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11" r:id="rId5"/>
    <p:sldMasterId id="2147484465" r:id="rId6"/>
  </p:sldMasterIdLst>
  <p:notesMasterIdLst>
    <p:notesMasterId r:id="rId37"/>
  </p:notesMasterIdLst>
  <p:handoutMasterIdLst>
    <p:handoutMasterId r:id="rId38"/>
  </p:handoutMasterIdLst>
  <p:sldIdLst>
    <p:sldId id="2276" r:id="rId7"/>
    <p:sldId id="2274" r:id="rId8"/>
    <p:sldId id="2333" r:id="rId9"/>
    <p:sldId id="2291" r:id="rId10"/>
    <p:sldId id="2296" r:id="rId11"/>
    <p:sldId id="2229" r:id="rId12"/>
    <p:sldId id="2327" r:id="rId13"/>
    <p:sldId id="2185" r:id="rId14"/>
    <p:sldId id="2306" r:id="rId15"/>
    <p:sldId id="2320" r:id="rId16"/>
    <p:sldId id="2325" r:id="rId17"/>
    <p:sldId id="2334" r:id="rId18"/>
    <p:sldId id="2335" r:id="rId19"/>
    <p:sldId id="2321" r:id="rId20"/>
    <p:sldId id="2307" r:id="rId21"/>
    <p:sldId id="2324" r:id="rId22"/>
    <p:sldId id="2340" r:id="rId23"/>
    <p:sldId id="2308" r:id="rId24"/>
    <p:sldId id="2323" r:id="rId25"/>
    <p:sldId id="2309" r:id="rId26"/>
    <p:sldId id="2328" r:id="rId27"/>
    <p:sldId id="2310" r:id="rId28"/>
    <p:sldId id="2329" r:id="rId29"/>
    <p:sldId id="2330" r:id="rId30"/>
    <p:sldId id="2331" r:id="rId31"/>
    <p:sldId id="2341" r:id="rId32"/>
    <p:sldId id="2342" r:id="rId33"/>
    <p:sldId id="2343" r:id="rId34"/>
    <p:sldId id="2344" r:id="rId35"/>
    <p:sldId id="2336" r:id="rId36"/>
  </p:sldIdLst>
  <p:sldSz cx="9144000" cy="6858000" type="screen4x3"/>
  <p:notesSz cx="6797675" cy="9874250"/>
  <p:defaultTex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Groden" initials="EG" lastIdx="277" clrIdx="0"/>
  <p:cmAuthor id="1" name="Lenovo User" initials="LU" lastIdx="1" clrIdx="1"/>
  <p:cmAuthor id="2" name="Graphics 3" initials="G3" lastIdx="0" clrIdx="2"/>
  <p:cmAuthor id="3" name="PJ Landwehrle" initials="PJ" lastIdx="10" clrIdx="3"/>
  <p:cmAuthor id="4" name="Steve Thorne" initials="spt" lastIdx="2" clrIdx="4"/>
  <p:cmAuthor id="5" name="ecfox1" initials="e" lastIdx="17" clrIdx="5"/>
  <p:cmAuthor id="6" name="general" initials="g" lastIdx="0" clrIdx="6"/>
  <p:cmAuthor id="7" name="jjgreene" initials="j" lastIdx="3" clrIdx="7"/>
  <p:cmAuthor id="8" name="Author" initials="A" lastIdx="14" clrIdx="8"/>
  <p:cmAuthor id="9" name="Kathleen McMahon" initials="KM" lastIdx="39" clrIdx="9"/>
  <p:cmAuthor id="10" name="Cindy Lavoie" initials="CL" lastIdx="1" clrIdx="1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7A9AF"/>
    <a:srgbClr val="768992"/>
    <a:srgbClr val="C1C2C3"/>
    <a:srgbClr val="E1E2E3"/>
    <a:srgbClr val="D2D3D4"/>
    <a:srgbClr val="CACCD0"/>
    <a:srgbClr val="959EA1"/>
    <a:srgbClr val="ABABAB"/>
    <a:srgbClr val="BBBFC3"/>
    <a:srgbClr val="B6BFC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395" autoAdjust="0"/>
    <p:restoredTop sz="56571" autoAdjust="0"/>
  </p:normalViewPr>
  <p:slideViewPr>
    <p:cSldViewPr snapToGrid="0">
      <p:cViewPr>
        <p:scale>
          <a:sx n="70" d="100"/>
          <a:sy n="70" d="100"/>
        </p:scale>
        <p:origin x="-1362" y="318"/>
      </p:cViewPr>
      <p:guideLst>
        <p:guide orient="horz" pos="2471"/>
        <p:guide orient="horz" pos="144"/>
        <p:guide pos="2880"/>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8"/>
    </p:cViewPr>
  </p:sorterViewPr>
  <p:notesViewPr>
    <p:cSldViewPr snapToGrid="0">
      <p:cViewPr varScale="1">
        <p:scale>
          <a:sx n="51" d="100"/>
          <a:sy n="51" d="100"/>
        </p:scale>
        <p:origin x="-1782" y="-108"/>
      </p:cViewPr>
      <p:guideLst>
        <p:guide orient="horz" pos="3110"/>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05C44-0CE8-4CD4-ACE2-6A10D86355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1694E51-6080-4063-956F-30691C430BD2}">
      <dgm:prSet custT="1"/>
      <dgm:spPr>
        <a:solidFill>
          <a:schemeClr val="accent1">
            <a:lumMod val="75000"/>
          </a:schemeClr>
        </a:solidFill>
      </dgm:spPr>
      <dgm:t>
        <a:bodyPr/>
        <a:lstStyle/>
        <a:p>
          <a:pPr algn="ctr" rtl="0"/>
          <a:r>
            <a:rPr lang="en-US" sz="1600" dirty="0" smtClean="0"/>
            <a:t>NM API Coding</a:t>
          </a:r>
          <a:endParaRPr lang="en-US" sz="1600" dirty="0"/>
        </a:p>
      </dgm:t>
    </dgm:pt>
    <dgm:pt modelId="{B760F57C-C651-4728-9A5C-4E78AF676010}" type="parTrans" cxnId="{91951D00-B170-4795-A5D4-2546B0A1E902}">
      <dgm:prSet/>
      <dgm:spPr/>
      <dgm:t>
        <a:bodyPr/>
        <a:lstStyle/>
        <a:p>
          <a:endParaRPr lang="en-US"/>
        </a:p>
      </dgm:t>
    </dgm:pt>
    <dgm:pt modelId="{577554D2-4E8A-443D-A08E-3F88A9FD03DA}" type="sibTrans" cxnId="{91951D00-B170-4795-A5D4-2546B0A1E902}">
      <dgm:prSet/>
      <dgm:spPr/>
      <dgm:t>
        <a:bodyPr/>
        <a:lstStyle/>
        <a:p>
          <a:endParaRPr lang="en-US"/>
        </a:p>
      </dgm:t>
    </dgm:pt>
    <dgm:pt modelId="{1CCB0269-6A77-49B0-A906-7872F888886D}" type="pres">
      <dgm:prSet presAssocID="{AC505C44-0CE8-4CD4-ACE2-6A10D86355C0}" presName="linear" presStyleCnt="0">
        <dgm:presLayoutVars>
          <dgm:animLvl val="lvl"/>
          <dgm:resizeHandles val="exact"/>
        </dgm:presLayoutVars>
      </dgm:prSet>
      <dgm:spPr/>
      <dgm:t>
        <a:bodyPr/>
        <a:lstStyle/>
        <a:p>
          <a:endParaRPr lang="en-US"/>
        </a:p>
      </dgm:t>
    </dgm:pt>
    <dgm:pt modelId="{7541854D-7F36-4344-8ED0-8B44B3D612E5}" type="pres">
      <dgm:prSet presAssocID="{31694E51-6080-4063-956F-30691C430BD2}" presName="parentText" presStyleLbl="node1" presStyleIdx="0" presStyleCnt="1" custScaleY="308420" custLinFactNeighborY="-1548">
        <dgm:presLayoutVars>
          <dgm:chMax val="0"/>
          <dgm:bulletEnabled val="1"/>
        </dgm:presLayoutVars>
      </dgm:prSet>
      <dgm:spPr/>
      <dgm:t>
        <a:bodyPr/>
        <a:lstStyle/>
        <a:p>
          <a:endParaRPr lang="en-US"/>
        </a:p>
      </dgm:t>
    </dgm:pt>
  </dgm:ptLst>
  <dgm:cxnLst>
    <dgm:cxn modelId="{65FE6581-BFB5-4B56-B490-443C336F2437}" type="presOf" srcId="{31694E51-6080-4063-956F-30691C430BD2}" destId="{7541854D-7F36-4344-8ED0-8B44B3D612E5}" srcOrd="0" destOrd="0" presId="urn:microsoft.com/office/officeart/2005/8/layout/vList2"/>
    <dgm:cxn modelId="{994D605B-D484-4D24-9BC2-658C57CD3DC4}" type="presOf" srcId="{AC505C44-0CE8-4CD4-ACE2-6A10D86355C0}" destId="{1CCB0269-6A77-49B0-A906-7872F888886D}" srcOrd="0" destOrd="0" presId="urn:microsoft.com/office/officeart/2005/8/layout/vList2"/>
    <dgm:cxn modelId="{91951D00-B170-4795-A5D4-2546B0A1E902}" srcId="{AC505C44-0CE8-4CD4-ACE2-6A10D86355C0}" destId="{31694E51-6080-4063-956F-30691C430BD2}" srcOrd="0" destOrd="0" parTransId="{B760F57C-C651-4728-9A5C-4E78AF676010}" sibTransId="{577554D2-4E8A-443D-A08E-3F88A9FD03DA}"/>
    <dgm:cxn modelId="{B07204DD-0DD2-4952-9298-F1FBBD42C97E}" type="presParOf" srcId="{1CCB0269-6A77-49B0-A906-7872F888886D}" destId="{7541854D-7F36-4344-8ED0-8B44B3D612E5}" srcOrd="0"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505C44-0CE8-4CD4-ACE2-6A10D86355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1694E51-6080-4063-956F-30691C430BD2}">
      <dgm:prSet custT="1"/>
      <dgm:spPr>
        <a:solidFill>
          <a:schemeClr val="accent1">
            <a:lumMod val="75000"/>
          </a:schemeClr>
        </a:solidFill>
      </dgm:spPr>
      <dgm:t>
        <a:bodyPr/>
        <a:lstStyle/>
        <a:p>
          <a:pPr algn="ctr" rtl="0"/>
          <a:r>
            <a:rPr lang="en-US" sz="1200" b="1" dirty="0" smtClean="0"/>
            <a:t>Intel</a:t>
          </a:r>
          <a:r>
            <a:rPr lang="en-US" sz="1100" dirty="0" smtClean="0"/>
            <a:t> </a:t>
          </a:r>
          <a:r>
            <a:rPr lang="en-US" sz="1200" b="1" dirty="0" smtClean="0"/>
            <a:t>DCM SDK</a:t>
          </a:r>
        </a:p>
        <a:p>
          <a:pPr algn="ctr" rtl="0"/>
          <a:r>
            <a:rPr lang="en-US" sz="1100" b="1" dirty="0" smtClean="0"/>
            <a:t>WSDL API</a:t>
          </a:r>
        </a:p>
      </dgm:t>
    </dgm:pt>
    <dgm:pt modelId="{B760F57C-C651-4728-9A5C-4E78AF676010}" type="parTrans" cxnId="{91951D00-B170-4795-A5D4-2546B0A1E902}">
      <dgm:prSet/>
      <dgm:spPr/>
      <dgm:t>
        <a:bodyPr/>
        <a:lstStyle/>
        <a:p>
          <a:endParaRPr lang="en-US"/>
        </a:p>
      </dgm:t>
    </dgm:pt>
    <dgm:pt modelId="{577554D2-4E8A-443D-A08E-3F88A9FD03DA}" type="sibTrans" cxnId="{91951D00-B170-4795-A5D4-2546B0A1E902}">
      <dgm:prSet/>
      <dgm:spPr/>
      <dgm:t>
        <a:bodyPr/>
        <a:lstStyle/>
        <a:p>
          <a:endParaRPr lang="en-US"/>
        </a:p>
      </dgm:t>
    </dgm:pt>
    <dgm:pt modelId="{1CCB0269-6A77-49B0-A906-7872F888886D}" type="pres">
      <dgm:prSet presAssocID="{AC505C44-0CE8-4CD4-ACE2-6A10D86355C0}" presName="linear" presStyleCnt="0">
        <dgm:presLayoutVars>
          <dgm:animLvl val="lvl"/>
          <dgm:resizeHandles val="exact"/>
        </dgm:presLayoutVars>
      </dgm:prSet>
      <dgm:spPr/>
      <dgm:t>
        <a:bodyPr/>
        <a:lstStyle/>
        <a:p>
          <a:endParaRPr lang="en-US"/>
        </a:p>
      </dgm:t>
    </dgm:pt>
    <dgm:pt modelId="{7541854D-7F36-4344-8ED0-8B44B3D612E5}" type="pres">
      <dgm:prSet presAssocID="{31694E51-6080-4063-956F-30691C430BD2}" presName="parentText" presStyleLbl="node1" presStyleIdx="0" presStyleCnt="1" custLinFactNeighborX="908" custLinFactNeighborY="-2">
        <dgm:presLayoutVars>
          <dgm:chMax val="0"/>
          <dgm:bulletEnabled val="1"/>
        </dgm:presLayoutVars>
      </dgm:prSet>
      <dgm:spPr/>
      <dgm:t>
        <a:bodyPr/>
        <a:lstStyle/>
        <a:p>
          <a:endParaRPr lang="en-US"/>
        </a:p>
      </dgm:t>
    </dgm:pt>
  </dgm:ptLst>
  <dgm:cxnLst>
    <dgm:cxn modelId="{F7222FF7-F665-41D5-909E-10023B9BECB4}" type="presOf" srcId="{AC505C44-0CE8-4CD4-ACE2-6A10D86355C0}" destId="{1CCB0269-6A77-49B0-A906-7872F888886D}" srcOrd="0" destOrd="0" presId="urn:microsoft.com/office/officeart/2005/8/layout/vList2"/>
    <dgm:cxn modelId="{D88349B1-3F45-4F51-AA03-C6B0359C7394}" type="presOf" srcId="{31694E51-6080-4063-956F-30691C430BD2}" destId="{7541854D-7F36-4344-8ED0-8B44B3D612E5}" srcOrd="0" destOrd="0" presId="urn:microsoft.com/office/officeart/2005/8/layout/vList2"/>
    <dgm:cxn modelId="{91951D00-B170-4795-A5D4-2546B0A1E902}" srcId="{AC505C44-0CE8-4CD4-ACE2-6A10D86355C0}" destId="{31694E51-6080-4063-956F-30691C430BD2}" srcOrd="0" destOrd="0" parTransId="{B760F57C-C651-4728-9A5C-4E78AF676010}" sibTransId="{577554D2-4E8A-443D-A08E-3F88A9FD03DA}"/>
    <dgm:cxn modelId="{A3BB3408-ACEB-4561-BEA2-673A3B17C6C2}" type="presParOf" srcId="{1CCB0269-6A77-49B0-A906-7872F888886D}" destId="{7541854D-7F36-4344-8ED0-8B44B3D612E5}" srcOrd="0" destOrd="0" presId="urn:microsoft.com/office/officeart/2005/8/layout/vList2"/>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505C44-0CE8-4CD4-ACE2-6A10D86355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1694E51-6080-4063-956F-30691C430BD2}">
      <dgm:prSet custT="1"/>
      <dgm:spPr>
        <a:solidFill>
          <a:schemeClr val="accent1">
            <a:lumMod val="75000"/>
          </a:schemeClr>
        </a:solidFill>
      </dgm:spPr>
      <dgm:t>
        <a:bodyPr/>
        <a:lstStyle/>
        <a:p>
          <a:pPr algn="ctr" rtl="0"/>
          <a:r>
            <a:rPr lang="en-US" sz="1400" b="1" dirty="0" smtClean="0"/>
            <a:t>Intel</a:t>
          </a:r>
          <a:r>
            <a:rPr lang="en-US" sz="1200" dirty="0" smtClean="0"/>
            <a:t> </a:t>
          </a:r>
          <a:r>
            <a:rPr lang="en-US" sz="1400" b="1" dirty="0" smtClean="0"/>
            <a:t>MSM</a:t>
          </a:r>
        </a:p>
        <a:p>
          <a:pPr algn="ctr" rtl="0"/>
          <a:r>
            <a:rPr lang="en-US" sz="1200" b="1" dirty="0" smtClean="0"/>
            <a:t>Console</a:t>
          </a:r>
        </a:p>
      </dgm:t>
    </dgm:pt>
    <dgm:pt modelId="{B760F57C-C651-4728-9A5C-4E78AF676010}" type="parTrans" cxnId="{91951D00-B170-4795-A5D4-2546B0A1E902}">
      <dgm:prSet/>
      <dgm:spPr/>
      <dgm:t>
        <a:bodyPr/>
        <a:lstStyle/>
        <a:p>
          <a:endParaRPr lang="en-US"/>
        </a:p>
      </dgm:t>
    </dgm:pt>
    <dgm:pt modelId="{577554D2-4E8A-443D-A08E-3F88A9FD03DA}" type="sibTrans" cxnId="{91951D00-B170-4795-A5D4-2546B0A1E902}">
      <dgm:prSet/>
      <dgm:spPr/>
      <dgm:t>
        <a:bodyPr/>
        <a:lstStyle/>
        <a:p>
          <a:endParaRPr lang="en-US"/>
        </a:p>
      </dgm:t>
    </dgm:pt>
    <dgm:pt modelId="{1CCB0269-6A77-49B0-A906-7872F888886D}" type="pres">
      <dgm:prSet presAssocID="{AC505C44-0CE8-4CD4-ACE2-6A10D86355C0}" presName="linear" presStyleCnt="0">
        <dgm:presLayoutVars>
          <dgm:animLvl val="lvl"/>
          <dgm:resizeHandles val="exact"/>
        </dgm:presLayoutVars>
      </dgm:prSet>
      <dgm:spPr/>
      <dgm:t>
        <a:bodyPr/>
        <a:lstStyle/>
        <a:p>
          <a:endParaRPr lang="en-US"/>
        </a:p>
      </dgm:t>
    </dgm:pt>
    <dgm:pt modelId="{7541854D-7F36-4344-8ED0-8B44B3D612E5}" type="pres">
      <dgm:prSet presAssocID="{31694E51-6080-4063-956F-30691C430BD2}" presName="parentText" presStyleLbl="node1" presStyleIdx="0" presStyleCnt="1" custLinFactNeighborX="4970" custLinFactNeighborY="-6854">
        <dgm:presLayoutVars>
          <dgm:chMax val="0"/>
          <dgm:bulletEnabled val="1"/>
        </dgm:presLayoutVars>
      </dgm:prSet>
      <dgm:spPr/>
      <dgm:t>
        <a:bodyPr/>
        <a:lstStyle/>
        <a:p>
          <a:endParaRPr lang="en-US"/>
        </a:p>
      </dgm:t>
    </dgm:pt>
  </dgm:ptLst>
  <dgm:cxnLst>
    <dgm:cxn modelId="{C8DADA23-2E1D-44A4-AA75-BA0479BDDF54}" type="presOf" srcId="{31694E51-6080-4063-956F-30691C430BD2}" destId="{7541854D-7F36-4344-8ED0-8B44B3D612E5}" srcOrd="0" destOrd="0" presId="urn:microsoft.com/office/officeart/2005/8/layout/vList2"/>
    <dgm:cxn modelId="{7244B56B-19F9-4273-BE8C-77DE2B2A00DC}" type="presOf" srcId="{AC505C44-0CE8-4CD4-ACE2-6A10D86355C0}" destId="{1CCB0269-6A77-49B0-A906-7872F888886D}" srcOrd="0" destOrd="0" presId="urn:microsoft.com/office/officeart/2005/8/layout/vList2"/>
    <dgm:cxn modelId="{91951D00-B170-4795-A5D4-2546B0A1E902}" srcId="{AC505C44-0CE8-4CD4-ACE2-6A10D86355C0}" destId="{31694E51-6080-4063-956F-30691C430BD2}" srcOrd="0" destOrd="0" parTransId="{B760F57C-C651-4728-9A5C-4E78AF676010}" sibTransId="{577554D2-4E8A-443D-A08E-3F88A9FD03DA}"/>
    <dgm:cxn modelId="{1109DE98-2C08-4898-8B9D-51725C78A279}" type="presParOf" srcId="{1CCB0269-6A77-49B0-A906-7872F888886D}" destId="{7541854D-7F36-4344-8ED0-8B44B3D612E5}" srcOrd="0" destOrd="0" presId="urn:microsoft.com/office/officeart/2005/8/layout/vList2"/>
  </dgm:cxnLst>
  <dgm:bg>
    <a:noFill/>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41854D-7F36-4344-8ED0-8B44B3D612E5}">
      <dsp:nvSpPr>
        <dsp:cNvPr id="0" name=""/>
        <dsp:cNvSpPr/>
      </dsp:nvSpPr>
      <dsp:spPr>
        <a:xfrm>
          <a:off x="0" y="24042"/>
          <a:ext cx="1014203" cy="666923"/>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NM API Coding</a:t>
          </a:r>
          <a:endParaRPr lang="en-US" sz="1600" kern="1200" dirty="0"/>
        </a:p>
      </dsp:txBody>
      <dsp:txXfrm>
        <a:off x="0" y="24042"/>
        <a:ext cx="1014203" cy="6669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41854D-7F36-4344-8ED0-8B44B3D612E5}">
      <dsp:nvSpPr>
        <dsp:cNvPr id="0" name=""/>
        <dsp:cNvSpPr/>
      </dsp:nvSpPr>
      <dsp:spPr>
        <a:xfrm>
          <a:off x="0" y="1142"/>
          <a:ext cx="1056505" cy="74880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Intel</a:t>
          </a:r>
          <a:r>
            <a:rPr lang="en-US" sz="1100" kern="1200" dirty="0" smtClean="0"/>
            <a:t> </a:t>
          </a:r>
          <a:r>
            <a:rPr lang="en-US" sz="1200" b="1" kern="1200" dirty="0" smtClean="0"/>
            <a:t>DCM SDK</a:t>
          </a:r>
        </a:p>
        <a:p>
          <a:pPr lvl="0" algn="ctr" defTabSz="533400" rtl="0">
            <a:lnSpc>
              <a:spcPct val="90000"/>
            </a:lnSpc>
            <a:spcBef>
              <a:spcPct val="0"/>
            </a:spcBef>
            <a:spcAft>
              <a:spcPct val="35000"/>
            </a:spcAft>
          </a:pPr>
          <a:r>
            <a:rPr lang="en-US" sz="1100" b="1" kern="1200" dirty="0" smtClean="0"/>
            <a:t>WSDL API</a:t>
          </a:r>
        </a:p>
      </dsp:txBody>
      <dsp:txXfrm>
        <a:off x="0" y="1142"/>
        <a:ext cx="1056505" cy="748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41854D-7F36-4344-8ED0-8B44B3D612E5}">
      <dsp:nvSpPr>
        <dsp:cNvPr id="0" name=""/>
        <dsp:cNvSpPr/>
      </dsp:nvSpPr>
      <dsp:spPr>
        <a:xfrm>
          <a:off x="0" y="0"/>
          <a:ext cx="1056505" cy="751016"/>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Intel</a:t>
          </a:r>
          <a:r>
            <a:rPr lang="en-US" sz="1200" kern="1200" dirty="0" smtClean="0"/>
            <a:t> </a:t>
          </a:r>
          <a:r>
            <a:rPr lang="en-US" sz="1400" b="1" kern="1200" dirty="0" smtClean="0"/>
            <a:t>MSM</a:t>
          </a:r>
        </a:p>
        <a:p>
          <a:pPr lvl="0" algn="ctr" defTabSz="622300" rtl="0">
            <a:lnSpc>
              <a:spcPct val="90000"/>
            </a:lnSpc>
            <a:spcBef>
              <a:spcPct val="0"/>
            </a:spcBef>
            <a:spcAft>
              <a:spcPct val="35000"/>
            </a:spcAft>
          </a:pPr>
          <a:r>
            <a:rPr lang="en-US" sz="1200" b="1" kern="1200" dirty="0" smtClean="0"/>
            <a:t>Console</a:t>
          </a:r>
        </a:p>
      </dsp:txBody>
      <dsp:txXfrm>
        <a:off x="0" y="0"/>
        <a:ext cx="1056505" cy="751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dirty="0">
              <a:cs typeface="Verdana" pitchFamily="34" charset="0"/>
            </a:endParaRPr>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7C3C8BA1-48F4-49F5-A411-CE39FB17D952}" type="datetimeFigureOut">
              <a:rPr lang="en-US" smtClean="0">
                <a:cs typeface="Verdana" pitchFamily="34" charset="0"/>
              </a:rPr>
              <a:pPr/>
              <a:t>10/2/2012</a:t>
            </a:fld>
            <a:endParaRPr lang="en-US" dirty="0">
              <a:cs typeface="Verdana" pitchFamily="34" charset="0"/>
            </a:endParaRPr>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dirty="0">
              <a:cs typeface="Verdana" pitchFamily="34" charset="0"/>
            </a:endParaRPr>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6A6ECEF-188A-4BBC-85C3-4BF4B5A9A098}" type="slidenum">
              <a:rPr lang="en-US" smtClean="0">
                <a:cs typeface="Verdana" pitchFamily="34" charset="0"/>
              </a:rPr>
              <a:pPr/>
              <a:t>‹#›</a:t>
            </a:fld>
            <a:endParaRPr lang="en-US" dirty="0">
              <a:cs typeface="Verdana" pitchFamily="34" charset="0"/>
            </a:endParaRPr>
          </a:p>
        </p:txBody>
      </p:sp>
    </p:spTree>
    <p:extLst>
      <p:ext uri="{BB962C8B-B14F-4D97-AF65-F5344CB8AC3E}">
        <p14:creationId xmlns="" xmlns:p14="http://schemas.microsoft.com/office/powerpoint/2010/main" val="578290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200">
                <a:solidFill>
                  <a:schemeClr val="tx1"/>
                </a:solidFill>
                <a:latin typeface="Verdana" pitchFamily="34"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solidFill>
                  <a:schemeClr val="tx1"/>
                </a:solidFill>
                <a:latin typeface="Verdana" pitchFamily="34" charset="0"/>
                <a:cs typeface="+mn-cs"/>
              </a:defRPr>
            </a:lvl1pPr>
          </a:lstStyle>
          <a:p>
            <a:pPr>
              <a:defRPr/>
            </a:pPr>
            <a:endParaRPr lang="en-US" dirty="0"/>
          </a:p>
        </p:txBody>
      </p:sp>
      <p:sp>
        <p:nvSpPr>
          <p:cNvPr id="133124"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690269"/>
            <a:ext cx="543814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2" name="Rectangle 6"/>
          <p:cNvSpPr>
            <a:spLocks noGrp="1" noChangeArrowheads="1"/>
          </p:cNvSpPr>
          <p:nvPr>
            <p:ph type="ftr" sz="quarter" idx="4"/>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defRPr sz="1200">
                <a:solidFill>
                  <a:schemeClr val="tx1"/>
                </a:solidFill>
                <a:latin typeface="Verdana" pitchFamily="34"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solidFill>
                  <a:schemeClr val="tx1"/>
                </a:solidFill>
                <a:latin typeface="Verdana" pitchFamily="34" charset="0"/>
                <a:cs typeface="+mn-cs"/>
              </a:defRPr>
            </a:lvl1pPr>
          </a:lstStyle>
          <a:p>
            <a:pPr>
              <a:defRPr/>
            </a:pPr>
            <a:fld id="{77C0CBC6-3900-4B28-947B-ECA0BC3FEA69}" type="slidenum">
              <a:rPr lang="en-US" smtClean="0"/>
              <a:pPr>
                <a:defRPr/>
              </a:pPr>
              <a:t>‹#›</a:t>
            </a:fld>
            <a:endParaRPr lang="en-US" dirty="0"/>
          </a:p>
        </p:txBody>
      </p:sp>
    </p:spTree>
    <p:extLst>
      <p:ext uri="{BB962C8B-B14F-4D97-AF65-F5344CB8AC3E}">
        <p14:creationId xmlns="" xmlns:p14="http://schemas.microsoft.com/office/powerpoint/2010/main" val="16193015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file:///C:\Users\rwalczyk\Desktop\E5%20release\www.spec.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pec.org/cpu2006/results/res2012q1/cpu2006-20120312-19833.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213A001-8913-48CB-ABB8-00612FD68E48}"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eaLnBrk="1" hangingPunct="1">
              <a:lnSpc>
                <a:spcPct val="105000"/>
              </a:lnSpc>
              <a:spcBef>
                <a:spcPct val="50000"/>
              </a:spcBef>
            </a:pPr>
            <a:r>
              <a:rPr lang="en-US" sz="1000" b="1" dirty="0" smtClean="0">
                <a:cs typeface="Arial" pitchFamily="34" charset="0"/>
              </a:rPr>
              <a:t>Key points:</a:t>
            </a:r>
          </a:p>
          <a:p>
            <a:pPr lvl="0">
              <a:buFont typeface="Arial" pitchFamily="34" charset="0"/>
              <a:buChar char="•"/>
              <a:defRPr/>
            </a:pPr>
            <a:r>
              <a:rPr lang="en-US" sz="1000" kern="0" dirty="0" smtClean="0">
                <a:latin typeface="Neo Sans Intel Medium" pitchFamily="34" charset="0"/>
                <a:cs typeface="Arial" charset="0"/>
              </a:rPr>
              <a:t>Significant performance </a:t>
            </a:r>
            <a:r>
              <a:rPr lang="en-US" sz="1000" u="none" kern="0" dirty="0" smtClean="0">
                <a:latin typeface="Neo Sans Intel Medium" pitchFamily="34" charset="0"/>
                <a:cs typeface="Arial" charset="0"/>
              </a:rPr>
              <a:t>gains delivered by features</a:t>
            </a:r>
            <a:r>
              <a:rPr lang="en-US" sz="1000" u="none" kern="0" baseline="30000" dirty="0" smtClean="0">
                <a:latin typeface="Neo Sans Intel Medium" pitchFamily="34" charset="0"/>
                <a:cs typeface="Arial" charset="0"/>
              </a:rPr>
              <a:t> </a:t>
            </a:r>
            <a:r>
              <a:rPr lang="en-US" sz="1000" b="0" i="0" u="none" kern="1200" baseline="0" dirty="0" smtClean="0">
                <a:solidFill>
                  <a:schemeClr val="tx1"/>
                </a:solidFill>
                <a:latin typeface="Neo Sans Intel Medium" pitchFamily="34" charset="0"/>
                <a:cs typeface="+mn-cs"/>
              </a:rPr>
              <a:t>such as</a:t>
            </a:r>
            <a:r>
              <a:rPr lang="en-US" sz="1000" b="0" i="1" u="none" kern="1200" baseline="0" dirty="0" smtClean="0">
                <a:solidFill>
                  <a:schemeClr val="tx1"/>
                </a:solidFill>
                <a:latin typeface="Neo Sans Intel Medium" pitchFamily="34" charset="0"/>
                <a:cs typeface="+mn-cs"/>
              </a:rPr>
              <a:t> n</a:t>
            </a:r>
            <a:r>
              <a:rPr lang="en-US" sz="1000" b="0" i="1" u="none" dirty="0" smtClean="0">
                <a:solidFill>
                  <a:schemeClr val="tx1"/>
                </a:solidFill>
                <a:latin typeface="Neo Sans Intel Medium" pitchFamily="34" charset="0"/>
              </a:rPr>
              <a:t>ew</a:t>
            </a:r>
            <a:r>
              <a:rPr lang="en-US" sz="1000" b="0" u="none" dirty="0" smtClean="0">
                <a:solidFill>
                  <a:schemeClr val="tx1"/>
                </a:solidFill>
                <a:latin typeface="Neo Sans Intel Medium" pitchFamily="34" charset="0"/>
              </a:rPr>
              <a:t> Intel</a:t>
            </a:r>
            <a:r>
              <a:rPr lang="en-US" sz="1000" b="0" u="none" baseline="30000" dirty="0" smtClean="0">
                <a:solidFill>
                  <a:schemeClr val="tx1"/>
                </a:solidFill>
                <a:latin typeface="Neo Sans Intel Medium" pitchFamily="34" charset="0"/>
              </a:rPr>
              <a:t>®</a:t>
            </a:r>
            <a:r>
              <a:rPr lang="en-US" sz="1000" b="0" u="none" dirty="0" smtClean="0">
                <a:solidFill>
                  <a:schemeClr val="tx1"/>
                </a:solidFill>
                <a:latin typeface="Neo Sans Intel Medium" pitchFamily="34" charset="0"/>
              </a:rPr>
              <a:t> Advanced Vector Extensions and improved Intel</a:t>
            </a:r>
            <a:r>
              <a:rPr lang="en-US" sz="1000" b="0" u="none" baseline="30000" dirty="0" smtClean="0">
                <a:solidFill>
                  <a:schemeClr val="tx1"/>
                </a:solidFill>
                <a:latin typeface="Neo Sans Intel Medium" pitchFamily="34" charset="0"/>
              </a:rPr>
              <a:t>®</a:t>
            </a:r>
            <a:r>
              <a:rPr lang="en-US" sz="1000" b="0" u="none" dirty="0" smtClean="0">
                <a:solidFill>
                  <a:schemeClr val="tx1"/>
                </a:solidFill>
                <a:latin typeface="Neo Sans Intel Medium" pitchFamily="34" charset="0"/>
              </a:rPr>
              <a:t> Turbo Boost Technology 2.0</a:t>
            </a:r>
          </a:p>
          <a:p>
            <a:pPr lvl="0">
              <a:buFont typeface="Arial" pitchFamily="34" charset="0"/>
              <a:buChar char="•"/>
              <a:defRPr/>
            </a:pPr>
            <a:r>
              <a:rPr lang="en-US" sz="1000" b="0" u="none" dirty="0" smtClean="0">
                <a:solidFill>
                  <a:schemeClr val="tx1"/>
                </a:solidFill>
                <a:latin typeface="Neo Sans Intel Medium" pitchFamily="34" charset="0"/>
              </a:rPr>
              <a:t>To</a:t>
            </a:r>
            <a:r>
              <a:rPr lang="en-US" sz="1000" b="0" u="none" baseline="0" dirty="0" smtClean="0">
                <a:solidFill>
                  <a:schemeClr val="tx1"/>
                </a:solidFill>
                <a:latin typeface="Neo Sans Intel Medium" pitchFamily="34" charset="0"/>
              </a:rPr>
              <a:t> improve flexibility and operational efficiency significant improvements in I/O with </a:t>
            </a:r>
            <a:r>
              <a:rPr lang="en-US" sz="1000" b="0" i="1" u="none" baseline="0" dirty="0" smtClean="0">
                <a:solidFill>
                  <a:schemeClr val="tx1"/>
                </a:solidFill>
                <a:latin typeface="Neo Sans Intel Medium" pitchFamily="34" charset="0"/>
              </a:rPr>
              <a:t>new</a:t>
            </a:r>
            <a:r>
              <a:rPr lang="en-US" sz="1000" b="0" i="0" u="none" baseline="0" dirty="0" smtClean="0">
                <a:solidFill>
                  <a:schemeClr val="tx1"/>
                </a:solidFill>
                <a:latin typeface="Neo Sans Intel Medium" pitchFamily="34" charset="0"/>
              </a:rPr>
              <a:t> Intel</a:t>
            </a:r>
            <a:r>
              <a:rPr lang="en-US" sz="1000" b="0" i="0" u="none" baseline="30000" dirty="0" smtClean="0">
                <a:solidFill>
                  <a:schemeClr val="tx1"/>
                </a:solidFill>
                <a:latin typeface="Neo Sans Intel Medium" pitchFamily="34" charset="0"/>
              </a:rPr>
              <a:t>®</a:t>
            </a:r>
            <a:r>
              <a:rPr lang="en-US" sz="1000" b="0" i="0" u="none" baseline="0" dirty="0" smtClean="0">
                <a:solidFill>
                  <a:schemeClr val="tx1"/>
                </a:solidFill>
                <a:latin typeface="Neo Sans Intel Medium" pitchFamily="34" charset="0"/>
              </a:rPr>
              <a:t> Integrated I/O which reduces latency ~30% will adding more lanes and higher bandwidth with support for PCI Express 3.0</a:t>
            </a:r>
          </a:p>
          <a:p>
            <a:pPr lvl="0">
              <a:buFont typeface="Arial" pitchFamily="34" charset="0"/>
              <a:buChar char="•"/>
              <a:defRPr/>
            </a:pPr>
            <a:endParaRPr lang="en-US" sz="1000" b="0" i="0" baseline="0" dirty="0" smtClean="0">
              <a:solidFill>
                <a:schemeClr val="tx1"/>
              </a:solidFill>
              <a:latin typeface="Neo Sans Intel Medium"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1" dirty="0" smtClean="0">
                <a:cs typeface="Arial" pitchFamily="34" charset="0"/>
              </a:rPr>
              <a:t>Story:</a:t>
            </a:r>
          </a:p>
          <a:p>
            <a:pPr lvl="0">
              <a:buFont typeface="Arial" pitchFamily="34" charset="0"/>
              <a:buChar char="•"/>
              <a:defRPr/>
            </a:pPr>
            <a:endParaRPr lang="en-US" sz="1000" b="0" dirty="0" smtClean="0">
              <a:solidFill>
                <a:schemeClr val="tx1"/>
              </a:solidFill>
              <a:latin typeface="Neo Sans Intel Medium"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0" u="none" kern="0" dirty="0" smtClean="0">
                <a:latin typeface="Neo Sans Intel Medium" pitchFamily="34" charset="0"/>
                <a:cs typeface="Arial" charset="0"/>
              </a:rPr>
              <a:t>To</a:t>
            </a:r>
            <a:r>
              <a:rPr lang="en-US" sz="1000" b="0" u="none" kern="0" baseline="0" dirty="0" smtClean="0">
                <a:latin typeface="Neo Sans Intel Medium" pitchFamily="34" charset="0"/>
                <a:cs typeface="Arial" charset="0"/>
              </a:rPr>
              <a:t> meet the growing demands of IT such as readiness for cloud computing, the growth in users and the ability to tackle the most complex technical problems, Intel has focused on increasing the capabilities of the processor that lies at the heart of a next generation data center.  </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000" b="0" u="none" kern="0" baseline="0" dirty="0" smtClean="0">
              <a:latin typeface="Neo Sans Intel Medium" pitchFamily="34" charset="0"/>
              <a:cs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0" u="none" kern="0" baseline="0" dirty="0" smtClean="0">
                <a:latin typeface="Neo Sans Intel Medium" pitchFamily="34" charset="0"/>
                <a:cs typeface="Arial" charset="0"/>
              </a:rPr>
              <a:t>The Intel Xeon processor E5-2600 product family is the </a:t>
            </a:r>
            <a:r>
              <a:rPr lang="en-US" sz="1000" u="none" baseline="0" dirty="0" smtClean="0">
                <a:latin typeface="Neo Sans Intel" pitchFamily="34" charset="0"/>
              </a:rPr>
              <a:t>next generation Xeon processor that replaces Platforms based on the Intel Xeon processor 5600 &amp; 5500 series. </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000" u="none" baseline="0" dirty="0" smtClean="0">
              <a:latin typeface="Neo Sans Inte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0" u="none" kern="0" baseline="0" dirty="0" smtClean="0">
                <a:latin typeface="Neo Sans Intel" pitchFamily="34" charset="0"/>
                <a:cs typeface="Arial" charset="0"/>
              </a:rPr>
              <a:t>Continuing to build on the success of the Xeon 5600,  the E5-2600 product family has </a:t>
            </a:r>
            <a:r>
              <a:rPr lang="en-US" sz="1000" b="0" u="none" kern="0" baseline="0" dirty="0" smtClean="0">
                <a:latin typeface="Neo Sans Intel Medium" pitchFamily="34" charset="0"/>
                <a:cs typeface="Arial" charset="0"/>
              </a:rPr>
              <a:t>increased core count and cache size in addition to supporting more efficient instructions with Intel</a:t>
            </a:r>
            <a:r>
              <a:rPr lang="en-US" sz="1000" b="0" u="none" kern="0" baseline="30000" dirty="0" smtClean="0">
                <a:latin typeface="Neo Sans Intel Medium" pitchFamily="34" charset="0"/>
                <a:cs typeface="Arial" charset="0"/>
              </a:rPr>
              <a:t>®</a:t>
            </a:r>
            <a:r>
              <a:rPr lang="en-US" sz="1000" b="0" u="none" kern="0" baseline="0" dirty="0" smtClean="0">
                <a:latin typeface="Neo Sans Intel Medium" pitchFamily="34" charset="0"/>
                <a:cs typeface="Arial" charset="0"/>
              </a:rPr>
              <a:t> Advance Vector Extensions, to deliver up to an average of 80% more performance across a range of workloads.  </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000" b="0" kern="0" baseline="0" dirty="0" smtClean="0">
              <a:latin typeface="Neo Sans Intel Medium" pitchFamily="34" charset="0"/>
              <a:cs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0" kern="0" baseline="0" dirty="0" smtClean="0">
                <a:latin typeface="Neo Sans Intel Medium" pitchFamily="34" charset="0"/>
                <a:cs typeface="Arial" charset="0"/>
              </a:rPr>
              <a:t>These processors will offer better than ever performance no matter what your constraint is – floor space, power or budget – and on workloads that range from the most complicated scientific exploration to simple, yet crucial, web serving and infrastructure applications.  </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000" b="0" kern="0" baseline="0" dirty="0" smtClean="0">
              <a:latin typeface="Neo Sans Intel Medium" pitchFamily="34" charset="0"/>
              <a:cs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0" kern="0" baseline="0" dirty="0" smtClean="0">
                <a:latin typeface="Neo Sans Intel Medium" pitchFamily="34" charset="0"/>
                <a:cs typeface="Arial" charset="0"/>
              </a:rPr>
              <a:t>In addition to the raw performance gains, we’ve invested in improved I/O with Intel Integrated I/O </a:t>
            </a:r>
            <a:r>
              <a:rPr lang="en-US" sz="1000" b="0" i="0" baseline="0" dirty="0" smtClean="0">
                <a:solidFill>
                  <a:schemeClr val="tx1"/>
                </a:solidFill>
                <a:latin typeface="Neo Sans Intel Medium" pitchFamily="34" charset="0"/>
              </a:rPr>
              <a:t>which reduces latency ~30% will adding more lanes and higher bandwidth with support for PCIe 3.0.  This helps to reduce network and storage bottlenecks to unleash the performance capabilities of the latest Xeon processor. </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000" b="0" i="0" baseline="0" dirty="0" smtClean="0">
              <a:solidFill>
                <a:schemeClr val="tx1"/>
              </a:solidFill>
              <a:latin typeface="Neo Sans Intel Medium"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dirty="0" smtClean="0">
                <a:latin typeface="Neo Sans Intel" pitchFamily="34" charset="0"/>
              </a:rPr>
              <a:t>The Intel</a:t>
            </a:r>
            <a:r>
              <a:rPr lang="en-US" sz="1000" baseline="30000" dirty="0" smtClean="0">
                <a:latin typeface="Neo Sans Intel" pitchFamily="34" charset="0"/>
              </a:rPr>
              <a:t>®</a:t>
            </a:r>
            <a:r>
              <a:rPr lang="en-US" sz="1000" dirty="0" smtClean="0">
                <a:latin typeface="Neo Sans Intel" pitchFamily="34" charset="0"/>
              </a:rPr>
              <a:t> Xeon</a:t>
            </a:r>
            <a:r>
              <a:rPr lang="en-US" sz="1000" baseline="30000" dirty="0" smtClean="0">
                <a:latin typeface="Neo Sans Intel" pitchFamily="34" charset="0"/>
              </a:rPr>
              <a:t>®</a:t>
            </a:r>
            <a:r>
              <a:rPr lang="en-US" sz="1000" dirty="0" smtClean="0">
                <a:latin typeface="Neo Sans Intel" pitchFamily="34" charset="0"/>
              </a:rPr>
              <a:t> processor E5-2600 product family – versatile processers at the heart of today’s data center.</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000" b="0" i="0" baseline="0" dirty="0" smtClean="0">
              <a:solidFill>
                <a:schemeClr val="tx1"/>
              </a:solidFill>
              <a:latin typeface="Neo Sans Intel Medium" pitchFamily="34" charset="0"/>
            </a:endParaRPr>
          </a:p>
          <a:p>
            <a:pPr lvl="0">
              <a:buFont typeface="Arial" pitchFamily="34" charset="0"/>
              <a:buNone/>
              <a:defRPr/>
            </a:pPr>
            <a:r>
              <a:rPr lang="en-US" sz="1000" b="0" kern="0" baseline="0" dirty="0" smtClean="0">
                <a:solidFill>
                  <a:schemeClr val="tx1"/>
                </a:solidFill>
                <a:latin typeface="Arial" pitchFamily="34" charset="0"/>
                <a:ea typeface="+mn-ea"/>
                <a:cs typeface="Arial" charset="0"/>
              </a:rPr>
              <a:t> Let’s look at just what kind of performance that these products are capable of…</a:t>
            </a:r>
          </a:p>
          <a:p>
            <a:pPr lvl="0">
              <a:buFont typeface="Arial" pitchFamily="34" charset="0"/>
              <a:buNone/>
              <a:defRPr/>
            </a:pPr>
            <a:endParaRPr lang="en-US" sz="1000" b="0" kern="0" baseline="0" dirty="0" smtClean="0">
              <a:latin typeface="+mn-lt"/>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smtClean="0">
                <a:cs typeface="Arial" pitchFamily="34" charset="0"/>
              </a:rPr>
              <a:t>Legal Info:</a:t>
            </a:r>
          </a:p>
          <a:p>
            <a:pPr lvl="0">
              <a:defRPr/>
            </a:pPr>
            <a:endParaRPr lang="en-US" sz="1000" b="0" kern="0" baseline="0" dirty="0" smtClean="0">
              <a:latin typeface="+mn-lt"/>
              <a:cs typeface="Arial" charset="0"/>
            </a:endParaRPr>
          </a:p>
          <a:p>
            <a:r>
              <a:rPr lang="en-US" sz="1050" u="none" baseline="0" dirty="0" smtClean="0">
                <a:latin typeface="Neo Sans Intel" pitchFamily="34" charset="0"/>
              </a:rPr>
              <a:t>Configuration for 80% claim:</a:t>
            </a:r>
          </a:p>
          <a:p>
            <a:endParaRPr lang="en-US" sz="1050" u="none" baseline="0" dirty="0" smtClean="0">
              <a:latin typeface="Neo Sans Inte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Arial" pitchFamily="34" charset="0"/>
                <a:ea typeface="+mn-ea"/>
                <a:cs typeface="+mn-cs"/>
              </a:rPr>
              <a:t>Source: Performance comparison using best submitted/published 2-socket server results on the SPECfp*_rate_base2006 benchmark as of 6 March 2012. Baseline score of 271 published by Itautec on the Servidor Itautec MX203* and Servidor Itautec MX223* platforms based on the prior generation Intel® Xeon® processor X5690. New score of 492 submitted for publication by Dell on the PowerEdge T620 platform and Fujitsu on the PRIMERGY RX300 S7* platform based on the Intel® Xeon® processor E5-2690. For additional details, please visit </a:t>
            </a:r>
            <a:r>
              <a:rPr lang="en-US" sz="1000" u="sng" kern="1200" dirty="0" smtClean="0">
                <a:solidFill>
                  <a:schemeClr val="tx1"/>
                </a:solidFill>
                <a:latin typeface="Arial" pitchFamily="34" charset="0"/>
                <a:ea typeface="+mn-ea"/>
                <a:cs typeface="+mn-cs"/>
                <a:hlinkClick r:id="rId3"/>
              </a:rPr>
              <a:t>www.spec.org</a:t>
            </a:r>
            <a:r>
              <a:rPr lang="en-US" sz="1000" kern="1200" dirty="0" smtClean="0">
                <a:solidFill>
                  <a:schemeClr val="tx1"/>
                </a:solidFill>
                <a:latin typeface="Arial" pitchFamily="34" charset="0"/>
                <a:ea typeface="+mn-ea"/>
                <a:cs typeface="+mn-cs"/>
              </a:rPr>
              <a:t>.</a:t>
            </a:r>
            <a:r>
              <a:rPr lang="en-US" sz="1000" kern="1200" baseline="30000" dirty="0" smtClean="0">
                <a:solidFill>
                  <a:schemeClr val="tx1"/>
                </a:solidFill>
                <a:latin typeface="Arial" pitchFamily="34" charset="0"/>
                <a:ea typeface="+mn-ea"/>
                <a:cs typeface="+mn-cs"/>
              </a:rPr>
              <a:t> </a:t>
            </a:r>
            <a:r>
              <a:rPr lang="en-US" sz="1000" kern="1200" dirty="0" smtClean="0">
                <a:solidFill>
                  <a:schemeClr val="tx1"/>
                </a:solidFill>
                <a:latin typeface="Arial" pitchFamily="34" charset="0"/>
                <a:ea typeface="+mn-ea"/>
                <a:cs typeface="+mn-cs"/>
              </a:rPr>
              <a:t>Intel does not control or audit the design or implementation of third party benchmark data or Web sites referenced in this document.  Intel encourages all of its customers to visit the referenced Web sites or others where similar performance benchmark data are reported and confirm whether the referenced benchmark data are accurate and reflect performance of systems available for purchase.</a:t>
            </a:r>
            <a:endParaRPr lang="en-US" sz="1200" dirty="0" smtClean="0">
              <a:solidFill>
                <a:srgbClr val="0860A8"/>
              </a:solidFill>
            </a:endParaRPr>
          </a:p>
          <a:p>
            <a:endParaRPr lang="en-US" sz="1000" kern="1200" baseline="30000" dirty="0" smtClean="0">
              <a:solidFill>
                <a:schemeClr val="tx1"/>
              </a:solidFill>
              <a:latin typeface="Arial" pitchFamily="34" charset="0"/>
              <a:ea typeface="+mn-ea"/>
              <a:cs typeface="+mn-cs"/>
            </a:endParaRPr>
          </a:p>
          <a:p>
            <a:endParaRPr lang="en-US" sz="1050" b="0" i="0" u="none" baseline="0" dirty="0" smtClean="0">
              <a:solidFill>
                <a:schemeClr val="tx1"/>
              </a:solidFill>
              <a:latin typeface="Neo Sans Intel Medium"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u="none" dirty="0" smtClean="0">
                <a:solidFill>
                  <a:srgbClr val="0000CC"/>
                </a:solidFill>
              </a:rPr>
              <a:t>Configuration for</a:t>
            </a:r>
            <a:r>
              <a:rPr lang="en-US" sz="1050" u="none" baseline="0" dirty="0" smtClean="0">
                <a:solidFill>
                  <a:srgbClr val="0000CC"/>
                </a:solidFill>
              </a:rPr>
              <a:t> latency reduction: </a:t>
            </a:r>
            <a:r>
              <a:rPr lang="en-US" sz="1000" kern="1200" dirty="0" smtClean="0">
                <a:solidFill>
                  <a:schemeClr val="tx1"/>
                </a:solidFill>
                <a:latin typeface="Arial" pitchFamily="34" charset="0"/>
                <a:ea typeface="+mn-ea"/>
                <a:cs typeface="+mn-cs"/>
              </a:rPr>
              <a:t>Source: Intel internal measurements of average time for an I/O device read to local system memory under idle conditions comparing the Intel® Xeon® processor E5-2600 product family (230 ns) vs.. the Intel® Xeon® processor 5500 series (340 ns). Baseline Configuration: Green City system with two Intel® Xeon® processor E5520 (2.26GHz, 4C), 12GB memory @ 1333, C-States Disabled, Turbo Disabled, SMT Disabled. New Configuration: Meridian system with two Intel® Xeon® processor E5-2665 (2.4GHz, 8C), 32GB memory @1600 MHz, C-States Enabled, Turbo Enabled. The measurements were taken with a LeCroy* PCIe* protocol analyzer using Intel internal Rubicon (PCIe* 2.0) and Florin (PCIe* 3.0) test cards running under Windows* 2008 R2 w/SP1.</a:t>
            </a:r>
            <a:endParaRPr lang="en-US" sz="1000" b="0" kern="0" dirty="0" smtClean="0">
              <a:latin typeface="+mn-lt"/>
              <a:cs typeface="Arial" charset="0"/>
            </a:endParaRPr>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a:t>
            </a:r>
            <a:r>
              <a:rPr lang="en-US" baseline="0" dirty="0" smtClean="0"/>
              <a:t> at the Intel Xeon processor E5-4600 product family.  </a:t>
            </a:r>
          </a:p>
          <a:p>
            <a:endParaRPr lang="en-US" baseline="0" dirty="0" smtClean="0"/>
          </a:p>
          <a:p>
            <a:r>
              <a:rPr lang="en-US" baseline="0" dirty="0" smtClean="0"/>
              <a:t>In addition to extending the new features and technologies of the Intel Xeon processor E5 family to four-socket processors, such as Intel Advanced Vector Extensions (Intel AVX) and Intel Integrated I/O, the Intel Xeon processor E5-4600 product family and increases platform performance and flexibility by providing double the memory and I/O compared to the Intel Xeon processor E5-2600 product family.  Also, the performance of the Intel Xeon processor E5-4600 product family scales to yield up to 83% more performance than the equivalent Intel Xeon processor E5-2680 at 2.7GHz, 130W.  Looking down the stack, the performance scaling gets better, resulting in an approximately 2X gain in the middle of the stack and 3X gain near the bottom of the stack (see the ‘Increase Performance by Moving up from 2S to 4S’ slide).</a:t>
            </a:r>
          </a:p>
          <a:p>
            <a:endParaRPr lang="en-US" baseline="0" dirty="0" smtClean="0"/>
          </a:p>
          <a:p>
            <a:r>
              <a:rPr lang="en-US" baseline="0" dirty="0" smtClean="0"/>
              <a:t>The Intel Xeon processor E5-4600 product family supports (see the Reference Table for further details):</a:t>
            </a:r>
          </a:p>
          <a:p>
            <a:r>
              <a:rPr lang="en-US" baseline="0" dirty="0" smtClean="0"/>
              <a:t>Up to 4 processors with up to 8 cores per processor</a:t>
            </a:r>
          </a:p>
          <a:p>
            <a:r>
              <a:rPr lang="en-US" baseline="0" dirty="0" smtClean="0"/>
              <a:t>Up to 1.5TB memory (up to 48 DIMMs; up to 32GB capacity each)</a:t>
            </a:r>
          </a:p>
          <a:p>
            <a:r>
              <a:rPr lang="en-US" baseline="0" dirty="0" smtClean="0"/>
              <a:t>Up to 160 lanes PCI Express* 3.0</a:t>
            </a:r>
          </a:p>
          <a:p>
            <a:r>
              <a:rPr lang="en-US" baseline="0" dirty="0" smtClean="0"/>
              <a:t>Up to 2 QPI links per socket (QPI speeds up to 8.0 GT/s)</a:t>
            </a:r>
          </a:p>
          <a:p>
            <a:endParaRPr lang="en-US" baseline="0" dirty="0" smtClean="0"/>
          </a:p>
          <a:p>
            <a:r>
              <a:rPr lang="en-US" sz="1200" kern="1200" dirty="0" smtClean="0">
                <a:solidFill>
                  <a:schemeClr val="tx1"/>
                </a:solidFill>
                <a:latin typeface="+mn-lt"/>
                <a:ea typeface="+mn-ea"/>
                <a:cs typeface="+mn-cs"/>
              </a:rPr>
              <a:t>Up to 83% performance gain claim based on comparing the best published results on the Intel Xeon processor E5-2600 product family to the E5-4600 product family, both at the 130W TDP processor specification.</a:t>
            </a:r>
          </a:p>
          <a:p>
            <a:r>
              <a:rPr lang="en-US" sz="1200" b="1" kern="1200" dirty="0" smtClean="0">
                <a:solidFill>
                  <a:schemeClr val="tx1"/>
                </a:solidFill>
                <a:latin typeface="+mn-lt"/>
                <a:ea typeface="+mn-ea"/>
                <a:cs typeface="+mn-cs"/>
              </a:rPr>
              <a:t>General Purpose Throughput (based on the SPECint*_rate_base2006 benchmark).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Baseline 2-socket Fujitsu PRIMERGY* server using two Intel</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Xeon</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processors E5-2680 (8C, 20M Cache, 2.7GHz, 8.0GT/s Intel QPI), 128GB memory, Intel C++ Compiler XE2011 (12.1). Baseline Score: 639. Source: </a:t>
            </a:r>
            <a:r>
              <a:rPr lang="en-US" sz="1200" u="sng" kern="1200" dirty="0" smtClean="0">
                <a:solidFill>
                  <a:schemeClr val="tx1"/>
                </a:solidFill>
                <a:latin typeface="+mn-lt"/>
                <a:ea typeface="+mn-ea"/>
                <a:cs typeface="+mn-cs"/>
                <a:hlinkClick r:id="rId3"/>
              </a:rPr>
              <a:t>http://www.spec.org/cpu2006/results</a:t>
            </a:r>
            <a:br>
              <a:rPr lang="en-US" sz="1200" u="sng" kern="1200" dirty="0" smtClean="0">
                <a:solidFill>
                  <a:schemeClr val="tx1"/>
                </a:solidFill>
                <a:latin typeface="+mn-lt"/>
                <a:ea typeface="+mn-ea"/>
                <a:cs typeface="+mn-cs"/>
                <a:hlinkClick r:id="rId3"/>
              </a:rPr>
            </a:br>
            <a:r>
              <a:rPr lang="en-US" sz="1200" u="sng" kern="1200" dirty="0" smtClean="0">
                <a:solidFill>
                  <a:schemeClr val="tx1"/>
                </a:solidFill>
                <a:latin typeface="+mn-lt"/>
                <a:ea typeface="+mn-ea"/>
                <a:cs typeface="+mn-cs"/>
                <a:hlinkClick r:id="rId3"/>
              </a:rPr>
              <a:t>/res2012q1/cpu2006-20120312-19833.html</a:t>
            </a:r>
            <a:r>
              <a:rPr lang="en-US" sz="1200" u="sng"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New 4-socket populated Dell PowerEdge* R820 server with four Intel</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Xeon</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processors E5-4650 (8C, 20M Cache, 2.7GHz, 8.0GT/s Intel QPI), 256GB memory, Intel C++ Compiler XE2011 (12.1). Baseline Score: 1170. Source: submitted to SPEC.org.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A541BD-6900-47C3-BF0D-84E052B933AD}"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D525AD5-67D5-4ECC-B4AF-DB64310C7E67}" type="slidenum">
              <a:rPr lang="en-US"/>
              <a:pPr/>
              <a:t>12</a:t>
            </a:fld>
            <a:endParaRPr lang="en-US"/>
          </a:p>
        </p:txBody>
      </p:sp>
      <p:sp>
        <p:nvSpPr>
          <p:cNvPr id="82947" name="Rectangle 2"/>
          <p:cNvSpPr>
            <a:spLocks noGrp="1" noRot="1" noChangeAspect="1" noChangeArrowheads="1" noTextEdit="1"/>
          </p:cNvSpPr>
          <p:nvPr>
            <p:ph type="sldImg"/>
          </p:nvPr>
        </p:nvSpPr>
        <p:spPr>
          <a:xfrm>
            <a:off x="942975" y="744538"/>
            <a:ext cx="4929188" cy="3698875"/>
          </a:xfrm>
          <a:ln/>
        </p:spPr>
      </p:sp>
      <p:sp>
        <p:nvSpPr>
          <p:cNvPr id="82948" name="Rectangle 3"/>
          <p:cNvSpPr>
            <a:spLocks noGrp="1" noChangeArrowheads="1"/>
          </p:cNvSpPr>
          <p:nvPr>
            <p:ph type="body" idx="1"/>
          </p:nvPr>
        </p:nvSpPr>
        <p:spPr>
          <a:noFill/>
          <a:ln w="9525"/>
        </p:spPr>
        <p:txBody>
          <a:bodyPr/>
          <a:lstStyle/>
          <a:p>
            <a:r>
              <a:rPr lang="en-US" dirty="0"/>
              <a:t>Able to run complete applications</a:t>
            </a:r>
          </a:p>
          <a:p>
            <a:r>
              <a:rPr lang="en-US" dirty="0"/>
              <a:t>8GB+ GDDR5 memory</a:t>
            </a:r>
          </a:p>
          <a:p>
            <a:endParaRPr lang="en-US" dirty="0"/>
          </a:p>
          <a:p>
            <a:r>
              <a:rPr lang="en-US" dirty="0"/>
              <a:t>“The ability to use our preferred, familiar tools (like Intel Fortran/C compiler and Intel Amplifier) made it easier to port our application from Xeon to MIC.  It was a big plus not to have to learn a new language like CUDA or </a:t>
            </a:r>
            <a:r>
              <a:rPr lang="en-US" dirty="0" err="1"/>
              <a:t>OpenCL</a:t>
            </a:r>
            <a:r>
              <a:rPr lang="en-US" dirty="0"/>
              <a:t>. We are happy with the results and performance given the stage of MIC at this point, and we are confident that the programming environment and hardware performance will only continue to improve.”  --Eric </a:t>
            </a:r>
            <a:r>
              <a:rPr lang="en-US" dirty="0" err="1"/>
              <a:t>Lequiniou</a:t>
            </a:r>
            <a:r>
              <a:rPr lang="en-US" dirty="0"/>
              <a:t>, HPC Director, Altair</a:t>
            </a:r>
            <a:endParaRPr lang="en-US" dirty="0" smtClean="0"/>
          </a:p>
          <a:p>
            <a:endParaRPr lang="en-US" dirty="0" smtClean="0"/>
          </a:p>
          <a:p>
            <a:r>
              <a:rPr lang="en-US" dirty="0" smtClean="0"/>
              <a:t>“By providing Altair HPC applications on MIC, we are ensuring our users will be able to run highly compute-intensive work on Intel’s most cutting-edge, high-performance architecture, so we are providing the most efficient computing platform possible for end users.” - Eric </a:t>
            </a:r>
            <a:r>
              <a:rPr lang="en-US" dirty="0" err="1" smtClean="0"/>
              <a:t>Lequiniou</a:t>
            </a:r>
            <a:r>
              <a:rPr lang="en-US" dirty="0" smtClean="0"/>
              <a:t>, HPC Director, Altair</a:t>
            </a:r>
          </a:p>
          <a:p>
            <a:endParaRPr lang="en-US" dirty="0" smtClean="0"/>
          </a:p>
          <a:p>
            <a:r>
              <a:rPr lang="en-US" dirty="0" smtClean="0"/>
              <a:t>“Running our compute-intensive RADIOSS solver on MIC means we are able to take advantage of the many core architecture to drastically reduce time to solution.” - Eric </a:t>
            </a:r>
            <a:r>
              <a:rPr lang="en-US" dirty="0" err="1" smtClean="0"/>
              <a:t>Lequiniou</a:t>
            </a:r>
            <a:r>
              <a:rPr lang="en-US" dirty="0" smtClean="0"/>
              <a:t>, HPC Director, Altair</a:t>
            </a:r>
          </a:p>
          <a:p>
            <a:endParaRPr lang="en-US" dirty="0" smtClean="0"/>
          </a:p>
          <a:p>
            <a:r>
              <a:rPr lang="en-US" dirty="0" smtClean="0"/>
              <a:t>“We are already seeing requests for MIC in customer quotes for our workload manager PBS Professional, and we want to make sure we can support these requests.” – </a:t>
            </a:r>
            <a:r>
              <a:rPr lang="en-US" dirty="0" err="1" smtClean="0"/>
              <a:t>Piush</a:t>
            </a:r>
            <a:r>
              <a:rPr lang="en-US" dirty="0" smtClean="0"/>
              <a:t> Patel, VP, Global Partner Programs, Altair  (NOTE TO INTEL: the quote requests referred to are long lead hardware vendor quotes for 2013 and beyond)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recent press articles have inaccurate said that Intel is competing in the Accelerator Market.</a:t>
            </a:r>
          </a:p>
          <a:p>
            <a:r>
              <a:rPr lang="en-US" baseline="0" dirty="0" smtClean="0"/>
              <a:t>Let me show you why that </a:t>
            </a:r>
            <a:r>
              <a:rPr lang="en-US" baseline="0" dirty="0" err="1" smtClean="0"/>
              <a:t>isnt</a:t>
            </a:r>
            <a:r>
              <a:rPr lang="en-US" baseline="0" dirty="0" smtClean="0"/>
              <a:t> true.</a:t>
            </a:r>
            <a:endParaRPr lang="en-US" dirty="0"/>
          </a:p>
        </p:txBody>
      </p:sp>
      <p:sp>
        <p:nvSpPr>
          <p:cNvPr id="4" name="Slide Number Placeholder 3"/>
          <p:cNvSpPr>
            <a:spLocks noGrp="1"/>
          </p:cNvSpPr>
          <p:nvPr>
            <p:ph type="sldNum" sz="quarter" idx="10"/>
          </p:nvPr>
        </p:nvSpPr>
        <p:spPr/>
        <p:txBody>
          <a:bodyPr/>
          <a:lstStyle/>
          <a:p>
            <a:fld id="{3D73534A-3757-4CD7-9872-AF9B4F8F770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50670" y="9378670"/>
            <a:ext cx="2945453" cy="493883"/>
          </a:xfrm>
          <a:prstGeom prst="rect">
            <a:avLst/>
          </a:prstGeom>
          <a:noFill/>
          <a:ln w="9525">
            <a:noFill/>
            <a:miter lim="800000"/>
            <a:headEnd/>
            <a:tailEnd/>
          </a:ln>
        </p:spPr>
        <p:txBody>
          <a:bodyPr lIns="91438" tIns="45719" rIns="91438" bIns="45719" anchor="b"/>
          <a:lstStyle/>
          <a:p>
            <a:pPr algn="r" defTabSz="914962"/>
            <a:fld id="{6263640F-F475-4591-B00C-F0F42BDD2EF2}" type="slidenum">
              <a:rPr lang="en-US" sz="1200">
                <a:latin typeface="Arial" charset="0"/>
              </a:rPr>
              <a:pPr algn="r" defTabSz="914962"/>
              <a:t>14</a:t>
            </a:fld>
            <a:endParaRPr lang="en-US" sz="1200" dirty="0">
              <a:latin typeface="Arial" charset="0"/>
            </a:endParaRPr>
          </a:p>
        </p:txBody>
      </p:sp>
      <p:sp>
        <p:nvSpPr>
          <p:cNvPr id="16386" name="Rectangle 7"/>
          <p:cNvSpPr txBox="1">
            <a:spLocks noGrp="1" noChangeArrowheads="1"/>
          </p:cNvSpPr>
          <p:nvPr/>
        </p:nvSpPr>
        <p:spPr bwMode="auto">
          <a:xfrm>
            <a:off x="3850670" y="9378670"/>
            <a:ext cx="2945453" cy="493883"/>
          </a:xfrm>
          <a:prstGeom prst="rect">
            <a:avLst/>
          </a:prstGeom>
          <a:noFill/>
          <a:ln w="9525">
            <a:noFill/>
            <a:miter lim="800000"/>
            <a:headEnd/>
            <a:tailEnd/>
          </a:ln>
        </p:spPr>
        <p:txBody>
          <a:bodyPr lIns="91438" tIns="45719" rIns="91438" bIns="45719" anchor="b"/>
          <a:lstStyle/>
          <a:p>
            <a:pPr algn="r" defTabSz="914962"/>
            <a:fld id="{08283D6C-26A2-46EB-A16D-9C2C8237D29C}" type="slidenum">
              <a:rPr lang="en-US" sz="1200">
                <a:latin typeface="Arial" charset="0"/>
              </a:rPr>
              <a:pPr algn="r" defTabSz="914962"/>
              <a:t>14</a:t>
            </a:fld>
            <a:endParaRPr lang="en-US" sz="1200" dirty="0">
              <a:latin typeface="Arial" charset="0"/>
            </a:endParaRPr>
          </a:p>
        </p:txBody>
      </p:sp>
      <p:sp>
        <p:nvSpPr>
          <p:cNvPr id="16387" name="Rectangle 2"/>
          <p:cNvSpPr>
            <a:spLocks noGrp="1" noRot="1" noChangeAspect="1" noChangeArrowheads="1" noTextEdit="1"/>
          </p:cNvSpPr>
          <p:nvPr>
            <p:ph type="sldImg"/>
          </p:nvPr>
        </p:nvSpPr>
        <p:spPr>
          <a:xfrm>
            <a:off x="931863" y="741363"/>
            <a:ext cx="4933950" cy="3702050"/>
          </a:xfrm>
          <a:ln/>
        </p:spPr>
      </p:sp>
      <p:sp>
        <p:nvSpPr>
          <p:cNvPr id="16388" name="Rectangle 3"/>
          <p:cNvSpPr>
            <a:spLocks noGrp="1" noChangeArrowheads="1"/>
          </p:cNvSpPr>
          <p:nvPr>
            <p:ph type="body" idx="1"/>
          </p:nvPr>
        </p:nvSpPr>
        <p:spPr>
          <a:xfrm>
            <a:off x="680079" y="4691034"/>
            <a:ext cx="5437519" cy="4443243"/>
          </a:xfrm>
          <a:noFill/>
          <a:ln/>
        </p:spPr>
        <p:txBody>
          <a:bodyPr lIns="91438" tIns="45719" rIns="91438" bIns="45719">
            <a:normAutofit fontScale="70000" lnSpcReduction="20000"/>
          </a:bodyPr>
          <a:lstStyle/>
          <a:p>
            <a:pPr marL="228600" marR="0" lvl="0" indent="-228600" algn="l" defTabSz="914400" rtl="0" eaLnBrk="1" fontAlgn="base" latinLnBrk="0" hangingPunct="1">
              <a:lnSpc>
                <a:spcPct val="105000"/>
              </a:lnSpc>
              <a:spcBef>
                <a:spcPct val="50000"/>
              </a:spcBef>
              <a:spcAft>
                <a:spcPct val="0"/>
              </a:spcAft>
              <a:buClrTx/>
              <a:buSzTx/>
              <a:buFontTx/>
              <a:buNone/>
              <a:tabLst/>
              <a:defRPr/>
            </a:pPr>
            <a:r>
              <a:rPr lang="en-US" sz="1400" b="1" kern="1200" dirty="0" smtClean="0">
                <a:solidFill>
                  <a:schemeClr val="tx1"/>
                </a:solidFill>
                <a:latin typeface="Arial" pitchFamily="34" charset="0"/>
                <a:ea typeface="+mn-ea"/>
                <a:cs typeface="Arial" pitchFamily="34" charset="0"/>
              </a:rPr>
              <a:t>Key points:</a:t>
            </a:r>
          </a:p>
          <a:p>
            <a:pPr marL="228600" lvl="0" indent="-228600" eaLnBrk="1" hangingPunct="1">
              <a:lnSpc>
                <a:spcPct val="105000"/>
              </a:lnSpc>
              <a:spcBef>
                <a:spcPct val="50000"/>
              </a:spcBef>
              <a:buAutoNum type="arabicPeriod"/>
            </a:pPr>
            <a:r>
              <a:rPr lang="en-US" sz="1400" kern="1200" baseline="0" dirty="0" smtClean="0">
                <a:solidFill>
                  <a:schemeClr val="tx1"/>
                </a:solidFill>
                <a:latin typeface="Arial" pitchFamily="34" charset="0"/>
                <a:ea typeface="+mn-ea"/>
                <a:cs typeface="Arial" pitchFamily="34" charset="0"/>
              </a:rPr>
              <a:t>Compared to a system likely up for refresh in 2012 a latest generation processor has significant new technologies</a:t>
            </a:r>
          </a:p>
          <a:p>
            <a:pPr marL="228600" lvl="0" indent="-228600" eaLnBrk="1" hangingPunct="1">
              <a:lnSpc>
                <a:spcPct val="105000"/>
              </a:lnSpc>
              <a:spcBef>
                <a:spcPct val="50000"/>
              </a:spcBef>
              <a:buAutoNum type="arabicPeriod"/>
            </a:pPr>
            <a:r>
              <a:rPr lang="en-US" sz="1400" kern="1200" baseline="0" dirty="0" smtClean="0">
                <a:solidFill>
                  <a:schemeClr val="tx1"/>
                </a:solidFill>
                <a:latin typeface="Arial" pitchFamily="34" charset="0"/>
                <a:ea typeface="+mn-ea"/>
                <a:cs typeface="Arial" pitchFamily="34" charset="0"/>
              </a:rPr>
              <a:t>These technologies combine to make systems higher performing,  more efficient, secure and easier to manage.</a:t>
            </a:r>
          </a:p>
          <a:p>
            <a:endParaRPr lang="en-US" sz="1400" kern="1200" dirty="0" smtClean="0">
              <a:solidFill>
                <a:schemeClr val="tx1"/>
              </a:solidFill>
              <a:latin typeface="Arial" pitchFamily="34" charset="0"/>
              <a:ea typeface="+mn-ea"/>
              <a:cs typeface="+mn-cs"/>
            </a:endParaRPr>
          </a:p>
          <a:p>
            <a:pPr>
              <a:buNone/>
            </a:pPr>
            <a:endParaRPr lang="en-US" sz="1400" kern="1200" dirty="0" smtClean="0">
              <a:solidFill>
                <a:schemeClr val="tx1"/>
              </a:solidFill>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kern="1200" dirty="0" smtClean="0">
                <a:solidFill>
                  <a:schemeClr val="tx1"/>
                </a:solidFill>
                <a:latin typeface="Arial" pitchFamily="34" charset="0"/>
                <a:ea typeface="+mn-ea"/>
                <a:cs typeface="Arial" pitchFamily="34" charset="0"/>
              </a:rPr>
              <a:t>Story:</a:t>
            </a:r>
          </a:p>
          <a:p>
            <a:pPr>
              <a:lnSpc>
                <a:spcPct val="90000"/>
              </a:lnSpc>
            </a:pPr>
            <a:endParaRPr lang="en-US" sz="1400" b="1" kern="1200" dirty="0" smtClean="0">
              <a:solidFill>
                <a:schemeClr val="tx1"/>
              </a:solidFill>
              <a:latin typeface="Arial" pitchFamily="34" charset="0"/>
              <a:ea typeface="+mn-ea"/>
              <a:cs typeface="+mn-cs"/>
            </a:endParaRPr>
          </a:p>
          <a:p>
            <a:pPr>
              <a:lnSpc>
                <a:spcPct val="90000"/>
              </a:lnSpc>
            </a:pPr>
            <a:r>
              <a:rPr lang="en-US" sz="1100" b="0" u="none" kern="1200" dirty="0" smtClean="0">
                <a:solidFill>
                  <a:schemeClr val="tx1"/>
                </a:solidFill>
                <a:latin typeface="Arial" pitchFamily="34" charset="0"/>
                <a:ea typeface="+mn-ea"/>
                <a:cs typeface="+mn-cs"/>
              </a:rPr>
              <a:t>All</a:t>
            </a:r>
            <a:r>
              <a:rPr lang="en-US" sz="1100" b="0" u="none" kern="1200" baseline="0" dirty="0" smtClean="0">
                <a:solidFill>
                  <a:schemeClr val="tx1"/>
                </a:solidFill>
                <a:latin typeface="Arial" pitchFamily="34" charset="0"/>
                <a:ea typeface="+mn-ea"/>
                <a:cs typeface="+mn-cs"/>
              </a:rPr>
              <a:t> of these new technologies combine to offer the microprocessor at the heart of your next generation data center high performance, optimized I/O, flexible power management and robust security to meet the growing demands on your IT infrastructure.  </a:t>
            </a:r>
          </a:p>
          <a:p>
            <a:pPr>
              <a:lnSpc>
                <a:spcPct val="90000"/>
              </a:lnSpc>
            </a:pPr>
            <a:endParaRPr lang="en-US" sz="1100" b="0" kern="1200" baseline="0" dirty="0" smtClean="0">
              <a:solidFill>
                <a:schemeClr val="tx1"/>
              </a:solidFill>
              <a:latin typeface="Arial" pitchFamily="34" charset="0"/>
              <a:ea typeface="+mn-ea"/>
              <a:cs typeface="+mn-cs"/>
            </a:endParaRPr>
          </a:p>
          <a:p>
            <a:pPr>
              <a:lnSpc>
                <a:spcPct val="90000"/>
              </a:lnSpc>
            </a:pPr>
            <a:r>
              <a:rPr lang="en-US" sz="1100" b="0" kern="1200" baseline="0" dirty="0" smtClean="0">
                <a:solidFill>
                  <a:schemeClr val="tx1"/>
                </a:solidFill>
                <a:latin typeface="Arial" pitchFamily="34" charset="0"/>
                <a:ea typeface="+mn-ea"/>
                <a:cs typeface="+mn-cs"/>
              </a:rPr>
              <a:t>Industry analysts (IDC </a:t>
            </a:r>
            <a:r>
              <a:rPr lang="en-US" sz="1100" kern="1200" dirty="0" smtClean="0">
                <a:solidFill>
                  <a:schemeClr val="tx1"/>
                </a:solidFill>
                <a:latin typeface="Arial" pitchFamily="34" charset="0"/>
                <a:ea typeface="+mn-ea"/>
                <a:cs typeface="+mn-cs"/>
              </a:rPr>
              <a:t>Server Workloads 2008 MCS) estimate that</a:t>
            </a:r>
            <a:r>
              <a:rPr lang="en-US" sz="1100" kern="1200" baseline="0" dirty="0" smtClean="0">
                <a:solidFill>
                  <a:schemeClr val="tx1"/>
                </a:solidFill>
                <a:latin typeface="Arial" pitchFamily="34" charset="0"/>
                <a:ea typeface="+mn-ea"/>
                <a:cs typeface="+mn-cs"/>
              </a:rPr>
              <a:t> dual socket servers are refreshed every 3-5 years with an average life of a bit over four years.  Compared to quad core systems from that timeframe Intel now offers processors that have improvements across a range of vectors – from improved system bandwidth with Intel Quickpath interconnect, to Intel integrated IO, to adaptive performance with Intel Turbo Boost technology.  </a:t>
            </a:r>
          </a:p>
          <a:p>
            <a:pPr>
              <a:lnSpc>
                <a:spcPct val="90000"/>
              </a:lnSpc>
            </a:pPr>
            <a:endParaRPr lang="en-US" sz="1100" kern="1200" baseline="0" dirty="0" smtClean="0">
              <a:solidFill>
                <a:schemeClr val="tx1"/>
              </a:solidFill>
              <a:latin typeface="Arial" pitchFamily="34" charset="0"/>
              <a:ea typeface="+mn-ea"/>
              <a:cs typeface="+mn-cs"/>
            </a:endParaRPr>
          </a:p>
          <a:p>
            <a:pPr>
              <a:lnSpc>
                <a:spcPct val="90000"/>
              </a:lnSpc>
            </a:pPr>
            <a:r>
              <a:rPr lang="en-US" sz="1100" kern="1200" baseline="0" dirty="0" smtClean="0">
                <a:solidFill>
                  <a:schemeClr val="tx1"/>
                </a:solidFill>
                <a:latin typeface="Arial" pitchFamily="34" charset="0"/>
                <a:ea typeface="+mn-ea"/>
                <a:cs typeface="+mn-cs"/>
              </a:rPr>
              <a:t>These technologies have addressed many of IT’s top concerns including providing tools to reduce the risks of security threats, reduce energy consumption, offer better tools for power management, and of course add in significant increases in performance, I/O throughput, and core/thread count to be able to get more work done, in less space at less cost.</a:t>
            </a:r>
            <a:endParaRPr lang="en-US" sz="1100" b="0" kern="1200" dirty="0" smtClean="0">
              <a:solidFill>
                <a:schemeClr val="tx1"/>
              </a:solidFill>
              <a:latin typeface="Arial" pitchFamily="34" charset="0"/>
              <a:ea typeface="+mn-ea"/>
              <a:cs typeface="+mn-cs"/>
            </a:endParaRP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sz="1000" b="1" dirty="0" smtClean="0">
              <a:cs typeface="Arial" pitchFamily="34" charset="0"/>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lang="en-US" sz="1000" b="1" dirty="0" smtClean="0">
                <a:cs typeface="Arial" pitchFamily="34" charset="0"/>
              </a:rPr>
              <a:t>Legal Info:</a:t>
            </a:r>
          </a:p>
          <a:p>
            <a:pPr>
              <a:lnSpc>
                <a:spcPct val="90000"/>
              </a:lnSpc>
            </a:pPr>
            <a:endParaRPr lang="en-US" sz="1000" b="0" baseline="0" dirty="0" smtClean="0">
              <a:solidFill>
                <a:schemeClr val="tx1"/>
              </a:solidFill>
              <a:latin typeface="+mn-lt"/>
            </a:endParaRPr>
          </a:p>
          <a:p>
            <a:pPr marL="0" marR="0" indent="0" algn="l" defTabSz="914400" rtl="0" eaLnBrk="0" fontAlgn="base" latinLnBrk="0" hangingPunct="0">
              <a:lnSpc>
                <a:spcPct val="90000"/>
              </a:lnSpc>
              <a:spcBef>
                <a:spcPct val="30000"/>
              </a:spcBef>
              <a:spcAft>
                <a:spcPct val="0"/>
              </a:spcAft>
              <a:buClrTx/>
              <a:buSzTx/>
              <a:buFontTx/>
              <a:buNone/>
              <a:tabLst/>
              <a:defRPr/>
            </a:pPr>
            <a:r>
              <a:rPr lang="en-US" sz="1000" baseline="30000" dirty="0" smtClean="0">
                <a:solidFill>
                  <a:srgbClr val="0000CC"/>
                </a:solidFill>
              </a:rPr>
              <a:t>1</a:t>
            </a:r>
            <a:r>
              <a:rPr lang="en-US" sz="1000" dirty="0" smtClean="0">
                <a:solidFill>
                  <a:srgbClr val="0000CC"/>
                </a:solidFill>
              </a:rPr>
              <a:t> (AES-NI Performance) </a:t>
            </a:r>
            <a:r>
              <a:rPr lang="en-US" sz="1000" dirty="0" smtClean="0"/>
              <a:t>Source: testing with Oracle Database Enterprise Edition 11.2.0.2 with Transparent Data Encryption (TDE) AES-256 shows as much as a 10x speedup when inserting one million rows 30 times into an empty table on the Intel® Xeon processor X5680 (3.33 GHz, 36 MB RAM) using Intel IPP routines, compared to the Intel® Xeon® processor X5560 (2.93 GHz, 36 MB RAM) without Intel IPP.</a:t>
            </a:r>
          </a:p>
          <a:p>
            <a:pPr marL="0" marR="0" indent="0" algn="l" defTabSz="914400" rtl="0" eaLnBrk="0" fontAlgn="base" latinLnBrk="0" hangingPunct="0">
              <a:lnSpc>
                <a:spcPct val="90000"/>
              </a:lnSpc>
              <a:spcBef>
                <a:spcPct val="30000"/>
              </a:spcBef>
              <a:spcAft>
                <a:spcPct val="0"/>
              </a:spcAft>
              <a:buClrTx/>
              <a:buSzTx/>
              <a:buFontTx/>
              <a:buNone/>
              <a:tabLst/>
              <a:defRPr/>
            </a:pPr>
            <a:endParaRPr lang="en-US" sz="1000" dirty="0" smtClean="0"/>
          </a:p>
          <a:p>
            <a:pPr marL="0" marR="0" indent="0" algn="l" defTabSz="914400" rtl="0" eaLnBrk="0" fontAlgn="base" latinLnBrk="0" hangingPunct="0">
              <a:lnSpc>
                <a:spcPct val="90000"/>
              </a:lnSpc>
              <a:spcBef>
                <a:spcPct val="30000"/>
              </a:spcBef>
              <a:spcAft>
                <a:spcPct val="0"/>
              </a:spcAft>
              <a:buClrTx/>
              <a:buSzTx/>
              <a:buFontTx/>
              <a:buNone/>
              <a:tabLst/>
              <a:defRPr/>
            </a:pPr>
            <a:r>
              <a:rPr lang="en-US" sz="1000" dirty="0" smtClean="0">
                <a:solidFill>
                  <a:srgbClr val="0000CC"/>
                </a:solidFill>
              </a:rPr>
              <a:t>2 (AVX Performance) </a:t>
            </a:r>
            <a:r>
              <a:rPr lang="en-US" sz="1000" dirty="0" smtClean="0"/>
              <a:t>Source: Performance comparison using Linpack benchmark. Baseline score of 159.4 based on Intel internal measurements as of 4 August 2011 using a Supermicro* X8DTN+ system with two Intel® Xeon® processor X5690, Turbo Enabled or Disabled, EIST Enabled, Hyper-Threading Enabled, 48 GB RAM, Red Hat* Enterprise Linux Server 6.1 beta for x86_6. New score of </a:t>
            </a:r>
            <a:r>
              <a:rPr lang="en-US" sz="1000" strike="sngStrike" dirty="0" smtClean="0"/>
              <a:t>Y</a:t>
            </a:r>
            <a:r>
              <a:rPr lang="en-US" sz="1000" dirty="0" smtClean="0"/>
              <a:t> 350.3 based on Intel internal measurements using an Intel® Rose City platform with two Intel® Xeon® processor E5-2690, Turbo Enabled or Disabled, EIST Enabled, Hyper-Threading Enabled, 64 GB RAM, Red Hat* Enterprise Linux Server 6.1 beta for x86_6.</a:t>
            </a:r>
          </a:p>
          <a:p>
            <a:pPr marL="0" marR="0" indent="0" algn="l" defTabSz="914400" rtl="0" eaLnBrk="0" fontAlgn="base" latinLnBrk="0" hangingPunct="0">
              <a:lnSpc>
                <a:spcPct val="90000"/>
              </a:lnSpc>
              <a:spcBef>
                <a:spcPct val="30000"/>
              </a:spcBef>
              <a:spcAft>
                <a:spcPct val="0"/>
              </a:spcAft>
              <a:buClrTx/>
              <a:buSzTx/>
              <a:buFontTx/>
              <a:buNone/>
              <a:tabLst/>
              <a:defRPr/>
            </a:pPr>
            <a:endParaRPr lang="en-US" sz="1000" dirty="0" smtClean="0"/>
          </a:p>
          <a:p>
            <a:pPr marL="0" marR="0" indent="0" algn="l" defTabSz="914400" rtl="0" eaLnBrk="0" fontAlgn="base" latinLnBrk="0" hangingPunct="0">
              <a:lnSpc>
                <a:spcPct val="90000"/>
              </a:lnSpc>
              <a:spcBef>
                <a:spcPct val="30000"/>
              </a:spcBef>
              <a:spcAft>
                <a:spcPct val="0"/>
              </a:spcAft>
              <a:buClrTx/>
              <a:buSzTx/>
              <a:buFontTx/>
              <a:buNone/>
              <a:tabLst/>
              <a:defRPr/>
            </a:pPr>
            <a:r>
              <a:rPr lang="en-US" sz="1000" dirty="0" smtClean="0"/>
              <a:t>3 </a:t>
            </a:r>
            <a:r>
              <a:rPr lang="en-US" sz="1000" dirty="0" smtClean="0">
                <a:solidFill>
                  <a:srgbClr val="0000CC"/>
                </a:solidFill>
              </a:rPr>
              <a:t>(Integrated I/O) </a:t>
            </a:r>
            <a:r>
              <a:rPr lang="en-US" sz="1000" dirty="0" smtClean="0"/>
              <a:t>Intel measurements of average time for an I/O device read to local system memory under idle conditions.  Improvement compares Xeon processor E5-2600 product family vs. Xeon processor 5600 series</a:t>
            </a:r>
            <a:endParaRPr lang="en-US" sz="1000" b="0" dirty="0" smtClean="0">
              <a:solidFill>
                <a:schemeClr val="tx1"/>
              </a:solidFill>
              <a:latin typeface="+mn-lt"/>
            </a:endParaRPr>
          </a:p>
          <a:p>
            <a:pPr>
              <a:lnSpc>
                <a:spcPct val="90000"/>
              </a:lnSpc>
            </a:pPr>
            <a:endParaRPr lang="en-US" b="1" dirty="0" smtClean="0"/>
          </a:p>
          <a:p>
            <a:pPr>
              <a:lnSpc>
                <a:spcPct val="90000"/>
              </a:lnSpc>
            </a:pPr>
            <a:endParaRPr lang="en-US" b="1" dirty="0" smtClean="0"/>
          </a:p>
          <a:p>
            <a:pPr>
              <a:lnSpc>
                <a:spcPct val="90000"/>
              </a:lnSpc>
            </a:pPr>
            <a:endParaRPr lang="en-US" b="1" dirty="0" smtClean="0"/>
          </a:p>
          <a:p>
            <a:pPr>
              <a:lnSpc>
                <a:spcPct val="90000"/>
              </a:lnSpc>
            </a:pPr>
            <a:endParaRPr 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Server</a:t>
            </a:r>
            <a:r>
              <a:rPr lang="en-US" sz="900" baseline="0" dirty="0" smtClean="0"/>
              <a:t> Refresh: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RISC Migration: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In-Memory Analytics:</a:t>
            </a:r>
            <a:endParaRPr lang="en-US" sz="9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High Ambient</a:t>
            </a:r>
            <a:r>
              <a:rPr lang="en-US" sz="900" baseline="0" dirty="0" smtClean="0"/>
              <a:t> Ops:  Datacenter architects from Intel and industry organizations such as Green Grid, ASHRAE and EU Code of Conduct recommend moving the temperature of a modernized, managed datacenter from the historical target of 21-degrees C into the range of 27-35 degrees C.  Just hitting 26-degrees, a 5-degree rise, could represent a 20% reduction in cooling costs. Server designed for HTA are now becoming available from OEMs world wide, including Dell DCS and NEC. </a:t>
            </a:r>
          </a:p>
          <a:p>
            <a:endParaRPr lang="en-US" sz="900" dirty="0"/>
          </a:p>
        </p:txBody>
      </p:sp>
      <p:sp>
        <p:nvSpPr>
          <p:cNvPr id="4" name="Slide Number Placeholder 3"/>
          <p:cNvSpPr>
            <a:spLocks noGrp="1"/>
          </p:cNvSpPr>
          <p:nvPr>
            <p:ph type="sldNum" sz="quarter" idx="10"/>
          </p:nvPr>
        </p:nvSpPr>
        <p:spPr/>
        <p:txBody>
          <a:bodyPr/>
          <a:lstStyle/>
          <a:p>
            <a:fld id="{A9B0908F-7CB7-4EC9-8E71-8B7EF2AE6ED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dirty="0" smtClean="0"/>
          </a:p>
        </p:txBody>
      </p:sp>
      <p:sp>
        <p:nvSpPr>
          <p:cNvPr id="21507" name="Slide Number Placeholder 3"/>
          <p:cNvSpPr>
            <a:spLocks noGrp="1"/>
          </p:cNvSpPr>
          <p:nvPr>
            <p:ph type="sldNum" sz="quarter" idx="5"/>
          </p:nvPr>
        </p:nvSpPr>
        <p:spPr/>
        <p:txBody>
          <a:bodyPr/>
          <a:lstStyle/>
          <a:p>
            <a:pPr defTabSz="913334">
              <a:defRPr/>
            </a:pPr>
            <a:fld id="{DEA525A1-1AEB-46AC-A322-B934468C7F06}" type="slidenum">
              <a:rPr lang="en-US" smtClean="0">
                <a:ea typeface="MS PGothic" pitchFamily="34" charset="-128"/>
              </a:rPr>
              <a:pPr defTabSz="913334">
                <a:defRPr/>
              </a:pPr>
              <a:t>16</a:t>
            </a:fld>
            <a:endParaRPr lang="en-US" dirty="0" smtClean="0">
              <a:ea typeface="MS PGothic" pitchFamily="34" charset="-128"/>
            </a:endParaRPr>
          </a:p>
        </p:txBody>
      </p:sp>
      <p:sp>
        <p:nvSpPr>
          <p:cNvPr id="5" name="Footer Placeholder 4"/>
          <p:cNvSpPr>
            <a:spLocks noGrp="1"/>
          </p:cNvSpPr>
          <p:nvPr>
            <p:ph type="ftr" sz="quarter" idx="4"/>
          </p:nvPr>
        </p:nvSpPr>
        <p:spPr/>
        <p:txBody>
          <a:bodyPr/>
          <a:lstStyle/>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2"/>
                </a:solidFill>
                <a:latin typeface="Arial" pitchFamily="34" charset="0"/>
                <a:cs typeface="Arial" pitchFamily="34" charset="0"/>
              </a:rPr>
              <a:t>Storyline:</a:t>
            </a:r>
            <a:r>
              <a:rPr lang="en-US" sz="1200" baseline="0" dirty="0" smtClean="0">
                <a:solidFill>
                  <a:schemeClr val="tx2"/>
                </a:solidFill>
                <a:latin typeface="Arial" pitchFamily="34" charset="0"/>
                <a:cs typeface="Arial" pitchFamily="34" charset="0"/>
              </a:rPr>
              <a:t> </a:t>
            </a:r>
          </a:p>
          <a:p>
            <a:endParaRPr lang="en-US" sz="1200" baseline="0" dirty="0" smtClean="0">
              <a:solidFill>
                <a:schemeClr val="tx2"/>
              </a:solidFill>
              <a:latin typeface="Arial" pitchFamily="34" charset="0"/>
              <a:cs typeface="Arial" pitchFamily="34" charset="0"/>
            </a:endParaRPr>
          </a:p>
          <a:p>
            <a:r>
              <a:rPr lang="en-US" sz="1200" dirty="0" smtClean="0">
                <a:solidFill>
                  <a:schemeClr val="tx2"/>
                </a:solidFill>
                <a:latin typeface="Arial" pitchFamily="34" charset="0"/>
                <a:cs typeface="Arial" pitchFamily="34" charset="0"/>
              </a:rPr>
              <a:t>Sophisticated capabilities are shifting compute intensive workloads into the performance and capacity storage tiers</a:t>
            </a:r>
            <a:endParaRPr lang="en-US" dirty="0"/>
          </a:p>
        </p:txBody>
      </p:sp>
      <p:sp>
        <p:nvSpPr>
          <p:cNvPr id="4" name="Slide Number Placeholder 3"/>
          <p:cNvSpPr>
            <a:spLocks noGrp="1"/>
          </p:cNvSpPr>
          <p:nvPr>
            <p:ph type="sldNum" sz="quarter" idx="10"/>
          </p:nvPr>
        </p:nvSpPr>
        <p:spPr/>
        <p:txBody>
          <a:bodyPr/>
          <a:lstStyle/>
          <a:p>
            <a:fld id="{A9B0908F-7CB7-4EC9-8E71-8B7EF2AE6EDC}"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05552" y="4688277"/>
            <a:ext cx="4986571" cy="4446067"/>
          </a:xfrm>
          <a:noFill/>
          <a:ln/>
        </p:spPr>
        <p:txBody>
          <a:bodyPr/>
          <a:lstStyle/>
          <a:p>
            <a:pPr marL="228600" marR="0" lvl="0" indent="-228600" algn="l" defTabSz="914400" rtl="0" eaLnBrk="1" fontAlgn="base" latinLnBrk="0" hangingPunct="1">
              <a:lnSpc>
                <a:spcPct val="105000"/>
              </a:lnSpc>
              <a:spcBef>
                <a:spcPct val="50000"/>
              </a:spcBef>
              <a:spcAft>
                <a:spcPct val="0"/>
              </a:spcAft>
              <a:buClrTx/>
              <a:buSzTx/>
              <a:buFontTx/>
              <a:buNone/>
              <a:tabLst/>
              <a:defRPr/>
            </a:pPr>
            <a:r>
              <a:rPr lang="en-US" sz="1100" b="1" u="none" kern="1200" dirty="0" smtClean="0">
                <a:solidFill>
                  <a:schemeClr val="tx1"/>
                </a:solidFill>
                <a:latin typeface="Arial" pitchFamily="34" charset="0"/>
                <a:ea typeface="+mn-ea"/>
                <a:cs typeface="Arial" pitchFamily="34" charset="0"/>
              </a:rPr>
              <a:t>Key points:</a:t>
            </a:r>
          </a:p>
          <a:p>
            <a:pPr marL="228600" lvl="0" indent="-228600" eaLnBrk="1" hangingPunct="1">
              <a:lnSpc>
                <a:spcPct val="105000"/>
              </a:lnSpc>
              <a:spcBef>
                <a:spcPct val="50000"/>
              </a:spcBef>
              <a:buAutoNum type="arabicPeriod"/>
            </a:pPr>
            <a:r>
              <a:rPr lang="en-US" sz="1100" u="none" kern="1200" baseline="0" dirty="0" smtClean="0">
                <a:solidFill>
                  <a:schemeClr val="tx1"/>
                </a:solidFill>
                <a:latin typeface="Arial" pitchFamily="34" charset="0"/>
                <a:ea typeface="+mn-ea"/>
                <a:cs typeface="Arial" pitchFamily="34" charset="0"/>
              </a:rPr>
              <a:t>10GbE can simplify your network infrastructure by reducing power, improving bandwidth, and reducing cabling complexity</a:t>
            </a:r>
          </a:p>
          <a:p>
            <a:pPr marL="228600" lvl="0" indent="-228600" eaLnBrk="1" hangingPunct="1">
              <a:lnSpc>
                <a:spcPct val="105000"/>
              </a:lnSpc>
              <a:spcBef>
                <a:spcPct val="50000"/>
              </a:spcBef>
              <a:buAutoNum type="arabicPeriod"/>
            </a:pPr>
            <a:r>
              <a:rPr lang="en-US" sz="1100" u="none" kern="1200" baseline="0" dirty="0" smtClean="0">
                <a:solidFill>
                  <a:schemeClr val="tx1"/>
                </a:solidFill>
                <a:latin typeface="Arial" pitchFamily="34" charset="0"/>
                <a:ea typeface="+mn-ea"/>
                <a:cs typeface="Arial" pitchFamily="34" charset="0"/>
              </a:rPr>
              <a:t>You can further simplify your network by unifying different types of traffic onto a single, low cost, high bandwidth interconnect</a:t>
            </a:r>
            <a:endParaRPr lang="en-US" sz="1100" u="none" kern="1200" dirty="0" smtClean="0">
              <a:solidFill>
                <a:schemeClr val="tx1"/>
              </a:solidFill>
              <a:latin typeface="Arial" pitchFamily="34" charset="0"/>
              <a:ea typeface="+mn-ea"/>
              <a:cs typeface="+mn-cs"/>
            </a:endParaRPr>
          </a:p>
          <a:p>
            <a:pPr>
              <a:buNone/>
            </a:pPr>
            <a:endParaRPr lang="en-US" sz="1100" u="none" kern="1200" dirty="0" smtClean="0">
              <a:solidFill>
                <a:schemeClr val="tx1"/>
              </a:solidFill>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u="none" kern="1200" dirty="0" smtClean="0">
                <a:solidFill>
                  <a:schemeClr val="tx1"/>
                </a:solidFill>
                <a:latin typeface="Arial" pitchFamily="34" charset="0"/>
                <a:ea typeface="+mn-ea"/>
                <a:cs typeface="Arial" pitchFamily="34" charset="0"/>
              </a:rPr>
              <a:t>Story:</a:t>
            </a:r>
            <a:endParaRPr lang="en-US" sz="1100" u="none" kern="1200" dirty="0" smtClean="0">
              <a:solidFill>
                <a:schemeClr val="tx1"/>
              </a:solidFill>
              <a:latin typeface="Arial" pitchFamily="34" charset="0"/>
              <a:ea typeface="+mn-ea"/>
              <a:cs typeface="+mn-cs"/>
            </a:endParaRPr>
          </a:p>
          <a:p>
            <a:pPr eaLnBrk="1" hangingPunct="1"/>
            <a:r>
              <a:rPr lang="en-US" sz="800" u="none" kern="1200" dirty="0" smtClean="0">
                <a:solidFill>
                  <a:schemeClr val="tx1"/>
                </a:solidFill>
                <a:latin typeface="Arial" pitchFamily="34" charset="0"/>
                <a:ea typeface="+mn-ea"/>
                <a:cs typeface="+mn-cs"/>
              </a:rPr>
              <a:t>Beyond the improvements</a:t>
            </a:r>
            <a:r>
              <a:rPr lang="en-US" sz="800" u="none" kern="1200" baseline="0" dirty="0" smtClean="0">
                <a:solidFill>
                  <a:schemeClr val="tx1"/>
                </a:solidFill>
                <a:latin typeface="Arial" pitchFamily="34" charset="0"/>
                <a:ea typeface="+mn-ea"/>
                <a:cs typeface="+mn-cs"/>
              </a:rPr>
              <a:t> at the host level to feed data to the processor faster, now may be the time to accelerate your transition to 10GbE and </a:t>
            </a:r>
            <a:r>
              <a:rPr lang="en-US" sz="800" u="none" kern="1200" dirty="0" smtClean="0">
                <a:solidFill>
                  <a:schemeClr val="tx1"/>
                </a:solidFill>
                <a:latin typeface="Arial" pitchFamily="34" charset="0"/>
                <a:ea typeface="+mn-ea"/>
                <a:cs typeface="+mn-cs"/>
              </a:rPr>
              <a:t>reduce cost and power</a:t>
            </a:r>
            <a:r>
              <a:rPr lang="en-US" sz="800" u="none" kern="1200" baseline="0" dirty="0" smtClean="0">
                <a:solidFill>
                  <a:schemeClr val="tx1"/>
                </a:solidFill>
                <a:latin typeface="Arial" pitchFamily="34" charset="0"/>
                <a:ea typeface="+mn-ea"/>
                <a:cs typeface="+mn-cs"/>
              </a:rPr>
              <a:t> for your network.  </a:t>
            </a:r>
          </a:p>
          <a:p>
            <a:pPr eaLnBrk="1" hangingPunct="1"/>
            <a:endParaRPr lang="en-US" sz="800" u="none" kern="1200" baseline="0" dirty="0" smtClean="0">
              <a:solidFill>
                <a:schemeClr val="tx1"/>
              </a:solidFill>
              <a:latin typeface="Arial" pitchFamily="34" charset="0"/>
              <a:ea typeface="+mn-ea"/>
              <a:cs typeface="+mn-cs"/>
            </a:endParaRPr>
          </a:p>
          <a:p>
            <a:pPr eaLnBrk="1" hangingPunct="1"/>
            <a:r>
              <a:rPr lang="en-US" sz="800" u="none" kern="1200" baseline="0" dirty="0" smtClean="0">
                <a:solidFill>
                  <a:schemeClr val="tx1"/>
                </a:solidFill>
                <a:latin typeface="Arial" pitchFamily="34" charset="0"/>
                <a:ea typeface="+mn-ea"/>
                <a:cs typeface="+mn-cs"/>
              </a:rPr>
              <a:t>By combining multiple smaller Ethernet ports onto a single high speed 10GbE connection that reduces the number of ports hence the power and cabling costs of all those ports in addition to providing more total bandwidth.  </a:t>
            </a:r>
          </a:p>
          <a:p>
            <a:pPr eaLnBrk="1" hangingPunct="1"/>
            <a:endParaRPr lang="en-US" sz="800" u="none" kern="1200" baseline="0" dirty="0" smtClean="0">
              <a:solidFill>
                <a:schemeClr val="tx1"/>
              </a:solidFill>
              <a:latin typeface="Arial" pitchFamily="34" charset="0"/>
              <a:ea typeface="+mn-ea"/>
              <a:cs typeface="+mn-cs"/>
            </a:endParaRPr>
          </a:p>
          <a:p>
            <a:pPr eaLnBrk="1" hangingPunct="1"/>
            <a:r>
              <a:rPr lang="en-US" sz="800" u="none" kern="1200" baseline="0" dirty="0" smtClean="0">
                <a:solidFill>
                  <a:schemeClr val="tx1"/>
                </a:solidFill>
                <a:latin typeface="Arial" pitchFamily="34" charset="0"/>
                <a:ea typeface="+mn-ea"/>
                <a:cs typeface="+mn-cs"/>
              </a:rPr>
              <a:t>Intel 10GbE NICs are designed to take advantage of the benefits of Intel® Data Direct I/O to maximize the benefit of this feature to achieve that 2.3X improvement.</a:t>
            </a:r>
          </a:p>
          <a:p>
            <a:pPr eaLnBrk="1" hangingPunct="1"/>
            <a:endParaRPr lang="en-US" sz="800" u="none" kern="1200" baseline="0" dirty="0" smtClean="0">
              <a:solidFill>
                <a:schemeClr val="tx1"/>
              </a:solidFill>
              <a:latin typeface="Arial" pitchFamily="34" charset="0"/>
              <a:ea typeface="+mn-ea"/>
              <a:cs typeface="+mn-cs"/>
            </a:endParaRPr>
          </a:p>
          <a:p>
            <a:pPr eaLnBrk="1" hangingPunct="1"/>
            <a:r>
              <a:rPr lang="en-US" sz="800" u="none" kern="1200" baseline="0" dirty="0" smtClean="0">
                <a:solidFill>
                  <a:schemeClr val="tx1"/>
                </a:solidFill>
                <a:latin typeface="Arial" pitchFamily="34" charset="0"/>
                <a:ea typeface="+mn-ea"/>
                <a:cs typeface="+mn-cs"/>
              </a:rPr>
              <a:t>Now lets extend the discussion talk about how 10GbE can consolidate different traffic types on a single fabric. If you review network deployment in discrete datacenters today, there are three networks deployed that carry different types of network traffic. </a:t>
            </a:r>
          </a:p>
          <a:p>
            <a:pPr eaLnBrk="1" hangingPunct="1"/>
            <a:endParaRPr lang="en-US" sz="800" u="none" kern="1200" baseline="0" dirty="0" smtClean="0">
              <a:solidFill>
                <a:schemeClr val="tx1"/>
              </a:solidFill>
              <a:latin typeface="Arial" pitchFamily="34" charset="0"/>
              <a:ea typeface="+mn-ea"/>
              <a:cs typeface="+mn-cs"/>
            </a:endParaRPr>
          </a:p>
          <a:p>
            <a:pPr eaLnBrk="1" hangingPunct="1"/>
            <a:r>
              <a:rPr lang="en-US" sz="800" u="none" kern="1200" baseline="0" dirty="0" smtClean="0">
                <a:solidFill>
                  <a:schemeClr val="tx1"/>
                </a:solidFill>
                <a:latin typeface="Arial" pitchFamily="34" charset="0"/>
                <a:ea typeface="+mn-ea"/>
                <a:cs typeface="+mn-cs"/>
              </a:rPr>
              <a:t>First, Data traffic. This is typical email, files etc. The Network carrying such traffic is predominantly Ethernet based. Every server in the data center has Ethernet connectivity to participate in a Local Area Network (LAN). </a:t>
            </a:r>
          </a:p>
          <a:p>
            <a:pPr eaLnBrk="1" hangingPunct="1"/>
            <a:endParaRPr lang="en-US" sz="800" u="none" kern="1200" baseline="0" dirty="0" smtClean="0">
              <a:solidFill>
                <a:schemeClr val="tx1"/>
              </a:solidFill>
              <a:latin typeface="Arial" pitchFamily="34" charset="0"/>
              <a:ea typeface="+mn-ea"/>
              <a:cs typeface="+mn-cs"/>
            </a:endParaRPr>
          </a:p>
          <a:p>
            <a:pPr eaLnBrk="1" hangingPunct="1"/>
            <a:r>
              <a:rPr lang="en-US" sz="800" u="none" kern="1200" baseline="0" dirty="0" smtClean="0">
                <a:solidFill>
                  <a:schemeClr val="tx1"/>
                </a:solidFill>
                <a:latin typeface="Arial" pitchFamily="34" charset="0"/>
                <a:ea typeface="+mn-ea"/>
                <a:cs typeface="+mn-cs"/>
              </a:rPr>
              <a:t>Second, Storage Traffic. As data stored on Disks became more and more important – IT managers started storing data in a common remote location over highly reliable Storage Targets (disks). Now to access this storage data there was a new types of network deployed call Storage Area Network or SAN. One about 25%-30% of servers in the data center connect to a SAN all the others use local disks. Also, SANs can be either purpose built over a Fiber Channel technology or can be built over an Ethernet networking using iSCSI</a:t>
            </a:r>
          </a:p>
          <a:p>
            <a:pPr eaLnBrk="1" hangingPunct="1"/>
            <a:endParaRPr lang="en-US" sz="800" u="none" kern="1200" baseline="0" dirty="0" smtClean="0">
              <a:solidFill>
                <a:schemeClr val="tx1"/>
              </a:solidFill>
              <a:latin typeface="Arial" pitchFamily="34" charset="0"/>
              <a:ea typeface="+mn-ea"/>
              <a:cs typeface="+mn-cs"/>
            </a:endParaRPr>
          </a:p>
          <a:p>
            <a:pPr eaLnBrk="1" hangingPunct="1"/>
            <a:r>
              <a:rPr lang="en-US" sz="800" u="none" kern="1200" baseline="0" dirty="0" smtClean="0">
                <a:solidFill>
                  <a:schemeClr val="tx1"/>
                </a:solidFill>
                <a:latin typeface="Arial" pitchFamily="34" charset="0"/>
                <a:ea typeface="+mn-ea"/>
                <a:cs typeface="+mn-cs"/>
              </a:rPr>
              <a:t>Third, Clustering traffic. All the high performance clustering application require data to be moved with very low latency. For such applications special purpose network was build over a technology called InfiniBand. Again, a portion of customers deploy Ethernet technology to carry clustering traffic as well.</a:t>
            </a:r>
          </a:p>
          <a:p>
            <a:pPr eaLnBrk="1" hangingPunct="1"/>
            <a:endParaRPr lang="en-US" sz="800" u="none" kern="1200" baseline="0" dirty="0" smtClean="0">
              <a:solidFill>
                <a:schemeClr val="tx1"/>
              </a:solidFill>
              <a:latin typeface="Arial" pitchFamily="34" charset="0"/>
              <a:ea typeface="+mn-ea"/>
              <a:cs typeface="+mn-cs"/>
            </a:endParaRPr>
          </a:p>
          <a:p>
            <a:pPr eaLnBrk="1" hangingPunct="1"/>
            <a:r>
              <a:rPr lang="en-US" sz="800" u="none" kern="1200" baseline="0" dirty="0" smtClean="0">
                <a:solidFill>
                  <a:schemeClr val="tx1"/>
                </a:solidFill>
                <a:latin typeface="Arial" pitchFamily="34" charset="0"/>
                <a:ea typeface="+mn-ea"/>
                <a:cs typeface="+mn-cs"/>
              </a:rPr>
              <a:t>If you notice all the three types of networks have Ethernet in common. That essentially begs the question of why can’t we move all the different traffic over a single Ethernet network. Up until now we could do that because of limited bandwidth of GbE network … but with the advent of 10Gbe there is enough bandwidth to have a truly unified and single network. The benefits of such a network will be Simplification, lower TCO due to infrastructure consolidation and high flexibility.</a:t>
            </a:r>
          </a:p>
          <a:p>
            <a:pPr eaLnBrk="1" hangingPunct="1"/>
            <a:endParaRPr lang="en-US" u="none" baseline="0" dirty="0" smtClean="0">
              <a:latin typeface="Arial" charset="0"/>
            </a:endParaRPr>
          </a:p>
          <a:p>
            <a:pPr eaLnBrk="1" hangingPunct="1"/>
            <a:endParaRPr lang="en-US" u="none" baseline="0" dirty="0" smtClean="0">
              <a:latin typeface="Arial" charset="0"/>
            </a:endParaRPr>
          </a:p>
          <a:p>
            <a:pPr eaLnBrk="1" hangingPunct="1"/>
            <a:endParaRPr lang="en-US" u="none" baseline="0"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IT networks have reached a juncture where they must transition from static, host-centric, IP-centric infrastructures, to a modern, efficient programmable network fabric that allows enterprises to leverage capacity on-demand. The ability to onboard a virtual machine (VM) to a cloud provider and move workloads between the data center and cloud providers (known as VM mobility), is critical. However, VM mobility places new requirements on data center networks to efficiently support multi-tenant environments.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Virtual LANs (VLANs) are reaching a breaking point when asked to scale beyond a few hundred servers or a thousand separate tenants. Issues including: Layer 2 VLAN size limitations, scalability, overlapping IP addresses, inherent Spanning Tree complexity, geographically dispersed data center requirements, and on-demand capacity expansion, are creating operational burdens on network administrators and leading to a far-from-seamless experience for end users.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Virtual eXtensible Local Area Networks (VXLANs) is an emerging IETF standard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Network Virtualization using Generic Routing Encapsulation (NVGRE) a</a:t>
            </a:r>
            <a:r>
              <a:rPr lang="en-US" sz="1200" kern="1200" baseline="0" dirty="0" smtClean="0">
                <a:solidFill>
                  <a:schemeClr val="tx1"/>
                </a:solidFill>
                <a:effectLst/>
                <a:latin typeface="+mn-lt"/>
                <a:ea typeface="+mn-ea"/>
                <a:cs typeface="+mn-cs"/>
              </a:rPr>
              <a:t> draft Internet standard are</a:t>
            </a:r>
            <a:r>
              <a:rPr lang="en-US" sz="1200" kern="1200" dirty="0" smtClean="0">
                <a:solidFill>
                  <a:schemeClr val="tx1"/>
                </a:solidFill>
                <a:effectLst/>
                <a:latin typeface="+mn-lt"/>
                <a:ea typeface="+mn-ea"/>
                <a:cs typeface="+mn-cs"/>
              </a:rPr>
              <a:t> aimed at addressing the challenges of cloud networking. VXLAN provides a robust mechanism to take Layer 2 packets and encapsulate them in a Layer 3 protocol to span local and remote networks in a single virtual network. With VXLAN, IT can improve security, reduce network complexity, and enable virtual machine mobility.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Pilot Overlay Networking to explore how to reduce complexity, improve security and speed VM migrations to make hybrid cloud deployments simple and agile.</a:t>
            </a:r>
          </a:p>
        </p:txBody>
      </p:sp>
      <p:sp>
        <p:nvSpPr>
          <p:cNvPr id="4" name="Slide Number Placeholder 3"/>
          <p:cNvSpPr>
            <a:spLocks noGrp="1"/>
          </p:cNvSpPr>
          <p:nvPr>
            <p:ph type="sldNum" sz="quarter" idx="10"/>
          </p:nvPr>
        </p:nvSpPr>
        <p:spPr/>
        <p:txBody>
          <a:bodyPr/>
          <a:lstStyle/>
          <a:p>
            <a:fld id="{A9B0908F-7CB7-4EC9-8E71-8B7EF2AE6EDC}"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931863" y="742950"/>
            <a:ext cx="4933950" cy="3702050"/>
          </a:xfrm>
          <a:noFill/>
          <a:ln>
            <a:solidFill>
              <a:srgbClr val="000000"/>
            </a:solidFill>
            <a:miter lim="800000"/>
            <a:headEnd/>
            <a:tailEnd/>
          </a:ln>
        </p:spPr>
      </p:sp>
      <p:sp>
        <p:nvSpPr>
          <p:cNvPr id="87043" name="Rectangle 3"/>
          <p:cNvSpPr>
            <a:spLocks noGrp="1" noChangeArrowheads="1"/>
          </p:cNvSpPr>
          <p:nvPr>
            <p:ph type="body" idx="1"/>
          </p:nvPr>
        </p:nvSpPr>
        <p:spPr bwMode="auto">
          <a:xfrm>
            <a:off x="906357" y="4690269"/>
            <a:ext cx="4984962" cy="4441699"/>
          </a:xfrm>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noAutofit/>
          </a:bodyPr>
          <a:lstStyle/>
          <a:p>
            <a:pPr defTabSz="924458">
              <a:defRPr/>
            </a:pPr>
            <a:r>
              <a:rPr lang="en-US" sz="900" b="1" i="1" kern="1200" dirty="0" smtClean="0">
                <a:solidFill>
                  <a:schemeClr val="tx1"/>
                </a:solidFill>
                <a:effectLst/>
                <a:ea typeface="Verdana" pitchFamily="34" charset="0"/>
                <a:cs typeface="Verdana" pitchFamily="34" charset="0"/>
              </a:rPr>
              <a:t>Key Message</a:t>
            </a:r>
            <a:r>
              <a:rPr lang="en-US" sz="900" b="1" kern="1200" dirty="0" smtClean="0">
                <a:solidFill>
                  <a:schemeClr val="tx1"/>
                </a:solidFill>
                <a:effectLst/>
                <a:ea typeface="Verdana" pitchFamily="34" charset="0"/>
                <a:cs typeface="Verdana" pitchFamily="34" charset="0"/>
              </a:rPr>
              <a:t>:</a:t>
            </a:r>
            <a:r>
              <a:rPr lang="en-US" sz="900" kern="1200" dirty="0" smtClean="0">
                <a:solidFill>
                  <a:schemeClr val="tx1"/>
                </a:solidFill>
                <a:effectLst/>
                <a:ea typeface="Verdana" pitchFamily="34" charset="0"/>
                <a:cs typeface="Verdana" pitchFamily="34" charset="0"/>
              </a:rPr>
              <a:t>  </a:t>
            </a:r>
            <a:r>
              <a:rPr lang="en-US" sz="900" dirty="0" smtClean="0">
                <a:ea typeface="Verdana" pitchFamily="34" charset="0"/>
                <a:cs typeface="Verdana" pitchFamily="34" charset="0"/>
              </a:rPr>
              <a:t>The latest Intel server platforms provide new capabilities to raise an enterprise’s security bar with data and platform protections</a:t>
            </a:r>
          </a:p>
          <a:p>
            <a:pPr eaLnBrk="1" hangingPunct="1"/>
            <a:endParaRPr lang="en-US" sz="900" dirty="0" smtClean="0">
              <a:cs typeface="Verdana" pitchFamily="34" charset="0"/>
            </a:endParaRPr>
          </a:p>
          <a:p>
            <a:pPr eaLnBrk="1" hangingPunct="1"/>
            <a:r>
              <a:rPr lang="en-US" sz="900" dirty="0" smtClean="0">
                <a:cs typeface="Verdana" pitchFamily="34" charset="0"/>
              </a:rPr>
              <a:t>Security is a growing concern for businesses of all sizes.  As customers deploy new technologies, (such as virtualization) explore new use models (such as public or private clouds) and build out datacenter architectures they need to consider the security implications:  Some of their key questions are:</a:t>
            </a:r>
          </a:p>
          <a:p>
            <a:pPr eaLnBrk="1" hangingPunct="1"/>
            <a:r>
              <a:rPr lang="en-US" sz="900" dirty="0" smtClean="0">
                <a:cs typeface="Verdana" pitchFamily="34" charset="0"/>
              </a:rPr>
              <a:t>- How will my data be protected?  </a:t>
            </a:r>
          </a:p>
          <a:p>
            <a:pPr eaLnBrk="1" hangingPunct="1"/>
            <a:r>
              <a:rPr lang="en-US" sz="900" dirty="0" smtClean="0">
                <a:cs typeface="Verdana" pitchFamily="34" charset="0"/>
              </a:rPr>
              <a:t>- Am I in compliance with corporate, industry or governmental regulation?</a:t>
            </a:r>
          </a:p>
          <a:p>
            <a:pPr eaLnBrk="1" hangingPunct="1">
              <a:buFontTx/>
              <a:buChar char="-"/>
            </a:pPr>
            <a:r>
              <a:rPr lang="en-US" sz="900" dirty="0" smtClean="0">
                <a:cs typeface="Verdana" pitchFamily="34" charset="0"/>
              </a:rPr>
              <a:t>Is there a simpler, more cost-effective or efficient  approach that I can take to secure my data and infrastructure?</a:t>
            </a:r>
          </a:p>
          <a:p>
            <a:pPr eaLnBrk="1" hangingPunct="1">
              <a:buFontTx/>
              <a:buChar char="-"/>
            </a:pPr>
            <a:r>
              <a:rPr lang="en-US" sz="900" dirty="0" smtClean="0">
                <a:cs typeface="Verdana" pitchFamily="34" charset="0"/>
              </a:rPr>
              <a:t>Intel technology helps with this problem, providing enhancements that better </a:t>
            </a:r>
            <a:r>
              <a:rPr lang="en-US" sz="900" b="1" dirty="0" smtClean="0">
                <a:cs typeface="Verdana" pitchFamily="34" charset="0"/>
              </a:rPr>
              <a:t>isolate</a:t>
            </a:r>
            <a:r>
              <a:rPr lang="en-US" sz="900" dirty="0" smtClean="0">
                <a:cs typeface="Verdana" pitchFamily="34" charset="0"/>
              </a:rPr>
              <a:t> workloads on virtualized and cloud infrastructures, </a:t>
            </a:r>
            <a:r>
              <a:rPr lang="en-US" sz="900" b="1" dirty="0" smtClean="0">
                <a:cs typeface="Verdana" pitchFamily="34" charset="0"/>
              </a:rPr>
              <a:t>enforce</a:t>
            </a:r>
            <a:r>
              <a:rPr lang="en-US" sz="900" dirty="0" smtClean="0">
                <a:cs typeface="Verdana" pitchFamily="34" charset="0"/>
              </a:rPr>
              <a:t> software integrity checks that provide valuable enforcement points for virtual and cloud infrastructures and lower the compute burden of </a:t>
            </a:r>
            <a:r>
              <a:rPr lang="en-US" sz="900" b="1" dirty="0" smtClean="0">
                <a:cs typeface="Verdana" pitchFamily="34" charset="0"/>
              </a:rPr>
              <a:t>encryption</a:t>
            </a:r>
            <a:r>
              <a:rPr lang="en-US" sz="900" dirty="0" smtClean="0">
                <a:cs typeface="Verdana" pitchFamily="34" charset="0"/>
              </a:rPr>
              <a:t> to allow broad use of data protection. All of this with capabilities that are  </a:t>
            </a:r>
            <a:r>
              <a:rPr lang="en-US" sz="900" b="1" dirty="0" smtClean="0">
                <a:cs typeface="Verdana" pitchFamily="34" charset="0"/>
              </a:rPr>
              <a:t>built-in</a:t>
            </a:r>
            <a:r>
              <a:rPr lang="en-US" sz="900" dirty="0" smtClean="0">
                <a:cs typeface="Verdana" pitchFamily="34" charset="0"/>
              </a:rPr>
              <a:t> to processor silicon.  </a:t>
            </a:r>
          </a:p>
          <a:p>
            <a:pPr eaLnBrk="1" hangingPunct="1"/>
            <a:r>
              <a:rPr lang="en-US" sz="900" b="1" dirty="0" smtClean="0">
                <a:cs typeface="Verdana" pitchFamily="34" charset="0"/>
              </a:rPr>
              <a:t>Intel VT </a:t>
            </a:r>
            <a:r>
              <a:rPr lang="en-US" sz="900" dirty="0" smtClean="0">
                <a:cs typeface="Verdana" pitchFamily="34" charset="0"/>
              </a:rPr>
              <a:t>is well</a:t>
            </a:r>
            <a:r>
              <a:rPr lang="en-US" sz="900" baseline="0" dirty="0" smtClean="0">
                <a:cs typeface="Verdana" pitchFamily="34" charset="0"/>
              </a:rPr>
              <a:t> established technology for accelerating virtualized environments.  But it also provides a number of attributes that enhance security.  It provides hardware that reduces software size, which reduces attack surfaces, that is good.  But it also provides hardware capabilities such as memory and IO isolation that helps address concerns of security on shared resources.</a:t>
            </a:r>
            <a:endParaRPr lang="en-US" sz="900" b="1" dirty="0" smtClean="0">
              <a:cs typeface="Verdana" pitchFamily="34" charset="0"/>
            </a:endParaRPr>
          </a:p>
          <a:p>
            <a:pPr eaLnBrk="1" hangingPunct="1"/>
            <a:r>
              <a:rPr lang="en-US" sz="900" b="1" dirty="0" smtClean="0">
                <a:cs typeface="Verdana" pitchFamily="34" charset="0"/>
              </a:rPr>
              <a:t>Intel TXT </a:t>
            </a:r>
            <a:r>
              <a:rPr lang="en-US" sz="900" dirty="0" smtClean="0">
                <a:cs typeface="Verdana" pitchFamily="34" charset="0"/>
              </a:rPr>
              <a:t>is a multi-faceted protection technology, but the main protection is around measuring the launch environment, whether it’s the virtualization hypervisor or a bare-metal operating system.  This is a Launch-time complement to runtime protections such as anti-virus or intrusion detection systems and helps reduce software attacks to ensure the foundation of system has not been tampered with.</a:t>
            </a:r>
          </a:p>
          <a:p>
            <a:pPr eaLnBrk="1" hangingPunct="1"/>
            <a:r>
              <a:rPr lang="en-US" sz="900" b="1" dirty="0" smtClean="0">
                <a:cs typeface="Verdana" pitchFamily="34" charset="0"/>
              </a:rPr>
              <a:t>Intel AES-NI </a:t>
            </a:r>
            <a:r>
              <a:rPr lang="en-US" sz="900" dirty="0" smtClean="0">
                <a:cs typeface="Verdana" pitchFamily="34" charset="0"/>
              </a:rPr>
              <a:t>speeds up encryption algorithms to lower the “security tax”.  This allows IT departments to deploy encryption of data not feasible before due to performance concerns.  This could be the use of AES-NI optimized SSL and IPsec for protecting data in transit. database encryption to protect data in process. Or full-disk encryption to protect data at rest.</a:t>
            </a:r>
          </a:p>
          <a:p>
            <a:pPr eaLnBrk="1" hangingPunct="1"/>
            <a:r>
              <a:rPr lang="en-US" sz="900" dirty="0" smtClean="0">
                <a:cs typeface="Verdana" pitchFamily="34" charset="0"/>
              </a:rPr>
              <a:t>With these Intel technologies, our leading use models</a:t>
            </a:r>
            <a:r>
              <a:rPr lang="en-US" sz="900" baseline="0" dirty="0" smtClean="0">
                <a:cs typeface="Verdana" pitchFamily="34" charset="0"/>
              </a:rPr>
              <a:t> and our relationships with McAfee and the broader security and software ecosystem and key standards groups</a:t>
            </a:r>
            <a:r>
              <a:rPr lang="en-US" sz="900" dirty="0" smtClean="0">
                <a:cs typeface="Verdana" pitchFamily="34" charset="0"/>
              </a:rPr>
              <a:t>, businesses that build</a:t>
            </a:r>
            <a:r>
              <a:rPr lang="en-US" sz="900" baseline="0" dirty="0" smtClean="0">
                <a:cs typeface="Verdana" pitchFamily="34" charset="0"/>
              </a:rPr>
              <a:t> on the latest Intel server platforms </a:t>
            </a:r>
            <a:r>
              <a:rPr lang="en-US" sz="900" dirty="0" smtClean="0">
                <a:cs typeface="Verdana" pitchFamily="34" charset="0"/>
              </a:rPr>
              <a:t>gain the ability to better and more efficiently protect their systems and data.  </a:t>
            </a:r>
          </a:p>
        </p:txBody>
      </p:sp>
      <p:sp>
        <p:nvSpPr>
          <p:cNvPr id="59396" name="Slide Number Placeholder 3"/>
          <p:cNvSpPr>
            <a:spLocks noGrp="1"/>
          </p:cNvSpPr>
          <p:nvPr>
            <p:ph type="sldNum" sz="quarter" idx="5"/>
          </p:nvPr>
        </p:nvSpPr>
        <p:spPr>
          <a:noFill/>
        </p:spPr>
        <p:txBody>
          <a:bodyPr/>
          <a:lstStyle/>
          <a:p>
            <a:fld id="{83905887-41B0-428B-9454-B6967C873F26}" type="slidenum">
              <a:rPr lang="en-US" smtClean="0">
                <a:cs typeface="Verdana" pitchFamily="34" charset="0"/>
              </a:rPr>
              <a:pPr/>
              <a:t>21</a:t>
            </a:fld>
            <a:endParaRPr lang="en-US" dirty="0" smtClean="0">
              <a:cs typeface="Verdan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B0908F-7CB7-4EC9-8E71-8B7EF2AE6EDC}"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096451C9-65A3-4E2E-A184-68D65A03E68A}" type="slidenum">
              <a:rPr lang="en-US">
                <a:cs typeface="Arial" charset="0"/>
              </a:rPr>
              <a:pPr/>
              <a:t>26</a:t>
            </a:fld>
            <a:endParaRPr lang="en-US">
              <a:cs typeface="Arial" charset="0"/>
            </a:endParaRPr>
          </a:p>
        </p:txBody>
      </p:sp>
      <p:sp>
        <p:nvSpPr>
          <p:cNvPr id="135171" name="Rectangle 2"/>
          <p:cNvSpPr>
            <a:spLocks noGrp="1" noRot="1" noChangeAspect="1" noChangeArrowheads="1" noTextEdit="1"/>
          </p:cNvSpPr>
          <p:nvPr>
            <p:ph type="sldImg"/>
          </p:nvPr>
        </p:nvSpPr>
        <p:spPr>
          <a:xfrm>
            <a:off x="933450" y="739775"/>
            <a:ext cx="4933950" cy="3702050"/>
          </a:xfrm>
          <a:ln/>
        </p:spPr>
      </p:sp>
      <p:sp>
        <p:nvSpPr>
          <p:cNvPr id="135172" name="Rectangle 3"/>
          <p:cNvSpPr>
            <a:spLocks noGrp="1" noChangeArrowheads="1"/>
          </p:cNvSpPr>
          <p:nvPr>
            <p:ph type="body" idx="1"/>
          </p:nvPr>
        </p:nvSpPr>
        <p:spPr>
          <a:xfrm>
            <a:off x="678197" y="4690270"/>
            <a:ext cx="5441287" cy="4445128"/>
          </a:xfrm>
          <a:noFill/>
          <a:ln/>
        </p:spPr>
        <p:txBody>
          <a:bodyPr/>
          <a:lstStyle/>
          <a:p>
            <a:r>
              <a:rPr lang="en-US" sz="800" i="0" dirty="0" smtClean="0"/>
              <a:t>IMS Virtualization Manager </a:t>
            </a:r>
            <a:r>
              <a:rPr lang="en-US" sz="800" kern="1200" dirty="0" smtClean="0">
                <a:solidFill>
                  <a:schemeClr val="tx1"/>
                </a:solidFill>
                <a:latin typeface="Verdana" pitchFamily="34" charset="0"/>
                <a:ea typeface="+mn-ea"/>
                <a:cs typeface="+mn-cs"/>
              </a:rPr>
              <a:t>provides game-changing system management</a:t>
            </a:r>
            <a:r>
              <a:rPr lang="en-US" sz="800" kern="1200" baseline="0" dirty="0" smtClean="0">
                <a:solidFill>
                  <a:schemeClr val="tx1"/>
                </a:solidFill>
                <a:latin typeface="Verdana" pitchFamily="34" charset="0"/>
                <a:ea typeface="+mn-ea"/>
                <a:cs typeface="+mn-cs"/>
              </a:rPr>
              <a:t> capabilities in a single easy to use interface </a:t>
            </a:r>
            <a:r>
              <a:rPr lang="en-US" sz="800" kern="1200" dirty="0" smtClean="0">
                <a:solidFill>
                  <a:schemeClr val="tx1"/>
                </a:solidFill>
                <a:latin typeface="Verdana" pitchFamily="34" charset="0"/>
                <a:ea typeface="+mn-ea"/>
                <a:cs typeface="+mn-cs"/>
              </a:rPr>
              <a:t>without the cost and complexity that is</a:t>
            </a:r>
            <a:r>
              <a:rPr lang="en-US" sz="800" kern="1200" baseline="0" dirty="0" smtClean="0">
                <a:solidFill>
                  <a:schemeClr val="tx1"/>
                </a:solidFill>
                <a:latin typeface="Verdana" pitchFamily="34" charset="0"/>
                <a:ea typeface="+mn-ea"/>
                <a:cs typeface="+mn-cs"/>
              </a:rPr>
              <a:t> common with virtualization solutions today</a:t>
            </a:r>
            <a:r>
              <a:rPr lang="en-US" sz="800" kern="1200" dirty="0" smtClean="0">
                <a:solidFill>
                  <a:schemeClr val="tx1"/>
                </a:solidFill>
                <a:latin typeface="Verdana" pitchFamily="34" charset="0"/>
                <a:ea typeface="+mn-ea"/>
                <a:cs typeface="+mn-cs"/>
              </a:rPr>
              <a:t>.  This gives your customer a competitive advantage over the “other guys”</a:t>
            </a:r>
            <a:r>
              <a:rPr lang="en-US" sz="800" kern="1200" baseline="0" dirty="0" smtClean="0">
                <a:solidFill>
                  <a:schemeClr val="tx1"/>
                </a:solidFill>
                <a:latin typeface="Verdana" pitchFamily="34" charset="0"/>
                <a:ea typeface="+mn-ea"/>
                <a:cs typeface="+mn-cs"/>
              </a:rPr>
              <a:t> who are still doing it the hard way.</a:t>
            </a:r>
          </a:p>
          <a:p>
            <a:endParaRPr lang="en-US" sz="800" kern="1200" baseline="0" dirty="0" smtClean="0">
              <a:solidFill>
                <a:schemeClr val="tx1"/>
              </a:solidFill>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kern="1200" baseline="0" dirty="0" smtClean="0">
                <a:solidFill>
                  <a:schemeClr val="tx1"/>
                </a:solidFill>
                <a:latin typeface="Verdana" pitchFamily="34" charset="0"/>
                <a:ea typeface="+mn-ea"/>
                <a:cs typeface="+mn-cs"/>
              </a:rPr>
              <a:t>By consolidating the Virtualization, Backup and Disaster Recovery user interfaces into a single, easy to use console, we have made server and SAN management simple.  At launch Bear River will provide “push button” virtualization, virtual machine management and live migration.  Continuous Data Protection with predictive failure analysis and pro-active backups will be available separately.</a:t>
            </a:r>
            <a:endParaRPr lang="en-US" sz="800" dirty="0" smtClean="0"/>
          </a:p>
          <a:p>
            <a:endParaRPr lang="en-US" sz="800" kern="1200" baseline="0" dirty="0" smtClean="0">
              <a:solidFill>
                <a:schemeClr val="tx1"/>
              </a:solidFill>
              <a:latin typeface="Verdana" pitchFamily="34" charset="0"/>
              <a:ea typeface="+mn-ea"/>
              <a:cs typeface="+mn-cs"/>
            </a:endParaRPr>
          </a:p>
          <a:p>
            <a:r>
              <a:rPr lang="en-US" sz="800" kern="1200" baseline="0" dirty="0" smtClean="0">
                <a:solidFill>
                  <a:schemeClr val="tx1"/>
                </a:solidFill>
                <a:latin typeface="Verdana" pitchFamily="34" charset="0"/>
                <a:ea typeface="+mn-ea"/>
                <a:cs typeface="+mn-cs"/>
              </a:rPr>
              <a:t>Features:</a:t>
            </a:r>
          </a:p>
          <a:p>
            <a:pPr marL="171450" lvl="0" indent="-171450">
              <a:buFont typeface="Arial" pitchFamily="34" charset="0"/>
              <a:buChar char="•"/>
            </a:pPr>
            <a:r>
              <a:rPr lang="en-US" sz="800" dirty="0" smtClean="0"/>
              <a:t>Simplified set up via the Intel Modular Server GUI – “Push Button Virtualization”</a:t>
            </a:r>
          </a:p>
          <a:p>
            <a:pPr marL="171450" lvl="0" indent="-171450">
              <a:buFont typeface="Arial" pitchFamily="34" charset="0"/>
              <a:buChar char="•"/>
            </a:pPr>
            <a:r>
              <a:rPr lang="en-US" sz="800" dirty="0" smtClean="0"/>
              <a:t>Single pane of glass management for compute, storage, networking, power, cooling, </a:t>
            </a:r>
            <a:r>
              <a:rPr lang="en-US" sz="800" i="1" u="sng" dirty="0" smtClean="0"/>
              <a:t>and</a:t>
            </a:r>
            <a:r>
              <a:rPr lang="en-US" sz="800" dirty="0" smtClean="0"/>
              <a:t> VM management</a:t>
            </a:r>
          </a:p>
          <a:p>
            <a:pPr marL="171450" lvl="0" indent="-171450">
              <a:buFont typeface="Arial" pitchFamily="34" charset="0"/>
              <a:buChar char="•"/>
            </a:pPr>
            <a:r>
              <a:rPr lang="en-US" sz="800" dirty="0" smtClean="0"/>
              <a:t>Easily move VMs from module to module with drag-and-drop Live Migration</a:t>
            </a:r>
          </a:p>
          <a:p>
            <a:pPr marL="171450" indent="-171450">
              <a:buFont typeface="Arial" pitchFamily="34" charset="0"/>
              <a:buChar char="•"/>
            </a:pPr>
            <a:r>
              <a:rPr lang="en-US" sz="800" dirty="0" smtClean="0"/>
              <a:t>Update entire system in one click</a:t>
            </a:r>
          </a:p>
          <a:p>
            <a:pPr marL="171450" indent="-171450">
              <a:buFont typeface="Arial" pitchFamily="34" charset="0"/>
              <a:buChar char="•"/>
            </a:pPr>
            <a:r>
              <a:rPr lang="en-US" sz="800" dirty="0" smtClean="0"/>
              <a:t>Complete map from physical HDDs to virtual HDDs to virtual machines</a:t>
            </a:r>
          </a:p>
          <a:p>
            <a:pPr marL="171450" indent="-171450">
              <a:buFont typeface="Arial" pitchFamily="34" charset="0"/>
              <a:buChar char="•"/>
            </a:pPr>
            <a:r>
              <a:rPr lang="en-US" sz="800" dirty="0" smtClean="0"/>
              <a:t>Unified VM event and audit log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7663DB25-7237-4BC8-AB32-DE645167D1A0}" type="slidenum">
              <a:rPr lang="en-US" smtClean="0">
                <a:solidFill>
                  <a:prstClr val="black"/>
                </a:solidFill>
              </a:rPr>
              <a:pPr/>
              <a:t>29</a:t>
            </a:fld>
            <a:endParaRPr lang="en-US" smtClean="0">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a:spcBef>
                <a:spcPts val="0"/>
              </a:spcBef>
            </a:pPr>
            <a:r>
              <a:rPr lang="en-US" altLang="zh-CN" dirty="0" smtClean="0">
                <a:cs typeface="Arial" pitchFamily="34" charset="0"/>
              </a:rPr>
              <a:t>Intel</a:t>
            </a:r>
            <a:r>
              <a:rPr lang="en-US" altLang="zh-CN" baseline="30000" dirty="0" smtClean="0">
                <a:cs typeface="Arial" pitchFamily="34" charset="0"/>
              </a:rPr>
              <a:t>®</a:t>
            </a:r>
            <a:r>
              <a:rPr lang="en-US" altLang="zh-CN" dirty="0" smtClean="0">
                <a:cs typeface="Arial" pitchFamily="34" charset="0"/>
              </a:rPr>
              <a:t> Server System R2000LH2</a:t>
            </a:r>
          </a:p>
          <a:p>
            <a:pPr>
              <a:spcBef>
                <a:spcPts val="0"/>
              </a:spcBef>
            </a:pPr>
            <a:r>
              <a:rPr lang="en-US" altLang="zh-CN" dirty="0" smtClean="0">
                <a:cs typeface="Arial" pitchFamily="34" charset="0"/>
              </a:rPr>
              <a:t>Intel</a:t>
            </a:r>
            <a:r>
              <a:rPr lang="en-US" altLang="zh-CN" baseline="30000" dirty="0" smtClean="0">
                <a:cs typeface="Arial" pitchFamily="34" charset="0"/>
              </a:rPr>
              <a:t>®</a:t>
            </a:r>
            <a:r>
              <a:rPr lang="en-US" altLang="zh-CN" dirty="0" smtClean="0">
                <a:cs typeface="Arial" pitchFamily="34" charset="0"/>
              </a:rPr>
              <a:t> Server System R2000LT2</a:t>
            </a:r>
            <a:endParaRPr lang="en-US" altLang="zh-CN" dirty="0" smtClean="0">
              <a:ea typeface="SimSun" pitchFamily="2" charset="-122"/>
              <a:cs typeface="Arial" pitchFamily="34" charset="0"/>
            </a:endParaRPr>
          </a:p>
          <a:p>
            <a:pPr>
              <a:spcBef>
                <a:spcPts val="0"/>
              </a:spcBef>
            </a:pPr>
            <a:r>
              <a:rPr lang="en-US" dirty="0" smtClean="0">
                <a:ea typeface="SimSun" pitchFamily="2" charset="-122"/>
                <a:cs typeface="Arial" pitchFamily="34" charset="0"/>
              </a:rPr>
              <a:t>“Swan Peak”</a:t>
            </a:r>
            <a:endParaRPr lang="en-US" sz="1800" dirty="0" smtClean="0">
              <a:cs typeface="Arial" pitchFamily="34" charset="0"/>
            </a:endParaRPr>
          </a:p>
          <a:p>
            <a:pPr marL="228600" indent="-228600">
              <a:spcBef>
                <a:spcPts val="150"/>
              </a:spcBef>
              <a:buClr>
                <a:srgbClr val="0860A8"/>
              </a:buClr>
              <a:defRPr/>
            </a:pPr>
            <a:r>
              <a:rPr lang="en-US" altLang="zh-CN" sz="1200" dirty="0" smtClean="0">
                <a:latin typeface="Arial" pitchFamily="34" charset="0"/>
                <a:ea typeface="SimSun" pitchFamily="2" charset="-122"/>
                <a:cs typeface="Arial" pitchFamily="34" charset="0"/>
              </a:rPr>
              <a:t>Chassis Features</a:t>
            </a:r>
            <a:endParaRPr lang="en-US" altLang="zh-CN" sz="1100" dirty="0" smtClean="0">
              <a:latin typeface="Arial" pitchFamily="34" charset="0"/>
              <a:ea typeface="SimSun" pitchFamily="2" charset="-122"/>
              <a:cs typeface="Arial" pitchFamily="34" charset="0"/>
            </a:endParaRPr>
          </a:p>
          <a:p>
            <a:pPr marL="346075" indent="-173038">
              <a:spcBef>
                <a:spcPts val="600"/>
              </a:spcBef>
              <a:buSzPct val="150000"/>
              <a:buFont typeface="Arial" pitchFamily="34" charset="0"/>
              <a:buChar char="•"/>
              <a:defRPr/>
            </a:pPr>
            <a:r>
              <a:rPr lang="en-US" altLang="zh-CN" sz="1100" dirty="0" smtClean="0">
                <a:latin typeface="Arial" pitchFamily="34" charset="0"/>
                <a:ea typeface="SimSun" pitchFamily="2" charset="-122"/>
                <a:cs typeface="Arial" pitchFamily="34" charset="0"/>
              </a:rPr>
              <a:t>2U Chassis</a:t>
            </a:r>
            <a:endParaRPr lang="en-US" altLang="zh-CN" sz="900" b="0" dirty="0" smtClean="0">
              <a:latin typeface="Arial" pitchFamily="34" charset="0"/>
              <a:ea typeface="SimSun" pitchFamily="2" charset="-122"/>
              <a:cs typeface="Arial" pitchFamily="34" charset="0"/>
            </a:endParaRPr>
          </a:p>
          <a:p>
            <a:pPr marL="365760" indent="-182880">
              <a:spcBef>
                <a:spcPts val="600"/>
              </a:spcBef>
              <a:buClr>
                <a:srgbClr val="000000"/>
              </a:buClr>
              <a:buSzPct val="150000"/>
              <a:buFont typeface="Arial" pitchFamily="34" charset="0"/>
              <a:buChar char="•"/>
              <a:defRPr/>
            </a:pPr>
            <a:r>
              <a:rPr lang="en-US" altLang="zh-CN" sz="1100" dirty="0" smtClean="0">
                <a:latin typeface="Arial" pitchFamily="34" charset="0"/>
                <a:ea typeface="SimSun" pitchFamily="2" charset="-122"/>
                <a:cs typeface="Arial" pitchFamily="34" charset="0"/>
              </a:rPr>
              <a:t> Power Supply</a:t>
            </a:r>
          </a:p>
          <a:p>
            <a:pPr marL="548640" lvl="1" indent="-91440">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2 x 1200W AC Common Redundant Power Supply</a:t>
            </a:r>
          </a:p>
          <a:p>
            <a:pPr marL="548640" lvl="1" indent="-91440">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2 x 1600W AC Common Redundant Power Supply</a:t>
            </a:r>
          </a:p>
          <a:p>
            <a:pPr marL="548640" lvl="1" indent="-91440">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AC Power Supplies are Platinum Efficiency w/ PM BUS</a:t>
            </a:r>
          </a:p>
          <a:p>
            <a:pPr marL="548640" lvl="1" indent="-91440">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2 x 1600W DC Common Redundant Power Supply</a:t>
            </a:r>
          </a:p>
          <a:p>
            <a:pPr marL="548640" lvl="1" indent="-91440">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DC Power Supply is Gold efficiency</a:t>
            </a:r>
          </a:p>
          <a:p>
            <a:pPr marL="365760" indent="-182880">
              <a:spcBef>
                <a:spcPts val="600"/>
              </a:spcBef>
              <a:buClr>
                <a:srgbClr val="000000"/>
              </a:buClr>
              <a:buSzPct val="150000"/>
              <a:buFont typeface="Arial" pitchFamily="34" charset="0"/>
              <a:buChar char="•"/>
              <a:defRPr/>
            </a:pPr>
            <a:r>
              <a:rPr lang="en-US" altLang="zh-CN" sz="1100" dirty="0" smtClean="0">
                <a:latin typeface="Arial" pitchFamily="34" charset="0"/>
                <a:ea typeface="SimSun" pitchFamily="2" charset="-122"/>
                <a:cs typeface="Arial" pitchFamily="34" charset="0"/>
              </a:rPr>
              <a:t> Flexible Hard Drives Configurations</a:t>
            </a:r>
          </a:p>
          <a:p>
            <a:pPr marL="548640" lvl="1" indent="-91440">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Front Access</a:t>
            </a:r>
          </a:p>
          <a:p>
            <a:pPr marL="548640" lvl="1" indent="-91440">
              <a:lnSpc>
                <a:spcPct val="80000"/>
              </a:lnSpc>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Up to 8x2.5” Hot Swap Hard Drives</a:t>
            </a:r>
          </a:p>
          <a:p>
            <a:pPr marL="548640" lvl="1" indent="-91440">
              <a:lnSpc>
                <a:spcPct val="80000"/>
              </a:lnSpc>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Up to 4x3.5” Hot Swap Hard Drives</a:t>
            </a:r>
          </a:p>
          <a:p>
            <a:pPr marL="365760" indent="-182880">
              <a:spcBef>
                <a:spcPts val="600"/>
              </a:spcBef>
              <a:buClr>
                <a:srgbClr val="000000"/>
              </a:buClr>
              <a:buSzPct val="150000"/>
              <a:buFont typeface="Arial" pitchFamily="34" charset="0"/>
              <a:buChar char="•"/>
              <a:defRPr/>
            </a:pPr>
            <a:r>
              <a:rPr lang="en-US" altLang="zh-CN" sz="1100" dirty="0" smtClean="0">
                <a:latin typeface="Arial" pitchFamily="34" charset="0"/>
                <a:ea typeface="SimSun" pitchFamily="2" charset="-122"/>
                <a:cs typeface="Arial" pitchFamily="34" charset="0"/>
              </a:rPr>
              <a:t>I/O Expansion Capability</a:t>
            </a:r>
          </a:p>
          <a:p>
            <a:pPr marL="548640" lvl="1" indent="-91440">
              <a:lnSpc>
                <a:spcPct val="80000"/>
              </a:lnSpc>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4 FHFL PCI cards or </a:t>
            </a:r>
            <a:br>
              <a:rPr lang="en-US" altLang="zh-CN" sz="900" b="0" dirty="0" smtClean="0">
                <a:latin typeface="Arial" pitchFamily="34" charset="0"/>
                <a:ea typeface="SimSun" pitchFamily="2" charset="-122"/>
                <a:cs typeface="Arial" pitchFamily="34" charset="0"/>
              </a:rPr>
            </a:br>
            <a:r>
              <a:rPr lang="en-US" altLang="zh-CN" sz="900" b="0" dirty="0" smtClean="0">
                <a:latin typeface="Arial" pitchFamily="34" charset="0"/>
                <a:ea typeface="SimSun" pitchFamily="2" charset="-122"/>
                <a:cs typeface="Arial" pitchFamily="34" charset="0"/>
              </a:rPr>
              <a:t>2 GPU Cards or </a:t>
            </a:r>
            <a:br>
              <a:rPr lang="en-US" altLang="zh-CN" sz="900" b="0" dirty="0" smtClean="0">
                <a:latin typeface="Arial" pitchFamily="34" charset="0"/>
                <a:ea typeface="SimSun" pitchFamily="2" charset="-122"/>
                <a:cs typeface="Arial" pitchFamily="34" charset="0"/>
              </a:rPr>
            </a:br>
            <a:r>
              <a:rPr lang="en-US" altLang="zh-CN" sz="900" b="0" dirty="0" smtClean="0">
                <a:latin typeface="Arial" pitchFamily="34" charset="0"/>
                <a:ea typeface="SimSun" pitchFamily="2" charset="-122"/>
                <a:cs typeface="Arial" pitchFamily="34" charset="0"/>
              </a:rPr>
              <a:t>2 FHFL, 2 FHHL + 2 half length internal cards </a:t>
            </a:r>
          </a:p>
          <a:p>
            <a:pPr marL="548640" lvl="1" indent="-91440">
              <a:lnSpc>
                <a:spcPct val="80000"/>
              </a:lnSpc>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2 I/O modules</a:t>
            </a:r>
          </a:p>
          <a:p>
            <a:pPr marL="365760" indent="-182880">
              <a:spcBef>
                <a:spcPts val="600"/>
              </a:spcBef>
              <a:buClr>
                <a:srgbClr val="000000"/>
              </a:buClr>
              <a:buSzPct val="150000"/>
              <a:buFont typeface="Arial" pitchFamily="34" charset="0"/>
              <a:buChar char="•"/>
              <a:defRPr/>
            </a:pPr>
            <a:r>
              <a:rPr lang="en-US" altLang="zh-CN" sz="1100" dirty="0" smtClean="0">
                <a:latin typeface="Arial" pitchFamily="34" charset="0"/>
                <a:ea typeface="SimSun" pitchFamily="2" charset="-122"/>
                <a:cs typeface="Arial" pitchFamily="34" charset="0"/>
              </a:rPr>
              <a:t>System Cooling</a:t>
            </a:r>
          </a:p>
          <a:p>
            <a:pPr marL="548640" lvl="1" indent="-91440">
              <a:lnSpc>
                <a:spcPct val="80000"/>
              </a:lnSpc>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(11) 40mm x 40mm x 56mm hot swap fans (7 external &amp; 4 internal)</a:t>
            </a:r>
          </a:p>
          <a:p>
            <a:pPr marL="365760" indent="-182880">
              <a:spcBef>
                <a:spcPts val="600"/>
              </a:spcBef>
              <a:buClr>
                <a:srgbClr val="000000"/>
              </a:buClr>
              <a:buSzPct val="150000"/>
              <a:buFont typeface="Arial" pitchFamily="34" charset="0"/>
              <a:buChar char="•"/>
              <a:defRPr/>
            </a:pPr>
            <a:r>
              <a:rPr lang="en-US" altLang="zh-CN" sz="1100" dirty="0" smtClean="0">
                <a:latin typeface="Arial" pitchFamily="34" charset="0"/>
                <a:ea typeface="SimSun" pitchFamily="2" charset="-122"/>
                <a:cs typeface="Arial" pitchFamily="34" charset="0"/>
              </a:rPr>
              <a:t> System level </a:t>
            </a:r>
            <a:r>
              <a:rPr lang="en-US" altLang="zh-CN" sz="1100" dirty="0" err="1" smtClean="0">
                <a:latin typeface="Arial" pitchFamily="34" charset="0"/>
                <a:ea typeface="SimSun" pitchFamily="2" charset="-122"/>
                <a:cs typeface="Arial" pitchFamily="34" charset="0"/>
              </a:rPr>
              <a:t>mgmt</a:t>
            </a:r>
            <a:endParaRPr lang="en-US" altLang="zh-CN" sz="1100" dirty="0" smtClean="0">
              <a:latin typeface="Arial" pitchFamily="34" charset="0"/>
              <a:ea typeface="SimSun" pitchFamily="2" charset="-122"/>
              <a:cs typeface="Arial" pitchFamily="34" charset="0"/>
            </a:endParaRPr>
          </a:p>
          <a:p>
            <a:pPr marL="548640" lvl="1" indent="-91440">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 Intelligent system level </a:t>
            </a:r>
            <a:r>
              <a:rPr lang="en-US" altLang="zh-CN" sz="900" b="0" dirty="0" err="1" smtClean="0">
                <a:latin typeface="Arial" pitchFamily="34" charset="0"/>
                <a:ea typeface="SimSun" pitchFamily="2" charset="-122"/>
                <a:cs typeface="Arial" pitchFamily="34" charset="0"/>
              </a:rPr>
              <a:t>mgmt</a:t>
            </a:r>
            <a:r>
              <a:rPr lang="en-US" altLang="zh-CN" sz="900" b="0" dirty="0" smtClean="0">
                <a:latin typeface="Arial" pitchFamily="34" charset="0"/>
                <a:ea typeface="SimSun" pitchFamily="2" charset="-122"/>
                <a:cs typeface="Arial" pitchFamily="34" charset="0"/>
              </a:rPr>
              <a:t> to monitor overall system healthy status</a:t>
            </a:r>
          </a:p>
          <a:p>
            <a:pPr marL="548640" lvl="1" indent="-91440">
              <a:spcBef>
                <a:spcPts val="200"/>
              </a:spcBef>
              <a:spcAft>
                <a:spcPts val="0"/>
              </a:spcAft>
              <a:buClr>
                <a:srgbClr val="000000"/>
              </a:buClr>
              <a:buSzPct val="130000"/>
              <a:buFont typeface="Arial" pitchFamily="34" charset="0"/>
              <a:buChar char="•"/>
              <a:defRPr/>
            </a:pPr>
            <a:r>
              <a:rPr lang="en-US" altLang="zh-CN" sz="900" b="0" dirty="0" smtClean="0">
                <a:latin typeface="Arial" pitchFamily="34" charset="0"/>
                <a:ea typeface="SimSun" pitchFamily="2" charset="-122"/>
                <a:cs typeface="Arial" pitchFamily="34" charset="0"/>
              </a:rPr>
              <a:t> Support Intel® Intelligent Power Node Manager</a:t>
            </a:r>
            <a:endParaRPr lang="en-US" altLang="zh-CN" sz="1100" b="0" dirty="0" smtClean="0">
              <a:latin typeface="Arial" pitchFamily="34" charset="0"/>
              <a:ea typeface="SimSun" pitchFamily="2" charset="-122"/>
              <a:cs typeface="Arial" pitchFamily="34" charset="0"/>
            </a:endParaRPr>
          </a:p>
          <a:p>
            <a:pPr marL="365760" indent="-182880">
              <a:spcBef>
                <a:spcPts val="600"/>
              </a:spcBef>
              <a:buClr>
                <a:srgbClr val="000000"/>
              </a:buClr>
              <a:buSzPct val="150000"/>
              <a:buFont typeface="Arial" pitchFamily="34" charset="0"/>
              <a:buChar char="•"/>
              <a:defRPr/>
            </a:pPr>
            <a:r>
              <a:rPr lang="en-US" altLang="zh-CN" sz="1100" dirty="0" smtClean="0">
                <a:latin typeface="Arial" pitchFamily="34" charset="0"/>
                <a:ea typeface="SimSun" pitchFamily="2" charset="-122"/>
                <a:cs typeface="Arial" pitchFamily="34" charset="0"/>
              </a:rPr>
              <a:t>Front Panel</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Key Message: The Intel Xeon processor E5-2600/1600 product families is for all data center devices</a:t>
            </a:r>
          </a:p>
          <a:p>
            <a:pPr eaLnBrk="1" hangingPunct="1">
              <a:spcBef>
                <a:spcPct val="0"/>
              </a:spcBef>
            </a:pPr>
            <a:endParaRPr lang="en-US" altLang="zh-TW" dirty="0" smtClean="0"/>
          </a:p>
          <a:p>
            <a:pPr eaLnBrk="1" hangingPunct="1">
              <a:spcBef>
                <a:spcPct val="0"/>
              </a:spcBef>
            </a:pPr>
            <a:r>
              <a:rPr lang="en-US" altLang="zh-TW" dirty="0" smtClean="0"/>
              <a:t>The challenges to scale and the capabilities we’ve built into the Xeon processor are needed across the entire data center – servers, storage devices and network solutions.</a:t>
            </a:r>
          </a:p>
          <a:p>
            <a:pPr eaLnBrk="1" hangingPunct="1">
              <a:spcBef>
                <a:spcPct val="0"/>
              </a:spcBef>
            </a:pPr>
            <a:endParaRPr lang="en-US" altLang="zh-TW" dirty="0" smtClean="0"/>
          </a:p>
          <a:p>
            <a:pPr eaLnBrk="1" hangingPunct="1">
              <a:spcBef>
                <a:spcPct val="0"/>
              </a:spcBef>
            </a:pPr>
            <a:r>
              <a:rPr lang="en-US" altLang="zh-TW" dirty="0" smtClean="0"/>
              <a:t>The Intel Xeon processor E5 family is not only the engine of today's leading servers and workstations and are the solution of choice for cutting edge storage solutions and communications infrastructure networks. These s</a:t>
            </a:r>
            <a:r>
              <a:rPr lang="en-US" altLang="zh-TW" dirty="0" smtClean="0">
                <a:ea typeface="ＭＳ Ｐゴシック" pitchFamily="34" charset="-128"/>
              </a:rPr>
              <a:t>tandard, modular building blocks allow efficient scaling of compute, storage and network systems to match the capabilities of all aspects of the data center to changes in user needs and offers flexible solutions to be delivered on cost effective industry standard building blocks.</a:t>
            </a:r>
          </a:p>
          <a:p>
            <a:pPr eaLnBrk="1" hangingPunct="1">
              <a:spcBef>
                <a:spcPct val="0"/>
              </a:spcBef>
            </a:pPr>
            <a:endParaRPr lang="en-US" altLang="zh-TW" dirty="0" smtClean="0">
              <a:ea typeface="ＭＳ Ｐゴシック" pitchFamily="34" charset="-128"/>
            </a:endParaRPr>
          </a:p>
          <a:p>
            <a:pPr eaLnBrk="1" hangingPunct="1">
              <a:spcBef>
                <a:spcPct val="0"/>
              </a:spcBef>
            </a:pPr>
            <a:r>
              <a:rPr lang="en-US" altLang="zh-TW" dirty="0" smtClean="0">
                <a:ea typeface="ＭＳ Ｐゴシック" pitchFamily="34" charset="-128"/>
              </a:rPr>
              <a:t>Traditionally storage devices used lower performance, proprietary ASICs, but today the demand for performance has increased to tackle challenges like data de-duplication and improved archiving. This in addition to distributed files systems for cloud based storage and a desire for improved analytics drives a need for more processing power and vendors are increasingly turning to Xeon.</a:t>
            </a:r>
          </a:p>
          <a:p>
            <a:pPr eaLnBrk="1" hangingPunct="1">
              <a:spcBef>
                <a:spcPct val="0"/>
              </a:spcBef>
            </a:pPr>
            <a:endParaRPr lang="en-US" altLang="zh-TW" dirty="0" smtClean="0"/>
          </a:p>
          <a:p>
            <a:pPr eaLnBrk="1" hangingPunct="1">
              <a:spcBef>
                <a:spcPct val="0"/>
              </a:spcBef>
            </a:pPr>
            <a:r>
              <a:rPr lang="en-US" altLang="zh-TW" dirty="0" smtClean="0"/>
              <a:t>This means that the improvements that Intel offers in our latest processors can benefit every aspect of what your infrastructure does. </a:t>
            </a:r>
          </a:p>
        </p:txBody>
      </p:sp>
      <p:sp>
        <p:nvSpPr>
          <p:cNvPr id="62468" name="Slide Number Placeholder 3"/>
          <p:cNvSpPr>
            <a:spLocks noGrp="1"/>
          </p:cNvSpPr>
          <p:nvPr>
            <p:ph type="sldNum" sz="quarter" idx="5"/>
          </p:nvPr>
        </p:nvSpPr>
        <p:spPr bwMode="auto">
          <a:noFill/>
          <a:ln>
            <a:miter lim="800000"/>
            <a:headEnd/>
            <a:tailEnd/>
          </a:ln>
        </p:spPr>
        <p:txBody>
          <a:bodyPr/>
          <a:lstStyle/>
          <a:p>
            <a:fld id="{1FF8C67C-DA05-45BC-9D2E-863E64952CE9}" type="slidenum">
              <a:rPr lang="en-US" altLang="zh-TW">
                <a:solidFill>
                  <a:srgbClr val="000000"/>
                </a:solidFill>
              </a:rPr>
              <a:pPr/>
              <a:t>3</a:t>
            </a:fld>
            <a:endParaRPr lang="en-US" altLang="zh-TW"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you and it is my pleasure to be here today to present the future of the Enterprise Datacenter. As most of you today are aware the demands for the data centers that you manage continue to evolve. There are consistent demands for more power, more space, more compute, networking and storage requirements. Each of us is dealing with these pressures while building a compatible evolution to maintain legacy application environments. </a:t>
            </a:r>
          </a:p>
          <a:p>
            <a:r>
              <a:rPr lang="en-US" baseline="0" dirty="0" smtClean="0"/>
              <a:t>However, customers (end users and external customers) continue to demand more. More capabilities, more innovation and more security. Intel’s Enterprise Infrastructure promises to deliver these capabilities but standards and interoperability are part of the requirements for success. </a:t>
            </a:r>
          </a:p>
          <a:p>
            <a:r>
              <a:rPr lang="en-US" baseline="0" dirty="0" smtClean="0"/>
              <a:t>As importantly, Enterprise IT leaders are uniting to lead the industry in a direction that drives value not just vendors and innovators but for those customers they serve in a daily capacity. </a:t>
            </a:r>
          </a:p>
          <a:p>
            <a:r>
              <a:rPr lang="en-US" baseline="0" dirty="0" smtClean="0"/>
              <a:t>At Intel, our focus is on delivering technology, usage models and reference architectures that maximize the value of Enterprise Infrastructures deployed using Intel technologies. </a:t>
            </a:r>
            <a:endParaRPr lang="en-US" dirty="0"/>
          </a:p>
        </p:txBody>
      </p:sp>
      <p:sp>
        <p:nvSpPr>
          <p:cNvPr id="4" name="Slide Number Placeholder 3"/>
          <p:cNvSpPr>
            <a:spLocks noGrp="1"/>
          </p:cNvSpPr>
          <p:nvPr>
            <p:ph type="sldNum" sz="quarter" idx="10"/>
          </p:nvPr>
        </p:nvSpPr>
        <p:spPr/>
        <p:txBody>
          <a:bodyPr/>
          <a:lstStyle/>
          <a:p>
            <a:pPr>
              <a:defRPr/>
            </a:pPr>
            <a:fld id="{78A4013B-E9E9-4526-BD69-6218513762F2}" type="slidenum">
              <a:rPr lang="en-US" smtClean="0"/>
              <a:pPr>
                <a:defRPr/>
              </a:pPr>
              <a:t>4</a:t>
            </a:fld>
            <a:endParaRPr lang="en-US" dirty="0"/>
          </a:p>
        </p:txBody>
      </p:sp>
    </p:spTree>
    <p:extLst>
      <p:ext uri="{BB962C8B-B14F-4D97-AF65-F5344CB8AC3E}">
        <p14:creationId xmlns="" xmlns:p14="http://schemas.microsoft.com/office/powerpoint/2010/main" val="309202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Key Message: but to get there IT needs to efficiently scale their resources to overcome challenges</a:t>
            </a:r>
          </a:p>
          <a:p>
            <a:pPr eaLnBrk="1" hangingPunct="1">
              <a:spcBef>
                <a:spcPct val="0"/>
              </a:spcBef>
            </a:pPr>
            <a:endParaRPr lang="en-US" altLang="zh-TW" dirty="0" smtClean="0"/>
          </a:p>
          <a:p>
            <a:pPr eaLnBrk="1" hangingPunct="1">
              <a:spcBef>
                <a:spcPct val="0"/>
              </a:spcBef>
            </a:pPr>
            <a:r>
              <a:rPr lang="en-US" altLang="zh-TW" dirty="0" smtClean="0"/>
              <a:t>What all six focus areas have in common is that they put more pressure on IT departments and telecommunications service providers to scale.  Data centers must be able to support not only thousands of employees but  hundreds of thousands or millions of consumers and partners as well. To achieve this IT must overcome multiple constraints including storage, security threats, network bottle necks, plus make sure to fit inside their existing staff, space and fiscal budgets. All of that and IT must ensure that everything works seamlessly together, all the time, everywhere no matter when software was written; no matter what device it runs on to offer a responsive, compelling experience to users of all types.</a:t>
            </a:r>
          </a:p>
          <a:p>
            <a:pPr eaLnBrk="1" hangingPunct="1">
              <a:spcBef>
                <a:spcPct val="0"/>
              </a:spcBef>
            </a:pPr>
            <a:endParaRPr lang="en-US" altLang="zh-TW" sz="900" dirty="0" smtClean="0"/>
          </a:p>
          <a:p>
            <a:pPr eaLnBrk="1" hangingPunct="1">
              <a:spcBef>
                <a:spcPct val="0"/>
              </a:spcBef>
            </a:pPr>
            <a:endParaRPr lang="en-US" altLang="zh-TW"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213DE13D-E063-4F30-B888-04FB44CF34F8}" type="slidenum">
              <a:rPr lang="en-US" altLang="zh-TW"/>
              <a:pPr/>
              <a:t>5</a:t>
            </a:fld>
            <a:endParaRPr lang="en-US" altLang="zh-TW"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Key message: There</a:t>
            </a:r>
            <a:r>
              <a:rPr lang="en-US" sz="1200" b="1" baseline="0" dirty="0" smtClean="0"/>
              <a:t> are real benefits to be gained from cloud and company adoption is growing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Based on IT surveys, many companies are</a:t>
            </a:r>
            <a:r>
              <a:rPr lang="en-US" sz="1200" b="0" baseline="0" dirty="0" smtClean="0"/>
              <a:t> either adopting or have plans to adopt public clouds, private clouds, or hybrid clouds that combine both public and private and allow for usages, such as cloud bursting where businesses “burst” from their private cloud to consume public cloud resources such as servers and storage when needed.  In fact, many companies view hybrid cloud as helping companies truly realize the benefits of cloud via flexibility and efficiency to use whatever form of cloud they choose based on business and IT requirements.  You can see the stats here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30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smtClean="0">
                <a:solidFill>
                  <a:schemeClr val="tx1"/>
                </a:solidFill>
              </a:rPr>
              <a:t>Running Intel’s Business in the Enterprise Cloud with Virtualization:</a:t>
            </a:r>
          </a:p>
          <a:p>
            <a:pPr marL="0" indent="0">
              <a:buNone/>
            </a:pPr>
            <a:r>
              <a:rPr lang="en-US" sz="1200" dirty="0" smtClean="0">
                <a:solidFill>
                  <a:schemeClr val="tx1"/>
                </a:solidFill>
              </a:rPr>
              <a:t>Intel IT has</a:t>
            </a:r>
            <a:r>
              <a:rPr lang="en-US" sz="1200" baseline="0" dirty="0" smtClean="0">
                <a:solidFill>
                  <a:schemeClr val="tx1"/>
                </a:solidFill>
              </a:rPr>
              <a:t> had an aggressive evolution to cloud in the past 2 years via deployment of a private cloud behind the company’s firewall.  </a:t>
            </a:r>
            <a:r>
              <a:rPr lang="en-US" sz="1200" b="0" i="0" u="none" strike="noStrike" kern="1200" baseline="0" dirty="0" smtClean="0">
                <a:solidFill>
                  <a:schemeClr val="tx1"/>
                </a:solidFill>
              </a:rPr>
              <a:t>In 2011, we continued to make rapid progress in transitioning to our enterprise private cloud. We focused on virtualizing more demanding applications, including Internet facing and mission-critical applications with higher security requirements, and migrating them to the private cloud. Sixty-five percent of our Office and Enterprise environment is virtualized, and we are on track to reach our target of 75 percent.  </a:t>
            </a:r>
          </a:p>
          <a:p>
            <a:endParaRPr lang="en-US" sz="1200" b="0" i="0" u="none" strike="noStrike" kern="1200" baseline="0" dirty="0" smtClean="0">
              <a:solidFill>
                <a:schemeClr val="tx1"/>
              </a:solidFill>
            </a:endParaRPr>
          </a:p>
          <a:p>
            <a:r>
              <a:rPr lang="en-US" sz="1200" b="0" i="0" u="none" strike="noStrike" kern="1200" baseline="0" dirty="0" smtClean="0">
                <a:solidFill>
                  <a:schemeClr val="tx1"/>
                </a:solidFill>
              </a:rPr>
              <a:t>Building on a foundation of virtualized infrastructure, we dramatically decreased the time it takes to acquire new capacity</a:t>
            </a:r>
          </a:p>
          <a:p>
            <a:r>
              <a:rPr lang="en-US" sz="1200" b="0" i="0" u="none" strike="noStrike" kern="1200" baseline="0" dirty="0" smtClean="0">
                <a:solidFill>
                  <a:schemeClr val="tx1"/>
                </a:solidFill>
              </a:rPr>
              <a:t>using self-service provisioning and extensive automation. Self-service is now the norm:</a:t>
            </a:r>
          </a:p>
          <a:p>
            <a:endParaRPr lang="en-US" sz="1200" b="0" i="0" u="none" strike="noStrike" kern="1200" baseline="0" dirty="0" smtClean="0">
              <a:solidFill>
                <a:schemeClr val="tx1"/>
              </a:solidFill>
            </a:endParaRPr>
          </a:p>
          <a:p>
            <a:r>
              <a:rPr lang="en-US" sz="1200" b="0" i="0" u="none" strike="noStrike" kern="1200" baseline="0" dirty="0" smtClean="0">
                <a:solidFill>
                  <a:schemeClr val="tx1"/>
                </a:solidFill>
              </a:rPr>
              <a:t>Most new services are now delivered within 45 minutes in our private cloud. In contrast, just two years ago, server provisioning in the traditional IT environment typically took as long as 90 days.  And Intel IT has realized $9M in savings in the past 2 years via efficiency &amp; agility gains.  </a:t>
            </a:r>
          </a:p>
          <a:p>
            <a:endParaRPr lang="en-US" sz="1200" b="0" i="0" u="none" strike="noStrike" kern="1200" baseline="0" dirty="0" smtClean="0">
              <a:solidFill>
                <a:schemeClr val="tx1"/>
              </a:solidFill>
            </a:endParaRPr>
          </a:p>
          <a:p>
            <a:r>
              <a:rPr lang="en-US" sz="1200" b="0" i="0" u="none" strike="noStrike" kern="1200" baseline="0" dirty="0" smtClean="0">
                <a:solidFill>
                  <a:schemeClr val="tx1"/>
                </a:solidFill>
              </a:rPr>
              <a:t>In spite of these gains, Intel is like many enterprises in that there remain many opportunities to more fully take advantage of cloud computing and realize its benefits.</a:t>
            </a:r>
          </a:p>
          <a:p>
            <a:endParaRPr lang="en-US" dirty="0"/>
          </a:p>
        </p:txBody>
      </p:sp>
      <p:sp>
        <p:nvSpPr>
          <p:cNvPr id="4" name="Slide Number Placeholder 3"/>
          <p:cNvSpPr>
            <a:spLocks noGrp="1"/>
          </p:cNvSpPr>
          <p:nvPr>
            <p:ph type="sldNum" sz="quarter" idx="10"/>
          </p:nvPr>
        </p:nvSpPr>
        <p:spPr/>
        <p:txBody>
          <a:bodyPr/>
          <a:lstStyle/>
          <a:p>
            <a:fld id="{2F2964AE-2784-4EAC-8F68-58129471D284}" type="slidenum">
              <a:rPr lang="en-US" smtClean="0"/>
              <a:pPr/>
              <a:t>6</a:t>
            </a:fld>
            <a:endParaRPr lang="en-US" dirty="0"/>
          </a:p>
        </p:txBody>
      </p:sp>
    </p:spTree>
    <p:extLst>
      <p:ext uri="{BB962C8B-B14F-4D97-AF65-F5344CB8AC3E}">
        <p14:creationId xmlns="" xmlns:p14="http://schemas.microsoft.com/office/powerpoint/2010/main" val="369363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930275" y="741363"/>
            <a:ext cx="4937125" cy="370205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forTo</a:t>
            </a:r>
            <a:r>
              <a:rPr lang="en-US" sz="1200" kern="1200" baseline="0" dirty="0" smtClean="0">
                <a:solidFill>
                  <a:schemeClr val="tx1"/>
                </a:solidFill>
                <a:latin typeface="+mn-lt"/>
                <a:ea typeface="+mn-ea"/>
                <a:cs typeface="+mn-cs"/>
              </a:rPr>
              <a:t> achieve the Cloud 2015 Vision, Intel is driving 3 strategies focused on deep engagements with IT and service providers, delivering products that align to user requirements and proven solutions via Intel Cloud Builders.  </a:t>
            </a:r>
            <a:r>
              <a:rPr lang="en-US" sz="1200" kern="1200" dirty="0" smtClean="0">
                <a:solidFill>
                  <a:schemeClr val="tx1"/>
                </a:solidFill>
                <a:latin typeface="+mn-lt"/>
                <a:ea typeface="+mn-ea"/>
                <a:cs typeface="+mn-cs"/>
              </a:rPr>
              <a:t>Intel is working directly with leaders in global IT for enterprise and services providers</a:t>
            </a:r>
            <a:r>
              <a:rPr lang="en-US" sz="1200" kern="1200" baseline="0" dirty="0" smtClean="0">
                <a:solidFill>
                  <a:schemeClr val="tx1"/>
                </a:solidFill>
                <a:latin typeface="+mn-lt"/>
                <a:ea typeface="+mn-ea"/>
                <a:cs typeface="+mn-cs"/>
              </a:rPr>
              <a:t> to understand their needs</a:t>
            </a:r>
            <a:r>
              <a:rPr lang="en-US" sz="1200" kern="1200" dirty="0" smtClean="0">
                <a:solidFill>
                  <a:schemeClr val="tx1"/>
                </a:solidFill>
                <a:latin typeface="+mn-lt"/>
                <a:ea typeface="+mn-ea"/>
                <a:cs typeface="+mn-cs"/>
              </a:rPr>
              <a:t> and is a non-voting</a:t>
            </a:r>
            <a:r>
              <a:rPr lang="en-US" sz="1200" kern="1200" baseline="0" dirty="0" smtClean="0">
                <a:solidFill>
                  <a:schemeClr val="tx1"/>
                </a:solidFill>
                <a:latin typeface="+mn-lt"/>
                <a:ea typeface="+mn-ea"/>
                <a:cs typeface="+mn-cs"/>
              </a:rPr>
              <a:t> technical</a:t>
            </a:r>
            <a:r>
              <a:rPr lang="en-US" sz="1200" kern="1200" dirty="0" smtClean="0">
                <a:solidFill>
                  <a:schemeClr val="tx1"/>
                </a:solidFill>
                <a:latin typeface="+mn-lt"/>
                <a:ea typeface="+mn-ea"/>
                <a:cs typeface="+mn-cs"/>
              </a:rPr>
              <a:t> advisor to the Open Data Center Alliance</a:t>
            </a:r>
            <a:r>
              <a:rPr lang="en-US" sz="1200" kern="1200" baseline="0" dirty="0" smtClean="0">
                <a:solidFill>
                  <a:schemeClr val="tx1"/>
                </a:solidFill>
                <a:latin typeface="+mn-lt"/>
                <a:ea typeface="+mn-ea"/>
                <a:cs typeface="+mn-cs"/>
              </a:rPr>
              <a:t> (ODCA).   The ODCA</a:t>
            </a:r>
            <a:r>
              <a:rPr lang="en-US" sz="1200" kern="1200" dirty="0" smtClean="0">
                <a:solidFill>
                  <a:schemeClr val="tx1"/>
                </a:solidFill>
                <a:latin typeface="+mn-lt"/>
                <a:ea typeface="+mn-ea"/>
                <a:cs typeface="+mn-cs"/>
              </a:rPr>
              <a:t> will define a roadmap of the highest priority usage models for cloud and next generation data centers and lay out the requirements to address with multi-vendor, interoperable solutions that embrace standards.    Intel responds to these usage models and others that we identify through our end user engagements to deliver products and technologies that meet the requirements of the usage models.  Our innovation will</a:t>
            </a:r>
            <a:r>
              <a:rPr lang="en-US" sz="1200" kern="1200" baseline="0" dirty="0" smtClean="0">
                <a:solidFill>
                  <a:schemeClr val="tx1"/>
                </a:solidFill>
                <a:latin typeface="+mn-lt"/>
                <a:ea typeface="+mn-ea"/>
                <a:cs typeface="+mn-cs"/>
              </a:rPr>
              <a:t> span our silicon, technologies and firmware for server, storage and networking and extend to the client devices for end to end solutions. </a:t>
            </a:r>
            <a:r>
              <a:rPr lang="en-US" sz="1200" kern="1200" dirty="0" smtClean="0">
                <a:solidFill>
                  <a:schemeClr val="tx1"/>
                </a:solidFill>
                <a:latin typeface="+mn-lt"/>
                <a:ea typeface="+mn-ea"/>
                <a:cs typeface="+mn-cs"/>
              </a:rPr>
              <a:t>  T</a:t>
            </a:r>
            <a:r>
              <a:rPr lang="en-US" sz="1200" kern="1200" baseline="0" dirty="0" smtClean="0">
                <a:solidFill>
                  <a:schemeClr val="tx1"/>
                </a:solidFill>
                <a:latin typeface="+mn-lt"/>
                <a:ea typeface="+mn-ea"/>
                <a:cs typeface="+mn-cs"/>
              </a:rPr>
              <a:t>echnology examples include</a:t>
            </a:r>
            <a:r>
              <a:rPr lang="en-US" sz="1200" kern="1200" dirty="0" smtClean="0">
                <a:solidFill>
                  <a:schemeClr val="tx1"/>
                </a:solidFill>
                <a:latin typeface="+mn-lt"/>
                <a:ea typeface="+mn-ea"/>
                <a:cs typeface="+mn-cs"/>
              </a:rPr>
              <a:t> Intel Virtualization Technology and Intel Trusted Execution Technology that are perfectly suited for and enabling today’s cloud computing.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And just as important, we have collaborated with ecosystem leaders to bring solutions to market and define best practices for making these usage models deployable today and optimized for Intel Architecture.  These tools and best practices from a range of industry leading systems and solutions providers that have been brought together via the Intel® Cloud Builders program.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I’ll now talk a little more about each of these 3 areas and give examples. </a:t>
            </a:r>
            <a:endParaRPr lang="en-US" sz="1200" kern="1200" dirty="0" smtClean="0">
              <a:solidFill>
                <a:schemeClr val="tx1"/>
              </a:solidFill>
              <a:latin typeface="+mn-lt"/>
              <a:ea typeface="+mn-ea"/>
              <a:cs typeface="+mn-cs"/>
            </a:endParaRPr>
          </a:p>
          <a:p>
            <a:pPr>
              <a:spcBef>
                <a:spcPct val="0"/>
              </a:spcBef>
            </a:pPr>
            <a:endParaRPr lang="en-US" dirty="0" smtClean="0"/>
          </a:p>
          <a:p>
            <a:pPr>
              <a:spcBef>
                <a:spcPct val="0"/>
              </a:spcBef>
            </a:pPr>
            <a:endParaRPr lang="en-US" sz="1100"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9EC545-3EF0-4FEC-BA97-30A2BE7839E2}"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latin typeface="Arial" pitchFamily="34" charset="0"/>
                <a:cs typeface="Arial" pitchFamily="34" charset="0"/>
              </a:rPr>
              <a:t>Storyline:</a:t>
            </a:r>
            <a:r>
              <a:rPr lang="en-US" sz="1000" b="1" baseline="0" dirty="0" smtClean="0">
                <a:latin typeface="Arial" pitchFamily="34" charset="0"/>
                <a:cs typeface="Arial" pitchFamily="34" charset="0"/>
              </a:rPr>
              <a:t>  </a:t>
            </a:r>
            <a:r>
              <a:rPr lang="en-US" sz="1000" b="0" baseline="0" dirty="0" smtClean="0">
                <a:latin typeface="Arial" pitchFamily="34" charset="0"/>
                <a:cs typeface="Arial" pitchFamily="34" charset="0"/>
              </a:rPr>
              <a:t>To move towards a more highly-virtualized environment and start delivering cloud services, it starts with ensuring you are proactively refreshing your infrastructure with the latest server, storage and networking technologies that offer greater performance, efficiency, and features like virtualization and security.</a:t>
            </a:r>
            <a:endParaRPr lang="en-US" sz="1000" b="1"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1000" b="1" dirty="0" smtClean="0">
                <a:latin typeface="Arial" pitchFamily="34" charset="0"/>
                <a:cs typeface="Arial" pitchFamily="34" charset="0"/>
              </a:rPr>
              <a:t>Speaker notes:</a:t>
            </a:r>
          </a:p>
          <a:p>
            <a:pPr>
              <a:defRPr/>
            </a:pPr>
            <a:r>
              <a:rPr lang="en-US" sz="1000" dirty="0" smtClean="0">
                <a:latin typeface="Arial" pitchFamily="34" charset="0"/>
                <a:cs typeface="Arial" pitchFamily="34" charset="0"/>
              </a:rPr>
              <a:t>The dynamic DC provides maximum flexibility with powerful compute, network and storage resources.  </a:t>
            </a:r>
          </a:p>
          <a:p>
            <a:pPr>
              <a:defRPr/>
            </a:pPr>
            <a:endParaRPr lang="en-US" sz="1000" dirty="0" smtClean="0">
              <a:latin typeface="Arial" pitchFamily="34" charset="0"/>
              <a:cs typeface="Arial" pitchFamily="34" charset="0"/>
            </a:endParaRPr>
          </a:p>
          <a:p>
            <a:pPr>
              <a:defRPr/>
            </a:pPr>
            <a:r>
              <a:rPr lang="en-US" sz="1000" dirty="0" smtClean="0">
                <a:latin typeface="Arial" pitchFamily="34" charset="0"/>
                <a:cs typeface="Arial" pitchFamily="34" charset="0"/>
              </a:rPr>
              <a:t>But things continue to change and with flat IT budgets it is hard to meet the ever increasing demands for more capacity and faster performance while keeping the latency and cost low. </a:t>
            </a:r>
          </a:p>
          <a:p>
            <a:pPr>
              <a:defRPr/>
            </a:pPr>
            <a:endParaRPr lang="en-US" sz="1000" dirty="0" smtClean="0">
              <a:latin typeface="Arial" pitchFamily="34" charset="0"/>
              <a:cs typeface="Arial" pitchFamily="34" charset="0"/>
            </a:endParaRPr>
          </a:p>
          <a:p>
            <a:pPr>
              <a:defRPr/>
            </a:pPr>
            <a:r>
              <a:rPr lang="en-US" sz="1000" dirty="0" smtClean="0">
                <a:latin typeface="Arial" pitchFamily="34" charset="0"/>
                <a:cs typeface="Arial" pitchFamily="34" charset="0"/>
              </a:rPr>
              <a:t>The next generation enterprise data center storage needs a new dynamically balanced infrastructure that delivers energy efficient performance, scalability and advanced storage technologies to address the new bottlenecks.</a:t>
            </a:r>
          </a:p>
          <a:p>
            <a:pPr eaLnBrk="1" hangingPunct="1"/>
            <a:endParaRPr lang="en-US" sz="1000" dirty="0" smtClean="0">
              <a:latin typeface="Arial" pitchFamily="34" charset="0"/>
              <a:cs typeface="Arial" pitchFamily="34" charset="0"/>
            </a:endParaRPr>
          </a:p>
          <a:p>
            <a:pPr eaLnBrk="1" hangingPunct="1"/>
            <a:r>
              <a:rPr lang="en-US" sz="1000" dirty="0" smtClean="0">
                <a:latin typeface="Arial" pitchFamily="34" charset="0"/>
                <a:cs typeface="Arial" pitchFamily="34" charset="0"/>
              </a:rPr>
              <a:t>In each of these areas Intel is delivering critical building blocks.</a:t>
            </a:r>
            <a:r>
              <a:rPr lang="en-US" sz="1000" baseline="0" dirty="0" smtClean="0">
                <a:latin typeface="Arial" pitchFamily="34" charset="0"/>
                <a:cs typeface="Arial" pitchFamily="34" charset="0"/>
              </a:rPr>
              <a:t>  For applications, </a:t>
            </a:r>
            <a:r>
              <a:rPr lang="en-US" sz="1000" dirty="0" smtClean="0">
                <a:latin typeface="Arial" pitchFamily="34" charset="0"/>
                <a:cs typeface="Arial" pitchFamily="34" charset="0"/>
              </a:rPr>
              <a:t>the Intel Xeon </a:t>
            </a:r>
            <a:r>
              <a:rPr lang="en-US" sz="1000" dirty="0" smtClean="0">
                <a:latin typeface="Arial" pitchFamily="34" charset="0"/>
                <a:cs typeface="Arial" pitchFamily="34" charset="0"/>
              </a:rPr>
              <a:t>E5-based </a:t>
            </a:r>
            <a:r>
              <a:rPr lang="en-US" sz="1000" dirty="0" smtClean="0">
                <a:latin typeface="Arial" pitchFamily="34" charset="0"/>
                <a:cs typeface="Arial" pitchFamily="34" charset="0"/>
              </a:rPr>
              <a:t>platform</a:t>
            </a:r>
            <a:r>
              <a:rPr lang="en-US" sz="1000" baseline="0" dirty="0" smtClean="0">
                <a:latin typeface="Arial" pitchFamily="34" charset="0"/>
                <a:cs typeface="Arial" pitchFamily="34" charset="0"/>
              </a:rPr>
              <a:t> has enhanced </a:t>
            </a:r>
            <a:r>
              <a:rPr lang="en-US" sz="1000" dirty="0" smtClean="0">
                <a:latin typeface="Arial" pitchFamily="34" charset="0"/>
                <a:cs typeface="Arial" pitchFamily="34" charset="0"/>
              </a:rPr>
              <a:t>virtualization capabilities of the processor with Extended Page Tables, along with enhanced IO virtualization capabilities which allow the use of native drivers by directly assigning network resources to each virtual machine</a:t>
            </a:r>
            <a:r>
              <a:rPr lang="en-US" sz="1000" baseline="0" dirty="0" smtClean="0">
                <a:latin typeface="Arial" pitchFamily="34" charset="0"/>
                <a:cs typeface="Arial" pitchFamily="34" charset="0"/>
              </a:rPr>
              <a:t> (VT-d and VT-c).</a:t>
            </a:r>
            <a:endParaRPr lang="en-US" sz="1000" dirty="0" smtClean="0">
              <a:latin typeface="Arial" pitchFamily="34" charset="0"/>
              <a:cs typeface="Arial" pitchFamily="34" charset="0"/>
            </a:endParaRPr>
          </a:p>
          <a:p>
            <a:pPr eaLnBrk="1" hangingPunct="1"/>
            <a:endParaRPr lang="en-US" sz="1000" dirty="0" smtClean="0">
              <a:latin typeface="Arial" pitchFamily="34" charset="0"/>
              <a:cs typeface="Arial" pitchFamily="34" charset="0"/>
            </a:endParaRPr>
          </a:p>
          <a:p>
            <a:pPr eaLnBrk="1" hangingPunct="1"/>
            <a:r>
              <a:rPr lang="en-US" sz="1000" dirty="0" smtClean="0">
                <a:latin typeface="Arial" pitchFamily="34" charset="0"/>
                <a:cs typeface="Arial" pitchFamily="34" charset="0"/>
              </a:rPr>
              <a:t>Our 10Gb Ethernet solution</a:t>
            </a:r>
            <a:r>
              <a:rPr lang="en-US" sz="1000" baseline="0" dirty="0" smtClean="0">
                <a:latin typeface="Arial" pitchFamily="34" charset="0"/>
                <a:cs typeface="Arial" pitchFamily="34" charset="0"/>
              </a:rPr>
              <a:t> </a:t>
            </a:r>
            <a:r>
              <a:rPr lang="en-US" sz="1000" dirty="0" smtClean="0">
                <a:latin typeface="Arial" pitchFamily="34" charset="0"/>
                <a:cs typeface="Arial" pitchFamily="34" charset="0"/>
              </a:rPr>
              <a:t>leads in virtualization on the network,</a:t>
            </a:r>
            <a:r>
              <a:rPr lang="en-US" sz="1000" baseline="0" dirty="0" smtClean="0">
                <a:latin typeface="Arial" pitchFamily="34" charset="0"/>
                <a:cs typeface="Arial" pitchFamily="34" charset="0"/>
              </a:rPr>
              <a:t> and </a:t>
            </a:r>
            <a:r>
              <a:rPr lang="en-US" sz="1000" dirty="0" smtClean="0">
                <a:latin typeface="Arial" pitchFamily="34" charset="0"/>
                <a:cs typeface="Arial" pitchFamily="34" charset="0"/>
              </a:rPr>
              <a:t>we are leading the next phase toward unifying the data center storage and network fabrics with support for both Fiber Channel or iSCSI technologies over Ethernet.  </a:t>
            </a:r>
          </a:p>
          <a:p>
            <a:pPr eaLnBrk="1" hangingPunct="1"/>
            <a:endParaRPr lang="en-US" sz="1000" dirty="0" smtClean="0">
              <a:latin typeface="Arial" pitchFamily="34" charset="0"/>
              <a:cs typeface="Arial" pitchFamily="34" charset="0"/>
            </a:endParaRPr>
          </a:p>
          <a:p>
            <a:pPr eaLnBrk="1" hangingPunct="1"/>
            <a:r>
              <a:rPr lang="en-US" sz="1000" dirty="0" smtClean="0">
                <a:latin typeface="Arial" pitchFamily="34" charset="0"/>
                <a:cs typeface="Arial" pitchFamily="34" charset="0"/>
              </a:rPr>
              <a:t>The</a:t>
            </a:r>
            <a:r>
              <a:rPr lang="en-US" sz="1000" baseline="0" dirty="0" smtClean="0">
                <a:latin typeface="Arial" pitchFamily="34" charset="0"/>
                <a:cs typeface="Arial" pitchFamily="34" charset="0"/>
              </a:rPr>
              <a:t> compute power of Intel Xeon is enabling storage solutions to deliver optimization &amp; workloads where the data resides – breaking through key bottleneck hold outs in the data center.  </a:t>
            </a:r>
            <a:endParaRPr lang="en-US" sz="1000" dirty="0" smtClean="0">
              <a:latin typeface="Arial" pitchFamily="34" charset="0"/>
              <a:cs typeface="Arial" pitchFamily="34" charset="0"/>
            </a:endParaRPr>
          </a:p>
          <a:p>
            <a:pPr eaLnBrk="1" hangingPunct="1"/>
            <a:endParaRPr lang="en-US" sz="1000" dirty="0" smtClean="0">
              <a:latin typeface="Arial" pitchFamily="34" charset="0"/>
              <a:cs typeface="Arial" pitchFamily="34" charset="0"/>
            </a:endParaRPr>
          </a:p>
          <a:p>
            <a:pPr eaLnBrk="1" hangingPunct="1"/>
            <a:r>
              <a:rPr lang="en-US" sz="1000" dirty="0" smtClean="0">
                <a:latin typeface="Arial" pitchFamily="34" charset="0"/>
                <a:cs typeface="Arial" pitchFamily="34" charset="0"/>
              </a:rPr>
              <a:t>Moving into the future - Intel believes the cloud of 2015 will look dramatically different from today’s computing infrastructure. Compute power, open platforms</a:t>
            </a:r>
            <a:r>
              <a:rPr lang="en-US" sz="1000" baseline="0" dirty="0" smtClean="0">
                <a:latin typeface="Arial" pitchFamily="34" charset="0"/>
                <a:cs typeface="Arial" pitchFamily="34" charset="0"/>
              </a:rPr>
              <a:t> and common fabrics </a:t>
            </a:r>
            <a:r>
              <a:rPr lang="en-US" sz="1000" dirty="0" smtClean="0">
                <a:latin typeface="Arial" pitchFamily="34" charset="0"/>
                <a:cs typeface="Arial" pitchFamily="34" charset="0"/>
              </a:rPr>
              <a:t>are a requirement for your next generation usage models and provide an excellent foundation for Enterprise Cloud computing.</a:t>
            </a:r>
          </a:p>
          <a:p>
            <a:endParaRPr lang="en-US" sz="1000" dirty="0" smtClean="0">
              <a:latin typeface="Arial" pitchFamily="34" charset="0"/>
              <a:cs typeface="Arial" pitchFamily="34" charset="0"/>
            </a:endParaRPr>
          </a:p>
          <a:p>
            <a:endParaRPr lang="en-US" sz="1000" dirty="0" smtClean="0"/>
          </a:p>
          <a:p>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F37B46A8-6BBF-487C-AB26-BEA2F4E05638}"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 xmlns:p14="http://schemas.microsoft.com/office/powerpoint/2010/main" val="228305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To achieve the Open Platform Architecture Intel is developing platform capabilities</a:t>
            </a:r>
            <a:r>
              <a:rPr lang="en-US" baseline="0" dirty="0" smtClean="0"/>
              <a:t> across the datacenter for Server, Storage, Network, Security and Orchestration. </a:t>
            </a:r>
          </a:p>
          <a:p>
            <a:endParaRPr lang="en-US" baseline="0" dirty="0" smtClean="0"/>
          </a:p>
          <a:p>
            <a:r>
              <a:rPr lang="en-US" baseline="0" dirty="0" smtClean="0"/>
              <a:t>Let’s take a moment to discuss the technologies and solutions that Intel is working with the industry to achieve.</a:t>
            </a:r>
          </a:p>
          <a:p>
            <a:endParaRPr lang="en-US" baseline="0" dirty="0" smtClean="0"/>
          </a:p>
          <a:p>
            <a:r>
              <a:rPr lang="en-US" b="1" baseline="0" dirty="0" smtClean="0"/>
              <a:t>Servers</a:t>
            </a:r>
            <a:r>
              <a:rPr lang="en-US" baseline="0" dirty="0" smtClean="0"/>
              <a:t>: For IT leaders the performance and optimization remain critical to the success of business agility. Compute demand continues to rise and Intel is continuing to accelerate Moore’s Law in our current E5 and E7 Xeon platforms by delivering increasing levels of application performance, new reliability features and continuing to work with our Industry partners to deliver industry scale. As we deliver these new capabilities we continue to develop new form factors and instrumentation that deliver increasing levels of serviceability and control. </a:t>
            </a:r>
          </a:p>
          <a:p>
            <a:endParaRPr lang="en-US" baseline="0" dirty="0" smtClean="0"/>
          </a:p>
          <a:p>
            <a:r>
              <a:rPr lang="en-US" b="1" baseline="0" dirty="0" smtClean="0"/>
              <a:t>Storage: </a:t>
            </a:r>
            <a:r>
              <a:rPr lang="en-US" b="0" baseline="0" dirty="0" smtClean="0"/>
              <a:t>The coming years will marked by the unprecedented growth in data and storage devices. The new emerging architectures for storage are providing IT leaders with the capabilities to deliver new storage tiers capable of providing multiple levels of storage performance. From high performance and lower power SSD technology to next generation low latency Non Volatile Memory architectures capable of transforming the way applications and operating systems are written. It is now time to begin the transition of building test and development environment to take advantage of these technologies to prepare for this explosion of data management and traffic. </a:t>
            </a:r>
          </a:p>
          <a:p>
            <a:endParaRPr lang="en-US" b="0" baseline="0" dirty="0" smtClean="0"/>
          </a:p>
          <a:p>
            <a:r>
              <a:rPr lang="en-US" b="1" baseline="0" dirty="0" smtClean="0"/>
              <a:t>Network: </a:t>
            </a:r>
            <a:r>
              <a:rPr lang="en-US" b="0" baseline="0" dirty="0" smtClean="0"/>
              <a:t>The 10Gbe transition is underway. The value of this transition is the ability to unify port management, scale bandwidth and cable reduction. However, as 10GBe port costs are reduced, the next generation of 40Gbe Top of Rack switch solutions are providing a programmable control plan and new management API’s to take advantage of increased bandwidth and optimizations. By the end of 2014 these networking capabilities will become virtualized and scalable to meet the most demanding needs of your data center. Through our investments in Fulcrum, Qlogic and Cray interconnect, Intel is developing the available tools for the industry to meet their most demanding data center requirements for Cloud computing. </a:t>
            </a:r>
          </a:p>
          <a:p>
            <a:endParaRPr lang="en-US" b="0" baseline="0" dirty="0" smtClean="0"/>
          </a:p>
          <a:p>
            <a:r>
              <a:rPr lang="en-US" b="1" baseline="0" dirty="0" smtClean="0"/>
              <a:t>Security: </a:t>
            </a:r>
            <a:r>
              <a:rPr lang="en-US" b="0" baseline="0" dirty="0" smtClean="0"/>
              <a:t>Data protection, compliance, and multi-tenant data center present a new level of security concerns for IT leaders to address. Through our investments in Intel TXT and AESNI technologies we are working with industry leaders such as RSA, VMware, Microsoft, Symantec and our newest security acquisition MacAfee to deliver tools and solutions to address your security concerns. </a:t>
            </a:r>
          </a:p>
          <a:p>
            <a:endParaRPr lang="en-US" b="0" baseline="0" dirty="0" smtClean="0"/>
          </a:p>
          <a:p>
            <a:r>
              <a:rPr lang="en-US" b="1" baseline="0" dirty="0" smtClean="0"/>
              <a:t>Orchestration: </a:t>
            </a:r>
            <a:r>
              <a:rPr lang="en-US" b="0" baseline="0" dirty="0" smtClean="0"/>
              <a:t>One of the key to scaling your data center infrastructure is automation through the use of orchestration technologies. Today’s Intel Xeon-based platforms provide instrumentation capabilities of managing energy consumption, memory usage, hyper-threading and CPU utilization. Our future platforms begin to increase this intelligence and add additional optimizations for VM resource allocation, automated resource scheduling. This level of orchestration is a requirement to move to a more dynamic Cloud Computing infrastructure. </a:t>
            </a:r>
          </a:p>
          <a:p>
            <a:endParaRPr lang="en-US" b="0" baseline="0" dirty="0" smtClean="0"/>
          </a:p>
          <a:p>
            <a:r>
              <a:rPr lang="en-US" b="0" baseline="0" dirty="0" smtClean="0"/>
              <a:t>Let’s spend some time talking how these evolving platform capabilities enable flexibility for Cloud Computing. </a:t>
            </a:r>
            <a:endParaRPr lang="en-US" b="0" dirty="0"/>
          </a:p>
        </p:txBody>
      </p:sp>
      <p:sp>
        <p:nvSpPr>
          <p:cNvPr id="4" name="Slide Number Placeholder 3"/>
          <p:cNvSpPr>
            <a:spLocks noGrp="1"/>
          </p:cNvSpPr>
          <p:nvPr>
            <p:ph type="sldNum" sz="quarter" idx="10"/>
          </p:nvPr>
        </p:nvSpPr>
        <p:spPr/>
        <p:txBody>
          <a:bodyPr/>
          <a:lstStyle/>
          <a:p>
            <a:fld id="{A9B0908F-7CB7-4EC9-8E71-8B7EF2AE6EDC}"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pic>
        <p:nvPicPr>
          <p:cNvPr id="43" name="Picture 8" descr="PPTCovers-01.png"/>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1663700"/>
            <a:ext cx="8269288" cy="382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04800" y="2057400"/>
            <a:ext cx="7834066" cy="1963994"/>
          </a:xfrm>
        </p:spPr>
        <p:txBody>
          <a:bodyPr anchor="t" anchorCtr="0">
            <a:normAutofit/>
          </a:bodyPr>
          <a:lstStyle>
            <a:lvl1pPr algn="l">
              <a:defRPr sz="2400" b="0">
                <a:solidFill>
                  <a:schemeClr val="tx1"/>
                </a:solidFill>
              </a:defRPr>
            </a:lvl1pPr>
          </a:lstStyle>
          <a:p>
            <a:r>
              <a:rPr lang="en-US" dirty="0" smtClean="0"/>
              <a:t>Click to edit title</a:t>
            </a:r>
            <a:endParaRPr lang="en-US" dirty="0"/>
          </a:p>
        </p:txBody>
      </p:sp>
      <p:sp>
        <p:nvSpPr>
          <p:cNvPr id="7" name="Text Placeholder 8"/>
          <p:cNvSpPr>
            <a:spLocks noGrp="1"/>
          </p:cNvSpPr>
          <p:nvPr>
            <p:ph type="body" sz="quarter" idx="13" hasCustomPrompt="1"/>
          </p:nvPr>
        </p:nvSpPr>
        <p:spPr>
          <a:xfrm>
            <a:off x="2362200" y="4419600"/>
            <a:ext cx="4701202" cy="996950"/>
          </a:xfrm>
        </p:spPr>
        <p:txBody>
          <a:bodyPr>
            <a:normAutofit/>
          </a:bodyPr>
          <a:lstStyle>
            <a:lvl1pPr marL="0" indent="0" algn="l">
              <a:buNone/>
              <a:defRPr sz="1800" b="0">
                <a:solidFill>
                  <a:schemeClr val="tx1"/>
                </a:solidFill>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endParaRPr lang="en-US" dirty="0"/>
          </a:p>
        </p:txBody>
      </p:sp>
      <p:grpSp>
        <p:nvGrpSpPr>
          <p:cNvPr id="3" name="Group 6"/>
          <p:cNvGrpSpPr>
            <a:grpSpLocks noChangeAspect="1"/>
          </p:cNvGrpSpPr>
          <p:nvPr/>
        </p:nvGrpSpPr>
        <p:grpSpPr bwMode="auto">
          <a:xfrm>
            <a:off x="7467600" y="134495"/>
            <a:ext cx="1551709" cy="1171388"/>
            <a:chOff x="248" y="2908"/>
            <a:chExt cx="816" cy="616"/>
          </a:xfrm>
          <a:solidFill>
            <a:srgbClr val="0071C5"/>
          </a:solidFill>
        </p:grpSpPr>
        <p:sp>
          <p:nvSpPr>
            <p:cNvPr id="34"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5" name="Freeform 34"/>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6" name="Freeform 35"/>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7" name="Freeform 36"/>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8" name="Rectangle 37"/>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9" name="Freeform 38"/>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40" name="Freeform 39"/>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41" name="Freeform 40"/>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42" name="Freeform 41"/>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grpSp>
      <p:sp>
        <p:nvSpPr>
          <p:cNvPr id="15" name="Text Box 6"/>
          <p:cNvSpPr txBox="1">
            <a:spLocks noChangeArrowheads="1"/>
          </p:cNvSpPr>
          <p:nvPr userDrawn="1"/>
        </p:nvSpPr>
        <p:spPr bwMode="auto">
          <a:xfrm>
            <a:off x="425768" y="6601053"/>
            <a:ext cx="814647"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08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l" eaLnBrk="0" hangingPunct="0">
              <a:lnSpc>
                <a:spcPct val="100000"/>
              </a:lnSpc>
              <a:spcBef>
                <a:spcPct val="0"/>
              </a:spcBef>
              <a:buClrTx/>
              <a:buFontTx/>
              <a:buNone/>
            </a:pPr>
            <a:r>
              <a:rPr lang="en-GB" sz="800" b="0" dirty="0">
                <a:solidFill>
                  <a:schemeClr val="bg1"/>
                </a:solidFill>
                <a:latin typeface="Arial Narrow" pitchFamily="34" charset="0"/>
                <a:cs typeface="Verdana" pitchFamily="34" charset="0"/>
              </a:rPr>
              <a:t>Intel Confidential</a:t>
            </a:r>
            <a:endParaRPr lang="en-US" sz="800" b="0" dirty="0">
              <a:solidFill>
                <a:schemeClr val="bg1"/>
              </a:solidFill>
              <a:latin typeface="Arial Narrow" pitchFamily="34" charset="0"/>
              <a:cs typeface="Verdana" pitchFamily="34" charset="0"/>
            </a:endParaRPr>
          </a:p>
        </p:txBody>
      </p:sp>
    </p:spTree>
    <p:extLst>
      <p:ext uri="{BB962C8B-B14F-4D97-AF65-F5344CB8AC3E}">
        <p14:creationId xmlns="" xmlns:p14="http://schemas.microsoft.com/office/powerpoint/2010/main" val="2361411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inal Slide ALT">
    <p:spTree>
      <p:nvGrpSpPr>
        <p:cNvPr id="1" name=""/>
        <p:cNvGrpSpPr/>
        <p:nvPr/>
      </p:nvGrpSpPr>
      <p:grpSpPr>
        <a:xfrm>
          <a:off x="0" y="0"/>
          <a:ext cx="0" cy="0"/>
          <a:chOff x="0" y="0"/>
          <a:chExt cx="0" cy="0"/>
        </a:xfrm>
      </p:grpSpPr>
      <p:grpSp>
        <p:nvGrpSpPr>
          <p:cNvPr id="2" name="Group 17"/>
          <p:cNvGrpSpPr>
            <a:grpSpLocks noChangeAspect="1"/>
          </p:cNvGrpSpPr>
          <p:nvPr/>
        </p:nvGrpSpPr>
        <p:grpSpPr bwMode="auto">
          <a:xfrm>
            <a:off x="2536723" y="1876838"/>
            <a:ext cx="4070554" cy="3072868"/>
            <a:chOff x="248" y="2908"/>
            <a:chExt cx="816" cy="616"/>
          </a:xfrm>
          <a:solidFill>
            <a:srgbClr val="0860A8"/>
          </a:solidFill>
        </p:grpSpPr>
        <p:sp>
          <p:nvSpPr>
            <p:cNvPr id="20"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1" name="Freeform 20"/>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2" name="Freeform 21"/>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3" name="Freeform 22"/>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4" name="Rectangle 23"/>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5" name="Freeform 24"/>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6" name="Freeform 25"/>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7" name="Freeform 26"/>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8" name="Freeform 27"/>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grpSp>
    </p:spTree>
    <p:extLst>
      <p:ext uri="{BB962C8B-B14F-4D97-AF65-F5344CB8AC3E}">
        <p14:creationId xmlns="" xmlns:p14="http://schemas.microsoft.com/office/powerpoint/2010/main" val="1327629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ALT 2">
    <p:bg>
      <p:bgPr>
        <a:solidFill>
          <a:schemeClr val="tx1"/>
        </a:solidFill>
        <a:effectLst/>
      </p:bgPr>
    </p:bg>
    <p:spTree>
      <p:nvGrpSpPr>
        <p:cNvPr id="1" name=""/>
        <p:cNvGrpSpPr/>
        <p:nvPr/>
      </p:nvGrpSpPr>
      <p:grpSpPr>
        <a:xfrm>
          <a:off x="0" y="0"/>
          <a:ext cx="0" cy="0"/>
          <a:chOff x="0" y="0"/>
          <a:chExt cx="0" cy="0"/>
        </a:xfrm>
      </p:grpSpPr>
      <p:pic>
        <p:nvPicPr>
          <p:cNvPr id="18" name="Picture 8" descr="PPTCovers-03.png"/>
          <p:cNvPicPr>
            <a:picLocks noChangeAspect="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770063"/>
            <a:ext cx="8342313" cy="290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itle 1"/>
          <p:cNvSpPr>
            <a:spLocks noGrp="1"/>
          </p:cNvSpPr>
          <p:nvPr>
            <p:ph type="ctrTitle" hasCustomPrompt="1"/>
          </p:nvPr>
        </p:nvSpPr>
        <p:spPr>
          <a:xfrm>
            <a:off x="353960" y="2728876"/>
            <a:ext cx="6685937" cy="1086586"/>
          </a:xfrm>
        </p:spPr>
        <p:txBody>
          <a:bodyPr anchor="t" anchorCtr="0">
            <a:normAutofit/>
          </a:bodyPr>
          <a:lstStyle>
            <a:lvl1pPr algn="l">
              <a:defRPr sz="3600" b="0">
                <a:solidFill>
                  <a:schemeClr val="tx1"/>
                </a:solidFill>
              </a:defRPr>
            </a:lvl1pPr>
          </a:lstStyle>
          <a:p>
            <a:r>
              <a:rPr lang="en-US" dirty="0" smtClean="0"/>
              <a:t>Click to edit title</a:t>
            </a:r>
            <a:endParaRPr lang="en-US" dirty="0"/>
          </a:p>
        </p:txBody>
      </p:sp>
      <p:sp>
        <p:nvSpPr>
          <p:cNvPr id="21" name="Text Placeholder 8"/>
          <p:cNvSpPr>
            <a:spLocks noGrp="1"/>
          </p:cNvSpPr>
          <p:nvPr>
            <p:ph type="body" sz="quarter" idx="13" hasCustomPrompt="1"/>
          </p:nvPr>
        </p:nvSpPr>
        <p:spPr>
          <a:xfrm>
            <a:off x="353960" y="3815462"/>
            <a:ext cx="3883743" cy="858139"/>
          </a:xfrm>
        </p:spPr>
        <p:txBody>
          <a:bodyPr>
            <a:normAutofit/>
          </a:bodyPr>
          <a:lstStyle>
            <a:lvl1pPr marL="0" indent="0" algn="l">
              <a:buNone/>
              <a:defRPr sz="2000">
                <a:solidFill>
                  <a:schemeClr val="tx1"/>
                </a:solidFill>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6"/>
          <p:cNvGrpSpPr>
            <a:grpSpLocks noChangeAspect="1"/>
          </p:cNvGrpSpPr>
          <p:nvPr userDrawn="1"/>
        </p:nvGrpSpPr>
        <p:grpSpPr bwMode="auto">
          <a:xfrm>
            <a:off x="7813964" y="134495"/>
            <a:ext cx="1205345" cy="909917"/>
            <a:chOff x="248" y="2908"/>
            <a:chExt cx="816" cy="616"/>
          </a:xfrm>
          <a:solidFill>
            <a:srgbClr val="0071C5"/>
          </a:solidFill>
        </p:grpSpPr>
        <p:sp>
          <p:nvSpPr>
            <p:cNvPr id="25"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6" name="Freeform 25"/>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7" name="Freeform 26"/>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8" name="Freeform 27"/>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29" name="Rectangle 28"/>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0" name="Freeform 29"/>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1" name="Freeform 30"/>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2" name="Freeform 31"/>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3" name="Freeform 32"/>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grpSp>
    </p:spTree>
    <p:extLst>
      <p:ext uri="{BB962C8B-B14F-4D97-AF65-F5344CB8AC3E}">
        <p14:creationId xmlns="" xmlns:p14="http://schemas.microsoft.com/office/powerpoint/2010/main" val="4149556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3907155" y="6430487"/>
            <a:ext cx="1333500" cy="304271"/>
          </a:xfrm>
          <a:prstGeom prst="rect">
            <a:avLst/>
          </a:prstGeom>
        </p:spPr>
        <p:txBody>
          <a:bodyPr lIns="63811" tIns="31905" rIns="63811" bIns="31905"/>
          <a:lstStyle>
            <a:lvl1pPr algn="ctr">
              <a:defRPr sz="1300"/>
            </a:lvl1pPr>
          </a:lstStyle>
          <a:p>
            <a:fld id="{DCADD69C-00B1-4E80-8369-4307FF6F4101}" type="slidenum">
              <a:rPr lang="en-US" smtClean="0"/>
              <a:pPr/>
              <a:t>‹#›</a:t>
            </a:fld>
            <a:endParaRPr lang="en-US" dirty="0"/>
          </a:p>
        </p:txBody>
      </p:sp>
    </p:spTree>
    <p:extLst>
      <p:ext uri="{BB962C8B-B14F-4D97-AF65-F5344CB8AC3E}">
        <p14:creationId xmlns="" xmlns:p14="http://schemas.microsoft.com/office/powerpoint/2010/main" val="302237459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a:xfrm>
            <a:off x="0" y="6613525"/>
            <a:ext cx="425768" cy="190500"/>
          </a:xfrm>
          <a:prstGeom prst="rect">
            <a:avLst/>
          </a:prstGeom>
        </p:spPr>
        <p:txBody>
          <a:bodyPr/>
          <a:lstStyle>
            <a:lvl1pPr>
              <a:defRPr>
                <a:solidFill>
                  <a:schemeClr val="tx1"/>
                </a:solidFill>
              </a:defRPr>
            </a:lvl1pPr>
          </a:lstStyle>
          <a:p>
            <a:fld id="{FD44707B-D922-47D5-BD24-D96E91B70543}" type="slidenum">
              <a:rPr lang="en-US" smtClean="0"/>
              <a:pPr/>
              <a:t>‹#›</a:t>
            </a:fld>
            <a:endParaRPr lang="en-US" dirty="0"/>
          </a:p>
        </p:txBody>
      </p:sp>
      <p:sp>
        <p:nvSpPr>
          <p:cNvPr id="7" name="Text Placeholder 7"/>
          <p:cNvSpPr>
            <a:spLocks noGrp="1"/>
          </p:cNvSpPr>
          <p:nvPr>
            <p:ph type="body" sz="quarter" idx="13" hasCustomPrompt="1"/>
          </p:nvPr>
        </p:nvSpPr>
        <p:spPr>
          <a:xfrm>
            <a:off x="381000" y="6562725"/>
            <a:ext cx="8008988" cy="295275"/>
          </a:xfrm>
        </p:spPr>
        <p:txBody>
          <a:bodyPr wrap="square" anchor="t" anchorCtr="0">
            <a:normAutofit/>
          </a:bodyPr>
          <a:lstStyle>
            <a:lvl1pPr marL="0" indent="0">
              <a:lnSpc>
                <a:spcPct val="80000"/>
              </a:lnSpc>
              <a:spcBef>
                <a:spcPts val="200"/>
              </a:spcBef>
              <a:buFont typeface="Arial" pitchFamily="34" charset="0"/>
              <a:buNone/>
              <a:defRPr sz="900">
                <a:solidFill>
                  <a:schemeClr val="tx1"/>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23368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Option 1">
    <p:spTree>
      <p:nvGrpSpPr>
        <p:cNvPr id="1" name=""/>
        <p:cNvGrpSpPr/>
        <p:nvPr/>
      </p:nvGrpSpPr>
      <p:grpSpPr>
        <a:xfrm>
          <a:off x="0" y="0"/>
          <a:ext cx="0" cy="0"/>
          <a:chOff x="0" y="0"/>
          <a:chExt cx="0" cy="0"/>
        </a:xfrm>
      </p:grpSpPr>
      <p:pic>
        <p:nvPicPr>
          <p:cNvPr id="6" name="Picture 5" descr="PPTCovers-01.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1670240"/>
            <a:ext cx="8269500" cy="3822320"/>
          </a:xfrm>
          <a:prstGeom prst="rect">
            <a:avLst/>
          </a:prstGeom>
        </p:spPr>
      </p:pic>
      <p:sp>
        <p:nvSpPr>
          <p:cNvPr id="48131" name="Rectangle 3"/>
          <p:cNvSpPr>
            <a:spLocks noGrp="1" noChangeArrowheads="1"/>
          </p:cNvSpPr>
          <p:nvPr>
            <p:ph type="ctrTitle"/>
          </p:nvPr>
        </p:nvSpPr>
        <p:spPr>
          <a:xfrm>
            <a:off x="457201" y="2640386"/>
            <a:ext cx="6784760" cy="553998"/>
          </a:xfrm>
        </p:spPr>
        <p:txBody>
          <a:bodyPr wrap="none" anchor="ctr" anchorCtr="0">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0" y="4353385"/>
            <a:ext cx="4466738" cy="933589"/>
          </a:xfrm>
        </p:spPr>
        <p:txBody>
          <a:bodyPr wrap="square">
            <a:spAutoFit/>
          </a:bodyPr>
          <a:lstStyle>
            <a:lvl1pPr marL="0" indent="0" algn="l">
              <a:lnSpc>
                <a:spcPts val="2400"/>
              </a:lnSpc>
              <a:spcBef>
                <a:spcPts val="0"/>
              </a:spcBef>
              <a:spcAft>
                <a:spcPts val="120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pic>
        <p:nvPicPr>
          <p:cNvPr id="14" name="Picture 13" descr="intel_rgb_3000.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974399" y="301372"/>
            <a:ext cx="865548" cy="570685"/>
          </a:xfrm>
          <a:prstGeom prst="rect">
            <a:avLst/>
          </a:prstGeom>
        </p:spPr>
      </p:pic>
      <p:sp>
        <p:nvSpPr>
          <p:cNvPr id="8" name="TextBox 7"/>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83394746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bg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extLst>
      <p:ext uri="{BB962C8B-B14F-4D97-AF65-F5344CB8AC3E}">
        <p14:creationId xmlns="" xmlns:p14="http://schemas.microsoft.com/office/powerpoint/2010/main" val="3989527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bg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extLst>
      <p:ext uri="{BB962C8B-B14F-4D97-AF65-F5344CB8AC3E}">
        <p14:creationId xmlns="" xmlns:p14="http://schemas.microsoft.com/office/powerpoint/2010/main" val="3989527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5261" y="30577"/>
            <a:ext cx="8753477" cy="315650"/>
          </a:xfrm>
        </p:spPr>
        <p:txBody>
          <a:bodyPr>
            <a:noAutofit/>
          </a:bodyPr>
          <a:lstStyle>
            <a:lvl1pPr algn="l">
              <a:defRPr sz="2800"/>
            </a:lvl1pPr>
          </a:lstStyle>
          <a:p>
            <a:r>
              <a:rPr lang="en-US" dirty="0" smtClean="0"/>
              <a:t>Click to edit Master title style</a:t>
            </a:r>
            <a:endParaRPr lang="en-US" dirty="0"/>
          </a:p>
        </p:txBody>
      </p:sp>
      <p:sp>
        <p:nvSpPr>
          <p:cNvPr id="5" name="Rectangle 4"/>
          <p:cNvSpPr/>
          <p:nvPr userDrawn="1"/>
        </p:nvSpPr>
        <p:spPr>
          <a:xfrm>
            <a:off x="40662" y="6522318"/>
            <a:ext cx="428322" cy="261610"/>
          </a:xfrm>
          <a:prstGeom prst="rect">
            <a:avLst/>
          </a:prstGeom>
        </p:spPr>
        <p:txBody>
          <a:bodyPr wrap="none">
            <a:spAutoFit/>
          </a:bodyPr>
          <a:lstStyle/>
          <a:p>
            <a:pPr algn="r" rtl="0" fontAlgn="base">
              <a:spcBef>
                <a:spcPct val="0"/>
              </a:spcBef>
              <a:spcAft>
                <a:spcPct val="0"/>
              </a:spcAft>
              <a:defRPr/>
            </a:pPr>
            <a:fld id="{AA263253-F945-4235-BD90-BF4F38E50B20}" type="slidenum">
              <a:rPr lang="en-US" sz="1100" kern="1200" smtClean="0">
                <a:solidFill>
                  <a:srgbClr val="FFFFFF"/>
                </a:solidFill>
                <a:latin typeface="Verdana" pitchFamily="34" charset="0"/>
                <a:ea typeface="+mn-ea"/>
                <a:cs typeface="+mn-cs"/>
              </a:rPr>
              <a:pPr algn="r" rtl="0" fontAlgn="base">
                <a:spcBef>
                  <a:spcPct val="0"/>
                </a:spcBef>
                <a:spcAft>
                  <a:spcPct val="0"/>
                </a:spcAft>
                <a:defRPr/>
              </a:pPr>
              <a:t>‹#›</a:t>
            </a:fld>
            <a:endParaRPr lang="en-US" sz="1100" kern="1200" dirty="0">
              <a:solidFill>
                <a:srgbClr val="FFFFFF"/>
              </a:solidFill>
              <a:latin typeface="Verdana" pitchFamily="34" charset="0"/>
              <a:ea typeface="+mn-ea"/>
              <a:cs typeface="+mn-cs"/>
            </a:endParaRPr>
          </a:p>
        </p:txBody>
      </p:sp>
    </p:spTree>
    <p:extLst>
      <p:ext uri="{BB962C8B-B14F-4D97-AF65-F5344CB8AC3E}">
        <p14:creationId xmlns="" xmlns:p14="http://schemas.microsoft.com/office/powerpoint/2010/main" val="207179483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37073590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a:xfrm>
            <a:off x="0" y="6613525"/>
            <a:ext cx="425768" cy="190500"/>
          </a:xfrm>
          <a:prstGeom prst="rect">
            <a:avLst/>
          </a:prstGeom>
        </p:spPr>
        <p:txBody>
          <a:bodyPr/>
          <a:lstStyle/>
          <a:p>
            <a:fld id="{FD44707B-D922-47D5-BD24-D96E91B70543}" type="slidenum">
              <a:rPr lang="en-US" smtClean="0">
                <a:solidFill>
                  <a:srgbClr val="FFFFFF"/>
                </a:solidFill>
              </a:rPr>
              <a:pPr/>
              <a:t>‹#›</a:t>
            </a:fld>
            <a:endParaRPr lang="en-US" dirty="0">
              <a:solidFill>
                <a:srgbClr val="FFFFFF"/>
              </a:solidFill>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33990888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81000" y="1317625"/>
            <a:ext cx="8436076" cy="1661993"/>
          </a:xfrm>
        </p:spPr>
        <p:txBody>
          <a:bodyP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53962" y="6365874"/>
            <a:ext cx="8008988" cy="260351"/>
          </a:xfrm>
        </p:spPr>
        <p:txBody>
          <a:bodyPr wrap="square" anchor="t" anchorCtr="0">
            <a:normAutofit/>
          </a:bodyPr>
          <a:lstStyle>
            <a:lvl1pPr marL="0" indent="0">
              <a:lnSpc>
                <a:spcPct val="80000"/>
              </a:lnSpc>
              <a:spcBef>
                <a:spcPts val="200"/>
              </a:spcBef>
              <a:buFont typeface="Arial" pitchFamily="34" charset="0"/>
              <a:buNone/>
              <a:defRPr sz="700" b="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44707B-D922-47D5-BD24-D96E91B70543}" type="slidenum">
              <a:rPr lang="en-US" smtClean="0"/>
              <a:pPr/>
              <a:t>‹#›</a:t>
            </a:fld>
            <a:endParaRPr lang="en-US" dirty="0"/>
          </a:p>
        </p:txBody>
      </p:sp>
    </p:spTree>
    <p:extLst>
      <p:ext uri="{BB962C8B-B14F-4D97-AF65-F5344CB8AC3E}">
        <p14:creationId xmlns="" xmlns:p14="http://schemas.microsoft.com/office/powerpoint/2010/main" val="13421747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gray">
          <a:xfrm>
            <a:off x="3330440" y="6611779"/>
            <a:ext cx="2949846" cy="246221"/>
          </a:xfrm>
          <a:prstGeom prst="rect">
            <a:avLst/>
          </a:prstGeom>
          <a:noFill/>
          <a:ln w="50800" algn="ctr">
            <a:noFill/>
            <a:miter lim="800000"/>
            <a:headEnd/>
            <a:tailEnd/>
          </a:ln>
          <a:effectLst/>
        </p:spPr>
        <p:txBody>
          <a:bodyPr wrap="none">
            <a:spAutoFit/>
          </a:bodyPr>
          <a:lstStyle/>
          <a:p>
            <a:pPr algn="ctr" eaLnBrk="0" hangingPunct="0">
              <a:defRPr/>
            </a:pPr>
            <a:r>
              <a:rPr lang="en-GB" sz="1000" dirty="0">
                <a:solidFill>
                  <a:srgbClr val="FFFFFF"/>
                </a:solidFill>
                <a:latin typeface="Verdana"/>
                <a:cs typeface="Verdana" pitchFamily="34" charset="0"/>
              </a:rPr>
              <a:t>Intel Confidential—NDA Platform </a:t>
            </a:r>
            <a:r>
              <a:rPr lang="en-GB" sz="1000" dirty="0" smtClean="0">
                <a:solidFill>
                  <a:srgbClr val="FFFFFF"/>
                </a:solidFill>
                <a:latin typeface="Verdana"/>
                <a:cs typeface="Verdana" pitchFamily="34" charset="0"/>
              </a:rPr>
              <a:t>Roadmap</a:t>
            </a:r>
          </a:p>
        </p:txBody>
      </p:sp>
      <p:sp>
        <p:nvSpPr>
          <p:cNvPr id="392196" name="Rectangle 4"/>
          <p:cNvSpPr>
            <a:spLocks noGrp="1" noChangeArrowheads="1"/>
          </p:cNvSpPr>
          <p:nvPr>
            <p:ph type="ctrTitle" sz="quarter"/>
          </p:nvPr>
        </p:nvSpPr>
        <p:spPr bwMode="gray">
          <a:xfrm>
            <a:off x="0" y="1100325"/>
            <a:ext cx="8758145" cy="1470025"/>
          </a:xfrm>
        </p:spPr>
        <p:txBody>
          <a:bodyPr lIns="91440" tIns="45720" rIns="91440" bIns="45720" anchor="b" anchorCtr="0"/>
          <a:lstStyle>
            <a:lvl1pPr algn="r">
              <a:defRPr sz="3600">
                <a:solidFill>
                  <a:schemeClr val="bg1"/>
                </a:solidFill>
              </a:defRPr>
            </a:lvl1pPr>
          </a:lstStyle>
          <a:p>
            <a:r>
              <a:rPr lang="en-US" dirty="0"/>
              <a:t>Click to edit Master title style</a:t>
            </a:r>
          </a:p>
        </p:txBody>
      </p:sp>
      <p:sp>
        <p:nvSpPr>
          <p:cNvPr id="392197" name="Rectangle 5"/>
          <p:cNvSpPr>
            <a:spLocks noGrp="1" noChangeArrowheads="1"/>
          </p:cNvSpPr>
          <p:nvPr>
            <p:ph type="subTitle" sz="quarter" idx="1"/>
          </p:nvPr>
        </p:nvSpPr>
        <p:spPr bwMode="gray">
          <a:xfrm>
            <a:off x="2357345" y="2598120"/>
            <a:ext cx="6400800" cy="1752600"/>
          </a:xfrm>
        </p:spPr>
        <p:txBody>
          <a:bodyPr lIns="91440" tIns="45720" rIns="91440" bIns="45720"/>
          <a:lstStyle>
            <a:lvl1pPr marL="0" indent="0" algn="r">
              <a:buFontTx/>
              <a:buNone/>
              <a:defRPr>
                <a:solidFill>
                  <a:schemeClr val="bg1"/>
                </a:solidFill>
              </a:defRPr>
            </a:lvl1pPr>
          </a:lstStyle>
          <a:p>
            <a:r>
              <a:rPr lang="en-US" dirty="0"/>
              <a:t>Click to edit Master subtitle style</a:t>
            </a:r>
          </a:p>
        </p:txBody>
      </p:sp>
      <p:pic>
        <p:nvPicPr>
          <p:cNvPr id="7" name="Picture 6" descr="intel_rgb_100-lg.png"/>
          <p:cNvPicPr>
            <a:picLocks noChangeAspect="1"/>
          </p:cNvPicPr>
          <p:nvPr userDrawn="1"/>
        </p:nvPicPr>
        <p:blipFill>
          <a:blip r:embed="rId3" cstate="print"/>
          <a:stretch>
            <a:fillRect/>
          </a:stretch>
        </p:blipFill>
        <p:spPr>
          <a:xfrm>
            <a:off x="6645870" y="49360"/>
            <a:ext cx="2347938" cy="1777585"/>
          </a:xfrm>
          <a:prstGeom prst="rect">
            <a:avLst/>
          </a:prstGeom>
        </p:spPr>
      </p:pic>
      <p:sp>
        <p:nvSpPr>
          <p:cNvPr id="8" name="Rectangle 7"/>
          <p:cNvSpPr>
            <a:spLocks noChangeArrowheads="1"/>
          </p:cNvSpPr>
          <p:nvPr userDrawn="1"/>
        </p:nvSpPr>
        <p:spPr bwMode="auto">
          <a:xfrm>
            <a:off x="8389" y="6349301"/>
            <a:ext cx="396875" cy="457200"/>
          </a:xfrm>
          <a:prstGeom prst="rect">
            <a:avLst/>
          </a:prstGeom>
          <a:noFill/>
          <a:ln w="9525">
            <a:noFill/>
            <a:miter lim="800000"/>
            <a:headEnd/>
            <a:tailEnd/>
          </a:ln>
          <a:effectLst/>
        </p:spPr>
        <p:txBody>
          <a:bodyPr anchor="b"/>
          <a:lstStyle/>
          <a:p>
            <a:pPr algn="r">
              <a:defRPr/>
            </a:pPr>
            <a:fld id="{5E4B40C7-ED30-4C9A-88DF-3C424883E5AE}" type="slidenum">
              <a:rPr lang="en-US" sz="900">
                <a:solidFill>
                  <a:srgbClr val="FFFFFF"/>
                </a:solidFill>
                <a:latin typeface="Verdana"/>
                <a:cs typeface="Verdana" pitchFamily="34" charset="0"/>
              </a:rPr>
              <a:pPr algn="r">
                <a:defRPr/>
              </a:pPr>
              <a:t>‹#›</a:t>
            </a:fld>
            <a:endParaRPr lang="en-US" sz="900" dirty="0">
              <a:solidFill>
                <a:srgbClr val="FFFFFF"/>
              </a:solidFill>
              <a:latin typeface="Verdana"/>
              <a:cs typeface="Verdana" pitchFamily="34" charset="0"/>
            </a:endParaRPr>
          </a:p>
        </p:txBody>
      </p:sp>
      <p:sp>
        <p:nvSpPr>
          <p:cNvPr id="9" name="Rectangle 8"/>
          <p:cNvSpPr>
            <a:spLocks noChangeArrowheads="1"/>
          </p:cNvSpPr>
          <p:nvPr userDrawn="1"/>
        </p:nvSpPr>
        <p:spPr bwMode="auto">
          <a:xfrm>
            <a:off x="8389" y="6349301"/>
            <a:ext cx="396875" cy="457200"/>
          </a:xfrm>
          <a:prstGeom prst="rect">
            <a:avLst/>
          </a:prstGeom>
          <a:noFill/>
          <a:ln w="9525">
            <a:noFill/>
            <a:miter lim="800000"/>
            <a:headEnd/>
            <a:tailEnd/>
          </a:ln>
          <a:effectLst/>
        </p:spPr>
        <p:txBody>
          <a:bodyPr anchor="b"/>
          <a:lstStyle/>
          <a:p>
            <a:pPr algn="r">
              <a:defRPr/>
            </a:pPr>
            <a:fld id="{1E6C07AA-B063-4BF3-B6DA-559A24F68896}" type="slidenum">
              <a:rPr lang="en-US" sz="900">
                <a:solidFill>
                  <a:srgbClr val="FFFFFF"/>
                </a:solidFill>
                <a:latin typeface="Verdana"/>
                <a:cs typeface="Verdana" pitchFamily="34" charset="0"/>
              </a:rPr>
              <a:pPr algn="r">
                <a:defRPr/>
              </a:pPr>
              <a:t>‹#›</a:t>
            </a:fld>
            <a:endParaRPr lang="en-US" sz="900" dirty="0">
              <a:solidFill>
                <a:srgbClr val="FFFFFF"/>
              </a:solidFill>
              <a:latin typeface="Verdana"/>
              <a:cs typeface="Verdana" pitchFamily="34" charset="0"/>
            </a:endParaRPr>
          </a:p>
        </p:txBody>
      </p:sp>
    </p:spTree>
    <p:extLst>
      <p:ext uri="{BB962C8B-B14F-4D97-AF65-F5344CB8AC3E}">
        <p14:creationId xmlns="" xmlns:p14="http://schemas.microsoft.com/office/powerpoint/2010/main" val="81529118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37537" cy="889000"/>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61943853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37537" cy="889000"/>
          </a:xfrm>
        </p:spPr>
        <p:txBody>
          <a:bodyPr/>
          <a:lstStyle>
            <a:lvl1pPr>
              <a:defRPr sz="2000"/>
            </a:lvl1pPr>
          </a:lstStyle>
          <a:p>
            <a:r>
              <a:rPr lang="en-US" dirty="0"/>
              <a:t>Click to edit Master title style</a:t>
            </a:r>
          </a:p>
        </p:txBody>
      </p:sp>
      <p:sp>
        <p:nvSpPr>
          <p:cNvPr id="3" name="Content Placeholder 2"/>
          <p:cNvSpPr>
            <a:spLocks noGrp="1"/>
          </p:cNvSpPr>
          <p:nvPr>
            <p:ph sz="half" idx="1"/>
          </p:nvPr>
        </p:nvSpPr>
        <p:spPr>
          <a:xfrm>
            <a:off x="455613" y="1201738"/>
            <a:ext cx="4041775"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1201738"/>
            <a:ext cx="4043362"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3692575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sz="20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7646397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37537" cy="889000"/>
          </a:xfrm>
        </p:spPr>
        <p:txBody>
          <a:bodyPr/>
          <a:lstStyle>
            <a:lvl1pPr>
              <a:defRPr sz="2000"/>
            </a:lvl1pPr>
          </a:lstStyle>
          <a:p>
            <a:r>
              <a:rPr lang="en-US" dirty="0"/>
              <a:t>Click to edit Master title style</a:t>
            </a:r>
          </a:p>
        </p:txBody>
      </p:sp>
    </p:spTree>
    <p:extLst>
      <p:ext uri="{BB962C8B-B14F-4D97-AF65-F5344CB8AC3E}">
        <p14:creationId xmlns="" xmlns:p14="http://schemas.microsoft.com/office/powerpoint/2010/main" val="14022964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6441310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37537" cy="889000"/>
          </a:xfrm>
        </p:spPr>
        <p:txBody>
          <a:bodyPr/>
          <a:lstStyle>
            <a:lvl1pPr>
              <a:defRPr sz="2000"/>
            </a:lvl1pPr>
          </a:lstStyle>
          <a:p>
            <a:r>
              <a:rPr lang="en-US" dirty="0" smtClean="0"/>
              <a:t>Click to edit Master title style</a:t>
            </a:r>
            <a:endParaRPr lang="en-US" dirty="0"/>
          </a:p>
        </p:txBody>
      </p:sp>
      <p:sp>
        <p:nvSpPr>
          <p:cNvPr id="4" name="Rectangle 11"/>
          <p:cNvSpPr>
            <a:spLocks noGrp="1" noChangeArrowheads="1"/>
          </p:cNvSpPr>
          <p:nvPr>
            <p:ph type="sldNum" sz="quarter" idx="10"/>
          </p:nvPr>
        </p:nvSpPr>
        <p:spPr>
          <a:xfrm>
            <a:off x="234950" y="6667500"/>
            <a:ext cx="360363" cy="190500"/>
          </a:xfrm>
          <a:prstGeom prst="rect">
            <a:avLst/>
          </a:prstGeom>
          <a:ln/>
        </p:spPr>
        <p:txBody>
          <a:bodyPr/>
          <a:lstStyle>
            <a:lvl1pPr>
              <a:defRPr/>
            </a:lvl1pPr>
          </a:lstStyle>
          <a:p>
            <a:pPr eaLnBrk="0" hangingPunct="0">
              <a:lnSpc>
                <a:spcPct val="80000"/>
              </a:lnSpc>
              <a:spcBef>
                <a:spcPct val="50000"/>
              </a:spcBef>
              <a:defRPr/>
            </a:pPr>
            <a:fld id="{AFA60412-73DA-428C-B8FF-229978FBDEF4}" type="slidenum">
              <a:rPr lang="en-US" sz="800">
                <a:solidFill>
                  <a:srgbClr val="FFFFFF"/>
                </a:solidFill>
                <a:cs typeface="Arial"/>
              </a:rPr>
              <a:pPr eaLnBrk="0" hangingPunct="0">
                <a:lnSpc>
                  <a:spcPct val="80000"/>
                </a:lnSpc>
                <a:spcBef>
                  <a:spcPct val="50000"/>
                </a:spcBef>
                <a:defRPr/>
              </a:pPr>
              <a:t>‹#›</a:t>
            </a:fld>
            <a:endParaRPr lang="en-US" sz="800" dirty="0">
              <a:solidFill>
                <a:srgbClr val="FFFFFF"/>
              </a:solidFill>
              <a:cs typeface="Arial"/>
            </a:endParaRPr>
          </a:p>
        </p:txBody>
      </p:sp>
      <p:sp>
        <p:nvSpPr>
          <p:cNvPr id="6" name="Line 10"/>
          <p:cNvSpPr>
            <a:spLocks noChangeShapeType="1"/>
          </p:cNvSpPr>
          <p:nvPr userDrawn="1"/>
        </p:nvSpPr>
        <p:spPr bwMode="gray">
          <a:xfrm flipH="1">
            <a:off x="1119116" y="1050925"/>
            <a:ext cx="8009" cy="4206240"/>
          </a:xfrm>
          <a:prstGeom prst="line">
            <a:avLst/>
          </a:prstGeom>
          <a:noFill/>
          <a:ln w="28575">
            <a:solidFill>
              <a:schemeClr val="bg1">
                <a:alpha val="70195"/>
              </a:schemeClr>
            </a:solidFill>
            <a:round/>
            <a:headEnd/>
            <a:tailEnd/>
          </a:ln>
        </p:spPr>
        <p:txBody>
          <a:bodyPr wrap="square" anchor="ctr">
            <a:spAutoFit/>
          </a:bodyPr>
          <a:lstStyle/>
          <a:p>
            <a:pPr algn="ctr" fontAlgn="auto">
              <a:spcBef>
                <a:spcPts val="0"/>
              </a:spcBef>
              <a:spcAft>
                <a:spcPts val="0"/>
              </a:spcAft>
            </a:pPr>
            <a:endParaRPr lang="en-US" sz="1600" dirty="0" smtClean="0">
              <a:solidFill>
                <a:srgbClr val="000000"/>
              </a:solidFill>
              <a:latin typeface="Verdana"/>
              <a:cs typeface="Arial"/>
            </a:endParaRPr>
          </a:p>
        </p:txBody>
      </p:sp>
      <p:sp>
        <p:nvSpPr>
          <p:cNvPr id="5" name="AutoShape 2"/>
          <p:cNvSpPr>
            <a:spLocks noChangeArrowheads="1"/>
          </p:cNvSpPr>
          <p:nvPr userDrawn="1"/>
        </p:nvSpPr>
        <p:spPr bwMode="gray">
          <a:xfrm>
            <a:off x="209550" y="1092199"/>
            <a:ext cx="8683625" cy="4114800"/>
          </a:xfrm>
          <a:prstGeom prst="roundRect">
            <a:avLst>
              <a:gd name="adj" fmla="val 8130"/>
            </a:avLst>
          </a:prstGeom>
          <a:solidFill>
            <a:schemeClr val="bg2"/>
          </a:solidFill>
          <a:ln w="19050" algn="ctr">
            <a:noFill/>
            <a:round/>
            <a:headEnd/>
            <a:tailEnd/>
          </a:ln>
        </p:spPr>
        <p:txBody>
          <a:bodyPr anchor="ctr">
            <a:spAutoFit/>
          </a:bodyPr>
          <a:lstStyle/>
          <a:p>
            <a:pPr algn="ctr" eaLnBrk="0" fontAlgn="auto" hangingPunct="0">
              <a:lnSpc>
                <a:spcPct val="80000"/>
              </a:lnSpc>
              <a:spcBef>
                <a:spcPct val="50000"/>
              </a:spcBef>
              <a:spcAft>
                <a:spcPts val="0"/>
              </a:spcAft>
            </a:pPr>
            <a:endParaRPr lang="en-US" dirty="0" smtClean="0">
              <a:solidFill>
                <a:srgbClr val="000000"/>
              </a:solidFill>
              <a:latin typeface="Verdana"/>
              <a:cs typeface="Arial"/>
            </a:endParaRPr>
          </a:p>
        </p:txBody>
      </p:sp>
      <p:sp>
        <p:nvSpPr>
          <p:cNvPr id="9" name="Line 7"/>
          <p:cNvSpPr>
            <a:spLocks noChangeShapeType="1"/>
          </p:cNvSpPr>
          <p:nvPr userDrawn="1"/>
        </p:nvSpPr>
        <p:spPr bwMode="gray">
          <a:xfrm>
            <a:off x="1473155" y="1012825"/>
            <a:ext cx="0" cy="4948238"/>
          </a:xfrm>
          <a:prstGeom prst="line">
            <a:avLst/>
          </a:prstGeom>
          <a:noFill/>
          <a:ln w="28575">
            <a:solidFill>
              <a:schemeClr val="bg1">
                <a:alpha val="70195"/>
              </a:schemeClr>
            </a:solidFill>
            <a:round/>
            <a:headEnd/>
            <a:tailEnd/>
          </a:ln>
        </p:spPr>
        <p:txBody>
          <a:bodyPr anchor="ctr">
            <a:spAutoFit/>
          </a:bodyPr>
          <a:lstStyle/>
          <a:p>
            <a:endParaRPr lang="en-US" sz="2000" b="1" dirty="0">
              <a:solidFill>
                <a:srgbClr val="000000"/>
              </a:solidFill>
              <a:cs typeface="Arial" charset="0"/>
            </a:endParaRPr>
          </a:p>
        </p:txBody>
      </p:sp>
      <p:sp>
        <p:nvSpPr>
          <p:cNvPr id="13" name="Text Placeholder 12"/>
          <p:cNvSpPr>
            <a:spLocks noGrp="1"/>
          </p:cNvSpPr>
          <p:nvPr userDrawn="1">
            <p:ph type="body" sz="quarter" idx="12"/>
          </p:nvPr>
        </p:nvSpPr>
        <p:spPr>
          <a:xfrm>
            <a:off x="1569492" y="1514167"/>
            <a:ext cx="7259851" cy="3657908"/>
          </a:xfrm>
        </p:spPr>
        <p:txBody>
          <a:bodyPr/>
          <a:lstStyle>
            <a:lvl1pPr>
              <a:buNone/>
              <a:defRPr sz="1100">
                <a:solidFill>
                  <a:schemeClr val="bg1"/>
                </a:solidFill>
              </a:defRPr>
            </a:lvl1pPr>
          </a:lstStyle>
          <a:p>
            <a:pPr lvl="0"/>
            <a:endParaRPr lang="en-US" dirty="0"/>
          </a:p>
        </p:txBody>
      </p:sp>
      <p:sp>
        <p:nvSpPr>
          <p:cNvPr id="35" name="Line 10"/>
          <p:cNvSpPr>
            <a:spLocks noChangeShapeType="1"/>
          </p:cNvSpPr>
          <p:nvPr userDrawn="1"/>
        </p:nvSpPr>
        <p:spPr bwMode="gray">
          <a:xfrm flipH="1">
            <a:off x="1119116" y="1050925"/>
            <a:ext cx="8009" cy="4206240"/>
          </a:xfrm>
          <a:prstGeom prst="line">
            <a:avLst/>
          </a:prstGeom>
          <a:noFill/>
          <a:ln w="28575">
            <a:solidFill>
              <a:srgbClr val="FFFFFF">
                <a:alpha val="70195"/>
              </a:srgbClr>
            </a:solidFill>
            <a:round/>
            <a:headEnd/>
            <a:tailEnd/>
          </a:ln>
        </p:spPr>
        <p:txBody>
          <a:bodyPr wrap="square" anchor="ctr">
            <a:spAutoFit/>
          </a:bodyPr>
          <a:lstStyle/>
          <a:p>
            <a:pPr algn="ctr" fontAlgn="auto">
              <a:spcBef>
                <a:spcPts val="0"/>
              </a:spcBef>
              <a:spcAft>
                <a:spcPts val="0"/>
              </a:spcAft>
              <a:defRPr/>
            </a:pPr>
            <a:endParaRPr lang="en-US" sz="1600" kern="0" dirty="0" smtClean="0">
              <a:solidFill>
                <a:srgbClr val="000000"/>
              </a:solidFill>
              <a:latin typeface="Verdana"/>
              <a:cs typeface="Arial"/>
            </a:endParaRPr>
          </a:p>
        </p:txBody>
      </p:sp>
      <p:sp>
        <p:nvSpPr>
          <p:cNvPr id="36" name="AutoShape 2"/>
          <p:cNvSpPr>
            <a:spLocks noChangeArrowheads="1"/>
          </p:cNvSpPr>
          <p:nvPr userDrawn="1"/>
        </p:nvSpPr>
        <p:spPr bwMode="gray">
          <a:xfrm>
            <a:off x="209550" y="1092198"/>
            <a:ext cx="8683625" cy="4546601"/>
          </a:xfrm>
          <a:prstGeom prst="roundRect">
            <a:avLst>
              <a:gd name="adj" fmla="val 8130"/>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a:effectLst>
            <a:outerShdw blurRad="50800" dist="76200" dir="7800000" sx="101000" sy="101000" algn="tr" rotWithShape="0">
              <a:prstClr val="black">
                <a:alpha val="29000"/>
              </a:prstClr>
            </a:outerShdw>
          </a:effectLst>
        </p:spPr>
        <p:txBody>
          <a:bodyPr anchor="ctr">
            <a:noAutofit/>
          </a:bodyPr>
          <a:lstStyle/>
          <a:p>
            <a:pPr algn="ctr" eaLnBrk="0" fontAlgn="auto" hangingPunct="0">
              <a:lnSpc>
                <a:spcPct val="80000"/>
              </a:lnSpc>
              <a:spcBef>
                <a:spcPct val="50000"/>
              </a:spcBef>
              <a:spcAft>
                <a:spcPts val="0"/>
              </a:spcAft>
              <a:defRPr/>
            </a:pPr>
            <a:endParaRPr lang="en-US" kern="0" dirty="0" smtClean="0">
              <a:solidFill>
                <a:srgbClr val="000000"/>
              </a:solidFill>
              <a:latin typeface="Verdana"/>
              <a:cs typeface="Arial"/>
            </a:endParaRPr>
          </a:p>
        </p:txBody>
      </p:sp>
      <p:sp>
        <p:nvSpPr>
          <p:cNvPr id="37" name="Text Placeholder 12"/>
          <p:cNvSpPr>
            <a:spLocks noGrp="1"/>
          </p:cNvSpPr>
          <p:nvPr>
            <p:ph type="body" sz="quarter" idx="13"/>
          </p:nvPr>
        </p:nvSpPr>
        <p:spPr bwMode="auto">
          <a:xfrm>
            <a:off x="1569492" y="1514167"/>
            <a:ext cx="7259851" cy="3657908"/>
          </a:xfrm>
          <a:prstGeom prst="rect">
            <a:avLst/>
          </a:prstGeom>
          <a:noFill/>
          <a:ln w="9525">
            <a:noFill/>
            <a:miter lim="800000"/>
            <a:headEnd/>
            <a:tailEnd/>
          </a:ln>
        </p:spPr>
        <p:txBody>
          <a:bodyPr/>
          <a:lstStyle>
            <a:lvl1pPr>
              <a:buNone/>
              <a:defRPr sz="1100">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endParaRPr>
          </a:p>
        </p:txBody>
      </p:sp>
      <p:sp>
        <p:nvSpPr>
          <p:cNvPr id="38" name="Rectangle 37"/>
          <p:cNvSpPr/>
          <p:nvPr userDrawn="1"/>
        </p:nvSpPr>
        <p:spPr bwMode="gray">
          <a:xfrm>
            <a:off x="1501253" y="1054458"/>
            <a:ext cx="7397496" cy="400110"/>
          </a:xfrm>
          <a:prstGeom prst="rect">
            <a:avLst/>
          </a:prstGeom>
          <a:solidFill>
            <a:srgbClr val="0860A8">
              <a:lumMod val="75000"/>
            </a:srgbClr>
          </a:solidFill>
          <a:ln w="76200">
            <a:noFill/>
            <a:round/>
            <a:headEnd/>
            <a:tailEnd/>
          </a:ln>
        </p:spPr>
        <p:txBody>
          <a:bodyPr wrap="square" rtlCol="0" anchor="ctr">
            <a:spAutoFit/>
          </a:bodyPr>
          <a:lstStyle/>
          <a:p>
            <a:pPr algn="ctr" fontAlgn="auto">
              <a:spcBef>
                <a:spcPts val="0"/>
              </a:spcBef>
              <a:spcAft>
                <a:spcPts val="0"/>
              </a:spcAft>
              <a:defRPr/>
            </a:pPr>
            <a:endParaRPr lang="en-US" kern="0" dirty="0">
              <a:solidFill>
                <a:sysClr val="windowText" lastClr="000000"/>
              </a:solidFill>
              <a:latin typeface="Verdana"/>
              <a:cs typeface="Arial"/>
            </a:endParaRPr>
          </a:p>
        </p:txBody>
      </p:sp>
      <p:sp>
        <p:nvSpPr>
          <p:cNvPr id="39" name="Text Placeholder 24"/>
          <p:cNvSpPr>
            <a:spLocks noGrp="1"/>
          </p:cNvSpPr>
          <p:nvPr>
            <p:ph type="body" sz="quarter" idx="14"/>
          </p:nvPr>
        </p:nvSpPr>
        <p:spPr bwMode="auto">
          <a:xfrm>
            <a:off x="1501254" y="1118877"/>
            <a:ext cx="7274445" cy="300488"/>
          </a:xfrm>
          <a:prstGeom prst="rect">
            <a:avLst/>
          </a:prstGeom>
          <a:noFill/>
          <a:ln w="9525">
            <a:noFill/>
            <a:miter lim="800000"/>
            <a:headEnd/>
            <a:tailEnd/>
          </a:ln>
        </p:spPr>
        <p:txBody>
          <a:bodyPr anchor="ctr" anchorCtr="0"/>
          <a:lstStyle>
            <a:lvl1pPr algn="ctr">
              <a:buNone/>
              <a:defRPr sz="1400" b="1">
                <a:solidFill>
                  <a:schemeClr val="bg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endParaRPr>
          </a:p>
        </p:txBody>
      </p:sp>
      <p:sp>
        <p:nvSpPr>
          <p:cNvPr id="47" name="Line 7"/>
          <p:cNvSpPr>
            <a:spLocks noChangeShapeType="1"/>
          </p:cNvSpPr>
          <p:nvPr userDrawn="1"/>
        </p:nvSpPr>
        <p:spPr bwMode="gray">
          <a:xfrm>
            <a:off x="1524000" y="1060704"/>
            <a:ext cx="0" cy="4730496"/>
          </a:xfrm>
          <a:prstGeom prst="line">
            <a:avLst/>
          </a:prstGeom>
          <a:noFill/>
          <a:ln w="28575">
            <a:solidFill>
              <a:schemeClr val="bg1">
                <a:alpha val="70195"/>
              </a:schemeClr>
            </a:solidFill>
            <a:round/>
            <a:headEnd/>
            <a:tailEnd/>
          </a:ln>
        </p:spPr>
        <p:txBody>
          <a:bodyPr wrap="square" anchor="ctr">
            <a:spAutoFit/>
          </a:bodyPr>
          <a:lstStyle/>
          <a:p>
            <a:endParaRPr lang="en-US" sz="2000" b="1" dirty="0">
              <a:solidFill>
                <a:srgbClr val="000000"/>
              </a:solidFill>
              <a:cs typeface="Arial" charset="0"/>
            </a:endParaRPr>
          </a:p>
        </p:txBody>
      </p:sp>
      <p:grpSp>
        <p:nvGrpSpPr>
          <p:cNvPr id="3" name="Group 20"/>
          <p:cNvGrpSpPr/>
          <p:nvPr userDrawn="1"/>
        </p:nvGrpSpPr>
        <p:grpSpPr>
          <a:xfrm>
            <a:off x="177424" y="661120"/>
            <a:ext cx="8915400" cy="515938"/>
            <a:chOff x="19050" y="550862"/>
            <a:chExt cx="9144000" cy="515938"/>
          </a:xfrm>
        </p:grpSpPr>
        <p:sp>
          <p:nvSpPr>
            <p:cNvPr id="41" name="AutoShape 86"/>
            <p:cNvSpPr>
              <a:spLocks noChangeArrowheads="1"/>
            </p:cNvSpPr>
            <p:nvPr/>
          </p:nvSpPr>
          <p:spPr bwMode="auto">
            <a:xfrm>
              <a:off x="19050" y="550862"/>
              <a:ext cx="9144000" cy="515938"/>
            </a:xfrm>
            <a:prstGeom prst="rightArrow">
              <a:avLst>
                <a:gd name="adj1" fmla="val 65213"/>
                <a:gd name="adj2" fmla="val 88116"/>
              </a:avLst>
            </a:prstGeom>
            <a:gradFill rotWithShape="0">
              <a:gsLst>
                <a:gs pos="2000">
                  <a:srgbClr val="FFFFFF">
                    <a:lumMod val="75000"/>
                  </a:srgbClr>
                </a:gs>
                <a:gs pos="100000">
                  <a:srgbClr val="333333"/>
                </a:gs>
              </a:gsLst>
              <a:lin ang="0" scaled="1"/>
            </a:gradFill>
            <a:ln w="3175">
              <a:solidFill>
                <a:srgbClr val="FFFFFF">
                  <a:alpha val="70000"/>
                </a:srgbClr>
              </a:solidFill>
              <a:miter lim="800000"/>
              <a:headEnd/>
              <a:tailEnd/>
            </a:ln>
            <a:effectLst/>
          </p:spPr>
          <p:txBody>
            <a:bodyPr lIns="91407" tIns="45704" rIns="91407" bIns="45704" anchor="ctr">
              <a:spAutoFit/>
            </a:bodyPr>
            <a:lstStyle/>
            <a:p>
              <a:pPr algn="ctr" eaLnBrk="0" fontAlgn="auto" hangingPunct="0">
                <a:lnSpc>
                  <a:spcPct val="80000"/>
                </a:lnSpc>
                <a:spcBef>
                  <a:spcPct val="50000"/>
                </a:spcBef>
                <a:spcAft>
                  <a:spcPts val="0"/>
                </a:spcAft>
                <a:defRPr/>
              </a:pPr>
              <a:endParaRPr lang="en-US" kern="0" dirty="0">
                <a:solidFill>
                  <a:srgbClr val="000000"/>
                </a:solidFill>
                <a:effectLst>
                  <a:outerShdw blurRad="38100" dist="38100" dir="2700000" algn="tl">
                    <a:srgbClr val="000000">
                      <a:alpha val="43137"/>
                    </a:srgbClr>
                  </a:outerShdw>
                </a:effectLst>
                <a:latin typeface="Verdana"/>
                <a:cs typeface="Arial"/>
              </a:endParaRPr>
            </a:p>
          </p:txBody>
        </p:sp>
        <p:sp>
          <p:nvSpPr>
            <p:cNvPr id="42" name="Rectangle 73"/>
            <p:cNvSpPr>
              <a:spLocks noChangeArrowheads="1"/>
            </p:cNvSpPr>
            <p:nvPr/>
          </p:nvSpPr>
          <p:spPr bwMode="auto">
            <a:xfrm>
              <a:off x="5887839" y="708013"/>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Q4'12</a:t>
              </a:r>
              <a:endParaRPr lang="en-US" sz="1400" b="1" kern="0" dirty="0">
                <a:solidFill>
                  <a:srgbClr val="FFFFFF"/>
                </a:solidFill>
                <a:latin typeface="Verdana"/>
                <a:cs typeface="Arial"/>
              </a:endParaRPr>
            </a:p>
          </p:txBody>
        </p:sp>
        <p:sp>
          <p:nvSpPr>
            <p:cNvPr id="43" name="Rectangle 91"/>
            <p:cNvSpPr>
              <a:spLocks noChangeArrowheads="1"/>
            </p:cNvSpPr>
            <p:nvPr/>
          </p:nvSpPr>
          <p:spPr bwMode="auto">
            <a:xfrm>
              <a:off x="1770884" y="707785"/>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Q1’12</a:t>
              </a:r>
              <a:endParaRPr lang="en-US" sz="1400" b="1" kern="0" dirty="0">
                <a:solidFill>
                  <a:srgbClr val="FFFFFF"/>
                </a:solidFill>
                <a:latin typeface="Verdana"/>
                <a:cs typeface="Arial"/>
              </a:endParaRPr>
            </a:p>
          </p:txBody>
        </p:sp>
        <p:sp>
          <p:nvSpPr>
            <p:cNvPr id="44" name="Rectangle 99"/>
            <p:cNvSpPr>
              <a:spLocks noChangeArrowheads="1"/>
            </p:cNvSpPr>
            <p:nvPr/>
          </p:nvSpPr>
          <p:spPr bwMode="auto">
            <a:xfrm>
              <a:off x="3139200" y="707785"/>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2F2F2"/>
                  </a:solidFill>
                  <a:latin typeface="Verdana"/>
                  <a:cs typeface="Arial"/>
                </a:rPr>
                <a:t>Q2’12</a:t>
              </a:r>
              <a:endParaRPr lang="en-US" sz="1400" b="1" kern="0" dirty="0">
                <a:solidFill>
                  <a:srgbClr val="F2F2F2"/>
                </a:solidFill>
                <a:latin typeface="Verdana"/>
                <a:cs typeface="Arial"/>
              </a:endParaRPr>
            </a:p>
          </p:txBody>
        </p:sp>
        <p:sp>
          <p:nvSpPr>
            <p:cNvPr id="45" name="Rectangle 99"/>
            <p:cNvSpPr>
              <a:spLocks noChangeArrowheads="1"/>
            </p:cNvSpPr>
            <p:nvPr/>
          </p:nvSpPr>
          <p:spPr bwMode="auto">
            <a:xfrm>
              <a:off x="4519003" y="707785"/>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Q3’12</a:t>
              </a:r>
              <a:endParaRPr lang="en-US" sz="1400" b="1" kern="0" dirty="0">
                <a:solidFill>
                  <a:srgbClr val="FFFFFF"/>
                </a:solidFill>
                <a:latin typeface="Verdana"/>
                <a:cs typeface="Arial"/>
              </a:endParaRPr>
            </a:p>
          </p:txBody>
        </p:sp>
        <p:sp>
          <p:nvSpPr>
            <p:cNvPr id="46" name="Rectangle 99"/>
            <p:cNvSpPr>
              <a:spLocks noChangeArrowheads="1"/>
            </p:cNvSpPr>
            <p:nvPr/>
          </p:nvSpPr>
          <p:spPr bwMode="auto">
            <a:xfrm>
              <a:off x="7292071" y="708013"/>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Q1’13</a:t>
              </a:r>
              <a:endParaRPr lang="en-US" sz="1400" b="1" kern="0" dirty="0">
                <a:solidFill>
                  <a:srgbClr val="FFFFFF"/>
                </a:solidFill>
                <a:latin typeface="Verdana"/>
                <a:cs typeface="Arial"/>
              </a:endParaRPr>
            </a:p>
          </p:txBody>
        </p:sp>
      </p:grpSp>
    </p:spTree>
    <p:extLst>
      <p:ext uri="{BB962C8B-B14F-4D97-AF65-F5344CB8AC3E}">
        <p14:creationId xmlns="" xmlns:p14="http://schemas.microsoft.com/office/powerpoint/2010/main" val="6378221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37537" cy="889000"/>
          </a:xfrm>
        </p:spPr>
        <p:txBody>
          <a:bodyPr/>
          <a:lstStyle>
            <a:lvl1pPr>
              <a:defRPr sz="1600"/>
            </a:lvl1pPr>
          </a:lstStyle>
          <a:p>
            <a:r>
              <a:rPr lang="en-US" dirty="0" smtClean="0"/>
              <a:t>Click to edit Master title style</a:t>
            </a:r>
            <a:endParaRPr lang="en-US" dirty="0"/>
          </a:p>
        </p:txBody>
      </p:sp>
      <p:sp>
        <p:nvSpPr>
          <p:cNvPr id="4" name="Rectangle 11"/>
          <p:cNvSpPr>
            <a:spLocks noGrp="1" noChangeArrowheads="1"/>
          </p:cNvSpPr>
          <p:nvPr>
            <p:ph type="sldNum" sz="quarter" idx="10"/>
          </p:nvPr>
        </p:nvSpPr>
        <p:spPr>
          <a:xfrm>
            <a:off x="234950" y="6667500"/>
            <a:ext cx="360363" cy="190500"/>
          </a:xfrm>
          <a:prstGeom prst="rect">
            <a:avLst/>
          </a:prstGeom>
          <a:ln/>
        </p:spPr>
        <p:txBody>
          <a:bodyPr/>
          <a:lstStyle>
            <a:lvl1pPr>
              <a:defRPr/>
            </a:lvl1pPr>
          </a:lstStyle>
          <a:p>
            <a:pPr fontAlgn="auto">
              <a:spcBef>
                <a:spcPts val="0"/>
              </a:spcBef>
              <a:spcAft>
                <a:spcPts val="0"/>
              </a:spcAft>
              <a:defRPr/>
            </a:pPr>
            <a:fld id="{AFA60412-73DA-428C-B8FF-229978FBDEF4}" type="slidenum">
              <a:rPr lang="en-US">
                <a:solidFill>
                  <a:srgbClr val="FFFFFF"/>
                </a:solidFill>
                <a:latin typeface="Verdana"/>
                <a:cs typeface="Arial"/>
              </a:rPr>
              <a:pPr fontAlgn="auto">
                <a:spcBef>
                  <a:spcPts val="0"/>
                </a:spcBef>
                <a:spcAft>
                  <a:spcPts val="0"/>
                </a:spcAft>
                <a:defRPr/>
              </a:pPr>
              <a:t>‹#›</a:t>
            </a:fld>
            <a:endParaRPr lang="en-US" dirty="0">
              <a:solidFill>
                <a:srgbClr val="FFFFFF"/>
              </a:solidFill>
              <a:latin typeface="Verdana"/>
              <a:cs typeface="Arial"/>
            </a:endParaRPr>
          </a:p>
        </p:txBody>
      </p:sp>
      <p:sp>
        <p:nvSpPr>
          <p:cNvPr id="6" name="Line 10"/>
          <p:cNvSpPr>
            <a:spLocks noChangeShapeType="1"/>
          </p:cNvSpPr>
          <p:nvPr userDrawn="1"/>
        </p:nvSpPr>
        <p:spPr bwMode="gray">
          <a:xfrm flipH="1">
            <a:off x="1119116" y="1050925"/>
            <a:ext cx="8009" cy="4206240"/>
          </a:xfrm>
          <a:prstGeom prst="line">
            <a:avLst/>
          </a:prstGeom>
          <a:noFill/>
          <a:ln w="28575">
            <a:solidFill>
              <a:schemeClr val="bg1">
                <a:alpha val="70195"/>
              </a:schemeClr>
            </a:solidFill>
            <a:round/>
            <a:headEnd/>
            <a:tailEnd/>
          </a:ln>
        </p:spPr>
        <p:txBody>
          <a:bodyPr wrap="square" anchor="ctr">
            <a:spAutoFit/>
          </a:bodyPr>
          <a:lstStyle/>
          <a:p>
            <a:pPr algn="ctr" fontAlgn="auto">
              <a:spcBef>
                <a:spcPts val="0"/>
              </a:spcBef>
              <a:spcAft>
                <a:spcPts val="0"/>
              </a:spcAft>
            </a:pPr>
            <a:endParaRPr lang="en-US" sz="1600" dirty="0">
              <a:solidFill>
                <a:srgbClr val="000000"/>
              </a:solidFill>
              <a:latin typeface="Verdana"/>
              <a:cs typeface="Arial"/>
            </a:endParaRPr>
          </a:p>
        </p:txBody>
      </p:sp>
      <p:sp>
        <p:nvSpPr>
          <p:cNvPr id="5" name="AutoShape 2"/>
          <p:cNvSpPr>
            <a:spLocks noChangeArrowheads="1"/>
          </p:cNvSpPr>
          <p:nvPr userDrawn="1"/>
        </p:nvSpPr>
        <p:spPr bwMode="gray">
          <a:xfrm>
            <a:off x="209550" y="1092199"/>
            <a:ext cx="8683625" cy="4114800"/>
          </a:xfrm>
          <a:prstGeom prst="roundRect">
            <a:avLst>
              <a:gd name="adj" fmla="val 8130"/>
            </a:avLst>
          </a:prstGeom>
          <a:solidFill>
            <a:schemeClr val="bg2"/>
          </a:solidFill>
          <a:ln w="19050" algn="ctr">
            <a:noFill/>
            <a:round/>
            <a:headEnd/>
            <a:tailEnd/>
          </a:ln>
        </p:spPr>
        <p:txBody>
          <a:bodyPr anchor="ctr">
            <a:spAutoFit/>
          </a:bodyPr>
          <a:lstStyle/>
          <a:p>
            <a:pPr algn="ctr" eaLnBrk="0" fontAlgn="auto" hangingPunct="0">
              <a:lnSpc>
                <a:spcPct val="80000"/>
              </a:lnSpc>
              <a:spcBef>
                <a:spcPct val="50000"/>
              </a:spcBef>
              <a:spcAft>
                <a:spcPts val="0"/>
              </a:spcAft>
            </a:pPr>
            <a:endParaRPr lang="en-US" dirty="0">
              <a:solidFill>
                <a:srgbClr val="000000"/>
              </a:solidFill>
              <a:latin typeface="Verdana"/>
              <a:cs typeface="Arial"/>
            </a:endParaRPr>
          </a:p>
        </p:txBody>
      </p:sp>
      <p:sp>
        <p:nvSpPr>
          <p:cNvPr id="9" name="Line 7"/>
          <p:cNvSpPr>
            <a:spLocks noChangeShapeType="1"/>
          </p:cNvSpPr>
          <p:nvPr userDrawn="1"/>
        </p:nvSpPr>
        <p:spPr bwMode="gray">
          <a:xfrm>
            <a:off x="1473155" y="1012825"/>
            <a:ext cx="0" cy="4948238"/>
          </a:xfrm>
          <a:prstGeom prst="line">
            <a:avLst/>
          </a:prstGeom>
          <a:noFill/>
          <a:ln w="28575">
            <a:solidFill>
              <a:schemeClr val="bg1">
                <a:alpha val="70195"/>
              </a:schemeClr>
            </a:solidFill>
            <a:round/>
            <a:headEnd/>
            <a:tailEnd/>
          </a:ln>
        </p:spPr>
        <p:txBody>
          <a:bodyPr anchor="ctr">
            <a:spAutoFit/>
          </a:bodyPr>
          <a:lstStyle/>
          <a:p>
            <a:pPr fontAlgn="auto">
              <a:spcBef>
                <a:spcPts val="0"/>
              </a:spcBef>
              <a:spcAft>
                <a:spcPts val="0"/>
              </a:spcAft>
            </a:pPr>
            <a:endParaRPr lang="en-US" dirty="0">
              <a:solidFill>
                <a:srgbClr val="000000"/>
              </a:solidFill>
              <a:latin typeface="Verdana"/>
              <a:cs typeface="Arial"/>
            </a:endParaRPr>
          </a:p>
        </p:txBody>
      </p:sp>
      <p:sp>
        <p:nvSpPr>
          <p:cNvPr id="13" name="Text Placeholder 12"/>
          <p:cNvSpPr>
            <a:spLocks noGrp="1"/>
          </p:cNvSpPr>
          <p:nvPr userDrawn="1">
            <p:ph type="body" sz="quarter" idx="12"/>
          </p:nvPr>
        </p:nvSpPr>
        <p:spPr>
          <a:xfrm>
            <a:off x="1569492" y="1514167"/>
            <a:ext cx="7259851" cy="3657908"/>
          </a:xfrm>
        </p:spPr>
        <p:txBody>
          <a:bodyPr/>
          <a:lstStyle>
            <a:lvl1pPr>
              <a:buNone/>
              <a:defRPr sz="1100">
                <a:solidFill>
                  <a:schemeClr val="bg1"/>
                </a:solidFill>
              </a:defRPr>
            </a:lvl1pPr>
          </a:lstStyle>
          <a:p>
            <a:pPr lvl="0"/>
            <a:endParaRPr lang="en-US" dirty="0"/>
          </a:p>
        </p:txBody>
      </p:sp>
      <p:sp>
        <p:nvSpPr>
          <p:cNvPr id="23" name="Rectangle 22"/>
          <p:cNvSpPr/>
          <p:nvPr userDrawn="1"/>
        </p:nvSpPr>
        <p:spPr bwMode="gray">
          <a:xfrm>
            <a:off x="1501253" y="1054458"/>
            <a:ext cx="7397496" cy="400110"/>
          </a:xfrm>
          <a:prstGeom prst="rect">
            <a:avLst/>
          </a:prstGeom>
          <a:solidFill>
            <a:schemeClr val="bg2">
              <a:lumMod val="75000"/>
            </a:schemeClr>
          </a:solidFill>
          <a:ln w="76200">
            <a:noFill/>
            <a:round/>
            <a:headEnd/>
            <a:tailEnd/>
          </a:ln>
        </p:spPr>
        <p:txBody>
          <a:bodyPr wrap="square" rtlCol="0" anchor="ctr">
            <a:spAutoFit/>
          </a:bodyPr>
          <a:lstStyle/>
          <a:p>
            <a:pPr algn="ctr" fontAlgn="auto">
              <a:spcBef>
                <a:spcPts val="0"/>
              </a:spcBef>
              <a:spcAft>
                <a:spcPts val="0"/>
              </a:spcAft>
            </a:pPr>
            <a:endParaRPr lang="en-US" dirty="0">
              <a:solidFill>
                <a:srgbClr val="000000"/>
              </a:solidFill>
              <a:latin typeface="Verdana"/>
              <a:cs typeface="Arial"/>
            </a:endParaRPr>
          </a:p>
        </p:txBody>
      </p:sp>
      <p:sp>
        <p:nvSpPr>
          <p:cNvPr id="25" name="Text Placeholder 24"/>
          <p:cNvSpPr>
            <a:spLocks noGrp="1"/>
          </p:cNvSpPr>
          <p:nvPr>
            <p:ph type="body" sz="quarter" idx="13"/>
          </p:nvPr>
        </p:nvSpPr>
        <p:spPr>
          <a:xfrm>
            <a:off x="1501254" y="1118877"/>
            <a:ext cx="7274445" cy="300488"/>
          </a:xfrm>
        </p:spPr>
        <p:txBody>
          <a:bodyPr anchor="ctr" anchorCtr="0"/>
          <a:lstStyle>
            <a:lvl1pPr algn="ctr">
              <a:buNone/>
              <a:defRPr sz="1400" b="1">
                <a:solidFill>
                  <a:schemeClr val="bg1"/>
                </a:solidFill>
              </a:defRPr>
            </a:lvl1pPr>
          </a:lstStyle>
          <a:p>
            <a:pPr lvl="0"/>
            <a:endParaRPr lang="en-US" dirty="0"/>
          </a:p>
        </p:txBody>
      </p:sp>
      <p:sp>
        <p:nvSpPr>
          <p:cNvPr id="16" name="Rectangle 99"/>
          <p:cNvSpPr>
            <a:spLocks noChangeArrowheads="1"/>
          </p:cNvSpPr>
          <p:nvPr userDrawn="1"/>
        </p:nvSpPr>
        <p:spPr bwMode="auto">
          <a:xfrm>
            <a:off x="7595637" y="818266"/>
            <a:ext cx="780916"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pPr>
            <a:r>
              <a:rPr lang="en-US" sz="1400" b="1" dirty="0" smtClean="0">
                <a:solidFill>
                  <a:srgbClr val="FFFFFF"/>
                </a:solidFill>
                <a:latin typeface="Verdana"/>
                <a:cs typeface="Arial"/>
              </a:rPr>
              <a:t>Q3’11</a:t>
            </a:r>
            <a:endParaRPr lang="en-US" sz="1400" b="1" dirty="0">
              <a:solidFill>
                <a:srgbClr val="FFFFFF"/>
              </a:solidFill>
              <a:latin typeface="Verdana"/>
              <a:cs typeface="Arial"/>
            </a:endParaRPr>
          </a:p>
        </p:txBody>
      </p:sp>
      <p:grpSp>
        <p:nvGrpSpPr>
          <p:cNvPr id="18" name="Group 20"/>
          <p:cNvGrpSpPr/>
          <p:nvPr userDrawn="1"/>
        </p:nvGrpSpPr>
        <p:grpSpPr>
          <a:xfrm>
            <a:off x="177424" y="661120"/>
            <a:ext cx="8915400" cy="515938"/>
            <a:chOff x="19050" y="550862"/>
            <a:chExt cx="9144000" cy="515938"/>
          </a:xfrm>
        </p:grpSpPr>
        <p:sp>
          <p:nvSpPr>
            <p:cNvPr id="19" name="AutoShape 86"/>
            <p:cNvSpPr>
              <a:spLocks noChangeArrowheads="1"/>
            </p:cNvSpPr>
            <p:nvPr/>
          </p:nvSpPr>
          <p:spPr bwMode="auto">
            <a:xfrm>
              <a:off x="19050" y="550862"/>
              <a:ext cx="9144000" cy="515938"/>
            </a:xfrm>
            <a:prstGeom prst="rightArrow">
              <a:avLst>
                <a:gd name="adj1" fmla="val 65213"/>
                <a:gd name="adj2" fmla="val 88116"/>
              </a:avLst>
            </a:prstGeom>
            <a:gradFill rotWithShape="0">
              <a:gsLst>
                <a:gs pos="2000">
                  <a:srgbClr val="FFFFFF">
                    <a:lumMod val="75000"/>
                  </a:srgbClr>
                </a:gs>
                <a:gs pos="100000">
                  <a:srgbClr val="333333"/>
                </a:gs>
              </a:gsLst>
              <a:lin ang="0" scaled="1"/>
            </a:gradFill>
            <a:ln w="3175">
              <a:solidFill>
                <a:srgbClr val="FFFFFF">
                  <a:alpha val="70000"/>
                </a:srgbClr>
              </a:solidFill>
              <a:miter lim="800000"/>
              <a:headEnd/>
              <a:tailEnd/>
            </a:ln>
            <a:effectLst/>
          </p:spPr>
          <p:txBody>
            <a:bodyPr lIns="91407" tIns="45704" rIns="91407" bIns="45704" anchor="ctr">
              <a:spAutoFit/>
            </a:bodyPr>
            <a:lstStyle/>
            <a:p>
              <a:pPr algn="ctr" eaLnBrk="0" fontAlgn="auto" hangingPunct="0">
                <a:lnSpc>
                  <a:spcPct val="80000"/>
                </a:lnSpc>
                <a:spcBef>
                  <a:spcPct val="50000"/>
                </a:spcBef>
                <a:spcAft>
                  <a:spcPts val="0"/>
                </a:spcAft>
                <a:defRPr/>
              </a:pPr>
              <a:endParaRPr lang="en-US" kern="0" dirty="0">
                <a:solidFill>
                  <a:srgbClr val="000000"/>
                </a:solidFill>
                <a:effectLst>
                  <a:outerShdw blurRad="38100" dist="38100" dir="2700000" algn="tl">
                    <a:srgbClr val="000000">
                      <a:alpha val="43137"/>
                    </a:srgbClr>
                  </a:outerShdw>
                </a:effectLst>
                <a:latin typeface="Verdana"/>
                <a:cs typeface="Arial"/>
              </a:endParaRPr>
            </a:p>
          </p:txBody>
        </p:sp>
        <p:sp>
          <p:nvSpPr>
            <p:cNvPr id="20" name="Rectangle 73"/>
            <p:cNvSpPr>
              <a:spLocks noChangeArrowheads="1"/>
            </p:cNvSpPr>
            <p:nvPr/>
          </p:nvSpPr>
          <p:spPr bwMode="auto">
            <a:xfrm>
              <a:off x="5887839" y="708013"/>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Q1’12</a:t>
              </a:r>
              <a:endParaRPr lang="en-US" sz="1400" b="1" kern="0" dirty="0">
                <a:solidFill>
                  <a:srgbClr val="FFFFFF"/>
                </a:solidFill>
                <a:latin typeface="Verdana"/>
                <a:cs typeface="Arial"/>
              </a:endParaRPr>
            </a:p>
          </p:txBody>
        </p:sp>
        <p:sp>
          <p:nvSpPr>
            <p:cNvPr id="30" name="Rectangle 91"/>
            <p:cNvSpPr>
              <a:spLocks noChangeArrowheads="1"/>
            </p:cNvSpPr>
            <p:nvPr/>
          </p:nvSpPr>
          <p:spPr bwMode="auto">
            <a:xfrm>
              <a:off x="1770884" y="707785"/>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Q2’11</a:t>
              </a:r>
              <a:endParaRPr lang="en-US" sz="1400" b="1" kern="0" dirty="0">
                <a:solidFill>
                  <a:srgbClr val="FFFFFF"/>
                </a:solidFill>
                <a:latin typeface="Verdana"/>
                <a:cs typeface="Arial"/>
              </a:endParaRPr>
            </a:p>
          </p:txBody>
        </p:sp>
        <p:sp>
          <p:nvSpPr>
            <p:cNvPr id="31" name="Rectangle 99"/>
            <p:cNvSpPr>
              <a:spLocks noChangeArrowheads="1"/>
            </p:cNvSpPr>
            <p:nvPr/>
          </p:nvSpPr>
          <p:spPr bwMode="auto">
            <a:xfrm>
              <a:off x="3139200" y="707785"/>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2F2F2"/>
                  </a:solidFill>
                  <a:latin typeface="Verdana"/>
                  <a:cs typeface="Arial"/>
                </a:rPr>
                <a:t>Q3’11</a:t>
              </a:r>
              <a:endParaRPr lang="en-US" sz="1400" b="1" kern="0" dirty="0">
                <a:solidFill>
                  <a:srgbClr val="F2F2F2"/>
                </a:solidFill>
                <a:latin typeface="Verdana"/>
                <a:cs typeface="Arial"/>
              </a:endParaRPr>
            </a:p>
          </p:txBody>
        </p:sp>
        <p:sp>
          <p:nvSpPr>
            <p:cNvPr id="32" name="Rectangle 99"/>
            <p:cNvSpPr>
              <a:spLocks noChangeArrowheads="1"/>
            </p:cNvSpPr>
            <p:nvPr/>
          </p:nvSpPr>
          <p:spPr bwMode="auto">
            <a:xfrm>
              <a:off x="4519003" y="707785"/>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Q4’11</a:t>
              </a:r>
              <a:endParaRPr lang="en-US" sz="1400" b="1" kern="0" dirty="0">
                <a:solidFill>
                  <a:srgbClr val="FFFFFF"/>
                </a:solidFill>
                <a:latin typeface="Verdana"/>
                <a:cs typeface="Arial"/>
              </a:endParaRPr>
            </a:p>
          </p:txBody>
        </p:sp>
        <p:sp>
          <p:nvSpPr>
            <p:cNvPr id="33" name="Rectangle 99"/>
            <p:cNvSpPr>
              <a:spLocks noChangeArrowheads="1"/>
            </p:cNvSpPr>
            <p:nvPr/>
          </p:nvSpPr>
          <p:spPr bwMode="auto">
            <a:xfrm>
              <a:off x="7292071" y="708013"/>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Q2’12</a:t>
              </a:r>
              <a:endParaRPr lang="en-US" sz="1400" b="1" kern="0" dirty="0">
                <a:solidFill>
                  <a:srgbClr val="FFFFFF"/>
                </a:solidFill>
                <a:latin typeface="Verdana"/>
                <a:cs typeface="Arial"/>
              </a:endParaRPr>
            </a:p>
          </p:txBody>
        </p:sp>
      </p:grpSp>
    </p:spTree>
    <p:extLst>
      <p:ext uri="{BB962C8B-B14F-4D97-AF65-F5344CB8AC3E}">
        <p14:creationId xmlns="" xmlns:p14="http://schemas.microsoft.com/office/powerpoint/2010/main" val="37341282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37537" cy="889000"/>
          </a:xfrm>
        </p:spPr>
        <p:txBody>
          <a:bodyPr/>
          <a:lstStyle>
            <a:lvl1pPr>
              <a:defRPr sz="200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234950" y="6667500"/>
            <a:ext cx="360363" cy="190500"/>
          </a:xfrm>
          <a:prstGeom prst="rect">
            <a:avLst/>
          </a:prstGeom>
        </p:spPr>
        <p:txBody>
          <a:bodyPr/>
          <a:lstStyle/>
          <a:p>
            <a:pPr fontAlgn="auto">
              <a:spcBef>
                <a:spcPts val="0"/>
              </a:spcBef>
              <a:spcAft>
                <a:spcPts val="0"/>
              </a:spcAft>
            </a:pPr>
            <a:fld id="{691006C0-E588-4518-819B-62174F4ADA6A}" type="slidenum">
              <a:rPr lang="en-US" smtClean="0">
                <a:solidFill>
                  <a:srgbClr val="000000"/>
                </a:solidFill>
                <a:latin typeface="Verdana"/>
                <a:cs typeface="Arial"/>
              </a:rPr>
              <a:pPr fontAlgn="auto">
                <a:spcBef>
                  <a:spcPts val="0"/>
                </a:spcBef>
                <a:spcAft>
                  <a:spcPts val="0"/>
                </a:spcAft>
              </a:pPr>
              <a:t>‹#›</a:t>
            </a:fld>
            <a:endParaRPr lang="en-US" dirty="0">
              <a:solidFill>
                <a:srgbClr val="000000"/>
              </a:solidFill>
              <a:latin typeface="Verdana"/>
              <a:cs typeface="Arial"/>
            </a:endParaRPr>
          </a:p>
        </p:txBody>
      </p:sp>
      <p:sp>
        <p:nvSpPr>
          <p:cNvPr id="7" name="AutoShape 2"/>
          <p:cNvSpPr>
            <a:spLocks noChangeArrowheads="1"/>
          </p:cNvSpPr>
          <p:nvPr userDrawn="1"/>
        </p:nvSpPr>
        <p:spPr bwMode="gray">
          <a:xfrm>
            <a:off x="200451" y="1092199"/>
            <a:ext cx="8683625" cy="1097280"/>
          </a:xfrm>
          <a:prstGeom prst="roundRect">
            <a:avLst>
              <a:gd name="adj" fmla="val 8130"/>
            </a:avLst>
          </a:prstGeom>
          <a:solidFill>
            <a:schemeClr val="bg2"/>
          </a:solidFill>
          <a:ln w="19050" algn="ctr">
            <a:noFill/>
            <a:round/>
            <a:headEnd/>
            <a:tailEnd/>
          </a:ln>
        </p:spPr>
        <p:txBody>
          <a:bodyPr anchor="ctr">
            <a:spAutoFit/>
          </a:bodyPr>
          <a:lstStyle/>
          <a:p>
            <a:pPr algn="ctr" eaLnBrk="0" fontAlgn="auto" hangingPunct="0">
              <a:lnSpc>
                <a:spcPct val="80000"/>
              </a:lnSpc>
              <a:spcBef>
                <a:spcPct val="50000"/>
              </a:spcBef>
              <a:spcAft>
                <a:spcPts val="0"/>
              </a:spcAft>
            </a:pPr>
            <a:endParaRPr lang="en-US" dirty="0" smtClean="0">
              <a:solidFill>
                <a:srgbClr val="000000"/>
              </a:solidFill>
              <a:latin typeface="Verdana"/>
              <a:cs typeface="Arial"/>
            </a:endParaRPr>
          </a:p>
        </p:txBody>
      </p:sp>
      <p:sp>
        <p:nvSpPr>
          <p:cNvPr id="20" name="AutoShape 2"/>
          <p:cNvSpPr>
            <a:spLocks noChangeArrowheads="1"/>
          </p:cNvSpPr>
          <p:nvPr userDrawn="1"/>
        </p:nvSpPr>
        <p:spPr bwMode="gray">
          <a:xfrm>
            <a:off x="200451" y="2227238"/>
            <a:ext cx="8683625" cy="1097280"/>
          </a:xfrm>
          <a:prstGeom prst="roundRect">
            <a:avLst>
              <a:gd name="adj" fmla="val 8130"/>
            </a:avLst>
          </a:prstGeom>
          <a:solidFill>
            <a:schemeClr val="bg2">
              <a:alpha val="86000"/>
            </a:schemeClr>
          </a:solidFill>
          <a:ln w="19050" algn="ctr">
            <a:noFill/>
            <a:round/>
            <a:headEnd/>
            <a:tailEnd/>
          </a:ln>
        </p:spPr>
        <p:txBody>
          <a:bodyPr anchor="ctr">
            <a:spAutoFit/>
          </a:bodyPr>
          <a:lstStyle/>
          <a:p>
            <a:pPr algn="ctr" eaLnBrk="0" fontAlgn="auto" hangingPunct="0">
              <a:lnSpc>
                <a:spcPct val="80000"/>
              </a:lnSpc>
              <a:spcBef>
                <a:spcPct val="50000"/>
              </a:spcBef>
              <a:spcAft>
                <a:spcPts val="0"/>
              </a:spcAft>
            </a:pPr>
            <a:endParaRPr lang="en-US" dirty="0" smtClean="0">
              <a:solidFill>
                <a:srgbClr val="000000"/>
              </a:solidFill>
              <a:latin typeface="Verdana"/>
              <a:cs typeface="Arial"/>
            </a:endParaRPr>
          </a:p>
        </p:txBody>
      </p:sp>
      <p:sp>
        <p:nvSpPr>
          <p:cNvPr id="21" name="AutoShape 2"/>
          <p:cNvSpPr>
            <a:spLocks noChangeArrowheads="1"/>
          </p:cNvSpPr>
          <p:nvPr userDrawn="1"/>
        </p:nvSpPr>
        <p:spPr bwMode="gray">
          <a:xfrm>
            <a:off x="200451" y="3375924"/>
            <a:ext cx="8683625" cy="1097280"/>
          </a:xfrm>
          <a:prstGeom prst="roundRect">
            <a:avLst>
              <a:gd name="adj" fmla="val 8130"/>
            </a:avLst>
          </a:prstGeom>
          <a:solidFill>
            <a:schemeClr val="bg2">
              <a:alpha val="58000"/>
            </a:schemeClr>
          </a:solidFill>
          <a:ln w="19050" algn="ctr">
            <a:noFill/>
            <a:round/>
            <a:headEnd/>
            <a:tailEnd/>
          </a:ln>
        </p:spPr>
        <p:txBody>
          <a:bodyPr anchor="ctr">
            <a:spAutoFit/>
          </a:bodyPr>
          <a:lstStyle/>
          <a:p>
            <a:pPr algn="ctr" eaLnBrk="0" fontAlgn="auto" hangingPunct="0">
              <a:lnSpc>
                <a:spcPct val="80000"/>
              </a:lnSpc>
              <a:spcBef>
                <a:spcPct val="50000"/>
              </a:spcBef>
              <a:spcAft>
                <a:spcPts val="0"/>
              </a:spcAft>
            </a:pPr>
            <a:endParaRPr lang="en-US" dirty="0" smtClean="0">
              <a:solidFill>
                <a:srgbClr val="000000"/>
              </a:solidFill>
              <a:latin typeface="Verdana"/>
              <a:cs typeface="Arial"/>
            </a:endParaRPr>
          </a:p>
        </p:txBody>
      </p:sp>
      <p:sp>
        <p:nvSpPr>
          <p:cNvPr id="22" name="AutoShape 2"/>
          <p:cNvSpPr>
            <a:spLocks noChangeArrowheads="1"/>
          </p:cNvSpPr>
          <p:nvPr userDrawn="1"/>
        </p:nvSpPr>
        <p:spPr bwMode="gray">
          <a:xfrm>
            <a:off x="200451" y="4523965"/>
            <a:ext cx="8683625" cy="1097280"/>
          </a:xfrm>
          <a:prstGeom prst="roundRect">
            <a:avLst>
              <a:gd name="adj" fmla="val 8130"/>
            </a:avLst>
          </a:prstGeom>
          <a:solidFill>
            <a:schemeClr val="bg2">
              <a:alpha val="45000"/>
            </a:schemeClr>
          </a:solidFill>
          <a:ln w="19050" algn="ctr">
            <a:noFill/>
            <a:round/>
            <a:headEnd/>
            <a:tailEnd/>
          </a:ln>
        </p:spPr>
        <p:txBody>
          <a:bodyPr anchor="ctr">
            <a:spAutoFit/>
          </a:bodyPr>
          <a:lstStyle/>
          <a:p>
            <a:pPr algn="ctr" eaLnBrk="0" fontAlgn="auto" hangingPunct="0">
              <a:lnSpc>
                <a:spcPct val="80000"/>
              </a:lnSpc>
              <a:spcBef>
                <a:spcPct val="50000"/>
              </a:spcBef>
              <a:spcAft>
                <a:spcPts val="0"/>
              </a:spcAft>
            </a:pPr>
            <a:endParaRPr lang="en-US" dirty="0" smtClean="0">
              <a:solidFill>
                <a:srgbClr val="000000"/>
              </a:solidFill>
              <a:latin typeface="Verdana"/>
              <a:cs typeface="Arial"/>
            </a:endParaRPr>
          </a:p>
        </p:txBody>
      </p:sp>
      <p:sp>
        <p:nvSpPr>
          <p:cNvPr id="23" name="Line 7"/>
          <p:cNvSpPr>
            <a:spLocks noChangeShapeType="1"/>
          </p:cNvSpPr>
          <p:nvPr userDrawn="1"/>
        </p:nvSpPr>
        <p:spPr bwMode="gray">
          <a:xfrm>
            <a:off x="1554835" y="1012825"/>
            <a:ext cx="0" cy="4948238"/>
          </a:xfrm>
          <a:prstGeom prst="line">
            <a:avLst/>
          </a:prstGeom>
          <a:noFill/>
          <a:ln w="28575">
            <a:solidFill>
              <a:schemeClr val="bg1">
                <a:alpha val="70195"/>
              </a:schemeClr>
            </a:solidFill>
            <a:round/>
            <a:headEnd/>
            <a:tailEnd/>
          </a:ln>
        </p:spPr>
        <p:txBody>
          <a:bodyPr anchor="ctr">
            <a:spAutoFit/>
          </a:bodyPr>
          <a:lstStyle/>
          <a:p>
            <a:endParaRPr lang="en-US" sz="2000" b="1" dirty="0">
              <a:solidFill>
                <a:srgbClr val="000000"/>
              </a:solidFill>
              <a:cs typeface="Arial" charset="0"/>
            </a:endParaRPr>
          </a:p>
        </p:txBody>
      </p:sp>
      <p:grpSp>
        <p:nvGrpSpPr>
          <p:cNvPr id="3" name="Group 20"/>
          <p:cNvGrpSpPr/>
          <p:nvPr userDrawn="1"/>
        </p:nvGrpSpPr>
        <p:grpSpPr>
          <a:xfrm>
            <a:off x="177424" y="661120"/>
            <a:ext cx="8915400" cy="515938"/>
            <a:chOff x="19050" y="550862"/>
            <a:chExt cx="9144000" cy="515938"/>
          </a:xfrm>
        </p:grpSpPr>
        <p:sp>
          <p:nvSpPr>
            <p:cNvPr id="28" name="AutoShape 86"/>
            <p:cNvSpPr>
              <a:spLocks noChangeArrowheads="1"/>
            </p:cNvSpPr>
            <p:nvPr/>
          </p:nvSpPr>
          <p:spPr bwMode="auto">
            <a:xfrm>
              <a:off x="19050" y="550862"/>
              <a:ext cx="9144000" cy="515938"/>
            </a:xfrm>
            <a:prstGeom prst="rightArrow">
              <a:avLst>
                <a:gd name="adj1" fmla="val 65213"/>
                <a:gd name="adj2" fmla="val 88116"/>
              </a:avLst>
            </a:prstGeom>
            <a:gradFill rotWithShape="0">
              <a:gsLst>
                <a:gs pos="2000">
                  <a:srgbClr val="FFFFFF">
                    <a:lumMod val="75000"/>
                  </a:srgbClr>
                </a:gs>
                <a:gs pos="100000">
                  <a:srgbClr val="333333"/>
                </a:gs>
              </a:gsLst>
              <a:lin ang="0" scaled="1"/>
            </a:gradFill>
            <a:ln w="3175">
              <a:solidFill>
                <a:srgbClr val="FFFFFF">
                  <a:alpha val="70000"/>
                </a:srgbClr>
              </a:solidFill>
              <a:miter lim="800000"/>
              <a:headEnd/>
              <a:tailEnd/>
            </a:ln>
            <a:effectLst/>
          </p:spPr>
          <p:txBody>
            <a:bodyPr lIns="91407" tIns="45704" rIns="91407" bIns="45704" anchor="ctr">
              <a:spAutoFit/>
            </a:bodyPr>
            <a:lstStyle/>
            <a:p>
              <a:pPr algn="ctr" eaLnBrk="0" fontAlgn="auto" hangingPunct="0">
                <a:lnSpc>
                  <a:spcPct val="80000"/>
                </a:lnSpc>
                <a:spcBef>
                  <a:spcPct val="50000"/>
                </a:spcBef>
                <a:spcAft>
                  <a:spcPts val="0"/>
                </a:spcAft>
                <a:defRPr/>
              </a:pPr>
              <a:endParaRPr lang="en-US" kern="0" dirty="0">
                <a:solidFill>
                  <a:srgbClr val="000000"/>
                </a:solidFill>
                <a:effectLst>
                  <a:outerShdw blurRad="38100" dist="38100" dir="2700000" algn="tl">
                    <a:srgbClr val="000000">
                      <a:alpha val="43137"/>
                    </a:srgbClr>
                  </a:outerShdw>
                </a:effectLst>
                <a:latin typeface="Verdana"/>
                <a:cs typeface="Arial"/>
              </a:endParaRPr>
            </a:p>
          </p:txBody>
        </p:sp>
        <p:sp>
          <p:nvSpPr>
            <p:cNvPr id="30" name="Rectangle 91"/>
            <p:cNvSpPr>
              <a:spLocks noChangeArrowheads="1"/>
            </p:cNvSpPr>
            <p:nvPr/>
          </p:nvSpPr>
          <p:spPr bwMode="auto">
            <a:xfrm>
              <a:off x="1770884" y="727942"/>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Q1’12</a:t>
              </a:r>
              <a:endParaRPr lang="en-US" sz="1400" b="1" kern="0" dirty="0">
                <a:solidFill>
                  <a:srgbClr val="FFFFFF"/>
                </a:solidFill>
                <a:latin typeface="Verdana"/>
                <a:cs typeface="Arial"/>
              </a:endParaRPr>
            </a:p>
          </p:txBody>
        </p:sp>
        <p:sp>
          <p:nvSpPr>
            <p:cNvPr id="31" name="Rectangle 99"/>
            <p:cNvSpPr>
              <a:spLocks noChangeArrowheads="1"/>
            </p:cNvSpPr>
            <p:nvPr/>
          </p:nvSpPr>
          <p:spPr bwMode="auto">
            <a:xfrm>
              <a:off x="3139200" y="727942"/>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2F2F2"/>
                  </a:solidFill>
                  <a:latin typeface="Verdana"/>
                  <a:cs typeface="Arial"/>
                </a:rPr>
                <a:t>Q2’12</a:t>
              </a:r>
              <a:endParaRPr lang="en-US" sz="1400" b="1" kern="0" dirty="0">
                <a:solidFill>
                  <a:srgbClr val="F2F2F2"/>
                </a:solidFill>
                <a:latin typeface="Verdana"/>
                <a:cs typeface="Arial"/>
              </a:endParaRPr>
            </a:p>
          </p:txBody>
        </p:sp>
        <p:sp>
          <p:nvSpPr>
            <p:cNvPr id="32" name="Rectangle 99"/>
            <p:cNvSpPr>
              <a:spLocks noChangeArrowheads="1"/>
            </p:cNvSpPr>
            <p:nvPr/>
          </p:nvSpPr>
          <p:spPr bwMode="auto">
            <a:xfrm>
              <a:off x="4625531" y="727942"/>
              <a:ext cx="800939"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Q3’12</a:t>
              </a:r>
              <a:endParaRPr lang="en-US" sz="1400" b="1" kern="0" dirty="0">
                <a:solidFill>
                  <a:srgbClr val="FFFFFF"/>
                </a:solidFill>
                <a:latin typeface="Verdana"/>
                <a:cs typeface="Arial"/>
              </a:endParaRPr>
            </a:p>
          </p:txBody>
        </p:sp>
      </p:grpSp>
      <p:sp>
        <p:nvSpPr>
          <p:cNvPr id="15" name="Rectangle 99"/>
          <p:cNvSpPr>
            <a:spLocks noChangeArrowheads="1"/>
          </p:cNvSpPr>
          <p:nvPr userDrawn="1"/>
        </p:nvSpPr>
        <p:spPr bwMode="auto">
          <a:xfrm>
            <a:off x="6077084" y="838200"/>
            <a:ext cx="780916"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Q4’12</a:t>
            </a:r>
            <a:endParaRPr lang="en-US" sz="1400" b="1" kern="0" dirty="0">
              <a:solidFill>
                <a:srgbClr val="FFFFFF"/>
              </a:solidFill>
              <a:latin typeface="Verdana"/>
              <a:cs typeface="Arial"/>
            </a:endParaRPr>
          </a:p>
        </p:txBody>
      </p:sp>
      <p:sp>
        <p:nvSpPr>
          <p:cNvPr id="16" name="Rectangle 99"/>
          <p:cNvSpPr>
            <a:spLocks noChangeArrowheads="1"/>
          </p:cNvSpPr>
          <p:nvPr userDrawn="1"/>
        </p:nvSpPr>
        <p:spPr bwMode="auto">
          <a:xfrm>
            <a:off x="7524882" y="838200"/>
            <a:ext cx="780916" cy="264656"/>
          </a:xfrm>
          <a:prstGeom prst="rect">
            <a:avLst/>
          </a:prstGeom>
          <a:noFill/>
          <a:ln w="19050">
            <a:noFill/>
            <a:miter lim="800000"/>
            <a:headEnd/>
            <a:tailEnd/>
          </a:ln>
        </p:spPr>
        <p:txBody>
          <a:bodyPr wrap="none" lIns="91407" tIns="45704" rIns="91407" bIns="45704">
            <a:spAutoFit/>
          </a:bodyPr>
          <a:lstStyle/>
          <a:p>
            <a:pPr algn="ctr" eaLnBrk="0" fontAlgn="auto" hangingPunct="0">
              <a:lnSpc>
                <a:spcPct val="80000"/>
              </a:lnSpc>
              <a:spcBef>
                <a:spcPct val="50000"/>
              </a:spcBef>
              <a:spcAft>
                <a:spcPts val="0"/>
              </a:spcAft>
              <a:defRPr/>
            </a:pPr>
            <a:r>
              <a:rPr lang="en-US" sz="1400" b="1" kern="0" dirty="0" smtClean="0">
                <a:solidFill>
                  <a:srgbClr val="FFFFFF"/>
                </a:solidFill>
                <a:latin typeface="Verdana"/>
                <a:cs typeface="Arial"/>
              </a:rPr>
              <a:t>Q1’13</a:t>
            </a:r>
            <a:endParaRPr lang="en-US" sz="1400" b="1" kern="0" dirty="0">
              <a:solidFill>
                <a:srgbClr val="FFFFFF"/>
              </a:solidFill>
              <a:latin typeface="Verdana"/>
              <a:cs typeface="Arial"/>
            </a:endParaRPr>
          </a:p>
        </p:txBody>
      </p:sp>
    </p:spTree>
    <p:extLst>
      <p:ext uri="{BB962C8B-B14F-4D97-AF65-F5344CB8AC3E}">
        <p14:creationId xmlns="" xmlns:p14="http://schemas.microsoft.com/office/powerpoint/2010/main" val="285179205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itle Slide ALT 4">
    <p:spTree>
      <p:nvGrpSpPr>
        <p:cNvPr id="1" name=""/>
        <p:cNvGrpSpPr/>
        <p:nvPr/>
      </p:nvGrpSpPr>
      <p:grpSpPr>
        <a:xfrm>
          <a:off x="0" y="0"/>
          <a:ext cx="0" cy="0"/>
          <a:chOff x="0" y="0"/>
          <a:chExt cx="0" cy="0"/>
        </a:xfrm>
      </p:grpSpPr>
      <p:pic>
        <p:nvPicPr>
          <p:cNvPr id="18" name="Picture 2" descr="\\fs1\users\apalmer\My Documents\20110310\Intel\Picture1.jp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Rectangle 23"/>
          <p:cNvSpPr/>
          <p:nvPr/>
        </p:nvSpPr>
        <p:spPr>
          <a:xfrm>
            <a:off x="0" y="0"/>
            <a:ext cx="9144000" cy="6362700"/>
          </a:xfrm>
          <a:prstGeom prst="rect">
            <a:avLst/>
          </a:prstGeom>
          <a:blipFill dpi="0" rotWithShape="1">
            <a:blip r:embed="rId3" cstate="screen">
              <a:alphaModFix amt="60000"/>
              <a:extLst>
                <a:ext uri="{28A0092B-C50C-407E-A947-70E740481C1C}">
                  <a14:useLocalDpi xmlns="" xmlns:a14="http://schemas.microsoft.com/office/drawing/2010/main"/>
                </a:ext>
              </a:extLst>
            </a:blip>
            <a:srcRect/>
            <a:stretch>
              <a:fillRect t="-1" b="-136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5" name="Rectangle 24"/>
          <p:cNvSpPr/>
          <p:nvPr/>
        </p:nvSpPr>
        <p:spPr>
          <a:xfrm flipH="1">
            <a:off x="0" y="0"/>
            <a:ext cx="5650992"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1" name="Rectangle 20"/>
          <p:cNvSpPr/>
          <p:nvPr/>
        </p:nvSpPr>
        <p:spPr>
          <a:xfrm flipH="1">
            <a:off x="0" y="-1"/>
            <a:ext cx="5650992" cy="6302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ctrTitle" hasCustomPrompt="1"/>
          </p:nvPr>
        </p:nvSpPr>
        <p:spPr>
          <a:xfrm>
            <a:off x="353960" y="2233830"/>
            <a:ext cx="5086720" cy="1876616"/>
          </a:xfrm>
        </p:spPr>
        <p:txBody>
          <a:bodyPr anchor="b" anchorCtr="0">
            <a:normAutofit/>
          </a:bodyPr>
          <a:lstStyle>
            <a:lvl1pPr algn="l">
              <a:defRPr sz="3600" b="0">
                <a:solidFill>
                  <a:schemeClr val="accent1"/>
                </a:solidFill>
              </a:defRPr>
            </a:lvl1pPr>
          </a:lstStyle>
          <a:p>
            <a:r>
              <a:rPr lang="en-US" dirty="0" smtClean="0"/>
              <a:t>Click to edit title</a:t>
            </a:r>
            <a:endParaRPr lang="en-US" dirty="0"/>
          </a:p>
        </p:txBody>
      </p:sp>
      <p:sp>
        <p:nvSpPr>
          <p:cNvPr id="7" name="Text Placeholder 8"/>
          <p:cNvSpPr>
            <a:spLocks noGrp="1"/>
          </p:cNvSpPr>
          <p:nvPr>
            <p:ph type="body" sz="quarter" idx="13" hasCustomPrompt="1"/>
          </p:nvPr>
        </p:nvSpPr>
        <p:spPr>
          <a:xfrm>
            <a:off x="353960" y="4110446"/>
            <a:ext cx="5086720" cy="1911486"/>
          </a:xfrm>
        </p:spPr>
        <p:txBody>
          <a:bodyPr>
            <a:normAutofit/>
          </a:bodyPr>
          <a:lstStyle>
            <a:lvl1pPr marL="0" indent="0" algn="l">
              <a:buNone/>
              <a:defRPr sz="2000">
                <a:solidFill>
                  <a:schemeClr val="tx1"/>
                </a:solidFill>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 name="Group 6"/>
          <p:cNvGrpSpPr>
            <a:grpSpLocks noChangeAspect="1"/>
          </p:cNvGrpSpPr>
          <p:nvPr/>
        </p:nvGrpSpPr>
        <p:grpSpPr bwMode="auto">
          <a:xfrm>
            <a:off x="6184900" y="0"/>
            <a:ext cx="2959100" cy="2233830"/>
            <a:chOff x="248" y="2908"/>
            <a:chExt cx="816" cy="616"/>
          </a:xfrm>
          <a:solidFill>
            <a:srgbClr val="FFFFFF"/>
          </a:solidFill>
        </p:grpSpPr>
        <p:sp>
          <p:nvSpPr>
            <p:cNvPr id="6"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Verdana"/>
                <a:cs typeface="Arial"/>
              </a:endParaRPr>
            </a:p>
          </p:txBody>
        </p:sp>
        <p:sp>
          <p:nvSpPr>
            <p:cNvPr id="8" name="Freeform 7"/>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Verdana"/>
                <a:cs typeface="Arial"/>
              </a:endParaRPr>
            </a:p>
          </p:txBody>
        </p:sp>
        <p:sp>
          <p:nvSpPr>
            <p:cNvPr id="9" name="Freeform 8"/>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Verdana"/>
                <a:cs typeface="Arial"/>
              </a:endParaRPr>
            </a:p>
          </p:txBody>
        </p:sp>
        <p:sp>
          <p:nvSpPr>
            <p:cNvPr id="10" name="Freeform 9"/>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Verdana"/>
                <a:cs typeface="Arial"/>
              </a:endParaRPr>
            </a:p>
          </p:txBody>
        </p:sp>
        <p:sp>
          <p:nvSpPr>
            <p:cNvPr id="11" name="Rectangle 10"/>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Verdana"/>
                <a:cs typeface="Arial"/>
              </a:endParaRPr>
            </a:p>
          </p:txBody>
        </p:sp>
        <p:sp>
          <p:nvSpPr>
            <p:cNvPr id="12" name="Freeform 11"/>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Verdana"/>
                <a:cs typeface="Arial"/>
              </a:endParaRPr>
            </a:p>
          </p:txBody>
        </p:sp>
        <p:sp>
          <p:nvSpPr>
            <p:cNvPr id="13" name="Freeform 12"/>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Verdana"/>
                <a:cs typeface="Arial"/>
              </a:endParaRPr>
            </a:p>
          </p:txBody>
        </p:sp>
        <p:sp>
          <p:nvSpPr>
            <p:cNvPr id="14" name="Freeform 13"/>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Verdana"/>
                <a:cs typeface="Arial"/>
              </a:endParaRPr>
            </a:p>
          </p:txBody>
        </p:sp>
        <p:sp>
          <p:nvSpPr>
            <p:cNvPr id="15" name="Freeform 14"/>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Verdana"/>
                <a:cs typeface="Arial"/>
              </a:endParaRPr>
            </a:p>
          </p:txBody>
        </p:sp>
      </p:grpSp>
      <p:pic>
        <p:nvPicPr>
          <p:cNvPr id="26" name="Picture 3"/>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0" y="6301880"/>
            <a:ext cx="9144000" cy="70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4"/>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bwMode="auto">
          <a:xfrm>
            <a:off x="0" y="6364225"/>
            <a:ext cx="9144000" cy="4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343444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a:gsLst>
            <a:gs pos="5000">
              <a:srgbClr val="00AEEF"/>
            </a:gs>
            <a:gs pos="95000">
              <a:srgbClr val="0071C5"/>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952625"/>
            <a:ext cx="6675120" cy="2486026"/>
          </a:xfrm>
        </p:spPr>
        <p:txBody>
          <a:bodyPr anchor="ctr" anchorCtr="0">
            <a:normAutofit/>
          </a:bodyPr>
          <a:lstStyle>
            <a:lvl1pPr algn="l">
              <a:defRPr sz="3600" b="0">
                <a:solidFill>
                  <a:schemeClr val="tx1"/>
                </a:solidFill>
              </a:defRPr>
            </a:lvl1pPr>
          </a:lstStyle>
          <a:p>
            <a:r>
              <a:rPr lang="en-US" dirty="0" smtClean="0"/>
              <a:t>Click to edit title</a:t>
            </a:r>
            <a:endParaRPr lang="en-US" dirty="0"/>
          </a:p>
        </p:txBody>
      </p:sp>
      <p:sp>
        <p:nvSpPr>
          <p:cNvPr id="22" name="Slide Number Placeholder 5"/>
          <p:cNvSpPr>
            <a:spLocks noGrp="1"/>
          </p:cNvSpPr>
          <p:nvPr>
            <p:ph type="sldNum" sz="quarter" idx="4"/>
          </p:nvPr>
        </p:nvSpPr>
        <p:spPr>
          <a:xfrm>
            <a:off x="0" y="6613525"/>
            <a:ext cx="425768" cy="190500"/>
          </a:xfrm>
          <a:prstGeom prst="rect">
            <a:avLst/>
          </a:prstGeom>
        </p:spPr>
        <p:txBody>
          <a:bodyPr vert="horz" wrap="none" lIns="91440" tIns="45720" rIns="91440" bIns="45720" rtlCol="0" anchor="ctr" anchorCtr="0"/>
          <a:lstStyle>
            <a:lvl1pPr algn="l">
              <a:defRPr sz="800">
                <a:solidFill>
                  <a:schemeClr val="bg1"/>
                </a:solidFill>
                <a:latin typeface="+mn-lt"/>
              </a:defRPr>
            </a:lvl1pPr>
          </a:lstStyle>
          <a:p>
            <a:fld id="{FD44707B-D922-47D5-BD24-D96E91B70543}" type="slidenum">
              <a:rPr lang="en-US" smtClean="0"/>
              <a:pPr/>
              <a:t>‹#›</a:t>
            </a:fld>
            <a:endParaRPr lang="en-US" dirty="0"/>
          </a:p>
        </p:txBody>
      </p:sp>
    </p:spTree>
    <p:extLst>
      <p:ext uri="{BB962C8B-B14F-4D97-AF65-F5344CB8AC3E}">
        <p14:creationId xmlns="" xmlns:p14="http://schemas.microsoft.com/office/powerpoint/2010/main" val="556482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53962" y="1327665"/>
            <a:ext cx="8436076"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0" y="6613525"/>
            <a:ext cx="425768" cy="190500"/>
          </a:xfrm>
          <a:prstGeom prst="rect">
            <a:avLst/>
          </a:prstGeom>
        </p:spPr>
        <p:txBody>
          <a:bodyPr/>
          <a:lstStyle/>
          <a:p>
            <a:pPr fontAlgn="auto">
              <a:spcBef>
                <a:spcPts val="0"/>
              </a:spcBef>
              <a:spcAft>
                <a:spcPts val="0"/>
              </a:spcAft>
            </a:pPr>
            <a:fld id="{877D9A89-E67B-40B3-9FA5-49024199C4B6}" type="slidenum">
              <a:rPr lang="en-US" smtClean="0">
                <a:solidFill>
                  <a:srgbClr val="000000"/>
                </a:solidFill>
                <a:latin typeface="Verdana"/>
                <a:cs typeface="Arial"/>
              </a:rPr>
              <a:pPr fontAlgn="auto">
                <a:spcBef>
                  <a:spcPts val="0"/>
                </a:spcBef>
                <a:spcAft>
                  <a:spcPts val="0"/>
                </a:spcAft>
              </a:pPr>
              <a:t>‹#›</a:t>
            </a:fld>
            <a:endParaRPr lang="en-US" dirty="0">
              <a:solidFill>
                <a:srgbClr val="000000"/>
              </a:solidFill>
              <a:latin typeface="Verdana"/>
              <a:cs typeface="Arial"/>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12676925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53962" y="1327665"/>
            <a:ext cx="8436076"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0" y="6613525"/>
            <a:ext cx="425768" cy="190500"/>
          </a:xfrm>
          <a:prstGeom prst="rect">
            <a:avLst/>
          </a:prstGeom>
        </p:spPr>
        <p:txBody>
          <a:bodyPr/>
          <a:lstStyle/>
          <a:p>
            <a:pPr fontAlgn="auto">
              <a:spcBef>
                <a:spcPts val="0"/>
              </a:spcBef>
              <a:spcAft>
                <a:spcPts val="0"/>
              </a:spcAft>
            </a:pPr>
            <a:fld id="{877D9A89-E67B-40B3-9FA5-49024199C4B6}" type="slidenum">
              <a:rPr lang="en-US" smtClean="0">
                <a:solidFill>
                  <a:srgbClr val="000000"/>
                </a:solidFill>
                <a:latin typeface="Verdana"/>
                <a:cs typeface="Arial"/>
              </a:rPr>
              <a:pPr fontAlgn="auto">
                <a:spcBef>
                  <a:spcPts val="0"/>
                </a:spcBef>
                <a:spcAft>
                  <a:spcPts val="0"/>
                </a:spcAft>
              </a:pPr>
              <a:t>‹#›</a:t>
            </a:fld>
            <a:endParaRPr lang="en-US" dirty="0">
              <a:solidFill>
                <a:srgbClr val="000000"/>
              </a:solidFill>
              <a:latin typeface="Verdana"/>
              <a:cs typeface="Arial"/>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28039684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53962" y="1327665"/>
            <a:ext cx="8436076"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0" y="6613525"/>
            <a:ext cx="425768" cy="190500"/>
          </a:xfrm>
          <a:prstGeom prst="rect">
            <a:avLst/>
          </a:prstGeom>
        </p:spPr>
        <p:txBody>
          <a:bodyPr/>
          <a:lstStyle/>
          <a:p>
            <a:pPr fontAlgn="auto">
              <a:spcBef>
                <a:spcPts val="0"/>
              </a:spcBef>
              <a:spcAft>
                <a:spcPts val="0"/>
              </a:spcAft>
            </a:pPr>
            <a:fld id="{877D9A89-E67B-40B3-9FA5-49024199C4B6}" type="slidenum">
              <a:rPr lang="en-US" smtClean="0">
                <a:solidFill>
                  <a:srgbClr val="000000"/>
                </a:solidFill>
                <a:latin typeface="Verdana"/>
                <a:cs typeface="Arial"/>
              </a:rPr>
              <a:pPr fontAlgn="auto">
                <a:spcBef>
                  <a:spcPts val="0"/>
                </a:spcBef>
                <a:spcAft>
                  <a:spcPts val="0"/>
                </a:spcAft>
              </a:pPr>
              <a:t>‹#›</a:t>
            </a:fld>
            <a:endParaRPr lang="en-US" dirty="0">
              <a:solidFill>
                <a:srgbClr val="000000"/>
              </a:solidFill>
              <a:latin typeface="Verdana"/>
              <a:cs typeface="Arial"/>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14322782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53962" y="1327665"/>
            <a:ext cx="8436076"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0" y="6613525"/>
            <a:ext cx="425768" cy="190500"/>
          </a:xfrm>
          <a:prstGeom prst="rect">
            <a:avLst/>
          </a:prstGeom>
        </p:spPr>
        <p:txBody>
          <a:bodyPr/>
          <a:lstStyle/>
          <a:p>
            <a:pPr fontAlgn="auto">
              <a:spcBef>
                <a:spcPts val="0"/>
              </a:spcBef>
              <a:spcAft>
                <a:spcPts val="0"/>
              </a:spcAft>
            </a:pPr>
            <a:fld id="{877D9A89-E67B-40B3-9FA5-49024199C4B6}" type="slidenum">
              <a:rPr lang="en-US" smtClean="0">
                <a:solidFill>
                  <a:srgbClr val="000000"/>
                </a:solidFill>
                <a:latin typeface="Verdana"/>
                <a:cs typeface="Arial"/>
              </a:rPr>
              <a:pPr fontAlgn="auto">
                <a:spcBef>
                  <a:spcPts val="0"/>
                </a:spcBef>
                <a:spcAft>
                  <a:spcPts val="0"/>
                </a:spcAft>
              </a:pPr>
              <a:t>‹#›</a:t>
            </a:fld>
            <a:endParaRPr lang="en-US" dirty="0">
              <a:solidFill>
                <a:srgbClr val="000000"/>
              </a:solidFill>
              <a:latin typeface="Verdana"/>
              <a:cs typeface="Arial"/>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35249332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53962" y="1327665"/>
            <a:ext cx="8436076"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0" y="6613525"/>
            <a:ext cx="425768" cy="190500"/>
          </a:xfrm>
          <a:prstGeom prst="rect">
            <a:avLst/>
          </a:prstGeom>
        </p:spPr>
        <p:txBody>
          <a:bodyPr/>
          <a:lstStyle/>
          <a:p>
            <a:pPr fontAlgn="auto">
              <a:spcBef>
                <a:spcPts val="0"/>
              </a:spcBef>
              <a:spcAft>
                <a:spcPts val="0"/>
              </a:spcAft>
            </a:pPr>
            <a:fld id="{877D9A89-E67B-40B3-9FA5-49024199C4B6}" type="slidenum">
              <a:rPr lang="en-US" smtClean="0">
                <a:solidFill>
                  <a:srgbClr val="000000"/>
                </a:solidFill>
                <a:latin typeface="Verdana"/>
                <a:cs typeface="Arial"/>
              </a:rPr>
              <a:pPr fontAlgn="auto">
                <a:spcBef>
                  <a:spcPts val="0"/>
                </a:spcBef>
                <a:spcAft>
                  <a:spcPts val="0"/>
                </a:spcAft>
              </a:pPr>
              <a:t>‹#›</a:t>
            </a:fld>
            <a:endParaRPr lang="en-US" dirty="0">
              <a:solidFill>
                <a:srgbClr val="000000"/>
              </a:solidFill>
              <a:latin typeface="Verdana"/>
              <a:cs typeface="Arial"/>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26751747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53962" y="1327665"/>
            <a:ext cx="8436076"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0" y="6613525"/>
            <a:ext cx="425768" cy="190500"/>
          </a:xfrm>
          <a:prstGeom prst="rect">
            <a:avLst/>
          </a:prstGeom>
        </p:spPr>
        <p:txBody>
          <a:bodyPr/>
          <a:lstStyle/>
          <a:p>
            <a:pPr fontAlgn="auto">
              <a:spcBef>
                <a:spcPts val="0"/>
              </a:spcBef>
              <a:spcAft>
                <a:spcPts val="0"/>
              </a:spcAft>
            </a:pPr>
            <a:fld id="{877D9A89-E67B-40B3-9FA5-49024199C4B6}" type="slidenum">
              <a:rPr lang="en-US" smtClean="0">
                <a:solidFill>
                  <a:srgbClr val="000000"/>
                </a:solidFill>
                <a:latin typeface="Verdana"/>
                <a:cs typeface="Arial"/>
              </a:rPr>
              <a:pPr fontAlgn="auto">
                <a:spcBef>
                  <a:spcPts val="0"/>
                </a:spcBef>
                <a:spcAft>
                  <a:spcPts val="0"/>
                </a:spcAft>
              </a:pPr>
              <a:t>‹#›</a:t>
            </a:fld>
            <a:endParaRPr lang="en-US" dirty="0">
              <a:solidFill>
                <a:srgbClr val="000000"/>
              </a:solidFill>
              <a:latin typeface="Verdana"/>
              <a:cs typeface="Arial"/>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10107580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436076" cy="461665"/>
          </a:xfrm>
        </p:spPr>
        <p:txBody>
          <a:bodyPr>
            <a:spAutoFit/>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pPr/>
              <a:t>‹#›</a:t>
            </a:fld>
            <a:endParaRPr lang="en-US" dirty="0"/>
          </a:p>
        </p:txBody>
      </p:sp>
      <p:sp>
        <p:nvSpPr>
          <p:cNvPr id="8" name="Content Placeholder 2"/>
          <p:cNvSpPr>
            <a:spLocks noGrp="1"/>
          </p:cNvSpPr>
          <p:nvPr>
            <p:ph idx="14" hasCustomPrompt="1"/>
          </p:nvPr>
        </p:nvSpPr>
        <p:spPr>
          <a:xfrm>
            <a:off x="381000" y="1317625"/>
            <a:ext cx="414183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4648200" y="1327665"/>
            <a:ext cx="414183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14637923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436076" cy="461665"/>
          </a:xfrm>
        </p:spPr>
        <p:txBody>
          <a:bodyPr>
            <a:spAutoFit/>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pPr/>
              <a:t>‹#›</a:t>
            </a:fld>
            <a:endParaRPr lang="en-US" dirty="0"/>
          </a:p>
        </p:txBody>
      </p:sp>
      <p:sp>
        <p:nvSpPr>
          <p:cNvPr id="8" name="Content Placeholder 2"/>
          <p:cNvSpPr>
            <a:spLocks noGrp="1"/>
          </p:cNvSpPr>
          <p:nvPr>
            <p:ph idx="14" hasCustomPrompt="1"/>
          </p:nvPr>
        </p:nvSpPr>
        <p:spPr>
          <a:xfrm>
            <a:off x="381000" y="131762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3230880"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hasCustomPrompt="1"/>
          </p:nvPr>
        </p:nvSpPr>
        <p:spPr>
          <a:xfrm>
            <a:off x="6080760"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495039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pPr/>
              <a:t>‹#›</a:t>
            </a:fld>
            <a:endParaRPr lang="en-US" dirty="0"/>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834256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44707B-D922-47D5-BD24-D96E91B70543}" type="slidenum">
              <a:rPr lang="en-US" smtClean="0"/>
              <a:pPr/>
              <a:t>‹#›</a:t>
            </a:fld>
            <a:endParaRPr lang="en-US" dirty="0"/>
          </a:p>
        </p:txBody>
      </p:sp>
    </p:spTree>
    <p:extLst>
      <p:ext uri="{BB962C8B-B14F-4D97-AF65-F5344CB8AC3E}">
        <p14:creationId xmlns="" xmlns:p14="http://schemas.microsoft.com/office/powerpoint/2010/main" val="16658179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hank You">
    <p:bg>
      <p:bgPr>
        <a:gradFill>
          <a:gsLst>
            <a:gs pos="5000">
              <a:srgbClr val="00AEEF"/>
            </a:gs>
            <a:gs pos="95000">
              <a:srgbClr val="0071C5"/>
            </a:gs>
          </a:gsLst>
          <a:lin ang="162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81000" y="2438401"/>
            <a:ext cx="6685937" cy="1514474"/>
          </a:xfrm>
        </p:spPr>
        <p:txBody>
          <a:bodyPr anchor="ctr" anchorCtr="0">
            <a:normAutofit/>
          </a:bodyPr>
          <a:lstStyle>
            <a:lvl1pPr algn="l">
              <a:defRPr sz="3800" b="0">
                <a:solidFill>
                  <a:schemeClr val="bg1"/>
                </a:solidFill>
              </a:defRPr>
            </a:lvl1pPr>
          </a:lstStyle>
          <a:p>
            <a:r>
              <a:rPr lang="en-US" smtClean="0"/>
              <a:t>Click to edit Master title style</a:t>
            </a:r>
            <a:endParaRPr lang="en-US" dirty="0"/>
          </a:p>
        </p:txBody>
      </p:sp>
      <p:grpSp>
        <p:nvGrpSpPr>
          <p:cNvPr id="2" name="Group 29"/>
          <p:cNvGrpSpPr>
            <a:grpSpLocks noChangeAspect="1"/>
          </p:cNvGrpSpPr>
          <p:nvPr/>
        </p:nvGrpSpPr>
        <p:grpSpPr bwMode="auto">
          <a:xfrm>
            <a:off x="7818462" y="132554"/>
            <a:ext cx="1188720" cy="897366"/>
            <a:chOff x="248" y="2908"/>
            <a:chExt cx="816" cy="616"/>
          </a:xfrm>
          <a:solidFill>
            <a:srgbClr val="FFFFFF"/>
          </a:solidFill>
        </p:grpSpPr>
        <p:sp>
          <p:nvSpPr>
            <p:cNvPr id="31"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2" name="Freeform 31"/>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3" name="Freeform 32"/>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4" name="Freeform 33"/>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5" name="Rectangle 34"/>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6" name="Freeform 35"/>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7" name="Freeform 36"/>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8" name="Freeform 37"/>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9" name="Freeform 38"/>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grpSp>
    </p:spTree>
    <p:extLst>
      <p:ext uri="{BB962C8B-B14F-4D97-AF65-F5344CB8AC3E}">
        <p14:creationId xmlns="" xmlns:p14="http://schemas.microsoft.com/office/powerpoint/2010/main" val="2073998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inal Slide">
    <p:bg>
      <p:bgPr>
        <a:gradFill>
          <a:gsLst>
            <a:gs pos="5000">
              <a:srgbClr val="00AEEF"/>
            </a:gs>
            <a:gs pos="95000">
              <a:srgbClr val="0071C5"/>
            </a:gs>
          </a:gsLst>
          <a:lin ang="16200000" scaled="0"/>
        </a:gradFill>
        <a:effectLst/>
      </p:bgPr>
    </p:bg>
    <p:spTree>
      <p:nvGrpSpPr>
        <p:cNvPr id="1" name=""/>
        <p:cNvGrpSpPr/>
        <p:nvPr/>
      </p:nvGrpSpPr>
      <p:grpSpPr>
        <a:xfrm>
          <a:off x="0" y="0"/>
          <a:ext cx="0" cy="0"/>
          <a:chOff x="0" y="0"/>
          <a:chExt cx="0" cy="0"/>
        </a:xfrm>
      </p:grpSpPr>
      <p:grpSp>
        <p:nvGrpSpPr>
          <p:cNvPr id="2" name="Group 3"/>
          <p:cNvGrpSpPr>
            <a:grpSpLocks noChangeAspect="1"/>
          </p:cNvGrpSpPr>
          <p:nvPr/>
        </p:nvGrpSpPr>
        <p:grpSpPr bwMode="auto">
          <a:xfrm>
            <a:off x="2536723" y="1876838"/>
            <a:ext cx="4070554" cy="3072868"/>
            <a:chOff x="248" y="2908"/>
            <a:chExt cx="816" cy="616"/>
          </a:xfrm>
          <a:solidFill>
            <a:srgbClr val="FFFFFF"/>
          </a:solidFill>
        </p:grpSpPr>
        <p:sp>
          <p:nvSpPr>
            <p:cNvPr id="5"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6" name="Freeform 5"/>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8" name="Freeform 7"/>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9" name="Freeform 8"/>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10" name="Rectangle 9"/>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11" name="Freeform 10"/>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12" name="Freeform 11"/>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13" name="Freeform 12"/>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14" name="Freeform 13"/>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grpSp>
    </p:spTree>
    <p:extLst>
      <p:ext uri="{BB962C8B-B14F-4D97-AF65-F5344CB8AC3E}">
        <p14:creationId xmlns="" xmlns:p14="http://schemas.microsoft.com/office/powerpoint/2010/main" val="20662479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6.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7.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bwMode="auto">
          <a:xfrm rot="16200000">
            <a:off x="2111957" y="-654994"/>
            <a:ext cx="4920081" cy="9144004"/>
          </a:xfrm>
          <a:prstGeom prst="rect">
            <a:avLst/>
          </a:prstGeom>
          <a:gradFill flip="none" rotWithShape="1">
            <a:gsLst>
              <a:gs pos="0">
                <a:schemeClr val="accent1">
                  <a:alpha val="25000"/>
                </a:schemeClr>
              </a:gs>
              <a:gs pos="100000">
                <a:srgbClr val="FFFFFF"/>
              </a:gs>
            </a:gsLst>
            <a:lin ang="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2" name="Title Placeholder 1"/>
          <p:cNvSpPr>
            <a:spLocks noGrp="1"/>
          </p:cNvSpPr>
          <p:nvPr>
            <p:ph type="title"/>
          </p:nvPr>
        </p:nvSpPr>
        <p:spPr>
          <a:xfrm>
            <a:off x="381000" y="228600"/>
            <a:ext cx="8436076" cy="461665"/>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317625"/>
            <a:ext cx="8436076" cy="1661993"/>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0" name="Picture 4"/>
          <p:cNvPicPr>
            <a:picLocks noChangeAspect="1"/>
          </p:cNvPicPr>
          <p:nvPr/>
        </p:nvPicPr>
        <p:blipFill>
          <a:blip r:embed="rId21" cstate="email">
            <a:extLst>
              <a:ext uri="{28A0092B-C50C-407E-A947-70E740481C1C}">
                <a14:useLocalDpi xmlns="" xmlns:a14="http://schemas.microsoft.com/office/drawing/2010/main"/>
              </a:ext>
            </a:extLst>
          </a:blip>
          <a:stretch>
            <a:fillRect/>
          </a:stretch>
        </p:blipFill>
        <p:spPr bwMode="auto">
          <a:xfrm>
            <a:off x="0" y="6364225"/>
            <a:ext cx="9144000" cy="4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 Box 6"/>
          <p:cNvSpPr txBox="1">
            <a:spLocks noChangeArrowheads="1"/>
          </p:cNvSpPr>
          <p:nvPr/>
        </p:nvSpPr>
        <p:spPr bwMode="auto">
          <a:xfrm>
            <a:off x="353962" y="6601053"/>
            <a:ext cx="1311578"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08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nchorCtr="0">
            <a:spAutoFit/>
          </a:bodyPr>
          <a:lstStyle/>
          <a:p>
            <a:pPr eaLnBrk="0" hangingPunct="0">
              <a:spcBef>
                <a:spcPct val="0"/>
              </a:spcBef>
            </a:pPr>
            <a:r>
              <a:rPr lang="en-GB" sz="800" cap="all" baseline="0" dirty="0">
                <a:solidFill>
                  <a:prstClr val="white"/>
                </a:solidFill>
                <a:latin typeface="+mn-lt"/>
                <a:cs typeface="Verdana" pitchFamily="34" charset="0"/>
              </a:rPr>
              <a:t>Intel </a:t>
            </a:r>
            <a:r>
              <a:rPr lang="en-GB" sz="800" cap="all" baseline="0" dirty="0" smtClean="0">
                <a:solidFill>
                  <a:prstClr val="white"/>
                </a:solidFill>
                <a:latin typeface="+mn-lt"/>
                <a:cs typeface="Verdana" pitchFamily="34" charset="0"/>
              </a:rPr>
              <a:t>Confidential</a:t>
            </a:r>
            <a:endParaRPr lang="en-US" sz="800" cap="all" baseline="0" dirty="0">
              <a:solidFill>
                <a:prstClr val="white"/>
              </a:solidFill>
              <a:latin typeface="+mn-lt"/>
              <a:cs typeface="Verdana" pitchFamily="34" charset="0"/>
            </a:endParaRPr>
          </a:p>
        </p:txBody>
      </p:sp>
      <p:grpSp>
        <p:nvGrpSpPr>
          <p:cNvPr id="4" name="Group 6"/>
          <p:cNvGrpSpPr>
            <a:grpSpLocks noChangeAspect="1"/>
          </p:cNvGrpSpPr>
          <p:nvPr/>
        </p:nvGrpSpPr>
        <p:grpSpPr bwMode="auto">
          <a:xfrm>
            <a:off x="8423323" y="6371303"/>
            <a:ext cx="632187" cy="477239"/>
            <a:chOff x="248" y="2908"/>
            <a:chExt cx="816" cy="616"/>
          </a:xfrm>
          <a:solidFill>
            <a:srgbClr val="FFFFFF"/>
          </a:solidFill>
        </p:grpSpPr>
        <p:sp>
          <p:nvSpPr>
            <p:cNvPr id="32"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3" name="Freeform 32"/>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4" name="Freeform 33"/>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5" name="Freeform 34"/>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6" name="Rectangle 35"/>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7" name="Freeform 36"/>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8" name="Freeform 37"/>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39" name="Freeform 38"/>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sp>
          <p:nvSpPr>
            <p:cNvPr id="40" name="Freeform 39"/>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cs typeface="Verdana" pitchFamily="34" charset="0"/>
              </a:endParaRPr>
            </a:p>
          </p:txBody>
        </p:sp>
      </p:grpSp>
      <p:sp>
        <p:nvSpPr>
          <p:cNvPr id="6" name="Slide Number Placeholder 5"/>
          <p:cNvSpPr>
            <a:spLocks noGrp="1"/>
          </p:cNvSpPr>
          <p:nvPr>
            <p:ph type="sldNum" sz="quarter" idx="4"/>
          </p:nvPr>
        </p:nvSpPr>
        <p:spPr>
          <a:xfrm>
            <a:off x="0" y="6613525"/>
            <a:ext cx="425768" cy="190500"/>
          </a:xfrm>
          <a:prstGeom prst="rect">
            <a:avLst/>
          </a:prstGeom>
        </p:spPr>
        <p:txBody>
          <a:bodyPr vert="horz" wrap="none" lIns="91440" tIns="45720" rIns="91440" bIns="45720" rtlCol="0" anchor="ctr" anchorCtr="0"/>
          <a:lstStyle>
            <a:lvl1pPr algn="l">
              <a:defRPr sz="800">
                <a:solidFill>
                  <a:schemeClr val="bg1"/>
                </a:solidFill>
                <a:latin typeface="+mn-lt"/>
                <a:cs typeface="Verdana" pitchFamily="34" charset="0"/>
              </a:defRPr>
            </a:lvl1pPr>
          </a:lstStyle>
          <a:p>
            <a:fld id="{FD44707B-D922-47D5-BD24-D96E91B70543}" type="slidenum">
              <a:rPr lang="en-US" smtClean="0"/>
              <a:pPr/>
              <a:t>‹#›</a:t>
            </a:fld>
            <a:endParaRPr lang="en-US" dirty="0"/>
          </a:p>
        </p:txBody>
      </p:sp>
    </p:spTree>
    <p:extLst>
      <p:ext uri="{BB962C8B-B14F-4D97-AF65-F5344CB8AC3E}">
        <p14:creationId xmlns="" xmlns:p14="http://schemas.microsoft.com/office/powerpoint/2010/main" val="857331286"/>
      </p:ext>
    </p:extLst>
  </p:cSld>
  <p:clrMap bg1="lt1" tx1="dk1" bg2="lt2" tx2="dk2" accent1="accent1" accent2="accent2" accent3="accent3" accent4="accent4" accent5="accent5" accent6="accent6" hlink="hlink" folHlink="folHlink"/>
  <p:sldLayoutIdLst>
    <p:sldLayoutId id="2147484412" r:id="rId1"/>
    <p:sldLayoutId id="2147484419" r:id="rId2"/>
    <p:sldLayoutId id="2147484420" r:id="rId3"/>
    <p:sldLayoutId id="2147484425" r:id="rId4"/>
    <p:sldLayoutId id="2147484426" r:id="rId5"/>
    <p:sldLayoutId id="2147484427" r:id="rId6"/>
    <p:sldLayoutId id="2147484428" r:id="rId7"/>
    <p:sldLayoutId id="2147484429" r:id="rId8"/>
    <p:sldLayoutId id="2147484430" r:id="rId9"/>
    <p:sldLayoutId id="2147484431" r:id="rId10"/>
    <p:sldLayoutId id="2147484441" r:id="rId11"/>
    <p:sldLayoutId id="2147484448" r:id="rId12"/>
    <p:sldLayoutId id="2147484449" r:id="rId13"/>
    <p:sldLayoutId id="2147484452" r:id="rId14"/>
    <p:sldLayoutId id="2147484455" r:id="rId15"/>
    <p:sldLayoutId id="2147484460" r:id="rId16"/>
    <p:sldLayoutId id="2147484462" r:id="rId17"/>
    <p:sldLayoutId id="2147484463" r:id="rId18"/>
    <p:sldLayoutId id="2147484488"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400" b="0" kern="1200" baseline="0">
          <a:solidFill>
            <a:schemeClr val="tx1"/>
          </a:solidFill>
          <a:latin typeface="+mj-lt"/>
          <a:ea typeface="+mj-ea"/>
          <a:cs typeface="+mj-cs"/>
        </a:defRPr>
      </a:lvl1pPr>
    </p:titleStyle>
    <p:bodyStyle>
      <a:lvl1pPr marL="0" indent="0" algn="l" defTabSz="914400" rtl="0" eaLnBrk="1" latinLnBrk="0" hangingPunct="1">
        <a:spcBef>
          <a:spcPts val="600"/>
        </a:spcBef>
        <a:buClr>
          <a:schemeClr val="tx1"/>
        </a:buClr>
        <a:buFontTx/>
        <a:buNone/>
        <a:defRPr sz="1800" b="1" kern="1200">
          <a:solidFill>
            <a:schemeClr val="accent1"/>
          </a:solidFill>
          <a:latin typeface="+mn-lt"/>
          <a:ea typeface="+mn-ea"/>
          <a:cs typeface="+mn-cs"/>
        </a:defRPr>
      </a:lvl1pPr>
      <a:lvl2pPr marL="0" indent="0" algn="l" defTabSz="914400" rtl="0" eaLnBrk="1" latinLnBrk="0" hangingPunct="1">
        <a:spcBef>
          <a:spcPts val="600"/>
        </a:spcBef>
        <a:buClr>
          <a:schemeClr val="tx2">
            <a:lumMod val="40000"/>
            <a:lumOff val="60000"/>
          </a:schemeClr>
        </a:buClr>
        <a:buFont typeface="Arial"/>
        <a:buNone/>
        <a:defRPr sz="1600" kern="1200">
          <a:solidFill>
            <a:schemeClr val="tx1"/>
          </a:solidFill>
          <a:latin typeface="+mn-lt"/>
          <a:ea typeface="+mn-ea"/>
          <a:cs typeface="+mn-cs"/>
        </a:defRPr>
      </a:lvl2pPr>
      <a:lvl3pPr marL="169863" indent="-169863" algn="l" defTabSz="914400" rtl="0" eaLnBrk="1" latinLnBrk="0" hangingPunct="1">
        <a:spcBef>
          <a:spcPts val="600"/>
        </a:spcBef>
        <a:buClr>
          <a:schemeClr val="tx2">
            <a:lumMod val="40000"/>
            <a:lumOff val="60000"/>
          </a:schemeClr>
        </a:buClr>
        <a:buFont typeface="Arial"/>
        <a:buChar char="•"/>
        <a:defRPr sz="1600" kern="1200">
          <a:solidFill>
            <a:schemeClr val="tx1"/>
          </a:solidFill>
          <a:latin typeface="+mn-lt"/>
          <a:ea typeface="+mn-ea"/>
          <a:cs typeface="+mn-cs"/>
        </a:defRPr>
      </a:lvl3pPr>
      <a:lvl4pPr marL="627063" indent="-169863" algn="l" defTabSz="914400" rtl="0" eaLnBrk="1" latinLnBrk="0" hangingPunct="1">
        <a:spcBef>
          <a:spcPts val="600"/>
        </a:spcBef>
        <a:buClr>
          <a:schemeClr val="tx2">
            <a:lumMod val="40000"/>
            <a:lumOff val="60000"/>
          </a:schemeClr>
        </a:buClr>
        <a:buFont typeface="Arial"/>
        <a:buChar char="•"/>
        <a:defRPr sz="1600" kern="1200">
          <a:solidFill>
            <a:schemeClr val="tx1"/>
          </a:solidFill>
          <a:latin typeface="+mn-lt"/>
          <a:ea typeface="+mn-ea"/>
          <a:cs typeface="+mn-cs"/>
        </a:defRPr>
      </a:lvl4pPr>
      <a:lvl5pPr marL="1084263" indent="-169863" algn="l" defTabSz="914400" rtl="0" eaLnBrk="1" latinLnBrk="0" hangingPunct="1">
        <a:spcBef>
          <a:spcPts val="600"/>
        </a:spcBef>
        <a:buClr>
          <a:schemeClr val="tx2">
            <a:lumMod val="40000"/>
            <a:lumOff val="60000"/>
          </a:schemeClr>
        </a:buClr>
        <a:buFont typeface="Arial"/>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pic>
        <p:nvPicPr>
          <p:cNvPr id="9" name="Picture 8" descr="banner.jpg"/>
          <p:cNvPicPr>
            <a:picLocks noChangeAspect="1"/>
          </p:cNvPicPr>
          <p:nvPr userDrawn="1"/>
        </p:nvPicPr>
        <p:blipFill>
          <a:blip r:embed="rId18" cstate="print"/>
          <a:stretch>
            <a:fillRect/>
          </a:stretch>
        </p:blipFill>
        <p:spPr>
          <a:xfrm>
            <a:off x="0" y="6012037"/>
            <a:ext cx="9144000" cy="845963"/>
          </a:xfrm>
          <a:prstGeom prst="rect">
            <a:avLst/>
          </a:prstGeom>
        </p:spPr>
      </p:pic>
      <p:sp>
        <p:nvSpPr>
          <p:cNvPr id="1026" name="Rectangle 2"/>
          <p:cNvSpPr>
            <a:spLocks noGrp="1" noChangeArrowheads="1"/>
          </p:cNvSpPr>
          <p:nvPr>
            <p:ph type="title"/>
          </p:nvPr>
        </p:nvSpPr>
        <p:spPr bwMode="auto">
          <a:xfrm>
            <a:off x="455613" y="158750"/>
            <a:ext cx="8237537" cy="889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3" y="1201738"/>
            <a:ext cx="8237537" cy="48402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91174" name="Text Box 6"/>
          <p:cNvSpPr txBox="1">
            <a:spLocks noChangeArrowheads="1"/>
          </p:cNvSpPr>
          <p:nvPr/>
        </p:nvSpPr>
        <p:spPr bwMode="auto">
          <a:xfrm>
            <a:off x="1219200" y="6629400"/>
            <a:ext cx="6565900" cy="215444"/>
          </a:xfrm>
          <a:prstGeom prst="rect">
            <a:avLst/>
          </a:prstGeom>
          <a:noFill/>
          <a:ln w="50800" algn="ctr">
            <a:noFill/>
            <a:miter lim="800000"/>
            <a:headEnd/>
            <a:tailEnd/>
          </a:ln>
          <a:effectLst/>
        </p:spPr>
        <p:txBody>
          <a:bodyPr>
            <a:spAutoFit/>
          </a:bodyPr>
          <a:lstStyle/>
          <a:p>
            <a:pPr algn="ctr" eaLnBrk="0" hangingPunct="0">
              <a:defRPr/>
            </a:pPr>
            <a:r>
              <a:rPr lang="en-GB" sz="800" dirty="0">
                <a:solidFill>
                  <a:srgbClr val="FFFFFF"/>
                </a:solidFill>
                <a:effectLst>
                  <a:outerShdw blurRad="38100" dist="38100" dir="2700000" algn="tl">
                    <a:srgbClr val="000000">
                      <a:alpha val="43137"/>
                    </a:srgbClr>
                  </a:outerShdw>
                </a:effectLst>
                <a:latin typeface="Verdana"/>
                <a:cs typeface="Verdana" pitchFamily="34" charset="0"/>
              </a:rPr>
              <a:t>Intel Confidential—NDA Platform Roadmap, All dates and plans are subject to change without </a:t>
            </a:r>
            <a:r>
              <a:rPr lang="en-GB" sz="800" dirty="0" smtClean="0">
                <a:solidFill>
                  <a:srgbClr val="FFFFFF"/>
                </a:solidFill>
                <a:effectLst>
                  <a:outerShdw blurRad="38100" dist="38100" dir="2700000" algn="tl">
                    <a:srgbClr val="000000">
                      <a:alpha val="43137"/>
                    </a:srgbClr>
                  </a:outerShdw>
                </a:effectLst>
                <a:latin typeface="Verdana"/>
                <a:cs typeface="Verdana" pitchFamily="34" charset="0"/>
              </a:rPr>
              <a:t>notice</a:t>
            </a:r>
          </a:p>
        </p:txBody>
      </p:sp>
      <p:sp>
        <p:nvSpPr>
          <p:cNvPr id="391175" name="Rectangle 7"/>
          <p:cNvSpPr>
            <a:spLocks noChangeArrowheads="1"/>
          </p:cNvSpPr>
          <p:nvPr/>
        </p:nvSpPr>
        <p:spPr bwMode="auto">
          <a:xfrm>
            <a:off x="8389" y="6349301"/>
            <a:ext cx="396875" cy="457200"/>
          </a:xfrm>
          <a:prstGeom prst="rect">
            <a:avLst/>
          </a:prstGeom>
          <a:noFill/>
          <a:ln w="9525">
            <a:noFill/>
            <a:miter lim="800000"/>
            <a:headEnd/>
            <a:tailEnd/>
          </a:ln>
          <a:effectLst/>
        </p:spPr>
        <p:txBody>
          <a:bodyPr wrap="none" anchor="b"/>
          <a:lstStyle/>
          <a:p>
            <a:pPr algn="r">
              <a:defRPr/>
            </a:pPr>
            <a:fld id="{5E4B40C7-ED30-4C9A-88DF-3C424883E5AE}" type="slidenum">
              <a:rPr lang="en-US" sz="900">
                <a:solidFill>
                  <a:srgbClr val="FFFFFF"/>
                </a:solidFill>
                <a:latin typeface="Verdana"/>
                <a:cs typeface="Verdana" pitchFamily="34" charset="0"/>
              </a:rPr>
              <a:pPr algn="r">
                <a:defRPr/>
              </a:pPr>
              <a:t>‹#›</a:t>
            </a:fld>
            <a:endParaRPr lang="en-US" sz="900" dirty="0">
              <a:solidFill>
                <a:srgbClr val="FFFFFF"/>
              </a:solidFill>
              <a:latin typeface="Verdana"/>
              <a:cs typeface="Verdana" pitchFamily="34" charset="0"/>
            </a:endParaRPr>
          </a:p>
        </p:txBody>
      </p:sp>
      <p:sp>
        <p:nvSpPr>
          <p:cNvPr id="391176" name="Rectangle 8"/>
          <p:cNvSpPr>
            <a:spLocks noChangeArrowheads="1"/>
          </p:cNvSpPr>
          <p:nvPr userDrawn="1"/>
        </p:nvSpPr>
        <p:spPr bwMode="auto">
          <a:xfrm>
            <a:off x="8389" y="6349301"/>
            <a:ext cx="536895" cy="457200"/>
          </a:xfrm>
          <a:prstGeom prst="rect">
            <a:avLst/>
          </a:prstGeom>
          <a:noFill/>
          <a:ln w="9525">
            <a:noFill/>
            <a:miter lim="800000"/>
            <a:headEnd/>
            <a:tailEnd/>
          </a:ln>
          <a:effectLst/>
        </p:spPr>
        <p:txBody>
          <a:bodyPr anchor="b"/>
          <a:lstStyle/>
          <a:p>
            <a:pPr algn="r">
              <a:defRPr/>
            </a:pPr>
            <a:endParaRPr lang="en-US" sz="900" dirty="0">
              <a:solidFill>
                <a:srgbClr val="FFFFFF"/>
              </a:solidFill>
              <a:latin typeface="Verdana"/>
              <a:cs typeface="Verdana" pitchFamily="34" charset="0"/>
            </a:endParaRPr>
          </a:p>
        </p:txBody>
      </p:sp>
      <p:pic>
        <p:nvPicPr>
          <p:cNvPr id="1032" name="Picture 10" descr="intel_wht_100 [Converted]"/>
          <p:cNvPicPr>
            <a:picLocks noChangeAspect="1" noChangeArrowheads="1"/>
          </p:cNvPicPr>
          <p:nvPr userDrawn="1"/>
        </p:nvPicPr>
        <p:blipFill>
          <a:blip r:embed="rId19" cstate="print"/>
          <a:srcRect/>
          <a:stretch>
            <a:fillRect/>
          </a:stretch>
        </p:blipFill>
        <p:spPr bwMode="auto">
          <a:xfrm>
            <a:off x="7889875" y="6165850"/>
            <a:ext cx="806450" cy="531813"/>
          </a:xfrm>
          <a:prstGeom prst="rect">
            <a:avLst/>
          </a:prstGeom>
          <a:noFill/>
          <a:ln w="9525">
            <a:noFill/>
            <a:miter lim="800000"/>
            <a:headEnd/>
            <a:tailEnd/>
          </a:ln>
        </p:spPr>
      </p:pic>
    </p:spTree>
    <p:extLst>
      <p:ext uri="{BB962C8B-B14F-4D97-AF65-F5344CB8AC3E}">
        <p14:creationId xmlns="" xmlns:p14="http://schemas.microsoft.com/office/powerpoint/2010/main" val="111207200"/>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 id="2147484480" r:id="rId15"/>
    <p:sldLayoutId id="2147484481" r:id="rId16"/>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Verdana" pitchFamily="34" charset="0"/>
        </a:defRPr>
      </a:lvl1pPr>
      <a:lvl2pPr algn="l" rtl="0" eaLnBrk="0" fontAlgn="base" hangingPunct="0">
        <a:spcBef>
          <a:spcPct val="0"/>
        </a:spcBef>
        <a:spcAft>
          <a:spcPct val="0"/>
        </a:spcAft>
        <a:defRPr sz="3200" b="1">
          <a:solidFill>
            <a:schemeClr val="tx2"/>
          </a:solidFill>
          <a:latin typeface="Verdana" pitchFamily="96" charset="0"/>
        </a:defRPr>
      </a:lvl2pPr>
      <a:lvl3pPr algn="l" rtl="0" eaLnBrk="0" fontAlgn="base" hangingPunct="0">
        <a:spcBef>
          <a:spcPct val="0"/>
        </a:spcBef>
        <a:spcAft>
          <a:spcPct val="0"/>
        </a:spcAft>
        <a:defRPr sz="3200" b="1">
          <a:solidFill>
            <a:schemeClr val="tx2"/>
          </a:solidFill>
          <a:latin typeface="Verdana" pitchFamily="96" charset="0"/>
        </a:defRPr>
      </a:lvl3pPr>
      <a:lvl4pPr algn="l" rtl="0" eaLnBrk="0" fontAlgn="base" hangingPunct="0">
        <a:spcBef>
          <a:spcPct val="0"/>
        </a:spcBef>
        <a:spcAft>
          <a:spcPct val="0"/>
        </a:spcAft>
        <a:defRPr sz="3200" b="1">
          <a:solidFill>
            <a:schemeClr val="tx2"/>
          </a:solidFill>
          <a:latin typeface="Verdana" pitchFamily="96" charset="0"/>
        </a:defRPr>
      </a:lvl4pPr>
      <a:lvl5pPr algn="l" rtl="0" eaLnBrk="0" fontAlgn="base" hangingPunct="0">
        <a:spcBef>
          <a:spcPct val="0"/>
        </a:spcBef>
        <a:spcAft>
          <a:spcPct val="0"/>
        </a:spcAft>
        <a:defRPr sz="3200" b="1">
          <a:solidFill>
            <a:schemeClr val="tx2"/>
          </a:solidFill>
          <a:latin typeface="Verdana" pitchFamily="96" charset="0"/>
        </a:defRPr>
      </a:lvl5pPr>
      <a:lvl6pPr marL="457200" algn="l" rtl="0" fontAlgn="base">
        <a:spcBef>
          <a:spcPct val="0"/>
        </a:spcBef>
        <a:spcAft>
          <a:spcPct val="0"/>
        </a:spcAft>
        <a:defRPr sz="3200" b="1">
          <a:solidFill>
            <a:schemeClr val="tx2"/>
          </a:solidFill>
          <a:latin typeface="Verdana" pitchFamily="96" charset="0"/>
        </a:defRPr>
      </a:lvl6pPr>
      <a:lvl7pPr marL="914400" algn="l" rtl="0" fontAlgn="base">
        <a:spcBef>
          <a:spcPct val="0"/>
        </a:spcBef>
        <a:spcAft>
          <a:spcPct val="0"/>
        </a:spcAft>
        <a:defRPr sz="3200" b="1">
          <a:solidFill>
            <a:schemeClr val="tx2"/>
          </a:solidFill>
          <a:latin typeface="Verdana" pitchFamily="96" charset="0"/>
        </a:defRPr>
      </a:lvl7pPr>
      <a:lvl8pPr marL="1371600" algn="l" rtl="0" fontAlgn="base">
        <a:spcBef>
          <a:spcPct val="0"/>
        </a:spcBef>
        <a:spcAft>
          <a:spcPct val="0"/>
        </a:spcAft>
        <a:defRPr sz="3200" b="1">
          <a:solidFill>
            <a:schemeClr val="tx2"/>
          </a:solidFill>
          <a:latin typeface="Verdana" pitchFamily="96" charset="0"/>
        </a:defRPr>
      </a:lvl8pPr>
      <a:lvl9pPr marL="1828800" algn="l" rtl="0" fontAlgn="base">
        <a:spcBef>
          <a:spcPct val="0"/>
        </a:spcBef>
        <a:spcAft>
          <a:spcPct val="0"/>
        </a:spcAft>
        <a:defRPr sz="3200" b="1">
          <a:solidFill>
            <a:schemeClr val="tx2"/>
          </a:solidFill>
          <a:latin typeface="Verdana" pitchFamily="96" charset="0"/>
        </a:defRPr>
      </a:lvl9pPr>
    </p:titleStyle>
    <p:bodyStyle>
      <a:lvl1pPr marL="225425" indent="-225425" algn="l" rtl="0" eaLnBrk="0" fontAlgn="base" hangingPunct="0">
        <a:spcBef>
          <a:spcPct val="20000"/>
        </a:spcBef>
        <a:spcAft>
          <a:spcPct val="0"/>
        </a:spcAft>
        <a:buClr>
          <a:schemeClr val="tx2"/>
        </a:buClr>
        <a:buChar char="•"/>
        <a:defRPr sz="2400">
          <a:solidFill>
            <a:schemeClr val="tx1"/>
          </a:solidFill>
          <a:latin typeface="+mn-lt"/>
          <a:ea typeface="+mn-ea"/>
          <a:cs typeface="Verdana" pitchFamily="34" charset="0"/>
        </a:defRPr>
      </a:lvl1pPr>
      <a:lvl2pPr marL="576263" indent="-236538" algn="l" rtl="0" eaLnBrk="0" fontAlgn="base" hangingPunct="0">
        <a:spcBef>
          <a:spcPct val="20000"/>
        </a:spcBef>
        <a:spcAft>
          <a:spcPct val="0"/>
        </a:spcAft>
        <a:buClr>
          <a:schemeClr val="tx2"/>
        </a:buClr>
        <a:buFont typeface="Verdana" pitchFamily="34" charset="0"/>
        <a:buChar char="–"/>
        <a:defRPr sz="2000">
          <a:solidFill>
            <a:schemeClr val="tx1"/>
          </a:solidFill>
          <a:latin typeface="+mn-lt"/>
        </a:defRPr>
      </a:lvl2pPr>
      <a:lvl3pPr marL="914400" indent="-223838" algn="l" rtl="0" eaLnBrk="0" fontAlgn="base" hangingPunct="0">
        <a:spcBef>
          <a:spcPct val="20000"/>
        </a:spcBef>
        <a:spcAft>
          <a:spcPct val="0"/>
        </a:spcAft>
        <a:buClr>
          <a:schemeClr val="tx2"/>
        </a:buClr>
        <a:buFont typeface="Verdana" pitchFamily="34" charset="0"/>
        <a:buChar char="–"/>
        <a:defRPr>
          <a:solidFill>
            <a:schemeClr val="tx1"/>
          </a:solidFill>
          <a:latin typeface="+mn-lt"/>
        </a:defRPr>
      </a:lvl3pPr>
      <a:lvl4pPr marL="1265238" indent="-236538" algn="l" rtl="0" eaLnBrk="0" fontAlgn="base" hangingPunct="0">
        <a:spcBef>
          <a:spcPct val="20000"/>
        </a:spcBef>
        <a:spcAft>
          <a:spcPct val="0"/>
        </a:spcAft>
        <a:buClr>
          <a:schemeClr val="tx2"/>
        </a:buClr>
        <a:buFont typeface="Verdana" pitchFamily="34" charset="0"/>
        <a:buChar char="–"/>
        <a:defRPr sz="1600">
          <a:solidFill>
            <a:schemeClr val="tx1"/>
          </a:solidFill>
          <a:latin typeface="+mn-lt"/>
        </a:defRPr>
      </a:lvl4pPr>
      <a:lvl5pPr marL="1660525" indent="-234950" algn="l" rtl="0" eaLnBrk="0" fontAlgn="base" hangingPunct="0">
        <a:spcBef>
          <a:spcPct val="20000"/>
        </a:spcBef>
        <a:spcAft>
          <a:spcPct val="0"/>
        </a:spcAft>
        <a:buClr>
          <a:schemeClr val="tx2"/>
        </a:buClr>
        <a:buFont typeface="Verdana" pitchFamily="34" charset="0"/>
        <a:buChar char="–"/>
        <a:defRPr sz="1400">
          <a:solidFill>
            <a:schemeClr val="tx1"/>
          </a:solidFill>
          <a:latin typeface="+mn-lt"/>
        </a:defRPr>
      </a:lvl5pPr>
      <a:lvl6pPr marL="2117725" indent="-234950" algn="l" rtl="0" fontAlgn="base">
        <a:spcBef>
          <a:spcPct val="20000"/>
        </a:spcBef>
        <a:spcAft>
          <a:spcPct val="0"/>
        </a:spcAft>
        <a:buFont typeface="Verdana" pitchFamily="96" charset="0"/>
        <a:buChar char="–"/>
        <a:defRPr sz="1400">
          <a:solidFill>
            <a:schemeClr val="tx1"/>
          </a:solidFill>
          <a:latin typeface="+mn-lt"/>
        </a:defRPr>
      </a:lvl6pPr>
      <a:lvl7pPr marL="2574925" indent="-234950" algn="l" rtl="0" fontAlgn="base">
        <a:spcBef>
          <a:spcPct val="20000"/>
        </a:spcBef>
        <a:spcAft>
          <a:spcPct val="0"/>
        </a:spcAft>
        <a:buFont typeface="Verdana" pitchFamily="96" charset="0"/>
        <a:buChar char="–"/>
        <a:defRPr sz="1400">
          <a:solidFill>
            <a:schemeClr val="tx1"/>
          </a:solidFill>
          <a:latin typeface="+mn-lt"/>
        </a:defRPr>
      </a:lvl7pPr>
      <a:lvl8pPr marL="3032125" indent="-234950" algn="l" rtl="0" fontAlgn="base">
        <a:spcBef>
          <a:spcPct val="20000"/>
        </a:spcBef>
        <a:spcAft>
          <a:spcPct val="0"/>
        </a:spcAft>
        <a:buFont typeface="Verdana" pitchFamily="96" charset="0"/>
        <a:buChar char="–"/>
        <a:defRPr sz="1400">
          <a:solidFill>
            <a:schemeClr val="tx1"/>
          </a:solidFill>
          <a:latin typeface="+mn-lt"/>
        </a:defRPr>
      </a:lvl8pPr>
      <a:lvl9pPr marL="3489325" indent="-234950" algn="l" rtl="0" fontAlgn="base">
        <a:spcBef>
          <a:spcPct val="20000"/>
        </a:spcBef>
        <a:spcAft>
          <a:spcPct val="0"/>
        </a:spcAft>
        <a:buFont typeface="Verdana" pitchFamily="96"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hyperlink" Target="http://www.event-management-online.de/LAD/calculator.aspx" TargetMode="External"/><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image" Target="../media/image76.png"/><Relationship Id="rId1" Type="http://schemas.openxmlformats.org/officeDocument/2006/relationships/slideLayout" Target="../slideLayouts/slideLayout18.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8.xml"/><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96.png"/><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05.png"/><Relationship Id="rId3" Type="http://schemas.openxmlformats.org/officeDocument/2006/relationships/image" Target="../media/image102.png"/><Relationship Id="rId12" Type="http://schemas.microsoft.com/office/2007/relationships/hdphoto" Target="../media/hdphoto9.wdp"/><Relationship Id="rId2" Type="http://schemas.openxmlformats.org/officeDocument/2006/relationships/notesSlide" Target="../notesSlides/notesSlide23.xml"/><Relationship Id="rId1" Type="http://schemas.openxmlformats.org/officeDocument/2006/relationships/slideLayout" Target="../slideLayouts/slideLayout17.xml"/><Relationship Id="rId11" Type="http://schemas.openxmlformats.org/officeDocument/2006/relationships/image" Target="../media/image104.png"/><Relationship Id="rId10" Type="http://schemas.microsoft.com/office/2007/relationships/hdphoto" Target="../media/hdphoto8.wdp"/><Relationship Id="rId9" Type="http://schemas.openxmlformats.org/officeDocument/2006/relationships/image" Target="../media/image10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7.jpeg"/><Relationship Id="rId4" Type="http://schemas.openxmlformats.org/officeDocument/2006/relationships/image" Target="../media/image33.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0" y="1515950"/>
            <a:ext cx="9025247" cy="1470025"/>
          </a:xfrm>
        </p:spPr>
        <p:txBody>
          <a:bodyPr/>
          <a:lstStyle/>
          <a:p>
            <a:r>
              <a:rPr lang="en-GB" sz="2800" dirty="0" smtClean="0"/>
              <a:t>Intel Server Edge</a:t>
            </a:r>
            <a:br>
              <a:rPr lang="en-GB" sz="2800" dirty="0" smtClean="0"/>
            </a:br>
            <a:endParaRPr lang="en-US" sz="2800" dirty="0"/>
          </a:p>
        </p:txBody>
      </p:sp>
      <p:sp>
        <p:nvSpPr>
          <p:cNvPr id="6" name="Subtitle 5"/>
          <p:cNvSpPr>
            <a:spLocks noGrp="1"/>
          </p:cNvSpPr>
          <p:nvPr>
            <p:ph type="subTitle" sz="quarter" idx="1"/>
          </p:nvPr>
        </p:nvSpPr>
        <p:spPr>
          <a:xfrm>
            <a:off x="2357345" y="2819400"/>
            <a:ext cx="6400800" cy="1752600"/>
          </a:xfrm>
        </p:spPr>
        <p:txBody>
          <a:bodyPr/>
          <a:lstStyle/>
          <a:p>
            <a:pPr eaLnBrk="1" hangingPunct="1">
              <a:lnSpc>
                <a:spcPct val="80000"/>
              </a:lnSpc>
            </a:pPr>
            <a:endParaRPr lang="en-US" dirty="0" smtClean="0"/>
          </a:p>
          <a:p>
            <a:pPr eaLnBrk="1" hangingPunct="1">
              <a:lnSpc>
                <a:spcPct val="80000"/>
              </a:lnSpc>
            </a:pPr>
            <a:r>
              <a:rPr lang="en-US" dirty="0" smtClean="0"/>
              <a:t>Presented by:</a:t>
            </a:r>
          </a:p>
          <a:p>
            <a:pPr eaLnBrk="1" hangingPunct="1">
              <a:lnSpc>
                <a:spcPct val="80000"/>
              </a:lnSpc>
            </a:pPr>
            <a:r>
              <a:rPr lang="en-US" dirty="0" smtClean="0"/>
              <a:t>Michiel van Zanten</a:t>
            </a:r>
            <a:endParaRPr lang="en-US" dirty="0"/>
          </a:p>
        </p:txBody>
      </p:sp>
    </p:spTree>
    <p:extLst>
      <p:ext uri="{BB962C8B-B14F-4D97-AF65-F5344CB8AC3E}">
        <p14:creationId xmlns="" xmlns:p14="http://schemas.microsoft.com/office/powerpoint/2010/main" val="363216982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bwMode="auto">
          <a:xfrm rot="16200000">
            <a:off x="2072891" y="-707403"/>
            <a:ext cx="4998217" cy="9144004"/>
          </a:xfrm>
          <a:prstGeom prst="rect">
            <a:avLst/>
          </a:prstGeom>
          <a:gradFill flip="none" rotWithShape="1">
            <a:gsLst>
              <a:gs pos="0">
                <a:schemeClr val="accent1">
                  <a:alpha val="25000"/>
                </a:schemeClr>
              </a:gs>
              <a:gs pos="100000">
                <a:srgbClr val="FFFFFF"/>
              </a:gs>
            </a:gsLst>
            <a:lin ang="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63" name="Text Box 22"/>
          <p:cNvSpPr txBox="1">
            <a:spLocks noChangeArrowheads="1"/>
          </p:cNvSpPr>
          <p:nvPr/>
        </p:nvSpPr>
        <p:spPr bwMode="auto">
          <a:xfrm>
            <a:off x="2819400" y="837662"/>
            <a:ext cx="3048000" cy="406116"/>
          </a:xfrm>
          <a:prstGeom prst="rect">
            <a:avLst/>
          </a:prstGeom>
          <a:noFill/>
          <a:ln w="9525" algn="ctr">
            <a:noFill/>
            <a:miter lim="800000"/>
            <a:headEnd/>
            <a:tailEnd/>
          </a:ln>
        </p:spPr>
        <p:txBody>
          <a:bodyPr/>
          <a:lstStyle/>
          <a:p>
            <a:pPr marL="169863" indent="-169863" algn="ctr">
              <a:lnSpc>
                <a:spcPct val="90000"/>
              </a:lnSpc>
              <a:spcBef>
                <a:spcPct val="25000"/>
              </a:spcBef>
            </a:pPr>
            <a:endParaRPr lang="en-US" sz="1800" b="1" dirty="0">
              <a:solidFill>
                <a:schemeClr val="tx1"/>
              </a:solidFill>
              <a:latin typeface="Neo Sans Intel Medium" pitchFamily="34" charset="0"/>
            </a:endParaRPr>
          </a:p>
        </p:txBody>
      </p:sp>
      <p:pic>
        <p:nvPicPr>
          <p:cNvPr id="43" name="Picture 4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7756300" y="333802"/>
            <a:ext cx="1213300" cy="909976"/>
          </a:xfrm>
          <a:prstGeom prst="rect">
            <a:avLst/>
          </a:prstGeom>
          <a:effectLst>
            <a:reflection blurRad="6350" stA="52000" endA="300" endPos="35000" dir="5400000" sy="-100000" algn="bl" rotWithShape="0"/>
          </a:effectLst>
        </p:spPr>
      </p:pic>
      <p:sp>
        <p:nvSpPr>
          <p:cNvPr id="4" name="Slide Number Placeholder 3"/>
          <p:cNvSpPr>
            <a:spLocks noGrp="1"/>
          </p:cNvSpPr>
          <p:nvPr>
            <p:ph type="sldNum" sz="quarter" idx="12"/>
          </p:nvPr>
        </p:nvSpPr>
        <p:spPr/>
        <p:txBody>
          <a:bodyPr/>
          <a:lstStyle/>
          <a:p>
            <a:fld id="{FD44707B-D922-47D5-BD24-D96E91B70543}" type="slidenum">
              <a:rPr lang="en-US" smtClean="0"/>
              <a:pPr/>
              <a:t>10</a:t>
            </a:fld>
            <a:endParaRPr lang="en-US" dirty="0"/>
          </a:p>
        </p:txBody>
      </p:sp>
      <p:grpSp>
        <p:nvGrpSpPr>
          <p:cNvPr id="5" name="Group 39"/>
          <p:cNvGrpSpPr/>
          <p:nvPr/>
        </p:nvGrpSpPr>
        <p:grpSpPr>
          <a:xfrm>
            <a:off x="5818238" y="1898469"/>
            <a:ext cx="2971800" cy="3511731"/>
            <a:chOff x="685800" y="1867543"/>
            <a:chExt cx="2971800" cy="3511731"/>
          </a:xfrm>
        </p:grpSpPr>
        <p:sp>
          <p:nvSpPr>
            <p:cNvPr id="25" name="Rectangle 24"/>
            <p:cNvSpPr/>
            <p:nvPr/>
          </p:nvSpPr>
          <p:spPr>
            <a:xfrm>
              <a:off x="685800" y="1867543"/>
              <a:ext cx="2971800" cy="3511731"/>
            </a:xfrm>
            <a:prstGeom prst="rect">
              <a:avLst/>
            </a:prstGeom>
          </p:spPr>
          <p:txBody>
            <a:bodyPr wrap="square" lIns="64008" tIns="32004" rIns="64008" bIns="32004">
              <a:spAutoFit/>
            </a:bodyPr>
            <a:lstStyle/>
            <a:p>
              <a:pPr marL="0" marR="0" lvl="0" indent="0" defTabSz="914400" eaLnBrk="1" fontAlgn="auto" latinLnBrk="0" hangingPunct="1">
                <a:lnSpc>
                  <a:spcPct val="100000"/>
                </a:lnSpc>
                <a:spcBef>
                  <a:spcPts val="0"/>
                </a:spcBef>
                <a:spcAft>
                  <a:spcPts val="0"/>
                </a:spcAft>
                <a:buClrTx/>
                <a:buSzTx/>
                <a:tabLst/>
                <a:defRPr/>
              </a:pPr>
              <a:endParaRPr lang="en-US" sz="1400" kern="0" dirty="0" smtClean="0">
                <a:solidFill>
                  <a:schemeClr val="tx1"/>
                </a:solidFill>
                <a:cs typeface="Arial" charset="0"/>
              </a:endParaRPr>
            </a:p>
            <a:p>
              <a:pPr marL="0" marR="0" lvl="0" indent="0" defTabSz="914400" eaLnBrk="1" fontAlgn="auto" latinLnBrk="0" hangingPunct="1">
                <a:lnSpc>
                  <a:spcPct val="100000"/>
                </a:lnSpc>
                <a:spcBef>
                  <a:spcPts val="0"/>
                </a:spcBef>
                <a:spcAft>
                  <a:spcPts val="0"/>
                </a:spcAft>
                <a:buClrTx/>
                <a:buSzTx/>
                <a:tabLst/>
                <a:defRPr/>
              </a:pPr>
              <a:r>
                <a:rPr lang="en-US" sz="1400" kern="0" dirty="0" smtClean="0">
                  <a:solidFill>
                    <a:schemeClr val="tx1"/>
                  </a:solidFill>
                  <a:cs typeface="Arial" charset="0"/>
                </a:rPr>
                <a:t>Up to </a:t>
              </a:r>
              <a:r>
                <a:rPr lang="en-US" sz="1400" b="1" kern="0" dirty="0" smtClean="0">
                  <a:solidFill>
                    <a:schemeClr val="tx1"/>
                  </a:solidFill>
                  <a:cs typeface="Arial" charset="0"/>
                </a:rPr>
                <a:t>80% performance boost </a:t>
              </a:r>
              <a:r>
                <a:rPr lang="en-US" sz="1400" kern="0" dirty="0" smtClean="0">
                  <a:solidFill>
                    <a:schemeClr val="tx1"/>
                  </a:solidFill>
                  <a:cs typeface="Arial" charset="0"/>
                </a:rPr>
                <a:t>vs.. prior gen</a:t>
              </a:r>
              <a:r>
                <a:rPr lang="en-US" sz="1400" kern="0" baseline="30000" dirty="0" smtClean="0">
                  <a:solidFill>
                    <a:schemeClr val="tx1"/>
                  </a:solidFill>
                  <a:cs typeface="Arial" charset="0"/>
                </a:rPr>
                <a:t>1</a:t>
              </a:r>
              <a:r>
                <a:rPr lang="en-US" sz="1400" kern="0" dirty="0" smtClean="0">
                  <a:solidFill>
                    <a:schemeClr val="tx1"/>
                  </a:solidFill>
                  <a:cs typeface="Arial" charset="0"/>
                </a:rPr>
                <a:t> </a:t>
              </a:r>
              <a:br>
                <a:rPr lang="en-US" sz="1400" kern="0" dirty="0" smtClean="0">
                  <a:solidFill>
                    <a:schemeClr val="tx1"/>
                  </a:solidFill>
                  <a:cs typeface="Arial" charset="0"/>
                </a:rPr>
              </a:br>
              <a:endParaRPr lang="en-US" sz="1400" kern="0" dirty="0" smtClean="0">
                <a:solidFill>
                  <a:schemeClr val="tx1"/>
                </a:solidFill>
                <a:cs typeface="Arial" charset="0"/>
              </a:endParaRPr>
            </a:p>
            <a:p>
              <a:pPr marL="0" marR="0" lvl="0" indent="0" defTabSz="914400" eaLnBrk="1" fontAlgn="auto" latinLnBrk="0" hangingPunct="1">
                <a:lnSpc>
                  <a:spcPct val="100000"/>
                </a:lnSpc>
                <a:spcBef>
                  <a:spcPts val="0"/>
                </a:spcBef>
                <a:spcAft>
                  <a:spcPts val="0"/>
                </a:spcAft>
                <a:buClrTx/>
                <a:buSzTx/>
                <a:tabLst/>
                <a:defRPr/>
              </a:pPr>
              <a:r>
                <a:rPr lang="en-US" sz="1400" b="1" kern="0" dirty="0" smtClean="0">
                  <a:solidFill>
                    <a:schemeClr val="tx1"/>
                  </a:solidFill>
                  <a:cs typeface="Arial" charset="0"/>
                </a:rPr>
                <a:t>Dramatically reduce compute time </a:t>
              </a:r>
              <a:r>
                <a:rPr lang="en-US" sz="1400" dirty="0" smtClean="0">
                  <a:solidFill>
                    <a:schemeClr val="tx1"/>
                  </a:solidFill>
                </a:rPr>
                <a:t>with Intel</a:t>
              </a:r>
              <a:r>
                <a:rPr lang="en-US" sz="1400" baseline="30000" dirty="0" smtClean="0">
                  <a:solidFill>
                    <a:schemeClr val="tx1"/>
                  </a:solidFill>
                </a:rPr>
                <a:t>®</a:t>
              </a:r>
              <a:r>
                <a:rPr lang="en-US" sz="1400" dirty="0" smtClean="0">
                  <a:solidFill>
                    <a:schemeClr val="tx1"/>
                  </a:solidFill>
                </a:rPr>
                <a:t> Advanced Vector Extensions</a:t>
              </a:r>
            </a:p>
            <a:p>
              <a:pPr marL="0" marR="0" lvl="0" indent="0" defTabSz="914400" eaLnBrk="1" fontAlgn="auto" latinLnBrk="0" hangingPunct="1">
                <a:lnSpc>
                  <a:spcPct val="100000"/>
                </a:lnSpc>
                <a:spcBef>
                  <a:spcPts val="0"/>
                </a:spcBef>
                <a:spcAft>
                  <a:spcPts val="0"/>
                </a:spcAft>
                <a:buClrTx/>
                <a:buSzTx/>
                <a:tabLst/>
                <a:defRPr/>
              </a:pPr>
              <a:endParaRPr lang="en-US" sz="1400" kern="0" dirty="0" smtClean="0">
                <a:solidFill>
                  <a:schemeClr val="tx1"/>
                </a:solidFill>
                <a:cs typeface="Arial" charset="0"/>
              </a:endParaRPr>
            </a:p>
            <a:p>
              <a:pPr fontAlgn="auto">
                <a:spcBef>
                  <a:spcPts val="0"/>
                </a:spcBef>
                <a:spcAft>
                  <a:spcPts val="0"/>
                </a:spcAft>
                <a:defRPr/>
              </a:pPr>
              <a:r>
                <a:rPr lang="en-US" sz="1400" b="1" kern="0" dirty="0" smtClean="0">
                  <a:solidFill>
                    <a:schemeClr val="tx1"/>
                  </a:solidFill>
                  <a:cs typeface="Arial" charset="0"/>
                </a:rPr>
                <a:t>Performance when you need it </a:t>
              </a:r>
              <a:r>
                <a:rPr lang="en-US" sz="1400" kern="0" dirty="0" smtClean="0">
                  <a:solidFill>
                    <a:schemeClr val="tx1"/>
                  </a:solidFill>
                  <a:cs typeface="Arial" charset="0"/>
                </a:rPr>
                <a:t>with Intel</a:t>
              </a:r>
              <a:r>
                <a:rPr lang="en-US" sz="1400" kern="0" baseline="30000" dirty="0" smtClean="0">
                  <a:solidFill>
                    <a:schemeClr val="tx1"/>
                  </a:solidFill>
                  <a:cs typeface="Arial" charset="0"/>
                </a:rPr>
                <a:t>®</a:t>
              </a:r>
              <a:r>
                <a:rPr lang="en-US" sz="1400" kern="0" dirty="0" smtClean="0">
                  <a:solidFill>
                    <a:schemeClr val="tx1"/>
                  </a:solidFill>
                  <a:cs typeface="Arial" charset="0"/>
                </a:rPr>
                <a:t> Turbo Boost Technology 2.0</a:t>
              </a:r>
            </a:p>
            <a:p>
              <a:pPr fontAlgn="auto">
                <a:spcBef>
                  <a:spcPts val="0"/>
                </a:spcBef>
                <a:spcAft>
                  <a:spcPts val="0"/>
                </a:spcAft>
                <a:defRPr/>
              </a:pPr>
              <a:endParaRPr lang="en-US" sz="1400" kern="0" dirty="0" smtClean="0">
                <a:solidFill>
                  <a:schemeClr val="tx1"/>
                </a:solidFill>
                <a:cs typeface="Arial" charset="0"/>
              </a:endParaRPr>
            </a:p>
            <a:p>
              <a:pPr fontAlgn="auto">
                <a:spcBef>
                  <a:spcPts val="0"/>
                </a:spcBef>
                <a:spcAft>
                  <a:spcPts val="0"/>
                </a:spcAft>
                <a:defRPr/>
              </a:pPr>
              <a:r>
                <a:rPr lang="en-US" sz="1400" kern="0" dirty="0" smtClean="0">
                  <a:solidFill>
                    <a:schemeClr val="tx1"/>
                  </a:solidFill>
                  <a:cs typeface="Arial" charset="0"/>
                </a:rPr>
                <a:t>Intel</a:t>
              </a:r>
              <a:r>
                <a:rPr lang="en-US" sz="1400" kern="0" baseline="30000" dirty="0" smtClean="0">
                  <a:solidFill>
                    <a:schemeClr val="tx1"/>
                  </a:solidFill>
                  <a:cs typeface="Arial" charset="0"/>
                </a:rPr>
                <a:t>®</a:t>
              </a:r>
              <a:r>
                <a:rPr lang="en-US" sz="1400" kern="0" dirty="0" smtClean="0">
                  <a:solidFill>
                    <a:schemeClr val="tx1"/>
                  </a:solidFill>
                  <a:cs typeface="Arial" charset="0"/>
                </a:rPr>
                <a:t> Integrated I/O with Intel</a:t>
              </a:r>
              <a:r>
                <a:rPr lang="en-US" sz="1400" kern="0" baseline="30000" dirty="0" smtClean="0">
                  <a:solidFill>
                    <a:schemeClr val="tx1"/>
                  </a:solidFill>
                  <a:cs typeface="Arial" charset="0"/>
                </a:rPr>
                <a:t>®</a:t>
              </a:r>
              <a:r>
                <a:rPr lang="en-US" sz="1400" kern="0" dirty="0" smtClean="0">
                  <a:solidFill>
                    <a:schemeClr val="tx1"/>
                  </a:solidFill>
                  <a:cs typeface="Arial" charset="0"/>
                </a:rPr>
                <a:t> Data Direct I/O</a:t>
              </a:r>
              <a:br>
                <a:rPr lang="en-US" sz="1400" kern="0" dirty="0" smtClean="0">
                  <a:solidFill>
                    <a:schemeClr val="tx1"/>
                  </a:solidFill>
                  <a:cs typeface="Arial" charset="0"/>
                </a:rPr>
              </a:br>
              <a:r>
                <a:rPr lang="en-US" sz="1400" b="1" kern="0" dirty="0" smtClean="0">
                  <a:solidFill>
                    <a:schemeClr val="tx1"/>
                  </a:solidFill>
                  <a:cs typeface="Arial" charset="0"/>
                </a:rPr>
                <a:t>cuts latency</a:t>
              </a:r>
              <a:r>
                <a:rPr lang="en-US" sz="1400" kern="0" baseline="30000" dirty="0" smtClean="0">
                  <a:solidFill>
                    <a:schemeClr val="tx1"/>
                  </a:solidFill>
                  <a:cs typeface="Arial" charset="0"/>
                </a:rPr>
                <a:t>2</a:t>
              </a:r>
              <a:r>
                <a:rPr lang="en-US" sz="1400" kern="0" dirty="0" smtClean="0">
                  <a:solidFill>
                    <a:schemeClr val="tx1"/>
                  </a:solidFill>
                  <a:cs typeface="Arial" charset="0"/>
                </a:rPr>
                <a:t> while </a:t>
              </a:r>
              <a:br>
                <a:rPr lang="en-US" sz="1400" kern="0" dirty="0" smtClean="0">
                  <a:solidFill>
                    <a:schemeClr val="tx1"/>
                  </a:solidFill>
                  <a:cs typeface="Arial" charset="0"/>
                </a:rPr>
              </a:br>
              <a:r>
                <a:rPr lang="en-US" sz="1400" kern="0" dirty="0" smtClean="0">
                  <a:solidFill>
                    <a:schemeClr val="tx1"/>
                  </a:solidFill>
                  <a:cs typeface="Arial" charset="0"/>
                </a:rPr>
                <a:t>adding capacity &amp; bandwidth</a:t>
              </a:r>
            </a:p>
          </p:txBody>
        </p:sp>
        <p:cxnSp>
          <p:nvCxnSpPr>
            <p:cNvPr id="27" name="Straight Connector 26"/>
            <p:cNvCxnSpPr/>
            <p:nvPr/>
          </p:nvCxnSpPr>
          <p:spPr>
            <a:xfrm>
              <a:off x="685800" y="2636074"/>
              <a:ext cx="28194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85800" y="3474274"/>
              <a:ext cx="28194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85800" y="4306905"/>
              <a:ext cx="28194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731631" y="1882116"/>
            <a:ext cx="4602369" cy="3528084"/>
            <a:chOff x="669726" y="1882116"/>
            <a:chExt cx="4602369" cy="3528084"/>
          </a:xfrm>
        </p:grpSpPr>
        <p:pic>
          <p:nvPicPr>
            <p:cNvPr id="52" name="Picture 51" descr="chip.png"/>
            <p:cNvPicPr>
              <a:picLocks noChangeAspect="1"/>
            </p:cNvPicPr>
            <p:nvPr/>
          </p:nvPicPr>
          <p:blipFill>
            <a:blip r:embed="rId4" cstate="email"/>
            <a:stretch>
              <a:fillRect/>
            </a:stretch>
          </p:blipFill>
          <p:spPr>
            <a:xfrm>
              <a:off x="669726" y="1882116"/>
              <a:ext cx="4602369" cy="3528084"/>
            </a:xfrm>
            <a:prstGeom prst="rect">
              <a:avLst/>
            </a:prstGeom>
            <a:effectLst>
              <a:outerShdw blurRad="50800" dist="38100" dir="5400000" algn="t" rotWithShape="0">
                <a:prstClr val="black">
                  <a:alpha val="40000"/>
                </a:prstClr>
              </a:outerShdw>
            </a:effectLst>
          </p:spPr>
        </p:pic>
        <p:grpSp>
          <p:nvGrpSpPr>
            <p:cNvPr id="53" name="Group 52"/>
            <p:cNvGrpSpPr/>
            <p:nvPr/>
          </p:nvGrpSpPr>
          <p:grpSpPr>
            <a:xfrm>
              <a:off x="3813404" y="3235251"/>
              <a:ext cx="1368196" cy="645598"/>
              <a:chOff x="3813404" y="3235251"/>
              <a:chExt cx="1368196" cy="645598"/>
            </a:xfrm>
          </p:grpSpPr>
          <p:cxnSp>
            <p:nvCxnSpPr>
              <p:cNvPr id="64" name="Straight Connector 63"/>
              <p:cNvCxnSpPr/>
              <p:nvPr/>
            </p:nvCxnSpPr>
            <p:spPr>
              <a:xfrm flipH="1">
                <a:off x="4061253" y="3235251"/>
                <a:ext cx="4" cy="220438"/>
              </a:xfrm>
              <a:prstGeom prst="line">
                <a:avLst/>
              </a:prstGeom>
              <a:ln w="12700" cap="flat" cmpd="sng" algn="ctr">
                <a:solidFill>
                  <a:schemeClr val="accent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 Box 22"/>
              <p:cNvSpPr txBox="1">
                <a:spLocks noChangeArrowheads="1"/>
              </p:cNvSpPr>
              <p:nvPr/>
            </p:nvSpPr>
            <p:spPr bwMode="auto">
              <a:xfrm>
                <a:off x="3813404" y="3503876"/>
                <a:ext cx="1368196" cy="376973"/>
              </a:xfrm>
              <a:prstGeom prst="rect">
                <a:avLst/>
              </a:prstGeom>
              <a:noFill/>
              <a:ln w="9525" algn="ctr">
                <a:noFill/>
                <a:miter lim="800000"/>
                <a:headEnd/>
                <a:tailEnd/>
              </a:ln>
            </p:spPr>
            <p:txBody>
              <a:bodyPr wrap="none"/>
              <a:lstStyle/>
              <a:p>
                <a:pPr>
                  <a:lnSpc>
                    <a:spcPct val="90000"/>
                  </a:lnSpc>
                  <a:spcBef>
                    <a:spcPct val="25000"/>
                  </a:spcBef>
                </a:pPr>
                <a:r>
                  <a:rPr lang="en-US" sz="800" b="1" dirty="0" smtClean="0">
                    <a:latin typeface="Verdana"/>
                    <a:cs typeface="Verdana"/>
                  </a:rPr>
                  <a:t>Up to 4 channels </a:t>
                </a:r>
                <a:br>
                  <a:rPr lang="en-US" sz="800" b="1" dirty="0" smtClean="0">
                    <a:latin typeface="Verdana"/>
                    <a:cs typeface="Verdana"/>
                  </a:rPr>
                </a:br>
                <a:r>
                  <a:rPr lang="en-US" sz="800" b="1" dirty="0" smtClean="0">
                    <a:latin typeface="Verdana"/>
                    <a:cs typeface="Verdana"/>
                  </a:rPr>
                  <a:t>DDR3 1600 MHz </a:t>
                </a:r>
                <a:br>
                  <a:rPr lang="en-US" sz="800" b="1" dirty="0" smtClean="0">
                    <a:latin typeface="Verdana"/>
                    <a:cs typeface="Verdana"/>
                  </a:rPr>
                </a:br>
                <a:r>
                  <a:rPr lang="en-US" sz="800" b="1" dirty="0" smtClean="0">
                    <a:latin typeface="Verdana"/>
                    <a:cs typeface="Verdana"/>
                  </a:rPr>
                  <a:t>memory</a:t>
                </a:r>
              </a:p>
            </p:txBody>
          </p:sp>
        </p:grpSp>
        <p:grpSp>
          <p:nvGrpSpPr>
            <p:cNvPr id="55" name="Group 54"/>
            <p:cNvGrpSpPr/>
            <p:nvPr/>
          </p:nvGrpSpPr>
          <p:grpSpPr>
            <a:xfrm>
              <a:off x="3556464" y="4157416"/>
              <a:ext cx="1715631" cy="338554"/>
              <a:chOff x="3556464" y="4157416"/>
              <a:chExt cx="1715631" cy="338554"/>
            </a:xfrm>
          </p:grpSpPr>
          <p:cxnSp>
            <p:nvCxnSpPr>
              <p:cNvPr id="61" name="Straight Connector 60"/>
              <p:cNvCxnSpPr/>
              <p:nvPr/>
            </p:nvCxnSpPr>
            <p:spPr>
              <a:xfrm flipH="1">
                <a:off x="3556464" y="4340498"/>
                <a:ext cx="417997" cy="0"/>
              </a:xfrm>
              <a:prstGeom prst="line">
                <a:avLst/>
              </a:prstGeom>
              <a:ln w="12700" cap="flat" cmpd="sng" algn="ctr">
                <a:solidFill>
                  <a:schemeClr val="accent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994291" y="4157416"/>
                <a:ext cx="1277804" cy="338554"/>
              </a:xfrm>
              <a:prstGeom prst="rect">
                <a:avLst/>
              </a:prstGeom>
              <a:noFill/>
            </p:spPr>
            <p:txBody>
              <a:bodyPr wrap="square" rtlCol="0">
                <a:spAutoFit/>
              </a:bodyPr>
              <a:lstStyle/>
              <a:p>
                <a:r>
                  <a:rPr lang="en-US" sz="800" b="1" dirty="0" smtClean="0">
                    <a:latin typeface="Verdana"/>
                    <a:cs typeface="Verdana"/>
                  </a:rPr>
                  <a:t>Up to 8 cores </a:t>
                </a:r>
                <a:br>
                  <a:rPr lang="en-US" sz="800" b="1" dirty="0" smtClean="0">
                    <a:latin typeface="Verdana"/>
                    <a:cs typeface="Verdana"/>
                  </a:rPr>
                </a:br>
                <a:r>
                  <a:rPr lang="en-US" sz="800" b="1" dirty="0" smtClean="0">
                    <a:latin typeface="Verdana"/>
                    <a:cs typeface="Verdana"/>
                  </a:rPr>
                  <a:t>Up to 20 MB cache</a:t>
                </a:r>
                <a:endParaRPr lang="en-US" sz="800" b="1" dirty="0">
                  <a:latin typeface="Verdana"/>
                  <a:cs typeface="Verdana"/>
                </a:endParaRPr>
              </a:p>
            </p:txBody>
          </p:sp>
        </p:grpSp>
        <p:grpSp>
          <p:nvGrpSpPr>
            <p:cNvPr id="58" name="Group 57"/>
            <p:cNvGrpSpPr/>
            <p:nvPr/>
          </p:nvGrpSpPr>
          <p:grpSpPr>
            <a:xfrm>
              <a:off x="749156" y="4385735"/>
              <a:ext cx="1180944" cy="598164"/>
              <a:chOff x="749156" y="4385735"/>
              <a:chExt cx="1180944" cy="598164"/>
            </a:xfrm>
          </p:grpSpPr>
          <p:cxnSp>
            <p:nvCxnSpPr>
              <p:cNvPr id="59" name="Straight Connector 58"/>
              <p:cNvCxnSpPr/>
              <p:nvPr/>
            </p:nvCxnSpPr>
            <p:spPr>
              <a:xfrm flipH="1">
                <a:off x="1600200" y="4876800"/>
                <a:ext cx="329900" cy="0"/>
              </a:xfrm>
              <a:prstGeom prst="line">
                <a:avLst/>
              </a:prstGeom>
              <a:ln w="12700" cap="flat" cmpd="sng" algn="ctr">
                <a:solidFill>
                  <a:schemeClr val="accent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 Box 22"/>
              <p:cNvSpPr txBox="1">
                <a:spLocks noChangeArrowheads="1"/>
              </p:cNvSpPr>
              <p:nvPr/>
            </p:nvSpPr>
            <p:spPr bwMode="auto">
              <a:xfrm>
                <a:off x="749156" y="4385735"/>
                <a:ext cx="1003444" cy="598164"/>
              </a:xfrm>
              <a:prstGeom prst="rect">
                <a:avLst/>
              </a:prstGeom>
              <a:noFill/>
              <a:ln w="9525" algn="ctr">
                <a:noFill/>
                <a:miter lim="800000"/>
                <a:headEnd/>
                <a:tailEnd/>
              </a:ln>
            </p:spPr>
            <p:txBody>
              <a:bodyPr wrap="square" anchor="t"/>
              <a:lstStyle/>
              <a:p>
                <a:pPr>
                  <a:lnSpc>
                    <a:spcPct val="90000"/>
                  </a:lnSpc>
                  <a:spcBef>
                    <a:spcPct val="25000"/>
                  </a:spcBef>
                  <a:spcAft>
                    <a:spcPts val="0"/>
                  </a:spcAft>
                </a:pPr>
                <a:r>
                  <a:rPr lang="en-US" sz="800" b="1" dirty="0" smtClean="0">
                    <a:latin typeface="Verdana"/>
                    <a:cs typeface="Verdana"/>
                  </a:rPr>
                  <a:t>Integrated </a:t>
                </a:r>
                <a:br>
                  <a:rPr lang="en-US" sz="800" b="1" dirty="0" smtClean="0">
                    <a:latin typeface="Verdana"/>
                    <a:cs typeface="Verdana"/>
                  </a:rPr>
                </a:br>
                <a:r>
                  <a:rPr lang="en-US" sz="800" b="1" dirty="0" smtClean="0">
                    <a:latin typeface="Verdana"/>
                    <a:cs typeface="Verdana"/>
                  </a:rPr>
                  <a:t>PCI Express* 3.0</a:t>
                </a:r>
              </a:p>
              <a:p>
                <a:pPr>
                  <a:lnSpc>
                    <a:spcPct val="90000"/>
                  </a:lnSpc>
                  <a:spcBef>
                    <a:spcPct val="25000"/>
                  </a:spcBef>
                  <a:spcAft>
                    <a:spcPts val="0"/>
                  </a:spcAft>
                </a:pPr>
                <a:r>
                  <a:rPr lang="en-US" sz="800" b="1" dirty="0" smtClean="0">
                    <a:latin typeface="Verdana"/>
                    <a:cs typeface="Verdana"/>
                  </a:rPr>
                  <a:t>Up to 40 lanes </a:t>
                </a:r>
                <a:br>
                  <a:rPr lang="en-US" sz="800" b="1" dirty="0" smtClean="0">
                    <a:latin typeface="Verdana"/>
                    <a:cs typeface="Verdana"/>
                  </a:rPr>
                </a:br>
                <a:r>
                  <a:rPr lang="en-US" sz="800" b="1" dirty="0" smtClean="0">
                    <a:latin typeface="Verdana"/>
                    <a:cs typeface="Verdana"/>
                  </a:rPr>
                  <a:t>per socket</a:t>
                </a:r>
              </a:p>
              <a:p>
                <a:pPr>
                  <a:lnSpc>
                    <a:spcPct val="90000"/>
                  </a:lnSpc>
                  <a:spcBef>
                    <a:spcPct val="25000"/>
                  </a:spcBef>
                  <a:spcAft>
                    <a:spcPts val="0"/>
                  </a:spcAft>
                </a:pPr>
                <a:endParaRPr lang="en-US" sz="800" b="1" dirty="0" smtClean="0">
                  <a:latin typeface="Verdana"/>
                  <a:cs typeface="Verdana"/>
                </a:endParaRPr>
              </a:p>
            </p:txBody>
          </p:sp>
        </p:grpSp>
      </p:grpSp>
      <p:sp>
        <p:nvSpPr>
          <p:cNvPr id="2" name="Title 1"/>
          <p:cNvSpPr>
            <a:spLocks noGrp="1"/>
          </p:cNvSpPr>
          <p:nvPr>
            <p:ph type="title"/>
          </p:nvPr>
        </p:nvSpPr>
        <p:spPr>
          <a:xfrm>
            <a:off x="353962" y="457200"/>
            <a:ext cx="7402338" cy="870464"/>
          </a:xfrm>
        </p:spPr>
        <p:txBody>
          <a:bodyPr>
            <a:noAutofit/>
          </a:bodyPr>
          <a:lstStyle/>
          <a:p>
            <a:r>
              <a:rPr lang="en-US" dirty="0">
                <a:solidFill>
                  <a:srgbClr val="061922"/>
                </a:solidFill>
              </a:rPr>
              <a:t>The </a:t>
            </a:r>
            <a:r>
              <a:rPr lang="en-US" dirty="0" smtClean="0">
                <a:solidFill>
                  <a:srgbClr val="061922"/>
                </a:solidFill>
              </a:rPr>
              <a:t>Heart of </a:t>
            </a:r>
            <a:r>
              <a:rPr lang="en-US" dirty="0">
                <a:solidFill>
                  <a:srgbClr val="061922"/>
                </a:solidFill>
              </a:rPr>
              <a:t>a </a:t>
            </a:r>
            <a:r>
              <a:rPr lang="en-US" dirty="0" smtClean="0">
                <a:solidFill>
                  <a:srgbClr val="061922"/>
                </a:solidFill>
              </a:rPr>
              <a:t>Next-Generation Data </a:t>
            </a:r>
            <a:r>
              <a:rPr lang="en-US" dirty="0">
                <a:solidFill>
                  <a:srgbClr val="061922"/>
                </a:solidFill>
              </a:rPr>
              <a:t>Center</a:t>
            </a:r>
            <a:endParaRPr lang="en-US" dirty="0"/>
          </a:p>
        </p:txBody>
      </p:sp>
      <p:sp>
        <p:nvSpPr>
          <p:cNvPr id="30" name="Text Placeholder 59"/>
          <p:cNvSpPr txBox="1">
            <a:spLocks/>
          </p:cNvSpPr>
          <p:nvPr/>
        </p:nvSpPr>
        <p:spPr>
          <a:xfrm>
            <a:off x="228600" y="6363708"/>
            <a:ext cx="8008988" cy="440317"/>
          </a:xfrm>
          <a:prstGeom prst="rect">
            <a:avLst/>
          </a:prstGeom>
        </p:spPr>
        <p:txBody>
          <a:bodyPr vert="horz" wrap="square" lIns="91440" tIns="45720" rIns="91440" bIns="45720" rtlCol="0" anchor="t" anchorCtr="0">
            <a:noAutofit/>
          </a:bodyPr>
          <a:lstStyle/>
          <a:p>
            <a:pPr marL="228600" indent="-228600" fontAlgn="auto">
              <a:lnSpc>
                <a:spcPct val="80000"/>
              </a:lnSpc>
              <a:spcBef>
                <a:spcPts val="200"/>
              </a:spcBef>
              <a:spcAft>
                <a:spcPts val="0"/>
              </a:spcAft>
              <a:buClr>
                <a:schemeClr val="tx1"/>
              </a:buClr>
              <a:defRPr/>
            </a:pPr>
            <a:r>
              <a:rPr kumimoji="0" lang="en-US" sz="600" b="0" i="0" u="none" strike="noStrike" kern="1200" cap="none" spc="0" normalizeH="0" baseline="0" noProof="0" dirty="0" smtClean="0">
                <a:ln>
                  <a:noFill/>
                </a:ln>
                <a:solidFill>
                  <a:srgbClr val="FFFFFF"/>
                </a:solidFill>
                <a:effectLst/>
                <a:uLnTx/>
                <a:uFillTx/>
                <a:latin typeface="+mn-lt"/>
                <a:ea typeface="+mn-ea"/>
                <a:cs typeface="+mn-cs"/>
              </a:rPr>
              <a:t>1</a:t>
            </a:r>
            <a:r>
              <a:rPr lang="en-US" sz="600" dirty="0" smtClean="0">
                <a:solidFill>
                  <a:prstClr val="white"/>
                </a:solidFill>
                <a:latin typeface="Neo Sans Intel"/>
                <a:cs typeface="Arial" charset="0"/>
              </a:rPr>
              <a:t> Performance comparison using best submitted/published 2-socket server results on the SPECfp*_rate_base2006 benchmark as of 6 March 2012. </a:t>
            </a:r>
            <a:endParaRPr kumimoji="0" lang="en-US" sz="600" b="0" i="0" u="none" strike="noStrike" kern="1200" cap="none" spc="0" normalizeH="0" baseline="0" noProof="0" dirty="0" smtClean="0">
              <a:ln>
                <a:noFill/>
              </a:ln>
              <a:solidFill>
                <a:srgbClr val="FFFFFF"/>
              </a:solidFill>
              <a:effectLst/>
              <a:uLnTx/>
              <a:uFillTx/>
              <a:latin typeface="+mn-lt"/>
              <a:ea typeface="+mn-ea"/>
              <a:cs typeface="+mn-cs"/>
            </a:endParaRPr>
          </a:p>
          <a:p>
            <a:pPr lvl="0" fontAlgn="auto">
              <a:lnSpc>
                <a:spcPct val="80000"/>
              </a:lnSpc>
              <a:spcBef>
                <a:spcPts val="200"/>
              </a:spcBef>
              <a:spcAft>
                <a:spcPts val="0"/>
              </a:spcAft>
              <a:buClr>
                <a:schemeClr val="tx1"/>
              </a:buClr>
              <a:defRPr/>
            </a:pPr>
            <a:r>
              <a:rPr lang="en-US" sz="600" dirty="0" smtClean="0">
                <a:solidFill>
                  <a:srgbClr val="FFFFFF"/>
                </a:solidFill>
                <a:latin typeface="+mn-lt"/>
                <a:cs typeface="+mn-cs"/>
              </a:rPr>
              <a:t>2  Source: Intel internal measurements of average time for an I/O device read to local system memory under idle conditions comparing Intel® Xeon® processor E5-2600 product family (230 ns) vs.. Intel® Xeon® processor 5500 series (340 ns). See notes in backup for configuration details</a:t>
            </a:r>
          </a:p>
          <a:p>
            <a:pPr marL="0" marR="0" lvl="0" indent="0" algn="l" defTabSz="914400" rtl="0" eaLnBrk="1" fontAlgn="auto" latinLnBrk="0" hangingPunct="1">
              <a:lnSpc>
                <a:spcPct val="80000"/>
              </a:lnSpc>
              <a:spcBef>
                <a:spcPts val="200"/>
              </a:spcBef>
              <a:spcAft>
                <a:spcPts val="0"/>
              </a:spcAft>
              <a:buClr>
                <a:schemeClr val="tx1"/>
              </a:buClr>
              <a:buSzTx/>
              <a:buFont typeface="Arial" pitchFamily="34" charset="0"/>
              <a:buNone/>
              <a:tabLst/>
              <a:defRPr/>
            </a:pPr>
            <a:r>
              <a:rPr kumimoji="0" lang="en-US" sz="600" b="0" i="0" u="none" strike="noStrike" kern="1200" cap="none" spc="0" normalizeH="0" baseline="0" noProof="0" dirty="0" smtClean="0">
                <a:ln>
                  <a:noFill/>
                </a:ln>
                <a:solidFill>
                  <a:srgbClr val="FFFFFF"/>
                </a:solidFill>
                <a:effectLst/>
                <a:uLnTx/>
                <a:uFillTx/>
                <a:latin typeface="+mn-lt"/>
                <a:ea typeface="+mn-ea"/>
                <a:cs typeface="+mn-cs"/>
              </a:rPr>
              <a:t/>
            </a:r>
            <a:br>
              <a:rPr kumimoji="0" lang="en-US" sz="600" b="0" i="0" u="none" strike="noStrike" kern="1200" cap="none" spc="0" normalizeH="0" baseline="0" noProof="0" dirty="0" smtClean="0">
                <a:ln>
                  <a:noFill/>
                </a:ln>
                <a:solidFill>
                  <a:srgbClr val="FFFFFF"/>
                </a:solidFill>
                <a:effectLst/>
                <a:uLnTx/>
                <a:uFillTx/>
                <a:latin typeface="+mn-lt"/>
                <a:ea typeface="+mn-ea"/>
                <a:cs typeface="+mn-cs"/>
              </a:rPr>
            </a:br>
            <a:r>
              <a:rPr kumimoji="0" lang="en-US" sz="600" b="0" i="0" u="none" strike="noStrike" kern="1200" cap="none" spc="0" normalizeH="0" baseline="0" noProof="0" dirty="0" smtClean="0">
                <a:ln>
                  <a:noFill/>
                </a:ln>
                <a:solidFill>
                  <a:srgbClr val="FFFFFF"/>
                </a:solidFill>
                <a:effectLst/>
                <a:uLnTx/>
                <a:uFillTx/>
                <a:latin typeface="+mn-lt"/>
                <a:ea typeface="+mn-ea"/>
                <a:cs typeface="+mn-cs"/>
              </a:rPr>
              <a:t>* Other names and brands may be claimed as the property of others</a:t>
            </a:r>
          </a:p>
          <a:p>
            <a:pPr marL="0" marR="0" lvl="0" indent="0" algn="l" defTabSz="914400" rtl="0" eaLnBrk="1" fontAlgn="auto" latinLnBrk="0" hangingPunct="1">
              <a:lnSpc>
                <a:spcPct val="80000"/>
              </a:lnSpc>
              <a:spcBef>
                <a:spcPts val="200"/>
              </a:spcBef>
              <a:spcAft>
                <a:spcPts val="0"/>
              </a:spcAft>
              <a:buClr>
                <a:schemeClr val="tx1"/>
              </a:buClr>
              <a:buSzTx/>
              <a:buFont typeface="Arial" pitchFamily="34" charset="0"/>
              <a:buNone/>
              <a:tabLst/>
              <a:defRPr/>
            </a:pPr>
            <a:endParaRPr kumimoji="0" lang="en-US" sz="6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80000"/>
              </a:lnSpc>
              <a:spcBef>
                <a:spcPts val="200"/>
              </a:spcBef>
              <a:spcAft>
                <a:spcPts val="0"/>
              </a:spcAft>
              <a:buClr>
                <a:schemeClr val="tx1"/>
              </a:buClr>
              <a:buSzTx/>
              <a:buFont typeface="Arial" pitchFamily="34" charset="0"/>
              <a:buNone/>
              <a:tabLst/>
              <a:defRPr/>
            </a:pPr>
            <a:endParaRPr kumimoji="0" lang="en-US" sz="600" b="0" i="0" u="none" strike="noStrike" kern="1200" cap="none" spc="0" normalizeH="0" baseline="0" noProof="0" dirty="0">
              <a:ln>
                <a:noFill/>
              </a:ln>
              <a:solidFill>
                <a:srgbClr val="FFFFFF"/>
              </a:solidFill>
              <a:effectLst/>
              <a:uLnTx/>
              <a:uFillTx/>
              <a:latin typeface="+mn-lt"/>
              <a:ea typeface="+mn-ea"/>
              <a:cs typeface="+mn-cs"/>
            </a:endParaRPr>
          </a:p>
        </p:txBody>
      </p:sp>
      <p:sp>
        <p:nvSpPr>
          <p:cNvPr id="31" name="Rectangle 30"/>
          <p:cNvSpPr/>
          <p:nvPr/>
        </p:nvSpPr>
        <p:spPr>
          <a:xfrm>
            <a:off x="228600" y="5791200"/>
            <a:ext cx="8686800" cy="630942"/>
          </a:xfrm>
          <a:prstGeom prst="rect">
            <a:avLst/>
          </a:prstGeom>
        </p:spPr>
        <p:txBody>
          <a:bodyPr wrap="square">
            <a:spAutoFit/>
          </a:bodyPr>
          <a:lstStyle/>
          <a:p>
            <a:r>
              <a:rPr lang="en-US" sz="700" dirty="0" smtClean="0"/>
              <a:t>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a:t>
            </a:r>
          </a:p>
          <a:p>
            <a:endParaRPr lang="en-US" sz="700" dirty="0" smtClean="0"/>
          </a:p>
          <a:p>
            <a:r>
              <a:rPr lang="en-US" sz="700" dirty="0" smtClean="0"/>
              <a:t>For more information go to intel.com/performance</a:t>
            </a:r>
          </a:p>
        </p:txBody>
      </p:sp>
    </p:spTree>
    <p:extLst>
      <p:ext uri="{BB962C8B-B14F-4D97-AF65-F5344CB8AC3E}">
        <p14:creationId xmlns="" xmlns:p14="http://schemas.microsoft.com/office/powerpoint/2010/main" val="16692630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p:cNvSpPr/>
          <p:nvPr/>
        </p:nvSpPr>
        <p:spPr bwMode="auto">
          <a:xfrm rot="16200000">
            <a:off x="2072894" y="-707403"/>
            <a:ext cx="4998217" cy="9144004"/>
          </a:xfrm>
          <a:prstGeom prst="rect">
            <a:avLst/>
          </a:prstGeom>
          <a:gradFill flip="none" rotWithShape="1">
            <a:gsLst>
              <a:gs pos="0">
                <a:schemeClr val="accent1">
                  <a:alpha val="25000"/>
                </a:schemeClr>
              </a:gs>
              <a:gs pos="100000">
                <a:srgbClr val="FFFFFF"/>
              </a:gs>
            </a:gsLst>
            <a:lin ang="0" scaled="1"/>
            <a:tileRect/>
          </a:gra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rgbClr val="FFFFFF"/>
              </a:solidFill>
              <a:latin typeface="Verdana"/>
              <a:cs typeface="+mn-cs"/>
            </a:endParaRPr>
          </a:p>
        </p:txBody>
      </p:sp>
      <p:sp>
        <p:nvSpPr>
          <p:cNvPr id="170" name="Title 169"/>
          <p:cNvSpPr>
            <a:spLocks noGrp="1"/>
          </p:cNvSpPr>
          <p:nvPr>
            <p:ph type="title"/>
          </p:nvPr>
        </p:nvSpPr>
        <p:spPr/>
        <p:txBody>
          <a:bodyPr/>
          <a:lstStyle/>
          <a:p>
            <a:r>
              <a:rPr lang="en-US" dirty="0" smtClean="0"/>
              <a:t>High Density</a:t>
            </a:r>
            <a:r>
              <a:rPr lang="en-US" sz="2400" dirty="0" smtClean="0"/>
              <a:t> Value in 4-Socket Servers</a:t>
            </a:r>
            <a:endParaRPr lang="en-US" sz="2400" dirty="0"/>
          </a:p>
        </p:txBody>
      </p:sp>
      <p:sp>
        <p:nvSpPr>
          <p:cNvPr id="111" name="Text Placeholder 110"/>
          <p:cNvSpPr>
            <a:spLocks noGrp="1"/>
          </p:cNvSpPr>
          <p:nvPr>
            <p:ph type="body" sz="quarter" idx="13"/>
          </p:nvPr>
        </p:nvSpPr>
        <p:spPr>
          <a:xfrm>
            <a:off x="353962" y="6356499"/>
            <a:ext cx="8008988" cy="295275"/>
          </a:xfrm>
        </p:spPr>
        <p:txBody>
          <a:bodyPr>
            <a:noAutofit/>
          </a:bodyPr>
          <a:lstStyle/>
          <a:p>
            <a:r>
              <a:rPr lang="en-US" sz="700" b="0" kern="1200" dirty="0" smtClean="0">
                <a:solidFill>
                  <a:schemeClr val="bg1"/>
                </a:solidFill>
              </a:rPr>
              <a:t>1  Source: </a:t>
            </a:r>
            <a:r>
              <a:rPr lang="en-US" sz="700" b="0" dirty="0" smtClean="0"/>
              <a:t>Based on comparing the best published results on the Intel Xeon processor E5-2600 product family to the E5-4600 product family, both at the 130W TDP processor specification.</a:t>
            </a:r>
          </a:p>
          <a:p>
            <a:pPr marL="91440" lvl="0" indent="-182880"/>
            <a:r>
              <a:rPr lang="en-US" sz="700" b="0" kern="1200" dirty="0" smtClean="0">
                <a:solidFill>
                  <a:schemeClr val="bg1"/>
                </a:solidFill>
              </a:rPr>
              <a:t>2  Intel internal assessment compared to Intel Xeon processor E5-2600 product family</a:t>
            </a:r>
          </a:p>
        </p:txBody>
      </p:sp>
      <p:sp>
        <p:nvSpPr>
          <p:cNvPr id="21" name="AutoShape 38"/>
          <p:cNvSpPr>
            <a:spLocks noChangeArrowheads="1"/>
          </p:cNvSpPr>
          <p:nvPr/>
        </p:nvSpPr>
        <p:spPr bwMode="auto">
          <a:xfrm>
            <a:off x="649005" y="4724400"/>
            <a:ext cx="1904366" cy="677853"/>
          </a:xfrm>
          <a:prstGeom prst="roundRect">
            <a:avLst>
              <a:gd name="adj" fmla="val 9093"/>
            </a:avLst>
          </a:prstGeom>
          <a:gradFill flip="none" rotWithShape="1">
            <a:gsLst>
              <a:gs pos="0">
                <a:schemeClr val="accent2">
                  <a:lumMod val="75000"/>
                </a:schemeClr>
              </a:gs>
              <a:gs pos="100000">
                <a:schemeClr val="accent1">
                  <a:lumMod val="60000"/>
                  <a:lumOff val="40000"/>
                </a:schemeClr>
              </a:gs>
            </a:gsLst>
            <a:lin ang="16200000" scaled="0"/>
            <a:tileRect/>
          </a:gradFill>
          <a:ln w="22225" cap="flat" cmpd="sng" algn="ctr">
            <a:solidFill>
              <a:schemeClr val="lt1"/>
            </a:solidFill>
            <a:prstDash val="solid"/>
            <a:round/>
            <a:headEnd type="none" w="med" len="med"/>
            <a:tailEnd type="none" w="med" len="med"/>
          </a:ln>
          <a:effectLst>
            <a:outerShdw blurRad="50800" dist="38100" dir="5400000" algn="t"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lnSpc>
                <a:spcPct val="80000"/>
              </a:lnSpc>
              <a:spcBef>
                <a:spcPct val="50000"/>
              </a:spcBef>
            </a:pPr>
            <a:r>
              <a:rPr lang="en-US" sz="1400" b="1" dirty="0">
                <a:solidFill>
                  <a:srgbClr val="FFFFFF"/>
                </a:solidFill>
              </a:rPr>
              <a:t>Best 2-Socket </a:t>
            </a:r>
            <a:r>
              <a:rPr lang="en-US" sz="1400" b="1" dirty="0" smtClean="0">
                <a:solidFill>
                  <a:srgbClr val="FFFFFF"/>
                </a:solidFill>
              </a:rPr>
              <a:t/>
            </a:r>
            <a:br>
              <a:rPr lang="en-US" sz="1400" b="1" dirty="0" smtClean="0">
                <a:solidFill>
                  <a:srgbClr val="FFFFFF"/>
                </a:solidFill>
              </a:rPr>
            </a:br>
            <a:r>
              <a:rPr lang="en-US" sz="1400" b="1" dirty="0" smtClean="0">
                <a:solidFill>
                  <a:srgbClr val="FFFFFF"/>
                </a:solidFill>
              </a:rPr>
              <a:t>Efficient </a:t>
            </a:r>
            <a:br>
              <a:rPr lang="en-US" sz="1400" b="1" dirty="0" smtClean="0">
                <a:solidFill>
                  <a:srgbClr val="FFFFFF"/>
                </a:solidFill>
              </a:rPr>
            </a:br>
            <a:r>
              <a:rPr lang="en-US" sz="1400" b="1" dirty="0" smtClean="0">
                <a:solidFill>
                  <a:srgbClr val="FFFFFF"/>
                </a:solidFill>
              </a:rPr>
              <a:t>Performance</a:t>
            </a:r>
            <a:endParaRPr lang="en-US" sz="1400" b="1" dirty="0">
              <a:solidFill>
                <a:srgbClr val="FFFFFF"/>
              </a:solidFill>
            </a:endParaRPr>
          </a:p>
        </p:txBody>
      </p:sp>
      <p:sp>
        <p:nvSpPr>
          <p:cNvPr id="23" name="AutoShape 38"/>
          <p:cNvSpPr>
            <a:spLocks noChangeArrowheads="1"/>
          </p:cNvSpPr>
          <p:nvPr/>
        </p:nvSpPr>
        <p:spPr bwMode="auto">
          <a:xfrm>
            <a:off x="664285" y="2350532"/>
            <a:ext cx="1904366" cy="714605"/>
          </a:xfrm>
          <a:prstGeom prst="roundRect">
            <a:avLst>
              <a:gd name="adj" fmla="val 9093"/>
            </a:avLst>
          </a:prstGeom>
          <a:gradFill flip="none" rotWithShape="1">
            <a:gsLst>
              <a:gs pos="0">
                <a:schemeClr val="accent2">
                  <a:lumMod val="75000"/>
                </a:schemeClr>
              </a:gs>
              <a:gs pos="100000">
                <a:schemeClr val="accent1">
                  <a:lumMod val="60000"/>
                  <a:lumOff val="40000"/>
                </a:schemeClr>
              </a:gs>
            </a:gsLst>
            <a:lin ang="16200000" scaled="0"/>
            <a:tileRect/>
          </a:gradFill>
          <a:ln w="22225" cap="flat" cmpd="sng" algn="ctr">
            <a:solidFill>
              <a:schemeClr val="lt1"/>
            </a:solidFill>
            <a:prstDash val="solid"/>
            <a:round/>
            <a:headEnd type="none" w="med" len="med"/>
            <a:tailEnd type="none" w="med" len="med"/>
          </a:ln>
          <a:effectLst>
            <a:outerShdw blurRad="50800" dist="38100" dir="5400000" algn="t"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lnSpc>
                <a:spcPct val="80000"/>
              </a:lnSpc>
              <a:spcBef>
                <a:spcPct val="50000"/>
              </a:spcBef>
            </a:pPr>
            <a:r>
              <a:rPr lang="en-US" sz="1400" b="1" dirty="0" smtClean="0">
                <a:solidFill>
                  <a:srgbClr val="FFFFFF"/>
                </a:solidFill>
              </a:rPr>
              <a:t>High Density, </a:t>
            </a:r>
            <a:br>
              <a:rPr lang="en-US" sz="1400" b="1" dirty="0" smtClean="0">
                <a:solidFill>
                  <a:srgbClr val="FFFFFF"/>
                </a:solidFill>
              </a:rPr>
            </a:br>
            <a:r>
              <a:rPr lang="en-US" sz="1400" b="1" dirty="0" smtClean="0">
                <a:solidFill>
                  <a:srgbClr val="FFFFFF"/>
                </a:solidFill>
              </a:rPr>
              <a:t>Cost Effective </a:t>
            </a:r>
            <a:r>
              <a:rPr lang="en-US" sz="1400" b="1" dirty="0">
                <a:solidFill>
                  <a:srgbClr val="FFFFFF"/>
                </a:solidFill>
              </a:rPr>
              <a:t/>
            </a:r>
            <a:br>
              <a:rPr lang="en-US" sz="1400" b="1" dirty="0">
                <a:solidFill>
                  <a:srgbClr val="FFFFFF"/>
                </a:solidFill>
              </a:rPr>
            </a:br>
            <a:r>
              <a:rPr lang="en-US" sz="1400" b="1" dirty="0">
                <a:solidFill>
                  <a:srgbClr val="FFFFFF"/>
                </a:solidFill>
              </a:rPr>
              <a:t>4-Socket</a:t>
            </a:r>
          </a:p>
        </p:txBody>
      </p:sp>
      <p:grpSp>
        <p:nvGrpSpPr>
          <p:cNvPr id="4" name="Group 161"/>
          <p:cNvGrpSpPr/>
          <p:nvPr/>
        </p:nvGrpSpPr>
        <p:grpSpPr>
          <a:xfrm>
            <a:off x="5257800" y="1905000"/>
            <a:ext cx="3352800" cy="2893100"/>
            <a:chOff x="5334000" y="1689748"/>
            <a:chExt cx="2971800" cy="2893100"/>
          </a:xfrm>
        </p:grpSpPr>
        <p:sp>
          <p:nvSpPr>
            <p:cNvPr id="103" name="TextBox 102"/>
            <p:cNvSpPr txBox="1"/>
            <p:nvPr/>
          </p:nvSpPr>
          <p:spPr>
            <a:xfrm>
              <a:off x="5334000" y="1689748"/>
              <a:ext cx="2971800" cy="2893100"/>
            </a:xfrm>
            <a:prstGeom prst="rect">
              <a:avLst/>
            </a:prstGeom>
            <a:noFill/>
          </p:spPr>
          <p:txBody>
            <a:bodyPr wrap="square" rtlCol="0">
              <a:spAutoFit/>
            </a:bodyPr>
            <a:lstStyle/>
            <a:p>
              <a:pPr fontAlgn="auto">
                <a:spcBef>
                  <a:spcPts val="0"/>
                </a:spcBef>
                <a:spcAft>
                  <a:spcPts val="0"/>
                </a:spcAft>
              </a:pPr>
              <a:r>
                <a:rPr lang="en-US" sz="1400" dirty="0">
                  <a:solidFill>
                    <a:srgbClr val="061922"/>
                  </a:solidFill>
                  <a:latin typeface="Verdana"/>
                  <a:cs typeface="+mn-cs"/>
                </a:rPr>
                <a:t>Up to </a:t>
              </a:r>
              <a:r>
                <a:rPr lang="en-US" sz="1400" b="1" dirty="0" smtClean="0">
                  <a:solidFill>
                    <a:srgbClr val="061922"/>
                  </a:solidFill>
                  <a:latin typeface="Verdana"/>
                  <a:cs typeface="+mn-cs"/>
                </a:rPr>
                <a:t>83% </a:t>
              </a:r>
              <a:r>
                <a:rPr lang="en-US" sz="1400" b="1" dirty="0">
                  <a:solidFill>
                    <a:srgbClr val="061922"/>
                  </a:solidFill>
                  <a:latin typeface="Verdana"/>
                  <a:cs typeface="+mn-cs"/>
                </a:rPr>
                <a:t>performance </a:t>
              </a:r>
              <a:r>
                <a:rPr lang="en-US" sz="1400" b="1" dirty="0" smtClean="0">
                  <a:solidFill>
                    <a:srgbClr val="061922"/>
                  </a:solidFill>
                  <a:latin typeface="Verdana"/>
                  <a:cs typeface="+mn-cs"/>
                </a:rPr>
                <a:t>increase </a:t>
              </a:r>
              <a:r>
                <a:rPr lang="en-US" sz="1400" dirty="0" smtClean="0">
                  <a:solidFill>
                    <a:srgbClr val="061922"/>
                  </a:solidFill>
                  <a:latin typeface="Verdana"/>
                  <a:cs typeface="+mn-cs"/>
                </a:rPr>
                <a:t>vs.. </a:t>
              </a:r>
              <a:r>
                <a:rPr lang="en-US" sz="1400" dirty="0">
                  <a:solidFill>
                    <a:srgbClr val="061922"/>
                  </a:solidFill>
                  <a:latin typeface="Verdana"/>
                  <a:cs typeface="+mn-cs"/>
                </a:rPr>
                <a:t>Intel Xeon processor E5-2600 product family</a:t>
              </a:r>
              <a:r>
                <a:rPr lang="en-US" sz="1400" baseline="30000" dirty="0">
                  <a:solidFill>
                    <a:srgbClr val="061922"/>
                  </a:solidFill>
                  <a:latin typeface="Verdana"/>
                  <a:cs typeface="+mn-cs"/>
                </a:rPr>
                <a:t>1</a:t>
              </a:r>
            </a:p>
            <a:p>
              <a:pPr fontAlgn="auto">
                <a:spcBef>
                  <a:spcPts val="0"/>
                </a:spcBef>
                <a:spcAft>
                  <a:spcPts val="0"/>
                </a:spcAft>
              </a:pPr>
              <a:endParaRPr lang="en-US" sz="1400" dirty="0">
                <a:solidFill>
                  <a:srgbClr val="061922"/>
                </a:solidFill>
                <a:latin typeface="Verdana"/>
                <a:cs typeface="+mn-cs"/>
              </a:endParaRPr>
            </a:p>
            <a:p>
              <a:pPr fontAlgn="auto">
                <a:spcBef>
                  <a:spcPts val="0"/>
                </a:spcBef>
                <a:spcAft>
                  <a:spcPts val="0"/>
                </a:spcAft>
              </a:pPr>
              <a:endParaRPr lang="en-US" sz="1400" dirty="0">
                <a:solidFill>
                  <a:srgbClr val="061922"/>
                </a:solidFill>
                <a:latin typeface="Verdana"/>
                <a:cs typeface="+mn-cs"/>
              </a:endParaRPr>
            </a:p>
            <a:p>
              <a:pPr fontAlgn="auto">
                <a:spcBef>
                  <a:spcPts val="0"/>
                </a:spcBef>
                <a:spcAft>
                  <a:spcPts val="0"/>
                </a:spcAft>
                <a:defRPr/>
              </a:pPr>
              <a:r>
                <a:rPr lang="en-US" sz="1400" kern="0" dirty="0">
                  <a:solidFill>
                    <a:srgbClr val="061922"/>
                  </a:solidFill>
                  <a:latin typeface="Verdana"/>
                  <a:cs typeface="Arial" charset="0"/>
                </a:rPr>
                <a:t>Up to 2X the memory (48DIMMs) and 2X the I/O</a:t>
              </a:r>
              <a:r>
                <a:rPr lang="en-US" sz="1400" kern="0" baseline="30000" dirty="0">
                  <a:solidFill>
                    <a:srgbClr val="061922"/>
                  </a:solidFill>
                  <a:latin typeface="Verdana"/>
                  <a:cs typeface="Arial" charset="0"/>
                </a:rPr>
                <a:t>2</a:t>
              </a:r>
              <a:r>
                <a:rPr lang="en-US" sz="1400" kern="0" dirty="0">
                  <a:solidFill>
                    <a:srgbClr val="061922"/>
                  </a:solidFill>
                  <a:latin typeface="Verdana"/>
                  <a:cs typeface="Arial" charset="0"/>
                </a:rPr>
                <a:t> to </a:t>
              </a:r>
              <a:r>
                <a:rPr lang="en-US" sz="1400" b="1" kern="0" dirty="0">
                  <a:solidFill>
                    <a:srgbClr val="061922"/>
                  </a:solidFill>
                  <a:latin typeface="Verdana"/>
                  <a:cs typeface="Arial" charset="0"/>
                </a:rPr>
                <a:t>increase flexibility and performance</a:t>
              </a:r>
              <a:r>
                <a:rPr lang="en-US" sz="1400" kern="0" dirty="0">
                  <a:solidFill>
                    <a:srgbClr val="061922"/>
                  </a:solidFill>
                  <a:latin typeface="Verdana"/>
                  <a:cs typeface="Arial" charset="0"/>
                </a:rPr>
                <a:t>	</a:t>
              </a:r>
            </a:p>
            <a:p>
              <a:pPr fontAlgn="auto">
                <a:spcBef>
                  <a:spcPts val="0"/>
                </a:spcBef>
                <a:spcAft>
                  <a:spcPts val="0"/>
                </a:spcAft>
                <a:defRPr/>
              </a:pPr>
              <a:endParaRPr lang="en-US" sz="1400" dirty="0">
                <a:solidFill>
                  <a:srgbClr val="061922"/>
                </a:solidFill>
                <a:latin typeface="Verdana"/>
                <a:cs typeface="+mn-cs"/>
              </a:endParaRPr>
            </a:p>
            <a:p>
              <a:pPr fontAlgn="auto">
                <a:spcBef>
                  <a:spcPts val="0"/>
                </a:spcBef>
                <a:spcAft>
                  <a:spcPts val="0"/>
                </a:spcAft>
              </a:pPr>
              <a:endParaRPr lang="en-US" sz="1400" dirty="0">
                <a:solidFill>
                  <a:srgbClr val="061922"/>
                </a:solidFill>
                <a:latin typeface="Verdana"/>
                <a:cs typeface="+mn-cs"/>
              </a:endParaRPr>
            </a:p>
            <a:p>
              <a:pPr fontAlgn="auto">
                <a:spcBef>
                  <a:spcPts val="0"/>
                </a:spcBef>
                <a:spcAft>
                  <a:spcPts val="0"/>
                </a:spcAft>
              </a:pPr>
              <a:r>
                <a:rPr lang="en-US" sz="1400" dirty="0">
                  <a:solidFill>
                    <a:srgbClr val="061922"/>
                  </a:solidFill>
                  <a:latin typeface="Verdana"/>
                  <a:cs typeface="+mn-cs"/>
                </a:rPr>
                <a:t>Supports </a:t>
              </a:r>
              <a:r>
                <a:rPr lang="en-US" sz="1400" b="1" dirty="0">
                  <a:solidFill>
                    <a:srgbClr val="061922"/>
                  </a:solidFill>
                  <a:latin typeface="Verdana"/>
                  <a:cs typeface="+mn-cs"/>
                </a:rPr>
                <a:t>new technologies &amp; features</a:t>
              </a:r>
              <a:r>
                <a:rPr lang="en-US" sz="1400" dirty="0">
                  <a:solidFill>
                    <a:srgbClr val="061922"/>
                  </a:solidFill>
                  <a:latin typeface="Verdana"/>
                  <a:cs typeface="+mn-cs"/>
                </a:rPr>
                <a:t> of Intel Xeon processor E5 family</a:t>
              </a:r>
            </a:p>
          </p:txBody>
        </p:sp>
        <p:cxnSp>
          <p:nvCxnSpPr>
            <p:cNvPr id="112" name="Straight Connector 111"/>
            <p:cNvCxnSpPr/>
            <p:nvPr/>
          </p:nvCxnSpPr>
          <p:spPr>
            <a:xfrm>
              <a:off x="5399912" y="2530056"/>
              <a:ext cx="2743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5399912" y="3670948"/>
              <a:ext cx="2743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06" name="Rectangle 105"/>
          <p:cNvSpPr/>
          <p:nvPr/>
        </p:nvSpPr>
        <p:spPr>
          <a:xfrm>
            <a:off x="228600" y="5985302"/>
            <a:ext cx="8686800" cy="415498"/>
          </a:xfrm>
          <a:prstGeom prst="rect">
            <a:avLst/>
          </a:prstGeom>
        </p:spPr>
        <p:txBody>
          <a:bodyPr wrap="square">
            <a:spAutoFit/>
          </a:bodyPr>
          <a:lstStyle/>
          <a:p>
            <a:pPr fontAlgn="auto">
              <a:spcBef>
                <a:spcPts val="0"/>
              </a:spcBef>
              <a:spcAft>
                <a:spcPts val="0"/>
              </a:spcAft>
            </a:pPr>
            <a:r>
              <a:rPr lang="en-US" sz="700" dirty="0">
                <a:solidFill>
                  <a:srgbClr val="484A4C"/>
                </a:solidFill>
                <a:latin typeface="Verdana"/>
                <a:cs typeface="+mn-cs"/>
              </a:rPr>
              <a:t>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a:t>
            </a:r>
          </a:p>
        </p:txBody>
      </p:sp>
      <p:pic>
        <p:nvPicPr>
          <p:cNvPr id="107" name="Picture 106"/>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7884172" y="333804"/>
            <a:ext cx="1031228" cy="772126"/>
          </a:xfrm>
          <a:prstGeom prst="rect">
            <a:avLst/>
          </a:prstGeom>
          <a:effectLst>
            <a:reflection blurRad="6350" stA="52000" endA="300" endPos="35000" dir="5400000" sy="-100000" algn="bl" rotWithShape="0"/>
          </a:effectLst>
        </p:spPr>
      </p:pic>
      <p:grpSp>
        <p:nvGrpSpPr>
          <p:cNvPr id="104" name="Group 103"/>
          <p:cNvGrpSpPr/>
          <p:nvPr/>
        </p:nvGrpSpPr>
        <p:grpSpPr>
          <a:xfrm>
            <a:off x="2707628" y="1524000"/>
            <a:ext cx="1864372" cy="4124700"/>
            <a:chOff x="2707628" y="1524000"/>
            <a:chExt cx="1864372" cy="4124700"/>
          </a:xfrm>
        </p:grpSpPr>
        <p:grpSp>
          <p:nvGrpSpPr>
            <p:cNvPr id="102" name="Group 101"/>
            <p:cNvGrpSpPr/>
            <p:nvPr/>
          </p:nvGrpSpPr>
          <p:grpSpPr>
            <a:xfrm>
              <a:off x="2707628" y="1524000"/>
              <a:ext cx="1864372" cy="2268140"/>
              <a:chOff x="2707628" y="1524000"/>
              <a:chExt cx="1864372" cy="2268140"/>
            </a:xfrm>
          </p:grpSpPr>
          <p:sp>
            <p:nvSpPr>
              <p:cNvPr id="109" name="AutoShape 38"/>
              <p:cNvSpPr>
                <a:spLocks noChangeArrowheads="1"/>
              </p:cNvSpPr>
              <p:nvPr/>
            </p:nvSpPr>
            <p:spPr bwMode="auto">
              <a:xfrm>
                <a:off x="2707628" y="1524000"/>
                <a:ext cx="1864372" cy="2268140"/>
              </a:xfrm>
              <a:prstGeom prst="roundRect">
                <a:avLst>
                  <a:gd name="adj" fmla="val 9588"/>
                </a:avLst>
              </a:prstGeom>
              <a:gradFill flip="none" rotWithShape="1">
                <a:gsLst>
                  <a:gs pos="0">
                    <a:schemeClr val="bg1"/>
                  </a:gs>
                  <a:gs pos="100000">
                    <a:schemeClr val="bg2">
                      <a:lumMod val="60000"/>
                      <a:lumOff val="40000"/>
                    </a:schemeClr>
                  </a:gs>
                </a:gsLst>
                <a:path path="circle">
                  <a:fillToRect l="50000" t="50000" r="50000" b="50000"/>
                </a:path>
                <a:tileRect/>
              </a:gradFill>
              <a:ln w="22225" cap="flat" cmpd="sng" algn="ctr">
                <a:solidFill>
                  <a:srgbClr val="FFFFFF"/>
                </a:solidFill>
                <a:prstDash val="solid"/>
                <a:round/>
                <a:headEnd type="none" w="med" len="med"/>
                <a:tailEnd type="none" w="med" len="me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lnSpc>
                    <a:spcPct val="80000"/>
                  </a:lnSpc>
                  <a:spcBef>
                    <a:spcPct val="50000"/>
                  </a:spcBef>
                </a:pPr>
                <a:endParaRPr lang="en-US" altLang="ja-JP" sz="1100" b="1" dirty="0">
                  <a:solidFill>
                    <a:srgbClr val="484A4C"/>
                  </a:solidFill>
                  <a:cs typeface="Arial" pitchFamily="34" charset="0"/>
                </a:endParaRPr>
              </a:p>
            </p:txBody>
          </p:sp>
          <p:grpSp>
            <p:nvGrpSpPr>
              <p:cNvPr id="2" name="Group 165"/>
              <p:cNvGrpSpPr/>
              <p:nvPr/>
            </p:nvGrpSpPr>
            <p:grpSpPr>
              <a:xfrm>
                <a:off x="2838662" y="1646701"/>
                <a:ext cx="1610565" cy="2013502"/>
                <a:chOff x="5074298" y="1875174"/>
                <a:chExt cx="1374710" cy="1718640"/>
              </a:xfrm>
            </p:grpSpPr>
            <p:pic>
              <p:nvPicPr>
                <p:cNvPr id="58" name="Picture 57" descr="chip_4600.png"/>
                <p:cNvPicPr>
                  <a:picLocks noChangeAspect="1"/>
                </p:cNvPicPr>
                <p:nvPr/>
              </p:nvPicPr>
              <p:blipFill>
                <a:blip r:embed="rId4" cstate="print"/>
                <a:stretch>
                  <a:fillRect/>
                </a:stretch>
              </p:blipFill>
              <p:spPr>
                <a:xfrm>
                  <a:off x="5238398" y="2839148"/>
                  <a:ext cx="421489" cy="638255"/>
                </a:xfrm>
                <a:prstGeom prst="rect">
                  <a:avLst/>
                </a:prstGeom>
              </p:spPr>
            </p:pic>
            <p:pic>
              <p:nvPicPr>
                <p:cNvPr id="59" name="Picture 58" descr="chip_4600.png"/>
                <p:cNvPicPr>
                  <a:picLocks noChangeAspect="1"/>
                </p:cNvPicPr>
                <p:nvPr/>
              </p:nvPicPr>
              <p:blipFill>
                <a:blip r:embed="rId4" cstate="print"/>
                <a:stretch>
                  <a:fillRect/>
                </a:stretch>
              </p:blipFill>
              <p:spPr>
                <a:xfrm>
                  <a:off x="5864610" y="2839148"/>
                  <a:ext cx="421489" cy="638255"/>
                </a:xfrm>
                <a:prstGeom prst="rect">
                  <a:avLst/>
                </a:prstGeom>
              </p:spPr>
            </p:pic>
            <p:pic>
              <p:nvPicPr>
                <p:cNvPr id="60" name="Picture 59" descr="chip_4600.png"/>
                <p:cNvPicPr>
                  <a:picLocks noChangeAspect="1"/>
                </p:cNvPicPr>
                <p:nvPr/>
              </p:nvPicPr>
              <p:blipFill>
                <a:blip r:embed="rId4" cstate="print"/>
                <a:stretch>
                  <a:fillRect/>
                </a:stretch>
              </p:blipFill>
              <p:spPr>
                <a:xfrm>
                  <a:off x="5238398" y="1996170"/>
                  <a:ext cx="421489" cy="638255"/>
                </a:xfrm>
                <a:prstGeom prst="rect">
                  <a:avLst/>
                </a:prstGeom>
              </p:spPr>
            </p:pic>
            <p:pic>
              <p:nvPicPr>
                <p:cNvPr id="61" name="Picture 60" descr="chip_4600.png"/>
                <p:cNvPicPr>
                  <a:picLocks noChangeAspect="1"/>
                </p:cNvPicPr>
                <p:nvPr/>
              </p:nvPicPr>
              <p:blipFill>
                <a:blip r:embed="rId4" cstate="print"/>
                <a:stretch>
                  <a:fillRect/>
                </a:stretch>
              </p:blipFill>
              <p:spPr>
                <a:xfrm>
                  <a:off x="5864610" y="1996170"/>
                  <a:ext cx="421489" cy="638255"/>
                </a:xfrm>
                <a:prstGeom prst="rect">
                  <a:avLst/>
                </a:prstGeom>
              </p:spPr>
            </p:pic>
            <p:pic>
              <p:nvPicPr>
                <p:cNvPr id="62" name="Picture 61" descr="chip3_parts_QPI.png"/>
                <p:cNvPicPr>
                  <a:picLocks noChangeAspect="1"/>
                </p:cNvPicPr>
                <p:nvPr/>
              </p:nvPicPr>
              <p:blipFill>
                <a:blip r:embed="rId5" cstate="print"/>
                <a:stretch>
                  <a:fillRect/>
                </a:stretch>
              </p:blipFill>
              <p:spPr>
                <a:xfrm>
                  <a:off x="5657880" y="2962374"/>
                  <a:ext cx="207734" cy="94041"/>
                </a:xfrm>
                <a:prstGeom prst="rect">
                  <a:avLst/>
                </a:prstGeom>
              </p:spPr>
            </p:pic>
            <p:pic>
              <p:nvPicPr>
                <p:cNvPr id="63" name="Picture 62" descr="chip3_parts_QPI.png"/>
                <p:cNvPicPr>
                  <a:picLocks noChangeAspect="1"/>
                </p:cNvPicPr>
                <p:nvPr/>
              </p:nvPicPr>
              <p:blipFill>
                <a:blip r:embed="rId5" cstate="print"/>
                <a:stretch>
                  <a:fillRect/>
                </a:stretch>
              </p:blipFill>
              <p:spPr>
                <a:xfrm>
                  <a:off x="5657880" y="2131439"/>
                  <a:ext cx="207734" cy="94041"/>
                </a:xfrm>
                <a:prstGeom prst="rect">
                  <a:avLst/>
                </a:prstGeom>
              </p:spPr>
            </p:pic>
            <p:pic>
              <p:nvPicPr>
                <p:cNvPr id="64" name="Picture 63" descr="chip3_parts_QPI.png"/>
                <p:cNvPicPr>
                  <a:picLocks noChangeAspect="1"/>
                </p:cNvPicPr>
                <p:nvPr/>
              </p:nvPicPr>
              <p:blipFill>
                <a:blip r:embed="rId5" cstate="print"/>
                <a:stretch>
                  <a:fillRect/>
                </a:stretch>
              </p:blipFill>
              <p:spPr>
                <a:xfrm rot="16200000">
                  <a:off x="5345276" y="2691416"/>
                  <a:ext cx="207734" cy="94041"/>
                </a:xfrm>
                <a:prstGeom prst="rect">
                  <a:avLst/>
                </a:prstGeom>
              </p:spPr>
            </p:pic>
            <p:pic>
              <p:nvPicPr>
                <p:cNvPr id="65" name="Picture 64" descr="chip3_parts_QPI.png"/>
                <p:cNvPicPr>
                  <a:picLocks noChangeAspect="1"/>
                </p:cNvPicPr>
                <p:nvPr/>
              </p:nvPicPr>
              <p:blipFill>
                <a:blip r:embed="rId5" cstate="print"/>
                <a:stretch>
                  <a:fillRect/>
                </a:stretch>
              </p:blipFill>
              <p:spPr>
                <a:xfrm rot="16200000">
                  <a:off x="5971488" y="2691416"/>
                  <a:ext cx="207734" cy="94041"/>
                </a:xfrm>
                <a:prstGeom prst="rect">
                  <a:avLst/>
                </a:prstGeom>
              </p:spPr>
            </p:pic>
            <p:pic>
              <p:nvPicPr>
                <p:cNvPr id="66" name="Picture 65" descr="chip3_parts_ddr3_left.png"/>
                <p:cNvPicPr>
                  <a:picLocks noChangeAspect="1"/>
                </p:cNvPicPr>
                <p:nvPr/>
              </p:nvPicPr>
              <p:blipFill>
                <a:blip r:embed="rId6" cstate="print"/>
                <a:stretch>
                  <a:fillRect/>
                </a:stretch>
              </p:blipFill>
              <p:spPr>
                <a:xfrm>
                  <a:off x="5074298" y="2010220"/>
                  <a:ext cx="169782" cy="112374"/>
                </a:xfrm>
                <a:prstGeom prst="rect">
                  <a:avLst/>
                </a:prstGeom>
              </p:spPr>
            </p:pic>
            <p:pic>
              <p:nvPicPr>
                <p:cNvPr id="67" name="Picture 66" descr="chip3_parts_ddr3_right.png"/>
                <p:cNvPicPr>
                  <a:picLocks noChangeAspect="1"/>
                </p:cNvPicPr>
                <p:nvPr/>
              </p:nvPicPr>
              <p:blipFill>
                <a:blip r:embed="rId7" cstate="print"/>
                <a:stretch>
                  <a:fillRect/>
                </a:stretch>
              </p:blipFill>
              <p:spPr>
                <a:xfrm>
                  <a:off x="6287776" y="2010220"/>
                  <a:ext cx="161232" cy="112374"/>
                </a:xfrm>
                <a:prstGeom prst="rect">
                  <a:avLst/>
                </a:prstGeom>
              </p:spPr>
            </p:pic>
            <p:pic>
              <p:nvPicPr>
                <p:cNvPr id="68" name="Picture 67" descr="chip3_parts_ddr3_left.png"/>
                <p:cNvPicPr>
                  <a:picLocks noChangeAspect="1"/>
                </p:cNvPicPr>
                <p:nvPr/>
              </p:nvPicPr>
              <p:blipFill>
                <a:blip r:embed="rId6" cstate="print"/>
                <a:stretch>
                  <a:fillRect/>
                </a:stretch>
              </p:blipFill>
              <p:spPr>
                <a:xfrm>
                  <a:off x="5074298" y="2159748"/>
                  <a:ext cx="169782" cy="112374"/>
                </a:xfrm>
                <a:prstGeom prst="rect">
                  <a:avLst/>
                </a:prstGeom>
              </p:spPr>
            </p:pic>
            <p:pic>
              <p:nvPicPr>
                <p:cNvPr id="69" name="Picture 68" descr="chip3_parts_ddr3_right.png"/>
                <p:cNvPicPr>
                  <a:picLocks noChangeAspect="1"/>
                </p:cNvPicPr>
                <p:nvPr/>
              </p:nvPicPr>
              <p:blipFill>
                <a:blip r:embed="rId7" cstate="print"/>
                <a:stretch>
                  <a:fillRect/>
                </a:stretch>
              </p:blipFill>
              <p:spPr>
                <a:xfrm>
                  <a:off x="6287776" y="2159748"/>
                  <a:ext cx="161232" cy="112374"/>
                </a:xfrm>
                <a:prstGeom prst="rect">
                  <a:avLst/>
                </a:prstGeom>
              </p:spPr>
            </p:pic>
            <p:pic>
              <p:nvPicPr>
                <p:cNvPr id="70" name="Picture 69" descr="chip3_parts_ddr3_left.png"/>
                <p:cNvPicPr>
                  <a:picLocks noChangeAspect="1"/>
                </p:cNvPicPr>
                <p:nvPr/>
              </p:nvPicPr>
              <p:blipFill>
                <a:blip r:embed="rId6" cstate="print"/>
                <a:stretch>
                  <a:fillRect/>
                </a:stretch>
              </p:blipFill>
              <p:spPr>
                <a:xfrm>
                  <a:off x="5074298" y="2309276"/>
                  <a:ext cx="169782" cy="112374"/>
                </a:xfrm>
                <a:prstGeom prst="rect">
                  <a:avLst/>
                </a:prstGeom>
              </p:spPr>
            </p:pic>
            <p:pic>
              <p:nvPicPr>
                <p:cNvPr id="71" name="Picture 70" descr="chip3_parts_ddr3_right.png"/>
                <p:cNvPicPr>
                  <a:picLocks noChangeAspect="1"/>
                </p:cNvPicPr>
                <p:nvPr/>
              </p:nvPicPr>
              <p:blipFill>
                <a:blip r:embed="rId7" cstate="print"/>
                <a:stretch>
                  <a:fillRect/>
                </a:stretch>
              </p:blipFill>
              <p:spPr>
                <a:xfrm>
                  <a:off x="6287776" y="2309276"/>
                  <a:ext cx="161232" cy="112374"/>
                </a:xfrm>
                <a:prstGeom prst="rect">
                  <a:avLst/>
                </a:prstGeom>
              </p:spPr>
            </p:pic>
            <p:pic>
              <p:nvPicPr>
                <p:cNvPr id="72" name="Picture 71" descr="chip3_parts_ddr3_left.png"/>
                <p:cNvPicPr>
                  <a:picLocks noChangeAspect="1"/>
                </p:cNvPicPr>
                <p:nvPr/>
              </p:nvPicPr>
              <p:blipFill>
                <a:blip r:embed="rId6" cstate="print"/>
                <a:stretch>
                  <a:fillRect/>
                </a:stretch>
              </p:blipFill>
              <p:spPr>
                <a:xfrm>
                  <a:off x="5074298" y="2458805"/>
                  <a:ext cx="169782" cy="112374"/>
                </a:xfrm>
                <a:prstGeom prst="rect">
                  <a:avLst/>
                </a:prstGeom>
              </p:spPr>
            </p:pic>
            <p:pic>
              <p:nvPicPr>
                <p:cNvPr id="73" name="Picture 72" descr="chip3_parts_ddr3_right.png"/>
                <p:cNvPicPr>
                  <a:picLocks noChangeAspect="1"/>
                </p:cNvPicPr>
                <p:nvPr/>
              </p:nvPicPr>
              <p:blipFill>
                <a:blip r:embed="rId7" cstate="print"/>
                <a:stretch>
                  <a:fillRect/>
                </a:stretch>
              </p:blipFill>
              <p:spPr>
                <a:xfrm>
                  <a:off x="6287776" y="2458805"/>
                  <a:ext cx="161232" cy="112374"/>
                </a:xfrm>
                <a:prstGeom prst="rect">
                  <a:avLst/>
                </a:prstGeom>
              </p:spPr>
            </p:pic>
            <p:pic>
              <p:nvPicPr>
                <p:cNvPr id="74" name="Picture 73" descr="chip3_parts_ddr3_left.png"/>
                <p:cNvPicPr>
                  <a:picLocks noChangeAspect="1"/>
                </p:cNvPicPr>
                <p:nvPr/>
              </p:nvPicPr>
              <p:blipFill>
                <a:blip r:embed="rId6" cstate="print"/>
                <a:stretch>
                  <a:fillRect/>
                </a:stretch>
              </p:blipFill>
              <p:spPr>
                <a:xfrm>
                  <a:off x="5074298" y="2874272"/>
                  <a:ext cx="169782" cy="112374"/>
                </a:xfrm>
                <a:prstGeom prst="rect">
                  <a:avLst/>
                </a:prstGeom>
              </p:spPr>
            </p:pic>
            <p:pic>
              <p:nvPicPr>
                <p:cNvPr id="75" name="Picture 74" descr="chip3_parts_ddr3_right.png"/>
                <p:cNvPicPr>
                  <a:picLocks noChangeAspect="1"/>
                </p:cNvPicPr>
                <p:nvPr/>
              </p:nvPicPr>
              <p:blipFill>
                <a:blip r:embed="rId7" cstate="print"/>
                <a:stretch>
                  <a:fillRect/>
                </a:stretch>
              </p:blipFill>
              <p:spPr>
                <a:xfrm>
                  <a:off x="6287776" y="2874272"/>
                  <a:ext cx="161232" cy="112374"/>
                </a:xfrm>
                <a:prstGeom prst="rect">
                  <a:avLst/>
                </a:prstGeom>
              </p:spPr>
            </p:pic>
            <p:pic>
              <p:nvPicPr>
                <p:cNvPr id="76" name="Picture 75" descr="chip3_parts_ddr3_left.png"/>
                <p:cNvPicPr>
                  <a:picLocks noChangeAspect="1"/>
                </p:cNvPicPr>
                <p:nvPr/>
              </p:nvPicPr>
              <p:blipFill>
                <a:blip r:embed="rId6" cstate="print"/>
                <a:stretch>
                  <a:fillRect/>
                </a:stretch>
              </p:blipFill>
              <p:spPr>
                <a:xfrm>
                  <a:off x="5074298" y="3023800"/>
                  <a:ext cx="169782" cy="112374"/>
                </a:xfrm>
                <a:prstGeom prst="rect">
                  <a:avLst/>
                </a:prstGeom>
              </p:spPr>
            </p:pic>
            <p:pic>
              <p:nvPicPr>
                <p:cNvPr id="77" name="Picture 76" descr="chip3_parts_ddr3_right.png"/>
                <p:cNvPicPr>
                  <a:picLocks noChangeAspect="1"/>
                </p:cNvPicPr>
                <p:nvPr/>
              </p:nvPicPr>
              <p:blipFill>
                <a:blip r:embed="rId7" cstate="print"/>
                <a:stretch>
                  <a:fillRect/>
                </a:stretch>
              </p:blipFill>
              <p:spPr>
                <a:xfrm>
                  <a:off x="6287776" y="3023800"/>
                  <a:ext cx="161232" cy="112374"/>
                </a:xfrm>
                <a:prstGeom prst="rect">
                  <a:avLst/>
                </a:prstGeom>
              </p:spPr>
            </p:pic>
            <p:pic>
              <p:nvPicPr>
                <p:cNvPr id="78" name="Picture 77" descr="chip3_parts_ddr3_left.png"/>
                <p:cNvPicPr>
                  <a:picLocks noChangeAspect="1"/>
                </p:cNvPicPr>
                <p:nvPr/>
              </p:nvPicPr>
              <p:blipFill>
                <a:blip r:embed="rId6" cstate="print"/>
                <a:stretch>
                  <a:fillRect/>
                </a:stretch>
              </p:blipFill>
              <p:spPr>
                <a:xfrm>
                  <a:off x="5074298" y="3173329"/>
                  <a:ext cx="169782" cy="112374"/>
                </a:xfrm>
                <a:prstGeom prst="rect">
                  <a:avLst/>
                </a:prstGeom>
              </p:spPr>
            </p:pic>
            <p:pic>
              <p:nvPicPr>
                <p:cNvPr id="79" name="Picture 78" descr="chip3_parts_ddr3_right.png"/>
                <p:cNvPicPr>
                  <a:picLocks noChangeAspect="1"/>
                </p:cNvPicPr>
                <p:nvPr/>
              </p:nvPicPr>
              <p:blipFill>
                <a:blip r:embed="rId7" cstate="print"/>
                <a:stretch>
                  <a:fillRect/>
                </a:stretch>
              </p:blipFill>
              <p:spPr>
                <a:xfrm>
                  <a:off x="6287776" y="3173329"/>
                  <a:ext cx="161232" cy="112374"/>
                </a:xfrm>
                <a:prstGeom prst="rect">
                  <a:avLst/>
                </a:prstGeom>
              </p:spPr>
            </p:pic>
            <p:pic>
              <p:nvPicPr>
                <p:cNvPr id="80" name="Picture 79" descr="chip3_parts_ddr3_left.png"/>
                <p:cNvPicPr>
                  <a:picLocks noChangeAspect="1"/>
                </p:cNvPicPr>
                <p:nvPr/>
              </p:nvPicPr>
              <p:blipFill>
                <a:blip r:embed="rId6" cstate="print"/>
                <a:stretch>
                  <a:fillRect/>
                </a:stretch>
              </p:blipFill>
              <p:spPr>
                <a:xfrm>
                  <a:off x="5074298" y="3322857"/>
                  <a:ext cx="169782" cy="112374"/>
                </a:xfrm>
                <a:prstGeom prst="rect">
                  <a:avLst/>
                </a:prstGeom>
              </p:spPr>
            </p:pic>
            <p:pic>
              <p:nvPicPr>
                <p:cNvPr id="81" name="Picture 80" descr="chip3_parts_ddr3_right.png"/>
                <p:cNvPicPr>
                  <a:picLocks noChangeAspect="1"/>
                </p:cNvPicPr>
                <p:nvPr/>
              </p:nvPicPr>
              <p:blipFill>
                <a:blip r:embed="rId7" cstate="print"/>
                <a:stretch>
                  <a:fillRect/>
                </a:stretch>
              </p:blipFill>
              <p:spPr>
                <a:xfrm>
                  <a:off x="6287776" y="3322857"/>
                  <a:ext cx="161232" cy="112374"/>
                </a:xfrm>
                <a:prstGeom prst="rect">
                  <a:avLst/>
                </a:prstGeom>
              </p:spPr>
            </p:pic>
            <p:pic>
              <p:nvPicPr>
                <p:cNvPr id="82" name="Picture 81" descr="chip3_parts_pci_grey.png"/>
                <p:cNvPicPr>
                  <a:picLocks noChangeAspect="1"/>
                </p:cNvPicPr>
                <p:nvPr/>
              </p:nvPicPr>
              <p:blipFill>
                <a:blip r:embed="rId8" cstate="print"/>
                <a:stretch>
                  <a:fillRect/>
                </a:stretch>
              </p:blipFill>
              <p:spPr>
                <a:xfrm>
                  <a:off x="5565589" y="3470810"/>
                  <a:ext cx="44121" cy="123004"/>
                </a:xfrm>
                <a:prstGeom prst="rect">
                  <a:avLst/>
                </a:prstGeom>
              </p:spPr>
            </p:pic>
            <p:pic>
              <p:nvPicPr>
                <p:cNvPr id="83" name="Picture 82" descr="chip3_parts_pci_grey.png"/>
                <p:cNvPicPr>
                  <a:picLocks noChangeAspect="1"/>
                </p:cNvPicPr>
                <p:nvPr/>
              </p:nvPicPr>
              <p:blipFill>
                <a:blip r:embed="rId8" cstate="print"/>
                <a:stretch>
                  <a:fillRect/>
                </a:stretch>
              </p:blipFill>
              <p:spPr>
                <a:xfrm>
                  <a:off x="5501317" y="3470810"/>
                  <a:ext cx="44121" cy="123004"/>
                </a:xfrm>
                <a:prstGeom prst="rect">
                  <a:avLst/>
                </a:prstGeom>
              </p:spPr>
            </p:pic>
            <p:pic>
              <p:nvPicPr>
                <p:cNvPr id="84" name="Picture 83" descr="chip3_parts_pci_grey.png"/>
                <p:cNvPicPr>
                  <a:picLocks noChangeAspect="1"/>
                </p:cNvPicPr>
                <p:nvPr/>
              </p:nvPicPr>
              <p:blipFill>
                <a:blip r:embed="rId8" cstate="print"/>
                <a:stretch>
                  <a:fillRect/>
                </a:stretch>
              </p:blipFill>
              <p:spPr>
                <a:xfrm>
                  <a:off x="5437045" y="3470810"/>
                  <a:ext cx="44121" cy="123004"/>
                </a:xfrm>
                <a:prstGeom prst="rect">
                  <a:avLst/>
                </a:prstGeom>
              </p:spPr>
            </p:pic>
            <p:pic>
              <p:nvPicPr>
                <p:cNvPr id="85" name="Picture 84" descr="chip3_parts_pci_grey.png"/>
                <p:cNvPicPr>
                  <a:picLocks noChangeAspect="1"/>
                </p:cNvPicPr>
                <p:nvPr/>
              </p:nvPicPr>
              <p:blipFill>
                <a:blip r:embed="rId8" cstate="print"/>
                <a:stretch>
                  <a:fillRect/>
                </a:stretch>
              </p:blipFill>
              <p:spPr>
                <a:xfrm>
                  <a:off x="5372772" y="3470810"/>
                  <a:ext cx="44121" cy="123004"/>
                </a:xfrm>
                <a:prstGeom prst="rect">
                  <a:avLst/>
                </a:prstGeom>
              </p:spPr>
            </p:pic>
            <p:pic>
              <p:nvPicPr>
                <p:cNvPr id="86" name="Picture 85" descr="chip3_parts_pci_grey.png"/>
                <p:cNvPicPr>
                  <a:picLocks noChangeAspect="1"/>
                </p:cNvPicPr>
                <p:nvPr/>
              </p:nvPicPr>
              <p:blipFill>
                <a:blip r:embed="rId8" cstate="print"/>
                <a:stretch>
                  <a:fillRect/>
                </a:stretch>
              </p:blipFill>
              <p:spPr>
                <a:xfrm>
                  <a:off x="5308500" y="3470810"/>
                  <a:ext cx="44121" cy="123004"/>
                </a:xfrm>
                <a:prstGeom prst="rect">
                  <a:avLst/>
                </a:prstGeom>
              </p:spPr>
            </p:pic>
            <p:pic>
              <p:nvPicPr>
                <p:cNvPr id="87" name="Picture 86" descr="chip3_parts_pci_grey.png"/>
                <p:cNvPicPr>
                  <a:picLocks noChangeAspect="1"/>
                </p:cNvPicPr>
                <p:nvPr/>
              </p:nvPicPr>
              <p:blipFill>
                <a:blip r:embed="rId8" cstate="print"/>
                <a:stretch>
                  <a:fillRect/>
                </a:stretch>
              </p:blipFill>
              <p:spPr>
                <a:xfrm>
                  <a:off x="6197823" y="3470810"/>
                  <a:ext cx="44121" cy="123004"/>
                </a:xfrm>
                <a:prstGeom prst="rect">
                  <a:avLst/>
                </a:prstGeom>
              </p:spPr>
            </p:pic>
            <p:pic>
              <p:nvPicPr>
                <p:cNvPr id="88" name="Picture 87" descr="chip3_parts_pci_grey.png"/>
                <p:cNvPicPr>
                  <a:picLocks noChangeAspect="1"/>
                </p:cNvPicPr>
                <p:nvPr/>
              </p:nvPicPr>
              <p:blipFill>
                <a:blip r:embed="rId8" cstate="print"/>
                <a:stretch>
                  <a:fillRect/>
                </a:stretch>
              </p:blipFill>
              <p:spPr>
                <a:xfrm>
                  <a:off x="6133551" y="3470810"/>
                  <a:ext cx="44121" cy="123004"/>
                </a:xfrm>
                <a:prstGeom prst="rect">
                  <a:avLst/>
                </a:prstGeom>
              </p:spPr>
            </p:pic>
            <p:pic>
              <p:nvPicPr>
                <p:cNvPr id="89" name="Picture 88" descr="chip3_parts_pci_grey.png"/>
                <p:cNvPicPr>
                  <a:picLocks noChangeAspect="1"/>
                </p:cNvPicPr>
                <p:nvPr/>
              </p:nvPicPr>
              <p:blipFill>
                <a:blip r:embed="rId8" cstate="print"/>
                <a:stretch>
                  <a:fillRect/>
                </a:stretch>
              </p:blipFill>
              <p:spPr>
                <a:xfrm>
                  <a:off x="6069278" y="3470810"/>
                  <a:ext cx="44121" cy="123004"/>
                </a:xfrm>
                <a:prstGeom prst="rect">
                  <a:avLst/>
                </a:prstGeom>
              </p:spPr>
            </p:pic>
            <p:pic>
              <p:nvPicPr>
                <p:cNvPr id="90" name="Picture 89" descr="chip3_parts_pci_grey.png"/>
                <p:cNvPicPr>
                  <a:picLocks noChangeAspect="1"/>
                </p:cNvPicPr>
                <p:nvPr/>
              </p:nvPicPr>
              <p:blipFill>
                <a:blip r:embed="rId8" cstate="print"/>
                <a:stretch>
                  <a:fillRect/>
                </a:stretch>
              </p:blipFill>
              <p:spPr>
                <a:xfrm>
                  <a:off x="6005006" y="3470810"/>
                  <a:ext cx="44121" cy="123004"/>
                </a:xfrm>
                <a:prstGeom prst="rect">
                  <a:avLst/>
                </a:prstGeom>
              </p:spPr>
            </p:pic>
            <p:pic>
              <p:nvPicPr>
                <p:cNvPr id="91" name="Picture 90" descr="chip3_parts_pci_grey.png"/>
                <p:cNvPicPr>
                  <a:picLocks noChangeAspect="1"/>
                </p:cNvPicPr>
                <p:nvPr/>
              </p:nvPicPr>
              <p:blipFill>
                <a:blip r:embed="rId8" cstate="print"/>
                <a:stretch>
                  <a:fillRect/>
                </a:stretch>
              </p:blipFill>
              <p:spPr>
                <a:xfrm>
                  <a:off x="5940733" y="3470810"/>
                  <a:ext cx="44121" cy="123004"/>
                </a:xfrm>
                <a:prstGeom prst="rect">
                  <a:avLst/>
                </a:prstGeom>
              </p:spPr>
            </p:pic>
            <p:pic>
              <p:nvPicPr>
                <p:cNvPr id="92" name="Picture 91" descr="chip3_parts_pci_grey.png"/>
                <p:cNvPicPr>
                  <a:picLocks noChangeAspect="1"/>
                </p:cNvPicPr>
                <p:nvPr/>
              </p:nvPicPr>
              <p:blipFill>
                <a:blip r:embed="rId8" cstate="print"/>
                <a:stretch>
                  <a:fillRect/>
                </a:stretch>
              </p:blipFill>
              <p:spPr>
                <a:xfrm>
                  <a:off x="5565589" y="1875174"/>
                  <a:ext cx="44121" cy="123004"/>
                </a:xfrm>
                <a:prstGeom prst="rect">
                  <a:avLst/>
                </a:prstGeom>
              </p:spPr>
            </p:pic>
            <p:pic>
              <p:nvPicPr>
                <p:cNvPr id="93" name="Picture 92" descr="chip3_parts_pci_grey.png"/>
                <p:cNvPicPr>
                  <a:picLocks noChangeAspect="1"/>
                </p:cNvPicPr>
                <p:nvPr/>
              </p:nvPicPr>
              <p:blipFill>
                <a:blip r:embed="rId8" cstate="print"/>
                <a:stretch>
                  <a:fillRect/>
                </a:stretch>
              </p:blipFill>
              <p:spPr>
                <a:xfrm>
                  <a:off x="5501317" y="1875174"/>
                  <a:ext cx="44121" cy="123004"/>
                </a:xfrm>
                <a:prstGeom prst="rect">
                  <a:avLst/>
                </a:prstGeom>
              </p:spPr>
            </p:pic>
            <p:pic>
              <p:nvPicPr>
                <p:cNvPr id="94" name="Picture 93" descr="chip3_parts_pci_grey.png"/>
                <p:cNvPicPr>
                  <a:picLocks noChangeAspect="1"/>
                </p:cNvPicPr>
                <p:nvPr/>
              </p:nvPicPr>
              <p:blipFill>
                <a:blip r:embed="rId8" cstate="print"/>
                <a:stretch>
                  <a:fillRect/>
                </a:stretch>
              </p:blipFill>
              <p:spPr>
                <a:xfrm>
                  <a:off x="5437045" y="1875174"/>
                  <a:ext cx="44121" cy="123004"/>
                </a:xfrm>
                <a:prstGeom prst="rect">
                  <a:avLst/>
                </a:prstGeom>
              </p:spPr>
            </p:pic>
            <p:pic>
              <p:nvPicPr>
                <p:cNvPr id="95" name="Picture 94" descr="chip3_parts_pci_grey.png"/>
                <p:cNvPicPr>
                  <a:picLocks noChangeAspect="1"/>
                </p:cNvPicPr>
                <p:nvPr/>
              </p:nvPicPr>
              <p:blipFill>
                <a:blip r:embed="rId8" cstate="print"/>
                <a:stretch>
                  <a:fillRect/>
                </a:stretch>
              </p:blipFill>
              <p:spPr>
                <a:xfrm>
                  <a:off x="5372772" y="1875174"/>
                  <a:ext cx="44121" cy="123004"/>
                </a:xfrm>
                <a:prstGeom prst="rect">
                  <a:avLst/>
                </a:prstGeom>
              </p:spPr>
            </p:pic>
            <p:pic>
              <p:nvPicPr>
                <p:cNvPr id="96" name="Picture 95" descr="chip3_parts_pci_grey.png"/>
                <p:cNvPicPr>
                  <a:picLocks noChangeAspect="1"/>
                </p:cNvPicPr>
                <p:nvPr/>
              </p:nvPicPr>
              <p:blipFill>
                <a:blip r:embed="rId8" cstate="print"/>
                <a:stretch>
                  <a:fillRect/>
                </a:stretch>
              </p:blipFill>
              <p:spPr>
                <a:xfrm>
                  <a:off x="5308500" y="1875174"/>
                  <a:ext cx="44121" cy="123004"/>
                </a:xfrm>
                <a:prstGeom prst="rect">
                  <a:avLst/>
                </a:prstGeom>
              </p:spPr>
            </p:pic>
            <p:pic>
              <p:nvPicPr>
                <p:cNvPr id="97" name="Picture 96" descr="chip3_parts_pci_grey.png"/>
                <p:cNvPicPr>
                  <a:picLocks noChangeAspect="1"/>
                </p:cNvPicPr>
                <p:nvPr/>
              </p:nvPicPr>
              <p:blipFill>
                <a:blip r:embed="rId8" cstate="print"/>
                <a:stretch>
                  <a:fillRect/>
                </a:stretch>
              </p:blipFill>
              <p:spPr>
                <a:xfrm>
                  <a:off x="6197823" y="1875174"/>
                  <a:ext cx="44121" cy="123004"/>
                </a:xfrm>
                <a:prstGeom prst="rect">
                  <a:avLst/>
                </a:prstGeom>
              </p:spPr>
            </p:pic>
            <p:pic>
              <p:nvPicPr>
                <p:cNvPr id="98" name="Picture 97" descr="chip3_parts_pci_grey.png"/>
                <p:cNvPicPr>
                  <a:picLocks noChangeAspect="1"/>
                </p:cNvPicPr>
                <p:nvPr/>
              </p:nvPicPr>
              <p:blipFill>
                <a:blip r:embed="rId8" cstate="print"/>
                <a:stretch>
                  <a:fillRect/>
                </a:stretch>
              </p:blipFill>
              <p:spPr>
                <a:xfrm>
                  <a:off x="6133551" y="1875174"/>
                  <a:ext cx="44121" cy="123004"/>
                </a:xfrm>
                <a:prstGeom prst="rect">
                  <a:avLst/>
                </a:prstGeom>
              </p:spPr>
            </p:pic>
            <p:pic>
              <p:nvPicPr>
                <p:cNvPr id="99" name="Picture 98" descr="chip3_parts_pci_grey.png"/>
                <p:cNvPicPr>
                  <a:picLocks noChangeAspect="1"/>
                </p:cNvPicPr>
                <p:nvPr/>
              </p:nvPicPr>
              <p:blipFill>
                <a:blip r:embed="rId8" cstate="print"/>
                <a:stretch>
                  <a:fillRect/>
                </a:stretch>
              </p:blipFill>
              <p:spPr>
                <a:xfrm>
                  <a:off x="6069278" y="1875174"/>
                  <a:ext cx="44121" cy="123004"/>
                </a:xfrm>
                <a:prstGeom prst="rect">
                  <a:avLst/>
                </a:prstGeom>
              </p:spPr>
            </p:pic>
            <p:pic>
              <p:nvPicPr>
                <p:cNvPr id="100" name="Picture 99" descr="chip3_parts_pci_grey.png"/>
                <p:cNvPicPr>
                  <a:picLocks noChangeAspect="1"/>
                </p:cNvPicPr>
                <p:nvPr/>
              </p:nvPicPr>
              <p:blipFill>
                <a:blip r:embed="rId8" cstate="print"/>
                <a:stretch>
                  <a:fillRect/>
                </a:stretch>
              </p:blipFill>
              <p:spPr>
                <a:xfrm>
                  <a:off x="6005006" y="1875174"/>
                  <a:ext cx="44121" cy="123004"/>
                </a:xfrm>
                <a:prstGeom prst="rect">
                  <a:avLst/>
                </a:prstGeom>
              </p:spPr>
            </p:pic>
            <p:pic>
              <p:nvPicPr>
                <p:cNvPr id="101" name="Picture 100" descr="chip3_parts_pci_grey.png"/>
                <p:cNvPicPr>
                  <a:picLocks noChangeAspect="1"/>
                </p:cNvPicPr>
                <p:nvPr/>
              </p:nvPicPr>
              <p:blipFill>
                <a:blip r:embed="rId8" cstate="print"/>
                <a:stretch>
                  <a:fillRect/>
                </a:stretch>
              </p:blipFill>
              <p:spPr>
                <a:xfrm>
                  <a:off x="5940733" y="1875174"/>
                  <a:ext cx="44121" cy="123004"/>
                </a:xfrm>
                <a:prstGeom prst="rect">
                  <a:avLst/>
                </a:prstGeom>
              </p:spPr>
            </p:pic>
          </p:grpSp>
        </p:grpSp>
        <p:sp>
          <p:nvSpPr>
            <p:cNvPr id="105" name="Rounded Rectangle 104"/>
            <p:cNvSpPr/>
            <p:nvPr/>
          </p:nvSpPr>
          <p:spPr bwMode="auto">
            <a:xfrm>
              <a:off x="2743200" y="4505700"/>
              <a:ext cx="1828800" cy="1143000"/>
            </a:xfrm>
            <a:prstGeom prst="roundRect">
              <a:avLst/>
            </a:prstGeom>
            <a:gradFill flip="none" rotWithShape="1">
              <a:gsLst>
                <a:gs pos="0">
                  <a:schemeClr val="bg1"/>
                </a:gs>
                <a:gs pos="100000">
                  <a:schemeClr val="bg2">
                    <a:lumMod val="60000"/>
                    <a:lumOff val="40000"/>
                  </a:schemeClr>
                </a:gs>
              </a:gsLst>
              <a:path path="circle">
                <a:fillToRect l="50000" t="50000" r="50000" b="50000"/>
              </a:path>
              <a:tileRect/>
            </a:gradFill>
            <a:ln w="22225" cap="flat" cmpd="sng" algn="ctr">
              <a:solidFill>
                <a:srgbClr val="FFFFFF"/>
              </a:solidFill>
              <a:prstDash val="solid"/>
              <a:round/>
              <a:headEnd type="none" w="med" len="med"/>
              <a:tailEnd type="none" w="med" len="me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lnSpc>
                  <a:spcPct val="80000"/>
                </a:lnSpc>
                <a:spcBef>
                  <a:spcPct val="50000"/>
                </a:spcBef>
              </a:pPr>
              <a:endParaRPr lang="en-US" sz="1100" b="1" dirty="0">
                <a:solidFill>
                  <a:srgbClr val="484A4C"/>
                </a:solidFill>
                <a:cs typeface="Arial" pitchFamily="34" charset="0"/>
              </a:endParaRPr>
            </a:p>
          </p:txBody>
        </p:sp>
        <p:grpSp>
          <p:nvGrpSpPr>
            <p:cNvPr id="3" name="Group 71"/>
            <p:cNvGrpSpPr/>
            <p:nvPr/>
          </p:nvGrpSpPr>
          <p:grpSpPr>
            <a:xfrm>
              <a:off x="2900843" y="4658099"/>
              <a:ext cx="1524000" cy="851469"/>
              <a:chOff x="4988257" y="2232838"/>
              <a:chExt cx="2569534" cy="1435616"/>
            </a:xfrm>
          </p:grpSpPr>
          <p:pic>
            <p:nvPicPr>
              <p:cNvPr id="35" name="Picture 34" descr="chip3_parts_pci_grey.png"/>
              <p:cNvPicPr>
                <a:picLocks noChangeAspect="1"/>
              </p:cNvPicPr>
              <p:nvPr/>
            </p:nvPicPr>
            <p:blipFill>
              <a:blip r:embed="rId8" cstate="print"/>
              <a:stretch>
                <a:fillRect/>
              </a:stretch>
            </p:blipFill>
            <p:spPr>
              <a:xfrm>
                <a:off x="5876751" y="3436639"/>
                <a:ext cx="83151" cy="231815"/>
              </a:xfrm>
              <a:prstGeom prst="rect">
                <a:avLst/>
              </a:prstGeom>
            </p:spPr>
          </p:pic>
          <p:pic>
            <p:nvPicPr>
              <p:cNvPr id="36" name="Picture 35" descr="chip3_parts_pci_grey.png"/>
              <p:cNvPicPr>
                <a:picLocks noChangeAspect="1"/>
              </p:cNvPicPr>
              <p:nvPr/>
            </p:nvPicPr>
            <p:blipFill>
              <a:blip r:embed="rId8" cstate="print"/>
              <a:stretch>
                <a:fillRect/>
              </a:stretch>
            </p:blipFill>
            <p:spPr>
              <a:xfrm>
                <a:off x="5755623" y="3436639"/>
                <a:ext cx="83151" cy="231815"/>
              </a:xfrm>
              <a:prstGeom prst="rect">
                <a:avLst/>
              </a:prstGeom>
            </p:spPr>
          </p:pic>
          <p:pic>
            <p:nvPicPr>
              <p:cNvPr id="37" name="Picture 36" descr="chip3_parts_pci_grey.png"/>
              <p:cNvPicPr>
                <a:picLocks noChangeAspect="1"/>
              </p:cNvPicPr>
              <p:nvPr/>
            </p:nvPicPr>
            <p:blipFill>
              <a:blip r:embed="rId8" cstate="print"/>
              <a:stretch>
                <a:fillRect/>
              </a:stretch>
            </p:blipFill>
            <p:spPr>
              <a:xfrm>
                <a:off x="5634494" y="3436639"/>
                <a:ext cx="83151" cy="231815"/>
              </a:xfrm>
              <a:prstGeom prst="rect">
                <a:avLst/>
              </a:prstGeom>
            </p:spPr>
          </p:pic>
          <p:pic>
            <p:nvPicPr>
              <p:cNvPr id="38" name="Picture 37" descr="chip3_parts_pci_grey.png"/>
              <p:cNvPicPr>
                <a:picLocks noChangeAspect="1"/>
              </p:cNvPicPr>
              <p:nvPr/>
            </p:nvPicPr>
            <p:blipFill>
              <a:blip r:embed="rId8" cstate="print"/>
              <a:stretch>
                <a:fillRect/>
              </a:stretch>
            </p:blipFill>
            <p:spPr>
              <a:xfrm>
                <a:off x="5513365" y="3436639"/>
                <a:ext cx="83151" cy="231815"/>
              </a:xfrm>
              <a:prstGeom prst="rect">
                <a:avLst/>
              </a:prstGeom>
            </p:spPr>
          </p:pic>
          <p:pic>
            <p:nvPicPr>
              <p:cNvPr id="39" name="Picture 38" descr="chip3_parts_pci_grey.png"/>
              <p:cNvPicPr>
                <a:picLocks noChangeAspect="1"/>
              </p:cNvPicPr>
              <p:nvPr/>
            </p:nvPicPr>
            <p:blipFill>
              <a:blip r:embed="rId8" cstate="print"/>
              <a:stretch>
                <a:fillRect/>
              </a:stretch>
            </p:blipFill>
            <p:spPr>
              <a:xfrm>
                <a:off x="5392236" y="3436639"/>
                <a:ext cx="83151" cy="231815"/>
              </a:xfrm>
              <a:prstGeom prst="rect">
                <a:avLst/>
              </a:prstGeom>
            </p:spPr>
          </p:pic>
          <p:pic>
            <p:nvPicPr>
              <p:cNvPr id="40" name="Picture 39" descr="chip3_parts_pci_grey.png"/>
              <p:cNvPicPr>
                <a:picLocks noChangeAspect="1"/>
              </p:cNvPicPr>
              <p:nvPr/>
            </p:nvPicPr>
            <p:blipFill>
              <a:blip r:embed="rId8" cstate="print"/>
              <a:stretch>
                <a:fillRect/>
              </a:stretch>
            </p:blipFill>
            <p:spPr>
              <a:xfrm>
                <a:off x="7068268" y="3436639"/>
                <a:ext cx="83151" cy="231815"/>
              </a:xfrm>
              <a:prstGeom prst="rect">
                <a:avLst/>
              </a:prstGeom>
            </p:spPr>
          </p:pic>
          <p:pic>
            <p:nvPicPr>
              <p:cNvPr id="41" name="Picture 40" descr="chip3_parts_pci_grey.png"/>
              <p:cNvPicPr>
                <a:picLocks noChangeAspect="1"/>
              </p:cNvPicPr>
              <p:nvPr/>
            </p:nvPicPr>
            <p:blipFill>
              <a:blip r:embed="rId8" cstate="print"/>
              <a:stretch>
                <a:fillRect/>
              </a:stretch>
            </p:blipFill>
            <p:spPr>
              <a:xfrm>
                <a:off x="6947140" y="3436639"/>
                <a:ext cx="83151" cy="231815"/>
              </a:xfrm>
              <a:prstGeom prst="rect">
                <a:avLst/>
              </a:prstGeom>
            </p:spPr>
          </p:pic>
          <p:pic>
            <p:nvPicPr>
              <p:cNvPr id="42" name="Picture 41" descr="chip3_parts_pci_grey.png"/>
              <p:cNvPicPr>
                <a:picLocks noChangeAspect="1"/>
              </p:cNvPicPr>
              <p:nvPr/>
            </p:nvPicPr>
            <p:blipFill>
              <a:blip r:embed="rId8" cstate="print"/>
              <a:stretch>
                <a:fillRect/>
              </a:stretch>
            </p:blipFill>
            <p:spPr>
              <a:xfrm>
                <a:off x="6826011" y="3436639"/>
                <a:ext cx="83151" cy="231815"/>
              </a:xfrm>
              <a:prstGeom prst="rect">
                <a:avLst/>
              </a:prstGeom>
            </p:spPr>
          </p:pic>
          <p:pic>
            <p:nvPicPr>
              <p:cNvPr id="43" name="Picture 42" descr="chip3_parts_pci_grey.png"/>
              <p:cNvPicPr>
                <a:picLocks noChangeAspect="1"/>
              </p:cNvPicPr>
              <p:nvPr/>
            </p:nvPicPr>
            <p:blipFill>
              <a:blip r:embed="rId8" cstate="print"/>
              <a:stretch>
                <a:fillRect/>
              </a:stretch>
            </p:blipFill>
            <p:spPr>
              <a:xfrm>
                <a:off x="6704882" y="3436639"/>
                <a:ext cx="83151" cy="231815"/>
              </a:xfrm>
              <a:prstGeom prst="rect">
                <a:avLst/>
              </a:prstGeom>
            </p:spPr>
          </p:pic>
          <p:pic>
            <p:nvPicPr>
              <p:cNvPr id="44" name="Picture 43" descr="chip3_parts_pci_grey.png"/>
              <p:cNvPicPr>
                <a:picLocks noChangeAspect="1"/>
              </p:cNvPicPr>
              <p:nvPr/>
            </p:nvPicPr>
            <p:blipFill>
              <a:blip r:embed="rId8" cstate="print"/>
              <a:stretch>
                <a:fillRect/>
              </a:stretch>
            </p:blipFill>
            <p:spPr>
              <a:xfrm>
                <a:off x="6583753" y="3436639"/>
                <a:ext cx="83151" cy="231815"/>
              </a:xfrm>
              <a:prstGeom prst="rect">
                <a:avLst/>
              </a:prstGeom>
            </p:spPr>
          </p:pic>
          <p:pic>
            <p:nvPicPr>
              <p:cNvPr id="45" name="Picture 44" descr="chip3_parts_ddr3_left.png"/>
              <p:cNvPicPr>
                <a:picLocks noChangeAspect="1"/>
              </p:cNvPicPr>
              <p:nvPr/>
            </p:nvPicPr>
            <p:blipFill>
              <a:blip r:embed="rId6" cstate="print"/>
              <a:stretch>
                <a:fillRect/>
              </a:stretch>
            </p:blipFill>
            <p:spPr>
              <a:xfrm>
                <a:off x="4988257" y="2286792"/>
                <a:ext cx="319974" cy="211781"/>
              </a:xfrm>
              <a:prstGeom prst="rect">
                <a:avLst/>
              </a:prstGeom>
            </p:spPr>
          </p:pic>
          <p:pic>
            <p:nvPicPr>
              <p:cNvPr id="46" name="Picture 45" descr="chip3_parts_ddr3_left.png"/>
              <p:cNvPicPr>
                <a:picLocks noChangeAspect="1"/>
              </p:cNvPicPr>
              <p:nvPr/>
            </p:nvPicPr>
            <p:blipFill>
              <a:blip r:embed="rId6" cstate="print"/>
              <a:stretch>
                <a:fillRect/>
              </a:stretch>
            </p:blipFill>
            <p:spPr>
              <a:xfrm>
                <a:off x="4988257" y="2568595"/>
                <a:ext cx="319974" cy="211781"/>
              </a:xfrm>
              <a:prstGeom prst="rect">
                <a:avLst/>
              </a:prstGeom>
            </p:spPr>
          </p:pic>
          <p:pic>
            <p:nvPicPr>
              <p:cNvPr id="47" name="Picture 46" descr="chip3_parts_ddr3_left.png"/>
              <p:cNvPicPr>
                <a:picLocks noChangeAspect="1"/>
              </p:cNvPicPr>
              <p:nvPr/>
            </p:nvPicPr>
            <p:blipFill>
              <a:blip r:embed="rId6" cstate="print"/>
              <a:stretch>
                <a:fillRect/>
              </a:stretch>
            </p:blipFill>
            <p:spPr>
              <a:xfrm>
                <a:off x="4988257" y="2850398"/>
                <a:ext cx="319974" cy="211781"/>
              </a:xfrm>
              <a:prstGeom prst="rect">
                <a:avLst/>
              </a:prstGeom>
            </p:spPr>
          </p:pic>
          <p:pic>
            <p:nvPicPr>
              <p:cNvPr id="48" name="Picture 47" descr="chip3_parts_ddr3_left.png"/>
              <p:cNvPicPr>
                <a:picLocks noChangeAspect="1"/>
              </p:cNvPicPr>
              <p:nvPr/>
            </p:nvPicPr>
            <p:blipFill>
              <a:blip r:embed="rId6" cstate="print"/>
              <a:stretch>
                <a:fillRect/>
              </a:stretch>
            </p:blipFill>
            <p:spPr>
              <a:xfrm>
                <a:off x="4988257" y="3132201"/>
                <a:ext cx="319974" cy="211781"/>
              </a:xfrm>
              <a:prstGeom prst="rect">
                <a:avLst/>
              </a:prstGeom>
            </p:spPr>
          </p:pic>
          <p:pic>
            <p:nvPicPr>
              <p:cNvPr id="49" name="Picture 48" descr="chip3_parts_ddr3_right.png"/>
              <p:cNvPicPr>
                <a:picLocks noChangeAspect="1"/>
              </p:cNvPicPr>
              <p:nvPr/>
            </p:nvPicPr>
            <p:blipFill>
              <a:blip r:embed="rId7" cstate="print"/>
              <a:stretch>
                <a:fillRect/>
              </a:stretch>
            </p:blipFill>
            <p:spPr>
              <a:xfrm>
                <a:off x="7253931" y="2286792"/>
                <a:ext cx="303860" cy="211781"/>
              </a:xfrm>
              <a:prstGeom prst="rect">
                <a:avLst/>
              </a:prstGeom>
            </p:spPr>
          </p:pic>
          <p:pic>
            <p:nvPicPr>
              <p:cNvPr id="50" name="Picture 49" descr="chip3_parts_ddr3_right.png"/>
              <p:cNvPicPr>
                <a:picLocks noChangeAspect="1"/>
              </p:cNvPicPr>
              <p:nvPr/>
            </p:nvPicPr>
            <p:blipFill>
              <a:blip r:embed="rId7" cstate="print"/>
              <a:stretch>
                <a:fillRect/>
              </a:stretch>
            </p:blipFill>
            <p:spPr>
              <a:xfrm>
                <a:off x="7253931" y="2568595"/>
                <a:ext cx="303860" cy="211781"/>
              </a:xfrm>
              <a:prstGeom prst="rect">
                <a:avLst/>
              </a:prstGeom>
            </p:spPr>
          </p:pic>
          <p:pic>
            <p:nvPicPr>
              <p:cNvPr id="51" name="Picture 50" descr="chip3_parts_ddr3_right.png"/>
              <p:cNvPicPr>
                <a:picLocks noChangeAspect="1"/>
              </p:cNvPicPr>
              <p:nvPr/>
            </p:nvPicPr>
            <p:blipFill>
              <a:blip r:embed="rId7" cstate="print"/>
              <a:stretch>
                <a:fillRect/>
              </a:stretch>
            </p:blipFill>
            <p:spPr>
              <a:xfrm>
                <a:off x="7253931" y="2850398"/>
                <a:ext cx="303860" cy="211781"/>
              </a:xfrm>
              <a:prstGeom prst="rect">
                <a:avLst/>
              </a:prstGeom>
            </p:spPr>
          </p:pic>
          <p:pic>
            <p:nvPicPr>
              <p:cNvPr id="52" name="Picture 51" descr="chip3_parts_ddr3_right.png"/>
              <p:cNvPicPr>
                <a:picLocks noChangeAspect="1"/>
              </p:cNvPicPr>
              <p:nvPr/>
            </p:nvPicPr>
            <p:blipFill>
              <a:blip r:embed="rId7" cstate="print"/>
              <a:stretch>
                <a:fillRect/>
              </a:stretch>
            </p:blipFill>
            <p:spPr>
              <a:xfrm>
                <a:off x="7253931" y="3132201"/>
                <a:ext cx="303860" cy="211781"/>
              </a:xfrm>
              <a:prstGeom prst="rect">
                <a:avLst/>
              </a:prstGeom>
            </p:spPr>
          </p:pic>
          <p:pic>
            <p:nvPicPr>
              <p:cNvPr id="53" name="Picture 52" descr="chip3_parts_QPI.png"/>
              <p:cNvPicPr>
                <a:picLocks noChangeAspect="1"/>
              </p:cNvPicPr>
              <p:nvPr/>
            </p:nvPicPr>
            <p:blipFill>
              <a:blip r:embed="rId5" cstate="print"/>
              <a:stretch>
                <a:fillRect/>
              </a:stretch>
            </p:blipFill>
            <p:spPr>
              <a:xfrm>
                <a:off x="6077452" y="2452829"/>
                <a:ext cx="391499" cy="177232"/>
              </a:xfrm>
              <a:prstGeom prst="rect">
                <a:avLst/>
              </a:prstGeom>
            </p:spPr>
          </p:pic>
          <p:pic>
            <p:nvPicPr>
              <p:cNvPr id="54" name="Picture 53" descr="chip3_parts_QPI.png"/>
              <p:cNvPicPr>
                <a:picLocks noChangeAspect="1"/>
              </p:cNvPicPr>
              <p:nvPr/>
            </p:nvPicPr>
            <p:blipFill>
              <a:blip r:embed="rId5" cstate="print"/>
              <a:stretch>
                <a:fillRect/>
              </a:stretch>
            </p:blipFill>
            <p:spPr>
              <a:xfrm>
                <a:off x="6077452" y="2690293"/>
                <a:ext cx="391499" cy="177232"/>
              </a:xfrm>
              <a:prstGeom prst="rect">
                <a:avLst/>
              </a:prstGeom>
            </p:spPr>
          </p:pic>
          <p:pic>
            <p:nvPicPr>
              <p:cNvPr id="55" name="Picture 2" descr="C:\Users\mlfisher\AppData\Local\Temp\wza40d\30_3_30_ppt_collected_imagery2_chip3_parts\chip3_parts_xeon.png"/>
              <p:cNvPicPr>
                <a:picLocks noChangeAspect="1" noChangeArrowheads="1"/>
              </p:cNvPicPr>
              <p:nvPr/>
            </p:nvPicPr>
            <p:blipFill>
              <a:blip r:embed="rId9" cstate="print"/>
              <a:srcRect/>
              <a:stretch>
                <a:fillRect/>
              </a:stretch>
            </p:blipFill>
            <p:spPr bwMode="auto">
              <a:xfrm>
                <a:off x="5289957" y="2232838"/>
                <a:ext cx="791868" cy="1202466"/>
              </a:xfrm>
              <a:prstGeom prst="rect">
                <a:avLst/>
              </a:prstGeom>
              <a:noFill/>
            </p:spPr>
          </p:pic>
          <p:pic>
            <p:nvPicPr>
              <p:cNvPr id="56" name="Picture 2" descr="C:\Users\mlfisher\AppData\Local\Temp\wza40d\30_3_30_ppt_collected_imagery2_chip3_parts\chip3_parts_xeon.png"/>
              <p:cNvPicPr>
                <a:picLocks noChangeAspect="1" noChangeArrowheads="1"/>
              </p:cNvPicPr>
              <p:nvPr/>
            </p:nvPicPr>
            <p:blipFill>
              <a:blip r:embed="rId9" cstate="print"/>
              <a:srcRect/>
              <a:stretch>
                <a:fillRect/>
              </a:stretch>
            </p:blipFill>
            <p:spPr bwMode="auto">
              <a:xfrm>
                <a:off x="6459541" y="2232838"/>
                <a:ext cx="791868" cy="1202466"/>
              </a:xfrm>
              <a:prstGeom prst="rect">
                <a:avLst/>
              </a:prstGeom>
              <a:noFill/>
            </p:spPr>
          </p:pic>
        </p:grpSp>
        <p:pic>
          <p:nvPicPr>
            <p:cNvPr id="110" name="Picture 109"/>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rot="10800000">
              <a:off x="3179959" y="3835246"/>
              <a:ext cx="888268" cy="611710"/>
            </a:xfrm>
            <a:prstGeom prst="rect">
              <a:avLst/>
            </a:prstGeom>
          </p:spPr>
        </p:pic>
      </p:grpSp>
    </p:spTree>
    <p:extLst>
      <p:ext uri="{BB962C8B-B14F-4D97-AF65-F5344CB8AC3E}">
        <p14:creationId xmlns="" xmlns:p14="http://schemas.microsoft.com/office/powerpoint/2010/main" val="17549959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upload.wikimedia.org/wikipedia/commons/5/51/IBM_logo.svg"/>
          <p:cNvSpPr>
            <a:spLocks noChangeAspect="1" noChangeArrowheads="1"/>
          </p:cNvSpPr>
          <p:nvPr/>
        </p:nvSpPr>
        <p:spPr bwMode="auto">
          <a:xfrm>
            <a:off x="155575" y="-14446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81639" tIns="40819" rIns="81639" bIns="40819" numCol="1" anchor="t" anchorCtr="0" compatLnSpc="1">
            <a:prstTxWarp prst="textNoShape">
              <a:avLst/>
            </a:prstTxWarp>
          </a:bodyPr>
          <a:lstStyle/>
          <a:p>
            <a:endParaRPr lang="en-US" dirty="0">
              <a:latin typeface="Verdana"/>
            </a:endParaRPr>
          </a:p>
        </p:txBody>
      </p:sp>
      <p:sp>
        <p:nvSpPr>
          <p:cNvPr id="22" name="Rectangle 2"/>
          <p:cNvSpPr>
            <a:spLocks noGrp="1" noChangeArrowheads="1"/>
          </p:cNvSpPr>
          <p:nvPr>
            <p:ph type="title"/>
          </p:nvPr>
        </p:nvSpPr>
        <p:spPr>
          <a:xfrm>
            <a:off x="139653" y="160339"/>
            <a:ext cx="8764587" cy="1744661"/>
          </a:xfrm>
        </p:spPr>
        <p:txBody>
          <a:bodyPr/>
          <a:lstStyle/>
          <a:p>
            <a:pPr algn="ctr"/>
            <a:r>
              <a:rPr lang="en-US" dirty="0" smtClean="0"/>
              <a:t>Announcing Breakthrough Performance </a:t>
            </a:r>
            <a:br>
              <a:rPr lang="en-US" dirty="0" smtClean="0"/>
            </a:br>
            <a:r>
              <a:rPr lang="en-US" dirty="0" smtClean="0"/>
              <a:t>on</a:t>
            </a:r>
            <a:br>
              <a:rPr lang="en-US" dirty="0" smtClean="0"/>
            </a:br>
            <a:r>
              <a:rPr lang="en-US" dirty="0" smtClean="0"/>
              <a:t> </a:t>
            </a:r>
            <a:r>
              <a:rPr lang="en-US" sz="3200" dirty="0" smtClean="0"/>
              <a:t>Intel® Xeon Phi™ Coprocessor </a:t>
            </a:r>
            <a:r>
              <a:rPr lang="en-US" dirty="0" smtClean="0"/>
              <a:t/>
            </a:r>
            <a:br>
              <a:rPr lang="en-US" dirty="0" smtClean="0"/>
            </a:br>
            <a:r>
              <a:rPr lang="en-US" sz="2000" dirty="0"/>
              <a:t>(Codenamed Knights Corner)</a:t>
            </a:r>
          </a:p>
        </p:txBody>
      </p:sp>
      <p:sp>
        <p:nvSpPr>
          <p:cNvPr id="6" name="Rounded Rectangle 5"/>
          <p:cNvSpPr/>
          <p:nvPr/>
        </p:nvSpPr>
        <p:spPr bwMode="auto">
          <a:xfrm>
            <a:off x="210402" y="1757565"/>
            <a:ext cx="2750975" cy="3164307"/>
          </a:xfrm>
          <a:prstGeom prst="roundRect">
            <a:avLst/>
          </a:prstGeom>
          <a:noFill/>
          <a:ln w="28575" cap="flat" cmpd="sng" algn="ctr">
            <a:noFill/>
            <a:prstDash val="solid"/>
            <a:round/>
            <a:headEnd type="none" w="med" len="med"/>
            <a:tailEnd type="none" w="med" len="med"/>
          </a:ln>
          <a:effectLst/>
        </p:spPr>
        <p:txBody>
          <a:bodyPr vert="horz" wrap="none" lIns="57108" tIns="28555" rIns="57108" bIns="28555" numCol="1" rtlCol="0" anchor="ctr" anchorCtr="1" compatLnSpc="1">
            <a:prstTxWarp prst="textNoShape">
              <a:avLst/>
            </a:prstTxWarp>
            <a:noAutofit/>
          </a:bodyPr>
          <a:lstStyle/>
          <a:p>
            <a:pPr algn="ctr" eaLnBrk="0" fontAlgn="base" hangingPunct="0">
              <a:spcBef>
                <a:spcPct val="0"/>
              </a:spcBef>
              <a:spcAft>
                <a:spcPct val="0"/>
              </a:spcAft>
            </a:pPr>
            <a:r>
              <a:rPr lang="en-US" sz="5000" dirty="0">
                <a:ln w="19050">
                  <a:noFill/>
                </a:ln>
                <a:solidFill>
                  <a:schemeClr val="accent3"/>
                </a:solidFill>
                <a:effectLst>
                  <a:outerShdw blurRad="38100" dist="38100" dir="2700000" algn="tl">
                    <a:srgbClr val="000000">
                      <a:alpha val="43137"/>
                    </a:srgbClr>
                  </a:outerShdw>
                </a:effectLst>
                <a:latin typeface="+mj-lt"/>
                <a:cs typeface="Arial" pitchFamily="34" charset="0"/>
              </a:rPr>
              <a:t>&gt;1 </a:t>
            </a:r>
            <a:br>
              <a:rPr lang="en-US" sz="5000" dirty="0">
                <a:ln w="19050">
                  <a:noFill/>
                </a:ln>
                <a:solidFill>
                  <a:schemeClr val="accent3"/>
                </a:solidFill>
                <a:effectLst>
                  <a:outerShdw blurRad="38100" dist="38100" dir="2700000" algn="tl">
                    <a:srgbClr val="000000">
                      <a:alpha val="43137"/>
                    </a:srgbClr>
                  </a:outerShdw>
                </a:effectLst>
                <a:latin typeface="+mj-lt"/>
                <a:cs typeface="Arial" pitchFamily="34" charset="0"/>
              </a:rPr>
            </a:br>
            <a:r>
              <a:rPr lang="en-US" sz="5000" dirty="0">
                <a:ln w="19050">
                  <a:noFill/>
                </a:ln>
                <a:solidFill>
                  <a:schemeClr val="accent3"/>
                </a:solidFill>
                <a:effectLst>
                  <a:outerShdw blurRad="38100" dist="38100" dir="2700000" algn="tl">
                    <a:srgbClr val="000000">
                      <a:alpha val="43137"/>
                    </a:srgbClr>
                  </a:outerShdw>
                </a:effectLst>
                <a:latin typeface="+mj-lt"/>
                <a:cs typeface="Arial" pitchFamily="34" charset="0"/>
              </a:rPr>
              <a:t> </a:t>
            </a:r>
            <a:r>
              <a:rPr lang="en-US" sz="5000" dirty="0" smtClean="0">
                <a:ln w="19050">
                  <a:noFill/>
                </a:ln>
                <a:solidFill>
                  <a:schemeClr val="accent3"/>
                </a:solidFill>
                <a:effectLst>
                  <a:outerShdw blurRad="38100" dist="38100" dir="2700000" algn="tl">
                    <a:srgbClr val="000000">
                      <a:alpha val="43137"/>
                    </a:srgbClr>
                  </a:outerShdw>
                </a:effectLst>
                <a:latin typeface="+mj-lt"/>
                <a:cs typeface="Arial" pitchFamily="34" charset="0"/>
              </a:rPr>
              <a:t>TFLOP </a:t>
            </a:r>
            <a:r>
              <a:rPr lang="en-US" dirty="0">
                <a:solidFill>
                  <a:schemeClr val="accent3"/>
                </a:solidFill>
                <a:effectLst>
                  <a:outerShdw blurRad="38100" dist="38100" dir="2700000" algn="tl">
                    <a:srgbClr val="000000">
                      <a:alpha val="43137"/>
                    </a:srgbClr>
                  </a:outerShdw>
                </a:effectLst>
                <a:latin typeface="+mj-lt"/>
                <a:cs typeface="Arial" pitchFamily="34" charset="0"/>
              </a:rPr>
              <a:t/>
            </a:r>
            <a:br>
              <a:rPr lang="en-US" dirty="0">
                <a:solidFill>
                  <a:schemeClr val="accent3"/>
                </a:solidFill>
                <a:effectLst>
                  <a:outerShdw blurRad="38100" dist="38100" dir="2700000" algn="tl">
                    <a:srgbClr val="000000">
                      <a:alpha val="43137"/>
                    </a:srgbClr>
                  </a:outerShdw>
                </a:effectLst>
                <a:latin typeface="+mj-lt"/>
                <a:cs typeface="Arial" pitchFamily="34" charset="0"/>
              </a:rPr>
            </a:br>
            <a:r>
              <a:rPr lang="en-US" dirty="0" err="1">
                <a:effectLst>
                  <a:outerShdw blurRad="38100" dist="38100" dir="2700000" algn="tl">
                    <a:srgbClr val="000000">
                      <a:alpha val="43137"/>
                    </a:srgbClr>
                  </a:outerShdw>
                </a:effectLst>
                <a:latin typeface="Neo Sans Intel" pitchFamily="34" charset="0"/>
                <a:cs typeface="Arial" pitchFamily="34" charset="0"/>
              </a:rPr>
              <a:t>Linpack</a:t>
            </a:r>
            <a:r>
              <a:rPr lang="en-US" dirty="0">
                <a:effectLst>
                  <a:outerShdw blurRad="38100" dist="38100" dir="2700000" algn="tl">
                    <a:srgbClr val="000000">
                      <a:alpha val="43137"/>
                    </a:srgbClr>
                  </a:outerShdw>
                </a:effectLst>
                <a:latin typeface="Neo Sans Intel" pitchFamily="34" charset="0"/>
                <a:cs typeface="Arial" pitchFamily="34" charset="0"/>
              </a:rPr>
              <a:t> (</a:t>
            </a:r>
            <a:r>
              <a:rPr lang="en-US" dirty="0" smtClean="0">
                <a:effectLst>
                  <a:outerShdw blurRad="38100" dist="38100" dir="2700000" algn="tl">
                    <a:srgbClr val="000000">
                      <a:alpha val="43137"/>
                    </a:srgbClr>
                  </a:outerShdw>
                </a:effectLst>
                <a:latin typeface="Neo Sans Intel" pitchFamily="34" charset="0"/>
                <a:cs typeface="Arial" pitchFamily="34" charset="0"/>
              </a:rPr>
              <a:t>HPL) in </a:t>
            </a:r>
            <a:r>
              <a:rPr lang="en-US" dirty="0">
                <a:effectLst>
                  <a:outerShdw blurRad="38100" dist="38100" dir="2700000" algn="tl">
                    <a:srgbClr val="000000">
                      <a:alpha val="43137"/>
                    </a:srgbClr>
                  </a:outerShdw>
                </a:effectLst>
                <a:latin typeface="Neo Sans Intel" pitchFamily="34" charset="0"/>
                <a:cs typeface="Arial" pitchFamily="34" charset="0"/>
              </a:rPr>
              <a:t>a node</a:t>
            </a:r>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3089198" y="2074009"/>
            <a:ext cx="2965607" cy="2500199"/>
          </a:xfrm>
          <a:prstGeom prst="roundRect">
            <a:avLst/>
          </a:prstGeom>
          <a:noFill/>
          <a:ln w="57150">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TextBox 7"/>
          <p:cNvSpPr txBox="1"/>
          <p:nvPr/>
        </p:nvSpPr>
        <p:spPr>
          <a:xfrm>
            <a:off x="68139" y="6534871"/>
            <a:ext cx="2234538" cy="150015"/>
          </a:xfrm>
          <a:prstGeom prst="rect">
            <a:avLst/>
          </a:prstGeom>
          <a:noFill/>
        </p:spPr>
        <p:txBody>
          <a:bodyPr wrap="none" lIns="57126" tIns="28562" rIns="57126" bIns="28562" rtlCol="0">
            <a:spAutoFit/>
          </a:bodyPr>
          <a:lstStyle/>
          <a:p>
            <a:r>
              <a:rPr lang="en-US" sz="600" dirty="0"/>
              <a:t>Source: Intel Discovery Cluster </a:t>
            </a:r>
            <a:r>
              <a:rPr lang="en-US" sz="600" dirty="0" err="1"/>
              <a:t>Linpack</a:t>
            </a:r>
            <a:r>
              <a:rPr lang="en-US" sz="600" dirty="0"/>
              <a:t> benchmark run, June 2012</a:t>
            </a:r>
          </a:p>
        </p:txBody>
      </p:sp>
      <p:sp>
        <p:nvSpPr>
          <p:cNvPr id="9" name="Rounded Rectangle 8"/>
          <p:cNvSpPr/>
          <p:nvPr/>
        </p:nvSpPr>
        <p:spPr bwMode="auto">
          <a:xfrm>
            <a:off x="6202560" y="1757565"/>
            <a:ext cx="2750975" cy="3164307"/>
          </a:xfrm>
          <a:prstGeom prst="roundRect">
            <a:avLst/>
          </a:prstGeom>
          <a:noFill/>
          <a:ln w="28575" cap="flat" cmpd="sng" algn="ctr">
            <a:noFill/>
            <a:prstDash val="solid"/>
            <a:round/>
            <a:headEnd type="none" w="med" len="med"/>
            <a:tailEnd type="none" w="med" len="med"/>
          </a:ln>
          <a:effectLst/>
        </p:spPr>
        <p:txBody>
          <a:bodyPr vert="horz" wrap="none" lIns="57108" tIns="28555" rIns="57108" bIns="28555" numCol="1" rtlCol="0" anchor="ctr" anchorCtr="1" compatLnSpc="1">
            <a:prstTxWarp prst="textNoShape">
              <a:avLst/>
            </a:prstTxWarp>
            <a:noAutofit/>
          </a:bodyPr>
          <a:lstStyle/>
          <a:p>
            <a:pPr algn="ctr" eaLnBrk="0" fontAlgn="base" hangingPunct="0">
              <a:spcBef>
                <a:spcPct val="0"/>
              </a:spcBef>
              <a:spcAft>
                <a:spcPct val="0"/>
              </a:spcAft>
            </a:pPr>
            <a:r>
              <a:rPr lang="en-US" sz="5000" dirty="0">
                <a:ln w="19050">
                  <a:noFill/>
                </a:ln>
                <a:solidFill>
                  <a:schemeClr val="accent3"/>
                </a:solidFill>
                <a:effectLst>
                  <a:outerShdw blurRad="38100" dist="38100" dir="2700000" algn="tl">
                    <a:srgbClr val="000000">
                      <a:alpha val="43137"/>
                    </a:srgbClr>
                  </a:outerShdw>
                </a:effectLst>
                <a:latin typeface="+mj-lt"/>
                <a:cs typeface="Arial" pitchFamily="34" charset="0"/>
              </a:rPr>
              <a:t>118 </a:t>
            </a:r>
            <a:br>
              <a:rPr lang="en-US" sz="5000" dirty="0">
                <a:ln w="19050">
                  <a:noFill/>
                </a:ln>
                <a:solidFill>
                  <a:schemeClr val="accent3"/>
                </a:solidFill>
                <a:effectLst>
                  <a:outerShdw blurRad="38100" dist="38100" dir="2700000" algn="tl">
                    <a:srgbClr val="000000">
                      <a:alpha val="43137"/>
                    </a:srgbClr>
                  </a:outerShdw>
                </a:effectLst>
                <a:latin typeface="+mj-lt"/>
                <a:cs typeface="Arial" pitchFamily="34" charset="0"/>
              </a:rPr>
            </a:br>
            <a:r>
              <a:rPr lang="en-US" sz="5000" dirty="0">
                <a:ln w="19050">
                  <a:noFill/>
                </a:ln>
                <a:solidFill>
                  <a:schemeClr val="accent3"/>
                </a:solidFill>
                <a:effectLst>
                  <a:outerShdw blurRad="38100" dist="38100" dir="2700000" algn="tl">
                    <a:srgbClr val="000000">
                      <a:alpha val="43137"/>
                    </a:srgbClr>
                  </a:outerShdw>
                </a:effectLst>
                <a:latin typeface="+mj-lt"/>
                <a:cs typeface="Arial" pitchFamily="34" charset="0"/>
              </a:rPr>
              <a:t>TFLOPs</a:t>
            </a:r>
            <a:r>
              <a:rPr lang="en-US" dirty="0">
                <a:solidFill>
                  <a:schemeClr val="accent1"/>
                </a:solidFill>
                <a:effectLst>
                  <a:outerShdw blurRad="38100" dist="38100" dir="2700000" algn="tl">
                    <a:srgbClr val="000000">
                      <a:alpha val="43137"/>
                    </a:srgbClr>
                  </a:outerShdw>
                </a:effectLst>
                <a:latin typeface="Neo Sans Intel" pitchFamily="34" charset="0"/>
                <a:cs typeface="Arial" pitchFamily="34" charset="0"/>
              </a:rPr>
              <a:t/>
            </a:r>
            <a:br>
              <a:rPr lang="en-US" dirty="0">
                <a:solidFill>
                  <a:schemeClr val="accent1"/>
                </a:solidFill>
                <a:effectLst>
                  <a:outerShdw blurRad="38100" dist="38100" dir="2700000" algn="tl">
                    <a:srgbClr val="000000">
                      <a:alpha val="43137"/>
                    </a:srgbClr>
                  </a:outerShdw>
                </a:effectLst>
                <a:latin typeface="Neo Sans Intel" pitchFamily="34" charset="0"/>
                <a:cs typeface="Arial" pitchFamily="34" charset="0"/>
              </a:rPr>
            </a:br>
            <a:r>
              <a:rPr lang="en-US" dirty="0" smtClean="0">
                <a:effectLst>
                  <a:outerShdw blurRad="38100" dist="38100" dir="2700000" algn="tl">
                    <a:srgbClr val="000000">
                      <a:alpha val="43137"/>
                    </a:srgbClr>
                  </a:outerShdw>
                </a:effectLst>
                <a:latin typeface="Neo Sans Intel" pitchFamily="34" charset="0"/>
                <a:cs typeface="Arial" pitchFamily="34" charset="0"/>
              </a:rPr>
              <a:t>#150 on the Top500</a:t>
            </a:r>
            <a:endParaRPr lang="en-US" dirty="0">
              <a:effectLst>
                <a:outerShdw blurRad="38100" dist="38100" dir="2700000" algn="tl">
                  <a:srgbClr val="000000">
                    <a:alpha val="43137"/>
                  </a:srgbClr>
                </a:outerShdw>
              </a:effectLst>
              <a:latin typeface="Neo Sans Intel" pitchFamily="34" charset="0"/>
              <a:cs typeface="Arial" pitchFamily="34" charset="0"/>
            </a:endParaRPr>
          </a:p>
        </p:txBody>
      </p:sp>
      <p:pic>
        <p:nvPicPr>
          <p:cNvPr id="12" name="Picture 11"/>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800738" y="5134982"/>
            <a:ext cx="7213889" cy="1358919"/>
          </a:xfrm>
          <a:prstGeom prst="rect">
            <a:avLst/>
          </a:prstGeom>
        </p:spPr>
      </p:pic>
      <p:sp>
        <p:nvSpPr>
          <p:cNvPr id="13" name="TextBox 12"/>
          <p:cNvSpPr txBox="1"/>
          <p:nvPr/>
        </p:nvSpPr>
        <p:spPr>
          <a:xfrm>
            <a:off x="954562" y="5456300"/>
            <a:ext cx="6981658" cy="796364"/>
          </a:xfrm>
          <a:prstGeom prst="rect">
            <a:avLst/>
          </a:prstGeom>
          <a:noFill/>
        </p:spPr>
        <p:txBody>
          <a:bodyPr wrap="square" lIns="57142" tIns="28571" rIns="57142" bIns="28571" rtlCol="0">
            <a:spAutoFit/>
          </a:bodyPr>
          <a:lstStyle/>
          <a:p>
            <a:pPr algn="ctr"/>
            <a:r>
              <a:rPr lang="en-US" sz="2400" i="1" dirty="0" smtClean="0">
                <a:solidFill>
                  <a:schemeClr val="bg1"/>
                </a:solidFill>
                <a:effectLst>
                  <a:outerShdw blurRad="38100" dist="38100" dir="2700000" algn="tl">
                    <a:srgbClr val="000000">
                      <a:alpha val="43137"/>
                    </a:srgbClr>
                  </a:outerShdw>
                </a:effectLst>
                <a:latin typeface="+mj-lt"/>
              </a:rPr>
              <a:t>In Production In 2012, Enabled by 22nm </a:t>
            </a:r>
          </a:p>
          <a:p>
            <a:pPr algn="ctr"/>
            <a:r>
              <a:rPr lang="en-US" sz="2400" i="1" dirty="0" smtClean="0">
                <a:solidFill>
                  <a:schemeClr val="bg1"/>
                </a:solidFill>
                <a:effectLst>
                  <a:outerShdw blurRad="38100" dist="38100" dir="2700000" algn="tl">
                    <a:srgbClr val="000000">
                      <a:alpha val="43137"/>
                    </a:srgbClr>
                  </a:outerShdw>
                </a:effectLst>
                <a:latin typeface="+mj-lt"/>
              </a:rPr>
              <a:t>3-D </a:t>
            </a:r>
            <a:r>
              <a:rPr lang="en-US" sz="2400" i="1" dirty="0" err="1" smtClean="0">
                <a:solidFill>
                  <a:schemeClr val="bg1"/>
                </a:solidFill>
                <a:effectLst>
                  <a:outerShdw blurRad="38100" dist="38100" dir="2700000" algn="tl">
                    <a:srgbClr val="000000">
                      <a:alpha val="43137"/>
                    </a:srgbClr>
                  </a:outerShdw>
                </a:effectLst>
                <a:latin typeface="+mj-lt"/>
              </a:rPr>
              <a:t>TriGate</a:t>
            </a:r>
            <a:r>
              <a:rPr lang="en-US" sz="2400" i="1" dirty="0" smtClean="0">
                <a:solidFill>
                  <a:schemeClr val="bg1"/>
                </a:solidFill>
                <a:effectLst>
                  <a:outerShdw blurRad="38100" dist="38100" dir="2700000" algn="tl">
                    <a:srgbClr val="000000">
                      <a:alpha val="43137"/>
                    </a:srgbClr>
                  </a:outerShdw>
                </a:effectLst>
                <a:latin typeface="+mj-lt"/>
              </a:rPr>
              <a:t> Transistors</a:t>
            </a:r>
            <a:endParaRPr lang="en-US" i="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 xmlns:p14="http://schemas.microsoft.com/office/powerpoint/2010/main" val="5798448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143000"/>
            <a:ext cx="4495799" cy="2362200"/>
          </a:xfrm>
          <a:prstGeom prst="rect">
            <a:avLst/>
          </a:prstGeom>
          <a:noFill/>
          <a:ln w="25400" cap="flat" cmpd="sng" algn="ctr">
            <a:noFill/>
            <a:prstDash val="solid"/>
          </a:ln>
          <a:effectLst/>
        </p:spPr>
        <p:txBody>
          <a:bodyPr lIns="91440" rIns="91440" bIns="548640" rtlCol="0" anchor="b" anchorCtr="0"/>
          <a:lstStyle/>
          <a:p>
            <a:pPr lvl="0" algn="ctr" defTabSz="914400">
              <a:lnSpc>
                <a:spcPct val="90000"/>
              </a:lnSpc>
              <a:spcBef>
                <a:spcPts val="600"/>
              </a:spcBef>
            </a:pPr>
            <a:endParaRPr lang="en-US" sz="2800" b="1" kern="0" dirty="0">
              <a:cs typeface="Arial" charset="0"/>
            </a:endParaRPr>
          </a:p>
        </p:txBody>
      </p:sp>
      <p:sp>
        <p:nvSpPr>
          <p:cNvPr id="25" name="Rectangle 24"/>
          <p:cNvSpPr/>
          <p:nvPr/>
        </p:nvSpPr>
        <p:spPr>
          <a:xfrm>
            <a:off x="0" y="3667124"/>
            <a:ext cx="4495799" cy="2362200"/>
          </a:xfrm>
          <a:prstGeom prst="rect">
            <a:avLst/>
          </a:prstGeom>
          <a:noFill/>
          <a:ln w="25400" cap="flat" cmpd="sng" algn="ctr">
            <a:noFill/>
            <a:prstDash val="solid"/>
          </a:ln>
          <a:effectLst/>
        </p:spPr>
        <p:txBody>
          <a:bodyPr lIns="91440" rIns="91440" bIns="548640" rtlCol="0" anchor="b" anchorCtr="0"/>
          <a:lstStyle/>
          <a:p>
            <a:pPr lvl="0" algn="ctr" defTabSz="914400">
              <a:lnSpc>
                <a:spcPct val="90000"/>
              </a:lnSpc>
              <a:spcBef>
                <a:spcPts val="600"/>
              </a:spcBef>
            </a:pPr>
            <a:endParaRPr lang="en-US" sz="2800" b="1" kern="0" dirty="0">
              <a:cs typeface="Arial" charset="0"/>
            </a:endParaRPr>
          </a:p>
        </p:txBody>
      </p:sp>
      <p:sp>
        <p:nvSpPr>
          <p:cNvPr id="100353" name="Title 1"/>
          <p:cNvSpPr>
            <a:spLocks noGrp="1"/>
          </p:cNvSpPr>
          <p:nvPr>
            <p:ph type="title"/>
          </p:nvPr>
        </p:nvSpPr>
        <p:spPr/>
        <p:txBody>
          <a:bodyPr>
            <a:noAutofit/>
          </a:bodyPr>
          <a:lstStyle/>
          <a:p>
            <a:r>
              <a:rPr lang="en-US" sz="2800" dirty="0" smtClean="0"/>
              <a:t>Intel’s Many Core and Multi-core Engines</a:t>
            </a:r>
          </a:p>
        </p:txBody>
      </p:sp>
      <p:sp>
        <p:nvSpPr>
          <p:cNvPr id="2" name="Slide Number Placeholder 1"/>
          <p:cNvSpPr>
            <a:spLocks noGrp="1"/>
          </p:cNvSpPr>
          <p:nvPr>
            <p:ph type="sldNum" sz="quarter" idx="4294967295"/>
          </p:nvPr>
        </p:nvSpPr>
        <p:spPr>
          <a:xfrm>
            <a:off x="0" y="6511925"/>
            <a:ext cx="390525" cy="311150"/>
          </a:xfrm>
          <a:prstGeom prst="rect">
            <a:avLst/>
          </a:prstGeom>
        </p:spPr>
        <p:txBody>
          <a:bodyPr/>
          <a:lstStyle/>
          <a:p>
            <a:fld id="{B6F15528-21DE-4FAA-801E-634DDDAF4B2B}" type="slidenum">
              <a:rPr lang="en-US" smtClean="0"/>
              <a:pPr/>
              <a:t>13</a:t>
            </a:fld>
            <a:endParaRPr lang="en-US"/>
          </a:p>
        </p:txBody>
      </p:sp>
      <p:sp>
        <p:nvSpPr>
          <p:cNvPr id="11" name="Text Placeholder 10"/>
          <p:cNvSpPr>
            <a:spLocks noGrp="1"/>
          </p:cNvSpPr>
          <p:nvPr>
            <p:ph type="body" sz="quarter" idx="4294967295"/>
          </p:nvPr>
        </p:nvSpPr>
        <p:spPr>
          <a:xfrm>
            <a:off x="2746375" y="6029325"/>
            <a:ext cx="6397625" cy="385763"/>
          </a:xfrm>
        </p:spPr>
        <p:txBody>
          <a:bodyPr/>
          <a:lstStyle/>
          <a:p>
            <a:r>
              <a:rPr lang="en-US" sz="1200" dirty="0"/>
              <a:t>Die Size not to </a:t>
            </a:r>
            <a:r>
              <a:rPr lang="en-US" sz="1200" dirty="0" smtClean="0"/>
              <a:t>scale</a:t>
            </a:r>
            <a:endParaRPr lang="en-US" sz="1200" dirty="0"/>
          </a:p>
        </p:txBody>
      </p:sp>
      <p:sp>
        <p:nvSpPr>
          <p:cNvPr id="21" name="Rectangle 20"/>
          <p:cNvSpPr/>
          <p:nvPr/>
        </p:nvSpPr>
        <p:spPr>
          <a:xfrm>
            <a:off x="4003344" y="737708"/>
            <a:ext cx="4800599" cy="5083851"/>
          </a:xfrm>
          <a:prstGeom prst="rect">
            <a:avLst/>
          </a:prstGeom>
          <a:noFill/>
          <a:ln w="25400" cap="flat" cmpd="sng" algn="ctr">
            <a:noFill/>
            <a:prstDash val="solid"/>
          </a:ln>
          <a:effectLst/>
        </p:spPr>
        <p:txBody>
          <a:bodyPr lIns="182880" tIns="182880" rIns="457200" bIns="182880" rtlCol="0" anchor="t" anchorCtr="0"/>
          <a:lstStyle/>
          <a:p>
            <a:pPr lvl="0" defTabSz="914400">
              <a:lnSpc>
                <a:spcPct val="90000"/>
              </a:lnSpc>
              <a:spcBef>
                <a:spcPts val="1200"/>
              </a:spcBef>
            </a:pPr>
            <a:r>
              <a:rPr lang="en-US" sz="2000" b="1" kern="0" dirty="0" smtClean="0">
                <a:cs typeface="Arial" charset="0"/>
              </a:rPr>
              <a:t>Intel® Xeon® processor:</a:t>
            </a:r>
            <a:endParaRPr lang="en-US" sz="2000" b="1" kern="0" dirty="0">
              <a:cs typeface="Arial" charset="0"/>
            </a:endParaRPr>
          </a:p>
          <a:p>
            <a:pPr marL="285750" indent="-285750" defTabSz="914400">
              <a:lnSpc>
                <a:spcPct val="90000"/>
              </a:lnSpc>
              <a:spcBef>
                <a:spcPts val="1200"/>
              </a:spcBef>
              <a:buFont typeface="Arial" pitchFamily="34" charset="0"/>
              <a:buChar char="•"/>
            </a:pPr>
            <a:r>
              <a:rPr lang="en-US" sz="1400" kern="0" dirty="0" smtClean="0">
                <a:cs typeface="Arial" charset="0"/>
              </a:rPr>
              <a:t>Intel’s Foundation </a:t>
            </a:r>
            <a:r>
              <a:rPr lang="en-US" sz="1400" kern="0" dirty="0">
                <a:cs typeface="Arial" charset="0"/>
              </a:rPr>
              <a:t>of HPC Performance</a:t>
            </a:r>
          </a:p>
          <a:p>
            <a:pPr marL="285750" indent="-285750" defTabSz="914400">
              <a:lnSpc>
                <a:spcPct val="90000"/>
              </a:lnSpc>
              <a:spcBef>
                <a:spcPts val="1200"/>
              </a:spcBef>
              <a:buFont typeface="Arial" pitchFamily="34" charset="0"/>
              <a:buChar char="•"/>
            </a:pPr>
            <a:r>
              <a:rPr lang="en-US" sz="1400" kern="0" dirty="0" smtClean="0">
                <a:cs typeface="Arial" charset="0"/>
              </a:rPr>
              <a:t>Suited </a:t>
            </a:r>
            <a:r>
              <a:rPr lang="en-US" sz="1400" kern="0" dirty="0">
                <a:cs typeface="Arial" charset="0"/>
              </a:rPr>
              <a:t>for full scope of workloads</a:t>
            </a:r>
          </a:p>
          <a:p>
            <a:pPr marL="285750" indent="-285750" defTabSz="914400">
              <a:lnSpc>
                <a:spcPct val="90000"/>
              </a:lnSpc>
              <a:spcBef>
                <a:spcPts val="1200"/>
              </a:spcBef>
              <a:buFont typeface="Arial" pitchFamily="34" charset="0"/>
              <a:buChar char="•"/>
            </a:pPr>
            <a:r>
              <a:rPr lang="en-US" sz="1400" kern="0" dirty="0">
                <a:cs typeface="Arial" charset="0"/>
              </a:rPr>
              <a:t>Industry leading performance/watt for serial &amp; highly parallel workloads</a:t>
            </a:r>
            <a:r>
              <a:rPr lang="en-US" sz="1400" kern="0" dirty="0" smtClean="0">
                <a:cs typeface="Arial" charset="0"/>
              </a:rPr>
              <a:t>.</a:t>
            </a:r>
          </a:p>
          <a:p>
            <a:pPr marL="285750" indent="-285750" defTabSz="914400">
              <a:lnSpc>
                <a:spcPct val="90000"/>
              </a:lnSpc>
              <a:spcBef>
                <a:spcPts val="1200"/>
              </a:spcBef>
              <a:buFont typeface="Arial" pitchFamily="34" charset="0"/>
              <a:buChar char="•"/>
            </a:pPr>
            <a:r>
              <a:rPr lang="en-US" sz="1400" kern="0" dirty="0" smtClean="0">
                <a:cs typeface="Arial" charset="0"/>
              </a:rPr>
              <a:t>Ex – SMB&gt;HPC, Virtualization, Database</a:t>
            </a:r>
            <a:endParaRPr lang="en-US" sz="1400" kern="0" dirty="0">
              <a:cs typeface="Arial" charset="0"/>
            </a:endParaRPr>
          </a:p>
          <a:p>
            <a:pPr defTabSz="914400">
              <a:lnSpc>
                <a:spcPct val="90000"/>
              </a:lnSpc>
              <a:spcBef>
                <a:spcPts val="1200"/>
              </a:spcBef>
            </a:pPr>
            <a:endParaRPr lang="en-US" sz="2000" b="1" kern="0" dirty="0" smtClean="0">
              <a:cs typeface="Arial" charset="0"/>
            </a:endParaRPr>
          </a:p>
          <a:p>
            <a:pPr defTabSz="914400">
              <a:lnSpc>
                <a:spcPct val="90000"/>
              </a:lnSpc>
              <a:spcBef>
                <a:spcPts val="1200"/>
              </a:spcBef>
            </a:pPr>
            <a:r>
              <a:rPr lang="en-US" sz="2000" b="1" kern="0" dirty="0" smtClean="0">
                <a:cs typeface="Arial" charset="0"/>
              </a:rPr>
              <a:t>Intel® Xeon Phi™ coprocessor:</a:t>
            </a:r>
            <a:endParaRPr lang="en-US" sz="2000" b="1" kern="0" dirty="0">
              <a:cs typeface="Arial" charset="0"/>
            </a:endParaRPr>
          </a:p>
          <a:p>
            <a:pPr marL="285750" indent="-285750" defTabSz="914400">
              <a:lnSpc>
                <a:spcPct val="90000"/>
              </a:lnSpc>
              <a:spcBef>
                <a:spcPts val="1200"/>
              </a:spcBef>
              <a:buFont typeface="Arial" pitchFamily="34" charset="0"/>
              <a:buChar char="•"/>
            </a:pPr>
            <a:r>
              <a:rPr lang="en-US" sz="1400" kern="0" dirty="0">
                <a:cs typeface="Arial" charset="0"/>
              </a:rPr>
              <a:t>Optimized for highly parallelized compute intensive workloads</a:t>
            </a:r>
          </a:p>
          <a:p>
            <a:pPr marL="285750" indent="-285750" defTabSz="914400">
              <a:lnSpc>
                <a:spcPct val="90000"/>
              </a:lnSpc>
              <a:spcBef>
                <a:spcPts val="1200"/>
              </a:spcBef>
              <a:buFont typeface="Arial" pitchFamily="34" charset="0"/>
              <a:buChar char="•"/>
            </a:pPr>
            <a:r>
              <a:rPr lang="en-US" sz="1400" kern="0" dirty="0">
                <a:cs typeface="Arial" charset="0"/>
              </a:rPr>
              <a:t>Common </a:t>
            </a:r>
            <a:r>
              <a:rPr lang="en-US" sz="1400" kern="0" dirty="0" smtClean="0">
                <a:cs typeface="Arial" charset="0"/>
              </a:rPr>
              <a:t>programming model &amp; S/W tools </a:t>
            </a:r>
            <a:r>
              <a:rPr lang="en-US" sz="1400" kern="0" dirty="0">
                <a:cs typeface="Arial" charset="0"/>
              </a:rPr>
              <a:t>with Xeon </a:t>
            </a:r>
            <a:r>
              <a:rPr lang="en-US" sz="1400" kern="0" dirty="0" smtClean="0">
                <a:cs typeface="Arial" charset="0"/>
              </a:rPr>
              <a:t>processors, enabling </a:t>
            </a:r>
            <a:r>
              <a:rPr lang="en-US" sz="1400" kern="0" dirty="0">
                <a:cs typeface="Arial" charset="0"/>
              </a:rPr>
              <a:t>efficient  app readiness and performance </a:t>
            </a:r>
            <a:r>
              <a:rPr lang="en-US" sz="1400" kern="0" dirty="0" smtClean="0">
                <a:cs typeface="Arial" charset="0"/>
              </a:rPr>
              <a:t>tuning</a:t>
            </a:r>
          </a:p>
          <a:p>
            <a:pPr marL="285750" indent="-285750" defTabSz="914400">
              <a:lnSpc>
                <a:spcPct val="90000"/>
              </a:lnSpc>
              <a:spcBef>
                <a:spcPts val="1200"/>
              </a:spcBef>
              <a:buFont typeface="Arial" pitchFamily="34" charset="0"/>
              <a:buChar char="•"/>
            </a:pPr>
            <a:r>
              <a:rPr lang="en-US" sz="1400" kern="0" dirty="0" smtClean="0">
                <a:cs typeface="Arial" charset="0"/>
              </a:rPr>
              <a:t>Ex – HPC parallel workloads, Oil and Gas, Big Data</a:t>
            </a:r>
          </a:p>
        </p:txBody>
      </p:sp>
      <p:sp>
        <p:nvSpPr>
          <p:cNvPr id="30" name="Rectangle 3"/>
          <p:cNvSpPr>
            <a:spLocks noChangeArrowheads="1"/>
          </p:cNvSpPr>
          <p:nvPr/>
        </p:nvSpPr>
        <p:spPr bwMode="auto">
          <a:xfrm>
            <a:off x="533400" y="3062377"/>
            <a:ext cx="3276600" cy="442823"/>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chemeClr val="tx1"/>
                </a:solidFill>
              </a:rPr>
              <a:t>Multi-core Intel® Xeon® processor at </a:t>
            </a:r>
            <a:r>
              <a:rPr lang="it-IT" sz="1200" dirty="0" smtClean="0">
                <a:solidFill>
                  <a:schemeClr val="tx1"/>
                </a:solidFill>
              </a:rPr>
              <a:t>2.0-3.5 </a:t>
            </a:r>
            <a:r>
              <a:rPr lang="it-IT" sz="1200" dirty="0">
                <a:solidFill>
                  <a:schemeClr val="tx1"/>
                </a:solidFill>
              </a:rPr>
              <a:t>GHz</a:t>
            </a:r>
          </a:p>
        </p:txBody>
      </p:sp>
      <p:sp>
        <p:nvSpPr>
          <p:cNvPr id="31" name="Rectangle 3"/>
          <p:cNvSpPr>
            <a:spLocks noChangeArrowheads="1"/>
          </p:cNvSpPr>
          <p:nvPr/>
        </p:nvSpPr>
        <p:spPr bwMode="auto">
          <a:xfrm>
            <a:off x="381000" y="5586501"/>
            <a:ext cx="3657601" cy="442823"/>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rPr>
              <a:t>Many Core Intel® Xeon® Phi™ coprocessor </a:t>
            </a:r>
            <a:r>
              <a:rPr lang="en-US" sz="1200" dirty="0">
                <a:solidFill>
                  <a:schemeClr val="tx1"/>
                </a:solidFill>
              </a:rPr>
              <a:t>at </a:t>
            </a:r>
            <a:r>
              <a:rPr lang="en-US" sz="1200" dirty="0" smtClean="0">
                <a:solidFill>
                  <a:schemeClr val="tx1"/>
                </a:solidFill>
              </a:rPr>
              <a:t>1-1.5 </a:t>
            </a:r>
            <a:r>
              <a:rPr lang="en-US" sz="1200" dirty="0">
                <a:solidFill>
                  <a:schemeClr val="tx1"/>
                </a:solidFill>
              </a:rPr>
              <a:t>GHz</a:t>
            </a:r>
          </a:p>
        </p:txBody>
      </p:sp>
      <p:pic>
        <p:nvPicPr>
          <p:cNvPr id="34" name="Picture 2"/>
          <p:cNvPicPr>
            <a:picLocks noChangeAspect="1" noChangeArrowheads="1"/>
          </p:cNvPicPr>
          <p:nvPr/>
        </p:nvPicPr>
        <p:blipFill>
          <a:blip r:embed="rId3" cstate="screen">
            <a:extLst>
              <a:ext uri="{28A0092B-C50C-407E-A947-70E740481C1C}">
                <a14:useLocalDpi xmlns="" xmlns:a14="http://schemas.microsoft.com/office/drawing/2010/main"/>
              </a:ext>
            </a:extLst>
          </a:blip>
          <a:stretch>
            <a:fillRect/>
          </a:stretch>
        </p:blipFill>
        <p:spPr bwMode="auto">
          <a:xfrm>
            <a:off x="1047433" y="3728929"/>
            <a:ext cx="2400933" cy="1801561"/>
          </a:xfrm>
          <a:prstGeom prst="rect">
            <a:avLst/>
          </a:prstGeom>
          <a:noFill/>
          <a:ln>
            <a:noFill/>
          </a:ln>
          <a:effectLst>
            <a:outerShdw blurRad="50800" dist="38100" dir="2700000" algn="tl" rotWithShape="0">
              <a:prstClr val="black">
                <a:alpha val="40000"/>
              </a:prstClr>
            </a:outerShdw>
          </a:effectLst>
        </p:spPr>
      </p:pic>
      <p:pic>
        <p:nvPicPr>
          <p:cNvPr id="36" name="Picture 6" descr="http://download.intel.com/pressroom/kits/xeon/7500series/images/NHM-EX-Die-Shot-1.jpg"/>
          <p:cNvPicPr>
            <a:picLocks noChangeAspect="1" noChangeArrowheads="1"/>
          </p:cNvPicPr>
          <p:nvPr/>
        </p:nvPicPr>
        <p:blipFill>
          <a:blip r:embed="rId4" cstate="screen">
            <a:extLst>
              <a:ext uri="{28A0092B-C50C-407E-A947-70E740481C1C}">
                <a14:useLocalDpi xmlns="" xmlns:a14="http://schemas.microsoft.com/office/drawing/2010/main"/>
              </a:ext>
            </a:extLst>
          </a:blip>
          <a:stretch>
            <a:fillRect/>
          </a:stretch>
        </p:blipFill>
        <p:spPr bwMode="auto">
          <a:xfrm>
            <a:off x="1197326" y="1544489"/>
            <a:ext cx="2101146" cy="1457025"/>
          </a:xfrm>
          <a:prstGeom prst="rect">
            <a:avLst/>
          </a:prstGeom>
          <a:noFill/>
          <a:ln>
            <a:noFill/>
          </a:ln>
          <a:effectLst>
            <a:outerShdw blurRad="50800" dist="38100" dir="2700000" algn="tl" rotWithShape="0">
              <a:prstClr val="black">
                <a:alpha val="40000"/>
              </a:prstClr>
            </a:outerShdw>
          </a:effectLst>
        </p:spPr>
      </p:pic>
      <p:pic>
        <p:nvPicPr>
          <p:cNvPr id="13" name="Picture 12" descr="xeon.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86269" y="1544489"/>
            <a:ext cx="694261" cy="520696"/>
          </a:xfrm>
          <a:prstGeom prst="rect">
            <a:avLst/>
          </a:prstGeom>
          <a:effectLst>
            <a:reflection blurRad="6350" stA="52000" endA="300" endPos="35000" dir="5400000" sy="-100000" algn="bl" rotWithShape="0"/>
          </a:effectLst>
        </p:spPr>
      </p:pic>
      <p:pic>
        <p:nvPicPr>
          <p:cNvPr id="16" name="Picture 15"/>
          <p:cNvPicPr>
            <a:picLocks/>
          </p:cNvPicPr>
          <p:nvPr/>
        </p:nvPicPr>
        <p:blipFill>
          <a:blip r:embed="rId6" cstate="print">
            <a:extLst>
              <a:ext uri="{28A0092B-C50C-407E-A947-70E740481C1C}">
                <a14:useLocalDpi xmlns="" xmlns:a14="http://schemas.microsoft.com/office/drawing/2010/main" val="0"/>
              </a:ext>
            </a:extLst>
          </a:blip>
          <a:stretch>
            <a:fillRect/>
          </a:stretch>
        </p:blipFill>
        <p:spPr>
          <a:xfrm>
            <a:off x="152400" y="3728927"/>
            <a:ext cx="694944" cy="521208"/>
          </a:xfrm>
          <a:prstGeom prst="rect">
            <a:avLst/>
          </a:prstGeom>
        </p:spPr>
      </p:pic>
    </p:spTree>
    <p:extLst>
      <p:ext uri="{BB962C8B-B14F-4D97-AF65-F5344CB8AC3E}">
        <p14:creationId xmlns="" xmlns:p14="http://schemas.microsoft.com/office/powerpoint/2010/main" val="33430253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rot="16200000">
            <a:off x="2072888" y="-701293"/>
            <a:ext cx="4998217" cy="9144004"/>
          </a:xfrm>
          <a:prstGeom prst="rect">
            <a:avLst/>
          </a:prstGeom>
          <a:gradFill flip="none" rotWithShape="1">
            <a:gsLst>
              <a:gs pos="0">
                <a:schemeClr val="accent1">
                  <a:alpha val="25000"/>
                </a:schemeClr>
              </a:gs>
              <a:gs pos="100000">
                <a:srgbClr val="FFFFFF"/>
              </a:gs>
            </a:gsLst>
            <a:lin ang="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72" name="Slide Number Placeholder 71"/>
          <p:cNvSpPr>
            <a:spLocks noGrp="1"/>
          </p:cNvSpPr>
          <p:nvPr>
            <p:ph type="sldNum" sz="quarter" idx="12"/>
          </p:nvPr>
        </p:nvSpPr>
        <p:spPr/>
        <p:txBody>
          <a:bodyPr/>
          <a:lstStyle/>
          <a:p>
            <a:fld id="{FD44707B-D922-47D5-BD24-D96E91B70543}" type="slidenum">
              <a:rPr lang="en-US" smtClean="0"/>
              <a:pPr/>
              <a:t>14</a:t>
            </a:fld>
            <a:endParaRPr lang="en-US" dirty="0"/>
          </a:p>
        </p:txBody>
      </p:sp>
      <p:sp>
        <p:nvSpPr>
          <p:cNvPr id="78" name="Title 15"/>
          <p:cNvSpPr>
            <a:spLocks noGrp="1"/>
          </p:cNvSpPr>
          <p:nvPr>
            <p:ph type="title"/>
          </p:nvPr>
        </p:nvSpPr>
        <p:spPr>
          <a:xfrm>
            <a:off x="315911" y="457201"/>
            <a:ext cx="8465653" cy="533400"/>
          </a:xfrm>
        </p:spPr>
        <p:txBody>
          <a:bodyPr>
            <a:noAutofit/>
          </a:bodyPr>
          <a:lstStyle/>
          <a:p>
            <a:r>
              <a:rPr lang="en-US" dirty="0" smtClean="0">
                <a:solidFill>
                  <a:srgbClr val="061922"/>
                </a:solidFill>
              </a:rPr>
              <a:t>New Technologies Reduce Total Cost of Ownership</a:t>
            </a:r>
            <a:endParaRPr lang="en-US" sz="2400" dirty="0">
              <a:solidFill>
                <a:srgbClr val="061922"/>
              </a:solidFill>
            </a:endParaRPr>
          </a:p>
        </p:txBody>
      </p:sp>
      <p:sp>
        <p:nvSpPr>
          <p:cNvPr id="42" name="Rectangle 41"/>
          <p:cNvSpPr/>
          <p:nvPr/>
        </p:nvSpPr>
        <p:spPr>
          <a:xfrm>
            <a:off x="460978" y="1084303"/>
            <a:ext cx="8237157" cy="460832"/>
          </a:xfrm>
          <a:prstGeom prst="rect">
            <a:avLst/>
          </a:prstGeom>
        </p:spPr>
        <p:txBody>
          <a:bodyPr wrap="square" lIns="64008" tIns="32004" rIns="64008" bIns="32004">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ja-JP" sz="2400" b="0" i="0" u="none" strike="noStrike" kern="0" cap="none" spc="-30" normalizeH="0" baseline="0" noProof="0" dirty="0">
                <a:ln>
                  <a:noFill/>
                </a:ln>
                <a:solidFill>
                  <a:srgbClr val="061922"/>
                </a:solidFill>
                <a:effectLst/>
                <a:uLnTx/>
                <a:uFillTx/>
              </a:rPr>
              <a:t>Technical A</a:t>
            </a:r>
            <a:r>
              <a:rPr kumimoji="0" lang="en-US" altLang="ja-JP" sz="2400" b="0" i="0" u="none" strike="noStrike" kern="0" cap="none" spc="-30" normalizeH="0" baseline="0" noProof="0" dirty="0" smtClean="0">
                <a:ln>
                  <a:noFill/>
                </a:ln>
                <a:solidFill>
                  <a:srgbClr val="061922"/>
                </a:solidFill>
                <a:effectLst/>
                <a:uLnTx/>
                <a:uFillTx/>
              </a:rPr>
              <a:t>dvancements Since 2007:</a:t>
            </a:r>
            <a:endParaRPr kumimoji="0" lang="en-US" altLang="ja-JP" sz="2400" b="0" i="0" u="none" strike="noStrike" kern="0" cap="none" spc="-30" normalizeH="0" baseline="0" noProof="0" dirty="0">
              <a:ln>
                <a:noFill/>
              </a:ln>
              <a:solidFill>
                <a:srgbClr val="061922"/>
              </a:solidFill>
              <a:effectLst/>
              <a:uLnTx/>
              <a:uFillTx/>
            </a:endParaRPr>
          </a:p>
        </p:txBody>
      </p:sp>
      <p:sp>
        <p:nvSpPr>
          <p:cNvPr id="52" name="AutoShape 38"/>
          <p:cNvSpPr>
            <a:spLocks noChangeArrowheads="1"/>
          </p:cNvSpPr>
          <p:nvPr/>
        </p:nvSpPr>
        <p:spPr bwMode="auto">
          <a:xfrm>
            <a:off x="315911" y="1836357"/>
            <a:ext cx="8480466" cy="4307589"/>
          </a:xfrm>
          <a:prstGeom prst="roundRect">
            <a:avLst>
              <a:gd name="adj" fmla="val 9093"/>
            </a:avLst>
          </a:prstGeom>
          <a:gradFill flip="none" rotWithShape="1">
            <a:gsLst>
              <a:gs pos="0">
                <a:schemeClr val="accent2"/>
              </a:gs>
              <a:gs pos="100000">
                <a:srgbClr val="0071C5">
                  <a:alpha val="80000"/>
                </a:srgbClr>
              </a:gs>
            </a:gsLst>
            <a:path path="circle">
              <a:fillToRect l="50000" t="50000" r="50000" b="50000"/>
            </a:path>
            <a:tileRect/>
          </a:gradFill>
          <a:ln w="25400" cap="flat" cmpd="sng" algn="ctr">
            <a:solidFill>
              <a:srgbClr val="FFFFFF"/>
            </a:solidFill>
            <a:prstDash val="solid"/>
            <a:headEnd/>
            <a:tailEnd/>
          </a:ln>
          <a:effectLst>
            <a:outerShdw blurRad="50800" dist="38100" dir="5400000" algn="t" rotWithShape="0">
              <a:prstClr val="black">
                <a:alpha val="40000"/>
              </a:prstClr>
            </a:outerShdw>
          </a:effectLst>
        </p:spPr>
        <p:txBody>
          <a:bodyPr wrap="none" anchor="ctr"/>
          <a:lstStyle/>
          <a:p>
            <a:pPr marL="0" marR="0" lvl="0" indent="0" algn="ctr" defTabSz="914400" eaLnBrk="0" fontAlgn="auto" latinLnBrk="0" hangingPunct="0">
              <a:lnSpc>
                <a:spcPct val="80000"/>
              </a:lnSpc>
              <a:spcBef>
                <a:spcPct val="50000"/>
              </a:spcBef>
              <a:spcAft>
                <a:spcPts val="0"/>
              </a:spcAft>
              <a:buClrTx/>
              <a:buSzTx/>
              <a:buFontTx/>
              <a:buNone/>
              <a:tabLst/>
              <a:defRPr/>
            </a:pPr>
            <a:endParaRPr kumimoji="0" lang="en-US" sz="2000" b="1" i="0" u="none" strike="noStrike" kern="0" cap="none" spc="0" normalizeH="0" baseline="30000" noProof="0" dirty="0">
              <a:ln>
                <a:noFill/>
              </a:ln>
              <a:solidFill>
                <a:srgbClr val="FFFFFF"/>
              </a:solidFill>
              <a:effectLst/>
              <a:uLnTx/>
              <a:uFillTx/>
              <a:latin typeface="Verdana"/>
              <a:ea typeface="+mn-ea"/>
              <a:cs typeface="+mn-cs"/>
            </a:endParaRPr>
          </a:p>
        </p:txBody>
      </p:sp>
      <p:sp>
        <p:nvSpPr>
          <p:cNvPr id="53" name="Rectangle 52"/>
          <p:cNvSpPr/>
          <p:nvPr/>
        </p:nvSpPr>
        <p:spPr>
          <a:xfrm>
            <a:off x="4765332" y="1964827"/>
            <a:ext cx="4023360" cy="3942618"/>
          </a:xfrm>
          <a:prstGeom prst="rect">
            <a:avLst/>
          </a:prstGeom>
        </p:spPr>
        <p:txBody>
          <a:bodyPr wrap="square" lIns="64008" tIns="32004" rIns="64008" bIns="3200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61922"/>
                </a:solidFill>
                <a:effectLst/>
                <a:uLnTx/>
                <a:uFillTx/>
              </a:rPr>
              <a:t>Intel</a:t>
            </a:r>
            <a:r>
              <a:rPr kumimoji="0" lang="en-US" sz="1400" b="1" i="0" u="none" strike="noStrike" kern="0" cap="none" spc="0" normalizeH="0" baseline="30000" noProof="0" dirty="0">
                <a:ln>
                  <a:noFill/>
                </a:ln>
                <a:solidFill>
                  <a:srgbClr val="061922"/>
                </a:solidFill>
                <a:effectLst/>
                <a:uLnTx/>
                <a:uFillTx/>
              </a:rPr>
              <a:t>®</a:t>
            </a:r>
            <a:r>
              <a:rPr kumimoji="0" lang="en-US" sz="1400" b="1" i="0" u="none" strike="noStrike" kern="0" cap="none" spc="0" normalizeH="0" baseline="0" noProof="0" dirty="0">
                <a:ln>
                  <a:noFill/>
                </a:ln>
                <a:solidFill>
                  <a:srgbClr val="061922"/>
                </a:solidFill>
                <a:effectLst/>
                <a:uLnTx/>
                <a:uFillTx/>
              </a:rPr>
              <a:t> </a:t>
            </a:r>
            <a:r>
              <a:rPr kumimoji="0" lang="en-US" sz="1400" b="1" i="0" u="none" strike="noStrike" kern="0" cap="none" spc="0" normalizeH="0" baseline="0" noProof="0" dirty="0" smtClean="0">
                <a:ln>
                  <a:noFill/>
                </a:ln>
                <a:solidFill>
                  <a:srgbClr val="061922"/>
                </a:solidFill>
                <a:effectLst/>
                <a:uLnTx/>
                <a:uFillTx/>
              </a:rPr>
              <a:t>Virtualization Technology</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ysClr val="window" lastClr="FFFFFF"/>
                </a:solidFill>
              </a:rPr>
              <a:t>Additional platform </a:t>
            </a:r>
            <a:r>
              <a:rPr kumimoji="0" lang="en-US" sz="1400" b="0" i="0" u="none" strike="noStrike" kern="0" cap="none" spc="0" normalizeH="0" baseline="0" noProof="0" dirty="0" smtClean="0">
                <a:ln>
                  <a:noFill/>
                </a:ln>
                <a:solidFill>
                  <a:sysClr val="window" lastClr="FFFFFF"/>
                </a:solidFill>
                <a:effectLst/>
                <a:uLnTx/>
                <a:uFillTx/>
              </a:rPr>
              <a:t>capabilities to </a:t>
            </a:r>
            <a:br>
              <a:rPr kumimoji="0" lang="en-US" sz="1400" b="0" i="0" u="none" strike="noStrike" kern="0" cap="none" spc="0" normalizeH="0" baseline="0" noProof="0" dirty="0" smtClean="0">
                <a:ln>
                  <a:noFill/>
                </a:ln>
                <a:solidFill>
                  <a:sysClr val="window" lastClr="FFFFFF"/>
                </a:solidFill>
                <a:effectLst/>
                <a:uLnTx/>
                <a:uFillTx/>
              </a:rPr>
            </a:br>
            <a:r>
              <a:rPr kumimoji="0" lang="en-US" sz="1400" b="0" i="0" u="none" strike="noStrike" kern="0" cap="none" spc="0" normalizeH="0" baseline="0" noProof="0" dirty="0" smtClean="0">
                <a:ln>
                  <a:noFill/>
                </a:ln>
                <a:solidFill>
                  <a:sysClr val="window" lastClr="FFFFFF"/>
                </a:solidFill>
                <a:effectLst/>
                <a:uLnTx/>
                <a:uFillTx/>
              </a:rPr>
              <a:t>enhance virtualization performance</a:t>
            </a:r>
            <a:r>
              <a:rPr kumimoji="0" lang="en-US" sz="1400" b="0" i="0" u="none" strike="noStrike" kern="0" cap="none" spc="0" normalizeH="0" baseline="0" noProof="0" dirty="0" smtClean="0">
                <a:ln>
                  <a:noFill/>
                </a:ln>
                <a:solidFill>
                  <a:srgbClr val="061922"/>
                </a:solidFill>
                <a:effectLst/>
                <a:uLnTx/>
                <a:uFillTx/>
              </a:rPr>
              <a:t/>
            </a:r>
            <a:br>
              <a:rPr kumimoji="0" lang="en-US" sz="1400" b="0" i="0" u="none" strike="noStrike" kern="0" cap="none" spc="0" normalizeH="0" baseline="0" noProof="0" dirty="0" smtClean="0">
                <a:ln>
                  <a:noFill/>
                </a:ln>
                <a:solidFill>
                  <a:srgbClr val="061922"/>
                </a:solidFill>
                <a:effectLst/>
                <a:uLnTx/>
                <a:uFillTx/>
              </a:rPr>
            </a:br>
            <a:endParaRPr kumimoji="0" lang="en-US" sz="1400" b="0" i="0" u="none" strike="noStrike" kern="0" cap="none" spc="0" normalizeH="0" baseline="0" noProof="0" dirty="0">
              <a:ln>
                <a:noFill/>
              </a:ln>
              <a:solidFill>
                <a:srgbClr val="06192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61922"/>
                </a:solidFill>
                <a:effectLst/>
                <a:uLnTx/>
                <a:uFillTx/>
              </a:rPr>
              <a:t>Intel</a:t>
            </a:r>
            <a:r>
              <a:rPr kumimoji="0" lang="en-US" sz="1400" b="1" i="0" u="none" strike="noStrike" kern="0" cap="none" spc="0" normalizeH="0" baseline="30000" noProof="0" dirty="0" smtClean="0">
                <a:ln>
                  <a:noFill/>
                </a:ln>
                <a:solidFill>
                  <a:srgbClr val="061922"/>
                </a:solidFill>
                <a:effectLst/>
                <a:uLnTx/>
                <a:uFillTx/>
              </a:rPr>
              <a:t>®</a:t>
            </a:r>
            <a:r>
              <a:rPr kumimoji="0" lang="en-US" sz="1400" b="1" i="0" u="none" strike="noStrike" kern="0" cap="none" spc="0" normalizeH="0" baseline="0" noProof="0" dirty="0" smtClean="0">
                <a:ln>
                  <a:noFill/>
                </a:ln>
                <a:solidFill>
                  <a:srgbClr val="061922"/>
                </a:solidFill>
                <a:effectLst/>
                <a:uLnTx/>
                <a:uFillTx/>
              </a:rPr>
              <a:t> Node Manager 2.0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rPr>
              <a:t>Power monitoring &amp; limiting to maximize operating efficiency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6192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61922"/>
                </a:solidFill>
                <a:effectLst/>
                <a:uLnTx/>
                <a:uFillTx/>
              </a:rPr>
              <a:t>Intel</a:t>
            </a:r>
            <a:r>
              <a:rPr kumimoji="0" lang="en-US" sz="1400" b="1" i="0" u="none" strike="noStrike" kern="0" cap="none" spc="0" normalizeH="0" baseline="30000" noProof="0" dirty="0">
                <a:ln>
                  <a:noFill/>
                </a:ln>
                <a:solidFill>
                  <a:srgbClr val="061922"/>
                </a:solidFill>
                <a:effectLst/>
                <a:uLnTx/>
                <a:uFillTx/>
              </a:rPr>
              <a:t>®</a:t>
            </a:r>
            <a:r>
              <a:rPr kumimoji="0" lang="en-US" sz="1400" b="1" i="0" u="none" strike="noStrike" kern="0" cap="none" spc="0" normalizeH="0" baseline="0" noProof="0" dirty="0">
                <a:ln>
                  <a:noFill/>
                </a:ln>
                <a:solidFill>
                  <a:srgbClr val="061922"/>
                </a:solidFill>
                <a:effectLst/>
                <a:uLnTx/>
                <a:uFillTx/>
              </a:rPr>
              <a:t> </a:t>
            </a:r>
            <a:r>
              <a:rPr kumimoji="0" lang="en-US" sz="1400" b="1" i="0" u="none" strike="noStrike" kern="0" cap="none" spc="0" normalizeH="0" baseline="0" noProof="0" dirty="0" smtClean="0">
                <a:ln>
                  <a:noFill/>
                </a:ln>
                <a:solidFill>
                  <a:srgbClr val="061922"/>
                </a:solidFill>
                <a:effectLst/>
                <a:uLnTx/>
                <a:uFillTx/>
              </a:rPr>
              <a:t>Data Center Manager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rPr>
              <a:t>Data to enable improved dynamic workload placement &amp; migration</a:t>
            </a:r>
            <a:br>
              <a:rPr kumimoji="0" lang="en-US" sz="1400" b="0" i="0" u="none" strike="noStrike" kern="0" cap="none" spc="0" normalizeH="0" baseline="0" noProof="0" dirty="0" smtClean="0">
                <a:ln>
                  <a:noFill/>
                </a:ln>
                <a:solidFill>
                  <a:sysClr val="window" lastClr="FFFFFF"/>
                </a:solidFill>
                <a:effectLst/>
                <a:uLnTx/>
                <a:uFillTx/>
              </a:rPr>
            </a:br>
            <a:endParaRPr kumimoji="0" lang="en-US" sz="1400" b="0" i="0" u="none" strike="noStrike" kern="0" cap="none" spc="0" normalizeH="0" baseline="0" noProof="0" dirty="0" smtClean="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61922"/>
                </a:solidFill>
                <a:effectLst/>
                <a:uLnTx/>
                <a:uFillTx/>
              </a:rPr>
              <a:t>Intel</a:t>
            </a:r>
            <a:r>
              <a:rPr kumimoji="0" lang="en-US" sz="1400" b="1" i="0" u="none" strike="noStrike" kern="0" cap="none" spc="0" normalizeH="0" baseline="30000" noProof="0" dirty="0" smtClean="0">
                <a:ln>
                  <a:noFill/>
                </a:ln>
                <a:solidFill>
                  <a:srgbClr val="061922"/>
                </a:solidFill>
                <a:effectLst/>
                <a:uLnTx/>
                <a:uFillTx/>
              </a:rPr>
              <a:t>®</a:t>
            </a:r>
            <a:r>
              <a:rPr kumimoji="0" lang="en-US" sz="1400" b="1" i="0" u="none" strike="noStrike" kern="0" cap="none" spc="0" normalizeH="0" baseline="0" noProof="0" dirty="0" smtClean="0">
                <a:ln>
                  <a:noFill/>
                </a:ln>
                <a:solidFill>
                  <a:srgbClr val="061922"/>
                </a:solidFill>
                <a:effectLst/>
                <a:uLnTx/>
                <a:uFillTx/>
              </a:rPr>
              <a:t> QuickPath Interconnect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rPr>
              <a:t>High bandwidth processor interconnect </a:t>
            </a:r>
            <a:br>
              <a:rPr kumimoji="0" lang="en-US" sz="1400" b="0" i="0" u="none" strike="noStrike" kern="0" cap="none" spc="0" normalizeH="0" baseline="0" noProof="0" dirty="0" smtClean="0">
                <a:ln>
                  <a:noFill/>
                </a:ln>
                <a:solidFill>
                  <a:sysClr val="window" lastClr="FFFFFF"/>
                </a:solidFill>
                <a:effectLst/>
                <a:uLnTx/>
                <a:uFillTx/>
              </a:rPr>
            </a:br>
            <a:endParaRPr kumimoji="0" lang="en-US" sz="1400" b="0" i="0" u="none" strike="noStrike" kern="0" cap="none" spc="0" normalizeH="0" baseline="0" noProof="0" dirty="0" smtClean="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61922"/>
                </a:solidFill>
                <a:effectLst/>
                <a:uLnTx/>
                <a:uFillTx/>
              </a:rPr>
              <a:t>Integrated Power Gates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rPr>
              <a:t>Enables idle cores to go to near </a:t>
            </a:r>
            <a:br>
              <a:rPr kumimoji="0" lang="en-US" sz="1400" b="0" i="0" u="none" strike="noStrike" kern="0" cap="none" spc="0" normalizeH="0" baseline="0" noProof="0" dirty="0" smtClean="0">
                <a:ln>
                  <a:noFill/>
                </a:ln>
                <a:solidFill>
                  <a:sysClr val="window" lastClr="FFFFFF"/>
                </a:solidFill>
                <a:effectLst/>
                <a:uLnTx/>
                <a:uFillTx/>
              </a:rPr>
            </a:br>
            <a:r>
              <a:rPr kumimoji="0" lang="en-US" sz="1400" b="0" i="0" u="none" strike="noStrike" kern="0" cap="none" spc="0" normalizeH="0" baseline="0" noProof="0" dirty="0" smtClean="0">
                <a:ln>
                  <a:noFill/>
                </a:ln>
                <a:solidFill>
                  <a:sysClr val="window" lastClr="FFFFFF"/>
                </a:solidFill>
                <a:effectLst/>
                <a:uLnTx/>
                <a:uFillTx/>
              </a:rPr>
              <a:t>zero power draw </a:t>
            </a:r>
            <a:endParaRPr kumimoji="0" lang="en-US" sz="1400" b="0" i="0" u="none" strike="noStrike" kern="0" cap="none" spc="0" normalizeH="0" baseline="0" noProof="0" dirty="0">
              <a:ln>
                <a:noFill/>
              </a:ln>
              <a:solidFill>
                <a:sysClr val="window" lastClr="FFFFFF"/>
              </a:solidFill>
              <a:effectLst/>
              <a:uLnTx/>
              <a:uFillTx/>
            </a:endParaRPr>
          </a:p>
        </p:txBody>
      </p:sp>
      <p:sp>
        <p:nvSpPr>
          <p:cNvPr id="54" name="Rectangle 53"/>
          <p:cNvSpPr/>
          <p:nvPr/>
        </p:nvSpPr>
        <p:spPr>
          <a:xfrm>
            <a:off x="343214" y="1964827"/>
            <a:ext cx="4023360" cy="3942618"/>
          </a:xfrm>
          <a:prstGeom prst="rect">
            <a:avLst/>
          </a:prstGeom>
        </p:spPr>
        <p:txBody>
          <a:bodyPr wrap="square" lIns="64008" tIns="32004" rIns="64008" bIns="3200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61922"/>
                </a:solidFill>
                <a:effectLst/>
                <a:uLnTx/>
                <a:uFillTx/>
                <a:ea typeface="Verdana" pitchFamily="34" charset="0"/>
                <a:cs typeface="Verdana" pitchFamily="34" charset="0"/>
              </a:rPr>
              <a:t>Intel</a:t>
            </a:r>
            <a:r>
              <a:rPr kumimoji="0" lang="en-US" sz="1400" b="1" i="0" u="none" strike="noStrike" kern="0" cap="none" spc="0" normalizeH="0" baseline="30000" noProof="0" dirty="0">
                <a:ln>
                  <a:noFill/>
                </a:ln>
                <a:solidFill>
                  <a:srgbClr val="061922"/>
                </a:solidFill>
                <a:effectLst/>
                <a:uLnTx/>
                <a:uFillTx/>
                <a:ea typeface="Verdana" pitchFamily="34" charset="0"/>
                <a:cs typeface="Verdana" pitchFamily="34" charset="0"/>
              </a:rPr>
              <a:t>®</a:t>
            </a:r>
            <a:r>
              <a:rPr kumimoji="0" lang="en-US" sz="1400" b="1" i="0" u="none" strike="noStrike" kern="0" cap="none" spc="0" normalizeH="0" baseline="0" noProof="0" dirty="0">
                <a:ln>
                  <a:noFill/>
                </a:ln>
                <a:solidFill>
                  <a:srgbClr val="061922"/>
                </a:solidFill>
                <a:effectLst/>
                <a:uLnTx/>
                <a:uFillTx/>
                <a:ea typeface="Verdana" pitchFamily="34" charset="0"/>
                <a:cs typeface="Verdana" pitchFamily="34" charset="0"/>
              </a:rPr>
              <a:t> Turbo </a:t>
            </a:r>
            <a: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t>Boost Technology 2.0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ea typeface="Verdana" pitchFamily="34" charset="0"/>
                <a:cs typeface="Verdana" pitchFamily="34" charset="0"/>
              </a:rPr>
              <a:t>Higher frequencies to address </a:t>
            </a:r>
            <a:br>
              <a:rPr kumimoji="0" lang="en-US" sz="1400" b="0" i="0" u="none" strike="noStrike" kern="0" cap="none" spc="0" normalizeH="0" baseline="0" noProof="0" dirty="0" smtClean="0">
                <a:ln>
                  <a:noFill/>
                </a:ln>
                <a:solidFill>
                  <a:schemeClr val="bg1"/>
                </a:solidFill>
                <a:effectLst/>
                <a:uLnTx/>
                <a:uFillTx/>
                <a:ea typeface="Verdana" pitchFamily="34" charset="0"/>
                <a:cs typeface="Verdana" pitchFamily="34" charset="0"/>
              </a:rPr>
            </a:br>
            <a:r>
              <a:rPr kumimoji="0" lang="en-US" sz="1400" b="0" i="0" u="none" strike="noStrike" kern="0" cap="none" spc="0" normalizeH="0" baseline="0" noProof="0" dirty="0" smtClean="0">
                <a:ln>
                  <a:noFill/>
                </a:ln>
                <a:solidFill>
                  <a:schemeClr val="bg1"/>
                </a:solidFill>
                <a:effectLst/>
                <a:uLnTx/>
                <a:uFillTx/>
                <a:ea typeface="Verdana" pitchFamily="34" charset="0"/>
                <a:cs typeface="Verdana" pitchFamily="34" charset="0"/>
              </a:rPr>
              <a:t>workload spikes</a:t>
            </a:r>
            <a: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t/>
            </a:r>
            <a:b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br>
            <a:endParaRPr kumimoji="0" lang="en-US" sz="1400" b="0" i="0" u="none" strike="noStrike" kern="0" cap="none" spc="0" normalizeH="0" baseline="0" noProof="0" dirty="0">
              <a:ln>
                <a:noFill/>
              </a:ln>
              <a:solidFill>
                <a:srgbClr val="061922"/>
              </a:solidFill>
              <a:effectLst/>
              <a:uLnTx/>
              <a:uFillTx/>
              <a:ea typeface="Verdana" pitchFamily="34" charset="0"/>
              <a:cs typeface="Verdan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61922"/>
                </a:solidFill>
                <a:effectLst/>
                <a:uLnTx/>
                <a:uFillTx/>
                <a:ea typeface="Verdana" pitchFamily="34" charset="0"/>
                <a:cs typeface="Verdana" pitchFamily="34" charset="0"/>
              </a:rPr>
              <a:t>Intel</a:t>
            </a:r>
            <a:r>
              <a:rPr kumimoji="0" lang="en-US" sz="1400" b="1" i="0" u="none" strike="noStrike" kern="0" cap="none" spc="0" normalizeH="0" baseline="30000" noProof="0" dirty="0">
                <a:ln>
                  <a:noFill/>
                </a:ln>
                <a:solidFill>
                  <a:srgbClr val="061922"/>
                </a:solidFill>
                <a:effectLst/>
                <a:uLnTx/>
                <a:uFillTx/>
                <a:ea typeface="Verdana" pitchFamily="34" charset="0"/>
                <a:cs typeface="Verdana" pitchFamily="34" charset="0"/>
              </a:rPr>
              <a:t>®</a:t>
            </a:r>
            <a:r>
              <a:rPr kumimoji="0" lang="en-US" sz="1400" b="1" i="0" u="none" strike="noStrike" kern="0" cap="none" spc="0" normalizeH="0" baseline="0" noProof="0" dirty="0">
                <a:ln>
                  <a:noFill/>
                </a:ln>
                <a:solidFill>
                  <a:srgbClr val="061922"/>
                </a:solidFill>
                <a:effectLst/>
                <a:uLnTx/>
                <a:uFillTx/>
                <a:ea typeface="Verdana" pitchFamily="34" charset="0"/>
                <a:cs typeface="Verdana" pitchFamily="34" charset="0"/>
              </a:rPr>
              <a:t> AES-NI </a:t>
            </a:r>
            <a: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t/>
            </a:r>
            <a:b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br>
            <a:r>
              <a:rPr kumimoji="0" lang="en-US" sz="1400" b="0" i="0" u="none" strike="noStrike" kern="0" cap="none" spc="0" normalizeH="0" baseline="0" noProof="0" dirty="0" smtClean="0">
                <a:ln>
                  <a:noFill/>
                </a:ln>
                <a:solidFill>
                  <a:schemeClr val="bg1"/>
                </a:solidFill>
                <a:effectLst/>
                <a:uLnTx/>
                <a:uFillTx/>
                <a:ea typeface="Verdana" pitchFamily="34" charset="0"/>
                <a:cs typeface="Verdana" pitchFamily="34" charset="0"/>
              </a:rPr>
              <a:t> Accelerate encryption by up to 10X</a:t>
            </a:r>
            <a:r>
              <a:rPr kumimoji="0" lang="en-US" sz="1400" b="0" i="0" u="none" strike="noStrike" kern="0" cap="none" spc="0" normalizeH="0" baseline="30000" noProof="0" dirty="0" smtClean="0">
                <a:ln>
                  <a:noFill/>
                </a:ln>
                <a:solidFill>
                  <a:schemeClr val="bg1"/>
                </a:solidFill>
                <a:effectLst/>
                <a:uLnTx/>
                <a:uFillTx/>
                <a:ea typeface="Verdana" pitchFamily="34" charset="0"/>
                <a:cs typeface="Verdana" pitchFamily="34" charset="0"/>
              </a:rPr>
              <a:t>1</a:t>
            </a:r>
            <a:r>
              <a:rPr kumimoji="0" lang="en-US" sz="1400" b="0" i="0" u="none" strike="noStrike" kern="0" cap="none" spc="0" normalizeH="0" baseline="0" noProof="0" dirty="0" smtClean="0">
                <a:ln>
                  <a:noFill/>
                </a:ln>
                <a:solidFill>
                  <a:sysClr val="windowText" lastClr="000000"/>
                </a:solidFill>
                <a:effectLst/>
                <a:uLnTx/>
                <a:uFillTx/>
                <a:ea typeface="Verdana" pitchFamily="34" charset="0"/>
                <a:cs typeface="Verdana" pitchFamily="34" charset="0"/>
              </a:rPr>
              <a:t/>
            </a:r>
            <a:br>
              <a:rPr kumimoji="0" lang="en-US" sz="1400" b="0" i="0" u="none" strike="noStrike" kern="0" cap="none" spc="0" normalizeH="0" baseline="0" noProof="0" dirty="0" smtClean="0">
                <a:ln>
                  <a:noFill/>
                </a:ln>
                <a:solidFill>
                  <a:sysClr val="windowText" lastClr="000000"/>
                </a:solidFill>
                <a:effectLst/>
                <a:uLnTx/>
                <a:uFillTx/>
                <a:ea typeface="Verdana" pitchFamily="34" charset="0"/>
                <a:cs typeface="Verdana" pitchFamily="34" charset="0"/>
              </a:rPr>
            </a:br>
            <a:endPar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t>Intel</a:t>
            </a:r>
            <a:r>
              <a:rPr kumimoji="0" lang="en-US" sz="1400" b="1" i="0" u="none" strike="noStrike" kern="0" cap="none" spc="0" normalizeH="0" baseline="30000" noProof="0" dirty="0" smtClean="0">
                <a:ln>
                  <a:noFill/>
                </a:ln>
                <a:solidFill>
                  <a:srgbClr val="061922"/>
                </a:solidFill>
                <a:effectLst/>
                <a:uLnTx/>
                <a:uFillTx/>
                <a:ea typeface="Verdana" pitchFamily="34" charset="0"/>
                <a:cs typeface="Verdana" pitchFamily="34" charset="0"/>
              </a:rPr>
              <a:t>®</a:t>
            </a:r>
            <a: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t> Trusted Execution Technology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ea typeface="Verdana" pitchFamily="34" charset="0"/>
                <a:cs typeface="Verdana" pitchFamily="34" charset="0"/>
              </a:rPr>
              <a:t>Defend against attacks during launch</a:t>
            </a:r>
            <a:r>
              <a:rPr kumimoji="0" lang="en-US" sz="1400" b="0" i="0" u="none" strike="noStrike" kern="0" cap="none" spc="0" normalizeH="0" baseline="0" noProof="0" dirty="0" smtClean="0">
                <a:ln>
                  <a:noFill/>
                </a:ln>
                <a:solidFill>
                  <a:sysClr val="windowText" lastClr="000000"/>
                </a:solidFill>
                <a:effectLst/>
                <a:uLnTx/>
                <a:uFillTx/>
                <a:ea typeface="Verdana" pitchFamily="34" charset="0"/>
                <a:cs typeface="Verdana" pitchFamily="34" charset="0"/>
              </a:rPr>
              <a:t/>
            </a:r>
            <a:br>
              <a:rPr kumimoji="0" lang="en-US" sz="1400" b="0" i="0" u="none" strike="noStrike" kern="0" cap="none" spc="0" normalizeH="0" baseline="0" noProof="0" dirty="0" smtClean="0">
                <a:ln>
                  <a:noFill/>
                </a:ln>
                <a:solidFill>
                  <a:sysClr val="windowText" lastClr="000000"/>
                </a:solidFill>
                <a:effectLst/>
                <a:uLnTx/>
                <a:uFillTx/>
                <a:ea typeface="Verdana" pitchFamily="34" charset="0"/>
                <a:cs typeface="Verdana" pitchFamily="34" charset="0"/>
              </a:rPr>
            </a:br>
            <a:endPar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t>Intel</a:t>
            </a:r>
            <a:r>
              <a:rPr kumimoji="0" lang="en-US" sz="1400" b="1" i="0" u="none" strike="noStrike" kern="0" cap="none" spc="0" normalizeH="0" baseline="30000" noProof="0" dirty="0">
                <a:ln>
                  <a:noFill/>
                </a:ln>
                <a:solidFill>
                  <a:srgbClr val="061922"/>
                </a:solidFill>
                <a:effectLst/>
                <a:uLnTx/>
                <a:uFillTx/>
                <a:ea typeface="Verdana" pitchFamily="34" charset="0"/>
                <a:cs typeface="Verdana" pitchFamily="34" charset="0"/>
              </a:rPr>
              <a:t>®</a:t>
            </a:r>
            <a:r>
              <a:rPr kumimoji="0" lang="en-US" sz="1400" b="1" i="0" u="none" strike="noStrike" kern="0" cap="none" spc="0" normalizeH="0" baseline="0" noProof="0" dirty="0">
                <a:ln>
                  <a:noFill/>
                </a:ln>
                <a:solidFill>
                  <a:srgbClr val="061922"/>
                </a:solidFill>
                <a:effectLst/>
                <a:uLnTx/>
                <a:uFillTx/>
                <a:ea typeface="Verdana" pitchFamily="34" charset="0"/>
                <a:cs typeface="Verdana" pitchFamily="34" charset="0"/>
              </a:rPr>
              <a:t> Advanced </a:t>
            </a:r>
            <a: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t>Vector Extensions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ea typeface="Verdana" pitchFamily="34" charset="0"/>
                <a:cs typeface="Verdana" pitchFamily="34" charset="0"/>
              </a:rPr>
              <a:t>Increases FLOPS per clock up to 2X</a:t>
            </a:r>
            <a:r>
              <a:rPr kumimoji="0" lang="en-US" sz="1400" b="0" i="0" u="none" strike="noStrike" kern="0" cap="none" spc="0" normalizeH="0" baseline="30000" noProof="0" dirty="0" smtClean="0">
                <a:ln>
                  <a:noFill/>
                </a:ln>
                <a:solidFill>
                  <a:sysClr val="window" lastClr="FFFFFF"/>
                </a:solidFill>
                <a:effectLst/>
                <a:uLnTx/>
                <a:uFillTx/>
                <a:ea typeface="Verdana" pitchFamily="34" charset="0"/>
                <a:cs typeface="Verdana" pitchFamily="34" charset="0"/>
              </a:rPr>
              <a:t>2</a:t>
            </a:r>
            <a:r>
              <a:rPr kumimoji="0" lang="en-US" sz="1400" b="0" i="0" u="none" strike="noStrike" kern="0" cap="none" spc="0" normalizeH="0" baseline="30000" noProof="0" dirty="0" smtClean="0">
                <a:ln>
                  <a:noFill/>
                </a:ln>
                <a:solidFill>
                  <a:sysClr val="windowText" lastClr="000000"/>
                </a:solidFill>
                <a:effectLst/>
                <a:uLnTx/>
                <a:uFillTx/>
                <a:ea typeface="Verdana" pitchFamily="34" charset="0"/>
                <a:cs typeface="Verdana" pitchFamily="34" charset="0"/>
              </a:rPr>
              <a:t/>
            </a:r>
            <a:br>
              <a:rPr kumimoji="0" lang="en-US" sz="1400" b="0" i="0" u="none" strike="noStrike" kern="0" cap="none" spc="0" normalizeH="0" baseline="30000" noProof="0" dirty="0" smtClean="0">
                <a:ln>
                  <a:noFill/>
                </a:ln>
                <a:solidFill>
                  <a:sysClr val="windowText" lastClr="000000"/>
                </a:solidFill>
                <a:effectLst/>
                <a:uLnTx/>
                <a:uFillTx/>
                <a:ea typeface="Verdana" pitchFamily="34" charset="0"/>
                <a:cs typeface="Verdana" pitchFamily="34" charset="0"/>
              </a:rPr>
            </a:br>
            <a:endParaRPr kumimoji="0" lang="en-US" sz="1400" b="0" i="0" u="none" strike="noStrike" kern="0" cap="none" spc="0" normalizeH="0" baseline="0" noProof="0" dirty="0" smtClean="0">
              <a:ln>
                <a:noFill/>
              </a:ln>
              <a:solidFill>
                <a:srgbClr val="061922"/>
              </a:solidFill>
              <a:effectLst/>
              <a:uLnTx/>
              <a:uFillTx/>
              <a:ea typeface="Verdana" pitchFamily="34" charset="0"/>
              <a:cs typeface="Verdan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t>Intel</a:t>
            </a:r>
            <a:r>
              <a:rPr kumimoji="0" lang="en-US" sz="1400" b="1" i="0" u="none" strike="noStrike" kern="0" cap="none" spc="0" normalizeH="0" baseline="30000" noProof="0" dirty="0" smtClean="0">
                <a:ln>
                  <a:noFill/>
                </a:ln>
                <a:solidFill>
                  <a:srgbClr val="061922"/>
                </a:solidFill>
                <a:effectLst/>
                <a:uLnTx/>
                <a:uFillTx/>
                <a:ea typeface="Verdana" pitchFamily="34" charset="0"/>
                <a:cs typeface="Verdana" pitchFamily="34" charset="0"/>
              </a:rPr>
              <a:t>®</a:t>
            </a:r>
            <a: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t> Integrated I/O</a:t>
            </a:r>
            <a:b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br>
            <a:r>
              <a:rPr kumimoji="0" lang="en-US" sz="1400" b="0" i="0" u="none" strike="noStrike" kern="0" cap="none" spc="0" normalizeH="0" baseline="0" noProof="0" dirty="0" smtClean="0">
                <a:ln>
                  <a:noFill/>
                </a:ln>
                <a:solidFill>
                  <a:sysClr val="windowText" lastClr="000000"/>
                </a:solidFill>
                <a:effectLst/>
                <a:uLnTx/>
                <a:uFillTx/>
                <a:ea typeface="Verdana" pitchFamily="34" charset="0"/>
                <a:cs typeface="Verdana" pitchFamily="34" charset="0"/>
              </a:rPr>
              <a:t> </a:t>
            </a:r>
            <a:r>
              <a:rPr kumimoji="0" lang="en-US" sz="1400" b="0" i="0" u="none" strike="noStrike" kern="0" cap="none" spc="0" normalizeH="0" baseline="0" noProof="0" dirty="0" smtClean="0">
                <a:ln>
                  <a:noFill/>
                </a:ln>
                <a:solidFill>
                  <a:schemeClr val="bg1"/>
                </a:solidFill>
                <a:effectLst/>
                <a:uLnTx/>
                <a:uFillTx/>
                <a:ea typeface="Verdana" pitchFamily="34" charset="0"/>
                <a:cs typeface="Verdana" pitchFamily="34" charset="0"/>
              </a:rPr>
              <a:t>Reduce I/O latency up to  30%</a:t>
            </a:r>
            <a:r>
              <a:rPr kumimoji="0" lang="en-US" sz="1400" b="0" i="0" u="none" strike="noStrike" kern="0" cap="none" spc="0" normalizeH="0" baseline="30000" noProof="0" dirty="0" smtClean="0">
                <a:ln>
                  <a:noFill/>
                </a:ln>
                <a:solidFill>
                  <a:schemeClr val="bg1"/>
                </a:solidFill>
                <a:effectLst/>
                <a:uLnTx/>
                <a:uFillTx/>
                <a:ea typeface="Verdana" pitchFamily="34" charset="0"/>
                <a:cs typeface="Verdana" pitchFamily="34" charset="0"/>
              </a:rPr>
              <a:t>3</a:t>
            </a:r>
            <a:r>
              <a:rPr kumimoji="0" lang="en-US" sz="1400" b="0" i="0" u="none" strike="noStrike" kern="0" cap="none" spc="0" normalizeH="0" baseline="0" noProof="0" dirty="0" smtClean="0">
                <a:ln>
                  <a:noFill/>
                </a:ln>
                <a:solidFill>
                  <a:sysClr val="windowText" lastClr="000000"/>
                </a:solidFill>
                <a:effectLst/>
                <a:uLnTx/>
                <a:uFillTx/>
                <a:ea typeface="Verdana" pitchFamily="34" charset="0"/>
                <a:cs typeface="Verdana" pitchFamily="34" charset="0"/>
              </a:rPr>
              <a:t/>
            </a:r>
            <a:br>
              <a:rPr kumimoji="0" lang="en-US" sz="1400" b="0" i="0" u="none" strike="noStrike" kern="0" cap="none" spc="0" normalizeH="0" baseline="0" noProof="0" dirty="0" smtClean="0">
                <a:ln>
                  <a:noFill/>
                </a:ln>
                <a:solidFill>
                  <a:sysClr val="windowText" lastClr="000000"/>
                </a:solidFill>
                <a:effectLst/>
                <a:uLnTx/>
                <a:uFillTx/>
                <a:ea typeface="Verdana" pitchFamily="34" charset="0"/>
                <a:cs typeface="Verdana" pitchFamily="34" charset="0"/>
              </a:rPr>
            </a:br>
            <a:endParaRPr kumimoji="0" lang="en-US" sz="1400" b="0" i="0" u="none" strike="noStrike" kern="0" cap="none" spc="0" normalizeH="0" baseline="0" noProof="0" dirty="0" smtClean="0">
              <a:ln>
                <a:noFill/>
              </a:ln>
              <a:solidFill>
                <a:srgbClr val="061922"/>
              </a:solidFill>
              <a:effectLst/>
              <a:uLnTx/>
              <a:uFillTx/>
              <a:ea typeface="Verdana" pitchFamily="34" charset="0"/>
              <a:cs typeface="Verdan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t>Intel</a:t>
            </a:r>
            <a:r>
              <a:rPr kumimoji="0" lang="en-US" sz="1400" b="1" i="0" u="none" strike="noStrike" kern="0" cap="none" spc="0" normalizeH="0" baseline="30000" noProof="0" dirty="0" smtClean="0">
                <a:ln>
                  <a:noFill/>
                </a:ln>
                <a:solidFill>
                  <a:srgbClr val="061922"/>
                </a:solidFill>
                <a:effectLst/>
                <a:uLnTx/>
                <a:uFillTx/>
                <a:ea typeface="Verdana" pitchFamily="34" charset="0"/>
                <a:cs typeface="Verdana" pitchFamily="34" charset="0"/>
              </a:rPr>
              <a:t>®</a:t>
            </a:r>
            <a:r>
              <a:rPr kumimoji="0" lang="en-US" sz="1400" b="1" i="0" u="none" strike="noStrike" kern="0" cap="none" spc="0" normalizeH="0" baseline="0" noProof="0" dirty="0" smtClean="0">
                <a:ln>
                  <a:noFill/>
                </a:ln>
                <a:solidFill>
                  <a:srgbClr val="061922"/>
                </a:solidFill>
                <a:effectLst/>
                <a:uLnTx/>
                <a:uFillTx/>
                <a:ea typeface="Verdana" pitchFamily="34" charset="0"/>
                <a:cs typeface="Verdana" pitchFamily="34" charset="0"/>
              </a:rPr>
              <a:t> Hyperthreading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ea typeface="Verdana" pitchFamily="34" charset="0"/>
                <a:cs typeface="Verdana" pitchFamily="34" charset="0"/>
              </a:rPr>
              <a:t>Double the number of threads per core</a:t>
            </a:r>
            <a:endParaRPr kumimoji="0" lang="en-US" sz="1400" b="0" i="0" u="none" strike="noStrike" kern="0" cap="none" spc="0" normalizeH="0" baseline="0" noProof="0" dirty="0">
              <a:ln>
                <a:noFill/>
              </a:ln>
              <a:solidFill>
                <a:schemeClr val="bg1"/>
              </a:solidFill>
              <a:effectLst/>
              <a:uLnTx/>
              <a:uFillTx/>
              <a:ea typeface="Verdana" pitchFamily="34" charset="0"/>
              <a:cs typeface="Verdana" pitchFamily="34" charset="0"/>
            </a:endParaRPr>
          </a:p>
        </p:txBody>
      </p:sp>
      <p:sp>
        <p:nvSpPr>
          <p:cNvPr id="9" name="Text Box 8"/>
          <p:cNvSpPr txBox="1">
            <a:spLocks noChangeArrowheads="1"/>
          </p:cNvSpPr>
          <p:nvPr/>
        </p:nvSpPr>
        <p:spPr bwMode="auto">
          <a:xfrm>
            <a:off x="427044" y="6705600"/>
            <a:ext cx="8289912" cy="123111"/>
          </a:xfrm>
          <a:prstGeom prst="rect">
            <a:avLst/>
          </a:prstGeom>
          <a:noFill/>
          <a:ln w="50800" algn="ctr">
            <a:noFill/>
            <a:miter lim="800000"/>
            <a:headEnd/>
            <a:tailEnd/>
          </a:ln>
          <a:effectLst/>
        </p:spPr>
        <p:txBody>
          <a:bodyPr wrap="square" lIns="0" tIns="0" rIns="0" bIns="0">
            <a:spAutoFit/>
          </a:bodyPr>
          <a:lstStyle/>
          <a:p>
            <a:pPr algn="ctr" eaLnBrk="0" fontAlgn="base" hangingPunct="0">
              <a:spcBef>
                <a:spcPct val="0"/>
              </a:spcBef>
              <a:spcAft>
                <a:spcPct val="0"/>
              </a:spcAft>
              <a:defRPr/>
            </a:pPr>
            <a:r>
              <a:rPr lang="en-US" sz="800" dirty="0" smtClean="0">
                <a:solidFill>
                  <a:srgbClr val="FFFFFF"/>
                </a:solidFill>
                <a:cs typeface="Arial" pitchFamily="34" charset="0"/>
              </a:rPr>
              <a:t>1-3: Please see speaker notes for details.</a:t>
            </a:r>
            <a:endParaRPr lang="en-US" sz="800" dirty="0">
              <a:solidFill>
                <a:srgbClr val="FFFFFF"/>
              </a:solidFill>
              <a:cs typeface="Arial" pitchFamily="34" charset="0"/>
            </a:endParaRPr>
          </a:p>
        </p:txBody>
      </p:sp>
    </p:spTree>
    <p:extLst>
      <p:ext uri="{BB962C8B-B14F-4D97-AF65-F5344CB8AC3E}">
        <p14:creationId xmlns="" xmlns:p14="http://schemas.microsoft.com/office/powerpoint/2010/main" val="44034986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Server Platform Guidance</a:t>
            </a:r>
            <a:endParaRPr lang="en-US" dirty="0"/>
          </a:p>
        </p:txBody>
      </p:sp>
      <p:sp>
        <p:nvSpPr>
          <p:cNvPr id="4" name="AutoShape 2"/>
          <p:cNvSpPr>
            <a:spLocks noChangeArrowheads="1"/>
          </p:cNvSpPr>
          <p:nvPr/>
        </p:nvSpPr>
        <p:spPr bwMode="ltGray">
          <a:xfrm>
            <a:off x="200451" y="1216151"/>
            <a:ext cx="8683625" cy="4584039"/>
          </a:xfrm>
          <a:prstGeom prst="roundRect">
            <a:avLst>
              <a:gd name="adj" fmla="val 3350"/>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a:effectLst/>
        </p:spPr>
        <p:txBody>
          <a:bodyPr anchor="ctr">
            <a:noAutofit/>
          </a:bodyPr>
          <a:lstStyle/>
          <a:p>
            <a:pPr algn="ctr" eaLnBrk="0" hangingPunct="0">
              <a:lnSpc>
                <a:spcPct val="80000"/>
              </a:lnSpc>
              <a:spcBef>
                <a:spcPct val="50000"/>
              </a:spcBef>
              <a:defRPr/>
            </a:pPr>
            <a:endParaRPr lang="en-US" kern="0" dirty="0" smtClean="0">
              <a:solidFill>
                <a:srgbClr val="000000"/>
              </a:solidFill>
            </a:endParaRPr>
          </a:p>
        </p:txBody>
      </p:sp>
      <p:sp>
        <p:nvSpPr>
          <p:cNvPr id="7" name="Line 7"/>
          <p:cNvSpPr>
            <a:spLocks noChangeShapeType="1"/>
          </p:cNvSpPr>
          <p:nvPr/>
        </p:nvSpPr>
        <p:spPr bwMode="gray">
          <a:xfrm>
            <a:off x="1554835" y="1071562"/>
            <a:ext cx="0" cy="4800600"/>
          </a:xfrm>
          <a:prstGeom prst="line">
            <a:avLst/>
          </a:prstGeom>
          <a:noFill/>
          <a:ln w="28575">
            <a:solidFill>
              <a:srgbClr val="FFFFFF">
                <a:alpha val="70195"/>
              </a:srgbClr>
            </a:solidFill>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16" name="TextBox 15"/>
          <p:cNvSpPr txBox="1"/>
          <p:nvPr/>
        </p:nvSpPr>
        <p:spPr>
          <a:xfrm>
            <a:off x="304800" y="3092672"/>
            <a:ext cx="1173835" cy="830997"/>
          </a:xfrm>
          <a:prstGeom prst="rect">
            <a:avLst/>
          </a:prstGeom>
          <a:noFill/>
          <a:effectLst/>
        </p:spPr>
        <p:txBody>
          <a:bodyPr wrap="square" rtlCol="0">
            <a:spAutoFit/>
          </a:bodyPr>
          <a:lstStyle/>
          <a:p>
            <a:r>
              <a:rPr lang="en-US" sz="1600" dirty="0" smtClean="0">
                <a:solidFill>
                  <a:schemeClr val="bg1"/>
                </a:solidFill>
              </a:rPr>
              <a:t>Platform Guidance &amp; Benefit</a:t>
            </a:r>
            <a:endParaRPr lang="en-US" sz="1600" dirty="0">
              <a:solidFill>
                <a:schemeClr val="bg1"/>
              </a:solidFill>
            </a:endParaRPr>
          </a:p>
        </p:txBody>
      </p:sp>
      <p:sp>
        <p:nvSpPr>
          <p:cNvPr id="23" name="Line 7"/>
          <p:cNvSpPr>
            <a:spLocks noChangeShapeType="1"/>
          </p:cNvSpPr>
          <p:nvPr/>
        </p:nvSpPr>
        <p:spPr bwMode="gray">
          <a:xfrm>
            <a:off x="4008357" y="1071562"/>
            <a:ext cx="0" cy="4800600"/>
          </a:xfrm>
          <a:prstGeom prst="line">
            <a:avLst/>
          </a:prstGeom>
          <a:noFill/>
          <a:ln w="19050">
            <a:solidFill>
              <a:srgbClr val="FFFFFF">
                <a:alpha val="70195"/>
              </a:srgbClr>
            </a:solidFill>
            <a:prstDash val="sysDot"/>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24" name="Line 7"/>
          <p:cNvSpPr>
            <a:spLocks noChangeShapeType="1"/>
          </p:cNvSpPr>
          <p:nvPr/>
        </p:nvSpPr>
        <p:spPr bwMode="gray">
          <a:xfrm>
            <a:off x="6461879" y="1071562"/>
            <a:ext cx="0" cy="4800600"/>
          </a:xfrm>
          <a:prstGeom prst="line">
            <a:avLst/>
          </a:prstGeom>
          <a:noFill/>
          <a:ln w="19050">
            <a:solidFill>
              <a:srgbClr val="FFFFFF">
                <a:alpha val="70195"/>
              </a:srgbClr>
            </a:solidFill>
            <a:prstDash val="sysDot"/>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19" name="TextBox 18"/>
          <p:cNvSpPr txBox="1"/>
          <p:nvPr/>
        </p:nvSpPr>
        <p:spPr bwMode="invGray">
          <a:xfrm>
            <a:off x="1600201" y="1634784"/>
            <a:ext cx="7096486" cy="60350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spcBef>
                <a:spcPts val="0"/>
              </a:spcBef>
              <a:buNone/>
            </a:pPr>
            <a:r>
              <a:rPr lang="en-US" dirty="0"/>
              <a:t>CONTINUE regular refresh of servers </a:t>
            </a:r>
            <a:r>
              <a:rPr lang="en-US" dirty="0" smtClean="0"/>
              <a:t>&gt;4-years </a:t>
            </a:r>
            <a:r>
              <a:rPr lang="en-US" dirty="0"/>
              <a:t>old throughout guidance </a:t>
            </a:r>
            <a:r>
              <a:rPr lang="en-US" dirty="0" smtClean="0"/>
              <a:t>horizon</a:t>
            </a:r>
          </a:p>
          <a:p>
            <a:pPr>
              <a:spcBef>
                <a:spcPts val="0"/>
              </a:spcBef>
            </a:pPr>
            <a:r>
              <a:rPr lang="en-US" dirty="0"/>
              <a:t>Up to 67% TCO reduction due to more consolidation, reduced licensing costs &amp; energy </a:t>
            </a:r>
            <a:r>
              <a:rPr lang="en-US" dirty="0" smtClean="0"/>
              <a:t>savings</a:t>
            </a:r>
            <a:r>
              <a:rPr lang="en-US" baseline="30000" dirty="0" smtClean="0"/>
              <a:t>1</a:t>
            </a:r>
            <a:endParaRPr lang="en-US" baseline="30000" dirty="0"/>
          </a:p>
        </p:txBody>
      </p:sp>
      <p:sp>
        <p:nvSpPr>
          <p:cNvPr id="9" name="AutoShape 86"/>
          <p:cNvSpPr>
            <a:spLocks noChangeArrowheads="1"/>
          </p:cNvSpPr>
          <p:nvPr/>
        </p:nvSpPr>
        <p:spPr bwMode="auto">
          <a:xfrm>
            <a:off x="177424" y="668337"/>
            <a:ext cx="8915400" cy="515938"/>
          </a:xfrm>
          <a:prstGeom prst="rightArrow">
            <a:avLst>
              <a:gd name="adj1" fmla="val 65213"/>
              <a:gd name="adj2" fmla="val 88116"/>
            </a:avLst>
          </a:prstGeom>
          <a:gradFill rotWithShape="0">
            <a:gsLst>
              <a:gs pos="2000">
                <a:srgbClr val="FFFFFF">
                  <a:lumMod val="75000"/>
                </a:srgbClr>
              </a:gs>
              <a:gs pos="100000">
                <a:srgbClr val="333333"/>
              </a:gs>
            </a:gsLst>
            <a:lin ang="0" scaled="1"/>
          </a:gradFill>
          <a:ln w="3175">
            <a:solidFill>
              <a:srgbClr val="FFFFFF">
                <a:alpha val="70000"/>
              </a:srgbClr>
            </a:solidFill>
            <a:miter lim="800000"/>
            <a:headEnd/>
            <a:tailEnd/>
          </a:ln>
          <a:effectLst/>
        </p:spPr>
        <p:txBody>
          <a:bodyPr lIns="91407" tIns="45704" rIns="91407" bIns="45704" anchor="ctr">
            <a:spAutoFit/>
          </a:bodyPr>
          <a:lstStyle/>
          <a:p>
            <a:pPr algn="ctr" eaLnBrk="0" hangingPunct="0">
              <a:lnSpc>
                <a:spcPct val="80000"/>
              </a:lnSpc>
              <a:spcBef>
                <a:spcPct val="50000"/>
              </a:spcBef>
              <a:defRPr/>
            </a:pPr>
            <a:endParaRPr lang="en-US" kern="0" dirty="0">
              <a:solidFill>
                <a:srgbClr val="000000"/>
              </a:solidFill>
              <a:effectLst>
                <a:outerShdw blurRad="38100" dist="38100" dir="2700000" algn="tl">
                  <a:srgbClr val="000000">
                    <a:alpha val="43137"/>
                  </a:srgbClr>
                </a:outerShdw>
              </a:effectLst>
            </a:endParaRPr>
          </a:p>
        </p:txBody>
      </p:sp>
      <p:sp>
        <p:nvSpPr>
          <p:cNvPr id="10" name="Rectangle 73"/>
          <p:cNvSpPr>
            <a:spLocks noChangeArrowheads="1"/>
          </p:cNvSpPr>
          <p:nvPr/>
        </p:nvSpPr>
        <p:spPr bwMode="auto">
          <a:xfrm>
            <a:off x="6451410" y="825488"/>
            <a:ext cx="184664"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endParaRPr lang="en-US" sz="1400" b="1" kern="0" dirty="0">
              <a:solidFill>
                <a:srgbClr val="FFFFFF"/>
              </a:solidFill>
            </a:endParaRPr>
          </a:p>
        </p:txBody>
      </p:sp>
      <p:sp>
        <p:nvSpPr>
          <p:cNvPr id="11" name="Rectangle 91"/>
          <p:cNvSpPr>
            <a:spLocks noChangeArrowheads="1"/>
          </p:cNvSpPr>
          <p:nvPr/>
        </p:nvSpPr>
        <p:spPr bwMode="auto">
          <a:xfrm>
            <a:off x="2350440" y="825260"/>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2012</a:t>
            </a:r>
            <a:endParaRPr lang="en-US" sz="1400" b="1" kern="0" dirty="0">
              <a:solidFill>
                <a:srgbClr val="FFFFFF"/>
              </a:solidFill>
            </a:endParaRPr>
          </a:p>
        </p:txBody>
      </p:sp>
      <p:sp>
        <p:nvSpPr>
          <p:cNvPr id="13" name="Rectangle 99"/>
          <p:cNvSpPr>
            <a:spLocks noChangeArrowheads="1"/>
          </p:cNvSpPr>
          <p:nvPr/>
        </p:nvSpPr>
        <p:spPr bwMode="auto">
          <a:xfrm>
            <a:off x="4865040" y="825260"/>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2013</a:t>
            </a:r>
            <a:endParaRPr lang="en-US" sz="1400" b="1" kern="0" dirty="0">
              <a:solidFill>
                <a:srgbClr val="FFFFFF"/>
              </a:solidFill>
            </a:endParaRPr>
          </a:p>
        </p:txBody>
      </p:sp>
      <p:sp>
        <p:nvSpPr>
          <p:cNvPr id="14" name="Rectangle 99"/>
          <p:cNvSpPr>
            <a:spLocks noChangeArrowheads="1"/>
          </p:cNvSpPr>
          <p:nvPr/>
        </p:nvSpPr>
        <p:spPr bwMode="auto">
          <a:xfrm>
            <a:off x="7315200" y="825488"/>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2014</a:t>
            </a:r>
            <a:endParaRPr lang="en-US" sz="1400" b="1" kern="0" dirty="0">
              <a:solidFill>
                <a:srgbClr val="FFFFFF"/>
              </a:solidFill>
            </a:endParaRPr>
          </a:p>
        </p:txBody>
      </p:sp>
      <p:sp>
        <p:nvSpPr>
          <p:cNvPr id="29" name="Rounded Rectangle 28"/>
          <p:cNvSpPr/>
          <p:nvPr/>
        </p:nvSpPr>
        <p:spPr bwMode="auto">
          <a:xfrm>
            <a:off x="1621010" y="1240858"/>
            <a:ext cx="4747892" cy="184671"/>
          </a:xfrm>
          <a:prstGeom prst="roundRect">
            <a:avLst/>
          </a:prstGeom>
          <a:gradFill flip="none" rotWithShape="1">
            <a:gsLst>
              <a:gs pos="0">
                <a:srgbClr val="FFFFFF">
                  <a:lumMod val="75000"/>
                  <a:shade val="30000"/>
                  <a:satMod val="115000"/>
                </a:srgbClr>
              </a:gs>
              <a:gs pos="50000">
                <a:srgbClr val="FFFFFF">
                  <a:lumMod val="75000"/>
                  <a:shade val="67500"/>
                  <a:satMod val="115000"/>
                </a:srgbClr>
              </a:gs>
              <a:gs pos="100000">
                <a:srgbClr val="FFFFFF">
                  <a:lumMod val="75000"/>
                  <a:shade val="100000"/>
                  <a:satMod val="115000"/>
                </a:srgbClr>
              </a:gs>
            </a:gsLst>
            <a:lin ang="5400000" scaled="1"/>
            <a:tileRect/>
          </a:gradFill>
          <a:ln w="3175" cap="flat" cmpd="sng" algn="ctr">
            <a:solidFill>
              <a:srgbClr val="061922"/>
            </a:solidFill>
            <a:prstDash val="solid"/>
            <a:round/>
            <a:headEnd type="none" w="sm" len="sm"/>
            <a:tailEnd type="none" w="sm" len="sm"/>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061922"/>
                </a:solidFill>
                <a:effectLst/>
                <a:uLnTx/>
                <a:uFillTx/>
                <a:ea typeface="+mn-ea"/>
                <a:cs typeface="Calibri" pitchFamily="34" charset="0"/>
              </a:rPr>
              <a:t>Intel</a:t>
            </a:r>
            <a:r>
              <a:rPr kumimoji="0" lang="en-US" sz="1050" b="0" i="0" u="none" strike="noStrike" kern="0" cap="none" spc="0" normalizeH="0" baseline="30000" noProof="0" dirty="0" smtClean="0">
                <a:ln>
                  <a:noFill/>
                </a:ln>
                <a:solidFill>
                  <a:srgbClr val="061922"/>
                </a:solidFill>
                <a:effectLst/>
                <a:uLnTx/>
                <a:uFillTx/>
                <a:ea typeface="+mn-ea"/>
                <a:cs typeface="Calibri" pitchFamily="34" charset="0"/>
              </a:rPr>
              <a:t>®</a:t>
            </a:r>
            <a:r>
              <a:rPr kumimoji="0" lang="en-US" sz="1050" b="0" i="0" u="none" strike="noStrike" kern="0" cap="none" spc="0" normalizeH="0" baseline="0" noProof="0" dirty="0" smtClean="0">
                <a:ln>
                  <a:noFill/>
                </a:ln>
                <a:solidFill>
                  <a:srgbClr val="061922"/>
                </a:solidFill>
                <a:effectLst/>
                <a:uLnTx/>
                <a:uFillTx/>
                <a:ea typeface="+mn-ea"/>
                <a:cs typeface="Calibri" pitchFamily="34" charset="0"/>
              </a:rPr>
              <a:t> Xeon</a:t>
            </a:r>
            <a:r>
              <a:rPr kumimoji="0" lang="en-US" sz="1050" b="0" i="0" u="none" strike="noStrike" kern="0" cap="none" spc="0" normalizeH="0" baseline="30000" noProof="0" dirty="0" smtClean="0">
                <a:ln>
                  <a:noFill/>
                </a:ln>
                <a:solidFill>
                  <a:srgbClr val="061922"/>
                </a:solidFill>
                <a:effectLst/>
                <a:uLnTx/>
                <a:uFillTx/>
                <a:ea typeface="+mn-ea"/>
                <a:cs typeface="Calibri" pitchFamily="34" charset="0"/>
              </a:rPr>
              <a:t>®</a:t>
            </a:r>
            <a:r>
              <a:rPr kumimoji="0" lang="en-US" sz="1050" b="0" i="0" u="none" strike="noStrike" kern="0" cap="none" spc="0" normalizeH="0" baseline="0" noProof="0" dirty="0" smtClean="0">
                <a:ln>
                  <a:noFill/>
                </a:ln>
                <a:solidFill>
                  <a:srgbClr val="061922"/>
                </a:solidFill>
                <a:effectLst/>
                <a:uLnTx/>
                <a:uFillTx/>
                <a:ea typeface="+mn-ea"/>
                <a:cs typeface="Calibri" pitchFamily="34" charset="0"/>
              </a:rPr>
              <a:t> processor E5-2600/4600 </a:t>
            </a:r>
            <a:r>
              <a:rPr kumimoji="0" lang="en-US" sz="1050" b="0" i="0" u="none" strike="noStrike" kern="0" cap="none" spc="0" normalizeH="0" baseline="0" noProof="0" dirty="0">
                <a:ln>
                  <a:noFill/>
                </a:ln>
                <a:solidFill>
                  <a:srgbClr val="061922"/>
                </a:solidFill>
                <a:effectLst/>
                <a:uLnTx/>
                <a:uFillTx/>
                <a:ea typeface="+mn-ea"/>
                <a:cs typeface="Calibri" pitchFamily="34" charset="0"/>
              </a:rPr>
              <a:t>and E7</a:t>
            </a:r>
          </a:p>
        </p:txBody>
      </p:sp>
      <p:sp>
        <p:nvSpPr>
          <p:cNvPr id="30" name="Rounded Rectangle 29"/>
          <p:cNvSpPr/>
          <p:nvPr/>
        </p:nvSpPr>
        <p:spPr bwMode="auto">
          <a:xfrm>
            <a:off x="6565215" y="1240858"/>
            <a:ext cx="2127935" cy="168275"/>
          </a:xfrm>
          <a:prstGeom prst="roundRect">
            <a:avLst/>
          </a:prstGeom>
          <a:gradFill flip="none" rotWithShape="1">
            <a:gsLst>
              <a:gs pos="0">
                <a:srgbClr val="FFFFFF">
                  <a:lumMod val="75000"/>
                  <a:shade val="30000"/>
                  <a:satMod val="115000"/>
                </a:srgbClr>
              </a:gs>
              <a:gs pos="50000">
                <a:srgbClr val="FFFFFF">
                  <a:lumMod val="75000"/>
                  <a:shade val="67500"/>
                  <a:satMod val="115000"/>
                </a:srgbClr>
              </a:gs>
              <a:gs pos="100000">
                <a:srgbClr val="FFFFFF">
                  <a:lumMod val="75000"/>
                  <a:shade val="100000"/>
                  <a:satMod val="115000"/>
                </a:srgbClr>
              </a:gs>
            </a:gsLst>
            <a:lin ang="5400000" scaled="1"/>
            <a:tileRect/>
          </a:gradFill>
          <a:ln w="3175" cap="flat" cmpd="sng" algn="ctr">
            <a:solidFill>
              <a:srgbClr val="061922"/>
            </a:solidFill>
            <a:prstDash val="solid"/>
            <a:round/>
            <a:headEnd type="none" w="sm" len="sm"/>
            <a:tailEnd type="none" w="sm" len="sm"/>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061922"/>
                </a:solidFill>
                <a:effectLst/>
                <a:uLnTx/>
                <a:uFillTx/>
                <a:ea typeface="+mn-ea"/>
                <a:cs typeface="Calibri" pitchFamily="34" charset="0"/>
              </a:rPr>
              <a:t>Next-gen Xeon E5, E7</a:t>
            </a:r>
            <a:endParaRPr kumimoji="0" lang="en-US" sz="1050" b="0" i="0" u="none" strike="noStrike" kern="0" cap="none" spc="0" normalizeH="0" baseline="0" noProof="0" dirty="0">
              <a:ln>
                <a:noFill/>
              </a:ln>
              <a:solidFill>
                <a:srgbClr val="061922"/>
              </a:solidFill>
              <a:effectLst/>
              <a:uLnTx/>
              <a:uFillTx/>
              <a:ea typeface="+mn-ea"/>
              <a:cs typeface="Calibri" pitchFamily="34" charset="0"/>
            </a:endParaRPr>
          </a:p>
        </p:txBody>
      </p:sp>
      <p:sp>
        <p:nvSpPr>
          <p:cNvPr id="26" name="TextBox 25"/>
          <p:cNvSpPr txBox="1"/>
          <p:nvPr/>
        </p:nvSpPr>
        <p:spPr bwMode="invGray">
          <a:xfrm>
            <a:off x="4240345" y="4764817"/>
            <a:ext cx="4467820" cy="60016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4% </a:t>
            </a:r>
            <a:r>
              <a:rPr lang="en-US" dirty="0" smtClean="0"/>
              <a:t>OpEx savings </a:t>
            </a:r>
            <a:r>
              <a:rPr lang="en-US" dirty="0"/>
              <a:t>from cooling for every 1-degree C increase in </a:t>
            </a:r>
            <a:r>
              <a:rPr lang="en-US" dirty="0" smtClean="0"/>
              <a:t>ambient temperature</a:t>
            </a:r>
            <a:r>
              <a:rPr lang="en-US" baseline="30000" dirty="0" smtClean="0"/>
              <a:t>4</a:t>
            </a:r>
            <a:endParaRPr lang="en-US" baseline="30000" dirty="0"/>
          </a:p>
        </p:txBody>
      </p:sp>
      <p:sp>
        <p:nvSpPr>
          <p:cNvPr id="41" name="TextBox 40"/>
          <p:cNvSpPr txBox="1"/>
          <p:nvPr/>
        </p:nvSpPr>
        <p:spPr>
          <a:xfrm rot="5400000">
            <a:off x="3830625" y="4964872"/>
            <a:ext cx="603504" cy="200055"/>
          </a:xfrm>
          <a:prstGeom prst="rect">
            <a:avLst/>
          </a:prstGeom>
          <a:solidFill>
            <a:srgbClr val="92D050"/>
          </a:solidFill>
          <a:effectLst>
            <a:softEdge rad="0"/>
          </a:effectLst>
          <a:scene3d>
            <a:camera prst="orthographicFront"/>
            <a:lightRig rig="threePt" dir="t"/>
          </a:scene3d>
          <a:sp3d>
            <a:bevelT/>
          </a:sp3d>
        </p:spPr>
        <p:txBody>
          <a:bodyPr wrap="square" rtlCol="0">
            <a:noAutofit/>
          </a:bodyPr>
          <a:lstStyle>
            <a:defPPr>
              <a:defRPr lang="en-US"/>
            </a:defPPr>
            <a:lvl1pPr marL="171450" indent="-171450">
              <a:spcBef>
                <a:spcPts val="600"/>
              </a:spcBef>
              <a:buFont typeface="Arial" pitchFamily="34" charset="0"/>
              <a:buChar char="•"/>
              <a:defRPr sz="1100">
                <a:solidFill>
                  <a:schemeClr val="bg1"/>
                </a:solidFill>
              </a:defRPr>
            </a:lvl1pPr>
          </a:lstStyle>
          <a:p>
            <a:pPr marL="0" indent="0" algn="ctr">
              <a:buNone/>
            </a:pPr>
            <a:r>
              <a:rPr lang="en-US" sz="700" dirty="0" smtClean="0">
                <a:solidFill>
                  <a:schemeClr val="tx1"/>
                </a:solidFill>
              </a:rPr>
              <a:t>DEPLOY</a:t>
            </a:r>
            <a:endParaRPr lang="en-US" sz="700" dirty="0">
              <a:solidFill>
                <a:schemeClr val="tx1"/>
              </a:solidFill>
            </a:endParaRPr>
          </a:p>
        </p:txBody>
      </p:sp>
      <p:sp>
        <p:nvSpPr>
          <p:cNvPr id="28" name="TextBox 27"/>
          <p:cNvSpPr txBox="1"/>
          <p:nvPr/>
        </p:nvSpPr>
        <p:spPr bwMode="invGray">
          <a:xfrm>
            <a:off x="1600201" y="4764817"/>
            <a:ext cx="2394754" cy="600164"/>
          </a:xfrm>
          <a:prstGeom prst="rect">
            <a:avLst/>
          </a:prstGeom>
          <a:solidFill>
            <a:srgbClr val="61CAFF">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PILOT high-ambient temperature datacenters</a:t>
            </a:r>
          </a:p>
        </p:txBody>
      </p:sp>
      <p:sp>
        <p:nvSpPr>
          <p:cNvPr id="32" name="TextBox 31"/>
          <p:cNvSpPr txBox="1"/>
          <p:nvPr/>
        </p:nvSpPr>
        <p:spPr bwMode="invGray">
          <a:xfrm>
            <a:off x="1600201" y="2677572"/>
            <a:ext cx="7096486" cy="60350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smtClean="0"/>
              <a:t>CONTINUE migration of mission-critical apps from legacy RISC to IA</a:t>
            </a:r>
          </a:p>
          <a:p>
            <a:r>
              <a:rPr lang="en-US" dirty="0"/>
              <a:t>12-100% more performance at 55-70% lower system </a:t>
            </a:r>
            <a:r>
              <a:rPr lang="en-US" dirty="0" smtClean="0"/>
              <a:t>cost</a:t>
            </a:r>
            <a:r>
              <a:rPr lang="en-US" baseline="30000" dirty="0" smtClean="0"/>
              <a:t>2</a:t>
            </a:r>
            <a:r>
              <a:rPr lang="en-US" dirty="0" smtClean="0"/>
              <a:t> </a:t>
            </a:r>
            <a:endParaRPr lang="en-US" dirty="0"/>
          </a:p>
        </p:txBody>
      </p:sp>
      <p:sp>
        <p:nvSpPr>
          <p:cNvPr id="20" name="TextBox 19"/>
          <p:cNvSpPr txBox="1"/>
          <p:nvPr/>
        </p:nvSpPr>
        <p:spPr bwMode="invGray">
          <a:xfrm>
            <a:off x="1600201" y="3722030"/>
            <a:ext cx="2394754" cy="600164"/>
          </a:xfrm>
          <a:prstGeom prst="rect">
            <a:avLst/>
          </a:prstGeom>
          <a:solidFill>
            <a:srgbClr val="61CAFF">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smtClean="0"/>
              <a:t>PILOT big data in-memory </a:t>
            </a:r>
            <a:r>
              <a:rPr lang="en-US" dirty="0"/>
              <a:t>analytics on </a:t>
            </a:r>
            <a:r>
              <a:rPr lang="en-US" dirty="0" smtClean="0"/>
              <a:t>latest 4-socket </a:t>
            </a:r>
            <a:r>
              <a:rPr lang="en-US" dirty="0"/>
              <a:t>servers</a:t>
            </a:r>
          </a:p>
        </p:txBody>
      </p:sp>
      <p:sp>
        <p:nvSpPr>
          <p:cNvPr id="39" name="TextBox 38"/>
          <p:cNvSpPr txBox="1"/>
          <p:nvPr/>
        </p:nvSpPr>
        <p:spPr>
          <a:xfrm rot="5400000">
            <a:off x="3827087" y="3922085"/>
            <a:ext cx="603504" cy="200055"/>
          </a:xfrm>
          <a:prstGeom prst="rect">
            <a:avLst/>
          </a:prstGeom>
          <a:solidFill>
            <a:srgbClr val="92D050"/>
          </a:solidFill>
          <a:effectLst>
            <a:softEdge rad="0"/>
          </a:effectLst>
          <a:scene3d>
            <a:camera prst="orthographicFront"/>
            <a:lightRig rig="threePt" dir="t"/>
          </a:scene3d>
          <a:sp3d>
            <a:bevelT/>
          </a:sp3d>
        </p:spPr>
        <p:txBody>
          <a:bodyPr wrap="square" rtlCol="0">
            <a:noAutofit/>
          </a:bodyPr>
          <a:lstStyle>
            <a:defPPr>
              <a:defRPr lang="en-US"/>
            </a:defPPr>
            <a:lvl1pPr marL="171450" indent="-171450">
              <a:spcBef>
                <a:spcPts val="600"/>
              </a:spcBef>
              <a:buFont typeface="Arial" pitchFamily="34" charset="0"/>
              <a:buChar char="•"/>
              <a:defRPr sz="1100">
                <a:solidFill>
                  <a:schemeClr val="bg1"/>
                </a:solidFill>
              </a:defRPr>
            </a:lvl1pPr>
          </a:lstStyle>
          <a:p>
            <a:pPr marL="0" indent="0" algn="ctr">
              <a:buNone/>
            </a:pPr>
            <a:r>
              <a:rPr lang="en-US" sz="700" dirty="0" smtClean="0">
                <a:solidFill>
                  <a:schemeClr val="tx1"/>
                </a:solidFill>
              </a:rPr>
              <a:t>DEPLOY</a:t>
            </a:r>
            <a:endParaRPr lang="en-US" sz="700" dirty="0">
              <a:solidFill>
                <a:schemeClr val="tx1"/>
              </a:solidFill>
            </a:endParaRPr>
          </a:p>
        </p:txBody>
      </p:sp>
      <p:sp>
        <p:nvSpPr>
          <p:cNvPr id="33" name="TextBox 32"/>
          <p:cNvSpPr txBox="1"/>
          <p:nvPr/>
        </p:nvSpPr>
        <p:spPr bwMode="invGray">
          <a:xfrm>
            <a:off x="4228867" y="3720360"/>
            <a:ext cx="4467820" cy="60350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smtClean="0"/>
              <a:t>Over 37% more in-memory analytics performance than 2010 servers</a:t>
            </a:r>
            <a:r>
              <a:rPr lang="en-US" baseline="30000" dirty="0" smtClean="0"/>
              <a:t>3</a:t>
            </a:r>
            <a:endParaRPr lang="en-US" baseline="30000" dirty="0"/>
          </a:p>
        </p:txBody>
      </p:sp>
      <p:sp>
        <p:nvSpPr>
          <p:cNvPr id="31" name="TextBox 30"/>
          <p:cNvSpPr txBox="1"/>
          <p:nvPr/>
        </p:nvSpPr>
        <p:spPr>
          <a:xfrm>
            <a:off x="455613" y="5853530"/>
            <a:ext cx="7394159" cy="630942"/>
          </a:xfrm>
          <a:prstGeom prst="rect">
            <a:avLst/>
          </a:prstGeom>
          <a:solidFill>
            <a:srgbClr val="FFFFFF">
              <a:alpha val="50196"/>
            </a:srgbClr>
          </a:solidFill>
        </p:spPr>
        <p:txBody>
          <a:bodyPr wrap="square" rtlCol="0">
            <a:spAutoFit/>
          </a:bodyPr>
          <a:lstStyle/>
          <a:p>
            <a:pPr marL="168275" indent="-168275">
              <a:buAutoNum type="arabicPeriod"/>
            </a:pPr>
            <a:r>
              <a:rPr lang="en-US" sz="700" dirty="0" smtClean="0"/>
              <a:t>Link to information on TCO reduction claim</a:t>
            </a:r>
          </a:p>
          <a:p>
            <a:pPr marL="168275" indent="-168275">
              <a:buAutoNum type="arabicPeriod"/>
            </a:pPr>
            <a:r>
              <a:rPr lang="en-US" sz="700" dirty="0" smtClean="0"/>
              <a:t>Link to information on performance and cost claims (I got these out of the E7 gold pitch)</a:t>
            </a:r>
          </a:p>
          <a:p>
            <a:pPr marL="168275" indent="-168275">
              <a:buAutoNum type="arabicPeriod"/>
            </a:pPr>
            <a:r>
              <a:rPr lang="en-US" sz="700" dirty="0"/>
              <a:t>http://</a:t>
            </a:r>
            <a:r>
              <a:rPr lang="en-US" sz="700" dirty="0" smtClean="0"/>
              <a:t>www.intel.com/content/www/us/en/high-performance-computing/high-performance-computing-xeon-e7-analyze-business-as-it-happens-with-sap-hana-software-brief.html?wapkw=sap+hana</a:t>
            </a:r>
          </a:p>
          <a:p>
            <a:pPr marL="168275" indent="-168275">
              <a:buAutoNum type="arabicPeriod"/>
            </a:pPr>
            <a:r>
              <a:rPr lang="en-US" sz="700" dirty="0" smtClean="0"/>
              <a:t>http</a:t>
            </a:r>
            <a:r>
              <a:rPr lang="en-US" sz="700" dirty="0"/>
              <a:t>://www.datacenterknowledge.com/archives/2008/10/14/google-raise-your-data-center-temperature</a:t>
            </a:r>
          </a:p>
        </p:txBody>
      </p:sp>
      <p:grpSp>
        <p:nvGrpSpPr>
          <p:cNvPr id="25" name="Group 197"/>
          <p:cNvGrpSpPr/>
          <p:nvPr/>
        </p:nvGrpSpPr>
        <p:grpSpPr>
          <a:xfrm>
            <a:off x="399206" y="1724586"/>
            <a:ext cx="743794" cy="942414"/>
            <a:chOff x="6435725" y="3387724"/>
            <a:chExt cx="1022350" cy="1206501"/>
          </a:xfrm>
        </p:grpSpPr>
        <p:grpSp>
          <p:nvGrpSpPr>
            <p:cNvPr id="27" name="Group 198"/>
            <p:cNvGrpSpPr/>
            <p:nvPr/>
          </p:nvGrpSpPr>
          <p:grpSpPr>
            <a:xfrm>
              <a:off x="6646863" y="4508500"/>
              <a:ext cx="600075" cy="85725"/>
              <a:chOff x="6553200" y="4518025"/>
              <a:chExt cx="600075" cy="85725"/>
            </a:xfrm>
          </p:grpSpPr>
          <p:sp>
            <p:nvSpPr>
              <p:cNvPr id="58" name="Rounded Rectangle 57"/>
              <p:cNvSpPr/>
              <p:nvPr/>
            </p:nvSpPr>
            <p:spPr bwMode="auto">
              <a:xfrm>
                <a:off x="655320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59" name="Rounded Rectangle 58"/>
              <p:cNvSpPr/>
              <p:nvPr/>
            </p:nvSpPr>
            <p:spPr bwMode="auto">
              <a:xfrm>
                <a:off x="705485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sp>
          <p:nvSpPr>
            <p:cNvPr id="34" name="Rounded Rectangle 33"/>
            <p:cNvSpPr/>
            <p:nvPr/>
          </p:nvSpPr>
          <p:spPr bwMode="auto">
            <a:xfrm>
              <a:off x="6435725" y="3387724"/>
              <a:ext cx="1022350" cy="1130299"/>
            </a:xfrm>
            <a:prstGeom prst="roundRect">
              <a:avLst/>
            </a:prstGeom>
            <a:gradFill flip="none" rotWithShape="1">
              <a:gsLst>
                <a:gs pos="6000">
                  <a:schemeClr val="tx2">
                    <a:lumMod val="75000"/>
                  </a:schemeClr>
                </a:gs>
                <a:gs pos="98000">
                  <a:schemeClr val="bg2"/>
                </a:gs>
              </a:gsLst>
              <a:lin ang="1620000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35" name="Rounded Rectangle 34"/>
            <p:cNvSpPr/>
            <p:nvPr/>
          </p:nvSpPr>
          <p:spPr bwMode="auto">
            <a:xfrm>
              <a:off x="6494463" y="3387726"/>
              <a:ext cx="904875" cy="1066800"/>
            </a:xfrm>
            <a:prstGeom prst="roundRect">
              <a:avLst>
                <a:gd name="adj" fmla="val 894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nvGrpSpPr>
            <p:cNvPr id="36" name="Group 201"/>
            <p:cNvGrpSpPr/>
            <p:nvPr/>
          </p:nvGrpSpPr>
          <p:grpSpPr>
            <a:xfrm>
              <a:off x="6521450" y="3403592"/>
              <a:ext cx="850900" cy="187322"/>
              <a:chOff x="4724400" y="3392584"/>
              <a:chExt cx="762000" cy="142722"/>
            </a:xfrm>
          </p:grpSpPr>
          <p:sp>
            <p:nvSpPr>
              <p:cNvPr id="55" name="Rounded Rectangle 54"/>
              <p:cNvSpPr/>
              <p:nvPr/>
            </p:nvSpPr>
            <p:spPr bwMode="auto">
              <a:xfrm>
                <a:off x="4724400" y="3392584"/>
                <a:ext cx="762000" cy="142722"/>
              </a:xfrm>
              <a:prstGeom prst="roundRect">
                <a:avLst/>
              </a:prstGeom>
              <a:gradFill flip="none" rotWithShape="1">
                <a:gsLst>
                  <a:gs pos="100000">
                    <a:schemeClr val="accent1"/>
                  </a:gs>
                  <a:gs pos="0">
                    <a:schemeClr val="accent2"/>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56" name="Rounded Rectangle 55"/>
              <p:cNvSpPr/>
              <p:nvPr/>
            </p:nvSpPr>
            <p:spPr bwMode="auto">
              <a:xfrm>
                <a:off x="4800600" y="3443361"/>
                <a:ext cx="276225"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57" name="Rounded Rectangle 56"/>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37" name="Group 202"/>
            <p:cNvGrpSpPr/>
            <p:nvPr/>
          </p:nvGrpSpPr>
          <p:grpSpPr>
            <a:xfrm>
              <a:off x="6521450" y="3611557"/>
              <a:ext cx="850900" cy="187322"/>
              <a:chOff x="4724400" y="3392584"/>
              <a:chExt cx="762000" cy="142722"/>
            </a:xfrm>
          </p:grpSpPr>
          <p:sp>
            <p:nvSpPr>
              <p:cNvPr id="52" name="Rounded Rectangle 51"/>
              <p:cNvSpPr/>
              <p:nvPr/>
            </p:nvSpPr>
            <p:spPr bwMode="auto">
              <a:xfrm>
                <a:off x="4724400" y="3392584"/>
                <a:ext cx="762000" cy="142722"/>
              </a:xfrm>
              <a:prstGeom prst="roundRect">
                <a:avLst/>
              </a:prstGeom>
              <a:gradFill flip="none" rotWithShape="1">
                <a:gsLst>
                  <a:gs pos="100000">
                    <a:schemeClr val="accent1"/>
                  </a:gs>
                  <a:gs pos="0">
                    <a:schemeClr val="accent2"/>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53" name="Rounded Rectangle 52"/>
              <p:cNvSpPr/>
              <p:nvPr/>
            </p:nvSpPr>
            <p:spPr bwMode="auto">
              <a:xfrm>
                <a:off x="4800600" y="3443361"/>
                <a:ext cx="276225"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54" name="Rounded Rectangle 53"/>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38" name="Group 203"/>
            <p:cNvGrpSpPr/>
            <p:nvPr/>
          </p:nvGrpSpPr>
          <p:grpSpPr>
            <a:xfrm>
              <a:off x="6521450" y="3819522"/>
              <a:ext cx="850900" cy="187322"/>
              <a:chOff x="4724400" y="3392584"/>
              <a:chExt cx="762000" cy="142722"/>
            </a:xfrm>
          </p:grpSpPr>
          <p:sp>
            <p:nvSpPr>
              <p:cNvPr id="49" name="Rounded Rectangle 48"/>
              <p:cNvSpPr/>
              <p:nvPr/>
            </p:nvSpPr>
            <p:spPr bwMode="auto">
              <a:xfrm>
                <a:off x="4724400" y="3392584"/>
                <a:ext cx="762000" cy="142722"/>
              </a:xfrm>
              <a:prstGeom prst="roundRect">
                <a:avLst/>
              </a:prstGeom>
              <a:gradFill flip="none" rotWithShape="1">
                <a:gsLst>
                  <a:gs pos="100000">
                    <a:schemeClr val="accent1"/>
                  </a:gs>
                  <a:gs pos="0">
                    <a:schemeClr val="accent2"/>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50" name="Rounded Rectangle 49"/>
              <p:cNvSpPr/>
              <p:nvPr/>
            </p:nvSpPr>
            <p:spPr bwMode="auto">
              <a:xfrm>
                <a:off x="4800600" y="3443361"/>
                <a:ext cx="276225"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51" name="Rounded Rectangle 50"/>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40" name="Group 204"/>
            <p:cNvGrpSpPr/>
            <p:nvPr/>
          </p:nvGrpSpPr>
          <p:grpSpPr>
            <a:xfrm>
              <a:off x="6521450" y="4027487"/>
              <a:ext cx="850900" cy="187322"/>
              <a:chOff x="4724400" y="3392584"/>
              <a:chExt cx="762000" cy="142722"/>
            </a:xfrm>
          </p:grpSpPr>
          <p:sp>
            <p:nvSpPr>
              <p:cNvPr id="46" name="Rounded Rectangle 45"/>
              <p:cNvSpPr/>
              <p:nvPr/>
            </p:nvSpPr>
            <p:spPr bwMode="auto">
              <a:xfrm>
                <a:off x="4724400" y="3392584"/>
                <a:ext cx="762000" cy="142722"/>
              </a:xfrm>
              <a:prstGeom prst="roundRect">
                <a:avLst/>
              </a:prstGeom>
              <a:gradFill flip="none" rotWithShape="1">
                <a:gsLst>
                  <a:gs pos="100000">
                    <a:schemeClr val="accent1"/>
                  </a:gs>
                  <a:gs pos="0">
                    <a:schemeClr val="accent2"/>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47" name="Rounded Rectangle 46"/>
              <p:cNvSpPr/>
              <p:nvPr/>
            </p:nvSpPr>
            <p:spPr bwMode="auto">
              <a:xfrm>
                <a:off x="4800600" y="3443361"/>
                <a:ext cx="276225"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48" name="Rounded Rectangle 47"/>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42" name="Group 205"/>
            <p:cNvGrpSpPr/>
            <p:nvPr/>
          </p:nvGrpSpPr>
          <p:grpSpPr>
            <a:xfrm>
              <a:off x="6521450" y="4235453"/>
              <a:ext cx="850900" cy="187322"/>
              <a:chOff x="4724400" y="3392584"/>
              <a:chExt cx="762000" cy="142722"/>
            </a:xfrm>
          </p:grpSpPr>
          <p:sp>
            <p:nvSpPr>
              <p:cNvPr id="43" name="Rounded Rectangle 42"/>
              <p:cNvSpPr/>
              <p:nvPr/>
            </p:nvSpPr>
            <p:spPr bwMode="auto">
              <a:xfrm>
                <a:off x="4724400" y="3392584"/>
                <a:ext cx="762000" cy="142722"/>
              </a:xfrm>
              <a:prstGeom prst="roundRect">
                <a:avLst/>
              </a:prstGeom>
              <a:gradFill flip="none" rotWithShape="1">
                <a:gsLst>
                  <a:gs pos="100000">
                    <a:schemeClr val="accent1"/>
                  </a:gs>
                  <a:gs pos="0">
                    <a:schemeClr val="accent2"/>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44" name="Rounded Rectangle 43"/>
              <p:cNvSpPr/>
              <p:nvPr/>
            </p:nvSpPr>
            <p:spPr bwMode="auto">
              <a:xfrm>
                <a:off x="4800600" y="3443361"/>
                <a:ext cx="276225"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45" name="Rounded Rectangle 44"/>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spTree>
    <p:extLst>
      <p:ext uri="{BB962C8B-B14F-4D97-AF65-F5344CB8AC3E}">
        <p14:creationId xmlns="" xmlns:p14="http://schemas.microsoft.com/office/powerpoint/2010/main" val="15951708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3962" y="152400"/>
            <a:ext cx="8436076" cy="538609"/>
          </a:xfrm>
          <a:solidFill>
            <a:schemeClr val="bg1"/>
          </a:solidFill>
        </p:spPr>
        <p:txBody>
          <a:bodyPr/>
          <a:lstStyle/>
          <a:p>
            <a:pPr eaLnBrk="1" hangingPunct="1"/>
            <a:r>
              <a:rPr lang="en-US" sz="1800" dirty="0" smtClean="0"/>
              <a:t>Intel</a:t>
            </a:r>
            <a:r>
              <a:rPr lang="en-US" sz="1800" baseline="30000" dirty="0" smtClean="0"/>
              <a:t>®</a:t>
            </a:r>
            <a:r>
              <a:rPr lang="en-US" sz="1800" dirty="0" smtClean="0"/>
              <a:t> SSD 710 Series for the Data Center</a:t>
            </a:r>
            <a:br>
              <a:rPr lang="en-US" sz="1800" dirty="0" smtClean="0"/>
            </a:br>
            <a:r>
              <a:rPr lang="en-US" sz="1100" dirty="0" smtClean="0"/>
              <a:t>Quality You Can Trust</a:t>
            </a:r>
            <a:endParaRPr lang="en-US" sz="1800" dirty="0" smtClean="0"/>
          </a:p>
        </p:txBody>
      </p:sp>
      <p:grpSp>
        <p:nvGrpSpPr>
          <p:cNvPr id="2" name="Group 13"/>
          <p:cNvGrpSpPr/>
          <p:nvPr/>
        </p:nvGrpSpPr>
        <p:grpSpPr>
          <a:xfrm>
            <a:off x="1494685" y="638362"/>
            <a:ext cx="6449900" cy="5250938"/>
            <a:chOff x="1494685" y="638362"/>
            <a:chExt cx="6449900" cy="5250938"/>
          </a:xfrm>
        </p:grpSpPr>
        <p:sp>
          <p:nvSpPr>
            <p:cNvPr id="15" name="Freeform 14"/>
            <p:cNvSpPr/>
            <p:nvPr/>
          </p:nvSpPr>
          <p:spPr>
            <a:xfrm>
              <a:off x="3818709" y="638362"/>
              <a:ext cx="1855319" cy="1215105"/>
            </a:xfrm>
            <a:custGeom>
              <a:avLst/>
              <a:gdLst>
                <a:gd name="connsiteX0" fmla="*/ 0 w 1855319"/>
                <a:gd name="connsiteY0" fmla="*/ 202522 h 1215105"/>
                <a:gd name="connsiteX1" fmla="*/ 59318 w 1855319"/>
                <a:gd name="connsiteY1" fmla="*/ 59317 h 1215105"/>
                <a:gd name="connsiteX2" fmla="*/ 202523 w 1855319"/>
                <a:gd name="connsiteY2" fmla="*/ 0 h 1215105"/>
                <a:gd name="connsiteX3" fmla="*/ 1652797 w 1855319"/>
                <a:gd name="connsiteY3" fmla="*/ 0 h 1215105"/>
                <a:gd name="connsiteX4" fmla="*/ 1796002 w 1855319"/>
                <a:gd name="connsiteY4" fmla="*/ 59318 h 1215105"/>
                <a:gd name="connsiteX5" fmla="*/ 1855319 w 1855319"/>
                <a:gd name="connsiteY5" fmla="*/ 202523 h 1215105"/>
                <a:gd name="connsiteX6" fmla="*/ 1855319 w 1855319"/>
                <a:gd name="connsiteY6" fmla="*/ 1012583 h 1215105"/>
                <a:gd name="connsiteX7" fmla="*/ 1796002 w 1855319"/>
                <a:gd name="connsiteY7" fmla="*/ 1155788 h 1215105"/>
                <a:gd name="connsiteX8" fmla="*/ 1652797 w 1855319"/>
                <a:gd name="connsiteY8" fmla="*/ 1215105 h 1215105"/>
                <a:gd name="connsiteX9" fmla="*/ 202522 w 1855319"/>
                <a:gd name="connsiteY9" fmla="*/ 1215105 h 1215105"/>
                <a:gd name="connsiteX10" fmla="*/ 59317 w 1855319"/>
                <a:gd name="connsiteY10" fmla="*/ 1155788 h 1215105"/>
                <a:gd name="connsiteX11" fmla="*/ 0 w 1855319"/>
                <a:gd name="connsiteY11" fmla="*/ 1012583 h 1215105"/>
                <a:gd name="connsiteX12" fmla="*/ 0 w 1855319"/>
                <a:gd name="connsiteY12" fmla="*/ 202522 h 12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5319" h="1215105">
                  <a:moveTo>
                    <a:pt x="0" y="202522"/>
                  </a:moveTo>
                  <a:cubicBezTo>
                    <a:pt x="0" y="148810"/>
                    <a:pt x="21337" y="97298"/>
                    <a:pt x="59318" y="59317"/>
                  </a:cubicBezTo>
                  <a:cubicBezTo>
                    <a:pt x="97298" y="21337"/>
                    <a:pt x="148811" y="0"/>
                    <a:pt x="202523" y="0"/>
                  </a:cubicBezTo>
                  <a:lnTo>
                    <a:pt x="1652797" y="0"/>
                  </a:lnTo>
                  <a:cubicBezTo>
                    <a:pt x="1706509" y="0"/>
                    <a:pt x="1758021" y="21337"/>
                    <a:pt x="1796002" y="59318"/>
                  </a:cubicBezTo>
                  <a:cubicBezTo>
                    <a:pt x="1833982" y="97298"/>
                    <a:pt x="1855319" y="148811"/>
                    <a:pt x="1855319" y="202523"/>
                  </a:cubicBezTo>
                  <a:lnTo>
                    <a:pt x="1855319" y="1012583"/>
                  </a:lnTo>
                  <a:cubicBezTo>
                    <a:pt x="1855319" y="1066295"/>
                    <a:pt x="1833982" y="1117807"/>
                    <a:pt x="1796002" y="1155788"/>
                  </a:cubicBezTo>
                  <a:cubicBezTo>
                    <a:pt x="1758022" y="1193768"/>
                    <a:pt x="1706509" y="1215105"/>
                    <a:pt x="1652797" y="1215105"/>
                  </a:cubicBezTo>
                  <a:lnTo>
                    <a:pt x="202522" y="1215105"/>
                  </a:lnTo>
                  <a:cubicBezTo>
                    <a:pt x="148810" y="1215105"/>
                    <a:pt x="97298" y="1193768"/>
                    <a:pt x="59317" y="1155788"/>
                  </a:cubicBezTo>
                  <a:cubicBezTo>
                    <a:pt x="21337" y="1117808"/>
                    <a:pt x="0" y="1066295"/>
                    <a:pt x="0" y="1012583"/>
                  </a:cubicBezTo>
                  <a:lnTo>
                    <a:pt x="0" y="202522"/>
                  </a:lnTo>
                  <a:close/>
                </a:path>
              </a:pathLst>
            </a:cu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Better $/GB value over X25-E</a:t>
              </a:r>
              <a:endParaRPr lang="en-US" sz="1200" b="1" baseline="0" dirty="0">
                <a:solidFill>
                  <a:schemeClr val="bg1"/>
                </a:solidFill>
                <a:effectLst>
                  <a:outerShdw blurRad="38100" dist="38100" dir="2700000" algn="tl">
                    <a:srgbClr val="000000">
                      <a:alpha val="43137"/>
                    </a:srgbClr>
                  </a:outerShdw>
                </a:effectLst>
                <a:cs typeface="Verdana" pitchFamily="34" charset="0"/>
              </a:endParaRPr>
            </a:p>
          </p:txBody>
        </p:sp>
        <p:sp>
          <p:nvSpPr>
            <p:cNvPr id="16" name="Freeform 15"/>
            <p:cNvSpPr/>
            <p:nvPr/>
          </p:nvSpPr>
          <p:spPr>
            <a:xfrm>
              <a:off x="2557217" y="1279405"/>
              <a:ext cx="4535606" cy="4535606"/>
            </a:xfrm>
            <a:custGeom>
              <a:avLst/>
              <a:gdLst/>
              <a:ahLst/>
              <a:cxnLst/>
              <a:rect l="0" t="0" r="0" b="0"/>
              <a:pathLst>
                <a:path>
                  <a:moveTo>
                    <a:pt x="3128921" y="169850"/>
                  </a:moveTo>
                  <a:arcTo wR="2267803" hR="2267803" stAng="17538961" swAng="1970877"/>
                </a:path>
              </a:pathLst>
            </a:cu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17" name="Freeform 16"/>
            <p:cNvSpPr/>
            <p:nvPr/>
          </p:nvSpPr>
          <p:spPr>
            <a:xfrm>
              <a:off x="5995122" y="2262524"/>
              <a:ext cx="1949463" cy="1215105"/>
            </a:xfrm>
            <a:custGeom>
              <a:avLst/>
              <a:gdLst>
                <a:gd name="connsiteX0" fmla="*/ 0 w 1949463"/>
                <a:gd name="connsiteY0" fmla="*/ 202522 h 1215105"/>
                <a:gd name="connsiteX1" fmla="*/ 59318 w 1949463"/>
                <a:gd name="connsiteY1" fmla="*/ 59317 h 1215105"/>
                <a:gd name="connsiteX2" fmla="*/ 202523 w 1949463"/>
                <a:gd name="connsiteY2" fmla="*/ 0 h 1215105"/>
                <a:gd name="connsiteX3" fmla="*/ 1746941 w 1949463"/>
                <a:gd name="connsiteY3" fmla="*/ 0 h 1215105"/>
                <a:gd name="connsiteX4" fmla="*/ 1890146 w 1949463"/>
                <a:gd name="connsiteY4" fmla="*/ 59318 h 1215105"/>
                <a:gd name="connsiteX5" fmla="*/ 1949463 w 1949463"/>
                <a:gd name="connsiteY5" fmla="*/ 202523 h 1215105"/>
                <a:gd name="connsiteX6" fmla="*/ 1949463 w 1949463"/>
                <a:gd name="connsiteY6" fmla="*/ 1012583 h 1215105"/>
                <a:gd name="connsiteX7" fmla="*/ 1890146 w 1949463"/>
                <a:gd name="connsiteY7" fmla="*/ 1155788 h 1215105"/>
                <a:gd name="connsiteX8" fmla="*/ 1746941 w 1949463"/>
                <a:gd name="connsiteY8" fmla="*/ 1215105 h 1215105"/>
                <a:gd name="connsiteX9" fmla="*/ 202522 w 1949463"/>
                <a:gd name="connsiteY9" fmla="*/ 1215105 h 1215105"/>
                <a:gd name="connsiteX10" fmla="*/ 59317 w 1949463"/>
                <a:gd name="connsiteY10" fmla="*/ 1155788 h 1215105"/>
                <a:gd name="connsiteX11" fmla="*/ 0 w 1949463"/>
                <a:gd name="connsiteY11" fmla="*/ 1012583 h 1215105"/>
                <a:gd name="connsiteX12" fmla="*/ 0 w 1949463"/>
                <a:gd name="connsiteY12" fmla="*/ 202522 h 12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9463" h="1215105">
                  <a:moveTo>
                    <a:pt x="0" y="202522"/>
                  </a:moveTo>
                  <a:cubicBezTo>
                    <a:pt x="0" y="148810"/>
                    <a:pt x="21337" y="97298"/>
                    <a:pt x="59318" y="59317"/>
                  </a:cubicBezTo>
                  <a:cubicBezTo>
                    <a:pt x="97298" y="21337"/>
                    <a:pt x="148811" y="0"/>
                    <a:pt x="202523" y="0"/>
                  </a:cubicBezTo>
                  <a:lnTo>
                    <a:pt x="1746941" y="0"/>
                  </a:lnTo>
                  <a:cubicBezTo>
                    <a:pt x="1800653" y="0"/>
                    <a:pt x="1852165" y="21337"/>
                    <a:pt x="1890146" y="59318"/>
                  </a:cubicBezTo>
                  <a:cubicBezTo>
                    <a:pt x="1928126" y="97298"/>
                    <a:pt x="1949463" y="148811"/>
                    <a:pt x="1949463" y="202523"/>
                  </a:cubicBezTo>
                  <a:lnTo>
                    <a:pt x="1949463" y="1012583"/>
                  </a:lnTo>
                  <a:cubicBezTo>
                    <a:pt x="1949463" y="1066295"/>
                    <a:pt x="1928126" y="1117807"/>
                    <a:pt x="1890146" y="1155788"/>
                  </a:cubicBezTo>
                  <a:cubicBezTo>
                    <a:pt x="1852166" y="1193768"/>
                    <a:pt x="1800653" y="1215105"/>
                    <a:pt x="1746941" y="1215105"/>
                  </a:cubicBezTo>
                  <a:lnTo>
                    <a:pt x="202522" y="1215105"/>
                  </a:lnTo>
                  <a:cubicBezTo>
                    <a:pt x="148810" y="1215105"/>
                    <a:pt x="97298" y="1193768"/>
                    <a:pt x="59317" y="1155788"/>
                  </a:cubicBezTo>
                  <a:cubicBezTo>
                    <a:pt x="21337" y="1117808"/>
                    <a:pt x="0" y="1066295"/>
                    <a:pt x="0" y="1012583"/>
                  </a:cubicBezTo>
                  <a:lnTo>
                    <a:pt x="0" y="202522"/>
                  </a:lnTo>
                  <a:close/>
                </a:path>
              </a:pathLst>
            </a:cu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Extreme Performance</a:t>
              </a:r>
            </a:p>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Up to 36K IOPs Read</a:t>
              </a:r>
            </a:p>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Up to 2.4K IOPs Write</a:t>
              </a:r>
              <a:endParaRPr lang="en-US" sz="1200" b="1" baseline="0" dirty="0">
                <a:solidFill>
                  <a:schemeClr val="bg1"/>
                </a:solidFill>
                <a:effectLst>
                  <a:outerShdw blurRad="38100" dist="38100" dir="2700000" algn="tl">
                    <a:srgbClr val="000000">
                      <a:alpha val="43137"/>
                    </a:srgbClr>
                  </a:outerShdw>
                </a:effectLst>
                <a:cs typeface="Verdana" pitchFamily="34" charset="0"/>
              </a:endParaRPr>
            </a:p>
          </p:txBody>
        </p:sp>
        <p:sp>
          <p:nvSpPr>
            <p:cNvPr id="18" name="Freeform 17"/>
            <p:cNvSpPr/>
            <p:nvPr/>
          </p:nvSpPr>
          <p:spPr>
            <a:xfrm>
              <a:off x="2527792" y="1102494"/>
              <a:ext cx="4535606" cy="4535606"/>
            </a:xfrm>
            <a:custGeom>
              <a:avLst/>
              <a:gdLst/>
              <a:ahLst/>
              <a:cxnLst/>
              <a:rect l="0" t="0" r="0" b="0"/>
              <a:pathLst>
                <a:path>
                  <a:moveTo>
                    <a:pt x="4532449" y="2387433"/>
                  </a:moveTo>
                  <a:arcTo wR="2267803" hR="2267803" stAng="181431" swAng="1853042"/>
                </a:path>
              </a:pathLst>
            </a:cu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19" name="Freeform 18"/>
            <p:cNvSpPr/>
            <p:nvPr/>
          </p:nvSpPr>
          <p:spPr>
            <a:xfrm>
              <a:off x="5218370" y="4645614"/>
              <a:ext cx="1855319" cy="1215105"/>
            </a:xfrm>
            <a:custGeom>
              <a:avLst/>
              <a:gdLst>
                <a:gd name="connsiteX0" fmla="*/ 0 w 1855319"/>
                <a:gd name="connsiteY0" fmla="*/ 202522 h 1215105"/>
                <a:gd name="connsiteX1" fmla="*/ 59318 w 1855319"/>
                <a:gd name="connsiteY1" fmla="*/ 59317 h 1215105"/>
                <a:gd name="connsiteX2" fmla="*/ 202523 w 1855319"/>
                <a:gd name="connsiteY2" fmla="*/ 0 h 1215105"/>
                <a:gd name="connsiteX3" fmla="*/ 1652797 w 1855319"/>
                <a:gd name="connsiteY3" fmla="*/ 0 h 1215105"/>
                <a:gd name="connsiteX4" fmla="*/ 1796002 w 1855319"/>
                <a:gd name="connsiteY4" fmla="*/ 59318 h 1215105"/>
                <a:gd name="connsiteX5" fmla="*/ 1855319 w 1855319"/>
                <a:gd name="connsiteY5" fmla="*/ 202523 h 1215105"/>
                <a:gd name="connsiteX6" fmla="*/ 1855319 w 1855319"/>
                <a:gd name="connsiteY6" fmla="*/ 1012583 h 1215105"/>
                <a:gd name="connsiteX7" fmla="*/ 1796002 w 1855319"/>
                <a:gd name="connsiteY7" fmla="*/ 1155788 h 1215105"/>
                <a:gd name="connsiteX8" fmla="*/ 1652797 w 1855319"/>
                <a:gd name="connsiteY8" fmla="*/ 1215105 h 1215105"/>
                <a:gd name="connsiteX9" fmla="*/ 202522 w 1855319"/>
                <a:gd name="connsiteY9" fmla="*/ 1215105 h 1215105"/>
                <a:gd name="connsiteX10" fmla="*/ 59317 w 1855319"/>
                <a:gd name="connsiteY10" fmla="*/ 1155788 h 1215105"/>
                <a:gd name="connsiteX11" fmla="*/ 0 w 1855319"/>
                <a:gd name="connsiteY11" fmla="*/ 1012583 h 1215105"/>
                <a:gd name="connsiteX12" fmla="*/ 0 w 1855319"/>
                <a:gd name="connsiteY12" fmla="*/ 202522 h 12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5319" h="1215105">
                  <a:moveTo>
                    <a:pt x="0" y="202522"/>
                  </a:moveTo>
                  <a:cubicBezTo>
                    <a:pt x="0" y="148810"/>
                    <a:pt x="21337" y="97298"/>
                    <a:pt x="59318" y="59317"/>
                  </a:cubicBezTo>
                  <a:cubicBezTo>
                    <a:pt x="97298" y="21337"/>
                    <a:pt x="148811" y="0"/>
                    <a:pt x="202523" y="0"/>
                  </a:cubicBezTo>
                  <a:lnTo>
                    <a:pt x="1652797" y="0"/>
                  </a:lnTo>
                  <a:cubicBezTo>
                    <a:pt x="1706509" y="0"/>
                    <a:pt x="1758021" y="21337"/>
                    <a:pt x="1796002" y="59318"/>
                  </a:cubicBezTo>
                  <a:cubicBezTo>
                    <a:pt x="1833982" y="97298"/>
                    <a:pt x="1855319" y="148811"/>
                    <a:pt x="1855319" y="202523"/>
                  </a:cubicBezTo>
                  <a:lnTo>
                    <a:pt x="1855319" y="1012583"/>
                  </a:lnTo>
                  <a:cubicBezTo>
                    <a:pt x="1855319" y="1066295"/>
                    <a:pt x="1833982" y="1117807"/>
                    <a:pt x="1796002" y="1155788"/>
                  </a:cubicBezTo>
                  <a:cubicBezTo>
                    <a:pt x="1758022" y="1193768"/>
                    <a:pt x="1706509" y="1215105"/>
                    <a:pt x="1652797" y="1215105"/>
                  </a:cubicBezTo>
                  <a:lnTo>
                    <a:pt x="202522" y="1215105"/>
                  </a:lnTo>
                  <a:cubicBezTo>
                    <a:pt x="148810" y="1215105"/>
                    <a:pt x="97298" y="1193768"/>
                    <a:pt x="59317" y="1155788"/>
                  </a:cubicBezTo>
                  <a:cubicBezTo>
                    <a:pt x="21337" y="1117808"/>
                    <a:pt x="0" y="1066295"/>
                    <a:pt x="0" y="1012583"/>
                  </a:cubicBezTo>
                  <a:lnTo>
                    <a:pt x="0" y="202522"/>
                  </a:lnTo>
                  <a:close/>
                </a:path>
              </a:pathLst>
            </a:cu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Features</a:t>
              </a:r>
            </a:p>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Power safe write cache</a:t>
              </a:r>
            </a:p>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Temp Sensor</a:t>
              </a:r>
              <a:endParaRPr lang="en-US" sz="1200" b="1" baseline="0" dirty="0">
                <a:solidFill>
                  <a:schemeClr val="bg1"/>
                </a:solidFill>
                <a:effectLst>
                  <a:outerShdw blurRad="38100" dist="38100" dir="2700000" algn="tl">
                    <a:srgbClr val="000000">
                      <a:alpha val="43137"/>
                    </a:srgbClr>
                  </a:outerShdw>
                </a:effectLst>
                <a:cs typeface="Verdana" pitchFamily="34" charset="0"/>
              </a:endParaRPr>
            </a:p>
          </p:txBody>
        </p:sp>
        <p:sp>
          <p:nvSpPr>
            <p:cNvPr id="20" name="Freeform 19"/>
            <p:cNvSpPr/>
            <p:nvPr/>
          </p:nvSpPr>
          <p:spPr>
            <a:xfrm>
              <a:off x="2452512" y="1215667"/>
              <a:ext cx="4535606" cy="4535606"/>
            </a:xfrm>
            <a:custGeom>
              <a:avLst/>
              <a:gdLst/>
              <a:ahLst/>
              <a:cxnLst/>
              <a:rect l="0" t="0" r="0" b="0"/>
              <a:pathLst>
                <a:path>
                  <a:moveTo>
                    <a:pt x="2756829" y="4482252"/>
                  </a:moveTo>
                  <a:arcTo wR="2267803" hR="2267803" stAng="4652820" swAng="1384182"/>
                </a:path>
              </a:pathLst>
            </a:cu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21" name="Freeform 20"/>
            <p:cNvSpPr/>
            <p:nvPr/>
          </p:nvSpPr>
          <p:spPr>
            <a:xfrm>
              <a:off x="2438091" y="4674195"/>
              <a:ext cx="1855319" cy="1215105"/>
            </a:xfrm>
            <a:custGeom>
              <a:avLst/>
              <a:gdLst>
                <a:gd name="connsiteX0" fmla="*/ 0 w 1855319"/>
                <a:gd name="connsiteY0" fmla="*/ 202522 h 1215105"/>
                <a:gd name="connsiteX1" fmla="*/ 59318 w 1855319"/>
                <a:gd name="connsiteY1" fmla="*/ 59317 h 1215105"/>
                <a:gd name="connsiteX2" fmla="*/ 202523 w 1855319"/>
                <a:gd name="connsiteY2" fmla="*/ 0 h 1215105"/>
                <a:gd name="connsiteX3" fmla="*/ 1652797 w 1855319"/>
                <a:gd name="connsiteY3" fmla="*/ 0 h 1215105"/>
                <a:gd name="connsiteX4" fmla="*/ 1796002 w 1855319"/>
                <a:gd name="connsiteY4" fmla="*/ 59318 h 1215105"/>
                <a:gd name="connsiteX5" fmla="*/ 1855319 w 1855319"/>
                <a:gd name="connsiteY5" fmla="*/ 202523 h 1215105"/>
                <a:gd name="connsiteX6" fmla="*/ 1855319 w 1855319"/>
                <a:gd name="connsiteY6" fmla="*/ 1012583 h 1215105"/>
                <a:gd name="connsiteX7" fmla="*/ 1796002 w 1855319"/>
                <a:gd name="connsiteY7" fmla="*/ 1155788 h 1215105"/>
                <a:gd name="connsiteX8" fmla="*/ 1652797 w 1855319"/>
                <a:gd name="connsiteY8" fmla="*/ 1215105 h 1215105"/>
                <a:gd name="connsiteX9" fmla="*/ 202522 w 1855319"/>
                <a:gd name="connsiteY9" fmla="*/ 1215105 h 1215105"/>
                <a:gd name="connsiteX10" fmla="*/ 59317 w 1855319"/>
                <a:gd name="connsiteY10" fmla="*/ 1155788 h 1215105"/>
                <a:gd name="connsiteX11" fmla="*/ 0 w 1855319"/>
                <a:gd name="connsiteY11" fmla="*/ 1012583 h 1215105"/>
                <a:gd name="connsiteX12" fmla="*/ 0 w 1855319"/>
                <a:gd name="connsiteY12" fmla="*/ 202522 h 12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5319" h="1215105">
                  <a:moveTo>
                    <a:pt x="0" y="202522"/>
                  </a:moveTo>
                  <a:cubicBezTo>
                    <a:pt x="0" y="148810"/>
                    <a:pt x="21337" y="97298"/>
                    <a:pt x="59318" y="59317"/>
                  </a:cubicBezTo>
                  <a:cubicBezTo>
                    <a:pt x="97298" y="21337"/>
                    <a:pt x="148811" y="0"/>
                    <a:pt x="202523" y="0"/>
                  </a:cubicBezTo>
                  <a:lnTo>
                    <a:pt x="1652797" y="0"/>
                  </a:lnTo>
                  <a:cubicBezTo>
                    <a:pt x="1706509" y="0"/>
                    <a:pt x="1758021" y="21337"/>
                    <a:pt x="1796002" y="59318"/>
                  </a:cubicBezTo>
                  <a:cubicBezTo>
                    <a:pt x="1833982" y="97298"/>
                    <a:pt x="1855319" y="148811"/>
                    <a:pt x="1855319" y="202523"/>
                  </a:cubicBezTo>
                  <a:lnTo>
                    <a:pt x="1855319" y="1012583"/>
                  </a:lnTo>
                  <a:cubicBezTo>
                    <a:pt x="1855319" y="1066295"/>
                    <a:pt x="1833982" y="1117807"/>
                    <a:pt x="1796002" y="1155788"/>
                  </a:cubicBezTo>
                  <a:cubicBezTo>
                    <a:pt x="1758022" y="1193768"/>
                    <a:pt x="1706509" y="1215105"/>
                    <a:pt x="1652797" y="1215105"/>
                  </a:cubicBezTo>
                  <a:lnTo>
                    <a:pt x="202522" y="1215105"/>
                  </a:lnTo>
                  <a:cubicBezTo>
                    <a:pt x="148810" y="1215105"/>
                    <a:pt x="97298" y="1193768"/>
                    <a:pt x="59317" y="1155788"/>
                  </a:cubicBezTo>
                  <a:cubicBezTo>
                    <a:pt x="21337" y="1117808"/>
                    <a:pt x="0" y="1066295"/>
                    <a:pt x="0" y="1012583"/>
                  </a:cubicBezTo>
                  <a:lnTo>
                    <a:pt x="0" y="202522"/>
                  </a:lnTo>
                  <a:close/>
                </a:path>
              </a:pathLst>
            </a:cu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Capacities:</a:t>
              </a:r>
            </a:p>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100GB</a:t>
              </a:r>
            </a:p>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200GB</a:t>
              </a:r>
            </a:p>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300GB</a:t>
              </a:r>
              <a:endParaRPr lang="en-US" sz="1200" b="1" baseline="0" dirty="0">
                <a:solidFill>
                  <a:schemeClr val="bg1"/>
                </a:solidFill>
                <a:effectLst>
                  <a:outerShdw blurRad="38100" dist="38100" dir="2700000" algn="tl">
                    <a:srgbClr val="000000">
                      <a:alpha val="43137"/>
                    </a:srgbClr>
                  </a:outerShdw>
                </a:effectLst>
                <a:cs typeface="Verdana" pitchFamily="34" charset="0"/>
              </a:endParaRPr>
            </a:p>
          </p:txBody>
        </p:sp>
        <p:sp>
          <p:nvSpPr>
            <p:cNvPr id="22" name="Freeform 21"/>
            <p:cNvSpPr/>
            <p:nvPr/>
          </p:nvSpPr>
          <p:spPr>
            <a:xfrm>
              <a:off x="2407127" y="1092319"/>
              <a:ext cx="4535606" cy="4535606"/>
            </a:xfrm>
            <a:custGeom>
              <a:avLst/>
              <a:gdLst/>
              <a:ahLst/>
              <a:cxnLst/>
              <a:rect l="0" t="0" r="0" b="0"/>
              <a:pathLst>
                <a:path>
                  <a:moveTo>
                    <a:pt x="412366" y="3571754"/>
                  </a:moveTo>
                  <a:arcTo wR="2267803" hR="2267803" stAng="8694089" swAng="1865533"/>
                </a:path>
              </a:pathLst>
            </a:cu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23" name="Freeform 22"/>
            <p:cNvSpPr/>
            <p:nvPr/>
          </p:nvSpPr>
          <p:spPr>
            <a:xfrm>
              <a:off x="1494685" y="2291093"/>
              <a:ext cx="1999241" cy="1215105"/>
            </a:xfrm>
            <a:custGeom>
              <a:avLst/>
              <a:gdLst>
                <a:gd name="connsiteX0" fmla="*/ 0 w 1999241"/>
                <a:gd name="connsiteY0" fmla="*/ 202522 h 1215105"/>
                <a:gd name="connsiteX1" fmla="*/ 59318 w 1999241"/>
                <a:gd name="connsiteY1" fmla="*/ 59317 h 1215105"/>
                <a:gd name="connsiteX2" fmla="*/ 202523 w 1999241"/>
                <a:gd name="connsiteY2" fmla="*/ 0 h 1215105"/>
                <a:gd name="connsiteX3" fmla="*/ 1796719 w 1999241"/>
                <a:gd name="connsiteY3" fmla="*/ 0 h 1215105"/>
                <a:gd name="connsiteX4" fmla="*/ 1939924 w 1999241"/>
                <a:gd name="connsiteY4" fmla="*/ 59318 h 1215105"/>
                <a:gd name="connsiteX5" fmla="*/ 1999241 w 1999241"/>
                <a:gd name="connsiteY5" fmla="*/ 202523 h 1215105"/>
                <a:gd name="connsiteX6" fmla="*/ 1999241 w 1999241"/>
                <a:gd name="connsiteY6" fmla="*/ 1012583 h 1215105"/>
                <a:gd name="connsiteX7" fmla="*/ 1939924 w 1999241"/>
                <a:gd name="connsiteY7" fmla="*/ 1155788 h 1215105"/>
                <a:gd name="connsiteX8" fmla="*/ 1796719 w 1999241"/>
                <a:gd name="connsiteY8" fmla="*/ 1215105 h 1215105"/>
                <a:gd name="connsiteX9" fmla="*/ 202522 w 1999241"/>
                <a:gd name="connsiteY9" fmla="*/ 1215105 h 1215105"/>
                <a:gd name="connsiteX10" fmla="*/ 59317 w 1999241"/>
                <a:gd name="connsiteY10" fmla="*/ 1155788 h 1215105"/>
                <a:gd name="connsiteX11" fmla="*/ 0 w 1999241"/>
                <a:gd name="connsiteY11" fmla="*/ 1012583 h 1215105"/>
                <a:gd name="connsiteX12" fmla="*/ 0 w 1999241"/>
                <a:gd name="connsiteY12" fmla="*/ 202522 h 12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9241" h="1215105">
                  <a:moveTo>
                    <a:pt x="0" y="202522"/>
                  </a:moveTo>
                  <a:cubicBezTo>
                    <a:pt x="0" y="148810"/>
                    <a:pt x="21337" y="97298"/>
                    <a:pt x="59318" y="59317"/>
                  </a:cubicBezTo>
                  <a:cubicBezTo>
                    <a:pt x="97298" y="21337"/>
                    <a:pt x="148811" y="0"/>
                    <a:pt x="202523" y="0"/>
                  </a:cubicBezTo>
                  <a:lnTo>
                    <a:pt x="1796719" y="0"/>
                  </a:lnTo>
                  <a:cubicBezTo>
                    <a:pt x="1850431" y="0"/>
                    <a:pt x="1901943" y="21337"/>
                    <a:pt x="1939924" y="59318"/>
                  </a:cubicBezTo>
                  <a:cubicBezTo>
                    <a:pt x="1977904" y="97298"/>
                    <a:pt x="1999241" y="148811"/>
                    <a:pt x="1999241" y="202523"/>
                  </a:cubicBezTo>
                  <a:lnTo>
                    <a:pt x="1999241" y="1012583"/>
                  </a:lnTo>
                  <a:cubicBezTo>
                    <a:pt x="1999241" y="1066295"/>
                    <a:pt x="1977904" y="1117807"/>
                    <a:pt x="1939924" y="1155788"/>
                  </a:cubicBezTo>
                  <a:cubicBezTo>
                    <a:pt x="1901944" y="1193768"/>
                    <a:pt x="1850431" y="1215105"/>
                    <a:pt x="1796719" y="1215105"/>
                  </a:cubicBezTo>
                  <a:lnTo>
                    <a:pt x="202522" y="1215105"/>
                  </a:lnTo>
                  <a:cubicBezTo>
                    <a:pt x="148810" y="1215105"/>
                    <a:pt x="97298" y="1193768"/>
                    <a:pt x="59317" y="1155788"/>
                  </a:cubicBezTo>
                  <a:cubicBezTo>
                    <a:pt x="21337" y="1117808"/>
                    <a:pt x="0" y="1066295"/>
                    <a:pt x="0" y="1012583"/>
                  </a:cubicBezTo>
                  <a:lnTo>
                    <a:pt x="0" y="202522"/>
                  </a:lnTo>
                  <a:close/>
                </a:path>
              </a:pathLst>
            </a:cu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Meeting Datacenter Endurance </a:t>
              </a:r>
            </a:p>
            <a:p>
              <a:pPr lvl="0">
                <a:spcBef>
                  <a:spcPts val="0"/>
                </a:spcBef>
                <a:spcAft>
                  <a:spcPts val="0"/>
                </a:spcAft>
                <a:defRPr/>
              </a:pPr>
              <a:r>
                <a:rPr lang="en-US" sz="1200" b="1" baseline="0" dirty="0" smtClean="0">
                  <a:solidFill>
                    <a:schemeClr val="bg1"/>
                  </a:solidFill>
                  <a:effectLst>
                    <a:outerShdw blurRad="38100" dist="38100" dir="2700000" algn="tl">
                      <a:srgbClr val="000000">
                        <a:alpha val="43137"/>
                      </a:srgbClr>
                    </a:outerShdw>
                  </a:effectLst>
                  <a:cs typeface="Verdana" pitchFamily="34" charset="0"/>
                </a:rPr>
                <a:t>Up to 1PB</a:t>
              </a:r>
              <a:endParaRPr lang="en-US" sz="1200" b="1" baseline="0" dirty="0">
                <a:solidFill>
                  <a:schemeClr val="bg1"/>
                </a:solidFill>
                <a:effectLst>
                  <a:outerShdw blurRad="38100" dist="38100" dir="2700000" algn="tl">
                    <a:srgbClr val="000000">
                      <a:alpha val="43137"/>
                    </a:srgbClr>
                  </a:outerShdw>
                </a:effectLst>
                <a:cs typeface="Verdana" pitchFamily="34" charset="0"/>
              </a:endParaRPr>
            </a:p>
          </p:txBody>
        </p:sp>
        <p:sp>
          <p:nvSpPr>
            <p:cNvPr id="24" name="Freeform 23"/>
            <p:cNvSpPr/>
            <p:nvPr/>
          </p:nvSpPr>
          <p:spPr>
            <a:xfrm>
              <a:off x="2369998" y="1291237"/>
              <a:ext cx="4535606" cy="4535606"/>
            </a:xfrm>
            <a:custGeom>
              <a:avLst/>
              <a:gdLst/>
              <a:ahLst/>
              <a:cxnLst/>
              <a:rect l="0" t="0" r="0" b="0"/>
              <a:pathLst>
                <a:path>
                  <a:moveTo>
                    <a:pt x="395203" y="988623"/>
                  </a:moveTo>
                  <a:arcTo wR="2267803" hR="2267803" stAng="12860228" swAng="2048820"/>
                </a:path>
              </a:pathLst>
            </a:cu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grpSp>
      <p:sp>
        <p:nvSpPr>
          <p:cNvPr id="20484" name="TextBox 5"/>
          <p:cNvSpPr txBox="1">
            <a:spLocks noChangeArrowheads="1"/>
          </p:cNvSpPr>
          <p:nvPr/>
        </p:nvSpPr>
        <p:spPr bwMode="auto">
          <a:xfrm>
            <a:off x="1081087" y="6396335"/>
            <a:ext cx="7148513" cy="461665"/>
          </a:xfrm>
          <a:prstGeom prst="rect">
            <a:avLst/>
          </a:prstGeom>
          <a:noFill/>
          <a:ln w="9525">
            <a:noFill/>
            <a:miter lim="800000"/>
            <a:headEnd/>
            <a:tailEnd/>
          </a:ln>
        </p:spPr>
        <p:txBody>
          <a:bodyPr wrap="square">
            <a:spAutoFit/>
          </a:bodyPr>
          <a:lstStyle/>
          <a:p>
            <a:pPr algn="l"/>
            <a:r>
              <a:rPr lang="en-US" sz="800" baseline="30000" dirty="0">
                <a:solidFill>
                  <a:schemeClr val="bg1"/>
                </a:solidFill>
              </a:rPr>
              <a:t>1</a:t>
            </a:r>
            <a:r>
              <a:rPr lang="en-US" sz="800" dirty="0">
                <a:solidFill>
                  <a:schemeClr val="bg1"/>
                </a:solidFill>
              </a:rPr>
              <a:t> </a:t>
            </a:r>
            <a:r>
              <a:rPr lang="en-US" sz="800" dirty="0" smtClean="0">
                <a:solidFill>
                  <a:schemeClr val="bg1"/>
                </a:solidFill>
              </a:rPr>
              <a:t>Endurance of 200GB with over-provisioning 1.3PB.  Endurance of 100GB = 500TB with over-provisioning 900 TB</a:t>
            </a:r>
            <a:endParaRPr lang="en-US" sz="800" dirty="0">
              <a:solidFill>
                <a:schemeClr val="bg1"/>
              </a:solidFill>
            </a:endParaRPr>
          </a:p>
          <a:p>
            <a:pPr algn="l"/>
            <a:r>
              <a:rPr lang="en-US" sz="800" baseline="30000" dirty="0">
                <a:solidFill>
                  <a:schemeClr val="bg1"/>
                </a:solidFill>
              </a:rPr>
              <a:t>2</a:t>
            </a:r>
            <a:r>
              <a:rPr lang="en-US" sz="800" dirty="0">
                <a:solidFill>
                  <a:schemeClr val="bg1"/>
                </a:solidFill>
              </a:rPr>
              <a:t> Total 4KB random write</a:t>
            </a:r>
          </a:p>
          <a:p>
            <a:pPr algn="l"/>
            <a:r>
              <a:rPr lang="en-US" sz="800" baseline="30000" dirty="0">
                <a:solidFill>
                  <a:schemeClr val="bg1"/>
                </a:solidFill>
              </a:rPr>
              <a:t>3</a:t>
            </a:r>
            <a:r>
              <a:rPr lang="en-US" sz="800" dirty="0">
                <a:solidFill>
                  <a:schemeClr val="bg1"/>
                </a:solidFill>
              </a:rPr>
              <a:t> Soft Start Circuit + Staggered Spin Up</a:t>
            </a:r>
          </a:p>
        </p:txBody>
      </p:sp>
      <p:pic>
        <p:nvPicPr>
          <p:cNvPr id="20486" name="Picture 7" descr="2.5_7mm and 1.8_5mm angle.png"/>
          <p:cNvPicPr>
            <a:picLocks noChangeAspect="1"/>
          </p:cNvPicPr>
          <p:nvPr/>
        </p:nvPicPr>
        <p:blipFill>
          <a:blip r:embed="rId3" cstate="screen"/>
          <a:srcRect/>
          <a:stretch>
            <a:fillRect/>
          </a:stretch>
        </p:blipFill>
        <p:spPr bwMode="auto">
          <a:xfrm>
            <a:off x="3800474" y="2457450"/>
            <a:ext cx="1803581" cy="1304925"/>
          </a:xfrm>
          <a:prstGeom prst="rect">
            <a:avLst/>
          </a:prstGeom>
          <a:noFill/>
          <a:ln w="9525">
            <a:noFill/>
            <a:miter lim="800000"/>
            <a:headEnd/>
            <a:tailEnd/>
          </a:ln>
        </p:spPr>
      </p:pic>
      <p:sp>
        <p:nvSpPr>
          <p:cNvPr id="9" name="TextBox 8"/>
          <p:cNvSpPr txBox="1"/>
          <p:nvPr/>
        </p:nvSpPr>
        <p:spPr>
          <a:xfrm>
            <a:off x="3029956" y="3924300"/>
            <a:ext cx="3268844" cy="338554"/>
          </a:xfrm>
          <a:prstGeom prst="rect">
            <a:avLst/>
          </a:prstGeom>
          <a:noFill/>
        </p:spPr>
        <p:txBody>
          <a:bodyPr wrap="none" rtlCol="0">
            <a:spAutoFit/>
          </a:bodyPr>
          <a:lstStyle/>
          <a:p>
            <a:r>
              <a:rPr lang="en-US" b="1" i="1" baseline="0" dirty="0" smtClean="0">
                <a:solidFill>
                  <a:schemeClr val="tx2">
                    <a:lumMod val="75000"/>
                  </a:schemeClr>
                </a:solidFill>
              </a:rPr>
              <a:t>Intel</a:t>
            </a:r>
            <a:r>
              <a:rPr lang="en-US" b="1" i="1" baseline="30000" dirty="0" smtClean="0">
                <a:solidFill>
                  <a:schemeClr val="tx2">
                    <a:lumMod val="75000"/>
                  </a:schemeClr>
                </a:solidFill>
              </a:rPr>
              <a:t>® </a:t>
            </a:r>
            <a:r>
              <a:rPr lang="en-US" b="1" i="1" baseline="0" dirty="0" smtClean="0">
                <a:solidFill>
                  <a:schemeClr val="tx2">
                    <a:lumMod val="75000"/>
                  </a:schemeClr>
                </a:solidFill>
              </a:rPr>
              <a:t>SSD</a:t>
            </a:r>
            <a:r>
              <a:rPr lang="en-US" b="1" i="1" baseline="30000" dirty="0" smtClean="0">
                <a:solidFill>
                  <a:schemeClr val="tx2">
                    <a:lumMod val="75000"/>
                  </a:schemeClr>
                </a:solidFill>
              </a:rPr>
              <a:t> </a:t>
            </a:r>
            <a:r>
              <a:rPr lang="en-US" b="1" i="1" baseline="0" dirty="0" smtClean="0">
                <a:solidFill>
                  <a:schemeClr val="tx2">
                    <a:lumMod val="75000"/>
                  </a:schemeClr>
                </a:solidFill>
              </a:rPr>
              <a:t>710 Series</a:t>
            </a:r>
            <a:endParaRPr lang="en-US" b="1" i="1" baseline="0" dirty="0">
              <a:solidFill>
                <a:schemeClr val="tx2">
                  <a:lumMod val="75000"/>
                </a:schemeClr>
              </a:solidFill>
            </a:endParaRPr>
          </a:p>
        </p:txBody>
      </p:sp>
      <p:pic>
        <p:nvPicPr>
          <p:cNvPr id="8" name="Picture 2"/>
          <p:cNvPicPr>
            <a:picLocks noChangeAspect="1" noChangeArrowheads="1"/>
          </p:cNvPicPr>
          <p:nvPr/>
        </p:nvPicPr>
        <p:blipFill>
          <a:blip r:embed="rId4" cstate="screen"/>
          <a:srcRect/>
          <a:stretch>
            <a:fillRect/>
          </a:stretch>
        </p:blipFill>
        <p:spPr bwMode="auto">
          <a:xfrm>
            <a:off x="7173433" y="1069676"/>
            <a:ext cx="1558381" cy="1111082"/>
          </a:xfrm>
          <a:prstGeom prst="rect">
            <a:avLst/>
          </a:prstGeom>
          <a:noFill/>
          <a:ln w="9525">
            <a:noFill/>
            <a:miter lim="800000"/>
            <a:headEnd/>
            <a:tailEnd/>
          </a:ln>
        </p:spPr>
      </p:pic>
      <p:pic>
        <p:nvPicPr>
          <p:cNvPr id="10" name="Picture 9" descr="endurance.jpg"/>
          <p:cNvPicPr>
            <a:picLocks noChangeAspect="1"/>
          </p:cNvPicPr>
          <p:nvPr/>
        </p:nvPicPr>
        <p:blipFill>
          <a:blip r:embed="rId5" cstate="screen"/>
          <a:srcRect/>
          <a:stretch>
            <a:fillRect/>
          </a:stretch>
        </p:blipFill>
        <p:spPr>
          <a:xfrm>
            <a:off x="621103" y="954167"/>
            <a:ext cx="1547940" cy="1182978"/>
          </a:xfrm>
          <a:prstGeom prst="rect">
            <a:avLst/>
          </a:prstGeom>
        </p:spPr>
      </p:pic>
      <p:pic>
        <p:nvPicPr>
          <p:cNvPr id="12" name="Picture 11" descr="data center 1.JPG"/>
          <p:cNvPicPr>
            <a:picLocks noChangeAspect="1"/>
          </p:cNvPicPr>
          <p:nvPr/>
        </p:nvPicPr>
        <p:blipFill>
          <a:blip r:embed="rId6" cstate="screen"/>
          <a:stretch>
            <a:fillRect/>
          </a:stretch>
        </p:blipFill>
        <p:spPr>
          <a:xfrm>
            <a:off x="465827" y="3829796"/>
            <a:ext cx="1716658" cy="1419078"/>
          </a:xfrm>
          <a:prstGeom prst="rect">
            <a:avLst/>
          </a:prstGeom>
        </p:spPr>
      </p:pic>
      <p:pic>
        <p:nvPicPr>
          <p:cNvPr id="13" name="Picture 12" descr="Safe.jpg"/>
          <p:cNvPicPr>
            <a:picLocks noChangeAspect="1"/>
          </p:cNvPicPr>
          <p:nvPr/>
        </p:nvPicPr>
        <p:blipFill>
          <a:blip r:embed="rId7" cstate="screen"/>
          <a:stretch>
            <a:fillRect/>
          </a:stretch>
        </p:blipFill>
        <p:spPr>
          <a:xfrm>
            <a:off x="7190536" y="3681974"/>
            <a:ext cx="1608407" cy="1608407"/>
          </a:xfrm>
          <a:prstGeom prst="rect">
            <a:avLst/>
          </a:prstGeom>
        </p:spPr>
      </p:pic>
      <p:sp>
        <p:nvSpPr>
          <p:cNvPr id="25" name="Slide Number Placeholder 7"/>
          <p:cNvSpPr txBox="1">
            <a:spLocks/>
          </p:cNvSpPr>
          <p:nvPr/>
        </p:nvSpPr>
        <p:spPr>
          <a:xfrm>
            <a:off x="0" y="6537327"/>
            <a:ext cx="425768" cy="1905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D44707B-D922-47D5-BD24-D96E91B70543}" type="slidenum">
              <a:rPr kumimoji="0" lang="en-US" sz="800" b="0" i="0" u="none" strike="noStrike" kern="1200" cap="none" spc="0" normalizeH="0" baseline="0" noProof="0" smtClean="0">
                <a:ln>
                  <a:noFill/>
                </a:ln>
                <a:solidFill>
                  <a:schemeClr val="bg1"/>
                </a:solidFill>
                <a:effectLst/>
                <a:uLnTx/>
                <a:uFillTx/>
                <a:latin typeface="Verdan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800" b="0" i="0" u="none" strike="noStrike" kern="1200" cap="none" spc="0" normalizeH="0" baseline="0" noProof="0" dirty="0">
              <a:ln>
                <a:noFill/>
              </a:ln>
              <a:solidFill>
                <a:schemeClr val="bg1"/>
              </a:solidFill>
              <a:effectLst/>
              <a:uLnTx/>
              <a:uFillTx/>
              <a:latin typeface="Verdana" pitchFamily="34" charset="0"/>
              <a:ea typeface="+mn-ea"/>
              <a:cs typeface="Arial" pitchFamily="34" charset="0"/>
            </a:endParaRPr>
          </a:p>
        </p:txBody>
      </p:sp>
    </p:spTree>
    <p:extLst>
      <p:ext uri="{BB962C8B-B14F-4D97-AF65-F5344CB8AC3E}">
        <p14:creationId xmlns="" xmlns:p14="http://schemas.microsoft.com/office/powerpoint/2010/main" val="426240606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bwMode="auto">
          <a:xfrm>
            <a:off x="6609783" y="4193314"/>
            <a:ext cx="1951" cy="1054057"/>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027" name="Picture 3"/>
          <p:cNvPicPr>
            <a:picLocks noChangeAspect="1" noChangeArrowheads="1"/>
          </p:cNvPicPr>
          <p:nvPr/>
        </p:nvPicPr>
        <p:blipFill>
          <a:blip r:embed="rId2" cstate="print"/>
          <a:srcRect/>
          <a:stretch>
            <a:fillRect/>
          </a:stretch>
        </p:blipFill>
        <p:spPr bwMode="auto">
          <a:xfrm>
            <a:off x="4021435" y="2274804"/>
            <a:ext cx="4930213" cy="2228850"/>
          </a:xfrm>
          <a:prstGeom prst="rect">
            <a:avLst/>
          </a:prstGeom>
          <a:noFill/>
          <a:ln w="9525">
            <a:noFill/>
            <a:miter lim="800000"/>
            <a:headEnd/>
            <a:tailEnd/>
          </a:ln>
          <a:effectLst/>
        </p:spPr>
      </p:pic>
      <p:cxnSp>
        <p:nvCxnSpPr>
          <p:cNvPr id="19" name="Straight Connector 18"/>
          <p:cNvCxnSpPr/>
          <p:nvPr/>
        </p:nvCxnSpPr>
        <p:spPr bwMode="auto">
          <a:xfrm>
            <a:off x="5871264" y="1885651"/>
            <a:ext cx="401382" cy="28587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 name="Straight Connector 19"/>
          <p:cNvCxnSpPr>
            <a:endCxn id="12" idx="1"/>
          </p:cNvCxnSpPr>
          <p:nvPr/>
        </p:nvCxnSpPr>
        <p:spPr bwMode="auto">
          <a:xfrm flipV="1">
            <a:off x="7078272" y="1896158"/>
            <a:ext cx="358159" cy="28210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5617899" y="4193314"/>
            <a:ext cx="295275" cy="27622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7322874" y="4174264"/>
            <a:ext cx="323850" cy="3048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6200000" flipH="1">
            <a:off x="6361453" y="1785324"/>
            <a:ext cx="599936" cy="622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sz="2800" dirty="0"/>
              <a:t>Intel</a:t>
            </a:r>
            <a:r>
              <a:rPr lang="en-US" sz="2800" baseline="30000" dirty="0"/>
              <a:t>®</a:t>
            </a:r>
            <a:r>
              <a:rPr lang="en-US" sz="2800" dirty="0"/>
              <a:t> </a:t>
            </a:r>
            <a:r>
              <a:rPr lang="en-US" sz="2800" dirty="0" err="1"/>
              <a:t>SSD</a:t>
            </a:r>
            <a:r>
              <a:rPr lang="en-US" sz="2800" dirty="0"/>
              <a:t> 910 Series </a:t>
            </a:r>
            <a:r>
              <a:rPr lang="en-US" sz="2800" dirty="0" smtClean="0"/>
              <a:t>Highlights</a:t>
            </a:r>
            <a:endParaRPr lang="en-US" sz="2800" dirty="0"/>
          </a:p>
        </p:txBody>
      </p:sp>
      <p:sp>
        <p:nvSpPr>
          <p:cNvPr id="4" name="Slide Number Placeholder 3"/>
          <p:cNvSpPr>
            <a:spLocks noGrp="1"/>
          </p:cNvSpPr>
          <p:nvPr>
            <p:ph type="sldNum" sz="quarter" idx="4294967295"/>
          </p:nvPr>
        </p:nvSpPr>
        <p:spPr>
          <a:xfrm>
            <a:off x="1" y="6556075"/>
            <a:ext cx="422693" cy="301925"/>
          </a:xfrm>
          <a:prstGeom prst="rect">
            <a:avLst/>
          </a:prstGeom>
        </p:spPr>
        <p:txBody>
          <a:bodyPr/>
          <a:lstStyle/>
          <a:p>
            <a:pPr>
              <a:defRPr/>
            </a:pPr>
            <a:fld id="{CA4C6481-3D19-4F9B-B47E-A1140CDE1F9D}" type="slidenum">
              <a:rPr lang="en-US" sz="800" smtClean="0">
                <a:solidFill>
                  <a:schemeClr val="bg1"/>
                </a:solidFill>
              </a:rPr>
              <a:pPr>
                <a:defRPr/>
              </a:pPr>
              <a:t>17</a:t>
            </a:fld>
            <a:endParaRPr lang="en-US" sz="800" dirty="0">
              <a:solidFill>
                <a:schemeClr val="bg1"/>
              </a:solidFill>
            </a:endParaRPr>
          </a:p>
        </p:txBody>
      </p:sp>
      <p:sp>
        <p:nvSpPr>
          <p:cNvPr id="12" name="Rounded Rectangle 11"/>
          <p:cNvSpPr/>
          <p:nvPr/>
        </p:nvSpPr>
        <p:spPr bwMode="auto">
          <a:xfrm>
            <a:off x="7436431" y="1584373"/>
            <a:ext cx="1363039" cy="623569"/>
          </a:xfrm>
          <a:prstGeom prst="roundRect">
            <a:avLst/>
          </a:pr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eaLnBrk="0" hangingPunct="0">
              <a:lnSpc>
                <a:spcPct val="80000"/>
              </a:lnSpc>
              <a:spcBef>
                <a:spcPts val="0"/>
              </a:spcBef>
              <a:spcAft>
                <a:spcPts val="0"/>
              </a:spcAft>
              <a:defRPr/>
            </a:pPr>
            <a:r>
              <a:rPr lang="en-US" sz="1200" b="1" dirty="0" smtClean="0">
                <a:solidFill>
                  <a:schemeClr val="bg1"/>
                </a:solidFill>
                <a:effectLst>
                  <a:outerShdw blurRad="38100" dist="38100" dir="2700000" algn="tl">
                    <a:srgbClr val="000000">
                      <a:alpha val="43137"/>
                    </a:srgbClr>
                  </a:outerShdw>
                </a:effectLst>
                <a:cs typeface="Verdana" pitchFamily="34" charset="0"/>
              </a:rPr>
              <a:t>PCIe Card</a:t>
            </a:r>
          </a:p>
          <a:p>
            <a:pPr eaLnBrk="0" hangingPunct="0">
              <a:lnSpc>
                <a:spcPct val="80000"/>
              </a:lnSpc>
              <a:spcBef>
                <a:spcPts val="0"/>
              </a:spcBef>
              <a:spcAft>
                <a:spcPts val="0"/>
              </a:spcAft>
              <a:defRPr/>
            </a:pPr>
            <a:r>
              <a:rPr lang="en-US" sz="1200" b="1" dirty="0" smtClean="0">
                <a:solidFill>
                  <a:schemeClr val="bg1"/>
                </a:solidFill>
                <a:effectLst>
                  <a:outerShdw blurRad="38100" dist="38100" dir="2700000" algn="tl">
                    <a:srgbClr val="000000">
                      <a:alpha val="43137"/>
                    </a:srgbClr>
                  </a:outerShdw>
                </a:effectLst>
                <a:cs typeface="Verdana" pitchFamily="34" charset="0"/>
              </a:rPr>
              <a:t>½ Height     ½ Length</a:t>
            </a:r>
          </a:p>
        </p:txBody>
      </p:sp>
      <p:sp>
        <p:nvSpPr>
          <p:cNvPr id="14" name="Rounded Rectangle 13"/>
          <p:cNvSpPr/>
          <p:nvPr/>
        </p:nvSpPr>
        <p:spPr bwMode="auto">
          <a:xfrm>
            <a:off x="4503917" y="1584373"/>
            <a:ext cx="1368889" cy="629718"/>
          </a:xfrm>
          <a:prstGeom prst="roundRect">
            <a:avLst/>
          </a:pr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eaLnBrk="0" hangingPunct="0">
              <a:lnSpc>
                <a:spcPct val="80000"/>
              </a:lnSpc>
              <a:spcBef>
                <a:spcPts val="0"/>
              </a:spcBef>
              <a:spcAft>
                <a:spcPts val="0"/>
              </a:spcAft>
              <a:defRPr/>
            </a:pPr>
            <a:r>
              <a:rPr lang="en-US" sz="1200" b="1" dirty="0" smtClean="0">
                <a:solidFill>
                  <a:schemeClr val="bg1"/>
                </a:solidFill>
                <a:effectLst>
                  <a:outerShdw blurRad="38100" dist="38100" dir="2700000" algn="tl">
                    <a:srgbClr val="000000">
                      <a:alpha val="43137"/>
                    </a:srgbClr>
                  </a:outerShdw>
                </a:effectLst>
                <a:cs typeface="Verdana" pitchFamily="34" charset="0"/>
              </a:rPr>
              <a:t>75K IOPS</a:t>
            </a:r>
          </a:p>
          <a:p>
            <a:pPr eaLnBrk="0" hangingPunct="0">
              <a:lnSpc>
                <a:spcPct val="80000"/>
              </a:lnSpc>
              <a:spcBef>
                <a:spcPts val="0"/>
              </a:spcBef>
              <a:spcAft>
                <a:spcPts val="0"/>
              </a:spcAft>
              <a:defRPr/>
            </a:pPr>
            <a:r>
              <a:rPr lang="en-US" sz="1200" b="1" dirty="0" smtClean="0">
                <a:solidFill>
                  <a:schemeClr val="bg1"/>
                </a:solidFill>
                <a:effectLst>
                  <a:outerShdw blurRad="38100" dist="38100" dir="2700000" algn="tl">
                    <a:srgbClr val="000000">
                      <a:alpha val="43137"/>
                    </a:srgbClr>
                  </a:outerShdw>
                </a:effectLst>
                <a:cs typeface="Verdana" pitchFamily="34" charset="0"/>
              </a:rPr>
              <a:t>4KB Random Write</a:t>
            </a:r>
          </a:p>
        </p:txBody>
      </p:sp>
      <p:sp>
        <p:nvSpPr>
          <p:cNvPr id="15" name="Rounded Rectangle 14"/>
          <p:cNvSpPr/>
          <p:nvPr/>
        </p:nvSpPr>
        <p:spPr bwMode="auto">
          <a:xfrm>
            <a:off x="4535689" y="4365933"/>
            <a:ext cx="1336228" cy="629718"/>
          </a:xfrm>
          <a:prstGeom prst="roundRect">
            <a:avLst/>
          </a:pr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eaLnBrk="0" hangingPunct="0">
              <a:lnSpc>
                <a:spcPct val="80000"/>
              </a:lnSpc>
              <a:spcBef>
                <a:spcPts val="0"/>
              </a:spcBef>
              <a:spcAft>
                <a:spcPts val="0"/>
              </a:spcAft>
              <a:defRPr/>
            </a:pPr>
            <a:r>
              <a:rPr lang="en-US" sz="1200" b="1" dirty="0" smtClean="0">
                <a:solidFill>
                  <a:schemeClr val="bg1"/>
                </a:solidFill>
                <a:effectLst>
                  <a:outerShdw blurRad="38100" dist="38100" dir="2700000" algn="tl">
                    <a:srgbClr val="000000">
                      <a:alpha val="43137"/>
                    </a:srgbClr>
                  </a:outerShdw>
                </a:effectLst>
                <a:cs typeface="Verdana" pitchFamily="34" charset="0"/>
              </a:rPr>
              <a:t>Power Safe</a:t>
            </a:r>
            <a:br>
              <a:rPr lang="en-US" sz="1200" b="1" dirty="0" smtClean="0">
                <a:solidFill>
                  <a:schemeClr val="bg1"/>
                </a:solidFill>
                <a:effectLst>
                  <a:outerShdw blurRad="38100" dist="38100" dir="2700000" algn="tl">
                    <a:srgbClr val="000000">
                      <a:alpha val="43137"/>
                    </a:srgbClr>
                  </a:outerShdw>
                </a:effectLst>
                <a:cs typeface="Verdana" pitchFamily="34" charset="0"/>
              </a:rPr>
            </a:br>
            <a:r>
              <a:rPr lang="en-US" sz="1200" b="1" dirty="0" smtClean="0">
                <a:solidFill>
                  <a:schemeClr val="bg1"/>
                </a:solidFill>
                <a:effectLst>
                  <a:outerShdw blurRad="38100" dist="38100" dir="2700000" algn="tl">
                    <a:srgbClr val="000000">
                      <a:alpha val="43137"/>
                    </a:srgbClr>
                  </a:outerShdw>
                </a:effectLst>
                <a:cs typeface="Verdana" pitchFamily="34" charset="0"/>
              </a:rPr>
              <a:t>Write Cache</a:t>
            </a:r>
          </a:p>
        </p:txBody>
      </p:sp>
      <p:sp>
        <p:nvSpPr>
          <p:cNvPr id="17" name="Rounded Rectangle 16"/>
          <p:cNvSpPr/>
          <p:nvPr/>
        </p:nvSpPr>
        <p:spPr bwMode="auto">
          <a:xfrm>
            <a:off x="6016801" y="1113941"/>
            <a:ext cx="1283018" cy="629718"/>
          </a:xfrm>
          <a:prstGeom prst="roundRect">
            <a:avLst/>
          </a:pr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eaLnBrk="0" hangingPunct="0">
              <a:lnSpc>
                <a:spcPct val="80000"/>
              </a:lnSpc>
              <a:spcBef>
                <a:spcPts val="0"/>
              </a:spcBef>
              <a:spcAft>
                <a:spcPts val="0"/>
              </a:spcAft>
              <a:defRPr/>
            </a:pPr>
            <a:r>
              <a:rPr lang="en-US" sz="1200" b="1" dirty="0" smtClean="0">
                <a:solidFill>
                  <a:schemeClr val="bg1"/>
                </a:solidFill>
                <a:effectLst>
                  <a:outerShdw blurRad="38100" dist="38100" dir="2700000" algn="tl">
                    <a:srgbClr val="000000">
                      <a:alpha val="43137"/>
                    </a:srgbClr>
                  </a:outerShdw>
                </a:effectLst>
                <a:cs typeface="Verdana" pitchFamily="34" charset="0"/>
              </a:rPr>
              <a:t>180K IOPS</a:t>
            </a:r>
          </a:p>
          <a:p>
            <a:pPr eaLnBrk="0" hangingPunct="0">
              <a:lnSpc>
                <a:spcPct val="80000"/>
              </a:lnSpc>
              <a:spcBef>
                <a:spcPts val="0"/>
              </a:spcBef>
              <a:spcAft>
                <a:spcPts val="0"/>
              </a:spcAft>
              <a:defRPr/>
            </a:pPr>
            <a:r>
              <a:rPr lang="en-US" sz="1200" b="1" dirty="0" smtClean="0">
                <a:solidFill>
                  <a:schemeClr val="bg1"/>
                </a:solidFill>
                <a:effectLst>
                  <a:outerShdw blurRad="38100" dist="38100" dir="2700000" algn="tl">
                    <a:srgbClr val="000000">
                      <a:alpha val="43137"/>
                    </a:srgbClr>
                  </a:outerShdw>
                </a:effectLst>
                <a:cs typeface="Verdana" pitchFamily="34" charset="0"/>
              </a:rPr>
              <a:t>4K Random Read</a:t>
            </a:r>
          </a:p>
        </p:txBody>
      </p:sp>
      <p:sp>
        <p:nvSpPr>
          <p:cNvPr id="18" name="Rounded Rectangle 17"/>
          <p:cNvSpPr/>
          <p:nvPr/>
        </p:nvSpPr>
        <p:spPr bwMode="auto">
          <a:xfrm>
            <a:off x="7415283" y="4358642"/>
            <a:ext cx="1456660" cy="629718"/>
          </a:xfrm>
          <a:prstGeom prst="roundRect">
            <a:avLst/>
          </a:pr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eaLnBrk="0" hangingPunct="0">
              <a:lnSpc>
                <a:spcPct val="80000"/>
              </a:lnSpc>
              <a:spcBef>
                <a:spcPts val="0"/>
              </a:spcBef>
              <a:spcAft>
                <a:spcPts val="0"/>
              </a:spcAft>
              <a:defRPr/>
            </a:pPr>
            <a:r>
              <a:rPr lang="en-US" sz="1200" b="1" dirty="0" smtClean="0">
                <a:solidFill>
                  <a:schemeClr val="bg1"/>
                </a:solidFill>
                <a:effectLst>
                  <a:outerShdw blurRad="38100" dist="38100" dir="2700000" algn="tl">
                    <a:srgbClr val="000000">
                      <a:alpha val="43137"/>
                    </a:srgbClr>
                  </a:outerShdw>
                </a:effectLst>
                <a:cs typeface="Verdana" pitchFamily="34" charset="0"/>
              </a:rPr>
              <a:t>Intel HET MLC</a:t>
            </a:r>
          </a:p>
          <a:p>
            <a:pPr eaLnBrk="0" hangingPunct="0">
              <a:lnSpc>
                <a:spcPct val="80000"/>
              </a:lnSpc>
              <a:spcBef>
                <a:spcPts val="0"/>
              </a:spcBef>
              <a:spcAft>
                <a:spcPts val="0"/>
              </a:spcAft>
              <a:defRPr/>
            </a:pPr>
            <a:r>
              <a:rPr lang="en-US" sz="1200" b="1" dirty="0" smtClean="0">
                <a:solidFill>
                  <a:schemeClr val="bg1"/>
                </a:solidFill>
                <a:effectLst>
                  <a:outerShdw blurRad="38100" dist="38100" dir="2700000" algn="tl">
                    <a:srgbClr val="000000">
                      <a:alpha val="43137"/>
                    </a:srgbClr>
                  </a:outerShdw>
                </a:effectLst>
                <a:cs typeface="Verdana" pitchFamily="34" charset="0"/>
              </a:rPr>
              <a:t>25nm NAND</a:t>
            </a:r>
          </a:p>
        </p:txBody>
      </p:sp>
      <p:sp>
        <p:nvSpPr>
          <p:cNvPr id="25" name="Rounded Rectangle 24"/>
          <p:cNvSpPr/>
          <p:nvPr/>
        </p:nvSpPr>
        <p:spPr bwMode="auto">
          <a:xfrm>
            <a:off x="5943620" y="4762676"/>
            <a:ext cx="1336228" cy="629718"/>
          </a:xfrm>
          <a:prstGeom prst="roundRect">
            <a:avLst/>
          </a:prstGeom>
          <a:solidFill>
            <a:schemeClr val="tx2"/>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eaLnBrk="0" hangingPunct="0">
              <a:lnSpc>
                <a:spcPct val="80000"/>
              </a:lnSpc>
              <a:spcBef>
                <a:spcPts val="0"/>
              </a:spcBef>
              <a:spcAft>
                <a:spcPts val="0"/>
              </a:spcAft>
              <a:defRPr/>
            </a:pPr>
            <a:r>
              <a:rPr lang="en-US" sz="1200" b="1" dirty="0" smtClean="0">
                <a:solidFill>
                  <a:schemeClr val="bg1"/>
                </a:solidFill>
                <a:effectLst>
                  <a:outerShdw blurRad="38100" dist="38100" dir="2700000" algn="tl">
                    <a:srgbClr val="000000">
                      <a:alpha val="43137"/>
                    </a:srgbClr>
                  </a:outerShdw>
                </a:effectLst>
                <a:cs typeface="Verdana" pitchFamily="34" charset="0"/>
              </a:rPr>
              <a:t>PCIe Driver Broad OS Support</a:t>
            </a:r>
          </a:p>
        </p:txBody>
      </p:sp>
      <p:sp>
        <p:nvSpPr>
          <p:cNvPr id="21" name="Content Placeholder 2"/>
          <p:cNvSpPr>
            <a:spLocks noGrp="1"/>
          </p:cNvSpPr>
          <p:nvPr>
            <p:ph idx="1"/>
          </p:nvPr>
        </p:nvSpPr>
        <p:spPr>
          <a:xfrm>
            <a:off x="455614" y="1190952"/>
            <a:ext cx="3923758" cy="5209848"/>
          </a:xfrm>
        </p:spPr>
        <p:txBody>
          <a:bodyPr/>
          <a:lstStyle/>
          <a:p>
            <a:r>
              <a:rPr lang="en-US" sz="1800" dirty="0" smtClean="0"/>
              <a:t>Ultimate Performance</a:t>
            </a:r>
          </a:p>
          <a:p>
            <a:pPr marL="404813" lvl="1" indent="-173038">
              <a:spcBef>
                <a:spcPts val="600"/>
              </a:spcBef>
              <a:buFont typeface="Arial" pitchFamily="34" charset="0"/>
              <a:buChar char="•"/>
            </a:pPr>
            <a:r>
              <a:rPr lang="en-US" sz="1400" dirty="0" smtClean="0"/>
              <a:t>Up </a:t>
            </a:r>
            <a:r>
              <a:rPr lang="en-US" sz="1400" dirty="0"/>
              <a:t>to 2.0 / 1.0 GB/s Seq. Read/Write</a:t>
            </a:r>
          </a:p>
          <a:p>
            <a:pPr marL="404813" lvl="1" indent="-173038">
              <a:spcBef>
                <a:spcPts val="600"/>
              </a:spcBef>
              <a:buFont typeface="Arial" pitchFamily="34" charset="0"/>
              <a:buChar char="•"/>
            </a:pPr>
            <a:r>
              <a:rPr lang="en-US" sz="1400" dirty="0"/>
              <a:t>Up to 180/75K </a:t>
            </a:r>
            <a:r>
              <a:rPr lang="en-US" sz="1400" dirty="0" err="1"/>
              <a:t>RND</a:t>
            </a:r>
            <a:r>
              <a:rPr lang="en-US" sz="1400" dirty="0"/>
              <a:t> Read/Write</a:t>
            </a:r>
          </a:p>
          <a:p>
            <a:pPr marL="404813" lvl="1" indent="-173038">
              <a:spcBef>
                <a:spcPts val="600"/>
              </a:spcBef>
              <a:buFont typeface="Arial" pitchFamily="34" charset="0"/>
              <a:buChar char="•"/>
            </a:pPr>
            <a:r>
              <a:rPr lang="en-US" sz="1400" dirty="0"/>
              <a:t>Latency R/W: </a:t>
            </a:r>
            <a:r>
              <a:rPr lang="en-US" sz="1400" dirty="0" smtClean="0"/>
              <a:t>65/65us</a:t>
            </a:r>
            <a:endParaRPr lang="en-US" dirty="0" smtClean="0"/>
          </a:p>
          <a:p>
            <a:pPr marL="0" indent="0">
              <a:spcBef>
                <a:spcPts val="600"/>
              </a:spcBef>
            </a:pPr>
            <a:r>
              <a:rPr lang="en-US" sz="1800" dirty="0" smtClean="0"/>
              <a:t>High Endurance</a:t>
            </a:r>
            <a:endParaRPr lang="en-US" sz="1800" dirty="0"/>
          </a:p>
          <a:p>
            <a:pPr marL="404813" lvl="1" indent="-173038">
              <a:spcBef>
                <a:spcPts val="600"/>
              </a:spcBef>
              <a:buFont typeface="Arial" pitchFamily="34" charset="0"/>
              <a:buChar char="•"/>
            </a:pPr>
            <a:r>
              <a:rPr lang="en-US" sz="1400" dirty="0"/>
              <a:t>25nm HET </a:t>
            </a:r>
            <a:r>
              <a:rPr lang="en-US" sz="1400" dirty="0" err="1"/>
              <a:t>MLC</a:t>
            </a:r>
            <a:r>
              <a:rPr lang="en-US" sz="1400" dirty="0"/>
              <a:t> </a:t>
            </a:r>
            <a:r>
              <a:rPr lang="en-US" sz="1400" dirty="0" err="1"/>
              <a:t>NAND</a:t>
            </a:r>
            <a:endParaRPr lang="en-US" sz="1400" dirty="0"/>
          </a:p>
          <a:p>
            <a:pPr marL="404813" lvl="1" indent="-173038">
              <a:spcBef>
                <a:spcPts val="600"/>
              </a:spcBef>
              <a:buFont typeface="Arial" pitchFamily="34" charset="0"/>
              <a:buChar char="•"/>
            </a:pPr>
            <a:r>
              <a:rPr lang="en-US" sz="1400" dirty="0"/>
              <a:t>10x drive writes / day for 5 years</a:t>
            </a:r>
          </a:p>
          <a:p>
            <a:pPr marL="404813" lvl="1" indent="-173038">
              <a:spcBef>
                <a:spcPts val="600"/>
              </a:spcBef>
              <a:buFont typeface="Arial" pitchFamily="34" charset="0"/>
              <a:buChar char="•"/>
            </a:pPr>
            <a:r>
              <a:rPr lang="en-US" sz="1400" dirty="0"/>
              <a:t>30x endurance over standard </a:t>
            </a:r>
            <a:r>
              <a:rPr lang="en-US" sz="1400" dirty="0" err="1"/>
              <a:t>MLC</a:t>
            </a:r>
            <a:endParaRPr lang="en-US" sz="1400" dirty="0"/>
          </a:p>
          <a:p>
            <a:pPr marL="0" indent="0">
              <a:spcBef>
                <a:spcPts val="600"/>
              </a:spcBef>
            </a:pPr>
            <a:r>
              <a:rPr lang="en-US" sz="1800" dirty="0" smtClean="0"/>
              <a:t>Ease of Deployment</a:t>
            </a:r>
          </a:p>
          <a:p>
            <a:pPr marL="404813" lvl="1" indent="-173038">
              <a:spcBef>
                <a:spcPts val="600"/>
              </a:spcBef>
              <a:buFont typeface="Arial" pitchFamily="34" charset="0"/>
              <a:buChar char="•"/>
            </a:pPr>
            <a:r>
              <a:rPr lang="en-US" sz="1400" dirty="0" smtClean="0"/>
              <a:t>No </a:t>
            </a:r>
            <a:r>
              <a:rPr lang="en-US" sz="1400" dirty="0" err="1" smtClean="0"/>
              <a:t>HBA</a:t>
            </a:r>
            <a:r>
              <a:rPr lang="en-US" sz="1400" dirty="0" smtClean="0"/>
              <a:t> </a:t>
            </a:r>
            <a:r>
              <a:rPr lang="en-US" sz="1400" dirty="0" err="1" smtClean="0"/>
              <a:t>HW</a:t>
            </a:r>
            <a:r>
              <a:rPr lang="en-US" sz="1400" dirty="0" smtClean="0"/>
              <a:t>/SW </a:t>
            </a:r>
            <a:r>
              <a:rPr lang="en-US" sz="1400" dirty="0" err="1" smtClean="0"/>
              <a:t>config</a:t>
            </a:r>
            <a:endParaRPr lang="en-US" sz="1400" dirty="0" smtClean="0"/>
          </a:p>
          <a:p>
            <a:pPr marL="404813" lvl="1" indent="-173038">
              <a:spcBef>
                <a:spcPts val="600"/>
              </a:spcBef>
              <a:buFont typeface="Arial" pitchFamily="34" charset="0"/>
              <a:buChar char="•"/>
            </a:pPr>
            <a:r>
              <a:rPr lang="en-US" sz="1400" dirty="0" smtClean="0"/>
              <a:t>No chassis adaptation</a:t>
            </a:r>
          </a:p>
          <a:p>
            <a:pPr marL="404813" lvl="1" indent="-173038">
              <a:spcBef>
                <a:spcPts val="600"/>
              </a:spcBef>
              <a:buFont typeface="Arial" pitchFamily="34" charset="0"/>
              <a:buChar char="•"/>
            </a:pPr>
            <a:r>
              <a:rPr lang="en-US" sz="1400" dirty="0" smtClean="0"/>
              <a:t>No system tuning</a:t>
            </a:r>
            <a:endParaRPr lang="en-US" sz="1400" dirty="0"/>
          </a:p>
          <a:p>
            <a:pPr marL="0" indent="0">
              <a:spcBef>
                <a:spcPts val="600"/>
              </a:spcBef>
            </a:pPr>
            <a:r>
              <a:rPr lang="en-US" sz="1800" dirty="0" smtClean="0"/>
              <a:t>Quality &amp; Reliability</a:t>
            </a:r>
          </a:p>
          <a:p>
            <a:pPr marL="404813" lvl="1" indent="-173038">
              <a:spcBef>
                <a:spcPts val="600"/>
              </a:spcBef>
              <a:buFont typeface="Arial" pitchFamily="34" charset="0"/>
              <a:buChar char="•"/>
            </a:pPr>
            <a:r>
              <a:rPr lang="en-US" sz="1400" dirty="0"/>
              <a:t>Intel validation, system </a:t>
            </a:r>
            <a:r>
              <a:rPr lang="en-US" sz="1400" dirty="0" smtClean="0"/>
              <a:t>compatibility, and </a:t>
            </a:r>
            <a:r>
              <a:rPr lang="en-US" sz="1400" dirty="0"/>
              <a:t>support</a:t>
            </a:r>
          </a:p>
          <a:p>
            <a:pPr marL="404813" lvl="1" indent="-173038">
              <a:spcBef>
                <a:spcPts val="600"/>
              </a:spcBef>
              <a:buFont typeface="Arial" pitchFamily="34" charset="0"/>
              <a:buChar char="•"/>
            </a:pPr>
            <a:r>
              <a:rPr lang="en-US" sz="1400" dirty="0"/>
              <a:t>5 year </a:t>
            </a:r>
            <a:r>
              <a:rPr lang="en-US" sz="1400" dirty="0" smtClean="0"/>
              <a:t>warranty</a:t>
            </a:r>
            <a:endParaRPr lang="en-US" sz="1400" dirty="0"/>
          </a:p>
        </p:txBody>
      </p:sp>
      <p:sp>
        <p:nvSpPr>
          <p:cNvPr id="28" name="Rounded Rectangle 27"/>
          <p:cNvSpPr/>
          <p:nvPr/>
        </p:nvSpPr>
        <p:spPr bwMode="auto">
          <a:xfrm>
            <a:off x="4420098" y="5636525"/>
            <a:ext cx="4379371" cy="600503"/>
          </a:xfrm>
          <a:prstGeom prst="roundRect">
            <a:avLst/>
          </a:prstGeom>
          <a:gradFill flip="none" rotWithShape="1">
            <a:gsLst>
              <a:gs pos="0">
                <a:schemeClr val="accent2"/>
              </a:gs>
              <a:gs pos="100000">
                <a:srgbClr val="0071C5">
                  <a:alpha val="80000"/>
                </a:srgbClr>
              </a:gs>
            </a:gsLst>
            <a:path path="circle">
              <a:fillToRect l="50000" t="50000" r="50000" b="50000"/>
            </a:path>
            <a:tileRect/>
          </a:gradFill>
          <a:ln w="25400" cap="flat" cmpd="sng" algn="ctr">
            <a:solidFill>
              <a:srgbClr val="FFFFFF"/>
            </a:solidFill>
            <a:prstDash val="solid"/>
            <a:headEnd/>
            <a:tailEnd/>
          </a:ln>
          <a:effectLst>
            <a:outerShdw blurRad="50800" dist="38100" dir="5400000" algn="t" rotWithShape="0">
              <a:prstClr val="black">
                <a:alpha val="40000"/>
              </a:prstClr>
            </a:outerShdw>
          </a:effectLst>
        </p:spPr>
        <p:txBody>
          <a:bodyPr wrap="none" tIns="180000" anchor="ctr"/>
          <a:lstStyle/>
          <a:p>
            <a:pPr algn="ctr" eaLnBrk="0" fontAlgn="auto" hangingPunct="0">
              <a:lnSpc>
                <a:spcPct val="80000"/>
              </a:lnSpc>
              <a:spcBef>
                <a:spcPct val="50000"/>
              </a:spcBef>
              <a:spcAft>
                <a:spcPts val="0"/>
              </a:spcAft>
              <a:defRPr/>
            </a:pPr>
            <a:r>
              <a:rPr lang="en-US" sz="2000" b="1" kern="0" baseline="30000" dirty="0" smtClean="0">
                <a:solidFill>
                  <a:srgbClr val="FFFFFF"/>
                </a:solidFill>
                <a:latin typeface="Verdana"/>
              </a:rPr>
              <a:t>Backed by Intel NAND </a:t>
            </a:r>
            <a:r>
              <a:rPr lang="en-US" sz="2000" b="1" kern="0" baseline="30000" dirty="0" smtClean="0">
                <a:solidFill>
                  <a:srgbClr val="FFFFFF"/>
                </a:solidFill>
                <a:latin typeface="Verdana"/>
              </a:rPr>
              <a:t>expertise,</a:t>
            </a:r>
            <a:br>
              <a:rPr lang="en-US" sz="2000" b="1" kern="0" baseline="30000" dirty="0" smtClean="0">
                <a:solidFill>
                  <a:srgbClr val="FFFFFF"/>
                </a:solidFill>
                <a:latin typeface="Verdana"/>
              </a:rPr>
            </a:br>
            <a:r>
              <a:rPr lang="en-US" sz="2000" b="1" kern="0" baseline="30000" dirty="0" smtClean="0">
                <a:solidFill>
                  <a:srgbClr val="FFFFFF"/>
                </a:solidFill>
                <a:latin typeface="Verdana"/>
              </a:rPr>
              <a:t>SSD </a:t>
            </a:r>
            <a:r>
              <a:rPr lang="en-US" sz="2000" b="1" kern="0" baseline="30000" dirty="0" smtClean="0">
                <a:solidFill>
                  <a:srgbClr val="FFFFFF"/>
                </a:solidFill>
                <a:latin typeface="Verdana"/>
              </a:rPr>
              <a:t>quality, and manufacturing</a:t>
            </a:r>
          </a:p>
        </p:txBody>
      </p:sp>
    </p:spTree>
    <p:extLst>
      <p:ext uri="{BB962C8B-B14F-4D97-AF65-F5344CB8AC3E}">
        <p14:creationId xmlns:p14="http://schemas.microsoft.com/office/powerpoint/2010/main" xmlns="" val="392880513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Storage Platform Guidance</a:t>
            </a:r>
            <a:endParaRPr lang="en-US" dirty="0"/>
          </a:p>
        </p:txBody>
      </p:sp>
      <p:sp>
        <p:nvSpPr>
          <p:cNvPr id="4" name="AutoShape 2"/>
          <p:cNvSpPr>
            <a:spLocks noChangeArrowheads="1"/>
          </p:cNvSpPr>
          <p:nvPr/>
        </p:nvSpPr>
        <p:spPr bwMode="ltGray">
          <a:xfrm>
            <a:off x="200451" y="1216151"/>
            <a:ext cx="8683625" cy="4584039"/>
          </a:xfrm>
          <a:prstGeom prst="roundRect">
            <a:avLst>
              <a:gd name="adj" fmla="val 3350"/>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a:effectLst/>
        </p:spPr>
        <p:txBody>
          <a:bodyPr anchor="ctr">
            <a:noAutofit/>
          </a:bodyPr>
          <a:lstStyle/>
          <a:p>
            <a:pPr algn="ctr" eaLnBrk="0" hangingPunct="0">
              <a:lnSpc>
                <a:spcPct val="80000"/>
              </a:lnSpc>
              <a:spcBef>
                <a:spcPct val="50000"/>
              </a:spcBef>
              <a:defRPr/>
            </a:pPr>
            <a:endParaRPr lang="en-US" kern="0" dirty="0" smtClean="0">
              <a:solidFill>
                <a:srgbClr val="000000"/>
              </a:solidFill>
            </a:endParaRPr>
          </a:p>
        </p:txBody>
      </p:sp>
      <p:sp>
        <p:nvSpPr>
          <p:cNvPr id="7" name="Line 7"/>
          <p:cNvSpPr>
            <a:spLocks noChangeShapeType="1"/>
          </p:cNvSpPr>
          <p:nvPr/>
        </p:nvSpPr>
        <p:spPr bwMode="gray">
          <a:xfrm>
            <a:off x="1554835" y="1071562"/>
            <a:ext cx="0" cy="4800600"/>
          </a:xfrm>
          <a:prstGeom prst="line">
            <a:avLst/>
          </a:prstGeom>
          <a:noFill/>
          <a:ln w="28575">
            <a:solidFill>
              <a:srgbClr val="FFFFFF">
                <a:alpha val="70195"/>
              </a:srgbClr>
            </a:solidFill>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16" name="TextBox 15"/>
          <p:cNvSpPr txBox="1"/>
          <p:nvPr/>
        </p:nvSpPr>
        <p:spPr>
          <a:xfrm>
            <a:off x="304800" y="3092672"/>
            <a:ext cx="1173835" cy="830997"/>
          </a:xfrm>
          <a:prstGeom prst="rect">
            <a:avLst/>
          </a:prstGeom>
          <a:noFill/>
          <a:effectLst/>
        </p:spPr>
        <p:txBody>
          <a:bodyPr wrap="square" rtlCol="0">
            <a:spAutoFit/>
          </a:bodyPr>
          <a:lstStyle/>
          <a:p>
            <a:r>
              <a:rPr lang="en-US" sz="1600" dirty="0" smtClean="0">
                <a:solidFill>
                  <a:schemeClr val="bg1"/>
                </a:solidFill>
              </a:rPr>
              <a:t>Platform Guidance &amp; Benefit</a:t>
            </a:r>
            <a:endParaRPr lang="en-US" sz="1600" dirty="0">
              <a:solidFill>
                <a:schemeClr val="bg1"/>
              </a:solidFill>
            </a:endParaRPr>
          </a:p>
        </p:txBody>
      </p:sp>
      <p:sp>
        <p:nvSpPr>
          <p:cNvPr id="23" name="Line 7"/>
          <p:cNvSpPr>
            <a:spLocks noChangeShapeType="1"/>
          </p:cNvSpPr>
          <p:nvPr/>
        </p:nvSpPr>
        <p:spPr bwMode="gray">
          <a:xfrm>
            <a:off x="4008357" y="1071562"/>
            <a:ext cx="0" cy="4800600"/>
          </a:xfrm>
          <a:prstGeom prst="line">
            <a:avLst/>
          </a:prstGeom>
          <a:noFill/>
          <a:ln w="19050">
            <a:solidFill>
              <a:srgbClr val="FFFFFF">
                <a:alpha val="70195"/>
              </a:srgbClr>
            </a:solidFill>
            <a:prstDash val="sysDot"/>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24" name="Line 7"/>
          <p:cNvSpPr>
            <a:spLocks noChangeShapeType="1"/>
          </p:cNvSpPr>
          <p:nvPr/>
        </p:nvSpPr>
        <p:spPr bwMode="gray">
          <a:xfrm>
            <a:off x="6461879" y="1071562"/>
            <a:ext cx="0" cy="4800600"/>
          </a:xfrm>
          <a:prstGeom prst="line">
            <a:avLst/>
          </a:prstGeom>
          <a:noFill/>
          <a:ln w="19050">
            <a:solidFill>
              <a:srgbClr val="FFFFFF">
                <a:alpha val="70195"/>
              </a:srgbClr>
            </a:solidFill>
            <a:prstDash val="sysDot"/>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19" name="TextBox 18"/>
          <p:cNvSpPr txBox="1"/>
          <p:nvPr/>
        </p:nvSpPr>
        <p:spPr bwMode="invGray">
          <a:xfrm>
            <a:off x="1632406" y="1684994"/>
            <a:ext cx="7123715" cy="719412"/>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spcBef>
                <a:spcPts val="0"/>
              </a:spcBef>
              <a:buNone/>
            </a:pPr>
            <a:r>
              <a:rPr lang="en-US" dirty="0" smtClean="0"/>
              <a:t>ENABLE intelligent IA based storage with storage optimization capabilities </a:t>
            </a:r>
            <a:r>
              <a:rPr lang="en-US" dirty="0"/>
              <a:t> </a:t>
            </a:r>
            <a:r>
              <a:rPr lang="en-US" dirty="0" smtClean="0"/>
              <a:t>to gain business value</a:t>
            </a:r>
          </a:p>
          <a:p>
            <a:r>
              <a:rPr lang="en-US" dirty="0"/>
              <a:t>Reduce total storage footprint by &gt;</a:t>
            </a:r>
            <a:r>
              <a:rPr lang="en-US" dirty="0" smtClean="0"/>
              <a:t>50% with de-duplication, compression; regain </a:t>
            </a:r>
            <a:r>
              <a:rPr lang="en-US" dirty="0"/>
              <a:t>40-60% </a:t>
            </a:r>
            <a:r>
              <a:rPr lang="en-US" dirty="0" smtClean="0"/>
              <a:t>disk </a:t>
            </a:r>
            <a:r>
              <a:rPr lang="en-US" dirty="0"/>
              <a:t>space </a:t>
            </a:r>
            <a:r>
              <a:rPr lang="en-US" dirty="0" smtClean="0"/>
              <a:t>with thin provisioning, storage cost optimizations via tiered storage architecture </a:t>
            </a:r>
            <a:r>
              <a:rPr lang="en-US" baseline="30000" dirty="0"/>
              <a:t>1</a:t>
            </a:r>
          </a:p>
        </p:txBody>
      </p:sp>
      <p:sp>
        <p:nvSpPr>
          <p:cNvPr id="9" name="AutoShape 86"/>
          <p:cNvSpPr>
            <a:spLocks noChangeArrowheads="1"/>
          </p:cNvSpPr>
          <p:nvPr/>
        </p:nvSpPr>
        <p:spPr bwMode="auto">
          <a:xfrm>
            <a:off x="177424" y="668337"/>
            <a:ext cx="8915400" cy="515938"/>
          </a:xfrm>
          <a:prstGeom prst="rightArrow">
            <a:avLst>
              <a:gd name="adj1" fmla="val 65213"/>
              <a:gd name="adj2" fmla="val 88116"/>
            </a:avLst>
          </a:prstGeom>
          <a:gradFill rotWithShape="0">
            <a:gsLst>
              <a:gs pos="2000">
                <a:srgbClr val="FFFFFF">
                  <a:lumMod val="75000"/>
                </a:srgbClr>
              </a:gs>
              <a:gs pos="100000">
                <a:srgbClr val="333333"/>
              </a:gs>
            </a:gsLst>
            <a:lin ang="0" scaled="1"/>
          </a:gradFill>
          <a:ln w="3175">
            <a:solidFill>
              <a:srgbClr val="FFFFFF">
                <a:alpha val="70000"/>
              </a:srgbClr>
            </a:solidFill>
            <a:miter lim="800000"/>
            <a:headEnd/>
            <a:tailEnd/>
          </a:ln>
          <a:effectLst/>
        </p:spPr>
        <p:txBody>
          <a:bodyPr lIns="91407" tIns="45704" rIns="91407" bIns="45704" anchor="ctr">
            <a:spAutoFit/>
          </a:bodyPr>
          <a:lstStyle/>
          <a:p>
            <a:pPr algn="ctr" eaLnBrk="0" hangingPunct="0">
              <a:lnSpc>
                <a:spcPct val="80000"/>
              </a:lnSpc>
              <a:spcBef>
                <a:spcPct val="50000"/>
              </a:spcBef>
              <a:defRPr/>
            </a:pPr>
            <a:endParaRPr lang="en-US" kern="0" dirty="0">
              <a:solidFill>
                <a:srgbClr val="000000"/>
              </a:solidFill>
              <a:effectLst>
                <a:outerShdw blurRad="38100" dist="38100" dir="2700000" algn="tl">
                  <a:srgbClr val="000000">
                    <a:alpha val="43137"/>
                  </a:srgbClr>
                </a:outerShdw>
              </a:effectLst>
            </a:endParaRPr>
          </a:p>
        </p:txBody>
      </p:sp>
      <p:sp>
        <p:nvSpPr>
          <p:cNvPr id="10" name="Rectangle 73"/>
          <p:cNvSpPr>
            <a:spLocks noChangeArrowheads="1"/>
          </p:cNvSpPr>
          <p:nvPr/>
        </p:nvSpPr>
        <p:spPr bwMode="auto">
          <a:xfrm>
            <a:off x="6451410" y="825488"/>
            <a:ext cx="184664"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endParaRPr lang="en-US" sz="1400" b="1" kern="0" dirty="0">
              <a:solidFill>
                <a:srgbClr val="FFFFFF"/>
              </a:solidFill>
            </a:endParaRPr>
          </a:p>
        </p:txBody>
      </p:sp>
      <p:sp>
        <p:nvSpPr>
          <p:cNvPr id="11" name="Rectangle 91"/>
          <p:cNvSpPr>
            <a:spLocks noChangeArrowheads="1"/>
          </p:cNvSpPr>
          <p:nvPr/>
        </p:nvSpPr>
        <p:spPr bwMode="auto">
          <a:xfrm>
            <a:off x="2350440" y="825260"/>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2012</a:t>
            </a:r>
            <a:endParaRPr lang="en-US" sz="1400" b="1" kern="0" dirty="0">
              <a:solidFill>
                <a:srgbClr val="FFFFFF"/>
              </a:solidFill>
            </a:endParaRPr>
          </a:p>
        </p:txBody>
      </p:sp>
      <p:sp>
        <p:nvSpPr>
          <p:cNvPr id="13" name="Rectangle 99"/>
          <p:cNvSpPr>
            <a:spLocks noChangeArrowheads="1"/>
          </p:cNvSpPr>
          <p:nvPr/>
        </p:nvSpPr>
        <p:spPr bwMode="auto">
          <a:xfrm>
            <a:off x="4865040" y="825260"/>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2013</a:t>
            </a:r>
            <a:endParaRPr lang="en-US" sz="1400" b="1" kern="0" dirty="0">
              <a:solidFill>
                <a:srgbClr val="FFFFFF"/>
              </a:solidFill>
            </a:endParaRPr>
          </a:p>
        </p:txBody>
      </p:sp>
      <p:sp>
        <p:nvSpPr>
          <p:cNvPr id="14" name="Rectangle 99"/>
          <p:cNvSpPr>
            <a:spLocks noChangeArrowheads="1"/>
          </p:cNvSpPr>
          <p:nvPr/>
        </p:nvSpPr>
        <p:spPr bwMode="auto">
          <a:xfrm>
            <a:off x="7315200" y="825488"/>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2014</a:t>
            </a:r>
            <a:endParaRPr lang="en-US" sz="1400" b="1" kern="0" dirty="0">
              <a:solidFill>
                <a:srgbClr val="FFFFFF"/>
              </a:solidFill>
            </a:endParaRPr>
          </a:p>
        </p:txBody>
      </p:sp>
      <p:sp>
        <p:nvSpPr>
          <p:cNvPr id="26" name="TextBox 25"/>
          <p:cNvSpPr txBox="1"/>
          <p:nvPr/>
        </p:nvSpPr>
        <p:spPr bwMode="invGray">
          <a:xfrm>
            <a:off x="4266131" y="3294854"/>
            <a:ext cx="4475879" cy="959646"/>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smtClean="0"/>
              <a:t>DEPLOY open distributed storage solutions for Massive, Fast, Intelligent data</a:t>
            </a:r>
          </a:p>
          <a:p>
            <a:r>
              <a:rPr lang="en-US" dirty="0" smtClean="0"/>
              <a:t>Same level of data durability using fewer disks, delivering lower TCO</a:t>
            </a:r>
            <a:endParaRPr lang="en-US" dirty="0"/>
          </a:p>
        </p:txBody>
      </p:sp>
      <p:sp>
        <p:nvSpPr>
          <p:cNvPr id="41" name="TextBox 40"/>
          <p:cNvSpPr txBox="1"/>
          <p:nvPr/>
        </p:nvSpPr>
        <p:spPr>
          <a:xfrm rot="5400000">
            <a:off x="3652106" y="3673815"/>
            <a:ext cx="961317" cy="200056"/>
          </a:xfrm>
          <a:prstGeom prst="rect">
            <a:avLst/>
          </a:prstGeom>
          <a:solidFill>
            <a:srgbClr val="92D050"/>
          </a:solidFill>
          <a:effectLst>
            <a:softEdge rad="0"/>
          </a:effectLst>
          <a:scene3d>
            <a:camera prst="orthographicFront"/>
            <a:lightRig rig="threePt" dir="t"/>
          </a:scene3d>
          <a:sp3d>
            <a:bevelT/>
          </a:sp3d>
        </p:spPr>
        <p:txBody>
          <a:bodyPr wrap="square" rtlCol="0">
            <a:noAutofit/>
          </a:bodyPr>
          <a:lstStyle>
            <a:defPPr>
              <a:defRPr lang="en-US"/>
            </a:defPPr>
            <a:lvl1pPr marL="171450" indent="-171450">
              <a:spcBef>
                <a:spcPts val="600"/>
              </a:spcBef>
              <a:buFont typeface="Arial" pitchFamily="34" charset="0"/>
              <a:buChar char="•"/>
              <a:defRPr sz="1100">
                <a:solidFill>
                  <a:schemeClr val="bg1"/>
                </a:solidFill>
              </a:defRPr>
            </a:lvl1pPr>
          </a:lstStyle>
          <a:p>
            <a:pPr marL="0" indent="0" algn="ctr">
              <a:buNone/>
            </a:pPr>
            <a:r>
              <a:rPr lang="en-US" sz="700" dirty="0" smtClean="0">
                <a:solidFill>
                  <a:schemeClr val="tx1"/>
                </a:solidFill>
              </a:rPr>
              <a:t>DEPLOY</a:t>
            </a:r>
            <a:endParaRPr lang="en-US" sz="700" dirty="0">
              <a:solidFill>
                <a:schemeClr val="tx1"/>
              </a:solidFill>
            </a:endParaRPr>
          </a:p>
        </p:txBody>
      </p:sp>
      <p:sp>
        <p:nvSpPr>
          <p:cNvPr id="28" name="TextBox 27"/>
          <p:cNvSpPr txBox="1"/>
          <p:nvPr/>
        </p:nvSpPr>
        <p:spPr bwMode="invGray">
          <a:xfrm>
            <a:off x="1625989" y="3294854"/>
            <a:ext cx="2394754" cy="959646"/>
          </a:xfrm>
          <a:prstGeom prst="rect">
            <a:avLst/>
          </a:prstGeom>
          <a:solidFill>
            <a:srgbClr val="61CAFF">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PILOT large object </a:t>
            </a:r>
            <a:r>
              <a:rPr lang="en-US" dirty="0" smtClean="0"/>
              <a:t>storage solutions for Massive Data</a:t>
            </a:r>
          </a:p>
          <a:p>
            <a:r>
              <a:rPr lang="en-US" dirty="0"/>
              <a:t>Capacity ($/</a:t>
            </a:r>
            <a:r>
              <a:rPr lang="en-US" dirty="0" smtClean="0"/>
              <a:t>GB)</a:t>
            </a:r>
            <a:r>
              <a:rPr lang="en-US" baseline="30000" dirty="0" smtClean="0"/>
              <a:t>2</a:t>
            </a:r>
            <a:endParaRPr lang="en-US" baseline="30000" dirty="0"/>
          </a:p>
        </p:txBody>
      </p:sp>
      <p:sp>
        <p:nvSpPr>
          <p:cNvPr id="20" name="TextBox 19"/>
          <p:cNvSpPr txBox="1"/>
          <p:nvPr/>
        </p:nvSpPr>
        <p:spPr bwMode="invGray">
          <a:xfrm>
            <a:off x="3644899" y="4386657"/>
            <a:ext cx="1648713" cy="600164"/>
          </a:xfrm>
          <a:prstGeom prst="rect">
            <a:avLst/>
          </a:prstGeom>
          <a:solidFill>
            <a:srgbClr val="61CAFF">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PILOT </a:t>
            </a:r>
            <a:r>
              <a:rPr lang="en-US" dirty="0" smtClean="0"/>
              <a:t>NVM use models</a:t>
            </a:r>
            <a:endParaRPr lang="en-US" dirty="0"/>
          </a:p>
        </p:txBody>
      </p:sp>
      <p:sp>
        <p:nvSpPr>
          <p:cNvPr id="39" name="TextBox 38"/>
          <p:cNvSpPr txBox="1"/>
          <p:nvPr/>
        </p:nvSpPr>
        <p:spPr>
          <a:xfrm rot="5400000">
            <a:off x="5115283" y="4585041"/>
            <a:ext cx="603504" cy="200055"/>
          </a:xfrm>
          <a:prstGeom prst="rect">
            <a:avLst/>
          </a:prstGeom>
          <a:solidFill>
            <a:srgbClr val="92D050"/>
          </a:solidFill>
          <a:effectLst>
            <a:softEdge rad="0"/>
          </a:effectLst>
          <a:scene3d>
            <a:camera prst="orthographicFront"/>
            <a:lightRig rig="threePt" dir="t"/>
          </a:scene3d>
          <a:sp3d>
            <a:bevelT/>
          </a:sp3d>
        </p:spPr>
        <p:txBody>
          <a:bodyPr wrap="square" rtlCol="0">
            <a:noAutofit/>
          </a:bodyPr>
          <a:lstStyle>
            <a:defPPr>
              <a:defRPr lang="en-US"/>
            </a:defPPr>
            <a:lvl1pPr marL="171450" indent="-171450">
              <a:spcBef>
                <a:spcPts val="600"/>
              </a:spcBef>
              <a:buFont typeface="Arial" pitchFamily="34" charset="0"/>
              <a:buChar char="•"/>
              <a:defRPr sz="1100">
                <a:solidFill>
                  <a:schemeClr val="bg1"/>
                </a:solidFill>
              </a:defRPr>
            </a:lvl1pPr>
          </a:lstStyle>
          <a:p>
            <a:pPr marL="0" indent="0" algn="ctr">
              <a:buNone/>
            </a:pPr>
            <a:r>
              <a:rPr lang="en-US" sz="700" dirty="0" smtClean="0">
                <a:solidFill>
                  <a:schemeClr val="tx1"/>
                </a:solidFill>
              </a:rPr>
              <a:t>DEPLOY</a:t>
            </a:r>
            <a:endParaRPr lang="en-US" sz="700" dirty="0">
              <a:solidFill>
                <a:schemeClr val="tx1"/>
              </a:solidFill>
            </a:endParaRPr>
          </a:p>
        </p:txBody>
      </p:sp>
      <p:sp>
        <p:nvSpPr>
          <p:cNvPr id="33" name="TextBox 32"/>
          <p:cNvSpPr txBox="1"/>
          <p:nvPr/>
        </p:nvSpPr>
        <p:spPr bwMode="invGray">
          <a:xfrm>
            <a:off x="5562599" y="4364047"/>
            <a:ext cx="3193909" cy="60350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smtClean="0"/>
              <a:t>Non-Volatile Memory </a:t>
            </a:r>
          </a:p>
          <a:p>
            <a:r>
              <a:rPr lang="en-US" dirty="0" smtClean="0"/>
              <a:t>Performance enhancements and application optimization</a:t>
            </a:r>
          </a:p>
        </p:txBody>
      </p:sp>
      <p:sp>
        <p:nvSpPr>
          <p:cNvPr id="31" name="TextBox 30"/>
          <p:cNvSpPr txBox="1"/>
          <p:nvPr/>
        </p:nvSpPr>
        <p:spPr bwMode="invGray">
          <a:xfrm>
            <a:off x="1651777" y="2539823"/>
            <a:ext cx="7123715" cy="60350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DEPLOY SSDs where </a:t>
            </a:r>
            <a:r>
              <a:rPr lang="en-US" dirty="0" smtClean="0"/>
              <a:t>speed, caching </a:t>
            </a:r>
            <a:r>
              <a:rPr lang="en-US" dirty="0"/>
              <a:t>and power are prioritized over </a:t>
            </a:r>
            <a:r>
              <a:rPr lang="en-US" dirty="0" smtClean="0"/>
              <a:t>capacity</a:t>
            </a:r>
          </a:p>
          <a:p>
            <a:r>
              <a:rPr lang="en-US" dirty="0"/>
              <a:t>2x lower TCO, 2x less power, 9x less space, Performance (IOPS/$) </a:t>
            </a:r>
            <a:r>
              <a:rPr lang="en-US" baseline="30000" dirty="0"/>
              <a:t>2</a:t>
            </a:r>
          </a:p>
        </p:txBody>
      </p:sp>
      <p:sp>
        <p:nvSpPr>
          <p:cNvPr id="29" name="TextBox 28"/>
          <p:cNvSpPr txBox="1"/>
          <p:nvPr/>
        </p:nvSpPr>
        <p:spPr>
          <a:xfrm>
            <a:off x="455613" y="6105380"/>
            <a:ext cx="7394159" cy="307777"/>
          </a:xfrm>
          <a:prstGeom prst="rect">
            <a:avLst/>
          </a:prstGeom>
          <a:solidFill>
            <a:srgbClr val="FFFFFF">
              <a:alpha val="50196"/>
            </a:srgbClr>
          </a:solidFill>
        </p:spPr>
        <p:txBody>
          <a:bodyPr wrap="square" rtlCol="0">
            <a:spAutoFit/>
          </a:bodyPr>
          <a:lstStyle/>
          <a:p>
            <a:pPr marL="168275" indent="-168275">
              <a:buAutoNum type="arabicPeriod"/>
            </a:pPr>
            <a:r>
              <a:rPr lang="en-US" sz="700" dirty="0" smtClean="0"/>
              <a:t>Intel IT Datacenter Strategy for Business Transformation (www.intel.com/go/storage)</a:t>
            </a:r>
          </a:p>
          <a:p>
            <a:pPr marL="168275" indent="-168275">
              <a:buAutoNum type="arabicPeriod"/>
            </a:pPr>
            <a:r>
              <a:rPr lang="en-US" sz="700" dirty="0" smtClean="0">
                <a:solidFill>
                  <a:srgbClr val="FF0000"/>
                </a:solidFill>
              </a:rPr>
              <a:t>NSG Claim source</a:t>
            </a:r>
          </a:p>
        </p:txBody>
      </p:sp>
      <p:grpSp>
        <p:nvGrpSpPr>
          <p:cNvPr id="22" name="Group 21"/>
          <p:cNvGrpSpPr/>
          <p:nvPr/>
        </p:nvGrpSpPr>
        <p:grpSpPr>
          <a:xfrm>
            <a:off x="515036" y="2107892"/>
            <a:ext cx="671506" cy="559107"/>
            <a:chOff x="6853309" y="3999102"/>
            <a:chExt cx="1716088" cy="1624013"/>
          </a:xfrm>
        </p:grpSpPr>
        <p:sp>
          <p:nvSpPr>
            <p:cNvPr id="25" name="Freeform 164"/>
            <p:cNvSpPr>
              <a:spLocks/>
            </p:cNvSpPr>
            <p:nvPr/>
          </p:nvSpPr>
          <p:spPr bwMode="auto">
            <a:xfrm>
              <a:off x="7602609" y="5259577"/>
              <a:ext cx="217488" cy="363538"/>
            </a:xfrm>
            <a:custGeom>
              <a:avLst/>
              <a:gdLst>
                <a:gd name="T0" fmla="*/ 43 w 58"/>
                <a:gd name="T1" fmla="*/ 43 h 97"/>
                <a:gd name="T2" fmla="*/ 43 w 58"/>
                <a:gd name="T3" fmla="*/ 0 h 97"/>
                <a:gd name="T4" fmla="*/ 15 w 58"/>
                <a:gd name="T5" fmla="*/ 0 h 97"/>
                <a:gd name="T6" fmla="*/ 15 w 58"/>
                <a:gd name="T7" fmla="*/ 43 h 97"/>
                <a:gd name="T8" fmla="*/ 0 w 58"/>
                <a:gd name="T9" fmla="*/ 68 h 97"/>
                <a:gd name="T10" fmla="*/ 29 w 58"/>
                <a:gd name="T11" fmla="*/ 97 h 97"/>
                <a:gd name="T12" fmla="*/ 58 w 58"/>
                <a:gd name="T13" fmla="*/ 68 h 97"/>
                <a:gd name="T14" fmla="*/ 43 w 58"/>
                <a:gd name="T15" fmla="*/ 43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7">
                  <a:moveTo>
                    <a:pt x="43" y="43"/>
                  </a:moveTo>
                  <a:cubicBezTo>
                    <a:pt x="43" y="0"/>
                    <a:pt x="43" y="0"/>
                    <a:pt x="43" y="0"/>
                  </a:cubicBezTo>
                  <a:cubicBezTo>
                    <a:pt x="15" y="0"/>
                    <a:pt x="15" y="0"/>
                    <a:pt x="15" y="0"/>
                  </a:cubicBezTo>
                  <a:cubicBezTo>
                    <a:pt x="15" y="43"/>
                    <a:pt x="15" y="43"/>
                    <a:pt x="15" y="43"/>
                  </a:cubicBezTo>
                  <a:cubicBezTo>
                    <a:pt x="6" y="48"/>
                    <a:pt x="0" y="57"/>
                    <a:pt x="0" y="68"/>
                  </a:cubicBezTo>
                  <a:cubicBezTo>
                    <a:pt x="0" y="84"/>
                    <a:pt x="13" y="97"/>
                    <a:pt x="29" y="97"/>
                  </a:cubicBezTo>
                  <a:cubicBezTo>
                    <a:pt x="45" y="97"/>
                    <a:pt x="58" y="84"/>
                    <a:pt x="58" y="68"/>
                  </a:cubicBezTo>
                  <a:cubicBezTo>
                    <a:pt x="58" y="57"/>
                    <a:pt x="52" y="48"/>
                    <a:pt x="43" y="43"/>
                  </a:cubicBezTo>
                  <a:close/>
                </a:path>
              </a:pathLst>
            </a:custGeom>
            <a:gradFill flip="none" rotWithShape="1">
              <a:gsLst>
                <a:gs pos="5000">
                  <a:srgbClr val="D6DF27"/>
                </a:gs>
                <a:gs pos="95000">
                  <a:srgbClr val="8CC640"/>
                </a:gs>
              </a:gsLst>
              <a:lin ang="0" scaled="1"/>
              <a:tileRect/>
            </a:gradFill>
            <a:ln w="19050">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sp>
          <p:nvSpPr>
            <p:cNvPr id="27" name="Freeform 165"/>
            <p:cNvSpPr>
              <a:spLocks/>
            </p:cNvSpPr>
            <p:nvPr/>
          </p:nvSpPr>
          <p:spPr bwMode="auto">
            <a:xfrm>
              <a:off x="7875659" y="5443727"/>
              <a:ext cx="693738" cy="179388"/>
            </a:xfrm>
            <a:custGeom>
              <a:avLst/>
              <a:gdLst>
                <a:gd name="T0" fmla="*/ 160 w 185"/>
                <a:gd name="T1" fmla="*/ 0 h 48"/>
                <a:gd name="T2" fmla="*/ 7 w 185"/>
                <a:gd name="T3" fmla="*/ 0 h 48"/>
                <a:gd name="T4" fmla="*/ 9 w 185"/>
                <a:gd name="T5" fmla="*/ 17 h 48"/>
                <a:gd name="T6" fmla="*/ 0 w 185"/>
                <a:gd name="T7" fmla="*/ 48 h 48"/>
                <a:gd name="T8" fmla="*/ 160 w 185"/>
                <a:gd name="T9" fmla="*/ 48 h 48"/>
                <a:gd name="T10" fmla="*/ 185 w 185"/>
                <a:gd name="T11" fmla="*/ 24 h 48"/>
                <a:gd name="T12" fmla="*/ 160 w 1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5" h="48">
                  <a:moveTo>
                    <a:pt x="160" y="0"/>
                  </a:moveTo>
                  <a:cubicBezTo>
                    <a:pt x="7" y="0"/>
                    <a:pt x="7" y="0"/>
                    <a:pt x="7" y="0"/>
                  </a:cubicBezTo>
                  <a:cubicBezTo>
                    <a:pt x="8" y="5"/>
                    <a:pt x="9" y="11"/>
                    <a:pt x="9" y="17"/>
                  </a:cubicBezTo>
                  <a:cubicBezTo>
                    <a:pt x="9" y="29"/>
                    <a:pt x="6" y="39"/>
                    <a:pt x="0" y="48"/>
                  </a:cubicBezTo>
                  <a:cubicBezTo>
                    <a:pt x="160" y="48"/>
                    <a:pt x="160" y="48"/>
                    <a:pt x="160" y="48"/>
                  </a:cubicBezTo>
                  <a:cubicBezTo>
                    <a:pt x="174" y="48"/>
                    <a:pt x="185" y="37"/>
                    <a:pt x="185" y="24"/>
                  </a:cubicBezTo>
                  <a:cubicBezTo>
                    <a:pt x="185" y="10"/>
                    <a:pt x="174" y="0"/>
                    <a:pt x="160" y="0"/>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30" name="Freeform 166"/>
            <p:cNvSpPr>
              <a:spLocks/>
            </p:cNvSpPr>
            <p:nvPr/>
          </p:nvSpPr>
          <p:spPr bwMode="auto">
            <a:xfrm>
              <a:off x="6853309" y="5443727"/>
              <a:ext cx="681038" cy="179388"/>
            </a:xfrm>
            <a:custGeom>
              <a:avLst/>
              <a:gdLst>
                <a:gd name="T0" fmla="*/ 172 w 182"/>
                <a:gd name="T1" fmla="*/ 17 h 48"/>
                <a:gd name="T2" fmla="*/ 175 w 182"/>
                <a:gd name="T3" fmla="*/ 0 h 48"/>
                <a:gd name="T4" fmla="*/ 25 w 182"/>
                <a:gd name="T5" fmla="*/ 0 h 48"/>
                <a:gd name="T6" fmla="*/ 0 w 182"/>
                <a:gd name="T7" fmla="*/ 24 h 48"/>
                <a:gd name="T8" fmla="*/ 25 w 182"/>
                <a:gd name="T9" fmla="*/ 48 h 48"/>
                <a:gd name="T10" fmla="*/ 182 w 182"/>
                <a:gd name="T11" fmla="*/ 48 h 48"/>
                <a:gd name="T12" fmla="*/ 172 w 182"/>
                <a:gd name="T13" fmla="*/ 17 h 48"/>
              </a:gdLst>
              <a:ahLst/>
              <a:cxnLst>
                <a:cxn ang="0">
                  <a:pos x="T0" y="T1"/>
                </a:cxn>
                <a:cxn ang="0">
                  <a:pos x="T2" y="T3"/>
                </a:cxn>
                <a:cxn ang="0">
                  <a:pos x="T4" y="T5"/>
                </a:cxn>
                <a:cxn ang="0">
                  <a:pos x="T6" y="T7"/>
                </a:cxn>
                <a:cxn ang="0">
                  <a:pos x="T8" y="T9"/>
                </a:cxn>
                <a:cxn ang="0">
                  <a:pos x="T10" y="T11"/>
                </a:cxn>
                <a:cxn ang="0">
                  <a:pos x="T12" y="T13"/>
                </a:cxn>
              </a:cxnLst>
              <a:rect l="0" t="0" r="r" b="b"/>
              <a:pathLst>
                <a:path w="182" h="48">
                  <a:moveTo>
                    <a:pt x="172" y="17"/>
                  </a:moveTo>
                  <a:cubicBezTo>
                    <a:pt x="172" y="11"/>
                    <a:pt x="173" y="5"/>
                    <a:pt x="175" y="0"/>
                  </a:cubicBezTo>
                  <a:cubicBezTo>
                    <a:pt x="25" y="0"/>
                    <a:pt x="25" y="0"/>
                    <a:pt x="25" y="0"/>
                  </a:cubicBezTo>
                  <a:cubicBezTo>
                    <a:pt x="11" y="0"/>
                    <a:pt x="0" y="10"/>
                    <a:pt x="0" y="24"/>
                  </a:cubicBezTo>
                  <a:cubicBezTo>
                    <a:pt x="0" y="37"/>
                    <a:pt x="11" y="48"/>
                    <a:pt x="25" y="48"/>
                  </a:cubicBezTo>
                  <a:cubicBezTo>
                    <a:pt x="182" y="48"/>
                    <a:pt x="182" y="48"/>
                    <a:pt x="182" y="48"/>
                  </a:cubicBezTo>
                  <a:cubicBezTo>
                    <a:pt x="176" y="39"/>
                    <a:pt x="172" y="29"/>
                    <a:pt x="172" y="17"/>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32" name="Freeform 167"/>
            <p:cNvSpPr>
              <a:spLocks/>
            </p:cNvSpPr>
            <p:nvPr/>
          </p:nvSpPr>
          <p:spPr bwMode="auto">
            <a:xfrm>
              <a:off x="6958084" y="3999102"/>
              <a:ext cx="1393825" cy="1293813"/>
            </a:xfrm>
            <a:custGeom>
              <a:avLst/>
              <a:gdLst>
                <a:gd name="T0" fmla="*/ 324 w 372"/>
                <a:gd name="T1" fmla="*/ 52 h 345"/>
                <a:gd name="T2" fmla="*/ 208 w 372"/>
                <a:gd name="T3" fmla="*/ 52 h 345"/>
                <a:gd name="T4" fmla="*/ 208 w 372"/>
                <a:gd name="T5" fmla="*/ 48 h 345"/>
                <a:gd name="T6" fmla="*/ 160 w 372"/>
                <a:gd name="T7" fmla="*/ 0 h 345"/>
                <a:gd name="T8" fmla="*/ 48 w 372"/>
                <a:gd name="T9" fmla="*/ 0 h 345"/>
                <a:gd name="T10" fmla="*/ 0 w 372"/>
                <a:gd name="T11" fmla="*/ 48 h 345"/>
                <a:gd name="T12" fmla="*/ 0 w 372"/>
                <a:gd name="T13" fmla="*/ 100 h 345"/>
                <a:gd name="T14" fmla="*/ 0 w 372"/>
                <a:gd name="T15" fmla="*/ 297 h 345"/>
                <a:gd name="T16" fmla="*/ 48 w 372"/>
                <a:gd name="T17" fmla="*/ 345 h 345"/>
                <a:gd name="T18" fmla="*/ 160 w 372"/>
                <a:gd name="T19" fmla="*/ 345 h 345"/>
                <a:gd name="T20" fmla="*/ 324 w 372"/>
                <a:gd name="T21" fmla="*/ 345 h 345"/>
                <a:gd name="T22" fmla="*/ 372 w 372"/>
                <a:gd name="T23" fmla="*/ 297 h 345"/>
                <a:gd name="T24" fmla="*/ 372 w 372"/>
                <a:gd name="T25" fmla="*/ 100 h 345"/>
                <a:gd name="T26" fmla="*/ 324 w 372"/>
                <a:gd name="T27" fmla="*/ 5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345">
                  <a:moveTo>
                    <a:pt x="324" y="52"/>
                  </a:moveTo>
                  <a:cubicBezTo>
                    <a:pt x="208" y="52"/>
                    <a:pt x="208" y="52"/>
                    <a:pt x="208" y="52"/>
                  </a:cubicBezTo>
                  <a:cubicBezTo>
                    <a:pt x="208" y="48"/>
                    <a:pt x="208" y="48"/>
                    <a:pt x="208" y="48"/>
                  </a:cubicBezTo>
                  <a:cubicBezTo>
                    <a:pt x="208" y="21"/>
                    <a:pt x="187" y="0"/>
                    <a:pt x="160" y="0"/>
                  </a:cubicBezTo>
                  <a:cubicBezTo>
                    <a:pt x="48" y="0"/>
                    <a:pt x="48" y="0"/>
                    <a:pt x="48" y="0"/>
                  </a:cubicBezTo>
                  <a:cubicBezTo>
                    <a:pt x="22" y="0"/>
                    <a:pt x="0" y="21"/>
                    <a:pt x="0" y="48"/>
                  </a:cubicBezTo>
                  <a:cubicBezTo>
                    <a:pt x="0" y="100"/>
                    <a:pt x="0" y="100"/>
                    <a:pt x="0" y="100"/>
                  </a:cubicBezTo>
                  <a:cubicBezTo>
                    <a:pt x="0" y="297"/>
                    <a:pt x="0" y="297"/>
                    <a:pt x="0" y="297"/>
                  </a:cubicBezTo>
                  <a:cubicBezTo>
                    <a:pt x="0" y="324"/>
                    <a:pt x="22" y="345"/>
                    <a:pt x="48" y="345"/>
                  </a:cubicBezTo>
                  <a:cubicBezTo>
                    <a:pt x="160" y="345"/>
                    <a:pt x="160" y="345"/>
                    <a:pt x="160" y="345"/>
                  </a:cubicBezTo>
                  <a:cubicBezTo>
                    <a:pt x="324" y="345"/>
                    <a:pt x="324" y="345"/>
                    <a:pt x="324" y="345"/>
                  </a:cubicBezTo>
                  <a:cubicBezTo>
                    <a:pt x="351" y="345"/>
                    <a:pt x="372" y="324"/>
                    <a:pt x="372" y="297"/>
                  </a:cubicBezTo>
                  <a:cubicBezTo>
                    <a:pt x="372" y="100"/>
                    <a:pt x="372" y="100"/>
                    <a:pt x="372" y="100"/>
                  </a:cubicBezTo>
                  <a:cubicBezTo>
                    <a:pt x="372" y="73"/>
                    <a:pt x="351" y="52"/>
                    <a:pt x="324" y="52"/>
                  </a:cubicBezTo>
                  <a:close/>
                </a:path>
              </a:pathLst>
            </a:custGeom>
            <a:gradFill flip="none" rotWithShape="1">
              <a:gsLst>
                <a:gs pos="5000">
                  <a:srgbClr val="D6DF27"/>
                </a:gs>
                <a:gs pos="95000">
                  <a:srgbClr val="8CC640"/>
                </a:gs>
              </a:gsLst>
              <a:lin ang="16200000" scaled="0"/>
              <a:tileRect/>
            </a:gradFill>
            <a:ln w="9525">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sp>
          <p:nvSpPr>
            <p:cNvPr id="34" name="Freeform 168"/>
            <p:cNvSpPr>
              <a:spLocks/>
            </p:cNvSpPr>
            <p:nvPr/>
          </p:nvSpPr>
          <p:spPr bwMode="auto">
            <a:xfrm>
              <a:off x="7093022" y="4329302"/>
              <a:ext cx="1335088" cy="963613"/>
            </a:xfrm>
            <a:custGeom>
              <a:avLst/>
              <a:gdLst>
                <a:gd name="T0" fmla="*/ 356 w 356"/>
                <a:gd name="T1" fmla="*/ 209 h 257"/>
                <a:gd name="T2" fmla="*/ 308 w 356"/>
                <a:gd name="T3" fmla="*/ 257 h 257"/>
                <a:gd name="T4" fmla="*/ 48 w 356"/>
                <a:gd name="T5" fmla="*/ 257 h 257"/>
                <a:gd name="T6" fmla="*/ 0 w 356"/>
                <a:gd name="T7" fmla="*/ 209 h 257"/>
                <a:gd name="T8" fmla="*/ 0 w 356"/>
                <a:gd name="T9" fmla="*/ 48 h 257"/>
                <a:gd name="T10" fmla="*/ 48 w 356"/>
                <a:gd name="T11" fmla="*/ 0 h 257"/>
                <a:gd name="T12" fmla="*/ 308 w 356"/>
                <a:gd name="T13" fmla="*/ 0 h 257"/>
                <a:gd name="T14" fmla="*/ 356 w 356"/>
                <a:gd name="T15" fmla="*/ 48 h 257"/>
                <a:gd name="T16" fmla="*/ 356 w 356"/>
                <a:gd name="T17" fmla="*/ 20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257">
                  <a:moveTo>
                    <a:pt x="356" y="209"/>
                  </a:moveTo>
                  <a:cubicBezTo>
                    <a:pt x="356" y="236"/>
                    <a:pt x="335" y="257"/>
                    <a:pt x="308" y="257"/>
                  </a:cubicBezTo>
                  <a:cubicBezTo>
                    <a:pt x="48" y="257"/>
                    <a:pt x="48" y="257"/>
                    <a:pt x="48" y="257"/>
                  </a:cubicBezTo>
                  <a:cubicBezTo>
                    <a:pt x="22" y="257"/>
                    <a:pt x="0" y="236"/>
                    <a:pt x="0" y="209"/>
                  </a:cubicBezTo>
                  <a:cubicBezTo>
                    <a:pt x="0" y="48"/>
                    <a:pt x="0" y="48"/>
                    <a:pt x="0" y="48"/>
                  </a:cubicBezTo>
                  <a:cubicBezTo>
                    <a:pt x="0" y="21"/>
                    <a:pt x="22" y="0"/>
                    <a:pt x="48" y="0"/>
                  </a:cubicBezTo>
                  <a:cubicBezTo>
                    <a:pt x="308" y="0"/>
                    <a:pt x="308" y="0"/>
                    <a:pt x="308" y="0"/>
                  </a:cubicBezTo>
                  <a:cubicBezTo>
                    <a:pt x="335" y="0"/>
                    <a:pt x="356" y="21"/>
                    <a:pt x="356" y="48"/>
                  </a:cubicBezTo>
                  <a:lnTo>
                    <a:pt x="356" y="20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69"/>
            <p:cNvSpPr>
              <a:spLocks/>
            </p:cNvSpPr>
            <p:nvPr/>
          </p:nvSpPr>
          <p:spPr bwMode="auto">
            <a:xfrm>
              <a:off x="7181922" y="4419789"/>
              <a:ext cx="1246188" cy="873125"/>
            </a:xfrm>
            <a:custGeom>
              <a:avLst/>
              <a:gdLst>
                <a:gd name="T0" fmla="*/ 332 w 332"/>
                <a:gd name="T1" fmla="*/ 185 h 233"/>
                <a:gd name="T2" fmla="*/ 284 w 332"/>
                <a:gd name="T3" fmla="*/ 233 h 233"/>
                <a:gd name="T4" fmla="*/ 48 w 332"/>
                <a:gd name="T5" fmla="*/ 233 h 233"/>
                <a:gd name="T6" fmla="*/ 0 w 332"/>
                <a:gd name="T7" fmla="*/ 185 h 233"/>
                <a:gd name="T8" fmla="*/ 0 w 332"/>
                <a:gd name="T9" fmla="*/ 48 h 233"/>
                <a:gd name="T10" fmla="*/ 48 w 332"/>
                <a:gd name="T11" fmla="*/ 0 h 233"/>
                <a:gd name="T12" fmla="*/ 284 w 332"/>
                <a:gd name="T13" fmla="*/ 0 h 233"/>
                <a:gd name="T14" fmla="*/ 332 w 332"/>
                <a:gd name="T15" fmla="*/ 48 h 233"/>
                <a:gd name="T16" fmla="*/ 332 w 332"/>
                <a:gd name="T17"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233">
                  <a:moveTo>
                    <a:pt x="332" y="185"/>
                  </a:moveTo>
                  <a:cubicBezTo>
                    <a:pt x="332" y="212"/>
                    <a:pt x="311" y="233"/>
                    <a:pt x="284" y="233"/>
                  </a:cubicBezTo>
                  <a:cubicBezTo>
                    <a:pt x="48" y="233"/>
                    <a:pt x="48" y="233"/>
                    <a:pt x="48" y="233"/>
                  </a:cubicBezTo>
                  <a:cubicBezTo>
                    <a:pt x="22" y="233"/>
                    <a:pt x="0" y="212"/>
                    <a:pt x="0" y="185"/>
                  </a:cubicBezTo>
                  <a:cubicBezTo>
                    <a:pt x="0" y="48"/>
                    <a:pt x="0" y="48"/>
                    <a:pt x="0" y="48"/>
                  </a:cubicBezTo>
                  <a:cubicBezTo>
                    <a:pt x="0" y="21"/>
                    <a:pt x="22" y="0"/>
                    <a:pt x="48" y="0"/>
                  </a:cubicBezTo>
                  <a:cubicBezTo>
                    <a:pt x="284" y="0"/>
                    <a:pt x="284" y="0"/>
                    <a:pt x="284" y="0"/>
                  </a:cubicBezTo>
                  <a:cubicBezTo>
                    <a:pt x="311" y="0"/>
                    <a:pt x="332" y="21"/>
                    <a:pt x="332" y="48"/>
                  </a:cubicBezTo>
                  <a:lnTo>
                    <a:pt x="332" y="185"/>
                  </a:lnTo>
                  <a:close/>
                </a:path>
              </a:pathLst>
            </a:custGeom>
            <a:gradFill flip="none" rotWithShape="1">
              <a:gsLst>
                <a:gs pos="5000">
                  <a:srgbClr val="D6DF27"/>
                </a:gs>
                <a:gs pos="95000">
                  <a:srgbClr val="8CC640"/>
                </a:gs>
              </a:gsLst>
              <a:lin ang="16200000" scaled="0"/>
              <a:tileRect/>
            </a:gradFill>
            <a:ln w="19050">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grpSp>
    </p:spTree>
    <p:extLst>
      <p:ext uri="{BB962C8B-B14F-4D97-AF65-F5344CB8AC3E}">
        <p14:creationId xmlns="" xmlns:p14="http://schemas.microsoft.com/office/powerpoint/2010/main" val="16963296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rot="16200000">
            <a:off x="2072891" y="-707403"/>
            <a:ext cx="4998217" cy="9144004"/>
          </a:xfrm>
          <a:prstGeom prst="rect">
            <a:avLst/>
          </a:prstGeom>
          <a:gradFill flip="none" rotWithShape="1">
            <a:gsLst>
              <a:gs pos="0">
                <a:schemeClr val="accent1">
                  <a:alpha val="25000"/>
                </a:schemeClr>
              </a:gs>
              <a:gs pos="100000">
                <a:srgbClr val="FFFFFF"/>
              </a:gs>
            </a:gsLst>
            <a:lin ang="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72" name="AutoShape 38"/>
          <p:cNvSpPr>
            <a:spLocks noChangeArrowheads="1"/>
          </p:cNvSpPr>
          <p:nvPr/>
        </p:nvSpPr>
        <p:spPr bwMode="auto">
          <a:xfrm>
            <a:off x="403973" y="1447800"/>
            <a:ext cx="8415641" cy="4114800"/>
          </a:xfrm>
          <a:prstGeom prst="roundRect">
            <a:avLst>
              <a:gd name="adj" fmla="val 9698"/>
            </a:avLst>
          </a:prstGeom>
          <a:gradFill flip="none" rotWithShape="1">
            <a:gsLst>
              <a:gs pos="0">
                <a:schemeClr val="bg1"/>
              </a:gs>
              <a:gs pos="100000">
                <a:schemeClr val="bg1">
                  <a:lumMod val="95000"/>
                </a:schemeClr>
              </a:gs>
            </a:gsLst>
            <a:path path="circle">
              <a:fillToRect l="50000" t="50000" r="50000" b="50000"/>
            </a:path>
            <a:tileRect/>
          </a:gradFill>
          <a:ln>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lnSpc>
                <a:spcPct val="80000"/>
              </a:lnSpc>
              <a:spcBef>
                <a:spcPct val="50000"/>
              </a:spcBef>
            </a:pPr>
            <a:endParaRPr lang="en-US" sz="2000" b="1" baseline="30000" dirty="0">
              <a:solidFill>
                <a:srgbClr val="FFFFFF"/>
              </a:solidFill>
              <a:latin typeface="+mn-lt"/>
              <a:cs typeface="+mn-cs"/>
            </a:endParaRPr>
          </a:p>
        </p:txBody>
      </p:sp>
      <p:pic>
        <p:nvPicPr>
          <p:cNvPr id="89" name="Picture 88" descr="arrow_green.pn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64288" y="3998376"/>
            <a:ext cx="1287204" cy="952381"/>
          </a:xfrm>
          <a:prstGeom prst="rect">
            <a:avLst/>
          </a:prstGeom>
        </p:spPr>
      </p:pic>
      <p:pic>
        <p:nvPicPr>
          <p:cNvPr id="88" name="Picture 87" descr="arrow_green.pn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66198" y="4534019"/>
            <a:ext cx="1287204" cy="952381"/>
          </a:xfrm>
          <a:prstGeom prst="rect">
            <a:avLst/>
          </a:prstGeom>
        </p:spPr>
      </p:pic>
      <p:cxnSp>
        <p:nvCxnSpPr>
          <p:cNvPr id="91" name="Elbow Connector 90"/>
          <p:cNvCxnSpPr/>
          <p:nvPr/>
        </p:nvCxnSpPr>
        <p:spPr>
          <a:xfrm flipV="1">
            <a:off x="6095661" y="3479800"/>
            <a:ext cx="1811076" cy="30679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0" name="Elbow Connector 89"/>
          <p:cNvCxnSpPr/>
          <p:nvPr/>
        </p:nvCxnSpPr>
        <p:spPr>
          <a:xfrm flipV="1">
            <a:off x="6095661" y="2714514"/>
            <a:ext cx="1377159" cy="395774"/>
          </a:xfrm>
          <a:prstGeom prst="bentConnector3">
            <a:avLst>
              <a:gd name="adj1" fmla="val 63525"/>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2" name="Elbow Connector 91"/>
          <p:cNvCxnSpPr/>
          <p:nvPr/>
        </p:nvCxnSpPr>
        <p:spPr>
          <a:xfrm>
            <a:off x="6095661" y="4474772"/>
            <a:ext cx="1811076" cy="300428"/>
          </a:xfrm>
          <a:prstGeom prst="bentConnector3">
            <a:avLst>
              <a:gd name="adj1" fmla="val 50000"/>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75" name="AutoShape 8"/>
          <p:cNvSpPr>
            <a:spLocks noChangeArrowheads="1"/>
          </p:cNvSpPr>
          <p:nvPr/>
        </p:nvSpPr>
        <p:spPr bwMode="auto">
          <a:xfrm rot="16200000">
            <a:off x="2359361" y="1524819"/>
            <a:ext cx="152400" cy="1474026"/>
          </a:xfrm>
          <a:prstGeom prst="downArrow">
            <a:avLst>
              <a:gd name="adj1" fmla="val 64093"/>
              <a:gd name="adj2" fmla="val 46494"/>
            </a:avLst>
          </a:prstGeom>
          <a:gradFill rotWithShape="1">
            <a:gsLst>
              <a:gs pos="0">
                <a:schemeClr val="accent2">
                  <a:gamma/>
                  <a:shade val="46275"/>
                  <a:invGamma/>
                  <a:alpha val="0"/>
                </a:schemeClr>
              </a:gs>
              <a:gs pos="100000">
                <a:schemeClr val="accent2"/>
              </a:gs>
            </a:gsLst>
            <a:lin ang="5400000" scaled="1"/>
          </a:gradFill>
          <a:ln w="9525">
            <a:noFill/>
            <a:miter lim="800000"/>
            <a:headEnd/>
            <a:tailEnd/>
          </a:ln>
        </p:spPr>
        <p:txBody>
          <a:bodyPr lIns="91435" tIns="45718" rIns="91435" bIns="45718" anchor="b" anchorCtr="1"/>
          <a:lstStyle/>
          <a:p>
            <a:pPr algn="ctr">
              <a:defRPr/>
            </a:pPr>
            <a:endParaRPr lang="en-US" b="1" dirty="0">
              <a:latin typeface="Verdana" pitchFamily="34" charset="0"/>
              <a:cs typeface="Arial" charset="0"/>
            </a:endParaRPr>
          </a:p>
        </p:txBody>
      </p:sp>
      <p:sp>
        <p:nvSpPr>
          <p:cNvPr id="3" name="Title 2"/>
          <p:cNvSpPr>
            <a:spLocks noGrp="1"/>
          </p:cNvSpPr>
          <p:nvPr>
            <p:ph type="title"/>
          </p:nvPr>
        </p:nvSpPr>
        <p:spPr>
          <a:xfrm>
            <a:off x="304800" y="424835"/>
            <a:ext cx="8436076" cy="1022965"/>
          </a:xfrm>
        </p:spPr>
        <p:txBody>
          <a:bodyPr/>
          <a:lstStyle/>
          <a:p>
            <a:r>
              <a:rPr lang="en-US" dirty="0"/>
              <a:t>Simplify </a:t>
            </a:r>
            <a:r>
              <a:rPr lang="en-US" dirty="0" smtClean="0"/>
              <a:t>&amp; Reduce </a:t>
            </a:r>
            <a:r>
              <a:rPr lang="en-US" dirty="0"/>
              <a:t>TCO </a:t>
            </a:r>
            <a:r>
              <a:rPr lang="en-US" dirty="0" smtClean="0"/>
              <a:t>with Intel 10GbE</a:t>
            </a:r>
            <a:endParaRPr lang="en-US" dirty="0"/>
          </a:p>
        </p:txBody>
      </p:sp>
      <p:sp>
        <p:nvSpPr>
          <p:cNvPr id="46" name="Text Placeholder 16"/>
          <p:cNvSpPr>
            <a:spLocks noGrp="1"/>
          </p:cNvSpPr>
          <p:nvPr>
            <p:ph type="body" sz="quarter" idx="13"/>
          </p:nvPr>
        </p:nvSpPr>
        <p:spPr>
          <a:xfrm>
            <a:off x="353962" y="6365874"/>
            <a:ext cx="8008988" cy="260351"/>
          </a:xfrm>
        </p:spPr>
        <p:txBody>
          <a:bodyPr>
            <a:noAutofit/>
          </a:bodyPr>
          <a:lstStyle/>
          <a:p>
            <a:pPr marL="114300" indent="-114300">
              <a:spcBef>
                <a:spcPts val="0"/>
              </a:spcBef>
              <a:buClr>
                <a:schemeClr val="bg1"/>
              </a:buClr>
              <a:buSzPct val="90000"/>
              <a:buFont typeface="+mj-lt"/>
              <a:buAutoNum type="arabicPeriod"/>
              <a:tabLst>
                <a:tab pos="111125" algn="l"/>
              </a:tabLst>
            </a:pPr>
            <a:r>
              <a:rPr lang="en-US" sz="600" dirty="0" smtClean="0"/>
              <a:t>Ethernet consolidation source: </a:t>
            </a:r>
            <a:r>
              <a:rPr lang="en-US" sz="600" kern="0" dirty="0" smtClean="0">
                <a:solidFill>
                  <a:schemeClr val="bg1"/>
                </a:solidFill>
              </a:rPr>
              <a:t>Intel 10GbE ROI Calculator. This ROI calculator is a cost comparison for a highly virtualized solution, using multiple 1GbE connections versus a dual port 10GbE implementation. </a:t>
            </a:r>
            <a:r>
              <a:rPr lang="en-US" sz="600" dirty="0" smtClean="0">
                <a:hlinkClick r:id="rId4"/>
              </a:rPr>
              <a:t>http://www.event-management-online.de/LAD/calculator.aspx</a:t>
            </a:r>
            <a:r>
              <a:rPr lang="en-US" sz="600" dirty="0" smtClean="0"/>
              <a:t>.</a:t>
            </a:r>
          </a:p>
        </p:txBody>
      </p:sp>
      <p:sp>
        <p:nvSpPr>
          <p:cNvPr id="43" name="Slide Number Placeholder 2"/>
          <p:cNvSpPr>
            <a:spLocks noGrp="1"/>
          </p:cNvSpPr>
          <p:nvPr>
            <p:ph type="sldNum" sz="quarter" idx="12"/>
          </p:nvPr>
        </p:nvSpPr>
        <p:spPr/>
        <p:txBody>
          <a:bodyPr/>
          <a:lstStyle/>
          <a:p>
            <a:fld id="{FD44707B-D922-47D5-BD24-D96E91B70543}" type="slidenum">
              <a:rPr lang="en-US" smtClean="0">
                <a:solidFill>
                  <a:prstClr val="white"/>
                </a:solidFill>
              </a:rPr>
              <a:pPr/>
              <a:t>19</a:t>
            </a:fld>
            <a:endParaRPr lang="en-US" dirty="0">
              <a:solidFill>
                <a:prstClr val="white"/>
              </a:solidFill>
            </a:endParaRPr>
          </a:p>
        </p:txBody>
      </p:sp>
      <p:sp>
        <p:nvSpPr>
          <p:cNvPr id="73" name="Rectangle 72"/>
          <p:cNvSpPr/>
          <p:nvPr/>
        </p:nvSpPr>
        <p:spPr>
          <a:xfrm>
            <a:off x="530421" y="2126366"/>
            <a:ext cx="1878755" cy="430887"/>
          </a:xfrm>
          <a:prstGeom prst="rect">
            <a:avLst/>
          </a:prstGeom>
        </p:spPr>
        <p:txBody>
          <a:bodyPr wrap="square">
            <a:spAutoFit/>
          </a:bodyPr>
          <a:lstStyle/>
          <a:p>
            <a:pPr algn="ctr"/>
            <a:r>
              <a:rPr lang="en-US" sz="1100" b="1" dirty="0" smtClean="0">
                <a:solidFill>
                  <a:schemeClr val="tx1"/>
                </a:solidFill>
              </a:rPr>
              <a:t>GbE</a:t>
            </a:r>
            <a:r>
              <a:rPr lang="en-US" sz="1100" dirty="0" smtClean="0">
                <a:solidFill>
                  <a:schemeClr val="tx1"/>
                </a:solidFill>
              </a:rPr>
              <a:t/>
            </a:r>
            <a:br>
              <a:rPr lang="en-US" sz="1100" dirty="0" smtClean="0">
                <a:solidFill>
                  <a:schemeClr val="tx1"/>
                </a:solidFill>
              </a:rPr>
            </a:br>
            <a:r>
              <a:rPr lang="en-US" sz="1100" dirty="0" smtClean="0">
                <a:solidFill>
                  <a:schemeClr val="tx1"/>
                </a:solidFill>
              </a:rPr>
              <a:t>server connections</a:t>
            </a:r>
            <a:endParaRPr lang="en-US" sz="1100" dirty="0">
              <a:solidFill>
                <a:schemeClr val="tx1"/>
              </a:solidFill>
            </a:endParaRPr>
          </a:p>
        </p:txBody>
      </p:sp>
      <p:sp>
        <p:nvSpPr>
          <p:cNvPr id="74" name="Rectangle 73"/>
          <p:cNvSpPr/>
          <p:nvPr/>
        </p:nvSpPr>
        <p:spPr>
          <a:xfrm>
            <a:off x="2590800" y="2126366"/>
            <a:ext cx="1767181" cy="430887"/>
          </a:xfrm>
          <a:prstGeom prst="rect">
            <a:avLst/>
          </a:prstGeom>
        </p:spPr>
        <p:txBody>
          <a:bodyPr wrap="square">
            <a:spAutoFit/>
          </a:bodyPr>
          <a:lstStyle/>
          <a:p>
            <a:pPr algn="ctr"/>
            <a:r>
              <a:rPr lang="en-US" sz="1100" b="1" dirty="0" smtClean="0">
                <a:solidFill>
                  <a:schemeClr val="tx1"/>
                </a:solidFill>
              </a:rPr>
              <a:t>10GbE</a:t>
            </a:r>
            <a:r>
              <a:rPr lang="en-US" sz="1100" dirty="0" smtClean="0">
                <a:solidFill>
                  <a:schemeClr val="tx1"/>
                </a:solidFill>
              </a:rPr>
              <a:t/>
            </a:r>
            <a:br>
              <a:rPr lang="en-US" sz="1100" dirty="0" smtClean="0">
                <a:solidFill>
                  <a:schemeClr val="tx1"/>
                </a:solidFill>
              </a:rPr>
            </a:br>
            <a:r>
              <a:rPr lang="en-US" sz="1100" dirty="0" smtClean="0">
                <a:solidFill>
                  <a:schemeClr val="tx1"/>
                </a:solidFill>
              </a:rPr>
              <a:t>server connections</a:t>
            </a:r>
            <a:endParaRPr lang="en-US" sz="1100" dirty="0">
              <a:solidFill>
                <a:schemeClr val="tx1"/>
              </a:solidFill>
            </a:endParaRPr>
          </a:p>
        </p:txBody>
      </p:sp>
      <p:sp>
        <p:nvSpPr>
          <p:cNvPr id="49" name="TextBox 48"/>
          <p:cNvSpPr txBox="1"/>
          <p:nvPr/>
        </p:nvSpPr>
        <p:spPr>
          <a:xfrm>
            <a:off x="403973" y="1617790"/>
            <a:ext cx="4354547" cy="292388"/>
          </a:xfrm>
          <a:prstGeom prst="rect">
            <a:avLst/>
          </a:prstGeom>
          <a:noFill/>
        </p:spPr>
        <p:txBody>
          <a:bodyPr wrap="square" rtlCol="0">
            <a:spAutoFit/>
          </a:bodyPr>
          <a:lstStyle/>
          <a:p>
            <a:pPr lvl="0" algn="ctr"/>
            <a:r>
              <a:rPr lang="en-US" sz="1300" b="1" kern="0" dirty="0" smtClean="0"/>
              <a:t>1. Consolidate</a:t>
            </a:r>
            <a:r>
              <a:rPr lang="en-US" sz="1300" kern="0" baseline="30000" dirty="0" smtClean="0"/>
              <a:t>1</a:t>
            </a:r>
            <a:r>
              <a:rPr lang="en-US" sz="1300" kern="0" dirty="0" smtClean="0"/>
              <a:t> multiple connections</a:t>
            </a:r>
            <a:endParaRPr lang="en-US" sz="1300" dirty="0"/>
          </a:p>
        </p:txBody>
      </p:sp>
      <p:sp>
        <p:nvSpPr>
          <p:cNvPr id="51" name="TextBox 50"/>
          <p:cNvSpPr txBox="1"/>
          <p:nvPr/>
        </p:nvSpPr>
        <p:spPr>
          <a:xfrm>
            <a:off x="4758520" y="1617790"/>
            <a:ext cx="4031518" cy="292388"/>
          </a:xfrm>
          <a:prstGeom prst="rect">
            <a:avLst/>
          </a:prstGeom>
          <a:noFill/>
        </p:spPr>
        <p:txBody>
          <a:bodyPr wrap="square" rtlCol="0">
            <a:spAutoFit/>
          </a:bodyPr>
          <a:lstStyle/>
          <a:p>
            <a:pPr lvl="0" algn="ctr"/>
            <a:r>
              <a:rPr lang="en-US" sz="1300" b="1" kern="0" dirty="0" smtClean="0"/>
              <a:t>2. Unify</a:t>
            </a:r>
            <a:r>
              <a:rPr lang="en-US" sz="1300" kern="0" dirty="0" smtClean="0"/>
              <a:t> different traffic types</a:t>
            </a:r>
            <a:endParaRPr lang="en-US" sz="1300" dirty="0"/>
          </a:p>
        </p:txBody>
      </p:sp>
      <p:pic>
        <p:nvPicPr>
          <p:cNvPr id="60" name="Picture 59" descr="arrow_blue.png"/>
          <p:cNvPicPr>
            <a:picLocks noChangeAspect="1"/>
          </p:cNvPicPr>
          <p:nvPr/>
        </p:nvPicPr>
        <p:blipFill>
          <a:blip r:embed="rId5" cstate="email">
            <a:lum bright="10000"/>
            <a:extLst>
              <a:ext uri="{28A0092B-C50C-407E-A947-70E740481C1C}">
                <a14:useLocalDpi xmlns="" xmlns:a14="http://schemas.microsoft.com/office/drawing/2010/main" val="0"/>
              </a:ext>
            </a:extLst>
          </a:blip>
          <a:stretch>
            <a:fillRect/>
          </a:stretch>
        </p:blipFill>
        <p:spPr>
          <a:xfrm rot="10800000">
            <a:off x="3657601" y="4301647"/>
            <a:ext cx="1287204" cy="1004465"/>
          </a:xfrm>
          <a:prstGeom prst="rect">
            <a:avLst/>
          </a:prstGeom>
        </p:spPr>
      </p:pic>
      <p:sp>
        <p:nvSpPr>
          <p:cNvPr id="69" name="Rectangle 7"/>
          <p:cNvSpPr>
            <a:spLocks noChangeArrowheads="1"/>
          </p:cNvSpPr>
          <p:nvPr/>
        </p:nvSpPr>
        <p:spPr bwMode="auto">
          <a:xfrm>
            <a:off x="3820676" y="4489267"/>
            <a:ext cx="949685" cy="830997"/>
          </a:xfrm>
          <a:prstGeom prst="rect">
            <a:avLst/>
          </a:prstGeom>
          <a:noFill/>
          <a:ln w="9525">
            <a:noFill/>
            <a:miter lim="800000"/>
            <a:headEnd/>
            <a:tailEnd/>
          </a:ln>
        </p:spPr>
        <p:txBody>
          <a:bodyPr wrap="square">
            <a:spAutoFit/>
          </a:bodyPr>
          <a:lstStyle/>
          <a:p>
            <a:pPr algn="ctr"/>
            <a:r>
              <a:rPr lang="en-US" sz="800" dirty="0" smtClean="0">
                <a:solidFill>
                  <a:schemeClr val="tx1"/>
                </a:solidFill>
                <a:latin typeface="Verdana" pitchFamily="34" charset="0"/>
              </a:rPr>
              <a:t>Up to</a:t>
            </a:r>
            <a:br>
              <a:rPr lang="en-US" sz="800" dirty="0" smtClean="0">
                <a:solidFill>
                  <a:schemeClr val="tx1"/>
                </a:solidFill>
                <a:latin typeface="Verdana" pitchFamily="34" charset="0"/>
              </a:rPr>
            </a:br>
            <a:r>
              <a:rPr lang="en-US" sz="1600" b="1" dirty="0" smtClean="0">
                <a:solidFill>
                  <a:schemeClr val="tx1"/>
                </a:solidFill>
                <a:latin typeface="Verdana" pitchFamily="34" charset="0"/>
              </a:rPr>
              <a:t>2x</a:t>
            </a:r>
            <a:endParaRPr lang="en-US" sz="1600" b="1" dirty="0">
              <a:solidFill>
                <a:schemeClr val="tx1"/>
              </a:solidFill>
              <a:latin typeface="Verdana" pitchFamily="34" charset="0"/>
            </a:endParaRPr>
          </a:p>
          <a:p>
            <a:pPr algn="ctr"/>
            <a:r>
              <a:rPr lang="en-US" sz="800" dirty="0" smtClean="0">
                <a:solidFill>
                  <a:schemeClr val="tx1"/>
                </a:solidFill>
                <a:latin typeface="Verdana" pitchFamily="34" charset="0"/>
              </a:rPr>
              <a:t>Improved bandwidth</a:t>
            </a:r>
            <a:br>
              <a:rPr lang="en-US" sz="800" dirty="0" smtClean="0">
                <a:solidFill>
                  <a:schemeClr val="tx1"/>
                </a:solidFill>
                <a:latin typeface="Verdana" pitchFamily="34" charset="0"/>
              </a:rPr>
            </a:br>
            <a:r>
              <a:rPr lang="en-US" sz="800" dirty="0" smtClean="0">
                <a:solidFill>
                  <a:schemeClr val="tx1"/>
                </a:solidFill>
                <a:latin typeface="Verdana" pitchFamily="34" charset="0"/>
              </a:rPr>
              <a:t>per server</a:t>
            </a:r>
            <a:endParaRPr lang="en-US" sz="800" dirty="0">
              <a:solidFill>
                <a:schemeClr val="tx1"/>
              </a:solidFill>
              <a:latin typeface="Verdana" pitchFamily="34" charset="0"/>
            </a:endParaRPr>
          </a:p>
        </p:txBody>
      </p:sp>
      <p:pic>
        <p:nvPicPr>
          <p:cNvPr id="8" name="Picture 7" descr="arrow_green.pn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667000" y="3891378"/>
            <a:ext cx="1287204" cy="952381"/>
          </a:xfrm>
          <a:prstGeom prst="rect">
            <a:avLst/>
          </a:prstGeom>
        </p:spPr>
      </p:pic>
      <p:sp>
        <p:nvSpPr>
          <p:cNvPr id="63" name="Rectangle 62"/>
          <p:cNvSpPr>
            <a:spLocks noChangeArrowheads="1"/>
          </p:cNvSpPr>
          <p:nvPr/>
        </p:nvSpPr>
        <p:spPr bwMode="auto">
          <a:xfrm>
            <a:off x="673960" y="3999737"/>
            <a:ext cx="1044653" cy="830997"/>
          </a:xfrm>
          <a:prstGeom prst="rect">
            <a:avLst/>
          </a:prstGeom>
          <a:noFill/>
          <a:ln w="9525">
            <a:noFill/>
            <a:miter lim="800000"/>
            <a:headEnd/>
            <a:tailEnd/>
          </a:ln>
        </p:spPr>
        <p:txBody>
          <a:bodyPr wrap="square">
            <a:spAutoFit/>
          </a:bodyPr>
          <a:lstStyle/>
          <a:p>
            <a:pPr algn="ctr"/>
            <a:r>
              <a:rPr lang="en-US" sz="800" dirty="0" smtClean="0">
                <a:solidFill>
                  <a:schemeClr val="tx1"/>
                </a:solidFill>
                <a:latin typeface="Verdana" pitchFamily="34" charset="0"/>
              </a:rPr>
              <a:t>Up to</a:t>
            </a:r>
            <a:br>
              <a:rPr lang="en-US" sz="800" dirty="0" smtClean="0">
                <a:solidFill>
                  <a:schemeClr val="tx1"/>
                </a:solidFill>
                <a:latin typeface="Verdana" pitchFamily="34" charset="0"/>
              </a:rPr>
            </a:br>
            <a:r>
              <a:rPr lang="en-US" sz="1600" b="1" dirty="0" smtClean="0">
                <a:solidFill>
                  <a:schemeClr val="tx1"/>
                </a:solidFill>
                <a:latin typeface="Verdana" pitchFamily="34" charset="0"/>
              </a:rPr>
              <a:t>45%</a:t>
            </a:r>
            <a:endParaRPr lang="en-US" sz="1600" b="1" dirty="0">
              <a:solidFill>
                <a:schemeClr val="tx1"/>
              </a:solidFill>
              <a:latin typeface="Verdana" pitchFamily="34" charset="0"/>
            </a:endParaRPr>
          </a:p>
          <a:p>
            <a:pPr algn="ctr"/>
            <a:r>
              <a:rPr lang="en-US" sz="800" dirty="0">
                <a:solidFill>
                  <a:schemeClr val="tx1"/>
                </a:solidFill>
              </a:rPr>
              <a:t>Reduction </a:t>
            </a:r>
            <a:r>
              <a:rPr lang="en-US" sz="800" dirty="0" smtClean="0">
                <a:solidFill>
                  <a:schemeClr val="tx1"/>
                </a:solidFill>
              </a:rPr>
              <a:t/>
            </a:r>
            <a:br>
              <a:rPr lang="en-US" sz="800" dirty="0" smtClean="0">
                <a:solidFill>
                  <a:schemeClr val="tx1"/>
                </a:solidFill>
              </a:rPr>
            </a:br>
            <a:r>
              <a:rPr lang="en-US" sz="800" dirty="0" smtClean="0">
                <a:solidFill>
                  <a:schemeClr val="tx1"/>
                </a:solidFill>
              </a:rPr>
              <a:t>in power </a:t>
            </a:r>
            <a:br>
              <a:rPr lang="en-US" sz="800" dirty="0" smtClean="0">
                <a:solidFill>
                  <a:schemeClr val="tx1"/>
                </a:solidFill>
              </a:rPr>
            </a:br>
            <a:r>
              <a:rPr lang="en-US" sz="800" dirty="0" smtClean="0">
                <a:solidFill>
                  <a:schemeClr val="tx1"/>
                </a:solidFill>
              </a:rPr>
              <a:t>per rack</a:t>
            </a:r>
            <a:endParaRPr lang="en-US" sz="800" dirty="0">
              <a:solidFill>
                <a:schemeClr val="tx1"/>
              </a:solidFill>
            </a:endParaRPr>
          </a:p>
        </p:txBody>
      </p:sp>
      <p:sp>
        <p:nvSpPr>
          <p:cNvPr id="65" name="Rectangle 64"/>
          <p:cNvSpPr>
            <a:spLocks noChangeArrowheads="1"/>
          </p:cNvSpPr>
          <p:nvPr/>
        </p:nvSpPr>
        <p:spPr bwMode="auto">
          <a:xfrm>
            <a:off x="1693792" y="4511308"/>
            <a:ext cx="1039707" cy="954107"/>
          </a:xfrm>
          <a:prstGeom prst="rect">
            <a:avLst/>
          </a:prstGeom>
          <a:noFill/>
          <a:ln w="9525">
            <a:noFill/>
            <a:miter lim="800000"/>
            <a:headEnd/>
            <a:tailEnd/>
          </a:ln>
        </p:spPr>
        <p:txBody>
          <a:bodyPr wrap="square">
            <a:spAutoFit/>
          </a:bodyPr>
          <a:lstStyle/>
          <a:p>
            <a:pPr algn="ctr"/>
            <a:r>
              <a:rPr lang="en-US" sz="800" dirty="0" smtClean="0">
                <a:solidFill>
                  <a:schemeClr val="tx1"/>
                </a:solidFill>
                <a:latin typeface="Verdana" pitchFamily="34" charset="0"/>
              </a:rPr>
              <a:t>Up to</a:t>
            </a:r>
            <a:br>
              <a:rPr lang="en-US" sz="800" dirty="0" smtClean="0">
                <a:solidFill>
                  <a:schemeClr val="tx1"/>
                </a:solidFill>
                <a:latin typeface="Verdana" pitchFamily="34" charset="0"/>
              </a:rPr>
            </a:br>
            <a:r>
              <a:rPr lang="en-US" sz="1600" b="1" dirty="0" smtClean="0">
                <a:solidFill>
                  <a:schemeClr val="tx1"/>
                </a:solidFill>
                <a:latin typeface="Verdana" pitchFamily="34" charset="0"/>
              </a:rPr>
              <a:t>80%</a:t>
            </a:r>
            <a:endParaRPr lang="en-US" sz="1600" b="1" dirty="0">
              <a:solidFill>
                <a:schemeClr val="tx1"/>
              </a:solidFill>
              <a:latin typeface="Verdana" pitchFamily="34" charset="0"/>
            </a:endParaRPr>
          </a:p>
          <a:p>
            <a:pPr algn="ctr"/>
            <a:r>
              <a:rPr lang="en-US" sz="800" dirty="0">
                <a:solidFill>
                  <a:schemeClr val="tx1"/>
                </a:solidFill>
              </a:rPr>
              <a:t>Reduction in </a:t>
            </a:r>
            <a:r>
              <a:rPr lang="en-US" sz="800" dirty="0" smtClean="0">
                <a:solidFill>
                  <a:schemeClr val="tx1"/>
                </a:solidFill>
              </a:rPr>
              <a:t>cables and switch </a:t>
            </a:r>
            <a:br>
              <a:rPr lang="en-US" sz="800" dirty="0" smtClean="0">
                <a:solidFill>
                  <a:schemeClr val="tx1"/>
                </a:solidFill>
              </a:rPr>
            </a:br>
            <a:r>
              <a:rPr lang="en-US" sz="800" dirty="0" smtClean="0">
                <a:solidFill>
                  <a:schemeClr val="tx1"/>
                </a:solidFill>
              </a:rPr>
              <a:t>ports</a:t>
            </a:r>
          </a:p>
        </p:txBody>
      </p:sp>
      <p:sp>
        <p:nvSpPr>
          <p:cNvPr id="67" name="Rectangle 66"/>
          <p:cNvSpPr>
            <a:spLocks noChangeArrowheads="1"/>
          </p:cNvSpPr>
          <p:nvPr/>
        </p:nvSpPr>
        <p:spPr bwMode="auto">
          <a:xfrm>
            <a:off x="2743200" y="3886200"/>
            <a:ext cx="1044654" cy="830997"/>
          </a:xfrm>
          <a:prstGeom prst="rect">
            <a:avLst/>
          </a:prstGeom>
          <a:noFill/>
          <a:ln w="9525">
            <a:noFill/>
            <a:miter lim="800000"/>
            <a:headEnd/>
            <a:tailEnd/>
          </a:ln>
        </p:spPr>
        <p:txBody>
          <a:bodyPr wrap="square">
            <a:spAutoFit/>
          </a:bodyPr>
          <a:lstStyle/>
          <a:p>
            <a:pPr algn="ctr"/>
            <a:r>
              <a:rPr lang="en-US" sz="800" dirty="0" smtClean="0">
                <a:solidFill>
                  <a:schemeClr val="tx1"/>
                </a:solidFill>
                <a:latin typeface="Verdana" pitchFamily="34" charset="0"/>
              </a:rPr>
              <a:t>Up to</a:t>
            </a:r>
            <a:br>
              <a:rPr lang="en-US" sz="800" dirty="0" smtClean="0">
                <a:solidFill>
                  <a:schemeClr val="tx1"/>
                </a:solidFill>
                <a:latin typeface="Verdana" pitchFamily="34" charset="0"/>
              </a:rPr>
            </a:br>
            <a:r>
              <a:rPr lang="en-US" sz="1600" b="1" dirty="0" smtClean="0">
                <a:solidFill>
                  <a:schemeClr val="tx1"/>
                </a:solidFill>
                <a:latin typeface="Verdana" pitchFamily="34" charset="0"/>
              </a:rPr>
              <a:t>15%</a:t>
            </a:r>
            <a:endParaRPr lang="en-US" sz="1600" b="1" dirty="0">
              <a:solidFill>
                <a:schemeClr val="tx1"/>
              </a:solidFill>
              <a:latin typeface="Verdana" pitchFamily="34" charset="0"/>
            </a:endParaRPr>
          </a:p>
          <a:p>
            <a:pPr algn="ctr"/>
            <a:r>
              <a:rPr lang="en-US" sz="800" dirty="0" smtClean="0">
                <a:solidFill>
                  <a:schemeClr val="tx1"/>
                </a:solidFill>
              </a:rPr>
              <a:t>Reduction in infrastructure </a:t>
            </a:r>
            <a:br>
              <a:rPr lang="en-US" sz="800" dirty="0" smtClean="0">
                <a:solidFill>
                  <a:schemeClr val="tx1"/>
                </a:solidFill>
              </a:rPr>
            </a:br>
            <a:r>
              <a:rPr lang="en-US" sz="800" dirty="0" smtClean="0">
                <a:solidFill>
                  <a:schemeClr val="tx1"/>
                </a:solidFill>
              </a:rPr>
              <a:t>costs</a:t>
            </a:r>
            <a:endParaRPr lang="en-US" sz="800" dirty="0">
              <a:solidFill>
                <a:schemeClr val="tx1"/>
              </a:solidFill>
            </a:endParaRPr>
          </a:p>
        </p:txBody>
      </p:sp>
      <p:pic>
        <p:nvPicPr>
          <p:cNvPr id="61" name="Picture 60" descr="10_1GBe.jpg"/>
          <p:cNvPicPr>
            <a:picLocks noChangeAspect="1"/>
          </p:cNvPicPr>
          <p:nvPr/>
        </p:nvPicPr>
        <p:blipFill>
          <a:blip r:embed="rId6" cstate="email"/>
          <a:stretch>
            <a:fillRect/>
          </a:stretch>
        </p:blipFill>
        <p:spPr>
          <a:xfrm>
            <a:off x="619813" y="2583566"/>
            <a:ext cx="1676400" cy="872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0" name="Picture 69" descr="2_10GBe.jpg"/>
          <p:cNvPicPr>
            <a:picLocks noChangeAspect="1"/>
          </p:cNvPicPr>
          <p:nvPr/>
        </p:nvPicPr>
        <p:blipFill>
          <a:blip r:embed="rId7" cstate="email"/>
          <a:stretch>
            <a:fillRect/>
          </a:stretch>
        </p:blipFill>
        <p:spPr>
          <a:xfrm>
            <a:off x="2667000" y="2588506"/>
            <a:ext cx="1676400" cy="872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AutoShape 8"/>
          <p:cNvSpPr>
            <a:spLocks noChangeArrowheads="1"/>
          </p:cNvSpPr>
          <p:nvPr/>
        </p:nvSpPr>
        <p:spPr bwMode="auto">
          <a:xfrm rot="16200000">
            <a:off x="2271043" y="2712965"/>
            <a:ext cx="552267" cy="674753"/>
          </a:xfrm>
          <a:prstGeom prst="downArrow">
            <a:avLst>
              <a:gd name="adj1" fmla="val 64093"/>
              <a:gd name="adj2" fmla="val 46494"/>
            </a:avLst>
          </a:prstGeom>
          <a:gradFill rotWithShape="1">
            <a:gsLst>
              <a:gs pos="0">
                <a:schemeClr val="accent2">
                  <a:gamma/>
                  <a:shade val="46275"/>
                  <a:invGamma/>
                  <a:alpha val="0"/>
                </a:schemeClr>
              </a:gs>
              <a:gs pos="100000">
                <a:schemeClr val="accent2"/>
              </a:gs>
            </a:gsLst>
            <a:lin ang="5400000" scaled="1"/>
          </a:gradFill>
          <a:ln w="9525">
            <a:noFill/>
            <a:miter lim="800000"/>
            <a:headEnd/>
            <a:tailEnd/>
          </a:ln>
        </p:spPr>
        <p:txBody>
          <a:bodyPr lIns="91435" tIns="45718" rIns="91435" bIns="45718" anchor="b" anchorCtr="1"/>
          <a:lstStyle/>
          <a:p>
            <a:pPr algn="ctr">
              <a:defRPr/>
            </a:pPr>
            <a:endParaRPr lang="en-US" b="1" dirty="0">
              <a:latin typeface="Verdana" pitchFamily="34" charset="0"/>
              <a:cs typeface="Arial" charset="0"/>
            </a:endParaRPr>
          </a:p>
        </p:txBody>
      </p:sp>
      <p:sp>
        <p:nvSpPr>
          <p:cNvPr id="85" name="TextBox 84"/>
          <p:cNvSpPr txBox="1"/>
          <p:nvPr/>
        </p:nvSpPr>
        <p:spPr>
          <a:xfrm>
            <a:off x="6019461" y="2672178"/>
            <a:ext cx="1438613" cy="400110"/>
          </a:xfrm>
          <a:prstGeom prst="rect">
            <a:avLst/>
          </a:prstGeom>
          <a:noFill/>
        </p:spPr>
        <p:txBody>
          <a:bodyPr wrap="square" rtlCol="0">
            <a:spAutoFit/>
          </a:bodyPr>
          <a:lstStyle/>
          <a:p>
            <a:r>
              <a:rPr lang="en-US" sz="1000" b="1" dirty="0" smtClean="0">
                <a:solidFill>
                  <a:schemeClr val="accent6"/>
                </a:solidFill>
              </a:rPr>
              <a:t>Clustering </a:t>
            </a:r>
          </a:p>
          <a:p>
            <a:r>
              <a:rPr lang="en-US" sz="1000" b="1" dirty="0" smtClean="0">
                <a:solidFill>
                  <a:schemeClr val="accent6"/>
                </a:solidFill>
              </a:rPr>
              <a:t>network</a:t>
            </a:r>
            <a:endParaRPr lang="en-US" sz="1000" b="1" dirty="0">
              <a:solidFill>
                <a:schemeClr val="accent6"/>
              </a:solidFill>
            </a:endParaRPr>
          </a:p>
        </p:txBody>
      </p:sp>
      <p:sp>
        <p:nvSpPr>
          <p:cNvPr id="86" name="TextBox 85"/>
          <p:cNvSpPr txBox="1"/>
          <p:nvPr/>
        </p:nvSpPr>
        <p:spPr>
          <a:xfrm>
            <a:off x="6019461" y="3338868"/>
            <a:ext cx="1600200" cy="400110"/>
          </a:xfrm>
          <a:prstGeom prst="rect">
            <a:avLst/>
          </a:prstGeom>
          <a:noFill/>
        </p:spPr>
        <p:txBody>
          <a:bodyPr wrap="square" rtlCol="0">
            <a:spAutoFit/>
          </a:bodyPr>
          <a:lstStyle/>
          <a:p>
            <a:r>
              <a:rPr lang="en-US" sz="1000" b="1" dirty="0">
                <a:solidFill>
                  <a:schemeClr val="accent1"/>
                </a:solidFill>
              </a:rPr>
              <a:t>Local </a:t>
            </a:r>
            <a:r>
              <a:rPr lang="en-US" sz="1000" b="1" dirty="0" smtClean="0">
                <a:solidFill>
                  <a:schemeClr val="accent1"/>
                </a:solidFill>
              </a:rPr>
              <a:t>area </a:t>
            </a:r>
          </a:p>
          <a:p>
            <a:r>
              <a:rPr lang="en-US" sz="1000" b="1" dirty="0" smtClean="0">
                <a:solidFill>
                  <a:schemeClr val="accent1"/>
                </a:solidFill>
              </a:rPr>
              <a:t>network</a:t>
            </a:r>
            <a:endParaRPr lang="en-US" sz="1000" b="1" dirty="0">
              <a:solidFill>
                <a:schemeClr val="accent1"/>
              </a:solidFill>
            </a:endParaRPr>
          </a:p>
        </p:txBody>
      </p:sp>
      <p:sp>
        <p:nvSpPr>
          <p:cNvPr id="87" name="TextBox 86"/>
          <p:cNvSpPr txBox="1"/>
          <p:nvPr/>
        </p:nvSpPr>
        <p:spPr>
          <a:xfrm>
            <a:off x="6019461" y="4043778"/>
            <a:ext cx="1524000" cy="400110"/>
          </a:xfrm>
          <a:prstGeom prst="rect">
            <a:avLst/>
          </a:prstGeom>
          <a:noFill/>
        </p:spPr>
        <p:txBody>
          <a:bodyPr wrap="square" rtlCol="0">
            <a:spAutoFit/>
          </a:bodyPr>
          <a:lstStyle/>
          <a:p>
            <a:r>
              <a:rPr lang="en-US" sz="1000" b="1" dirty="0" smtClean="0">
                <a:solidFill>
                  <a:schemeClr val="accent5"/>
                </a:solidFill>
              </a:rPr>
              <a:t>Storage </a:t>
            </a:r>
          </a:p>
          <a:p>
            <a:r>
              <a:rPr lang="en-US" sz="1000" b="1" dirty="0" smtClean="0">
                <a:solidFill>
                  <a:schemeClr val="accent5"/>
                </a:solidFill>
              </a:rPr>
              <a:t>network</a:t>
            </a:r>
            <a:endParaRPr lang="en-US" sz="1000" b="1" dirty="0">
              <a:solidFill>
                <a:schemeClr val="accent5"/>
              </a:solidFill>
            </a:endParaRPr>
          </a:p>
        </p:txBody>
      </p:sp>
      <p:pic>
        <p:nvPicPr>
          <p:cNvPr id="17" name="Picture 16" descr="cloud_green.png"/>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7311233" y="4497350"/>
            <a:ext cx="1222828" cy="765628"/>
          </a:xfrm>
          <a:prstGeom prst="rect">
            <a:avLst/>
          </a:prstGeom>
        </p:spPr>
      </p:pic>
      <p:pic>
        <p:nvPicPr>
          <p:cNvPr id="18" name="Picture 17" descr="cloud_red.png"/>
          <p:cNvPicPr>
            <a:picLocks noChangeAspect="1"/>
          </p:cNvPicPr>
          <p:nvPr/>
        </p:nvPicPr>
        <p:blipFill>
          <a:blip r:embed="rId9" cstate="email">
            <a:extLst>
              <a:ext uri="{28A0092B-C50C-407E-A947-70E740481C1C}">
                <a14:useLocalDpi xmlns="" xmlns:a14="http://schemas.microsoft.com/office/drawing/2010/main" val="0"/>
              </a:ext>
            </a:extLst>
          </a:blip>
          <a:stretch>
            <a:fillRect/>
          </a:stretch>
        </p:blipFill>
        <p:spPr>
          <a:xfrm>
            <a:off x="7200277" y="2062578"/>
            <a:ext cx="1272731" cy="796873"/>
          </a:xfrm>
          <a:prstGeom prst="rect">
            <a:avLst/>
          </a:prstGeom>
        </p:spPr>
      </p:pic>
      <p:pic>
        <p:nvPicPr>
          <p:cNvPr id="16" name="Picture 15" descr="cloud_blue.png"/>
          <p:cNvPicPr>
            <a:picLocks noChangeAspect="1"/>
          </p:cNvPicPr>
          <p:nvPr/>
        </p:nvPicPr>
        <p:blipFill>
          <a:blip r:embed="rId10" cstate="email">
            <a:lum bright="10000"/>
            <a:extLst>
              <a:ext uri="{28A0092B-C50C-407E-A947-70E740481C1C}">
                <a14:useLocalDpi xmlns="" xmlns:a14="http://schemas.microsoft.com/office/drawing/2010/main" val="0"/>
              </a:ext>
            </a:extLst>
          </a:blip>
          <a:stretch>
            <a:fillRect/>
          </a:stretch>
        </p:blipFill>
        <p:spPr>
          <a:xfrm>
            <a:off x="6933861" y="2976978"/>
            <a:ext cx="1752939" cy="1097538"/>
          </a:xfrm>
          <a:prstGeom prst="rect">
            <a:avLst/>
          </a:prstGeom>
        </p:spPr>
      </p:pic>
      <p:sp>
        <p:nvSpPr>
          <p:cNvPr id="66" name="TextBox 65"/>
          <p:cNvSpPr txBox="1"/>
          <p:nvPr/>
        </p:nvSpPr>
        <p:spPr>
          <a:xfrm>
            <a:off x="7017117" y="2312820"/>
            <a:ext cx="1593484" cy="507831"/>
          </a:xfrm>
          <a:prstGeom prst="rect">
            <a:avLst/>
          </a:prstGeom>
          <a:noFill/>
        </p:spPr>
        <p:txBody>
          <a:bodyPr wrap="square" rtlCol="0">
            <a:spAutoFit/>
          </a:bodyPr>
          <a:lstStyle/>
          <a:p>
            <a:pPr algn="ctr"/>
            <a:r>
              <a:rPr lang="en-US" sz="900" b="1" dirty="0" smtClean="0">
                <a:solidFill>
                  <a:schemeClr val="tx1"/>
                </a:solidFill>
              </a:rPr>
              <a:t>InfiniBand/</a:t>
            </a:r>
            <a:br>
              <a:rPr lang="en-US" sz="900" b="1" dirty="0" smtClean="0">
                <a:solidFill>
                  <a:schemeClr val="tx1"/>
                </a:solidFill>
              </a:rPr>
            </a:br>
            <a:r>
              <a:rPr lang="en-US" sz="900" b="1" dirty="0" smtClean="0">
                <a:solidFill>
                  <a:schemeClr val="tx1"/>
                </a:solidFill>
              </a:rPr>
              <a:t>Ethernet</a:t>
            </a:r>
            <a:endParaRPr lang="en-US" sz="900" b="1" dirty="0">
              <a:solidFill>
                <a:schemeClr val="tx1"/>
              </a:solidFill>
            </a:endParaRPr>
          </a:p>
          <a:p>
            <a:pPr algn="ctr"/>
            <a:r>
              <a:rPr lang="en-US" sz="900" b="1" dirty="0">
                <a:solidFill>
                  <a:schemeClr val="tx1"/>
                </a:solidFill>
              </a:rPr>
              <a:t>&lt;5% attach</a:t>
            </a:r>
          </a:p>
        </p:txBody>
      </p:sp>
      <p:sp>
        <p:nvSpPr>
          <p:cNvPr id="68" name="TextBox 67"/>
          <p:cNvSpPr txBox="1"/>
          <p:nvPr/>
        </p:nvSpPr>
        <p:spPr>
          <a:xfrm>
            <a:off x="6901263" y="3368158"/>
            <a:ext cx="1785198" cy="523220"/>
          </a:xfrm>
          <a:prstGeom prst="rect">
            <a:avLst/>
          </a:prstGeom>
          <a:noFill/>
        </p:spPr>
        <p:txBody>
          <a:bodyPr wrap="square" rtlCol="0">
            <a:spAutoFit/>
          </a:bodyPr>
          <a:lstStyle/>
          <a:p>
            <a:pPr algn="ctr"/>
            <a:r>
              <a:rPr lang="en-US" sz="1400" b="1" dirty="0">
                <a:solidFill>
                  <a:schemeClr val="tx1"/>
                </a:solidFill>
              </a:rPr>
              <a:t>Ethernet</a:t>
            </a:r>
          </a:p>
          <a:p>
            <a:pPr algn="ctr"/>
            <a:r>
              <a:rPr lang="en-US" sz="1400" b="1" dirty="0">
                <a:solidFill>
                  <a:schemeClr val="tx1"/>
                </a:solidFill>
              </a:rPr>
              <a:t>~100% attach</a:t>
            </a:r>
          </a:p>
        </p:txBody>
      </p:sp>
      <p:sp>
        <p:nvSpPr>
          <p:cNvPr id="71" name="TextBox 70"/>
          <p:cNvSpPr txBox="1"/>
          <p:nvPr/>
        </p:nvSpPr>
        <p:spPr>
          <a:xfrm>
            <a:off x="7382498" y="4613018"/>
            <a:ext cx="1080171" cy="646331"/>
          </a:xfrm>
          <a:prstGeom prst="rect">
            <a:avLst/>
          </a:prstGeom>
          <a:noFill/>
        </p:spPr>
        <p:txBody>
          <a:bodyPr wrap="square" rtlCol="0">
            <a:spAutoFit/>
          </a:bodyPr>
          <a:lstStyle/>
          <a:p>
            <a:pPr algn="ctr"/>
            <a:r>
              <a:rPr lang="en-US" sz="900" b="1" dirty="0" smtClean="0">
                <a:solidFill>
                  <a:schemeClr val="tx1"/>
                </a:solidFill>
              </a:rPr>
              <a:t>Fiber </a:t>
            </a:r>
            <a:br>
              <a:rPr lang="en-US" sz="900" b="1" dirty="0" smtClean="0">
                <a:solidFill>
                  <a:schemeClr val="tx1"/>
                </a:solidFill>
              </a:rPr>
            </a:br>
            <a:r>
              <a:rPr lang="en-US" sz="900" b="1" dirty="0" smtClean="0">
                <a:solidFill>
                  <a:schemeClr val="tx1"/>
                </a:solidFill>
              </a:rPr>
              <a:t>channel or </a:t>
            </a:r>
            <a:br>
              <a:rPr lang="en-US" sz="900" b="1" dirty="0" smtClean="0">
                <a:solidFill>
                  <a:schemeClr val="tx1"/>
                </a:solidFill>
              </a:rPr>
            </a:br>
            <a:r>
              <a:rPr lang="en-US" sz="900" b="1" dirty="0" smtClean="0">
                <a:solidFill>
                  <a:schemeClr val="tx1"/>
                </a:solidFill>
              </a:rPr>
              <a:t>iSCSI </a:t>
            </a:r>
            <a:r>
              <a:rPr lang="en-US" sz="900" b="1" dirty="0">
                <a:solidFill>
                  <a:schemeClr val="tx1"/>
                </a:solidFill>
              </a:rPr>
              <a:t>SAN</a:t>
            </a:r>
          </a:p>
          <a:p>
            <a:pPr algn="ctr"/>
            <a:r>
              <a:rPr lang="en-US" sz="900" b="1" dirty="0">
                <a:solidFill>
                  <a:schemeClr val="tx1"/>
                </a:solidFill>
              </a:rPr>
              <a:t>&lt;30% attach</a:t>
            </a:r>
          </a:p>
        </p:txBody>
      </p:sp>
      <p:cxnSp>
        <p:nvCxnSpPr>
          <p:cNvPr id="80" name="Straight Connector 79"/>
          <p:cNvCxnSpPr/>
          <p:nvPr/>
        </p:nvCxnSpPr>
        <p:spPr>
          <a:xfrm>
            <a:off x="4758520" y="1626332"/>
            <a:ext cx="11841" cy="2817556"/>
          </a:xfrm>
          <a:prstGeom prst="line">
            <a:avLst/>
          </a:prstGeom>
          <a:ln w="12700" cmpd="sng">
            <a:solidFill>
              <a:schemeClr val="tx2"/>
            </a:solidFill>
          </a:ln>
        </p:spPr>
        <p:style>
          <a:lnRef idx="2">
            <a:schemeClr val="dk1"/>
          </a:lnRef>
          <a:fillRef idx="0">
            <a:schemeClr val="dk1"/>
          </a:fillRef>
          <a:effectRef idx="1">
            <a:schemeClr val="dk1"/>
          </a:effectRef>
          <a:fontRef idx="minor">
            <a:schemeClr val="tx1"/>
          </a:fontRef>
        </p:style>
      </p:cxnSp>
      <p:pic>
        <p:nvPicPr>
          <p:cNvPr id="2" name="Picture 1" descr="server_BIG.png"/>
          <p:cNvPicPr>
            <a:picLocks noChangeAspect="1"/>
          </p:cNvPicPr>
          <p:nvPr/>
        </p:nvPicPr>
        <p:blipFill>
          <a:blip r:embed="rId11" cstate="email">
            <a:extLst>
              <a:ext uri="{28A0092B-C50C-407E-A947-70E740481C1C}">
                <a14:useLocalDpi xmlns="" xmlns:a14="http://schemas.microsoft.com/office/drawing/2010/main" val="0"/>
              </a:ext>
            </a:extLst>
          </a:blip>
          <a:stretch>
            <a:fillRect/>
          </a:stretch>
        </p:blipFill>
        <p:spPr>
          <a:xfrm>
            <a:off x="4971121" y="2595978"/>
            <a:ext cx="1048679" cy="2027817"/>
          </a:xfrm>
          <a:prstGeom prst="rect">
            <a:avLst/>
          </a:prstGeom>
        </p:spPr>
      </p:pic>
    </p:spTree>
    <p:extLst>
      <p:ext uri="{BB962C8B-B14F-4D97-AF65-F5344CB8AC3E}">
        <p14:creationId xmlns="" xmlns:p14="http://schemas.microsoft.com/office/powerpoint/2010/main" val="52209431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Legal Disclaimer</a:t>
            </a:r>
          </a:p>
        </p:txBody>
      </p:sp>
      <p:sp>
        <p:nvSpPr>
          <p:cNvPr id="17411" name="Rectangle 3"/>
          <p:cNvSpPr>
            <a:spLocks noGrp="1" noChangeArrowheads="1"/>
          </p:cNvSpPr>
          <p:nvPr>
            <p:ph type="body" idx="1"/>
          </p:nvPr>
        </p:nvSpPr>
        <p:spPr>
          <a:xfrm>
            <a:off x="381000" y="1317625"/>
            <a:ext cx="8436076" cy="4955203"/>
          </a:xfrm>
        </p:spPr>
        <p:txBody>
          <a:bodyPr/>
          <a:lstStyle/>
          <a:p>
            <a:pPr marL="0" indent="0">
              <a:spcBef>
                <a:spcPts val="1200"/>
              </a:spcBef>
              <a:buFontTx/>
              <a:buNone/>
            </a:pPr>
            <a:r>
              <a:rPr lang="en-US" sz="900" dirty="0" smtClean="0"/>
              <a:t>Information in this document is provided in connection with Intel® products. No license, express or implied, by estoppels or otherwise, to any intellectual property rights is granted by this document. Except as provided in Intel's Terms and Conditions of Sale for such products, Intel assumes no liability whatsoever, and Intel disclaims any express or implied warranty, relating to sale and/or use of Intel® products including liability or warranties relating to fitness for a particular purpose, merchantability, or infringement of any patent, copyright or other intellectual property right. Intel products are not intended for use in medical, life saving, or life sustaining applications. </a:t>
            </a:r>
            <a:br>
              <a:rPr lang="en-US" sz="900" dirty="0" smtClean="0"/>
            </a:br>
            <a:r>
              <a:rPr lang="en-US" sz="900" dirty="0" smtClean="0"/>
              <a:t>Intel may make changes to specifications and product descriptions at any time, without notice.</a:t>
            </a:r>
          </a:p>
          <a:p>
            <a:pPr marL="0" indent="0">
              <a:spcBef>
                <a:spcPts val="1200"/>
              </a:spcBef>
              <a:buFontTx/>
              <a:buNone/>
            </a:pPr>
            <a:r>
              <a:rPr lang="en-US" sz="900" dirty="0" smtClean="0"/>
              <a:t>Designers must not rely on the absence or characteristics of any features or instructions marked "reserved" or "undefined." Intel reserves these for future definition and shall have no responsibility whatsoever for conflicts or incompatibilities arising from future changes to them.</a:t>
            </a:r>
          </a:p>
          <a:p>
            <a:pPr marL="0" indent="0">
              <a:spcBef>
                <a:spcPts val="1200"/>
              </a:spcBef>
              <a:buFontTx/>
              <a:buNone/>
            </a:pPr>
            <a:r>
              <a:rPr lang="en-US" sz="900" dirty="0" smtClean="0"/>
              <a:t>Intel processors and chipsets may contain design defects or errors known as errata which may cause the product to deviate from published specifications. Current characterized errata are available on request.</a:t>
            </a:r>
          </a:p>
          <a:p>
            <a:pPr marL="0" indent="0">
              <a:spcBef>
                <a:spcPts val="1200"/>
              </a:spcBef>
              <a:buFontTx/>
              <a:buNone/>
            </a:pPr>
            <a:r>
              <a:rPr lang="en-US" sz="900" dirty="0" smtClean="0"/>
              <a:t>This document contains information on products in the design phase of development. The information here is subject to change without notice. Do not finalize a design with this information.</a:t>
            </a:r>
          </a:p>
          <a:p>
            <a:pPr marL="0" indent="0">
              <a:spcBef>
                <a:spcPts val="1200"/>
              </a:spcBef>
              <a:buFontTx/>
              <a:buNone/>
            </a:pPr>
            <a:r>
              <a:rPr lang="en-US" sz="900" dirty="0" smtClean="0"/>
              <a:t>Intel®, Intel® Xeon® processors, Intel® Intelligent Power Node Manager, Intel® Data Center Manager (Intel® DCM) are trademarks of Intel Corporation in the U.S. and other countries.</a:t>
            </a:r>
          </a:p>
          <a:p>
            <a:pPr marL="0" indent="0">
              <a:spcBef>
                <a:spcPts val="1200"/>
              </a:spcBef>
              <a:buFontTx/>
              <a:buNone/>
            </a:pPr>
            <a:r>
              <a:rPr lang="en-US" sz="900" dirty="0" smtClean="0"/>
              <a:t>Intel processor numbers are not a measure of performance. Processor numbers differentiate features within each processor family, not across different processor families</a:t>
            </a:r>
          </a:p>
          <a:p>
            <a:pPr marL="0" indent="0">
              <a:spcBef>
                <a:spcPts val="1200"/>
              </a:spcBef>
              <a:buFontTx/>
              <a:buNone/>
            </a:pPr>
            <a:r>
              <a:rPr lang="en-US" sz="900" dirty="0" smtClean="0"/>
              <a:t>All products, computer systems, dates, and figures specified are preliminary based on current expectations, and are subject to change without notice.</a:t>
            </a:r>
          </a:p>
          <a:p>
            <a:pPr marL="0" indent="0">
              <a:spcBef>
                <a:spcPts val="1200"/>
              </a:spcBef>
              <a:buFontTx/>
              <a:buNone/>
            </a:pPr>
            <a:r>
              <a:rPr lang="en-US" sz="900" dirty="0" smtClean="0"/>
              <a:t>Intel Confidential</a:t>
            </a:r>
          </a:p>
          <a:p>
            <a:pPr marL="0" indent="0">
              <a:spcBef>
                <a:spcPts val="1200"/>
              </a:spcBef>
              <a:buFontTx/>
              <a:buNone/>
            </a:pPr>
            <a:r>
              <a:rPr lang="en-US" sz="900" dirty="0" smtClean="0"/>
              <a:t>Copyright © 2012, Intel Corporation  </a:t>
            </a:r>
          </a:p>
          <a:p>
            <a:pPr marL="0" indent="0">
              <a:spcBef>
                <a:spcPts val="1200"/>
              </a:spcBef>
              <a:buFontTx/>
              <a:buNone/>
            </a:pPr>
            <a:r>
              <a:rPr lang="en-US" sz="900" dirty="0" smtClean="0"/>
              <a:t>*Other brands and names may be claimed as the property of others.</a:t>
            </a:r>
          </a:p>
          <a:p>
            <a:pPr marL="0" indent="0">
              <a:spcBef>
                <a:spcPts val="1200"/>
              </a:spcBef>
              <a:buFontTx/>
              <a:buNone/>
            </a:pPr>
            <a:r>
              <a:rPr lang="en-US" sz="900" dirty="0" smtClean="0"/>
              <a:t> </a:t>
            </a:r>
          </a:p>
        </p:txBody>
      </p:sp>
    </p:spTree>
    <p:extLst>
      <p:ext uri="{BB962C8B-B14F-4D97-AF65-F5344CB8AC3E}">
        <p14:creationId xmlns="" xmlns:p14="http://schemas.microsoft.com/office/powerpoint/2010/main" val="165989560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Networking Platform Guidance</a:t>
            </a:r>
            <a:endParaRPr lang="en-US" dirty="0"/>
          </a:p>
        </p:txBody>
      </p:sp>
      <p:sp>
        <p:nvSpPr>
          <p:cNvPr id="4" name="AutoShape 2"/>
          <p:cNvSpPr>
            <a:spLocks noChangeArrowheads="1"/>
          </p:cNvSpPr>
          <p:nvPr/>
        </p:nvSpPr>
        <p:spPr bwMode="ltGray">
          <a:xfrm>
            <a:off x="200451" y="1216151"/>
            <a:ext cx="8683625" cy="4584039"/>
          </a:xfrm>
          <a:prstGeom prst="roundRect">
            <a:avLst>
              <a:gd name="adj" fmla="val 3350"/>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a:effectLst/>
        </p:spPr>
        <p:txBody>
          <a:bodyPr anchor="ctr">
            <a:noAutofit/>
          </a:bodyPr>
          <a:lstStyle/>
          <a:p>
            <a:pPr algn="ctr" eaLnBrk="0" hangingPunct="0">
              <a:lnSpc>
                <a:spcPct val="80000"/>
              </a:lnSpc>
              <a:spcBef>
                <a:spcPct val="50000"/>
              </a:spcBef>
              <a:defRPr/>
            </a:pPr>
            <a:endParaRPr lang="en-US" kern="0" dirty="0" smtClean="0">
              <a:solidFill>
                <a:srgbClr val="000000"/>
              </a:solidFill>
            </a:endParaRPr>
          </a:p>
        </p:txBody>
      </p:sp>
      <p:sp>
        <p:nvSpPr>
          <p:cNvPr id="7" name="Line 7"/>
          <p:cNvSpPr>
            <a:spLocks noChangeShapeType="1"/>
          </p:cNvSpPr>
          <p:nvPr/>
        </p:nvSpPr>
        <p:spPr bwMode="gray">
          <a:xfrm>
            <a:off x="1554835" y="1071562"/>
            <a:ext cx="0" cy="4800600"/>
          </a:xfrm>
          <a:prstGeom prst="line">
            <a:avLst/>
          </a:prstGeom>
          <a:noFill/>
          <a:ln w="28575">
            <a:solidFill>
              <a:srgbClr val="FFFFFF">
                <a:alpha val="70195"/>
              </a:srgbClr>
            </a:solidFill>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16" name="TextBox 15"/>
          <p:cNvSpPr txBox="1"/>
          <p:nvPr/>
        </p:nvSpPr>
        <p:spPr>
          <a:xfrm>
            <a:off x="304800" y="3092672"/>
            <a:ext cx="1173835" cy="830997"/>
          </a:xfrm>
          <a:prstGeom prst="rect">
            <a:avLst/>
          </a:prstGeom>
          <a:noFill/>
          <a:effectLst/>
        </p:spPr>
        <p:txBody>
          <a:bodyPr wrap="square" rtlCol="0">
            <a:spAutoFit/>
          </a:bodyPr>
          <a:lstStyle/>
          <a:p>
            <a:r>
              <a:rPr lang="en-US" sz="1600" dirty="0" smtClean="0">
                <a:solidFill>
                  <a:schemeClr val="bg1"/>
                </a:solidFill>
              </a:rPr>
              <a:t>Platform Guidance &amp; Benefit</a:t>
            </a:r>
            <a:endParaRPr lang="en-US" sz="1600" dirty="0">
              <a:solidFill>
                <a:schemeClr val="bg1"/>
              </a:solidFill>
            </a:endParaRPr>
          </a:p>
        </p:txBody>
      </p:sp>
      <p:sp>
        <p:nvSpPr>
          <p:cNvPr id="23" name="Line 7"/>
          <p:cNvSpPr>
            <a:spLocks noChangeShapeType="1"/>
          </p:cNvSpPr>
          <p:nvPr/>
        </p:nvSpPr>
        <p:spPr bwMode="gray">
          <a:xfrm>
            <a:off x="4008357" y="1071562"/>
            <a:ext cx="0" cy="4800600"/>
          </a:xfrm>
          <a:prstGeom prst="line">
            <a:avLst/>
          </a:prstGeom>
          <a:noFill/>
          <a:ln w="19050">
            <a:solidFill>
              <a:srgbClr val="FFFFFF">
                <a:alpha val="70195"/>
              </a:srgbClr>
            </a:solidFill>
            <a:prstDash val="sysDot"/>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24" name="Line 7"/>
          <p:cNvSpPr>
            <a:spLocks noChangeShapeType="1"/>
          </p:cNvSpPr>
          <p:nvPr/>
        </p:nvSpPr>
        <p:spPr bwMode="gray">
          <a:xfrm>
            <a:off x="6461879" y="1071562"/>
            <a:ext cx="0" cy="4800600"/>
          </a:xfrm>
          <a:prstGeom prst="line">
            <a:avLst/>
          </a:prstGeom>
          <a:noFill/>
          <a:ln w="19050">
            <a:solidFill>
              <a:srgbClr val="FFFFFF">
                <a:alpha val="70195"/>
              </a:srgbClr>
            </a:solidFill>
            <a:prstDash val="sysDot"/>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19" name="TextBox 18"/>
          <p:cNvSpPr txBox="1"/>
          <p:nvPr/>
        </p:nvSpPr>
        <p:spPr bwMode="invGray">
          <a:xfrm>
            <a:off x="1600201" y="1553112"/>
            <a:ext cx="7158377" cy="60350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spcBef>
                <a:spcPts val="0"/>
              </a:spcBef>
              <a:buNone/>
            </a:pPr>
            <a:r>
              <a:rPr lang="en-US" dirty="0"/>
              <a:t>DEPLOY 10Gb Ethernet </a:t>
            </a:r>
            <a:r>
              <a:rPr lang="en-US" dirty="0" smtClean="0"/>
              <a:t>across </a:t>
            </a:r>
            <a:r>
              <a:rPr lang="en-US" dirty="0"/>
              <a:t>datacenter </a:t>
            </a:r>
            <a:r>
              <a:rPr lang="en-US" dirty="0" smtClean="0"/>
              <a:t>servers, as well as storage networks (FCoE, iSCSI)</a:t>
            </a:r>
          </a:p>
          <a:p>
            <a:pPr>
              <a:spcBef>
                <a:spcPts val="0"/>
              </a:spcBef>
            </a:pPr>
            <a:r>
              <a:rPr lang="en-US" dirty="0"/>
              <a:t>Greater consolidation;  Up to 15% lower infrastructure costs, up to 80% fewer cables/switch ports, up to 45% lower power per rack, and 2X bandwidth per </a:t>
            </a:r>
            <a:r>
              <a:rPr lang="en-US" dirty="0" smtClean="0"/>
              <a:t>server</a:t>
            </a:r>
            <a:r>
              <a:rPr lang="en-US" baseline="30000" dirty="0" smtClean="0"/>
              <a:t>1</a:t>
            </a:r>
            <a:endParaRPr lang="en-US" baseline="30000" dirty="0"/>
          </a:p>
        </p:txBody>
      </p:sp>
      <p:sp>
        <p:nvSpPr>
          <p:cNvPr id="9" name="AutoShape 86"/>
          <p:cNvSpPr>
            <a:spLocks noChangeArrowheads="1"/>
          </p:cNvSpPr>
          <p:nvPr/>
        </p:nvSpPr>
        <p:spPr bwMode="auto">
          <a:xfrm>
            <a:off x="177424" y="668337"/>
            <a:ext cx="8915400" cy="515938"/>
          </a:xfrm>
          <a:prstGeom prst="rightArrow">
            <a:avLst>
              <a:gd name="adj1" fmla="val 65213"/>
              <a:gd name="adj2" fmla="val 88116"/>
            </a:avLst>
          </a:prstGeom>
          <a:gradFill rotWithShape="0">
            <a:gsLst>
              <a:gs pos="2000">
                <a:srgbClr val="FFFFFF">
                  <a:lumMod val="75000"/>
                </a:srgbClr>
              </a:gs>
              <a:gs pos="100000">
                <a:srgbClr val="333333"/>
              </a:gs>
            </a:gsLst>
            <a:lin ang="0" scaled="1"/>
          </a:gradFill>
          <a:ln w="3175">
            <a:solidFill>
              <a:srgbClr val="FFFFFF">
                <a:alpha val="70000"/>
              </a:srgbClr>
            </a:solidFill>
            <a:miter lim="800000"/>
            <a:headEnd/>
            <a:tailEnd/>
          </a:ln>
          <a:effectLst/>
        </p:spPr>
        <p:txBody>
          <a:bodyPr lIns="91407" tIns="45704" rIns="91407" bIns="45704" anchor="ctr">
            <a:spAutoFit/>
          </a:bodyPr>
          <a:lstStyle/>
          <a:p>
            <a:pPr algn="ctr" eaLnBrk="0" hangingPunct="0">
              <a:lnSpc>
                <a:spcPct val="80000"/>
              </a:lnSpc>
              <a:spcBef>
                <a:spcPct val="50000"/>
              </a:spcBef>
              <a:defRPr/>
            </a:pPr>
            <a:endParaRPr lang="en-US" kern="0" dirty="0">
              <a:solidFill>
                <a:srgbClr val="000000"/>
              </a:solidFill>
              <a:effectLst>
                <a:outerShdw blurRad="38100" dist="38100" dir="2700000" algn="tl">
                  <a:srgbClr val="000000">
                    <a:alpha val="43137"/>
                  </a:srgbClr>
                </a:outerShdw>
              </a:effectLst>
            </a:endParaRPr>
          </a:p>
        </p:txBody>
      </p:sp>
      <p:sp>
        <p:nvSpPr>
          <p:cNvPr id="10" name="Rectangle 73"/>
          <p:cNvSpPr>
            <a:spLocks noChangeArrowheads="1"/>
          </p:cNvSpPr>
          <p:nvPr/>
        </p:nvSpPr>
        <p:spPr bwMode="auto">
          <a:xfrm>
            <a:off x="6451410" y="825488"/>
            <a:ext cx="184664"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endParaRPr lang="en-US" sz="1400" b="1" kern="0" dirty="0">
              <a:solidFill>
                <a:srgbClr val="FFFFFF"/>
              </a:solidFill>
            </a:endParaRPr>
          </a:p>
        </p:txBody>
      </p:sp>
      <p:sp>
        <p:nvSpPr>
          <p:cNvPr id="11" name="Rectangle 91"/>
          <p:cNvSpPr>
            <a:spLocks noChangeArrowheads="1"/>
          </p:cNvSpPr>
          <p:nvPr/>
        </p:nvSpPr>
        <p:spPr bwMode="auto">
          <a:xfrm>
            <a:off x="2350440" y="825260"/>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2012</a:t>
            </a:r>
            <a:endParaRPr lang="en-US" sz="1400" b="1" kern="0" dirty="0">
              <a:solidFill>
                <a:srgbClr val="FFFFFF"/>
              </a:solidFill>
            </a:endParaRPr>
          </a:p>
        </p:txBody>
      </p:sp>
      <p:sp>
        <p:nvSpPr>
          <p:cNvPr id="13" name="Rectangle 99"/>
          <p:cNvSpPr>
            <a:spLocks noChangeArrowheads="1"/>
          </p:cNvSpPr>
          <p:nvPr/>
        </p:nvSpPr>
        <p:spPr bwMode="auto">
          <a:xfrm>
            <a:off x="4865040" y="825260"/>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2013</a:t>
            </a:r>
            <a:endParaRPr lang="en-US" sz="1400" b="1" kern="0" dirty="0">
              <a:solidFill>
                <a:srgbClr val="FFFFFF"/>
              </a:solidFill>
            </a:endParaRPr>
          </a:p>
        </p:txBody>
      </p:sp>
      <p:sp>
        <p:nvSpPr>
          <p:cNvPr id="14" name="Rectangle 99"/>
          <p:cNvSpPr>
            <a:spLocks noChangeArrowheads="1"/>
          </p:cNvSpPr>
          <p:nvPr/>
        </p:nvSpPr>
        <p:spPr bwMode="auto">
          <a:xfrm>
            <a:off x="7315200" y="825488"/>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2014</a:t>
            </a:r>
            <a:endParaRPr lang="en-US" sz="1400" b="1" kern="0" dirty="0">
              <a:solidFill>
                <a:srgbClr val="FFFFFF"/>
              </a:solidFill>
            </a:endParaRPr>
          </a:p>
        </p:txBody>
      </p:sp>
      <p:grpSp>
        <p:nvGrpSpPr>
          <p:cNvPr id="3" name="Group 5"/>
          <p:cNvGrpSpPr/>
          <p:nvPr/>
        </p:nvGrpSpPr>
        <p:grpSpPr>
          <a:xfrm>
            <a:off x="1600201" y="2349926"/>
            <a:ext cx="7175594" cy="603504"/>
            <a:chOff x="1600201" y="2513410"/>
            <a:chExt cx="7175594" cy="603504"/>
          </a:xfrm>
        </p:grpSpPr>
        <p:sp>
          <p:nvSpPr>
            <p:cNvPr id="26" name="TextBox 25"/>
            <p:cNvSpPr txBox="1"/>
            <p:nvPr/>
          </p:nvSpPr>
          <p:spPr bwMode="invGray">
            <a:xfrm>
              <a:off x="4174963" y="2515079"/>
              <a:ext cx="4600832" cy="60016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Up to 20% lower infrastructure costs with </a:t>
              </a:r>
              <a:r>
                <a:rPr lang="en-US" dirty="0" smtClean="0"/>
                <a:t>FCoE</a:t>
              </a:r>
              <a:r>
                <a:rPr lang="en-US" baseline="30000" dirty="0" smtClean="0"/>
                <a:t>2</a:t>
              </a:r>
              <a:endParaRPr lang="en-US" baseline="30000" dirty="0"/>
            </a:p>
          </p:txBody>
        </p:sp>
        <p:sp>
          <p:nvSpPr>
            <p:cNvPr id="41" name="TextBox 40"/>
            <p:cNvSpPr txBox="1"/>
            <p:nvPr/>
          </p:nvSpPr>
          <p:spPr>
            <a:xfrm rot="5400000">
              <a:off x="3830625" y="2715134"/>
              <a:ext cx="603504" cy="200055"/>
            </a:xfrm>
            <a:prstGeom prst="rect">
              <a:avLst/>
            </a:prstGeom>
            <a:solidFill>
              <a:srgbClr val="92D050"/>
            </a:solidFill>
            <a:effectLst>
              <a:softEdge rad="0"/>
            </a:effectLst>
            <a:scene3d>
              <a:camera prst="orthographicFront"/>
              <a:lightRig rig="threePt" dir="t"/>
            </a:scene3d>
            <a:sp3d>
              <a:bevelT/>
            </a:sp3d>
          </p:spPr>
          <p:txBody>
            <a:bodyPr wrap="square" rtlCol="0">
              <a:noAutofit/>
            </a:bodyPr>
            <a:lstStyle>
              <a:defPPr>
                <a:defRPr lang="en-US"/>
              </a:defPPr>
              <a:lvl1pPr marL="171450" indent="-171450">
                <a:spcBef>
                  <a:spcPts val="600"/>
                </a:spcBef>
                <a:buFont typeface="Arial" pitchFamily="34" charset="0"/>
                <a:buChar char="•"/>
                <a:defRPr sz="1100">
                  <a:solidFill>
                    <a:schemeClr val="bg1"/>
                  </a:solidFill>
                </a:defRPr>
              </a:lvl1pPr>
            </a:lstStyle>
            <a:p>
              <a:pPr marL="0" indent="0" algn="ctr">
                <a:buNone/>
              </a:pPr>
              <a:r>
                <a:rPr lang="en-US" sz="700" dirty="0" smtClean="0">
                  <a:solidFill>
                    <a:schemeClr val="tx1"/>
                  </a:solidFill>
                </a:rPr>
                <a:t>DEPLOY</a:t>
              </a:r>
              <a:endParaRPr lang="en-US" sz="700" dirty="0">
                <a:solidFill>
                  <a:schemeClr val="tx1"/>
                </a:solidFill>
              </a:endParaRPr>
            </a:p>
          </p:txBody>
        </p:sp>
        <p:sp>
          <p:nvSpPr>
            <p:cNvPr id="28" name="TextBox 27"/>
            <p:cNvSpPr txBox="1"/>
            <p:nvPr/>
          </p:nvSpPr>
          <p:spPr bwMode="invGray">
            <a:xfrm>
              <a:off x="1600201" y="2515079"/>
              <a:ext cx="2394754" cy="600164"/>
            </a:xfrm>
            <a:prstGeom prst="rect">
              <a:avLst/>
            </a:prstGeom>
            <a:solidFill>
              <a:srgbClr val="61CAFF">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PILOT unified </a:t>
              </a:r>
              <a:r>
                <a:rPr lang="en-US" dirty="0" smtClean="0"/>
                <a:t>LAN and Storage networks on unified network infrastructure</a:t>
              </a:r>
              <a:endParaRPr lang="en-US" dirty="0"/>
            </a:p>
          </p:txBody>
        </p:sp>
      </p:grpSp>
      <p:sp>
        <p:nvSpPr>
          <p:cNvPr id="20" name="TextBox 19"/>
          <p:cNvSpPr txBox="1"/>
          <p:nvPr/>
        </p:nvSpPr>
        <p:spPr bwMode="invGray">
          <a:xfrm>
            <a:off x="6423940" y="4743708"/>
            <a:ext cx="2379138" cy="914400"/>
          </a:xfrm>
          <a:prstGeom prst="rect">
            <a:avLst/>
          </a:prstGeom>
          <a:solidFill>
            <a:srgbClr val="61CAFF">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PILOT 40Gb Ethernet server </a:t>
            </a:r>
            <a:r>
              <a:rPr lang="en-US" dirty="0" smtClean="0"/>
              <a:t>connections</a:t>
            </a:r>
          </a:p>
          <a:p>
            <a:r>
              <a:rPr lang="en-US" dirty="0"/>
              <a:t>4X greater bandwidth for converged </a:t>
            </a:r>
            <a:r>
              <a:rPr lang="en-US" dirty="0" smtClean="0"/>
              <a:t>networks</a:t>
            </a:r>
            <a:r>
              <a:rPr lang="en-US" baseline="30000" dirty="0" smtClean="0"/>
              <a:t>3</a:t>
            </a:r>
            <a:r>
              <a:rPr lang="en-US" dirty="0" smtClean="0"/>
              <a:t> </a:t>
            </a:r>
            <a:endParaRPr lang="en-US" dirty="0"/>
          </a:p>
        </p:txBody>
      </p:sp>
      <p:sp>
        <p:nvSpPr>
          <p:cNvPr id="21" name="TextBox 20"/>
          <p:cNvSpPr txBox="1"/>
          <p:nvPr/>
        </p:nvSpPr>
        <p:spPr>
          <a:xfrm>
            <a:off x="455613" y="6105380"/>
            <a:ext cx="7394159" cy="415498"/>
          </a:xfrm>
          <a:prstGeom prst="rect">
            <a:avLst/>
          </a:prstGeom>
          <a:solidFill>
            <a:srgbClr val="FFFFFF">
              <a:alpha val="50196"/>
            </a:srgbClr>
          </a:solidFill>
        </p:spPr>
        <p:txBody>
          <a:bodyPr wrap="square" rtlCol="0">
            <a:spAutoFit/>
          </a:bodyPr>
          <a:lstStyle/>
          <a:p>
            <a:pPr marL="168275" indent="-168275">
              <a:buAutoNum type="arabicPeriod"/>
            </a:pPr>
            <a:r>
              <a:rPr lang="en-US" sz="700" dirty="0" smtClean="0"/>
              <a:t>Link to information on cost, cables, power and bandwidth claims</a:t>
            </a:r>
          </a:p>
          <a:p>
            <a:pPr marL="168275" indent="-168275">
              <a:buAutoNum type="arabicPeriod"/>
            </a:pPr>
            <a:r>
              <a:rPr lang="en-US" sz="700" dirty="0" smtClean="0"/>
              <a:t>Link to information on FCoE cost claim</a:t>
            </a:r>
          </a:p>
          <a:p>
            <a:pPr marL="168275" indent="-168275">
              <a:buAutoNum type="arabicPeriod"/>
            </a:pPr>
            <a:r>
              <a:rPr lang="en-US" sz="700" dirty="0" smtClean="0"/>
              <a:t>40 Gb Ethernet compared to 10 Gb Ethernet</a:t>
            </a:r>
            <a:endParaRPr lang="en-US" sz="700" dirty="0"/>
          </a:p>
        </p:txBody>
      </p:sp>
      <p:grpSp>
        <p:nvGrpSpPr>
          <p:cNvPr id="5" name="Group 7"/>
          <p:cNvGrpSpPr/>
          <p:nvPr/>
        </p:nvGrpSpPr>
        <p:grpSpPr>
          <a:xfrm>
            <a:off x="2673820" y="3146740"/>
            <a:ext cx="6121608" cy="605173"/>
            <a:chOff x="2673820" y="3346233"/>
            <a:chExt cx="6121608" cy="605173"/>
          </a:xfrm>
        </p:grpSpPr>
        <p:sp>
          <p:nvSpPr>
            <p:cNvPr id="35" name="TextBox 34"/>
            <p:cNvSpPr txBox="1"/>
            <p:nvPr/>
          </p:nvSpPr>
          <p:spPr bwMode="invGray">
            <a:xfrm>
              <a:off x="2673820" y="3347902"/>
              <a:ext cx="2472879" cy="603504"/>
            </a:xfrm>
            <a:prstGeom prst="rect">
              <a:avLst/>
            </a:prstGeom>
            <a:solidFill>
              <a:srgbClr val="61CAFF">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PILOT  Overlay Networking with </a:t>
              </a:r>
              <a:r>
                <a:rPr lang="en-US" dirty="0" smtClean="0"/>
                <a:t>VXLAN/NVGRE</a:t>
              </a:r>
              <a:endParaRPr lang="en-US" dirty="0"/>
            </a:p>
          </p:txBody>
        </p:sp>
        <p:sp>
          <p:nvSpPr>
            <p:cNvPr id="25" name="TextBox 24"/>
            <p:cNvSpPr txBox="1"/>
            <p:nvPr/>
          </p:nvSpPr>
          <p:spPr bwMode="invGray">
            <a:xfrm>
              <a:off x="5250836" y="3347902"/>
              <a:ext cx="3544592" cy="60016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Extends L2 frames over L3 </a:t>
              </a:r>
              <a:r>
                <a:rPr lang="en-US" dirty="0" smtClean="0"/>
                <a:t>networks</a:t>
              </a:r>
            </a:p>
            <a:p>
              <a:pPr marL="0" indent="0">
                <a:buNone/>
              </a:pPr>
              <a:r>
                <a:rPr lang="en-US" dirty="0"/>
                <a:t>Enables seamless migration of workloads between public and private </a:t>
              </a:r>
              <a:r>
                <a:rPr lang="en-US" dirty="0" smtClean="0"/>
                <a:t>clouds</a:t>
              </a:r>
              <a:endParaRPr lang="en-US" baseline="30000" dirty="0"/>
            </a:p>
          </p:txBody>
        </p:sp>
        <p:sp>
          <p:nvSpPr>
            <p:cNvPr id="27" name="TextBox 26"/>
            <p:cNvSpPr txBox="1"/>
            <p:nvPr/>
          </p:nvSpPr>
          <p:spPr>
            <a:xfrm rot="5400000">
              <a:off x="4906498" y="3547957"/>
              <a:ext cx="603504" cy="200055"/>
            </a:xfrm>
            <a:prstGeom prst="rect">
              <a:avLst/>
            </a:prstGeom>
            <a:solidFill>
              <a:srgbClr val="92D050"/>
            </a:solidFill>
            <a:effectLst>
              <a:softEdge rad="0"/>
            </a:effectLst>
            <a:scene3d>
              <a:camera prst="orthographicFront"/>
              <a:lightRig rig="threePt" dir="t"/>
            </a:scene3d>
            <a:sp3d>
              <a:bevelT/>
            </a:sp3d>
          </p:spPr>
          <p:txBody>
            <a:bodyPr wrap="square" rtlCol="0">
              <a:noAutofit/>
            </a:bodyPr>
            <a:lstStyle>
              <a:defPPr>
                <a:defRPr lang="en-US"/>
              </a:defPPr>
              <a:lvl1pPr marL="171450" indent="-171450">
                <a:spcBef>
                  <a:spcPts val="600"/>
                </a:spcBef>
                <a:buFont typeface="Arial" pitchFamily="34" charset="0"/>
                <a:buChar char="•"/>
                <a:defRPr sz="1100">
                  <a:solidFill>
                    <a:schemeClr val="bg1"/>
                  </a:solidFill>
                </a:defRPr>
              </a:lvl1pPr>
            </a:lstStyle>
            <a:p>
              <a:pPr marL="0" indent="0" algn="ctr">
                <a:buNone/>
              </a:pPr>
              <a:r>
                <a:rPr lang="en-US" sz="700" dirty="0" smtClean="0">
                  <a:solidFill>
                    <a:schemeClr val="tx1"/>
                  </a:solidFill>
                </a:rPr>
                <a:t>DEPLOY</a:t>
              </a:r>
              <a:endParaRPr lang="en-US" sz="700" dirty="0">
                <a:solidFill>
                  <a:schemeClr val="tx1"/>
                </a:solidFill>
              </a:endParaRPr>
            </a:p>
          </p:txBody>
        </p:sp>
      </p:grpSp>
      <p:grpSp>
        <p:nvGrpSpPr>
          <p:cNvPr id="6" name="Group 11"/>
          <p:cNvGrpSpPr/>
          <p:nvPr/>
        </p:nvGrpSpPr>
        <p:grpSpPr>
          <a:xfrm>
            <a:off x="4020020" y="3945223"/>
            <a:ext cx="4771569" cy="605173"/>
            <a:chOff x="4020020" y="4120933"/>
            <a:chExt cx="4771569" cy="605173"/>
          </a:xfrm>
        </p:grpSpPr>
        <p:sp>
          <p:nvSpPr>
            <p:cNvPr id="29" name="TextBox 28"/>
            <p:cNvSpPr txBox="1"/>
            <p:nvPr/>
          </p:nvSpPr>
          <p:spPr bwMode="invGray">
            <a:xfrm>
              <a:off x="4020020" y="4122602"/>
              <a:ext cx="2472879" cy="603504"/>
            </a:xfrm>
            <a:prstGeom prst="rect">
              <a:avLst/>
            </a:prstGeom>
            <a:solidFill>
              <a:srgbClr val="61CAFF">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PILOT </a:t>
              </a:r>
              <a:r>
                <a:rPr lang="en-US" dirty="0" smtClean="0"/>
                <a:t>software-defined networks</a:t>
              </a:r>
            </a:p>
          </p:txBody>
        </p:sp>
        <p:sp>
          <p:nvSpPr>
            <p:cNvPr id="30" name="TextBox 29"/>
            <p:cNvSpPr txBox="1"/>
            <p:nvPr/>
          </p:nvSpPr>
          <p:spPr bwMode="invGray">
            <a:xfrm>
              <a:off x="6597036" y="4122602"/>
              <a:ext cx="2194553" cy="60016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Remotely accessible control planes using open protocols</a:t>
              </a:r>
            </a:p>
          </p:txBody>
        </p:sp>
        <p:sp>
          <p:nvSpPr>
            <p:cNvPr id="31" name="TextBox 30"/>
            <p:cNvSpPr txBox="1"/>
            <p:nvPr/>
          </p:nvSpPr>
          <p:spPr>
            <a:xfrm rot="5400000">
              <a:off x="6252698" y="4322657"/>
              <a:ext cx="603504" cy="200055"/>
            </a:xfrm>
            <a:prstGeom prst="rect">
              <a:avLst/>
            </a:prstGeom>
            <a:solidFill>
              <a:srgbClr val="92D050"/>
            </a:solidFill>
            <a:effectLst>
              <a:softEdge rad="0"/>
            </a:effectLst>
            <a:scene3d>
              <a:camera prst="orthographicFront"/>
              <a:lightRig rig="threePt" dir="t"/>
            </a:scene3d>
            <a:sp3d>
              <a:bevelT/>
            </a:sp3d>
          </p:spPr>
          <p:txBody>
            <a:bodyPr wrap="square" rtlCol="0">
              <a:noAutofit/>
            </a:bodyPr>
            <a:lstStyle>
              <a:defPPr>
                <a:defRPr lang="en-US"/>
              </a:defPPr>
              <a:lvl1pPr marL="171450" indent="-171450">
                <a:spcBef>
                  <a:spcPts val="600"/>
                </a:spcBef>
                <a:buFont typeface="Arial" pitchFamily="34" charset="0"/>
                <a:buChar char="•"/>
                <a:defRPr sz="1100">
                  <a:solidFill>
                    <a:schemeClr val="bg1"/>
                  </a:solidFill>
                </a:defRPr>
              </a:lvl1pPr>
            </a:lstStyle>
            <a:p>
              <a:pPr marL="0" indent="0" algn="ctr">
                <a:buNone/>
              </a:pPr>
              <a:r>
                <a:rPr lang="en-US" sz="700" dirty="0" smtClean="0">
                  <a:solidFill>
                    <a:schemeClr val="tx1"/>
                  </a:solidFill>
                </a:rPr>
                <a:t>DEPLOY</a:t>
              </a:r>
              <a:endParaRPr lang="en-US" sz="700" dirty="0">
                <a:solidFill>
                  <a:schemeClr val="tx1"/>
                </a:solidFill>
              </a:endParaRPr>
            </a:p>
          </p:txBody>
        </p:sp>
      </p:grpSp>
      <p:grpSp>
        <p:nvGrpSpPr>
          <p:cNvPr id="32" name="Group 31"/>
          <p:cNvGrpSpPr/>
          <p:nvPr/>
        </p:nvGrpSpPr>
        <p:grpSpPr>
          <a:xfrm>
            <a:off x="471404" y="1851769"/>
            <a:ext cx="780453" cy="837003"/>
            <a:chOff x="7948390" y="1652803"/>
            <a:chExt cx="611117" cy="741345"/>
          </a:xfrm>
        </p:grpSpPr>
        <p:grpSp>
          <p:nvGrpSpPr>
            <p:cNvPr id="33" name="Group 181"/>
            <p:cNvGrpSpPr/>
            <p:nvPr/>
          </p:nvGrpSpPr>
          <p:grpSpPr>
            <a:xfrm>
              <a:off x="7948390" y="2062718"/>
              <a:ext cx="611117" cy="331430"/>
              <a:chOff x="-1008063" y="3948113"/>
              <a:chExt cx="693738" cy="376238"/>
            </a:xfrm>
          </p:grpSpPr>
          <p:sp>
            <p:nvSpPr>
              <p:cNvPr id="46" name="Freeform 14"/>
              <p:cNvSpPr>
                <a:spLocks noEditPoints="1"/>
              </p:cNvSpPr>
              <p:nvPr/>
            </p:nvSpPr>
            <p:spPr bwMode="auto">
              <a:xfrm>
                <a:off x="-1008063" y="3986213"/>
                <a:ext cx="554038" cy="338138"/>
              </a:xfrm>
              <a:custGeom>
                <a:avLst/>
                <a:gdLst>
                  <a:gd name="T0" fmla="*/ 120 w 148"/>
                  <a:gd name="T1" fmla="*/ 34 h 90"/>
                  <a:gd name="T2" fmla="*/ 120 w 148"/>
                  <a:gd name="T3" fmla="*/ 34 h 90"/>
                  <a:gd name="T4" fmla="*/ 77 w 148"/>
                  <a:gd name="T5" fmla="*/ 0 h 90"/>
                  <a:gd name="T6" fmla="*/ 39 w 148"/>
                  <a:gd name="T7" fmla="*/ 22 h 90"/>
                  <a:gd name="T8" fmla="*/ 34 w 148"/>
                  <a:gd name="T9" fmla="*/ 21 h 90"/>
                  <a:gd name="T10" fmla="*/ 0 w 148"/>
                  <a:gd name="T11" fmla="*/ 56 h 90"/>
                  <a:gd name="T12" fmla="*/ 33 w 148"/>
                  <a:gd name="T13" fmla="*/ 90 h 90"/>
                  <a:gd name="T14" fmla="*/ 33 w 148"/>
                  <a:gd name="T15" fmla="*/ 90 h 90"/>
                  <a:gd name="T16" fmla="*/ 34 w 148"/>
                  <a:gd name="T17" fmla="*/ 90 h 90"/>
                  <a:gd name="T18" fmla="*/ 34 w 148"/>
                  <a:gd name="T19" fmla="*/ 90 h 90"/>
                  <a:gd name="T20" fmla="*/ 34 w 148"/>
                  <a:gd name="T21" fmla="*/ 90 h 90"/>
                  <a:gd name="T22" fmla="*/ 85 w 148"/>
                  <a:gd name="T23" fmla="*/ 90 h 90"/>
                  <a:gd name="T24" fmla="*/ 120 w 148"/>
                  <a:gd name="T25" fmla="*/ 90 h 90"/>
                  <a:gd name="T26" fmla="*/ 120 w 148"/>
                  <a:gd name="T27" fmla="*/ 90 h 90"/>
                  <a:gd name="T28" fmla="*/ 120 w 148"/>
                  <a:gd name="T29" fmla="*/ 90 h 90"/>
                  <a:gd name="T30" fmla="*/ 121 w 148"/>
                  <a:gd name="T31" fmla="*/ 90 h 90"/>
                  <a:gd name="T32" fmla="*/ 121 w 148"/>
                  <a:gd name="T33" fmla="*/ 90 h 90"/>
                  <a:gd name="T34" fmla="*/ 148 w 148"/>
                  <a:gd name="T35" fmla="*/ 62 h 90"/>
                  <a:gd name="T36" fmla="*/ 120 w 148"/>
                  <a:gd name="T37" fmla="*/ 34 h 90"/>
                  <a:gd name="T38" fmla="*/ 137 w 148"/>
                  <a:gd name="T39" fmla="*/ 62 h 90"/>
                  <a:gd name="T40" fmla="*/ 121 w 148"/>
                  <a:gd name="T41" fmla="*/ 79 h 90"/>
                  <a:gd name="T42" fmla="*/ 33 w 148"/>
                  <a:gd name="T43" fmla="*/ 78 h 90"/>
                  <a:gd name="T44" fmla="*/ 33 w 148"/>
                  <a:gd name="T45" fmla="*/ 78 h 90"/>
                  <a:gd name="T46" fmla="*/ 32 w 148"/>
                  <a:gd name="T47" fmla="*/ 78 h 90"/>
                  <a:gd name="T48" fmla="*/ 32 w 148"/>
                  <a:gd name="T49" fmla="*/ 78 h 90"/>
                  <a:gd name="T50" fmla="*/ 14 w 148"/>
                  <a:gd name="T51" fmla="*/ 56 h 90"/>
                  <a:gd name="T52" fmla="*/ 23 w 148"/>
                  <a:gd name="T53" fmla="*/ 37 h 90"/>
                  <a:gd name="T54" fmla="*/ 26 w 148"/>
                  <a:gd name="T55" fmla="*/ 36 h 90"/>
                  <a:gd name="T56" fmla="*/ 27 w 148"/>
                  <a:gd name="T57" fmla="*/ 35 h 90"/>
                  <a:gd name="T58" fmla="*/ 36 w 148"/>
                  <a:gd name="T59" fmla="*/ 33 h 90"/>
                  <a:gd name="T60" fmla="*/ 48 w 148"/>
                  <a:gd name="T61" fmla="*/ 36 h 90"/>
                  <a:gd name="T62" fmla="*/ 56 w 148"/>
                  <a:gd name="T63" fmla="*/ 44 h 90"/>
                  <a:gd name="T64" fmla="*/ 56 w 148"/>
                  <a:gd name="T65" fmla="*/ 44 h 90"/>
                  <a:gd name="T66" fmla="*/ 60 w 148"/>
                  <a:gd name="T67" fmla="*/ 46 h 90"/>
                  <a:gd name="T68" fmla="*/ 65 w 148"/>
                  <a:gd name="T69" fmla="*/ 41 h 90"/>
                  <a:gd name="T70" fmla="*/ 64 w 148"/>
                  <a:gd name="T71" fmla="*/ 37 h 90"/>
                  <a:gd name="T72" fmla="*/ 52 w 148"/>
                  <a:gd name="T73" fmla="*/ 26 h 90"/>
                  <a:gd name="T74" fmla="*/ 78 w 148"/>
                  <a:gd name="T75" fmla="*/ 12 h 90"/>
                  <a:gd name="T76" fmla="*/ 107 w 148"/>
                  <a:gd name="T77" fmla="*/ 34 h 90"/>
                  <a:gd name="T78" fmla="*/ 108 w 148"/>
                  <a:gd name="T79" fmla="*/ 37 h 90"/>
                  <a:gd name="T80" fmla="*/ 108 w 148"/>
                  <a:gd name="T81" fmla="*/ 42 h 90"/>
                  <a:gd name="T82" fmla="*/ 108 w 148"/>
                  <a:gd name="T83" fmla="*/ 44 h 90"/>
                  <a:gd name="T84" fmla="*/ 118 w 148"/>
                  <a:gd name="T85" fmla="*/ 43 h 90"/>
                  <a:gd name="T86" fmla="*/ 137 w 148"/>
                  <a:gd name="T87" fmla="*/ 62 h 90"/>
                  <a:gd name="T88" fmla="*/ 136 w 148"/>
                  <a:gd name="T89" fmla="*/ 62 h 90"/>
                  <a:gd name="T90" fmla="*/ 137 w 148"/>
                  <a:gd name="T91"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90">
                    <a:moveTo>
                      <a:pt x="120" y="34"/>
                    </a:moveTo>
                    <a:cubicBezTo>
                      <a:pt x="120" y="34"/>
                      <a:pt x="120" y="34"/>
                      <a:pt x="120" y="34"/>
                    </a:cubicBezTo>
                    <a:cubicBezTo>
                      <a:pt x="115" y="15"/>
                      <a:pt x="98" y="0"/>
                      <a:pt x="77" y="0"/>
                    </a:cubicBezTo>
                    <a:cubicBezTo>
                      <a:pt x="61" y="0"/>
                      <a:pt x="47" y="9"/>
                      <a:pt x="39" y="22"/>
                    </a:cubicBezTo>
                    <a:cubicBezTo>
                      <a:pt x="38" y="21"/>
                      <a:pt x="36" y="21"/>
                      <a:pt x="34" y="21"/>
                    </a:cubicBezTo>
                    <a:cubicBezTo>
                      <a:pt x="15" y="21"/>
                      <a:pt x="0" y="37"/>
                      <a:pt x="0" y="56"/>
                    </a:cubicBezTo>
                    <a:cubicBezTo>
                      <a:pt x="0" y="75"/>
                      <a:pt x="15" y="90"/>
                      <a:pt x="33" y="90"/>
                    </a:cubicBezTo>
                    <a:cubicBezTo>
                      <a:pt x="33" y="90"/>
                      <a:pt x="33" y="90"/>
                      <a:pt x="33" y="90"/>
                    </a:cubicBezTo>
                    <a:cubicBezTo>
                      <a:pt x="34" y="90"/>
                      <a:pt x="34" y="90"/>
                      <a:pt x="34" y="90"/>
                    </a:cubicBezTo>
                    <a:cubicBezTo>
                      <a:pt x="34" y="90"/>
                      <a:pt x="34" y="90"/>
                      <a:pt x="34" y="90"/>
                    </a:cubicBezTo>
                    <a:cubicBezTo>
                      <a:pt x="34" y="90"/>
                      <a:pt x="34" y="90"/>
                      <a:pt x="34" y="90"/>
                    </a:cubicBezTo>
                    <a:cubicBezTo>
                      <a:pt x="85" y="90"/>
                      <a:pt x="85" y="90"/>
                      <a:pt x="85" y="90"/>
                    </a:cubicBezTo>
                    <a:cubicBezTo>
                      <a:pt x="120" y="90"/>
                      <a:pt x="120" y="90"/>
                      <a:pt x="120" y="90"/>
                    </a:cubicBezTo>
                    <a:cubicBezTo>
                      <a:pt x="120" y="90"/>
                      <a:pt x="120" y="90"/>
                      <a:pt x="120" y="90"/>
                    </a:cubicBezTo>
                    <a:cubicBezTo>
                      <a:pt x="120" y="90"/>
                      <a:pt x="120" y="90"/>
                      <a:pt x="120" y="90"/>
                    </a:cubicBezTo>
                    <a:cubicBezTo>
                      <a:pt x="121" y="90"/>
                      <a:pt x="121" y="90"/>
                      <a:pt x="121" y="90"/>
                    </a:cubicBezTo>
                    <a:cubicBezTo>
                      <a:pt x="121" y="90"/>
                      <a:pt x="121" y="90"/>
                      <a:pt x="121" y="90"/>
                    </a:cubicBezTo>
                    <a:cubicBezTo>
                      <a:pt x="136" y="90"/>
                      <a:pt x="148" y="78"/>
                      <a:pt x="148" y="62"/>
                    </a:cubicBezTo>
                    <a:cubicBezTo>
                      <a:pt x="148" y="47"/>
                      <a:pt x="136" y="34"/>
                      <a:pt x="120" y="34"/>
                    </a:cubicBezTo>
                    <a:close/>
                    <a:moveTo>
                      <a:pt x="137" y="62"/>
                    </a:moveTo>
                    <a:cubicBezTo>
                      <a:pt x="137" y="71"/>
                      <a:pt x="130" y="78"/>
                      <a:pt x="121" y="79"/>
                    </a:cubicBezTo>
                    <a:cubicBezTo>
                      <a:pt x="33" y="78"/>
                      <a:pt x="33" y="78"/>
                      <a:pt x="33" y="78"/>
                    </a:cubicBezTo>
                    <a:cubicBezTo>
                      <a:pt x="33" y="78"/>
                      <a:pt x="33" y="78"/>
                      <a:pt x="33" y="78"/>
                    </a:cubicBezTo>
                    <a:cubicBezTo>
                      <a:pt x="33" y="78"/>
                      <a:pt x="33" y="78"/>
                      <a:pt x="32" y="78"/>
                    </a:cubicBezTo>
                    <a:cubicBezTo>
                      <a:pt x="32" y="78"/>
                      <a:pt x="32" y="78"/>
                      <a:pt x="32" y="78"/>
                    </a:cubicBezTo>
                    <a:cubicBezTo>
                      <a:pt x="21" y="76"/>
                      <a:pt x="14" y="67"/>
                      <a:pt x="14" y="56"/>
                    </a:cubicBezTo>
                    <a:cubicBezTo>
                      <a:pt x="14" y="48"/>
                      <a:pt x="18" y="41"/>
                      <a:pt x="23" y="37"/>
                    </a:cubicBezTo>
                    <a:cubicBezTo>
                      <a:pt x="24" y="37"/>
                      <a:pt x="25" y="36"/>
                      <a:pt x="26" y="36"/>
                    </a:cubicBezTo>
                    <a:cubicBezTo>
                      <a:pt x="26" y="36"/>
                      <a:pt x="26" y="35"/>
                      <a:pt x="27" y="35"/>
                    </a:cubicBezTo>
                    <a:cubicBezTo>
                      <a:pt x="30" y="34"/>
                      <a:pt x="33" y="33"/>
                      <a:pt x="36" y="33"/>
                    </a:cubicBezTo>
                    <a:cubicBezTo>
                      <a:pt x="41" y="33"/>
                      <a:pt x="44" y="34"/>
                      <a:pt x="48" y="36"/>
                    </a:cubicBezTo>
                    <a:cubicBezTo>
                      <a:pt x="51" y="38"/>
                      <a:pt x="54" y="41"/>
                      <a:pt x="56" y="44"/>
                    </a:cubicBezTo>
                    <a:cubicBezTo>
                      <a:pt x="56" y="44"/>
                      <a:pt x="56" y="44"/>
                      <a:pt x="56" y="44"/>
                    </a:cubicBezTo>
                    <a:cubicBezTo>
                      <a:pt x="57" y="45"/>
                      <a:pt x="58" y="46"/>
                      <a:pt x="60" y="46"/>
                    </a:cubicBezTo>
                    <a:cubicBezTo>
                      <a:pt x="63" y="46"/>
                      <a:pt x="65" y="44"/>
                      <a:pt x="65" y="41"/>
                    </a:cubicBezTo>
                    <a:cubicBezTo>
                      <a:pt x="65" y="39"/>
                      <a:pt x="65" y="38"/>
                      <a:pt x="64" y="37"/>
                    </a:cubicBezTo>
                    <a:cubicBezTo>
                      <a:pt x="61" y="33"/>
                      <a:pt x="57" y="29"/>
                      <a:pt x="52" y="26"/>
                    </a:cubicBezTo>
                    <a:cubicBezTo>
                      <a:pt x="57" y="18"/>
                      <a:pt x="67" y="12"/>
                      <a:pt x="78" y="12"/>
                    </a:cubicBezTo>
                    <a:cubicBezTo>
                      <a:pt x="91" y="12"/>
                      <a:pt x="103" y="21"/>
                      <a:pt x="107" y="34"/>
                    </a:cubicBezTo>
                    <a:cubicBezTo>
                      <a:pt x="107" y="35"/>
                      <a:pt x="108" y="36"/>
                      <a:pt x="108" y="37"/>
                    </a:cubicBezTo>
                    <a:cubicBezTo>
                      <a:pt x="108" y="38"/>
                      <a:pt x="108" y="40"/>
                      <a:pt x="108" y="42"/>
                    </a:cubicBezTo>
                    <a:cubicBezTo>
                      <a:pt x="108" y="43"/>
                      <a:pt x="108" y="44"/>
                      <a:pt x="108" y="44"/>
                    </a:cubicBezTo>
                    <a:cubicBezTo>
                      <a:pt x="108" y="44"/>
                      <a:pt x="117" y="43"/>
                      <a:pt x="118" y="43"/>
                    </a:cubicBezTo>
                    <a:cubicBezTo>
                      <a:pt x="128" y="43"/>
                      <a:pt x="137" y="52"/>
                      <a:pt x="137" y="62"/>
                    </a:cubicBezTo>
                    <a:cubicBezTo>
                      <a:pt x="137" y="62"/>
                      <a:pt x="136" y="62"/>
                      <a:pt x="136" y="62"/>
                    </a:cubicBezTo>
                    <a:cubicBezTo>
                      <a:pt x="136" y="62"/>
                      <a:pt x="137" y="62"/>
                      <a:pt x="137" y="62"/>
                    </a:cubicBezTo>
                    <a:close/>
                  </a:path>
                </a:pathLst>
              </a:custGeom>
              <a:gradFill flip="none" rotWithShape="1">
                <a:gsLst>
                  <a:gs pos="5000">
                    <a:srgbClr val="D6DF27"/>
                  </a:gs>
                  <a:gs pos="95000">
                    <a:srgbClr val="8CC640"/>
                  </a:gs>
                </a:gsLst>
                <a:lin ang="16200000" scaled="0"/>
                <a:tileRect/>
              </a:gradFill>
              <a:ln w="19050">
                <a:noFill/>
                <a:round/>
                <a:headEnd/>
                <a:tailEnd/>
              </a:ln>
              <a:effectLst/>
              <a:extLst>
                <a:ext uri="{91240B29-F687-4F45-9708-019B960494DF}">
                  <a14:hiddenLine xmlns=""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sp>
            <p:nvSpPr>
              <p:cNvPr id="47" name="Freeform 15"/>
              <p:cNvSpPr>
                <a:spLocks/>
              </p:cNvSpPr>
              <p:nvPr/>
            </p:nvSpPr>
            <p:spPr bwMode="auto">
              <a:xfrm>
                <a:off x="-625475" y="3948113"/>
                <a:ext cx="311150" cy="274638"/>
              </a:xfrm>
              <a:custGeom>
                <a:avLst/>
                <a:gdLst>
                  <a:gd name="T0" fmla="*/ 60 w 83"/>
                  <a:gd name="T1" fmla="*/ 28 h 73"/>
                  <a:gd name="T2" fmla="*/ 60 w 83"/>
                  <a:gd name="T3" fmla="*/ 28 h 73"/>
                  <a:gd name="T4" fmla="*/ 25 w 83"/>
                  <a:gd name="T5" fmla="*/ 0 h 73"/>
                  <a:gd name="T6" fmla="*/ 0 w 83"/>
                  <a:gd name="T7" fmla="*/ 10 h 73"/>
                  <a:gd name="T8" fmla="*/ 11 w 83"/>
                  <a:gd name="T9" fmla="*/ 19 h 73"/>
                  <a:gd name="T10" fmla="*/ 26 w 83"/>
                  <a:gd name="T11" fmla="*/ 14 h 73"/>
                  <a:gd name="T12" fmla="*/ 52 w 83"/>
                  <a:gd name="T13" fmla="*/ 39 h 73"/>
                  <a:gd name="T14" fmla="*/ 60 w 83"/>
                  <a:gd name="T15" fmla="*/ 39 h 73"/>
                  <a:gd name="T16" fmla="*/ 71 w 83"/>
                  <a:gd name="T17" fmla="*/ 51 h 73"/>
                  <a:gd name="T18" fmla="*/ 54 w 83"/>
                  <a:gd name="T19" fmla="*/ 62 h 73"/>
                  <a:gd name="T20" fmla="*/ 53 w 83"/>
                  <a:gd name="T21" fmla="*/ 62 h 73"/>
                  <a:gd name="T22" fmla="*/ 54 w 83"/>
                  <a:gd name="T23" fmla="*/ 71 h 73"/>
                  <a:gd name="T24" fmla="*/ 54 w 83"/>
                  <a:gd name="T25" fmla="*/ 73 h 73"/>
                  <a:gd name="T26" fmla="*/ 60 w 83"/>
                  <a:gd name="T27" fmla="*/ 73 h 73"/>
                  <a:gd name="T28" fmla="*/ 60 w 83"/>
                  <a:gd name="T29" fmla="*/ 73 h 73"/>
                  <a:gd name="T30" fmla="*/ 60 w 83"/>
                  <a:gd name="T31" fmla="*/ 73 h 73"/>
                  <a:gd name="T32" fmla="*/ 61 w 83"/>
                  <a:gd name="T33" fmla="*/ 73 h 73"/>
                  <a:gd name="T34" fmla="*/ 61 w 83"/>
                  <a:gd name="T35" fmla="*/ 73 h 73"/>
                  <a:gd name="T36" fmla="*/ 83 w 83"/>
                  <a:gd name="T37" fmla="*/ 51 h 73"/>
                  <a:gd name="T38" fmla="*/ 60 w 83"/>
                  <a:gd name="T3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73">
                    <a:moveTo>
                      <a:pt x="60" y="28"/>
                    </a:moveTo>
                    <a:cubicBezTo>
                      <a:pt x="60" y="28"/>
                      <a:pt x="60" y="28"/>
                      <a:pt x="60" y="28"/>
                    </a:cubicBezTo>
                    <a:cubicBezTo>
                      <a:pt x="56" y="12"/>
                      <a:pt x="42" y="0"/>
                      <a:pt x="25" y="0"/>
                    </a:cubicBezTo>
                    <a:cubicBezTo>
                      <a:pt x="15" y="0"/>
                      <a:pt x="7" y="4"/>
                      <a:pt x="0" y="10"/>
                    </a:cubicBezTo>
                    <a:cubicBezTo>
                      <a:pt x="4" y="12"/>
                      <a:pt x="8" y="15"/>
                      <a:pt x="11" y="19"/>
                    </a:cubicBezTo>
                    <a:cubicBezTo>
                      <a:pt x="16" y="15"/>
                      <a:pt x="21" y="14"/>
                      <a:pt x="26" y="14"/>
                    </a:cubicBezTo>
                    <a:cubicBezTo>
                      <a:pt x="48" y="14"/>
                      <a:pt x="52" y="39"/>
                      <a:pt x="52" y="39"/>
                    </a:cubicBezTo>
                    <a:cubicBezTo>
                      <a:pt x="52" y="39"/>
                      <a:pt x="59" y="39"/>
                      <a:pt x="60" y="39"/>
                    </a:cubicBezTo>
                    <a:cubicBezTo>
                      <a:pt x="66" y="39"/>
                      <a:pt x="71" y="43"/>
                      <a:pt x="71" y="51"/>
                    </a:cubicBezTo>
                    <a:cubicBezTo>
                      <a:pt x="71" y="51"/>
                      <a:pt x="70" y="62"/>
                      <a:pt x="54" y="62"/>
                    </a:cubicBezTo>
                    <a:cubicBezTo>
                      <a:pt x="53" y="62"/>
                      <a:pt x="53" y="62"/>
                      <a:pt x="53" y="62"/>
                    </a:cubicBezTo>
                    <a:cubicBezTo>
                      <a:pt x="54" y="65"/>
                      <a:pt x="54" y="68"/>
                      <a:pt x="54" y="71"/>
                    </a:cubicBezTo>
                    <a:cubicBezTo>
                      <a:pt x="54" y="72"/>
                      <a:pt x="54" y="72"/>
                      <a:pt x="54" y="73"/>
                    </a:cubicBezTo>
                    <a:cubicBezTo>
                      <a:pt x="60" y="73"/>
                      <a:pt x="60" y="73"/>
                      <a:pt x="60" y="73"/>
                    </a:cubicBezTo>
                    <a:cubicBezTo>
                      <a:pt x="60" y="73"/>
                      <a:pt x="60" y="73"/>
                      <a:pt x="60" y="73"/>
                    </a:cubicBezTo>
                    <a:cubicBezTo>
                      <a:pt x="60" y="73"/>
                      <a:pt x="60" y="73"/>
                      <a:pt x="60" y="73"/>
                    </a:cubicBezTo>
                    <a:cubicBezTo>
                      <a:pt x="61" y="73"/>
                      <a:pt x="61" y="73"/>
                      <a:pt x="61" y="73"/>
                    </a:cubicBezTo>
                    <a:cubicBezTo>
                      <a:pt x="61" y="73"/>
                      <a:pt x="61" y="73"/>
                      <a:pt x="61" y="73"/>
                    </a:cubicBezTo>
                    <a:cubicBezTo>
                      <a:pt x="73" y="73"/>
                      <a:pt x="83" y="63"/>
                      <a:pt x="83" y="51"/>
                    </a:cubicBezTo>
                    <a:cubicBezTo>
                      <a:pt x="83" y="38"/>
                      <a:pt x="73" y="28"/>
                      <a:pt x="60" y="28"/>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a:extLst>
                <a:ext uri="{91240B29-F687-4F45-9708-019B960494DF}">
                  <a14:hiddenLine xmlns="" xmlns:a14="http://schemas.microsoft.com/office/drawing/2010/main" w="9525">
                    <a:solidFill>
                      <a:srgbClr val="000000"/>
                    </a:solidFill>
                    <a:round/>
                    <a:headEnd/>
                    <a:tailEnd/>
                  </a14:hiddenLine>
                </a:ext>
              </a:extLst>
            </p:spPr>
            <p:txBody>
              <a:bodyPr lIns="91431" tIns="45716" rIns="91431" bIns="45716" rtlCol="0" anchor="ctr"/>
              <a:lstStyle/>
              <a:p>
                <a:pPr algn="ctr"/>
                <a:endParaRPr lang="en-US" sz="2000" kern="0" dirty="0">
                  <a:solidFill>
                    <a:srgbClr val="FFFFFF"/>
                  </a:solidFill>
                </a:endParaRPr>
              </a:p>
            </p:txBody>
          </p:sp>
        </p:grpSp>
        <p:pic>
          <p:nvPicPr>
            <p:cNvPr id="34" name="Picture 3" descr="C:\Users\v-kmcmah\Documents\Clients\BuzzBee\1517_Intel\DCSG_decks\icons\dotted-line.pn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68547" t="72170"/>
            <a:stretch/>
          </p:blipFill>
          <p:spPr bwMode="auto">
            <a:xfrm flipH="1" flipV="1">
              <a:off x="8125534" y="1716222"/>
              <a:ext cx="264127" cy="15277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6" name="Group 183"/>
            <p:cNvGrpSpPr/>
            <p:nvPr/>
          </p:nvGrpSpPr>
          <p:grpSpPr>
            <a:xfrm>
              <a:off x="8062077" y="1652803"/>
              <a:ext cx="424255" cy="607634"/>
              <a:chOff x="8119294" y="1848829"/>
              <a:chExt cx="623738" cy="893342"/>
            </a:xfrm>
          </p:grpSpPr>
          <p:grpSp>
            <p:nvGrpSpPr>
              <p:cNvPr id="37" name="Group 184"/>
              <p:cNvGrpSpPr/>
              <p:nvPr/>
            </p:nvGrpSpPr>
            <p:grpSpPr>
              <a:xfrm>
                <a:off x="8119294" y="2091399"/>
                <a:ext cx="306247" cy="650772"/>
                <a:chOff x="1995719" y="3712310"/>
                <a:chExt cx="187570" cy="398584"/>
              </a:xfrm>
            </p:grpSpPr>
            <p:sp>
              <p:nvSpPr>
                <p:cNvPr id="43" name="Round Same Side Corner Rectangle 42"/>
                <p:cNvSpPr/>
                <p:nvPr/>
              </p:nvSpPr>
              <p:spPr bwMode="auto">
                <a:xfrm>
                  <a:off x="1995719" y="3712310"/>
                  <a:ext cx="187570" cy="398584"/>
                </a:xfrm>
                <a:prstGeom prst="round2SameRect">
                  <a:avLst>
                    <a:gd name="adj1" fmla="val 20786"/>
                    <a:gd name="adj2" fmla="val 18405"/>
                  </a:avLst>
                </a:prstGeom>
                <a:gradFill flip="none" rotWithShape="1">
                  <a:gsLst>
                    <a:gs pos="5000">
                      <a:schemeClr val="accent2"/>
                    </a:gs>
                    <a:gs pos="95000">
                      <a:schemeClr val="accent1"/>
                    </a:gs>
                  </a:gsLst>
                  <a:lin ang="16200000" scaled="0"/>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latin typeface="Neo Sans Intel" pitchFamily="34" charset="0"/>
                  </a:endParaRPr>
                </a:p>
              </p:txBody>
            </p:sp>
            <p:sp>
              <p:nvSpPr>
                <p:cNvPr id="44" name="Round Same Side Corner Rectangle 43"/>
                <p:cNvSpPr/>
                <p:nvPr/>
              </p:nvSpPr>
              <p:spPr bwMode="auto">
                <a:xfrm rot="5400000">
                  <a:off x="2066644" y="3733215"/>
                  <a:ext cx="45719" cy="136769"/>
                </a:xfrm>
                <a:prstGeom prst="round2SameRect">
                  <a:avLst>
                    <a:gd name="adj1" fmla="val 50000"/>
                    <a:gd name="adj2" fmla="val 5000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45" name="Oval 44"/>
                <p:cNvSpPr/>
                <p:nvPr/>
              </p:nvSpPr>
              <p:spPr bwMode="auto">
                <a:xfrm>
                  <a:off x="2066644" y="3965087"/>
                  <a:ext cx="45719" cy="45719"/>
                </a:xfrm>
                <a:prstGeom prst="ellipse">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38" name="Group 185"/>
              <p:cNvGrpSpPr/>
              <p:nvPr/>
            </p:nvGrpSpPr>
            <p:grpSpPr>
              <a:xfrm>
                <a:off x="8503920" y="1848829"/>
                <a:ext cx="239112" cy="544716"/>
                <a:chOff x="1995719" y="3583507"/>
                <a:chExt cx="187570" cy="427299"/>
              </a:xfrm>
            </p:grpSpPr>
            <p:sp>
              <p:nvSpPr>
                <p:cNvPr id="39" name="Round Same Side Corner Rectangle 38"/>
                <p:cNvSpPr/>
                <p:nvPr/>
              </p:nvSpPr>
              <p:spPr bwMode="auto">
                <a:xfrm>
                  <a:off x="1995719" y="3583507"/>
                  <a:ext cx="187570" cy="398584"/>
                </a:xfrm>
                <a:prstGeom prst="round2SameRect">
                  <a:avLst>
                    <a:gd name="adj1" fmla="val 20786"/>
                    <a:gd name="adj2" fmla="val 18405"/>
                  </a:avLst>
                </a:prstGeom>
                <a:gradFill flip="none" rotWithShape="1">
                  <a:gsLst>
                    <a:gs pos="5000">
                      <a:schemeClr val="accent2"/>
                    </a:gs>
                    <a:gs pos="95000">
                      <a:schemeClr val="accent1"/>
                    </a:gs>
                  </a:gsLst>
                  <a:lin ang="16200000" scaled="0"/>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latin typeface="Neo Sans Intel" pitchFamily="34" charset="0"/>
                  </a:endParaRPr>
                </a:p>
              </p:txBody>
            </p:sp>
            <p:sp>
              <p:nvSpPr>
                <p:cNvPr id="40" name="Round Same Side Corner Rectangle 39"/>
                <p:cNvSpPr/>
                <p:nvPr/>
              </p:nvSpPr>
              <p:spPr bwMode="auto">
                <a:xfrm rot="5400000">
                  <a:off x="2066644" y="3733215"/>
                  <a:ext cx="45719" cy="136769"/>
                </a:xfrm>
                <a:prstGeom prst="round2SameRect">
                  <a:avLst>
                    <a:gd name="adj1" fmla="val 50000"/>
                    <a:gd name="adj2" fmla="val 5000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42" name="Oval 41"/>
                <p:cNvSpPr/>
                <p:nvPr/>
              </p:nvSpPr>
              <p:spPr bwMode="auto">
                <a:xfrm>
                  <a:off x="2066644" y="3965087"/>
                  <a:ext cx="45719" cy="45719"/>
                </a:xfrm>
                <a:prstGeom prst="ellipse">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grpSp>
    </p:spTree>
    <p:extLst>
      <p:ext uri="{BB962C8B-B14F-4D97-AF65-F5344CB8AC3E}">
        <p14:creationId xmlns="" xmlns:p14="http://schemas.microsoft.com/office/powerpoint/2010/main" val="280922820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38"/>
          <p:cNvSpPr>
            <a:spLocks noChangeArrowheads="1"/>
          </p:cNvSpPr>
          <p:nvPr/>
        </p:nvSpPr>
        <p:spPr bwMode="auto">
          <a:xfrm>
            <a:off x="308242" y="1342109"/>
            <a:ext cx="8550195" cy="1326945"/>
          </a:xfrm>
          <a:prstGeom prst="roundRect">
            <a:avLst>
              <a:gd name="adj" fmla="val 4507"/>
            </a:avLst>
          </a:prstGeom>
          <a:gradFill flip="none" rotWithShape="1">
            <a:gsLst>
              <a:gs pos="0">
                <a:schemeClr val="bg1"/>
              </a:gs>
              <a:gs pos="100000">
                <a:schemeClr val="bg2">
                  <a:lumMod val="60000"/>
                  <a:lumOff val="40000"/>
                </a:schemeClr>
              </a:gs>
            </a:gsLst>
            <a:path path="circle">
              <a:fillToRect l="50000" t="50000" r="50000" b="50000"/>
            </a:path>
            <a:tileRect/>
          </a:gradFill>
          <a:ln>
            <a:solidFill>
              <a:srgbClr val="FFFFFF"/>
            </a:solidFill>
            <a:headEnd/>
            <a:tailEn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lnSpc>
                <a:spcPct val="80000"/>
              </a:lnSpc>
              <a:spcBef>
                <a:spcPct val="50000"/>
              </a:spcBef>
            </a:pPr>
            <a:endParaRPr lang="en-US" sz="2000" b="1" baseline="30000" dirty="0">
              <a:solidFill>
                <a:srgbClr val="FFFFFF"/>
              </a:solidFill>
              <a:latin typeface="+mn-lt"/>
              <a:cs typeface="+mn-cs"/>
            </a:endParaRPr>
          </a:p>
        </p:txBody>
      </p:sp>
      <p:sp>
        <p:nvSpPr>
          <p:cNvPr id="31" name="AutoShape 38"/>
          <p:cNvSpPr>
            <a:spLocks noChangeArrowheads="1"/>
          </p:cNvSpPr>
          <p:nvPr/>
        </p:nvSpPr>
        <p:spPr bwMode="auto">
          <a:xfrm>
            <a:off x="308242" y="2847987"/>
            <a:ext cx="8550195" cy="1326945"/>
          </a:xfrm>
          <a:prstGeom prst="roundRect">
            <a:avLst>
              <a:gd name="adj" fmla="val 4507"/>
            </a:avLst>
          </a:prstGeom>
          <a:gradFill flip="none" rotWithShape="1">
            <a:gsLst>
              <a:gs pos="0">
                <a:schemeClr val="bg1"/>
              </a:gs>
              <a:gs pos="100000">
                <a:schemeClr val="bg2">
                  <a:lumMod val="60000"/>
                  <a:lumOff val="40000"/>
                </a:schemeClr>
              </a:gs>
            </a:gsLst>
            <a:path path="circle">
              <a:fillToRect l="50000" t="50000" r="50000" b="50000"/>
            </a:path>
            <a:tileRect/>
          </a:gradFill>
          <a:ln>
            <a:solidFill>
              <a:srgbClr val="FFFFFF"/>
            </a:solidFill>
            <a:headEnd/>
            <a:tailEn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lnSpc>
                <a:spcPct val="80000"/>
              </a:lnSpc>
              <a:spcBef>
                <a:spcPct val="50000"/>
              </a:spcBef>
            </a:pPr>
            <a:endParaRPr lang="en-US" sz="2000" b="1" baseline="30000" dirty="0">
              <a:solidFill>
                <a:srgbClr val="FFFFFF"/>
              </a:solidFill>
              <a:latin typeface="+mn-lt"/>
              <a:cs typeface="+mn-cs"/>
            </a:endParaRPr>
          </a:p>
        </p:txBody>
      </p:sp>
      <p:sp>
        <p:nvSpPr>
          <p:cNvPr id="32" name="AutoShape 38"/>
          <p:cNvSpPr>
            <a:spLocks noChangeArrowheads="1"/>
          </p:cNvSpPr>
          <p:nvPr/>
        </p:nvSpPr>
        <p:spPr bwMode="auto">
          <a:xfrm>
            <a:off x="308242" y="4353865"/>
            <a:ext cx="8550195" cy="1326945"/>
          </a:xfrm>
          <a:prstGeom prst="roundRect">
            <a:avLst>
              <a:gd name="adj" fmla="val 4507"/>
            </a:avLst>
          </a:prstGeom>
          <a:gradFill flip="none" rotWithShape="1">
            <a:gsLst>
              <a:gs pos="0">
                <a:schemeClr val="bg1"/>
              </a:gs>
              <a:gs pos="100000">
                <a:schemeClr val="bg2">
                  <a:lumMod val="60000"/>
                  <a:lumOff val="40000"/>
                </a:schemeClr>
              </a:gs>
            </a:gsLst>
            <a:path path="circle">
              <a:fillToRect l="50000" t="50000" r="50000" b="50000"/>
            </a:path>
            <a:tileRect/>
          </a:gradFill>
          <a:ln>
            <a:solidFill>
              <a:srgbClr val="FFFFFF"/>
            </a:solidFill>
            <a:headEnd/>
            <a:tailEn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lnSpc>
                <a:spcPct val="80000"/>
              </a:lnSpc>
              <a:spcBef>
                <a:spcPct val="50000"/>
              </a:spcBef>
            </a:pPr>
            <a:endParaRPr lang="en-US" sz="2000" b="1" baseline="30000" dirty="0">
              <a:solidFill>
                <a:srgbClr val="FFFFFF"/>
              </a:solidFill>
              <a:latin typeface="+mn-lt"/>
              <a:cs typeface="+mn-cs"/>
            </a:endParaRPr>
          </a:p>
        </p:txBody>
      </p:sp>
      <p:sp>
        <p:nvSpPr>
          <p:cNvPr id="10244" name="Title 1"/>
          <p:cNvSpPr>
            <a:spLocks noGrp="1"/>
          </p:cNvSpPr>
          <p:nvPr>
            <p:ph type="title"/>
          </p:nvPr>
        </p:nvSpPr>
        <p:spPr>
          <a:xfrm>
            <a:off x="381000" y="228600"/>
            <a:ext cx="8585200" cy="954107"/>
          </a:xfrm>
        </p:spPr>
        <p:txBody>
          <a:bodyPr/>
          <a:lstStyle/>
          <a:p>
            <a:r>
              <a:rPr lang="en-US" sz="1400" dirty="0">
                <a:solidFill>
                  <a:srgbClr val="0071C5"/>
                </a:solidFill>
              </a:rPr>
              <a:t>Server Security Technologies </a:t>
            </a:r>
            <a:r>
              <a:rPr lang="en-US" sz="1400" dirty="0" smtClean="0">
                <a:solidFill>
                  <a:srgbClr val="0071C5"/>
                </a:solidFill>
              </a:rPr>
              <a:t/>
            </a:r>
            <a:br>
              <a:rPr lang="en-US" sz="1400" dirty="0" smtClean="0">
                <a:solidFill>
                  <a:srgbClr val="0071C5"/>
                </a:solidFill>
              </a:rPr>
            </a:br>
            <a:r>
              <a:rPr lang="en-US" dirty="0" smtClean="0"/>
              <a:t>Intel</a:t>
            </a:r>
            <a:r>
              <a:rPr lang="en-US" baseline="30000" dirty="0" smtClean="0"/>
              <a:t>®</a:t>
            </a:r>
            <a:r>
              <a:rPr lang="en-US" dirty="0" smtClean="0"/>
              <a:t> Helps Protect Your Business</a:t>
            </a:r>
            <a:br>
              <a:rPr lang="en-US" dirty="0" smtClean="0"/>
            </a:br>
            <a:r>
              <a:rPr lang="en-US" sz="1800" i="1" dirty="0" smtClean="0"/>
              <a:t>Refresh your infrastructure with Intel</a:t>
            </a:r>
            <a:r>
              <a:rPr lang="en-US" sz="1800" b="1" baseline="30000" dirty="0"/>
              <a:t> ®</a:t>
            </a:r>
            <a:r>
              <a:rPr lang="en-US" sz="1800" i="1" dirty="0" smtClean="0"/>
              <a:t> Xeon</a:t>
            </a:r>
            <a:r>
              <a:rPr lang="en-US" sz="1800" i="1" baseline="30000" dirty="0" smtClean="0"/>
              <a:t>®</a:t>
            </a:r>
            <a:r>
              <a:rPr lang="en-US" sz="1800" i="1" dirty="0" smtClean="0"/>
              <a:t> Processor-based systems</a:t>
            </a:r>
          </a:p>
        </p:txBody>
      </p:sp>
      <p:sp>
        <p:nvSpPr>
          <p:cNvPr id="10249" name="TextBox 6"/>
          <p:cNvSpPr txBox="1">
            <a:spLocks noChangeArrowheads="1"/>
          </p:cNvSpPr>
          <p:nvPr/>
        </p:nvSpPr>
        <p:spPr bwMode="auto">
          <a:xfrm>
            <a:off x="3562606" y="1534833"/>
            <a:ext cx="4993038" cy="904863"/>
          </a:xfrm>
          <a:prstGeom prst="rect">
            <a:avLst/>
          </a:prstGeom>
          <a:noFill/>
          <a:ln w="9525">
            <a:noFill/>
            <a:miter lim="800000"/>
            <a:headEnd/>
            <a:tailEnd/>
          </a:ln>
        </p:spPr>
        <p:txBody>
          <a:bodyPr wrap="square">
            <a:spAutoFit/>
          </a:bodyPr>
          <a:lstStyle/>
          <a:p>
            <a:pPr eaLnBrk="0" hangingPunct="0">
              <a:lnSpc>
                <a:spcPct val="80000"/>
              </a:lnSpc>
              <a:spcBef>
                <a:spcPct val="50000"/>
              </a:spcBef>
            </a:pPr>
            <a:r>
              <a:rPr lang="en-US" sz="2400" dirty="0" smtClean="0">
                <a:cs typeface="Verdana" pitchFamily="34" charset="0"/>
              </a:rPr>
              <a:t>Isolate</a:t>
            </a:r>
            <a:endParaRPr lang="en-US" sz="2400" dirty="0">
              <a:cs typeface="Verdana" pitchFamily="34" charset="0"/>
            </a:endParaRPr>
          </a:p>
          <a:p>
            <a:pPr eaLnBrk="0" hangingPunct="0">
              <a:lnSpc>
                <a:spcPct val="80000"/>
              </a:lnSpc>
              <a:spcBef>
                <a:spcPct val="50000"/>
              </a:spcBef>
              <a:spcAft>
                <a:spcPts val="200"/>
              </a:spcAft>
            </a:pPr>
            <a:r>
              <a:rPr lang="en-US" sz="1600" dirty="0" smtClean="0">
                <a:cs typeface="Verdana" pitchFamily="34" charset="0"/>
              </a:rPr>
              <a:t>Protect system from tampering and segregate workloads on shared resources</a:t>
            </a:r>
          </a:p>
        </p:txBody>
      </p:sp>
      <p:sp>
        <p:nvSpPr>
          <p:cNvPr id="33" name="TextBox 6"/>
          <p:cNvSpPr txBox="1">
            <a:spLocks noChangeArrowheads="1"/>
          </p:cNvSpPr>
          <p:nvPr/>
        </p:nvSpPr>
        <p:spPr bwMode="auto">
          <a:xfrm>
            <a:off x="4071227" y="2980078"/>
            <a:ext cx="4569546" cy="904863"/>
          </a:xfrm>
          <a:prstGeom prst="rect">
            <a:avLst/>
          </a:prstGeom>
          <a:noFill/>
          <a:ln w="9525">
            <a:noFill/>
            <a:miter lim="800000"/>
            <a:headEnd/>
            <a:tailEnd/>
          </a:ln>
        </p:spPr>
        <p:txBody>
          <a:bodyPr wrap="square">
            <a:spAutoFit/>
          </a:bodyPr>
          <a:lstStyle/>
          <a:p>
            <a:pPr eaLnBrk="0" hangingPunct="0">
              <a:lnSpc>
                <a:spcPct val="80000"/>
              </a:lnSpc>
              <a:spcBef>
                <a:spcPct val="50000"/>
              </a:spcBef>
            </a:pPr>
            <a:r>
              <a:rPr lang="en-US" sz="2400" dirty="0" smtClean="0">
                <a:cs typeface="Verdana" pitchFamily="34" charset="0"/>
              </a:rPr>
              <a:t>Enforce</a:t>
            </a:r>
            <a:endParaRPr lang="en-US" sz="2800" dirty="0" smtClean="0">
              <a:cs typeface="Verdana" pitchFamily="34" charset="0"/>
            </a:endParaRPr>
          </a:p>
          <a:p>
            <a:pPr eaLnBrk="0" hangingPunct="0">
              <a:lnSpc>
                <a:spcPct val="80000"/>
              </a:lnSpc>
              <a:spcBef>
                <a:spcPct val="50000"/>
              </a:spcBef>
            </a:pPr>
            <a:r>
              <a:rPr lang="en-US" sz="1600" dirty="0" smtClean="0">
                <a:cs typeface="Verdana" pitchFamily="34" charset="0"/>
              </a:rPr>
              <a:t>Control over virtualized environments with better visibility into system integrity</a:t>
            </a:r>
          </a:p>
        </p:txBody>
      </p:sp>
      <p:sp>
        <p:nvSpPr>
          <p:cNvPr id="34" name="TextBox 6"/>
          <p:cNvSpPr txBox="1">
            <a:spLocks noChangeArrowheads="1"/>
          </p:cNvSpPr>
          <p:nvPr/>
        </p:nvSpPr>
        <p:spPr bwMode="auto">
          <a:xfrm>
            <a:off x="4642127" y="4592228"/>
            <a:ext cx="3427746" cy="904863"/>
          </a:xfrm>
          <a:prstGeom prst="rect">
            <a:avLst/>
          </a:prstGeom>
          <a:noFill/>
          <a:ln w="9525">
            <a:noFill/>
            <a:miter lim="800000"/>
            <a:headEnd/>
            <a:tailEnd/>
          </a:ln>
        </p:spPr>
        <p:txBody>
          <a:bodyPr wrap="square">
            <a:spAutoFit/>
          </a:bodyPr>
          <a:lstStyle/>
          <a:p>
            <a:pPr eaLnBrk="0" hangingPunct="0">
              <a:lnSpc>
                <a:spcPct val="80000"/>
              </a:lnSpc>
              <a:spcBef>
                <a:spcPct val="50000"/>
              </a:spcBef>
            </a:pPr>
            <a:r>
              <a:rPr lang="en-US" sz="2400" dirty="0" smtClean="0">
                <a:cs typeface="Verdana" pitchFamily="34" charset="0"/>
              </a:rPr>
              <a:t>Encrypt</a:t>
            </a:r>
            <a:endParaRPr lang="en-US" sz="2400" dirty="0">
              <a:cs typeface="Verdana" pitchFamily="34" charset="0"/>
            </a:endParaRPr>
          </a:p>
          <a:p>
            <a:pPr eaLnBrk="0" hangingPunct="0">
              <a:lnSpc>
                <a:spcPct val="80000"/>
              </a:lnSpc>
              <a:spcBef>
                <a:spcPct val="50000"/>
              </a:spcBef>
            </a:pPr>
            <a:r>
              <a:rPr lang="en-US" sz="1600" dirty="0" smtClean="0">
                <a:cs typeface="Verdana" pitchFamily="34" charset="0"/>
              </a:rPr>
              <a:t>Provide better protection of data in flight, in use and at rest</a:t>
            </a:r>
          </a:p>
        </p:txBody>
      </p:sp>
      <p:sp>
        <p:nvSpPr>
          <p:cNvPr id="712" name="Rounded Rectangle 711"/>
          <p:cNvSpPr/>
          <p:nvPr/>
        </p:nvSpPr>
        <p:spPr bwMode="auto">
          <a:xfrm>
            <a:off x="1167408" y="2254512"/>
            <a:ext cx="1671712" cy="191867"/>
          </a:xfrm>
          <a:prstGeom prst="roundRect">
            <a:avLst/>
          </a:prstGeom>
          <a:gradFill flip="none" rotWithShape="1">
            <a:gsLst>
              <a:gs pos="5000">
                <a:srgbClr val="D6DF27"/>
              </a:gs>
              <a:gs pos="95000">
                <a:srgbClr val="8CC640"/>
              </a:gs>
            </a:gsLst>
            <a:lin ang="5400000" scaled="1"/>
            <a:tileRect/>
          </a:gradFill>
          <a:ln w="31750">
            <a:solidFill>
              <a:schemeClr val="bg1"/>
            </a:solidFill>
            <a:round/>
            <a:headEnd/>
            <a:tailEnd/>
          </a:ln>
          <a:effectLst>
            <a:outerShdw blurRad="50800" dist="38100" dir="2700000" algn="tl"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en-US" altLang="ja-JP" sz="1200" b="1" dirty="0">
                <a:solidFill>
                  <a:schemeClr val="tx1"/>
                </a:solidFill>
                <a:latin typeface="Verdana" pitchFamily="34" charset="0"/>
                <a:cs typeface="Arial" pitchFamily="34" charset="0"/>
              </a:rPr>
              <a:t>VMM</a:t>
            </a:r>
          </a:p>
        </p:txBody>
      </p:sp>
      <p:cxnSp>
        <p:nvCxnSpPr>
          <p:cNvPr id="713" name="Straight Connector 712"/>
          <p:cNvCxnSpPr/>
          <p:nvPr/>
        </p:nvCxnSpPr>
        <p:spPr>
          <a:xfrm flipH="1">
            <a:off x="1985294" y="1535894"/>
            <a:ext cx="6142" cy="639335"/>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14" name="Group 713"/>
          <p:cNvGrpSpPr/>
          <p:nvPr/>
        </p:nvGrpSpPr>
        <p:grpSpPr>
          <a:xfrm>
            <a:off x="1080506" y="2333691"/>
            <a:ext cx="182238" cy="251475"/>
            <a:chOff x="3839095" y="3681795"/>
            <a:chExt cx="614795" cy="913064"/>
          </a:xfrm>
          <a:effectLst>
            <a:outerShdw blurRad="50800" dist="38100" dir="2700000" algn="tl" rotWithShape="0">
              <a:prstClr val="black">
                <a:alpha val="40000"/>
              </a:prstClr>
            </a:outerShdw>
          </a:effectLst>
        </p:grpSpPr>
        <p:sp>
          <p:nvSpPr>
            <p:cNvPr id="774" name="Rounded Rectangle 157"/>
            <p:cNvSpPr/>
            <p:nvPr/>
          </p:nvSpPr>
          <p:spPr bwMode="auto">
            <a:xfrm>
              <a:off x="3839095" y="3681795"/>
              <a:ext cx="614243" cy="913064"/>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cs typeface="Verdana" pitchFamily="34" charset="0"/>
              </a:endParaRPr>
            </a:p>
          </p:txBody>
        </p:sp>
        <p:grpSp>
          <p:nvGrpSpPr>
            <p:cNvPr id="775" name="Group 774"/>
            <p:cNvGrpSpPr/>
            <p:nvPr/>
          </p:nvGrpSpPr>
          <p:grpSpPr>
            <a:xfrm>
              <a:off x="3840480" y="4240530"/>
              <a:ext cx="613410" cy="209549"/>
              <a:chOff x="3848100" y="4240530"/>
              <a:chExt cx="601980" cy="209549"/>
            </a:xfrm>
            <a:solidFill>
              <a:schemeClr val="bg1"/>
            </a:solidFill>
          </p:grpSpPr>
          <p:sp>
            <p:nvSpPr>
              <p:cNvPr id="776" name="Rectangle 775"/>
              <p:cNvSpPr/>
              <p:nvPr/>
            </p:nvSpPr>
            <p:spPr bwMode="auto">
              <a:xfrm>
                <a:off x="3848100" y="424053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cs typeface="Verdana" pitchFamily="34" charset="0"/>
                </a:endParaRPr>
              </a:p>
            </p:txBody>
          </p:sp>
          <p:sp>
            <p:nvSpPr>
              <p:cNvPr id="777" name="Rectangle 776"/>
              <p:cNvSpPr/>
              <p:nvPr/>
            </p:nvSpPr>
            <p:spPr bwMode="auto">
              <a:xfrm>
                <a:off x="3848100" y="440436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cs typeface="Verdana" pitchFamily="34" charset="0"/>
                </a:endParaRPr>
              </a:p>
            </p:txBody>
          </p:sp>
        </p:grpSp>
      </p:grpSp>
      <p:cxnSp>
        <p:nvCxnSpPr>
          <p:cNvPr id="715" name="Straight Connector 714"/>
          <p:cNvCxnSpPr/>
          <p:nvPr/>
        </p:nvCxnSpPr>
        <p:spPr>
          <a:xfrm flipH="1" flipV="1">
            <a:off x="1682301" y="2181248"/>
            <a:ext cx="605811" cy="50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16" name="Group 715"/>
          <p:cNvGrpSpPr/>
          <p:nvPr/>
        </p:nvGrpSpPr>
        <p:grpSpPr>
          <a:xfrm>
            <a:off x="1182016" y="2139114"/>
            <a:ext cx="600899" cy="68729"/>
            <a:chOff x="5622876" y="-634226"/>
            <a:chExt cx="8679978" cy="1507683"/>
          </a:xfrm>
        </p:grpSpPr>
        <p:sp>
          <p:nvSpPr>
            <p:cNvPr id="760" name="Freeform 55"/>
            <p:cNvSpPr>
              <a:spLocks/>
            </p:cNvSpPr>
            <p:nvPr/>
          </p:nvSpPr>
          <p:spPr bwMode="auto">
            <a:xfrm>
              <a:off x="5622876" y="-634226"/>
              <a:ext cx="8679978" cy="1507683"/>
            </a:xfrm>
            <a:prstGeom prst="roundRect">
              <a:avLst>
                <a:gd name="adj" fmla="val 5804"/>
              </a:avLst>
            </a:prstGeom>
            <a:gradFill flip="none" rotWithShape="1">
              <a:gsLst>
                <a:gs pos="40000">
                  <a:srgbClr val="A7A9AF"/>
                </a:gs>
                <a:gs pos="26000">
                  <a:srgbClr val="959EA1"/>
                </a:gs>
                <a:gs pos="0">
                  <a:srgbClr val="CACCD0"/>
                </a:gs>
                <a:gs pos="100000">
                  <a:srgbClr val="BBBFC3"/>
                </a:gs>
              </a:gsLst>
              <a:lin ang="5400000" scaled="1"/>
              <a:tileRect/>
            </a:gradFill>
            <a:ln>
              <a:solidFill>
                <a:schemeClr val="tx2">
                  <a:lumMod val="60000"/>
                  <a:lumOff val="40000"/>
                </a:schemeClr>
              </a:solid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61" name="Freeform 56"/>
            <p:cNvSpPr>
              <a:spLocks/>
            </p:cNvSpPr>
            <p:nvPr/>
          </p:nvSpPr>
          <p:spPr bwMode="auto">
            <a:xfrm>
              <a:off x="5759402"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62" name="Freeform 57"/>
            <p:cNvSpPr>
              <a:spLocks/>
            </p:cNvSpPr>
            <p:nvPr/>
          </p:nvSpPr>
          <p:spPr bwMode="auto">
            <a:xfrm>
              <a:off x="7179464"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63" name="Freeform 58"/>
            <p:cNvSpPr>
              <a:spLocks/>
            </p:cNvSpPr>
            <p:nvPr/>
          </p:nvSpPr>
          <p:spPr bwMode="auto">
            <a:xfrm>
              <a:off x="8596011" y="-522986"/>
              <a:ext cx="1307582" cy="602824"/>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64" name="Freeform 59"/>
            <p:cNvSpPr>
              <a:spLocks/>
            </p:cNvSpPr>
            <p:nvPr/>
          </p:nvSpPr>
          <p:spPr bwMode="auto">
            <a:xfrm>
              <a:off x="5759402" y="150139"/>
              <a:ext cx="623913" cy="597551"/>
            </a:xfrm>
            <a:custGeom>
              <a:avLst/>
              <a:gdLst>
                <a:gd name="T0" fmla="*/ 0 w 150"/>
                <a:gd name="T1" fmla="*/ 20 h 144"/>
                <a:gd name="T2" fmla="*/ 0 w 150"/>
                <a:gd name="T3" fmla="*/ 20 h 144"/>
                <a:gd name="T4" fmla="*/ 20 w 150"/>
                <a:gd name="T5" fmla="*/ 0 h 144"/>
                <a:gd name="T6" fmla="*/ 130 w 150"/>
                <a:gd name="T7" fmla="*/ 0 h 144"/>
                <a:gd name="T8" fmla="*/ 150 w 150"/>
                <a:gd name="T9" fmla="*/ 20 h 144"/>
                <a:gd name="T10" fmla="*/ 150 w 150"/>
                <a:gd name="T11" fmla="*/ 20 h 144"/>
                <a:gd name="T12" fmla="*/ 150 w 150"/>
                <a:gd name="T13" fmla="*/ 124 h 144"/>
                <a:gd name="T14" fmla="*/ 130 w 150"/>
                <a:gd name="T15" fmla="*/ 144 h 144"/>
                <a:gd name="T16" fmla="*/ 130 w 150"/>
                <a:gd name="T17" fmla="*/ 144 h 144"/>
                <a:gd name="T18" fmla="*/ 20 w 150"/>
                <a:gd name="T19" fmla="*/ 144 h 144"/>
                <a:gd name="T20" fmla="*/ 0 w 150"/>
                <a:gd name="T21" fmla="*/ 124 h 144"/>
                <a:gd name="T22" fmla="*/ 0 w 150"/>
                <a:gd name="T23" fmla="*/ 124 h 144"/>
                <a:gd name="T24" fmla="*/ 0 w 150"/>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44">
                  <a:moveTo>
                    <a:pt x="0" y="20"/>
                  </a:moveTo>
                  <a:cubicBezTo>
                    <a:pt x="0" y="20"/>
                    <a:pt x="0" y="20"/>
                    <a:pt x="0" y="20"/>
                  </a:cubicBezTo>
                  <a:cubicBezTo>
                    <a:pt x="0" y="9"/>
                    <a:pt x="9" y="0"/>
                    <a:pt x="20" y="0"/>
                  </a:cubicBezTo>
                  <a:cubicBezTo>
                    <a:pt x="130" y="0"/>
                    <a:pt x="130" y="0"/>
                    <a:pt x="130" y="0"/>
                  </a:cubicBezTo>
                  <a:cubicBezTo>
                    <a:pt x="141" y="0"/>
                    <a:pt x="150" y="9"/>
                    <a:pt x="150" y="20"/>
                  </a:cubicBezTo>
                  <a:cubicBezTo>
                    <a:pt x="150" y="20"/>
                    <a:pt x="150" y="20"/>
                    <a:pt x="150" y="20"/>
                  </a:cubicBezTo>
                  <a:cubicBezTo>
                    <a:pt x="150" y="124"/>
                    <a:pt x="150" y="124"/>
                    <a:pt x="150" y="124"/>
                  </a:cubicBezTo>
                  <a:cubicBezTo>
                    <a:pt x="150" y="135"/>
                    <a:pt x="141" y="144"/>
                    <a:pt x="130" y="144"/>
                  </a:cubicBezTo>
                  <a:cubicBezTo>
                    <a:pt x="130" y="144"/>
                    <a:pt x="130" y="144"/>
                    <a:pt x="130"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65" name="Freeform 60"/>
            <p:cNvSpPr>
              <a:spLocks/>
            </p:cNvSpPr>
            <p:nvPr/>
          </p:nvSpPr>
          <p:spPr bwMode="auto">
            <a:xfrm>
              <a:off x="6494038"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66" name="Freeform 61"/>
            <p:cNvSpPr>
              <a:spLocks/>
            </p:cNvSpPr>
            <p:nvPr/>
          </p:nvSpPr>
          <p:spPr bwMode="auto">
            <a:xfrm>
              <a:off x="7914100"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67" name="Freeform 62"/>
            <p:cNvSpPr>
              <a:spLocks/>
            </p:cNvSpPr>
            <p:nvPr/>
          </p:nvSpPr>
          <p:spPr bwMode="auto">
            <a:xfrm>
              <a:off x="13588750" y="150139"/>
              <a:ext cx="572946" cy="597551"/>
            </a:xfrm>
            <a:custGeom>
              <a:avLst/>
              <a:gdLst>
                <a:gd name="T0" fmla="*/ 0 w 138"/>
                <a:gd name="T1" fmla="*/ 19 h 144"/>
                <a:gd name="T2" fmla="*/ 0 w 138"/>
                <a:gd name="T3" fmla="*/ 19 h 144"/>
                <a:gd name="T4" fmla="*/ 19 w 138"/>
                <a:gd name="T5" fmla="*/ 0 h 144"/>
                <a:gd name="T6" fmla="*/ 119 w 138"/>
                <a:gd name="T7" fmla="*/ 0 h 144"/>
                <a:gd name="T8" fmla="*/ 138 w 138"/>
                <a:gd name="T9" fmla="*/ 19 h 144"/>
                <a:gd name="T10" fmla="*/ 138 w 138"/>
                <a:gd name="T11" fmla="*/ 19 h 144"/>
                <a:gd name="T12" fmla="*/ 138 w 138"/>
                <a:gd name="T13" fmla="*/ 125 h 144"/>
                <a:gd name="T14" fmla="*/ 119 w 138"/>
                <a:gd name="T15" fmla="*/ 144 h 144"/>
                <a:gd name="T16" fmla="*/ 119 w 138"/>
                <a:gd name="T17" fmla="*/ 144 h 144"/>
                <a:gd name="T18" fmla="*/ 19 w 138"/>
                <a:gd name="T19" fmla="*/ 144 h 144"/>
                <a:gd name="T20" fmla="*/ 0 w 138"/>
                <a:gd name="T21" fmla="*/ 125 h 144"/>
                <a:gd name="T22" fmla="*/ 0 w 138"/>
                <a:gd name="T23" fmla="*/ 125 h 144"/>
                <a:gd name="T24" fmla="*/ 0 w 138"/>
                <a:gd name="T25"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4">
                  <a:moveTo>
                    <a:pt x="0" y="19"/>
                  </a:moveTo>
                  <a:cubicBezTo>
                    <a:pt x="0" y="19"/>
                    <a:pt x="0" y="19"/>
                    <a:pt x="0" y="19"/>
                  </a:cubicBezTo>
                  <a:cubicBezTo>
                    <a:pt x="0" y="8"/>
                    <a:pt x="9" y="0"/>
                    <a:pt x="19" y="0"/>
                  </a:cubicBezTo>
                  <a:cubicBezTo>
                    <a:pt x="119" y="0"/>
                    <a:pt x="119" y="0"/>
                    <a:pt x="119" y="0"/>
                  </a:cubicBezTo>
                  <a:cubicBezTo>
                    <a:pt x="129" y="0"/>
                    <a:pt x="138" y="8"/>
                    <a:pt x="138" y="19"/>
                  </a:cubicBezTo>
                  <a:cubicBezTo>
                    <a:pt x="138" y="19"/>
                    <a:pt x="138" y="19"/>
                    <a:pt x="138" y="19"/>
                  </a:cubicBezTo>
                  <a:cubicBezTo>
                    <a:pt x="138" y="125"/>
                    <a:pt x="138" y="125"/>
                    <a:pt x="138" y="125"/>
                  </a:cubicBezTo>
                  <a:cubicBezTo>
                    <a:pt x="138" y="136"/>
                    <a:pt x="129" y="144"/>
                    <a:pt x="119" y="144"/>
                  </a:cubicBezTo>
                  <a:cubicBezTo>
                    <a:pt x="119" y="144"/>
                    <a:pt x="119" y="144"/>
                    <a:pt x="119" y="144"/>
                  </a:cubicBezTo>
                  <a:cubicBezTo>
                    <a:pt x="19" y="144"/>
                    <a:pt x="19" y="144"/>
                    <a:pt x="19" y="144"/>
                  </a:cubicBezTo>
                  <a:cubicBezTo>
                    <a:pt x="9" y="144"/>
                    <a:pt x="0" y="136"/>
                    <a:pt x="0" y="125"/>
                  </a:cubicBezTo>
                  <a:cubicBezTo>
                    <a:pt x="0" y="125"/>
                    <a:pt x="0" y="125"/>
                    <a:pt x="0" y="125"/>
                  </a:cubicBezTo>
                  <a:lnTo>
                    <a:pt x="0" y="19"/>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68" name="Freeform 56"/>
            <p:cNvSpPr>
              <a:spLocks/>
            </p:cNvSpPr>
            <p:nvPr/>
          </p:nvSpPr>
          <p:spPr bwMode="auto">
            <a:xfrm>
              <a:off x="10017505"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69" name="Freeform 57"/>
            <p:cNvSpPr>
              <a:spLocks/>
            </p:cNvSpPr>
            <p:nvPr/>
          </p:nvSpPr>
          <p:spPr bwMode="auto">
            <a:xfrm>
              <a:off x="11437567"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70" name="Freeform 58"/>
            <p:cNvSpPr>
              <a:spLocks/>
            </p:cNvSpPr>
            <p:nvPr/>
          </p:nvSpPr>
          <p:spPr bwMode="auto">
            <a:xfrm>
              <a:off x="12854114" y="-522986"/>
              <a:ext cx="1307582" cy="602824"/>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71" name="Freeform 60"/>
            <p:cNvSpPr>
              <a:spLocks/>
            </p:cNvSpPr>
            <p:nvPr/>
          </p:nvSpPr>
          <p:spPr bwMode="auto">
            <a:xfrm>
              <a:off x="9332773"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72" name="Freeform 61"/>
            <p:cNvSpPr>
              <a:spLocks/>
            </p:cNvSpPr>
            <p:nvPr/>
          </p:nvSpPr>
          <p:spPr bwMode="auto">
            <a:xfrm>
              <a:off x="10752835"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73" name="Freeform 61"/>
            <p:cNvSpPr>
              <a:spLocks/>
            </p:cNvSpPr>
            <p:nvPr/>
          </p:nvSpPr>
          <p:spPr bwMode="auto">
            <a:xfrm>
              <a:off x="12172201"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717" name="Group 716"/>
          <p:cNvGrpSpPr/>
          <p:nvPr/>
        </p:nvGrpSpPr>
        <p:grpSpPr>
          <a:xfrm>
            <a:off x="2187545" y="2139114"/>
            <a:ext cx="600899" cy="68729"/>
            <a:chOff x="5622876" y="-634226"/>
            <a:chExt cx="8679978" cy="1507683"/>
          </a:xfrm>
        </p:grpSpPr>
        <p:sp>
          <p:nvSpPr>
            <p:cNvPr id="746" name="Freeform 55"/>
            <p:cNvSpPr>
              <a:spLocks/>
            </p:cNvSpPr>
            <p:nvPr/>
          </p:nvSpPr>
          <p:spPr bwMode="auto">
            <a:xfrm>
              <a:off x="5622876" y="-634226"/>
              <a:ext cx="8679978" cy="1507683"/>
            </a:xfrm>
            <a:prstGeom prst="roundRect">
              <a:avLst>
                <a:gd name="adj" fmla="val 5804"/>
              </a:avLst>
            </a:prstGeom>
            <a:gradFill flip="none" rotWithShape="1">
              <a:gsLst>
                <a:gs pos="40000">
                  <a:srgbClr val="A7A9AF"/>
                </a:gs>
                <a:gs pos="26000">
                  <a:srgbClr val="959EA1"/>
                </a:gs>
                <a:gs pos="0">
                  <a:srgbClr val="CACCD0"/>
                </a:gs>
                <a:gs pos="100000">
                  <a:srgbClr val="BBBFC3"/>
                </a:gs>
              </a:gsLst>
              <a:lin ang="5400000" scaled="1"/>
              <a:tileRect/>
            </a:gradFill>
            <a:ln>
              <a:solidFill>
                <a:schemeClr val="tx2">
                  <a:lumMod val="60000"/>
                  <a:lumOff val="40000"/>
                </a:schemeClr>
              </a:solid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47" name="Freeform 56"/>
            <p:cNvSpPr>
              <a:spLocks/>
            </p:cNvSpPr>
            <p:nvPr/>
          </p:nvSpPr>
          <p:spPr bwMode="auto">
            <a:xfrm>
              <a:off x="5759402"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48" name="Freeform 57"/>
            <p:cNvSpPr>
              <a:spLocks/>
            </p:cNvSpPr>
            <p:nvPr/>
          </p:nvSpPr>
          <p:spPr bwMode="auto">
            <a:xfrm>
              <a:off x="7179464"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49" name="Freeform 58"/>
            <p:cNvSpPr>
              <a:spLocks/>
            </p:cNvSpPr>
            <p:nvPr/>
          </p:nvSpPr>
          <p:spPr bwMode="auto">
            <a:xfrm>
              <a:off x="8596011" y="-522986"/>
              <a:ext cx="1307582" cy="602824"/>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50" name="Freeform 59"/>
            <p:cNvSpPr>
              <a:spLocks/>
            </p:cNvSpPr>
            <p:nvPr/>
          </p:nvSpPr>
          <p:spPr bwMode="auto">
            <a:xfrm>
              <a:off x="5759402" y="150139"/>
              <a:ext cx="623913" cy="597551"/>
            </a:xfrm>
            <a:custGeom>
              <a:avLst/>
              <a:gdLst>
                <a:gd name="T0" fmla="*/ 0 w 150"/>
                <a:gd name="T1" fmla="*/ 20 h 144"/>
                <a:gd name="T2" fmla="*/ 0 w 150"/>
                <a:gd name="T3" fmla="*/ 20 h 144"/>
                <a:gd name="T4" fmla="*/ 20 w 150"/>
                <a:gd name="T5" fmla="*/ 0 h 144"/>
                <a:gd name="T6" fmla="*/ 130 w 150"/>
                <a:gd name="T7" fmla="*/ 0 h 144"/>
                <a:gd name="T8" fmla="*/ 150 w 150"/>
                <a:gd name="T9" fmla="*/ 20 h 144"/>
                <a:gd name="T10" fmla="*/ 150 w 150"/>
                <a:gd name="T11" fmla="*/ 20 h 144"/>
                <a:gd name="T12" fmla="*/ 150 w 150"/>
                <a:gd name="T13" fmla="*/ 124 h 144"/>
                <a:gd name="T14" fmla="*/ 130 w 150"/>
                <a:gd name="T15" fmla="*/ 144 h 144"/>
                <a:gd name="T16" fmla="*/ 130 w 150"/>
                <a:gd name="T17" fmla="*/ 144 h 144"/>
                <a:gd name="T18" fmla="*/ 20 w 150"/>
                <a:gd name="T19" fmla="*/ 144 h 144"/>
                <a:gd name="T20" fmla="*/ 0 w 150"/>
                <a:gd name="T21" fmla="*/ 124 h 144"/>
                <a:gd name="T22" fmla="*/ 0 w 150"/>
                <a:gd name="T23" fmla="*/ 124 h 144"/>
                <a:gd name="T24" fmla="*/ 0 w 150"/>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44">
                  <a:moveTo>
                    <a:pt x="0" y="20"/>
                  </a:moveTo>
                  <a:cubicBezTo>
                    <a:pt x="0" y="20"/>
                    <a:pt x="0" y="20"/>
                    <a:pt x="0" y="20"/>
                  </a:cubicBezTo>
                  <a:cubicBezTo>
                    <a:pt x="0" y="9"/>
                    <a:pt x="9" y="0"/>
                    <a:pt x="20" y="0"/>
                  </a:cubicBezTo>
                  <a:cubicBezTo>
                    <a:pt x="130" y="0"/>
                    <a:pt x="130" y="0"/>
                    <a:pt x="130" y="0"/>
                  </a:cubicBezTo>
                  <a:cubicBezTo>
                    <a:pt x="141" y="0"/>
                    <a:pt x="150" y="9"/>
                    <a:pt x="150" y="20"/>
                  </a:cubicBezTo>
                  <a:cubicBezTo>
                    <a:pt x="150" y="20"/>
                    <a:pt x="150" y="20"/>
                    <a:pt x="150" y="20"/>
                  </a:cubicBezTo>
                  <a:cubicBezTo>
                    <a:pt x="150" y="124"/>
                    <a:pt x="150" y="124"/>
                    <a:pt x="150" y="124"/>
                  </a:cubicBezTo>
                  <a:cubicBezTo>
                    <a:pt x="150" y="135"/>
                    <a:pt x="141" y="144"/>
                    <a:pt x="130" y="144"/>
                  </a:cubicBezTo>
                  <a:cubicBezTo>
                    <a:pt x="130" y="144"/>
                    <a:pt x="130" y="144"/>
                    <a:pt x="130"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51" name="Freeform 60"/>
            <p:cNvSpPr>
              <a:spLocks/>
            </p:cNvSpPr>
            <p:nvPr/>
          </p:nvSpPr>
          <p:spPr bwMode="auto">
            <a:xfrm>
              <a:off x="6494038"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52" name="Freeform 61"/>
            <p:cNvSpPr>
              <a:spLocks/>
            </p:cNvSpPr>
            <p:nvPr/>
          </p:nvSpPr>
          <p:spPr bwMode="auto">
            <a:xfrm>
              <a:off x="7914100"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53" name="Freeform 62"/>
            <p:cNvSpPr>
              <a:spLocks/>
            </p:cNvSpPr>
            <p:nvPr/>
          </p:nvSpPr>
          <p:spPr bwMode="auto">
            <a:xfrm>
              <a:off x="13588750" y="150139"/>
              <a:ext cx="572946" cy="597551"/>
            </a:xfrm>
            <a:custGeom>
              <a:avLst/>
              <a:gdLst>
                <a:gd name="T0" fmla="*/ 0 w 138"/>
                <a:gd name="T1" fmla="*/ 19 h 144"/>
                <a:gd name="T2" fmla="*/ 0 w 138"/>
                <a:gd name="T3" fmla="*/ 19 h 144"/>
                <a:gd name="T4" fmla="*/ 19 w 138"/>
                <a:gd name="T5" fmla="*/ 0 h 144"/>
                <a:gd name="T6" fmla="*/ 119 w 138"/>
                <a:gd name="T7" fmla="*/ 0 h 144"/>
                <a:gd name="T8" fmla="*/ 138 w 138"/>
                <a:gd name="T9" fmla="*/ 19 h 144"/>
                <a:gd name="T10" fmla="*/ 138 w 138"/>
                <a:gd name="T11" fmla="*/ 19 h 144"/>
                <a:gd name="T12" fmla="*/ 138 w 138"/>
                <a:gd name="T13" fmla="*/ 125 h 144"/>
                <a:gd name="T14" fmla="*/ 119 w 138"/>
                <a:gd name="T15" fmla="*/ 144 h 144"/>
                <a:gd name="T16" fmla="*/ 119 w 138"/>
                <a:gd name="T17" fmla="*/ 144 h 144"/>
                <a:gd name="T18" fmla="*/ 19 w 138"/>
                <a:gd name="T19" fmla="*/ 144 h 144"/>
                <a:gd name="T20" fmla="*/ 0 w 138"/>
                <a:gd name="T21" fmla="*/ 125 h 144"/>
                <a:gd name="T22" fmla="*/ 0 w 138"/>
                <a:gd name="T23" fmla="*/ 125 h 144"/>
                <a:gd name="T24" fmla="*/ 0 w 138"/>
                <a:gd name="T25"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4">
                  <a:moveTo>
                    <a:pt x="0" y="19"/>
                  </a:moveTo>
                  <a:cubicBezTo>
                    <a:pt x="0" y="19"/>
                    <a:pt x="0" y="19"/>
                    <a:pt x="0" y="19"/>
                  </a:cubicBezTo>
                  <a:cubicBezTo>
                    <a:pt x="0" y="8"/>
                    <a:pt x="9" y="0"/>
                    <a:pt x="19" y="0"/>
                  </a:cubicBezTo>
                  <a:cubicBezTo>
                    <a:pt x="119" y="0"/>
                    <a:pt x="119" y="0"/>
                    <a:pt x="119" y="0"/>
                  </a:cubicBezTo>
                  <a:cubicBezTo>
                    <a:pt x="129" y="0"/>
                    <a:pt x="138" y="8"/>
                    <a:pt x="138" y="19"/>
                  </a:cubicBezTo>
                  <a:cubicBezTo>
                    <a:pt x="138" y="19"/>
                    <a:pt x="138" y="19"/>
                    <a:pt x="138" y="19"/>
                  </a:cubicBezTo>
                  <a:cubicBezTo>
                    <a:pt x="138" y="125"/>
                    <a:pt x="138" y="125"/>
                    <a:pt x="138" y="125"/>
                  </a:cubicBezTo>
                  <a:cubicBezTo>
                    <a:pt x="138" y="136"/>
                    <a:pt x="129" y="144"/>
                    <a:pt x="119" y="144"/>
                  </a:cubicBezTo>
                  <a:cubicBezTo>
                    <a:pt x="119" y="144"/>
                    <a:pt x="119" y="144"/>
                    <a:pt x="119" y="144"/>
                  </a:cubicBezTo>
                  <a:cubicBezTo>
                    <a:pt x="19" y="144"/>
                    <a:pt x="19" y="144"/>
                    <a:pt x="19" y="144"/>
                  </a:cubicBezTo>
                  <a:cubicBezTo>
                    <a:pt x="9" y="144"/>
                    <a:pt x="0" y="136"/>
                    <a:pt x="0" y="125"/>
                  </a:cubicBezTo>
                  <a:cubicBezTo>
                    <a:pt x="0" y="125"/>
                    <a:pt x="0" y="125"/>
                    <a:pt x="0" y="125"/>
                  </a:cubicBezTo>
                  <a:lnTo>
                    <a:pt x="0" y="19"/>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54" name="Freeform 56"/>
            <p:cNvSpPr>
              <a:spLocks/>
            </p:cNvSpPr>
            <p:nvPr/>
          </p:nvSpPr>
          <p:spPr bwMode="auto">
            <a:xfrm>
              <a:off x="10017505"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55" name="Freeform 57"/>
            <p:cNvSpPr>
              <a:spLocks/>
            </p:cNvSpPr>
            <p:nvPr/>
          </p:nvSpPr>
          <p:spPr bwMode="auto">
            <a:xfrm>
              <a:off x="11437567"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56" name="Freeform 58"/>
            <p:cNvSpPr>
              <a:spLocks/>
            </p:cNvSpPr>
            <p:nvPr/>
          </p:nvSpPr>
          <p:spPr bwMode="auto">
            <a:xfrm>
              <a:off x="12854114" y="-522986"/>
              <a:ext cx="1307582" cy="602824"/>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57" name="Freeform 60"/>
            <p:cNvSpPr>
              <a:spLocks/>
            </p:cNvSpPr>
            <p:nvPr/>
          </p:nvSpPr>
          <p:spPr bwMode="auto">
            <a:xfrm>
              <a:off x="9332773"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58" name="Freeform 61"/>
            <p:cNvSpPr>
              <a:spLocks/>
            </p:cNvSpPr>
            <p:nvPr/>
          </p:nvSpPr>
          <p:spPr bwMode="auto">
            <a:xfrm>
              <a:off x="10752835"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59" name="Freeform 61"/>
            <p:cNvSpPr>
              <a:spLocks/>
            </p:cNvSpPr>
            <p:nvPr/>
          </p:nvSpPr>
          <p:spPr bwMode="auto">
            <a:xfrm>
              <a:off x="12172201"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718" name="Group 717"/>
          <p:cNvGrpSpPr/>
          <p:nvPr/>
        </p:nvGrpSpPr>
        <p:grpSpPr>
          <a:xfrm>
            <a:off x="2267061" y="1636786"/>
            <a:ext cx="485244" cy="473528"/>
            <a:chOff x="4072094" y="4075383"/>
            <a:chExt cx="533400" cy="790480"/>
          </a:xfrm>
        </p:grpSpPr>
        <p:sp>
          <p:nvSpPr>
            <p:cNvPr id="744" name="Rounded Rectangle 743"/>
            <p:cNvSpPr/>
            <p:nvPr/>
          </p:nvSpPr>
          <p:spPr bwMode="auto">
            <a:xfrm>
              <a:off x="4072094" y="4075383"/>
              <a:ext cx="533400" cy="790480"/>
            </a:xfrm>
            <a:prstGeom prst="roundRect">
              <a:avLst/>
            </a:prstGeom>
            <a:gradFill flip="none" rotWithShape="1">
              <a:gsLst>
                <a:gs pos="5000">
                  <a:schemeClr val="accent4"/>
                </a:gs>
                <a:gs pos="65000">
                  <a:srgbClr val="F37021"/>
                </a:gs>
              </a:gsLst>
              <a:lin ang="16200000" scaled="0"/>
              <a:tileRect/>
            </a:gradFill>
            <a:ln w="158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hangingPunct="0">
                <a:defRPr/>
              </a:pPr>
              <a:endParaRPr lang="en-US" altLang="ja-JP" sz="2000" b="1" dirty="0" smtClean="0">
                <a:solidFill>
                  <a:schemeClr val="tx1"/>
                </a:solidFill>
                <a:cs typeface="Verdana" pitchFamily="34" charset="0"/>
              </a:endParaRPr>
            </a:p>
          </p:txBody>
        </p:sp>
        <p:sp>
          <p:nvSpPr>
            <p:cNvPr id="745" name="Rectangle 189"/>
            <p:cNvSpPr>
              <a:spLocks noChangeArrowheads="1"/>
            </p:cNvSpPr>
            <p:nvPr/>
          </p:nvSpPr>
          <p:spPr bwMode="auto">
            <a:xfrm>
              <a:off x="4112286" y="4400534"/>
              <a:ext cx="464143" cy="254051"/>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lang="en-US" sz="900" kern="0" dirty="0" smtClean="0">
                  <a:solidFill>
                    <a:srgbClr val="061922"/>
                  </a:solidFill>
                  <a:latin typeface="Verdana"/>
                  <a:cs typeface="Verdana" pitchFamily="34" charset="0"/>
                </a:rPr>
                <a:t>VM2</a:t>
              </a:r>
              <a:endParaRPr lang="en-US" sz="100" kern="0" dirty="0" smtClean="0">
                <a:solidFill>
                  <a:srgbClr val="061922"/>
                </a:solidFill>
                <a:latin typeface="Verdana"/>
                <a:cs typeface="Verdana" pitchFamily="34" charset="0"/>
              </a:endParaRPr>
            </a:p>
          </p:txBody>
        </p:sp>
      </p:grpSp>
      <p:grpSp>
        <p:nvGrpSpPr>
          <p:cNvPr id="719" name="Group 718"/>
          <p:cNvGrpSpPr/>
          <p:nvPr/>
        </p:nvGrpSpPr>
        <p:grpSpPr>
          <a:xfrm>
            <a:off x="1230519" y="1636961"/>
            <a:ext cx="485244" cy="473528"/>
            <a:chOff x="4072094" y="4075383"/>
            <a:chExt cx="533400" cy="790480"/>
          </a:xfrm>
        </p:grpSpPr>
        <p:sp>
          <p:nvSpPr>
            <p:cNvPr id="742" name="Rounded Rectangle 741"/>
            <p:cNvSpPr/>
            <p:nvPr/>
          </p:nvSpPr>
          <p:spPr bwMode="auto">
            <a:xfrm>
              <a:off x="4072094" y="4075383"/>
              <a:ext cx="533400" cy="790480"/>
            </a:xfrm>
            <a:prstGeom prst="roundRect">
              <a:avLst/>
            </a:prstGeom>
            <a:gradFill flip="none" rotWithShape="1">
              <a:gsLst>
                <a:gs pos="5000">
                  <a:schemeClr val="accent4"/>
                </a:gs>
                <a:gs pos="65000">
                  <a:srgbClr val="F37021"/>
                </a:gs>
              </a:gsLst>
              <a:lin ang="16200000" scaled="0"/>
              <a:tileRect/>
            </a:gradFill>
            <a:ln w="158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hangingPunct="0">
                <a:defRPr/>
              </a:pPr>
              <a:endParaRPr lang="en-US" altLang="ja-JP" sz="2000" b="1" dirty="0" smtClean="0">
                <a:solidFill>
                  <a:schemeClr val="tx1"/>
                </a:solidFill>
                <a:cs typeface="Verdana" pitchFamily="34" charset="0"/>
              </a:endParaRPr>
            </a:p>
          </p:txBody>
        </p:sp>
        <p:sp>
          <p:nvSpPr>
            <p:cNvPr id="743" name="Rectangle 189"/>
            <p:cNvSpPr>
              <a:spLocks noChangeArrowheads="1"/>
            </p:cNvSpPr>
            <p:nvPr/>
          </p:nvSpPr>
          <p:spPr bwMode="auto">
            <a:xfrm>
              <a:off x="4112286" y="4400534"/>
              <a:ext cx="464143" cy="254051"/>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lang="en-US" sz="900" kern="0" dirty="0" smtClean="0">
                  <a:solidFill>
                    <a:srgbClr val="061922"/>
                  </a:solidFill>
                  <a:latin typeface="Verdana"/>
                  <a:cs typeface="Verdana" pitchFamily="34" charset="0"/>
                </a:rPr>
                <a:t>VM1</a:t>
              </a:r>
              <a:endParaRPr lang="en-US" sz="100" kern="0" dirty="0" smtClean="0">
                <a:solidFill>
                  <a:srgbClr val="061922"/>
                </a:solidFill>
                <a:latin typeface="Verdana"/>
                <a:cs typeface="Verdana" pitchFamily="34" charset="0"/>
              </a:endParaRPr>
            </a:p>
          </p:txBody>
        </p:sp>
      </p:grpSp>
      <p:grpSp>
        <p:nvGrpSpPr>
          <p:cNvPr id="720" name="Group 781"/>
          <p:cNvGrpSpPr/>
          <p:nvPr/>
        </p:nvGrpSpPr>
        <p:grpSpPr>
          <a:xfrm>
            <a:off x="1874853" y="1722119"/>
            <a:ext cx="220709" cy="310852"/>
            <a:chOff x="860426" y="4440307"/>
            <a:chExt cx="1422186" cy="1114002"/>
          </a:xfrm>
        </p:grpSpPr>
        <p:sp>
          <p:nvSpPr>
            <p:cNvPr id="721" name="Rounded Rectangle 720"/>
            <p:cNvSpPr/>
            <p:nvPr/>
          </p:nvSpPr>
          <p:spPr bwMode="auto">
            <a:xfrm>
              <a:off x="860426" y="4440307"/>
              <a:ext cx="1422186" cy="1114002"/>
            </a:xfrm>
            <a:prstGeom prst="roundRect">
              <a:avLst>
                <a:gd name="adj" fmla="val 7033"/>
              </a:avLst>
            </a:prstGeom>
            <a:gradFill flip="none" rotWithShape="1">
              <a:gsLst>
                <a:gs pos="0">
                  <a:schemeClr val="bg2"/>
                </a:gs>
                <a:gs pos="73000">
                  <a:schemeClr val="tx2">
                    <a:lumMod val="60000"/>
                    <a:lumOff val="40000"/>
                  </a:schemeClr>
                </a:gs>
                <a:gs pos="100000">
                  <a:schemeClr val="bg2"/>
                </a:gs>
              </a:gsLst>
              <a:lin ang="16200000" scaled="0"/>
              <a:tileRect/>
            </a:gradFill>
            <a:ln w="9525" cap="flat" cmpd="sng" algn="ctr">
              <a:solidFill>
                <a:schemeClr val="bg2">
                  <a:lumMod val="75000"/>
                </a:schemeClr>
              </a:solidFill>
              <a:prstDash val="solid"/>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nvGrpSpPr>
            <p:cNvPr id="722" name="Group 783"/>
            <p:cNvGrpSpPr/>
            <p:nvPr/>
          </p:nvGrpSpPr>
          <p:grpSpPr>
            <a:xfrm>
              <a:off x="905026" y="4464050"/>
              <a:ext cx="1332985" cy="192870"/>
              <a:chOff x="882650" y="4480064"/>
              <a:chExt cx="1332985" cy="192870"/>
            </a:xfrm>
          </p:grpSpPr>
          <p:sp>
            <p:nvSpPr>
              <p:cNvPr id="739" name="Rounded Rectangle 738"/>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40" name="Rounded Rectangle 739"/>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41" name="Rounded Rectangle 740"/>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sp>
          <p:nvSpPr>
            <p:cNvPr id="723" name="Rounded Rectangle 722"/>
            <p:cNvSpPr/>
            <p:nvPr/>
          </p:nvSpPr>
          <p:spPr bwMode="auto">
            <a:xfrm>
              <a:off x="904875" y="4679985"/>
              <a:ext cx="200706"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24" name="Rounded Rectangle 723"/>
            <p:cNvSpPr/>
            <p:nvPr/>
          </p:nvSpPr>
          <p:spPr bwMode="auto">
            <a:xfrm>
              <a:off x="1141941" y="4679985"/>
              <a:ext cx="419783" cy="192869"/>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25" name="Rounded Rectangle 724"/>
            <p:cNvSpPr/>
            <p:nvPr/>
          </p:nvSpPr>
          <p:spPr bwMode="auto">
            <a:xfrm>
              <a:off x="1598084" y="4679985"/>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26" name="Rounded Rectangle 725"/>
            <p:cNvSpPr/>
            <p:nvPr/>
          </p:nvSpPr>
          <p:spPr bwMode="auto">
            <a:xfrm>
              <a:off x="2054226" y="4679985"/>
              <a:ext cx="183786"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nvGrpSpPr>
            <p:cNvPr id="727" name="Group 788"/>
            <p:cNvGrpSpPr/>
            <p:nvPr/>
          </p:nvGrpSpPr>
          <p:grpSpPr>
            <a:xfrm>
              <a:off x="905026" y="4895920"/>
              <a:ext cx="1332985" cy="192870"/>
              <a:chOff x="882650" y="4480064"/>
              <a:chExt cx="1332985" cy="192870"/>
            </a:xfrm>
          </p:grpSpPr>
          <p:sp>
            <p:nvSpPr>
              <p:cNvPr id="736" name="Rounded Rectangle 735"/>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37" name="Rounded Rectangle 736"/>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38" name="Rounded Rectangle 737"/>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sp>
          <p:nvSpPr>
            <p:cNvPr id="728" name="Rounded Rectangle 727"/>
            <p:cNvSpPr/>
            <p:nvPr/>
          </p:nvSpPr>
          <p:spPr bwMode="auto">
            <a:xfrm>
              <a:off x="904875" y="5111855"/>
              <a:ext cx="200706"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29" name="Rounded Rectangle 728"/>
            <p:cNvSpPr/>
            <p:nvPr/>
          </p:nvSpPr>
          <p:spPr bwMode="auto">
            <a:xfrm>
              <a:off x="1141942" y="5111855"/>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30" name="Rounded Rectangle 729"/>
            <p:cNvSpPr/>
            <p:nvPr/>
          </p:nvSpPr>
          <p:spPr bwMode="auto">
            <a:xfrm>
              <a:off x="1598084" y="5111855"/>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31" name="Rounded Rectangle 730"/>
            <p:cNvSpPr/>
            <p:nvPr/>
          </p:nvSpPr>
          <p:spPr bwMode="auto">
            <a:xfrm>
              <a:off x="2054226" y="5111855"/>
              <a:ext cx="183786"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nvGrpSpPr>
            <p:cNvPr id="732" name="Group 793"/>
            <p:cNvGrpSpPr/>
            <p:nvPr/>
          </p:nvGrpSpPr>
          <p:grpSpPr>
            <a:xfrm>
              <a:off x="905026" y="5327789"/>
              <a:ext cx="1332985" cy="192870"/>
              <a:chOff x="882650" y="4480064"/>
              <a:chExt cx="1332985" cy="192870"/>
            </a:xfrm>
          </p:grpSpPr>
          <p:sp>
            <p:nvSpPr>
              <p:cNvPr id="733" name="Rounded Rectangle 732"/>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34" name="Rounded Rectangle 733"/>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735" name="Rounded Rectangle 734"/>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grpSp>
      <p:cxnSp>
        <p:nvCxnSpPr>
          <p:cNvPr id="779" name="Straight Arrow Connector 778"/>
          <p:cNvCxnSpPr/>
          <p:nvPr/>
        </p:nvCxnSpPr>
        <p:spPr>
          <a:xfrm flipH="1">
            <a:off x="995256" y="3513697"/>
            <a:ext cx="572756" cy="192689"/>
          </a:xfrm>
          <a:prstGeom prst="straightConnector1">
            <a:avLst/>
          </a:prstGeom>
          <a:ln>
            <a:solidFill>
              <a:schemeClr val="accent1"/>
            </a:solidFill>
            <a:headEnd type="none" w="med" len="med"/>
            <a:tailEnd type="stealth" w="lg" len="lg"/>
          </a:ln>
          <a:effectLst/>
          <a:scene3d>
            <a:camera prst="orthographicFront" fov="0">
              <a:rot lat="0" lon="0" rev="0"/>
            </a:camera>
            <a:lightRig rig="brightRoom" dir="tl">
              <a:rot lat="0" lon="0" rev="8700000"/>
            </a:lightRig>
          </a:scene3d>
          <a:sp3d>
            <a:contourClr>
              <a:schemeClr val="accent1">
                <a:shade val="80000"/>
              </a:schemeClr>
            </a:contourClr>
          </a:sp3d>
        </p:spPr>
        <p:style>
          <a:lnRef idx="3">
            <a:schemeClr val="accent1"/>
          </a:lnRef>
          <a:fillRef idx="0">
            <a:schemeClr val="accent1"/>
          </a:fillRef>
          <a:effectRef idx="2">
            <a:schemeClr val="accent1"/>
          </a:effectRef>
          <a:fontRef idx="minor">
            <a:schemeClr val="tx1"/>
          </a:fontRef>
        </p:style>
      </p:cxnSp>
      <p:sp>
        <p:nvSpPr>
          <p:cNvPr id="780" name="Rounded Rectangle 779"/>
          <p:cNvSpPr/>
          <p:nvPr/>
        </p:nvSpPr>
        <p:spPr bwMode="auto">
          <a:xfrm>
            <a:off x="404349" y="3716239"/>
            <a:ext cx="603873" cy="226665"/>
          </a:xfrm>
          <a:prstGeom prst="roundRect">
            <a:avLst/>
          </a:prstGeom>
          <a:solidFill>
            <a:srgbClr val="FF0000"/>
          </a:solidFill>
          <a:ln w="158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altLang="ja-JP" sz="900" b="1" dirty="0" smtClean="0">
                <a:solidFill>
                  <a:schemeClr val="bg1"/>
                </a:solidFill>
                <a:cs typeface="Verdana" pitchFamily="34" charset="0"/>
              </a:rPr>
              <a:t>VMM</a:t>
            </a:r>
            <a:endParaRPr lang="en-US" altLang="ja-JP" sz="900" b="1" dirty="0">
              <a:solidFill>
                <a:schemeClr val="bg1"/>
              </a:solidFill>
              <a:cs typeface="Verdana" pitchFamily="34" charset="0"/>
            </a:endParaRPr>
          </a:p>
        </p:txBody>
      </p:sp>
      <p:sp>
        <p:nvSpPr>
          <p:cNvPr id="781" name="&quot;No&quot; Symbol 780"/>
          <p:cNvSpPr/>
          <p:nvPr/>
        </p:nvSpPr>
        <p:spPr bwMode="auto">
          <a:xfrm>
            <a:off x="1112724" y="3385905"/>
            <a:ext cx="186306" cy="182845"/>
          </a:xfrm>
          <a:prstGeom prst="noSmoking">
            <a:avLst>
              <a:gd name="adj" fmla="val 15683"/>
            </a:avLst>
          </a:prstGeom>
          <a:solidFill>
            <a:srgbClr val="EC0000"/>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pic>
        <p:nvPicPr>
          <p:cNvPr id="782" name="Picture 14" descr="http://www.clker.com/cliparts/5/8/8/f/12252149121317806450andrea_S_checkmark_on_circle_1.svg.med.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1111493" y="3720150"/>
            <a:ext cx="188768" cy="178928"/>
          </a:xfrm>
          <a:prstGeom prst="rect">
            <a:avLst/>
          </a:prstGeom>
          <a:noFill/>
          <a:ln w="9525">
            <a:noFill/>
            <a:miter lim="800000"/>
            <a:headEnd/>
            <a:tailEnd/>
          </a:ln>
        </p:spPr>
      </p:pic>
      <p:sp>
        <p:nvSpPr>
          <p:cNvPr id="783" name="Rounded Rectangle 782"/>
          <p:cNvSpPr/>
          <p:nvPr/>
        </p:nvSpPr>
        <p:spPr bwMode="auto">
          <a:xfrm>
            <a:off x="1444147" y="3707565"/>
            <a:ext cx="1837614" cy="219359"/>
          </a:xfrm>
          <a:prstGeom prst="roundRect">
            <a:avLst/>
          </a:prstGeom>
          <a:gradFill flip="none" rotWithShape="1">
            <a:gsLst>
              <a:gs pos="5000">
                <a:srgbClr val="D6DF27"/>
              </a:gs>
              <a:gs pos="95000">
                <a:srgbClr val="8CC640"/>
              </a:gs>
            </a:gsLst>
            <a:lin ang="5400000" scaled="1"/>
            <a:tileRect/>
          </a:gradFill>
          <a:ln w="31750">
            <a:solidFill>
              <a:schemeClr val="bg1"/>
            </a:solidFill>
            <a:round/>
            <a:headEnd/>
            <a:tailEnd/>
          </a:ln>
          <a:effectLst>
            <a:outerShdw blurRad="50800" dist="38100" dir="2700000" algn="tl"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en-US" altLang="ja-JP" sz="1200" b="1" dirty="0">
                <a:solidFill>
                  <a:schemeClr val="tx1"/>
                </a:solidFill>
                <a:latin typeface="Verdana" pitchFamily="34" charset="0"/>
                <a:cs typeface="Arial" pitchFamily="34" charset="0"/>
              </a:rPr>
              <a:t>VMM</a:t>
            </a:r>
          </a:p>
        </p:txBody>
      </p:sp>
      <p:cxnSp>
        <p:nvCxnSpPr>
          <p:cNvPr id="784" name="Straight Connector 783"/>
          <p:cNvCxnSpPr/>
          <p:nvPr/>
        </p:nvCxnSpPr>
        <p:spPr>
          <a:xfrm>
            <a:off x="2343201" y="2885979"/>
            <a:ext cx="0" cy="73094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85" name="Group 781"/>
          <p:cNvGrpSpPr/>
          <p:nvPr/>
        </p:nvGrpSpPr>
        <p:grpSpPr>
          <a:xfrm>
            <a:off x="2202596" y="3097009"/>
            <a:ext cx="242612" cy="355393"/>
            <a:chOff x="860426" y="4440307"/>
            <a:chExt cx="1422186" cy="1114002"/>
          </a:xfrm>
        </p:grpSpPr>
        <p:sp>
          <p:nvSpPr>
            <p:cNvPr id="831" name="Rounded Rectangle 830"/>
            <p:cNvSpPr/>
            <p:nvPr/>
          </p:nvSpPr>
          <p:spPr bwMode="auto">
            <a:xfrm>
              <a:off x="860426" y="4440307"/>
              <a:ext cx="1422186" cy="1114002"/>
            </a:xfrm>
            <a:prstGeom prst="roundRect">
              <a:avLst>
                <a:gd name="adj" fmla="val 7033"/>
              </a:avLst>
            </a:prstGeom>
            <a:gradFill flip="none" rotWithShape="1">
              <a:gsLst>
                <a:gs pos="0">
                  <a:schemeClr val="bg2"/>
                </a:gs>
                <a:gs pos="73000">
                  <a:schemeClr val="tx2">
                    <a:lumMod val="60000"/>
                    <a:lumOff val="40000"/>
                  </a:schemeClr>
                </a:gs>
                <a:gs pos="100000">
                  <a:schemeClr val="bg2"/>
                </a:gs>
              </a:gsLst>
              <a:lin ang="16200000" scaled="0"/>
              <a:tileRect/>
            </a:gradFill>
            <a:ln w="9525" cap="flat" cmpd="sng" algn="ctr">
              <a:solidFill>
                <a:schemeClr val="bg2">
                  <a:lumMod val="75000"/>
                </a:schemeClr>
              </a:solidFill>
              <a:prstDash val="solid"/>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nvGrpSpPr>
            <p:cNvPr id="832" name="Group 783"/>
            <p:cNvGrpSpPr/>
            <p:nvPr/>
          </p:nvGrpSpPr>
          <p:grpSpPr>
            <a:xfrm>
              <a:off x="905026" y="4464050"/>
              <a:ext cx="1332985" cy="192870"/>
              <a:chOff x="882650" y="4480064"/>
              <a:chExt cx="1332985" cy="192870"/>
            </a:xfrm>
          </p:grpSpPr>
          <p:sp>
            <p:nvSpPr>
              <p:cNvPr id="849" name="Rounded Rectangle 848"/>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50" name="Rounded Rectangle 849"/>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51" name="Rounded Rectangle 850"/>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sp>
          <p:nvSpPr>
            <p:cNvPr id="833" name="Rounded Rectangle 832"/>
            <p:cNvSpPr/>
            <p:nvPr/>
          </p:nvSpPr>
          <p:spPr bwMode="auto">
            <a:xfrm>
              <a:off x="904875" y="4679985"/>
              <a:ext cx="200706"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34" name="Rounded Rectangle 833"/>
            <p:cNvSpPr/>
            <p:nvPr/>
          </p:nvSpPr>
          <p:spPr bwMode="auto">
            <a:xfrm>
              <a:off x="1141941" y="4679985"/>
              <a:ext cx="419783" cy="192869"/>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35" name="Rounded Rectangle 834"/>
            <p:cNvSpPr/>
            <p:nvPr/>
          </p:nvSpPr>
          <p:spPr bwMode="auto">
            <a:xfrm>
              <a:off x="1598084" y="4679985"/>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36" name="Rounded Rectangle 835"/>
            <p:cNvSpPr/>
            <p:nvPr/>
          </p:nvSpPr>
          <p:spPr bwMode="auto">
            <a:xfrm>
              <a:off x="2054226" y="4679985"/>
              <a:ext cx="183786"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nvGrpSpPr>
            <p:cNvPr id="837" name="Group 788"/>
            <p:cNvGrpSpPr/>
            <p:nvPr/>
          </p:nvGrpSpPr>
          <p:grpSpPr>
            <a:xfrm>
              <a:off x="905026" y="4895920"/>
              <a:ext cx="1332985" cy="192870"/>
              <a:chOff x="882650" y="4480064"/>
              <a:chExt cx="1332985" cy="192870"/>
            </a:xfrm>
          </p:grpSpPr>
          <p:sp>
            <p:nvSpPr>
              <p:cNvPr id="846" name="Rounded Rectangle 845"/>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47" name="Rounded Rectangle 846"/>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48" name="Rounded Rectangle 847"/>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sp>
          <p:nvSpPr>
            <p:cNvPr id="838" name="Rounded Rectangle 837"/>
            <p:cNvSpPr/>
            <p:nvPr/>
          </p:nvSpPr>
          <p:spPr bwMode="auto">
            <a:xfrm>
              <a:off x="904875" y="5111855"/>
              <a:ext cx="200706"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39" name="Rounded Rectangle 838"/>
            <p:cNvSpPr/>
            <p:nvPr/>
          </p:nvSpPr>
          <p:spPr bwMode="auto">
            <a:xfrm>
              <a:off x="1141942" y="5111855"/>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40" name="Rounded Rectangle 839"/>
            <p:cNvSpPr/>
            <p:nvPr/>
          </p:nvSpPr>
          <p:spPr bwMode="auto">
            <a:xfrm>
              <a:off x="1598084" y="5111855"/>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41" name="Rounded Rectangle 840"/>
            <p:cNvSpPr/>
            <p:nvPr/>
          </p:nvSpPr>
          <p:spPr bwMode="auto">
            <a:xfrm>
              <a:off x="2054226" y="5111855"/>
              <a:ext cx="183786"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nvGrpSpPr>
            <p:cNvPr id="842" name="Group 793"/>
            <p:cNvGrpSpPr/>
            <p:nvPr/>
          </p:nvGrpSpPr>
          <p:grpSpPr>
            <a:xfrm>
              <a:off x="905026" y="5327789"/>
              <a:ext cx="1332985" cy="192870"/>
              <a:chOff x="882650" y="4480064"/>
              <a:chExt cx="1332985" cy="192870"/>
            </a:xfrm>
          </p:grpSpPr>
          <p:sp>
            <p:nvSpPr>
              <p:cNvPr id="843" name="Rounded Rectangle 842"/>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44" name="Rounded Rectangle 843"/>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sp>
            <p:nvSpPr>
              <p:cNvPr id="845" name="Rounded Rectangle 844"/>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chemeClr val="bg1">
                      <a:lumMod val="75000"/>
                    </a:schemeClr>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cs typeface="Verdana" pitchFamily="34" charset="0"/>
                </a:endParaRPr>
              </a:p>
            </p:txBody>
          </p:sp>
        </p:grpSp>
      </p:grpSp>
      <p:grpSp>
        <p:nvGrpSpPr>
          <p:cNvPr id="786" name="Group 785"/>
          <p:cNvGrpSpPr/>
          <p:nvPr/>
        </p:nvGrpSpPr>
        <p:grpSpPr>
          <a:xfrm>
            <a:off x="1612882" y="3001527"/>
            <a:ext cx="533400" cy="541378"/>
            <a:chOff x="4072094" y="4075383"/>
            <a:chExt cx="533400" cy="790480"/>
          </a:xfrm>
        </p:grpSpPr>
        <p:sp>
          <p:nvSpPr>
            <p:cNvPr id="829" name="Rounded Rectangle 828"/>
            <p:cNvSpPr/>
            <p:nvPr/>
          </p:nvSpPr>
          <p:spPr bwMode="auto">
            <a:xfrm>
              <a:off x="4072094" y="4075383"/>
              <a:ext cx="533400" cy="790480"/>
            </a:xfrm>
            <a:prstGeom prst="roundRect">
              <a:avLst/>
            </a:prstGeom>
            <a:gradFill flip="none" rotWithShape="1">
              <a:gsLst>
                <a:gs pos="5000">
                  <a:schemeClr val="accent4"/>
                </a:gs>
                <a:gs pos="65000">
                  <a:srgbClr val="F37021"/>
                </a:gs>
              </a:gsLst>
              <a:lin ang="16200000" scaled="0"/>
              <a:tileRect/>
            </a:gradFill>
            <a:ln w="158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hangingPunct="0">
                <a:defRPr/>
              </a:pPr>
              <a:endParaRPr lang="en-US" altLang="ja-JP" sz="2000" b="1" dirty="0" smtClean="0">
                <a:solidFill>
                  <a:schemeClr val="tx1"/>
                </a:solidFill>
                <a:cs typeface="Verdana" pitchFamily="34" charset="0"/>
              </a:endParaRPr>
            </a:p>
          </p:txBody>
        </p:sp>
        <p:sp>
          <p:nvSpPr>
            <p:cNvPr id="830" name="Rectangle 189"/>
            <p:cNvSpPr>
              <a:spLocks noChangeArrowheads="1"/>
            </p:cNvSpPr>
            <p:nvPr/>
          </p:nvSpPr>
          <p:spPr bwMode="auto">
            <a:xfrm>
              <a:off x="4112286" y="4400534"/>
              <a:ext cx="464143" cy="254051"/>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lang="en-US" sz="900" kern="0" dirty="0" smtClean="0">
                  <a:solidFill>
                    <a:srgbClr val="061922"/>
                  </a:solidFill>
                  <a:latin typeface="Verdana"/>
                  <a:cs typeface="Verdana" pitchFamily="34" charset="0"/>
                </a:rPr>
                <a:t>VM2</a:t>
              </a:r>
              <a:endParaRPr lang="en-US" sz="100" kern="0" dirty="0" smtClean="0">
                <a:solidFill>
                  <a:srgbClr val="061922"/>
                </a:solidFill>
                <a:latin typeface="Verdana"/>
                <a:cs typeface="Verdana" pitchFamily="34" charset="0"/>
              </a:endParaRPr>
            </a:p>
          </p:txBody>
        </p:sp>
      </p:grpSp>
      <p:grpSp>
        <p:nvGrpSpPr>
          <p:cNvPr id="787" name="Group 786"/>
          <p:cNvGrpSpPr/>
          <p:nvPr/>
        </p:nvGrpSpPr>
        <p:grpSpPr>
          <a:xfrm>
            <a:off x="1348621" y="3798090"/>
            <a:ext cx="200322" cy="287508"/>
            <a:chOff x="3839095" y="3681795"/>
            <a:chExt cx="614795" cy="913064"/>
          </a:xfrm>
          <a:effectLst>
            <a:outerShdw blurRad="50800" dist="38100" dir="2700000" algn="tl" rotWithShape="0">
              <a:prstClr val="black">
                <a:alpha val="40000"/>
              </a:prstClr>
            </a:outerShdw>
          </a:effectLst>
        </p:grpSpPr>
        <p:sp>
          <p:nvSpPr>
            <p:cNvPr id="825" name="Rounded Rectangle 157"/>
            <p:cNvSpPr/>
            <p:nvPr/>
          </p:nvSpPr>
          <p:spPr bwMode="auto">
            <a:xfrm>
              <a:off x="3839095" y="3681795"/>
              <a:ext cx="614243" cy="913064"/>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cs typeface="Verdana" pitchFamily="34" charset="0"/>
              </a:endParaRPr>
            </a:p>
          </p:txBody>
        </p:sp>
        <p:grpSp>
          <p:nvGrpSpPr>
            <p:cNvPr id="826" name="Group 825"/>
            <p:cNvGrpSpPr/>
            <p:nvPr/>
          </p:nvGrpSpPr>
          <p:grpSpPr>
            <a:xfrm>
              <a:off x="3840480" y="4240530"/>
              <a:ext cx="613410" cy="209549"/>
              <a:chOff x="3848100" y="4240530"/>
              <a:chExt cx="601980" cy="209549"/>
            </a:xfrm>
            <a:solidFill>
              <a:schemeClr val="bg1"/>
            </a:solidFill>
          </p:grpSpPr>
          <p:sp>
            <p:nvSpPr>
              <p:cNvPr id="827" name="Rectangle 826"/>
              <p:cNvSpPr/>
              <p:nvPr/>
            </p:nvSpPr>
            <p:spPr bwMode="auto">
              <a:xfrm>
                <a:off x="3848100" y="424053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cs typeface="Verdana" pitchFamily="34" charset="0"/>
                </a:endParaRPr>
              </a:p>
            </p:txBody>
          </p:sp>
          <p:sp>
            <p:nvSpPr>
              <p:cNvPr id="828" name="Rectangle 827"/>
              <p:cNvSpPr/>
              <p:nvPr/>
            </p:nvSpPr>
            <p:spPr bwMode="auto">
              <a:xfrm>
                <a:off x="3848100" y="440436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cs typeface="Verdana" pitchFamily="34" charset="0"/>
                </a:endParaRPr>
              </a:p>
            </p:txBody>
          </p:sp>
        </p:grpSp>
      </p:grpSp>
      <p:cxnSp>
        <p:nvCxnSpPr>
          <p:cNvPr id="788" name="Straight Connector 787"/>
          <p:cNvCxnSpPr/>
          <p:nvPr/>
        </p:nvCxnSpPr>
        <p:spPr>
          <a:xfrm flipH="1" flipV="1">
            <a:off x="2010139" y="3623804"/>
            <a:ext cx="665932" cy="581"/>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89" name="Group 788"/>
          <p:cNvGrpSpPr/>
          <p:nvPr/>
        </p:nvGrpSpPr>
        <p:grpSpPr>
          <a:xfrm>
            <a:off x="1460205" y="3575633"/>
            <a:ext cx="660533" cy="78577"/>
            <a:chOff x="5622876" y="-634226"/>
            <a:chExt cx="8679978" cy="1507683"/>
          </a:xfrm>
        </p:grpSpPr>
        <p:sp>
          <p:nvSpPr>
            <p:cNvPr id="811" name="Freeform 55"/>
            <p:cNvSpPr>
              <a:spLocks/>
            </p:cNvSpPr>
            <p:nvPr/>
          </p:nvSpPr>
          <p:spPr bwMode="auto">
            <a:xfrm>
              <a:off x="5622876" y="-634226"/>
              <a:ext cx="8679978" cy="1507683"/>
            </a:xfrm>
            <a:prstGeom prst="roundRect">
              <a:avLst>
                <a:gd name="adj" fmla="val 5804"/>
              </a:avLst>
            </a:prstGeom>
            <a:gradFill flip="none" rotWithShape="1">
              <a:gsLst>
                <a:gs pos="40000">
                  <a:srgbClr val="A7A9AF"/>
                </a:gs>
                <a:gs pos="26000">
                  <a:srgbClr val="959EA1"/>
                </a:gs>
                <a:gs pos="0">
                  <a:srgbClr val="CACCD0"/>
                </a:gs>
                <a:gs pos="100000">
                  <a:srgbClr val="BBBFC3"/>
                </a:gs>
              </a:gsLst>
              <a:lin ang="5400000" scaled="1"/>
              <a:tileRect/>
            </a:gradFill>
            <a:ln>
              <a:solidFill>
                <a:schemeClr val="tx2">
                  <a:lumMod val="60000"/>
                  <a:lumOff val="40000"/>
                </a:schemeClr>
              </a:solid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12" name="Freeform 56"/>
            <p:cNvSpPr>
              <a:spLocks/>
            </p:cNvSpPr>
            <p:nvPr/>
          </p:nvSpPr>
          <p:spPr bwMode="auto">
            <a:xfrm>
              <a:off x="5759402"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13" name="Freeform 57"/>
            <p:cNvSpPr>
              <a:spLocks/>
            </p:cNvSpPr>
            <p:nvPr/>
          </p:nvSpPr>
          <p:spPr bwMode="auto">
            <a:xfrm>
              <a:off x="7179464"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14" name="Freeform 58"/>
            <p:cNvSpPr>
              <a:spLocks/>
            </p:cNvSpPr>
            <p:nvPr/>
          </p:nvSpPr>
          <p:spPr bwMode="auto">
            <a:xfrm>
              <a:off x="8596011" y="-522986"/>
              <a:ext cx="1307582" cy="602824"/>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15" name="Freeform 59"/>
            <p:cNvSpPr>
              <a:spLocks/>
            </p:cNvSpPr>
            <p:nvPr/>
          </p:nvSpPr>
          <p:spPr bwMode="auto">
            <a:xfrm>
              <a:off x="5759402" y="150139"/>
              <a:ext cx="623913" cy="597551"/>
            </a:xfrm>
            <a:custGeom>
              <a:avLst/>
              <a:gdLst>
                <a:gd name="T0" fmla="*/ 0 w 150"/>
                <a:gd name="T1" fmla="*/ 20 h 144"/>
                <a:gd name="T2" fmla="*/ 0 w 150"/>
                <a:gd name="T3" fmla="*/ 20 h 144"/>
                <a:gd name="T4" fmla="*/ 20 w 150"/>
                <a:gd name="T5" fmla="*/ 0 h 144"/>
                <a:gd name="T6" fmla="*/ 130 w 150"/>
                <a:gd name="T7" fmla="*/ 0 h 144"/>
                <a:gd name="T8" fmla="*/ 150 w 150"/>
                <a:gd name="T9" fmla="*/ 20 h 144"/>
                <a:gd name="T10" fmla="*/ 150 w 150"/>
                <a:gd name="T11" fmla="*/ 20 h 144"/>
                <a:gd name="T12" fmla="*/ 150 w 150"/>
                <a:gd name="T13" fmla="*/ 124 h 144"/>
                <a:gd name="T14" fmla="*/ 130 w 150"/>
                <a:gd name="T15" fmla="*/ 144 h 144"/>
                <a:gd name="T16" fmla="*/ 130 w 150"/>
                <a:gd name="T17" fmla="*/ 144 h 144"/>
                <a:gd name="T18" fmla="*/ 20 w 150"/>
                <a:gd name="T19" fmla="*/ 144 h 144"/>
                <a:gd name="T20" fmla="*/ 0 w 150"/>
                <a:gd name="T21" fmla="*/ 124 h 144"/>
                <a:gd name="T22" fmla="*/ 0 w 150"/>
                <a:gd name="T23" fmla="*/ 124 h 144"/>
                <a:gd name="T24" fmla="*/ 0 w 150"/>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44">
                  <a:moveTo>
                    <a:pt x="0" y="20"/>
                  </a:moveTo>
                  <a:cubicBezTo>
                    <a:pt x="0" y="20"/>
                    <a:pt x="0" y="20"/>
                    <a:pt x="0" y="20"/>
                  </a:cubicBezTo>
                  <a:cubicBezTo>
                    <a:pt x="0" y="9"/>
                    <a:pt x="9" y="0"/>
                    <a:pt x="20" y="0"/>
                  </a:cubicBezTo>
                  <a:cubicBezTo>
                    <a:pt x="130" y="0"/>
                    <a:pt x="130" y="0"/>
                    <a:pt x="130" y="0"/>
                  </a:cubicBezTo>
                  <a:cubicBezTo>
                    <a:pt x="141" y="0"/>
                    <a:pt x="150" y="9"/>
                    <a:pt x="150" y="20"/>
                  </a:cubicBezTo>
                  <a:cubicBezTo>
                    <a:pt x="150" y="20"/>
                    <a:pt x="150" y="20"/>
                    <a:pt x="150" y="20"/>
                  </a:cubicBezTo>
                  <a:cubicBezTo>
                    <a:pt x="150" y="124"/>
                    <a:pt x="150" y="124"/>
                    <a:pt x="150" y="124"/>
                  </a:cubicBezTo>
                  <a:cubicBezTo>
                    <a:pt x="150" y="135"/>
                    <a:pt x="141" y="144"/>
                    <a:pt x="130" y="144"/>
                  </a:cubicBezTo>
                  <a:cubicBezTo>
                    <a:pt x="130" y="144"/>
                    <a:pt x="130" y="144"/>
                    <a:pt x="130"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16" name="Freeform 60"/>
            <p:cNvSpPr>
              <a:spLocks/>
            </p:cNvSpPr>
            <p:nvPr/>
          </p:nvSpPr>
          <p:spPr bwMode="auto">
            <a:xfrm>
              <a:off x="6494038"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17" name="Freeform 61"/>
            <p:cNvSpPr>
              <a:spLocks/>
            </p:cNvSpPr>
            <p:nvPr/>
          </p:nvSpPr>
          <p:spPr bwMode="auto">
            <a:xfrm>
              <a:off x="7914100"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18" name="Freeform 62"/>
            <p:cNvSpPr>
              <a:spLocks/>
            </p:cNvSpPr>
            <p:nvPr/>
          </p:nvSpPr>
          <p:spPr bwMode="auto">
            <a:xfrm>
              <a:off x="13588750" y="150139"/>
              <a:ext cx="572946" cy="597551"/>
            </a:xfrm>
            <a:custGeom>
              <a:avLst/>
              <a:gdLst>
                <a:gd name="T0" fmla="*/ 0 w 138"/>
                <a:gd name="T1" fmla="*/ 19 h 144"/>
                <a:gd name="T2" fmla="*/ 0 w 138"/>
                <a:gd name="T3" fmla="*/ 19 h 144"/>
                <a:gd name="T4" fmla="*/ 19 w 138"/>
                <a:gd name="T5" fmla="*/ 0 h 144"/>
                <a:gd name="T6" fmla="*/ 119 w 138"/>
                <a:gd name="T7" fmla="*/ 0 h 144"/>
                <a:gd name="T8" fmla="*/ 138 w 138"/>
                <a:gd name="T9" fmla="*/ 19 h 144"/>
                <a:gd name="T10" fmla="*/ 138 w 138"/>
                <a:gd name="T11" fmla="*/ 19 h 144"/>
                <a:gd name="T12" fmla="*/ 138 w 138"/>
                <a:gd name="T13" fmla="*/ 125 h 144"/>
                <a:gd name="T14" fmla="*/ 119 w 138"/>
                <a:gd name="T15" fmla="*/ 144 h 144"/>
                <a:gd name="T16" fmla="*/ 119 w 138"/>
                <a:gd name="T17" fmla="*/ 144 h 144"/>
                <a:gd name="T18" fmla="*/ 19 w 138"/>
                <a:gd name="T19" fmla="*/ 144 h 144"/>
                <a:gd name="T20" fmla="*/ 0 w 138"/>
                <a:gd name="T21" fmla="*/ 125 h 144"/>
                <a:gd name="T22" fmla="*/ 0 w 138"/>
                <a:gd name="T23" fmla="*/ 125 h 144"/>
                <a:gd name="T24" fmla="*/ 0 w 138"/>
                <a:gd name="T25"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4">
                  <a:moveTo>
                    <a:pt x="0" y="19"/>
                  </a:moveTo>
                  <a:cubicBezTo>
                    <a:pt x="0" y="19"/>
                    <a:pt x="0" y="19"/>
                    <a:pt x="0" y="19"/>
                  </a:cubicBezTo>
                  <a:cubicBezTo>
                    <a:pt x="0" y="8"/>
                    <a:pt x="9" y="0"/>
                    <a:pt x="19" y="0"/>
                  </a:cubicBezTo>
                  <a:cubicBezTo>
                    <a:pt x="119" y="0"/>
                    <a:pt x="119" y="0"/>
                    <a:pt x="119" y="0"/>
                  </a:cubicBezTo>
                  <a:cubicBezTo>
                    <a:pt x="129" y="0"/>
                    <a:pt x="138" y="8"/>
                    <a:pt x="138" y="19"/>
                  </a:cubicBezTo>
                  <a:cubicBezTo>
                    <a:pt x="138" y="19"/>
                    <a:pt x="138" y="19"/>
                    <a:pt x="138" y="19"/>
                  </a:cubicBezTo>
                  <a:cubicBezTo>
                    <a:pt x="138" y="125"/>
                    <a:pt x="138" y="125"/>
                    <a:pt x="138" y="125"/>
                  </a:cubicBezTo>
                  <a:cubicBezTo>
                    <a:pt x="138" y="136"/>
                    <a:pt x="129" y="144"/>
                    <a:pt x="119" y="144"/>
                  </a:cubicBezTo>
                  <a:cubicBezTo>
                    <a:pt x="119" y="144"/>
                    <a:pt x="119" y="144"/>
                    <a:pt x="119" y="144"/>
                  </a:cubicBezTo>
                  <a:cubicBezTo>
                    <a:pt x="19" y="144"/>
                    <a:pt x="19" y="144"/>
                    <a:pt x="19" y="144"/>
                  </a:cubicBezTo>
                  <a:cubicBezTo>
                    <a:pt x="9" y="144"/>
                    <a:pt x="0" y="136"/>
                    <a:pt x="0" y="125"/>
                  </a:cubicBezTo>
                  <a:cubicBezTo>
                    <a:pt x="0" y="125"/>
                    <a:pt x="0" y="125"/>
                    <a:pt x="0" y="125"/>
                  </a:cubicBezTo>
                  <a:lnTo>
                    <a:pt x="0" y="19"/>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19" name="Freeform 56"/>
            <p:cNvSpPr>
              <a:spLocks/>
            </p:cNvSpPr>
            <p:nvPr/>
          </p:nvSpPr>
          <p:spPr bwMode="auto">
            <a:xfrm>
              <a:off x="10017505"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20" name="Freeform 57"/>
            <p:cNvSpPr>
              <a:spLocks/>
            </p:cNvSpPr>
            <p:nvPr/>
          </p:nvSpPr>
          <p:spPr bwMode="auto">
            <a:xfrm>
              <a:off x="11437567"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21" name="Freeform 58"/>
            <p:cNvSpPr>
              <a:spLocks/>
            </p:cNvSpPr>
            <p:nvPr/>
          </p:nvSpPr>
          <p:spPr bwMode="auto">
            <a:xfrm>
              <a:off x="12854114" y="-522986"/>
              <a:ext cx="1307582" cy="602824"/>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22" name="Freeform 60"/>
            <p:cNvSpPr>
              <a:spLocks/>
            </p:cNvSpPr>
            <p:nvPr/>
          </p:nvSpPr>
          <p:spPr bwMode="auto">
            <a:xfrm>
              <a:off x="9332773"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23" name="Freeform 61"/>
            <p:cNvSpPr>
              <a:spLocks/>
            </p:cNvSpPr>
            <p:nvPr/>
          </p:nvSpPr>
          <p:spPr bwMode="auto">
            <a:xfrm>
              <a:off x="10752835"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24" name="Freeform 61"/>
            <p:cNvSpPr>
              <a:spLocks/>
            </p:cNvSpPr>
            <p:nvPr/>
          </p:nvSpPr>
          <p:spPr bwMode="auto">
            <a:xfrm>
              <a:off x="12172201"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790" name="Group 789"/>
          <p:cNvGrpSpPr/>
          <p:nvPr/>
        </p:nvGrpSpPr>
        <p:grpSpPr>
          <a:xfrm>
            <a:off x="2565523" y="3575633"/>
            <a:ext cx="660533" cy="78577"/>
            <a:chOff x="5622876" y="-634226"/>
            <a:chExt cx="8679978" cy="1507683"/>
          </a:xfrm>
        </p:grpSpPr>
        <p:sp>
          <p:nvSpPr>
            <p:cNvPr id="797" name="Freeform 55"/>
            <p:cNvSpPr>
              <a:spLocks/>
            </p:cNvSpPr>
            <p:nvPr/>
          </p:nvSpPr>
          <p:spPr bwMode="auto">
            <a:xfrm>
              <a:off x="5622876" y="-634226"/>
              <a:ext cx="8679978" cy="1507683"/>
            </a:xfrm>
            <a:prstGeom prst="roundRect">
              <a:avLst>
                <a:gd name="adj" fmla="val 5804"/>
              </a:avLst>
            </a:prstGeom>
            <a:gradFill flip="none" rotWithShape="1">
              <a:gsLst>
                <a:gs pos="40000">
                  <a:srgbClr val="A7A9AF"/>
                </a:gs>
                <a:gs pos="26000">
                  <a:srgbClr val="959EA1"/>
                </a:gs>
                <a:gs pos="0">
                  <a:srgbClr val="CACCD0"/>
                </a:gs>
                <a:gs pos="100000">
                  <a:srgbClr val="BBBFC3"/>
                </a:gs>
              </a:gsLst>
              <a:lin ang="5400000" scaled="1"/>
              <a:tileRect/>
            </a:gradFill>
            <a:ln>
              <a:solidFill>
                <a:schemeClr val="tx2">
                  <a:lumMod val="60000"/>
                  <a:lumOff val="40000"/>
                </a:schemeClr>
              </a:solid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98" name="Freeform 56"/>
            <p:cNvSpPr>
              <a:spLocks/>
            </p:cNvSpPr>
            <p:nvPr/>
          </p:nvSpPr>
          <p:spPr bwMode="auto">
            <a:xfrm>
              <a:off x="5759402"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99" name="Freeform 57"/>
            <p:cNvSpPr>
              <a:spLocks/>
            </p:cNvSpPr>
            <p:nvPr/>
          </p:nvSpPr>
          <p:spPr bwMode="auto">
            <a:xfrm>
              <a:off x="7179464"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00" name="Freeform 58"/>
            <p:cNvSpPr>
              <a:spLocks/>
            </p:cNvSpPr>
            <p:nvPr/>
          </p:nvSpPr>
          <p:spPr bwMode="auto">
            <a:xfrm>
              <a:off x="8596011" y="-522986"/>
              <a:ext cx="1307582" cy="602824"/>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01" name="Freeform 59"/>
            <p:cNvSpPr>
              <a:spLocks/>
            </p:cNvSpPr>
            <p:nvPr/>
          </p:nvSpPr>
          <p:spPr bwMode="auto">
            <a:xfrm>
              <a:off x="5759402" y="150139"/>
              <a:ext cx="623913" cy="597551"/>
            </a:xfrm>
            <a:custGeom>
              <a:avLst/>
              <a:gdLst>
                <a:gd name="T0" fmla="*/ 0 w 150"/>
                <a:gd name="T1" fmla="*/ 20 h 144"/>
                <a:gd name="T2" fmla="*/ 0 w 150"/>
                <a:gd name="T3" fmla="*/ 20 h 144"/>
                <a:gd name="T4" fmla="*/ 20 w 150"/>
                <a:gd name="T5" fmla="*/ 0 h 144"/>
                <a:gd name="T6" fmla="*/ 130 w 150"/>
                <a:gd name="T7" fmla="*/ 0 h 144"/>
                <a:gd name="T8" fmla="*/ 150 w 150"/>
                <a:gd name="T9" fmla="*/ 20 h 144"/>
                <a:gd name="T10" fmla="*/ 150 w 150"/>
                <a:gd name="T11" fmla="*/ 20 h 144"/>
                <a:gd name="T12" fmla="*/ 150 w 150"/>
                <a:gd name="T13" fmla="*/ 124 h 144"/>
                <a:gd name="T14" fmla="*/ 130 w 150"/>
                <a:gd name="T15" fmla="*/ 144 h 144"/>
                <a:gd name="T16" fmla="*/ 130 w 150"/>
                <a:gd name="T17" fmla="*/ 144 h 144"/>
                <a:gd name="T18" fmla="*/ 20 w 150"/>
                <a:gd name="T19" fmla="*/ 144 h 144"/>
                <a:gd name="T20" fmla="*/ 0 w 150"/>
                <a:gd name="T21" fmla="*/ 124 h 144"/>
                <a:gd name="T22" fmla="*/ 0 w 150"/>
                <a:gd name="T23" fmla="*/ 124 h 144"/>
                <a:gd name="T24" fmla="*/ 0 w 150"/>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44">
                  <a:moveTo>
                    <a:pt x="0" y="20"/>
                  </a:moveTo>
                  <a:cubicBezTo>
                    <a:pt x="0" y="20"/>
                    <a:pt x="0" y="20"/>
                    <a:pt x="0" y="20"/>
                  </a:cubicBezTo>
                  <a:cubicBezTo>
                    <a:pt x="0" y="9"/>
                    <a:pt x="9" y="0"/>
                    <a:pt x="20" y="0"/>
                  </a:cubicBezTo>
                  <a:cubicBezTo>
                    <a:pt x="130" y="0"/>
                    <a:pt x="130" y="0"/>
                    <a:pt x="130" y="0"/>
                  </a:cubicBezTo>
                  <a:cubicBezTo>
                    <a:pt x="141" y="0"/>
                    <a:pt x="150" y="9"/>
                    <a:pt x="150" y="20"/>
                  </a:cubicBezTo>
                  <a:cubicBezTo>
                    <a:pt x="150" y="20"/>
                    <a:pt x="150" y="20"/>
                    <a:pt x="150" y="20"/>
                  </a:cubicBezTo>
                  <a:cubicBezTo>
                    <a:pt x="150" y="124"/>
                    <a:pt x="150" y="124"/>
                    <a:pt x="150" y="124"/>
                  </a:cubicBezTo>
                  <a:cubicBezTo>
                    <a:pt x="150" y="135"/>
                    <a:pt x="141" y="144"/>
                    <a:pt x="130" y="144"/>
                  </a:cubicBezTo>
                  <a:cubicBezTo>
                    <a:pt x="130" y="144"/>
                    <a:pt x="130" y="144"/>
                    <a:pt x="130"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02" name="Freeform 60"/>
            <p:cNvSpPr>
              <a:spLocks/>
            </p:cNvSpPr>
            <p:nvPr/>
          </p:nvSpPr>
          <p:spPr bwMode="auto">
            <a:xfrm>
              <a:off x="6494038"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03" name="Freeform 61"/>
            <p:cNvSpPr>
              <a:spLocks/>
            </p:cNvSpPr>
            <p:nvPr/>
          </p:nvSpPr>
          <p:spPr bwMode="auto">
            <a:xfrm>
              <a:off x="7914100"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04" name="Freeform 62"/>
            <p:cNvSpPr>
              <a:spLocks/>
            </p:cNvSpPr>
            <p:nvPr/>
          </p:nvSpPr>
          <p:spPr bwMode="auto">
            <a:xfrm>
              <a:off x="13588750" y="150139"/>
              <a:ext cx="572946" cy="597551"/>
            </a:xfrm>
            <a:custGeom>
              <a:avLst/>
              <a:gdLst>
                <a:gd name="T0" fmla="*/ 0 w 138"/>
                <a:gd name="T1" fmla="*/ 19 h 144"/>
                <a:gd name="T2" fmla="*/ 0 w 138"/>
                <a:gd name="T3" fmla="*/ 19 h 144"/>
                <a:gd name="T4" fmla="*/ 19 w 138"/>
                <a:gd name="T5" fmla="*/ 0 h 144"/>
                <a:gd name="T6" fmla="*/ 119 w 138"/>
                <a:gd name="T7" fmla="*/ 0 h 144"/>
                <a:gd name="T8" fmla="*/ 138 w 138"/>
                <a:gd name="T9" fmla="*/ 19 h 144"/>
                <a:gd name="T10" fmla="*/ 138 w 138"/>
                <a:gd name="T11" fmla="*/ 19 h 144"/>
                <a:gd name="T12" fmla="*/ 138 w 138"/>
                <a:gd name="T13" fmla="*/ 125 h 144"/>
                <a:gd name="T14" fmla="*/ 119 w 138"/>
                <a:gd name="T15" fmla="*/ 144 h 144"/>
                <a:gd name="T16" fmla="*/ 119 w 138"/>
                <a:gd name="T17" fmla="*/ 144 h 144"/>
                <a:gd name="T18" fmla="*/ 19 w 138"/>
                <a:gd name="T19" fmla="*/ 144 h 144"/>
                <a:gd name="T20" fmla="*/ 0 w 138"/>
                <a:gd name="T21" fmla="*/ 125 h 144"/>
                <a:gd name="T22" fmla="*/ 0 w 138"/>
                <a:gd name="T23" fmla="*/ 125 h 144"/>
                <a:gd name="T24" fmla="*/ 0 w 138"/>
                <a:gd name="T25"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4">
                  <a:moveTo>
                    <a:pt x="0" y="19"/>
                  </a:moveTo>
                  <a:cubicBezTo>
                    <a:pt x="0" y="19"/>
                    <a:pt x="0" y="19"/>
                    <a:pt x="0" y="19"/>
                  </a:cubicBezTo>
                  <a:cubicBezTo>
                    <a:pt x="0" y="8"/>
                    <a:pt x="9" y="0"/>
                    <a:pt x="19" y="0"/>
                  </a:cubicBezTo>
                  <a:cubicBezTo>
                    <a:pt x="119" y="0"/>
                    <a:pt x="119" y="0"/>
                    <a:pt x="119" y="0"/>
                  </a:cubicBezTo>
                  <a:cubicBezTo>
                    <a:pt x="129" y="0"/>
                    <a:pt x="138" y="8"/>
                    <a:pt x="138" y="19"/>
                  </a:cubicBezTo>
                  <a:cubicBezTo>
                    <a:pt x="138" y="19"/>
                    <a:pt x="138" y="19"/>
                    <a:pt x="138" y="19"/>
                  </a:cubicBezTo>
                  <a:cubicBezTo>
                    <a:pt x="138" y="125"/>
                    <a:pt x="138" y="125"/>
                    <a:pt x="138" y="125"/>
                  </a:cubicBezTo>
                  <a:cubicBezTo>
                    <a:pt x="138" y="136"/>
                    <a:pt x="129" y="144"/>
                    <a:pt x="119" y="144"/>
                  </a:cubicBezTo>
                  <a:cubicBezTo>
                    <a:pt x="119" y="144"/>
                    <a:pt x="119" y="144"/>
                    <a:pt x="119" y="144"/>
                  </a:cubicBezTo>
                  <a:cubicBezTo>
                    <a:pt x="19" y="144"/>
                    <a:pt x="19" y="144"/>
                    <a:pt x="19" y="144"/>
                  </a:cubicBezTo>
                  <a:cubicBezTo>
                    <a:pt x="9" y="144"/>
                    <a:pt x="0" y="136"/>
                    <a:pt x="0" y="125"/>
                  </a:cubicBezTo>
                  <a:cubicBezTo>
                    <a:pt x="0" y="125"/>
                    <a:pt x="0" y="125"/>
                    <a:pt x="0" y="125"/>
                  </a:cubicBezTo>
                  <a:lnTo>
                    <a:pt x="0" y="19"/>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05" name="Freeform 56"/>
            <p:cNvSpPr>
              <a:spLocks/>
            </p:cNvSpPr>
            <p:nvPr/>
          </p:nvSpPr>
          <p:spPr bwMode="auto">
            <a:xfrm>
              <a:off x="10017505"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06" name="Freeform 57"/>
            <p:cNvSpPr>
              <a:spLocks/>
            </p:cNvSpPr>
            <p:nvPr/>
          </p:nvSpPr>
          <p:spPr bwMode="auto">
            <a:xfrm>
              <a:off x="11437567" y="-522986"/>
              <a:ext cx="1304067" cy="602824"/>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07" name="Freeform 58"/>
            <p:cNvSpPr>
              <a:spLocks/>
            </p:cNvSpPr>
            <p:nvPr/>
          </p:nvSpPr>
          <p:spPr bwMode="auto">
            <a:xfrm>
              <a:off x="12854114" y="-522986"/>
              <a:ext cx="1307582" cy="602824"/>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08" name="Freeform 60"/>
            <p:cNvSpPr>
              <a:spLocks/>
            </p:cNvSpPr>
            <p:nvPr/>
          </p:nvSpPr>
          <p:spPr bwMode="auto">
            <a:xfrm>
              <a:off x="9332773"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09" name="Freeform 61"/>
            <p:cNvSpPr>
              <a:spLocks/>
            </p:cNvSpPr>
            <p:nvPr/>
          </p:nvSpPr>
          <p:spPr bwMode="auto">
            <a:xfrm>
              <a:off x="10752835"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10" name="Freeform 61"/>
            <p:cNvSpPr>
              <a:spLocks/>
            </p:cNvSpPr>
            <p:nvPr/>
          </p:nvSpPr>
          <p:spPr bwMode="auto">
            <a:xfrm>
              <a:off x="12172201" y="150139"/>
              <a:ext cx="1304067" cy="597551"/>
            </a:xfrm>
            <a:custGeom>
              <a:avLst/>
              <a:gdLst>
                <a:gd name="T0" fmla="*/ 0 w 314"/>
                <a:gd name="T1" fmla="*/ 20 h 144"/>
                <a:gd name="T2" fmla="*/ 0 w 314"/>
                <a:gd name="T3" fmla="*/ 20 h 144"/>
                <a:gd name="T4" fmla="*/ 20 w 314"/>
                <a:gd name="T5" fmla="*/ 0 h 144"/>
                <a:gd name="T6" fmla="*/ 294 w 314"/>
                <a:gd name="T7" fmla="*/ 0 h 144"/>
                <a:gd name="T8" fmla="*/ 314 w 314"/>
                <a:gd name="T9" fmla="*/ 20 h 144"/>
                <a:gd name="T10" fmla="*/ 314 w 314"/>
                <a:gd name="T11" fmla="*/ 20 h 144"/>
                <a:gd name="T12" fmla="*/ 314 w 314"/>
                <a:gd name="T13" fmla="*/ 124 h 144"/>
                <a:gd name="T14" fmla="*/ 294 w 314"/>
                <a:gd name="T15" fmla="*/ 144 h 144"/>
                <a:gd name="T16" fmla="*/ 294 w 314"/>
                <a:gd name="T17" fmla="*/ 144 h 144"/>
                <a:gd name="T18" fmla="*/ 20 w 314"/>
                <a:gd name="T19" fmla="*/ 144 h 144"/>
                <a:gd name="T20" fmla="*/ 0 w 314"/>
                <a:gd name="T21" fmla="*/ 124 h 144"/>
                <a:gd name="T22" fmla="*/ 0 w 314"/>
                <a:gd name="T23" fmla="*/ 124 h 144"/>
                <a:gd name="T24" fmla="*/ 0 w 314"/>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4">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4"/>
                    <a:pt x="314" y="124"/>
                    <a:pt x="314" y="124"/>
                  </a:cubicBezTo>
                  <a:cubicBezTo>
                    <a:pt x="314" y="135"/>
                    <a:pt x="305" y="144"/>
                    <a:pt x="294" y="144"/>
                  </a:cubicBezTo>
                  <a:cubicBezTo>
                    <a:pt x="294" y="144"/>
                    <a:pt x="294" y="144"/>
                    <a:pt x="294"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791" name="Group 790"/>
          <p:cNvGrpSpPr/>
          <p:nvPr/>
        </p:nvGrpSpPr>
        <p:grpSpPr>
          <a:xfrm>
            <a:off x="2517657" y="2994918"/>
            <a:ext cx="533400" cy="541378"/>
            <a:chOff x="4072094" y="4075383"/>
            <a:chExt cx="533400" cy="790480"/>
          </a:xfrm>
        </p:grpSpPr>
        <p:sp>
          <p:nvSpPr>
            <p:cNvPr id="795" name="Rounded Rectangle 794"/>
            <p:cNvSpPr/>
            <p:nvPr/>
          </p:nvSpPr>
          <p:spPr bwMode="auto">
            <a:xfrm>
              <a:off x="4072094" y="4075383"/>
              <a:ext cx="533400" cy="790480"/>
            </a:xfrm>
            <a:prstGeom prst="roundRect">
              <a:avLst/>
            </a:prstGeom>
            <a:gradFill flip="none" rotWithShape="1">
              <a:gsLst>
                <a:gs pos="5000">
                  <a:schemeClr val="accent4"/>
                </a:gs>
                <a:gs pos="65000">
                  <a:srgbClr val="F37021"/>
                </a:gs>
              </a:gsLst>
              <a:lin ang="16200000" scaled="0"/>
              <a:tileRect/>
            </a:gradFill>
            <a:ln w="158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hangingPunct="0">
                <a:defRPr/>
              </a:pPr>
              <a:endParaRPr lang="en-US" altLang="ja-JP" sz="2000" b="1" dirty="0" smtClean="0">
                <a:solidFill>
                  <a:schemeClr val="tx1"/>
                </a:solidFill>
                <a:cs typeface="Verdana" pitchFamily="34" charset="0"/>
              </a:endParaRPr>
            </a:p>
          </p:txBody>
        </p:sp>
        <p:sp>
          <p:nvSpPr>
            <p:cNvPr id="796" name="Rectangle 189"/>
            <p:cNvSpPr>
              <a:spLocks noChangeArrowheads="1"/>
            </p:cNvSpPr>
            <p:nvPr/>
          </p:nvSpPr>
          <p:spPr bwMode="auto">
            <a:xfrm>
              <a:off x="4112286" y="4400534"/>
              <a:ext cx="464143" cy="254051"/>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lang="en-US" sz="900" kern="0" dirty="0" smtClean="0">
                  <a:solidFill>
                    <a:srgbClr val="061922"/>
                  </a:solidFill>
                  <a:latin typeface="Verdana"/>
                  <a:cs typeface="Verdana" pitchFamily="34" charset="0"/>
                </a:rPr>
                <a:t>VM3</a:t>
              </a:r>
              <a:endParaRPr lang="en-US" sz="100" kern="0" dirty="0" smtClean="0">
                <a:solidFill>
                  <a:srgbClr val="061922"/>
                </a:solidFill>
                <a:latin typeface="Verdana"/>
                <a:cs typeface="Verdana" pitchFamily="34" charset="0"/>
              </a:endParaRPr>
            </a:p>
          </p:txBody>
        </p:sp>
      </p:grpSp>
      <p:grpSp>
        <p:nvGrpSpPr>
          <p:cNvPr id="792" name="Group 791"/>
          <p:cNvGrpSpPr/>
          <p:nvPr/>
        </p:nvGrpSpPr>
        <p:grpSpPr>
          <a:xfrm>
            <a:off x="432232" y="3136293"/>
            <a:ext cx="533400" cy="541378"/>
            <a:chOff x="4072094" y="4075383"/>
            <a:chExt cx="533400" cy="790480"/>
          </a:xfrm>
        </p:grpSpPr>
        <p:sp>
          <p:nvSpPr>
            <p:cNvPr id="793" name="Rounded Rectangle 792"/>
            <p:cNvSpPr/>
            <p:nvPr/>
          </p:nvSpPr>
          <p:spPr bwMode="auto">
            <a:xfrm>
              <a:off x="4072094" y="4075383"/>
              <a:ext cx="533400" cy="790480"/>
            </a:xfrm>
            <a:prstGeom prst="roundRect">
              <a:avLst/>
            </a:prstGeom>
            <a:gradFill flip="none" rotWithShape="1">
              <a:gsLst>
                <a:gs pos="5000">
                  <a:schemeClr val="accent4"/>
                </a:gs>
                <a:gs pos="65000">
                  <a:srgbClr val="F37021"/>
                </a:gs>
              </a:gsLst>
              <a:lin ang="16200000" scaled="0"/>
              <a:tileRect/>
            </a:gradFill>
            <a:ln w="158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hangingPunct="0">
                <a:defRPr/>
              </a:pPr>
              <a:endParaRPr lang="en-US" altLang="ja-JP" sz="2000" b="1" dirty="0" smtClean="0">
                <a:solidFill>
                  <a:schemeClr val="tx1"/>
                </a:solidFill>
                <a:cs typeface="Verdana" pitchFamily="34" charset="0"/>
              </a:endParaRPr>
            </a:p>
          </p:txBody>
        </p:sp>
        <p:sp>
          <p:nvSpPr>
            <p:cNvPr id="794" name="Rectangle 189"/>
            <p:cNvSpPr>
              <a:spLocks noChangeArrowheads="1"/>
            </p:cNvSpPr>
            <p:nvPr/>
          </p:nvSpPr>
          <p:spPr bwMode="auto">
            <a:xfrm>
              <a:off x="4112286" y="4400534"/>
              <a:ext cx="464143" cy="254051"/>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lang="en-US" sz="900" kern="0" dirty="0" smtClean="0">
                  <a:solidFill>
                    <a:srgbClr val="061922"/>
                  </a:solidFill>
                  <a:latin typeface="Verdana"/>
                  <a:cs typeface="Verdana" pitchFamily="34" charset="0"/>
                </a:rPr>
                <a:t>VM1</a:t>
              </a:r>
              <a:endParaRPr lang="en-US" sz="100" kern="0" dirty="0" smtClean="0">
                <a:solidFill>
                  <a:srgbClr val="061922"/>
                </a:solidFill>
                <a:latin typeface="Verdana"/>
                <a:cs typeface="Verdana" pitchFamily="34" charset="0"/>
              </a:endParaRPr>
            </a:p>
          </p:txBody>
        </p:sp>
      </p:grpSp>
      <p:pic>
        <p:nvPicPr>
          <p:cNvPr id="854" name="Picture 5" descr="XeonBadgeNew.png"/>
          <p:cNvPicPr>
            <a:picLocks noChangeAspect="1"/>
          </p:cNvPicPr>
          <p:nvPr/>
        </p:nvPicPr>
        <p:blipFill>
          <a:blip r:embed="rId4" cstate="print"/>
          <a:srcRect l="2895" t="2147" r="2718" b="2496"/>
          <a:stretch>
            <a:fillRect/>
          </a:stretch>
        </p:blipFill>
        <p:spPr bwMode="auto">
          <a:xfrm>
            <a:off x="4118254" y="5671736"/>
            <a:ext cx="857249" cy="654959"/>
          </a:xfrm>
          <a:prstGeom prst="rect">
            <a:avLst/>
          </a:prstGeom>
          <a:noFill/>
          <a:ln>
            <a:noFill/>
          </a:ln>
          <a:effectLst>
            <a:reflection blurRad="6350" stA="52000" endA="300" endPos="35000" dir="5400000" sy="-100000" algn="bl" rotWithShape="0"/>
          </a:effectLst>
        </p:spPr>
      </p:pic>
      <p:sp>
        <p:nvSpPr>
          <p:cNvPr id="852" name="TextBox 851"/>
          <p:cNvSpPr txBox="1"/>
          <p:nvPr/>
        </p:nvSpPr>
        <p:spPr>
          <a:xfrm>
            <a:off x="7410477" y="2970083"/>
            <a:ext cx="1380506" cy="338554"/>
          </a:xfrm>
          <a:prstGeom prst="rect">
            <a:avLst/>
          </a:prstGeom>
          <a:noFill/>
        </p:spPr>
        <p:txBody>
          <a:bodyPr wrap="none" rtlCol="0">
            <a:spAutoFit/>
          </a:bodyPr>
          <a:lstStyle/>
          <a:p>
            <a:r>
              <a:rPr lang="en-US" sz="1600" b="1" dirty="0"/>
              <a:t>Intel</a:t>
            </a:r>
            <a:r>
              <a:rPr lang="en-US" sz="1600" b="1" baseline="30000" dirty="0"/>
              <a:t>®</a:t>
            </a:r>
            <a:r>
              <a:rPr lang="en-US" sz="1600" b="1" dirty="0"/>
              <a:t> </a:t>
            </a:r>
            <a:r>
              <a:rPr lang="en-US" sz="1600" b="1" dirty="0" smtClean="0"/>
              <a:t>TXT</a:t>
            </a:r>
            <a:endParaRPr lang="en-US" sz="1600" b="1" dirty="0"/>
          </a:p>
        </p:txBody>
      </p:sp>
      <p:sp>
        <p:nvSpPr>
          <p:cNvPr id="858" name="TextBox 857"/>
          <p:cNvSpPr txBox="1"/>
          <p:nvPr/>
        </p:nvSpPr>
        <p:spPr>
          <a:xfrm>
            <a:off x="7486677" y="1446083"/>
            <a:ext cx="1241045" cy="338554"/>
          </a:xfrm>
          <a:prstGeom prst="rect">
            <a:avLst/>
          </a:prstGeom>
          <a:noFill/>
        </p:spPr>
        <p:txBody>
          <a:bodyPr wrap="none" rtlCol="0">
            <a:spAutoFit/>
          </a:bodyPr>
          <a:lstStyle/>
          <a:p>
            <a:r>
              <a:rPr lang="en-US" sz="1600" b="1" dirty="0"/>
              <a:t>Intel</a:t>
            </a:r>
            <a:r>
              <a:rPr lang="en-US" sz="1600" b="1" baseline="30000" dirty="0"/>
              <a:t>®</a:t>
            </a:r>
            <a:r>
              <a:rPr lang="en-US" sz="1600" b="1" dirty="0"/>
              <a:t> </a:t>
            </a:r>
            <a:r>
              <a:rPr lang="en-US" sz="1600" b="1" dirty="0" smtClean="0"/>
              <a:t>VT</a:t>
            </a:r>
            <a:endParaRPr lang="en-US" sz="1600" b="1" dirty="0"/>
          </a:p>
        </p:txBody>
      </p:sp>
      <p:sp>
        <p:nvSpPr>
          <p:cNvPr id="861" name="TextBox 860"/>
          <p:cNvSpPr txBox="1"/>
          <p:nvPr/>
        </p:nvSpPr>
        <p:spPr>
          <a:xfrm>
            <a:off x="7019344" y="4465222"/>
            <a:ext cx="1771639" cy="338554"/>
          </a:xfrm>
          <a:prstGeom prst="rect">
            <a:avLst/>
          </a:prstGeom>
          <a:noFill/>
        </p:spPr>
        <p:txBody>
          <a:bodyPr wrap="none" rtlCol="0">
            <a:spAutoFit/>
          </a:bodyPr>
          <a:lstStyle/>
          <a:p>
            <a:r>
              <a:rPr lang="en-US" sz="1600" b="1" dirty="0"/>
              <a:t>Intel</a:t>
            </a:r>
            <a:r>
              <a:rPr lang="en-US" sz="1600" b="1" baseline="30000" dirty="0"/>
              <a:t>®</a:t>
            </a:r>
            <a:r>
              <a:rPr lang="en-US" sz="1600" b="1" dirty="0"/>
              <a:t> </a:t>
            </a:r>
            <a:r>
              <a:rPr lang="en-US" sz="1600" b="1" dirty="0" smtClean="0"/>
              <a:t>AES-NI</a:t>
            </a:r>
            <a:endParaRPr lang="en-US" sz="1600" b="1" dirty="0"/>
          </a:p>
        </p:txBody>
      </p:sp>
      <p:grpSp>
        <p:nvGrpSpPr>
          <p:cNvPr id="165" name="Group 164"/>
          <p:cNvGrpSpPr/>
          <p:nvPr/>
        </p:nvGrpSpPr>
        <p:grpSpPr>
          <a:xfrm>
            <a:off x="1371390" y="4454965"/>
            <a:ext cx="1120255" cy="1125416"/>
            <a:chOff x="4680837" y="2263355"/>
            <a:chExt cx="1848154" cy="1856667"/>
          </a:xfrm>
        </p:grpSpPr>
        <p:grpSp>
          <p:nvGrpSpPr>
            <p:cNvPr id="166" name="Group 165"/>
            <p:cNvGrpSpPr/>
            <p:nvPr/>
          </p:nvGrpSpPr>
          <p:grpSpPr>
            <a:xfrm>
              <a:off x="4680837" y="2263355"/>
              <a:ext cx="1716088" cy="1624013"/>
              <a:chOff x="6853309" y="3999102"/>
              <a:chExt cx="1716088" cy="1624013"/>
            </a:xfrm>
          </p:grpSpPr>
          <p:sp>
            <p:nvSpPr>
              <p:cNvPr id="172" name="Freeform 164"/>
              <p:cNvSpPr>
                <a:spLocks/>
              </p:cNvSpPr>
              <p:nvPr/>
            </p:nvSpPr>
            <p:spPr bwMode="auto">
              <a:xfrm>
                <a:off x="7602609" y="5259577"/>
                <a:ext cx="217488" cy="363538"/>
              </a:xfrm>
              <a:custGeom>
                <a:avLst/>
                <a:gdLst>
                  <a:gd name="T0" fmla="*/ 43 w 58"/>
                  <a:gd name="T1" fmla="*/ 43 h 97"/>
                  <a:gd name="T2" fmla="*/ 43 w 58"/>
                  <a:gd name="T3" fmla="*/ 0 h 97"/>
                  <a:gd name="T4" fmla="*/ 15 w 58"/>
                  <a:gd name="T5" fmla="*/ 0 h 97"/>
                  <a:gd name="T6" fmla="*/ 15 w 58"/>
                  <a:gd name="T7" fmla="*/ 43 h 97"/>
                  <a:gd name="T8" fmla="*/ 0 w 58"/>
                  <a:gd name="T9" fmla="*/ 68 h 97"/>
                  <a:gd name="T10" fmla="*/ 29 w 58"/>
                  <a:gd name="T11" fmla="*/ 97 h 97"/>
                  <a:gd name="T12" fmla="*/ 58 w 58"/>
                  <a:gd name="T13" fmla="*/ 68 h 97"/>
                  <a:gd name="T14" fmla="*/ 43 w 58"/>
                  <a:gd name="T15" fmla="*/ 43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7">
                    <a:moveTo>
                      <a:pt x="43" y="43"/>
                    </a:moveTo>
                    <a:cubicBezTo>
                      <a:pt x="43" y="0"/>
                      <a:pt x="43" y="0"/>
                      <a:pt x="43" y="0"/>
                    </a:cubicBezTo>
                    <a:cubicBezTo>
                      <a:pt x="15" y="0"/>
                      <a:pt x="15" y="0"/>
                      <a:pt x="15" y="0"/>
                    </a:cubicBezTo>
                    <a:cubicBezTo>
                      <a:pt x="15" y="43"/>
                      <a:pt x="15" y="43"/>
                      <a:pt x="15" y="43"/>
                    </a:cubicBezTo>
                    <a:cubicBezTo>
                      <a:pt x="6" y="48"/>
                      <a:pt x="0" y="57"/>
                      <a:pt x="0" y="68"/>
                    </a:cubicBezTo>
                    <a:cubicBezTo>
                      <a:pt x="0" y="84"/>
                      <a:pt x="13" y="97"/>
                      <a:pt x="29" y="97"/>
                    </a:cubicBezTo>
                    <a:cubicBezTo>
                      <a:pt x="45" y="97"/>
                      <a:pt x="58" y="84"/>
                      <a:pt x="58" y="68"/>
                    </a:cubicBezTo>
                    <a:cubicBezTo>
                      <a:pt x="58" y="57"/>
                      <a:pt x="52" y="48"/>
                      <a:pt x="43" y="43"/>
                    </a:cubicBezTo>
                    <a:close/>
                  </a:path>
                </a:pathLst>
              </a:custGeom>
              <a:gradFill flip="none" rotWithShape="1">
                <a:gsLst>
                  <a:gs pos="5000">
                    <a:srgbClr val="D6DF27"/>
                  </a:gs>
                  <a:gs pos="95000">
                    <a:srgbClr val="8CC640"/>
                  </a:gs>
                </a:gsLst>
                <a:lin ang="0" scaled="1"/>
                <a:tileRect/>
              </a:gradFill>
              <a:ln w="19050">
                <a:solidFill>
                  <a:schemeClr val="bg1"/>
                </a:solid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sp>
            <p:nvSpPr>
              <p:cNvPr id="173" name="Freeform 165"/>
              <p:cNvSpPr>
                <a:spLocks/>
              </p:cNvSpPr>
              <p:nvPr/>
            </p:nvSpPr>
            <p:spPr bwMode="auto">
              <a:xfrm>
                <a:off x="7875659" y="5443727"/>
                <a:ext cx="693738" cy="179388"/>
              </a:xfrm>
              <a:custGeom>
                <a:avLst/>
                <a:gdLst>
                  <a:gd name="T0" fmla="*/ 160 w 185"/>
                  <a:gd name="T1" fmla="*/ 0 h 48"/>
                  <a:gd name="T2" fmla="*/ 7 w 185"/>
                  <a:gd name="T3" fmla="*/ 0 h 48"/>
                  <a:gd name="T4" fmla="*/ 9 w 185"/>
                  <a:gd name="T5" fmla="*/ 17 h 48"/>
                  <a:gd name="T6" fmla="*/ 0 w 185"/>
                  <a:gd name="T7" fmla="*/ 48 h 48"/>
                  <a:gd name="T8" fmla="*/ 160 w 185"/>
                  <a:gd name="T9" fmla="*/ 48 h 48"/>
                  <a:gd name="T10" fmla="*/ 185 w 185"/>
                  <a:gd name="T11" fmla="*/ 24 h 48"/>
                  <a:gd name="T12" fmla="*/ 160 w 1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5" h="48">
                    <a:moveTo>
                      <a:pt x="160" y="0"/>
                    </a:moveTo>
                    <a:cubicBezTo>
                      <a:pt x="7" y="0"/>
                      <a:pt x="7" y="0"/>
                      <a:pt x="7" y="0"/>
                    </a:cubicBezTo>
                    <a:cubicBezTo>
                      <a:pt x="8" y="5"/>
                      <a:pt x="9" y="11"/>
                      <a:pt x="9" y="17"/>
                    </a:cubicBezTo>
                    <a:cubicBezTo>
                      <a:pt x="9" y="29"/>
                      <a:pt x="6" y="39"/>
                      <a:pt x="0" y="48"/>
                    </a:cubicBezTo>
                    <a:cubicBezTo>
                      <a:pt x="160" y="48"/>
                      <a:pt x="160" y="48"/>
                      <a:pt x="160" y="48"/>
                    </a:cubicBezTo>
                    <a:cubicBezTo>
                      <a:pt x="174" y="48"/>
                      <a:pt x="185" y="37"/>
                      <a:pt x="185" y="24"/>
                    </a:cubicBezTo>
                    <a:cubicBezTo>
                      <a:pt x="185" y="10"/>
                      <a:pt x="174" y="0"/>
                      <a:pt x="160" y="0"/>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174" name="Freeform 166"/>
              <p:cNvSpPr>
                <a:spLocks/>
              </p:cNvSpPr>
              <p:nvPr/>
            </p:nvSpPr>
            <p:spPr bwMode="auto">
              <a:xfrm>
                <a:off x="6853309" y="5443727"/>
                <a:ext cx="681038" cy="179388"/>
              </a:xfrm>
              <a:custGeom>
                <a:avLst/>
                <a:gdLst>
                  <a:gd name="T0" fmla="*/ 172 w 182"/>
                  <a:gd name="T1" fmla="*/ 17 h 48"/>
                  <a:gd name="T2" fmla="*/ 175 w 182"/>
                  <a:gd name="T3" fmla="*/ 0 h 48"/>
                  <a:gd name="T4" fmla="*/ 25 w 182"/>
                  <a:gd name="T5" fmla="*/ 0 h 48"/>
                  <a:gd name="T6" fmla="*/ 0 w 182"/>
                  <a:gd name="T7" fmla="*/ 24 h 48"/>
                  <a:gd name="T8" fmla="*/ 25 w 182"/>
                  <a:gd name="T9" fmla="*/ 48 h 48"/>
                  <a:gd name="T10" fmla="*/ 182 w 182"/>
                  <a:gd name="T11" fmla="*/ 48 h 48"/>
                  <a:gd name="T12" fmla="*/ 172 w 182"/>
                  <a:gd name="T13" fmla="*/ 17 h 48"/>
                </a:gdLst>
                <a:ahLst/>
                <a:cxnLst>
                  <a:cxn ang="0">
                    <a:pos x="T0" y="T1"/>
                  </a:cxn>
                  <a:cxn ang="0">
                    <a:pos x="T2" y="T3"/>
                  </a:cxn>
                  <a:cxn ang="0">
                    <a:pos x="T4" y="T5"/>
                  </a:cxn>
                  <a:cxn ang="0">
                    <a:pos x="T6" y="T7"/>
                  </a:cxn>
                  <a:cxn ang="0">
                    <a:pos x="T8" y="T9"/>
                  </a:cxn>
                  <a:cxn ang="0">
                    <a:pos x="T10" y="T11"/>
                  </a:cxn>
                  <a:cxn ang="0">
                    <a:pos x="T12" y="T13"/>
                  </a:cxn>
                </a:cxnLst>
                <a:rect l="0" t="0" r="r" b="b"/>
                <a:pathLst>
                  <a:path w="182" h="48">
                    <a:moveTo>
                      <a:pt x="172" y="17"/>
                    </a:moveTo>
                    <a:cubicBezTo>
                      <a:pt x="172" y="11"/>
                      <a:pt x="173" y="5"/>
                      <a:pt x="175" y="0"/>
                    </a:cubicBezTo>
                    <a:cubicBezTo>
                      <a:pt x="25" y="0"/>
                      <a:pt x="25" y="0"/>
                      <a:pt x="25" y="0"/>
                    </a:cubicBezTo>
                    <a:cubicBezTo>
                      <a:pt x="11" y="0"/>
                      <a:pt x="0" y="10"/>
                      <a:pt x="0" y="24"/>
                    </a:cubicBezTo>
                    <a:cubicBezTo>
                      <a:pt x="0" y="37"/>
                      <a:pt x="11" y="48"/>
                      <a:pt x="25" y="48"/>
                    </a:cubicBezTo>
                    <a:cubicBezTo>
                      <a:pt x="182" y="48"/>
                      <a:pt x="182" y="48"/>
                      <a:pt x="182" y="48"/>
                    </a:cubicBezTo>
                    <a:cubicBezTo>
                      <a:pt x="176" y="39"/>
                      <a:pt x="172" y="29"/>
                      <a:pt x="172" y="17"/>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175" name="Freeform 167"/>
              <p:cNvSpPr>
                <a:spLocks/>
              </p:cNvSpPr>
              <p:nvPr/>
            </p:nvSpPr>
            <p:spPr bwMode="auto">
              <a:xfrm>
                <a:off x="6958084" y="3999102"/>
                <a:ext cx="1393825" cy="1293813"/>
              </a:xfrm>
              <a:custGeom>
                <a:avLst/>
                <a:gdLst>
                  <a:gd name="T0" fmla="*/ 324 w 372"/>
                  <a:gd name="T1" fmla="*/ 52 h 345"/>
                  <a:gd name="T2" fmla="*/ 208 w 372"/>
                  <a:gd name="T3" fmla="*/ 52 h 345"/>
                  <a:gd name="T4" fmla="*/ 208 w 372"/>
                  <a:gd name="T5" fmla="*/ 48 h 345"/>
                  <a:gd name="T6" fmla="*/ 160 w 372"/>
                  <a:gd name="T7" fmla="*/ 0 h 345"/>
                  <a:gd name="T8" fmla="*/ 48 w 372"/>
                  <a:gd name="T9" fmla="*/ 0 h 345"/>
                  <a:gd name="T10" fmla="*/ 0 w 372"/>
                  <a:gd name="T11" fmla="*/ 48 h 345"/>
                  <a:gd name="T12" fmla="*/ 0 w 372"/>
                  <a:gd name="T13" fmla="*/ 100 h 345"/>
                  <a:gd name="T14" fmla="*/ 0 w 372"/>
                  <a:gd name="T15" fmla="*/ 297 h 345"/>
                  <a:gd name="T16" fmla="*/ 48 w 372"/>
                  <a:gd name="T17" fmla="*/ 345 h 345"/>
                  <a:gd name="T18" fmla="*/ 160 w 372"/>
                  <a:gd name="T19" fmla="*/ 345 h 345"/>
                  <a:gd name="T20" fmla="*/ 324 w 372"/>
                  <a:gd name="T21" fmla="*/ 345 h 345"/>
                  <a:gd name="T22" fmla="*/ 372 w 372"/>
                  <a:gd name="T23" fmla="*/ 297 h 345"/>
                  <a:gd name="T24" fmla="*/ 372 w 372"/>
                  <a:gd name="T25" fmla="*/ 100 h 345"/>
                  <a:gd name="T26" fmla="*/ 324 w 372"/>
                  <a:gd name="T27" fmla="*/ 5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345">
                    <a:moveTo>
                      <a:pt x="324" y="52"/>
                    </a:moveTo>
                    <a:cubicBezTo>
                      <a:pt x="208" y="52"/>
                      <a:pt x="208" y="52"/>
                      <a:pt x="208" y="52"/>
                    </a:cubicBezTo>
                    <a:cubicBezTo>
                      <a:pt x="208" y="48"/>
                      <a:pt x="208" y="48"/>
                      <a:pt x="208" y="48"/>
                    </a:cubicBezTo>
                    <a:cubicBezTo>
                      <a:pt x="208" y="21"/>
                      <a:pt x="187" y="0"/>
                      <a:pt x="160" y="0"/>
                    </a:cubicBezTo>
                    <a:cubicBezTo>
                      <a:pt x="48" y="0"/>
                      <a:pt x="48" y="0"/>
                      <a:pt x="48" y="0"/>
                    </a:cubicBezTo>
                    <a:cubicBezTo>
                      <a:pt x="22" y="0"/>
                      <a:pt x="0" y="21"/>
                      <a:pt x="0" y="48"/>
                    </a:cubicBezTo>
                    <a:cubicBezTo>
                      <a:pt x="0" y="100"/>
                      <a:pt x="0" y="100"/>
                      <a:pt x="0" y="100"/>
                    </a:cubicBezTo>
                    <a:cubicBezTo>
                      <a:pt x="0" y="297"/>
                      <a:pt x="0" y="297"/>
                      <a:pt x="0" y="297"/>
                    </a:cubicBezTo>
                    <a:cubicBezTo>
                      <a:pt x="0" y="324"/>
                      <a:pt x="22" y="345"/>
                      <a:pt x="48" y="345"/>
                    </a:cubicBezTo>
                    <a:cubicBezTo>
                      <a:pt x="160" y="345"/>
                      <a:pt x="160" y="345"/>
                      <a:pt x="160" y="345"/>
                    </a:cubicBezTo>
                    <a:cubicBezTo>
                      <a:pt x="324" y="345"/>
                      <a:pt x="324" y="345"/>
                      <a:pt x="324" y="345"/>
                    </a:cubicBezTo>
                    <a:cubicBezTo>
                      <a:pt x="351" y="345"/>
                      <a:pt x="372" y="324"/>
                      <a:pt x="372" y="297"/>
                    </a:cubicBezTo>
                    <a:cubicBezTo>
                      <a:pt x="372" y="100"/>
                      <a:pt x="372" y="100"/>
                      <a:pt x="372" y="100"/>
                    </a:cubicBezTo>
                    <a:cubicBezTo>
                      <a:pt x="372" y="73"/>
                      <a:pt x="351" y="52"/>
                      <a:pt x="324" y="52"/>
                    </a:cubicBezTo>
                    <a:close/>
                  </a:path>
                </a:pathLst>
              </a:custGeom>
              <a:gradFill flip="none" rotWithShape="1">
                <a:gsLst>
                  <a:gs pos="5000">
                    <a:srgbClr val="D6DF27"/>
                  </a:gs>
                  <a:gs pos="95000">
                    <a:srgbClr val="8CC640"/>
                  </a:gs>
                </a:gsLst>
                <a:lin ang="16200000" scaled="0"/>
                <a:tileRect/>
              </a:gradFill>
              <a:ln w="19050">
                <a:solidFill>
                  <a:schemeClr val="bg1"/>
                </a:solid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sp>
            <p:nvSpPr>
              <p:cNvPr id="176" name="Freeform 168"/>
              <p:cNvSpPr>
                <a:spLocks/>
              </p:cNvSpPr>
              <p:nvPr/>
            </p:nvSpPr>
            <p:spPr bwMode="auto">
              <a:xfrm>
                <a:off x="7093022" y="4329302"/>
                <a:ext cx="1335088" cy="963613"/>
              </a:xfrm>
              <a:custGeom>
                <a:avLst/>
                <a:gdLst>
                  <a:gd name="T0" fmla="*/ 356 w 356"/>
                  <a:gd name="T1" fmla="*/ 209 h 257"/>
                  <a:gd name="T2" fmla="*/ 308 w 356"/>
                  <a:gd name="T3" fmla="*/ 257 h 257"/>
                  <a:gd name="T4" fmla="*/ 48 w 356"/>
                  <a:gd name="T5" fmla="*/ 257 h 257"/>
                  <a:gd name="T6" fmla="*/ 0 w 356"/>
                  <a:gd name="T7" fmla="*/ 209 h 257"/>
                  <a:gd name="T8" fmla="*/ 0 w 356"/>
                  <a:gd name="T9" fmla="*/ 48 h 257"/>
                  <a:gd name="T10" fmla="*/ 48 w 356"/>
                  <a:gd name="T11" fmla="*/ 0 h 257"/>
                  <a:gd name="T12" fmla="*/ 308 w 356"/>
                  <a:gd name="T13" fmla="*/ 0 h 257"/>
                  <a:gd name="T14" fmla="*/ 356 w 356"/>
                  <a:gd name="T15" fmla="*/ 48 h 257"/>
                  <a:gd name="T16" fmla="*/ 356 w 356"/>
                  <a:gd name="T17" fmla="*/ 20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257">
                    <a:moveTo>
                      <a:pt x="356" y="209"/>
                    </a:moveTo>
                    <a:cubicBezTo>
                      <a:pt x="356" y="236"/>
                      <a:pt x="335" y="257"/>
                      <a:pt x="308" y="257"/>
                    </a:cubicBezTo>
                    <a:cubicBezTo>
                      <a:pt x="48" y="257"/>
                      <a:pt x="48" y="257"/>
                      <a:pt x="48" y="257"/>
                    </a:cubicBezTo>
                    <a:cubicBezTo>
                      <a:pt x="22" y="257"/>
                      <a:pt x="0" y="236"/>
                      <a:pt x="0" y="209"/>
                    </a:cubicBezTo>
                    <a:cubicBezTo>
                      <a:pt x="0" y="48"/>
                      <a:pt x="0" y="48"/>
                      <a:pt x="0" y="48"/>
                    </a:cubicBezTo>
                    <a:cubicBezTo>
                      <a:pt x="0" y="21"/>
                      <a:pt x="22" y="0"/>
                      <a:pt x="48" y="0"/>
                    </a:cubicBezTo>
                    <a:cubicBezTo>
                      <a:pt x="308" y="0"/>
                      <a:pt x="308" y="0"/>
                      <a:pt x="308" y="0"/>
                    </a:cubicBezTo>
                    <a:cubicBezTo>
                      <a:pt x="335" y="0"/>
                      <a:pt x="356" y="21"/>
                      <a:pt x="356" y="48"/>
                    </a:cubicBezTo>
                    <a:lnTo>
                      <a:pt x="356" y="20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69"/>
              <p:cNvSpPr>
                <a:spLocks/>
              </p:cNvSpPr>
              <p:nvPr/>
            </p:nvSpPr>
            <p:spPr bwMode="auto">
              <a:xfrm>
                <a:off x="7181922" y="4419789"/>
                <a:ext cx="1246188" cy="873125"/>
              </a:xfrm>
              <a:custGeom>
                <a:avLst/>
                <a:gdLst>
                  <a:gd name="T0" fmla="*/ 332 w 332"/>
                  <a:gd name="T1" fmla="*/ 185 h 233"/>
                  <a:gd name="T2" fmla="*/ 284 w 332"/>
                  <a:gd name="T3" fmla="*/ 233 h 233"/>
                  <a:gd name="T4" fmla="*/ 48 w 332"/>
                  <a:gd name="T5" fmla="*/ 233 h 233"/>
                  <a:gd name="T6" fmla="*/ 0 w 332"/>
                  <a:gd name="T7" fmla="*/ 185 h 233"/>
                  <a:gd name="T8" fmla="*/ 0 w 332"/>
                  <a:gd name="T9" fmla="*/ 48 h 233"/>
                  <a:gd name="T10" fmla="*/ 48 w 332"/>
                  <a:gd name="T11" fmla="*/ 0 h 233"/>
                  <a:gd name="T12" fmla="*/ 284 w 332"/>
                  <a:gd name="T13" fmla="*/ 0 h 233"/>
                  <a:gd name="T14" fmla="*/ 332 w 332"/>
                  <a:gd name="T15" fmla="*/ 48 h 233"/>
                  <a:gd name="T16" fmla="*/ 332 w 332"/>
                  <a:gd name="T17"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233">
                    <a:moveTo>
                      <a:pt x="332" y="185"/>
                    </a:moveTo>
                    <a:cubicBezTo>
                      <a:pt x="332" y="212"/>
                      <a:pt x="311" y="233"/>
                      <a:pt x="284" y="233"/>
                    </a:cubicBezTo>
                    <a:cubicBezTo>
                      <a:pt x="48" y="233"/>
                      <a:pt x="48" y="233"/>
                      <a:pt x="48" y="233"/>
                    </a:cubicBezTo>
                    <a:cubicBezTo>
                      <a:pt x="22" y="233"/>
                      <a:pt x="0" y="212"/>
                      <a:pt x="0" y="185"/>
                    </a:cubicBezTo>
                    <a:cubicBezTo>
                      <a:pt x="0" y="48"/>
                      <a:pt x="0" y="48"/>
                      <a:pt x="0" y="48"/>
                    </a:cubicBezTo>
                    <a:cubicBezTo>
                      <a:pt x="0" y="21"/>
                      <a:pt x="22" y="0"/>
                      <a:pt x="48" y="0"/>
                    </a:cubicBezTo>
                    <a:cubicBezTo>
                      <a:pt x="284" y="0"/>
                      <a:pt x="284" y="0"/>
                      <a:pt x="284" y="0"/>
                    </a:cubicBezTo>
                    <a:cubicBezTo>
                      <a:pt x="311" y="0"/>
                      <a:pt x="332" y="21"/>
                      <a:pt x="332" y="48"/>
                    </a:cubicBezTo>
                    <a:lnTo>
                      <a:pt x="332" y="185"/>
                    </a:lnTo>
                    <a:close/>
                  </a:path>
                </a:pathLst>
              </a:custGeom>
              <a:gradFill flip="none" rotWithShape="1">
                <a:gsLst>
                  <a:gs pos="5000">
                    <a:srgbClr val="D6DF27"/>
                  </a:gs>
                  <a:gs pos="95000">
                    <a:srgbClr val="8CC640"/>
                  </a:gs>
                </a:gsLst>
                <a:lin ang="16200000" scaled="0"/>
                <a:tileRect/>
              </a:gradFill>
              <a:ln w="19050">
                <a:solidFill>
                  <a:schemeClr val="bg1"/>
                </a:solid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grpSp>
        <p:grpSp>
          <p:nvGrpSpPr>
            <p:cNvPr id="167" name="Group 166"/>
            <p:cNvGrpSpPr/>
            <p:nvPr/>
          </p:nvGrpSpPr>
          <p:grpSpPr>
            <a:xfrm>
              <a:off x="5914195" y="3206958"/>
              <a:ext cx="614796" cy="913064"/>
              <a:chOff x="3839094" y="3681795"/>
              <a:chExt cx="614796" cy="913064"/>
            </a:xfrm>
          </p:grpSpPr>
          <p:sp>
            <p:nvSpPr>
              <p:cNvPr id="168" name="Rounded Rectangle 157"/>
              <p:cNvSpPr/>
              <p:nvPr/>
            </p:nvSpPr>
            <p:spPr bwMode="auto">
              <a:xfrm>
                <a:off x="3839094" y="3681795"/>
                <a:ext cx="614244" cy="913064"/>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100000">
                    <a:schemeClr val="accent1"/>
                  </a:gs>
                  <a:gs pos="0">
                    <a:schemeClr val="accent2"/>
                  </a:gs>
                </a:gsLst>
                <a:lin ang="16200000" scaled="0"/>
                <a:tileRect/>
              </a:gradFill>
              <a:ln w="28575"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endParaRPr>
              </a:p>
            </p:txBody>
          </p:sp>
          <p:grpSp>
            <p:nvGrpSpPr>
              <p:cNvPr id="169" name="Group 168"/>
              <p:cNvGrpSpPr/>
              <p:nvPr/>
            </p:nvGrpSpPr>
            <p:grpSpPr>
              <a:xfrm>
                <a:off x="3840480" y="4240530"/>
                <a:ext cx="613410" cy="209549"/>
                <a:chOff x="3848100" y="4240530"/>
                <a:chExt cx="601980" cy="209549"/>
              </a:xfrm>
              <a:solidFill>
                <a:schemeClr val="bg1"/>
              </a:solidFill>
            </p:grpSpPr>
            <p:sp>
              <p:nvSpPr>
                <p:cNvPr id="170" name="Rectangle 169"/>
                <p:cNvSpPr/>
                <p:nvPr/>
              </p:nvSpPr>
              <p:spPr bwMode="auto">
                <a:xfrm>
                  <a:off x="3848100" y="424053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endParaRPr>
                </a:p>
              </p:txBody>
            </p:sp>
            <p:sp>
              <p:nvSpPr>
                <p:cNvPr id="171" name="Rectangle 170"/>
                <p:cNvSpPr/>
                <p:nvPr/>
              </p:nvSpPr>
              <p:spPr bwMode="auto">
                <a:xfrm>
                  <a:off x="3848100" y="440436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endParaRPr>
                </a:p>
              </p:txBody>
            </p:sp>
          </p:grpSp>
        </p:grpSp>
      </p:grpSp>
      <p:sp>
        <p:nvSpPr>
          <p:cNvPr id="178" name="Rectangle 177"/>
          <p:cNvSpPr/>
          <p:nvPr/>
        </p:nvSpPr>
        <p:spPr bwMode="auto">
          <a:xfrm>
            <a:off x="1012937" y="5759294"/>
            <a:ext cx="1472634" cy="557076"/>
          </a:xfrm>
          <a:prstGeom prst="rect">
            <a:avLst/>
          </a:prstGeom>
          <a:effectLst/>
        </p:spPr>
        <p:txBody>
          <a:bodyPr wrap="square" lIns="64008" tIns="32004" rIns="64008" bIns="32004" anchor="ctr">
            <a:spAutoFit/>
          </a:bodyPr>
          <a:lstStyle/>
          <a:p>
            <a:pPr algn="ctr">
              <a:spcBef>
                <a:spcPts val="1200"/>
              </a:spcBef>
              <a:defRPr/>
            </a:pPr>
            <a:r>
              <a:rPr lang="en-US" sz="1600" b="1" dirty="0" smtClean="0">
                <a:latin typeface="+mn-lt"/>
                <a:cs typeface="Verdana" pitchFamily="34" charset="0"/>
              </a:rPr>
              <a:t>Leading Use Models</a:t>
            </a:r>
            <a:endParaRPr lang="en-US" sz="1600" dirty="0">
              <a:latin typeface="+mn-lt"/>
              <a:cs typeface="Verdana" pitchFamily="34" charset="0"/>
            </a:endParaRPr>
          </a:p>
        </p:txBody>
      </p:sp>
      <p:sp>
        <p:nvSpPr>
          <p:cNvPr id="179" name="Rectangle 178"/>
          <p:cNvSpPr/>
          <p:nvPr/>
        </p:nvSpPr>
        <p:spPr bwMode="auto">
          <a:xfrm>
            <a:off x="6588237" y="5759294"/>
            <a:ext cx="1472634" cy="557076"/>
          </a:xfrm>
          <a:prstGeom prst="rect">
            <a:avLst/>
          </a:prstGeom>
          <a:effectLst/>
        </p:spPr>
        <p:txBody>
          <a:bodyPr wrap="square" lIns="64008" tIns="32004" rIns="64008" bIns="32004" anchor="ctr">
            <a:spAutoFit/>
          </a:bodyPr>
          <a:lstStyle/>
          <a:p>
            <a:pPr algn="ctr">
              <a:spcBef>
                <a:spcPts val="1200"/>
              </a:spcBef>
              <a:defRPr/>
            </a:pPr>
            <a:r>
              <a:rPr lang="en-US" sz="1600" b="1" dirty="0" smtClean="0">
                <a:latin typeface="+mn-lt"/>
                <a:cs typeface="Verdana" pitchFamily="34" charset="0"/>
              </a:rPr>
              <a:t>Growing Ecosystem</a:t>
            </a:r>
            <a:endParaRPr lang="en-US" sz="1600" dirty="0">
              <a:latin typeface="+mn-lt"/>
              <a:cs typeface="Verdana" pitchFamily="34" charset="0"/>
            </a:endParaRPr>
          </a:p>
        </p:txBody>
      </p:sp>
    </p:spTree>
    <p:extLst>
      <p:ext uri="{BB962C8B-B14F-4D97-AF65-F5344CB8AC3E}">
        <p14:creationId xmlns="" xmlns:p14="http://schemas.microsoft.com/office/powerpoint/2010/main" val="12150700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Security Guidance</a:t>
            </a:r>
            <a:endParaRPr lang="en-US" dirty="0"/>
          </a:p>
        </p:txBody>
      </p:sp>
      <p:sp>
        <p:nvSpPr>
          <p:cNvPr id="4" name="AutoShape 2"/>
          <p:cNvSpPr>
            <a:spLocks noChangeArrowheads="1"/>
          </p:cNvSpPr>
          <p:nvPr/>
        </p:nvSpPr>
        <p:spPr bwMode="ltGray">
          <a:xfrm>
            <a:off x="200451" y="1216151"/>
            <a:ext cx="8683625" cy="4584039"/>
          </a:xfrm>
          <a:prstGeom prst="roundRect">
            <a:avLst>
              <a:gd name="adj" fmla="val 3350"/>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a:effectLst/>
        </p:spPr>
        <p:txBody>
          <a:bodyPr anchor="ctr">
            <a:noAutofit/>
          </a:bodyPr>
          <a:lstStyle/>
          <a:p>
            <a:pPr algn="ctr" eaLnBrk="0" hangingPunct="0">
              <a:lnSpc>
                <a:spcPct val="80000"/>
              </a:lnSpc>
              <a:spcBef>
                <a:spcPct val="50000"/>
              </a:spcBef>
              <a:defRPr/>
            </a:pPr>
            <a:endParaRPr lang="en-US" kern="0" dirty="0" smtClean="0">
              <a:solidFill>
                <a:srgbClr val="000000"/>
              </a:solidFill>
            </a:endParaRPr>
          </a:p>
        </p:txBody>
      </p:sp>
      <p:sp>
        <p:nvSpPr>
          <p:cNvPr id="7" name="Line 7"/>
          <p:cNvSpPr>
            <a:spLocks noChangeShapeType="1"/>
          </p:cNvSpPr>
          <p:nvPr/>
        </p:nvSpPr>
        <p:spPr bwMode="gray">
          <a:xfrm>
            <a:off x="1554835" y="1071562"/>
            <a:ext cx="0" cy="4800600"/>
          </a:xfrm>
          <a:prstGeom prst="line">
            <a:avLst/>
          </a:prstGeom>
          <a:noFill/>
          <a:ln w="28575">
            <a:solidFill>
              <a:srgbClr val="FFFFFF">
                <a:alpha val="70195"/>
              </a:srgbClr>
            </a:solidFill>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16" name="TextBox 15"/>
          <p:cNvSpPr txBox="1"/>
          <p:nvPr/>
        </p:nvSpPr>
        <p:spPr>
          <a:xfrm>
            <a:off x="304800" y="3092672"/>
            <a:ext cx="1173835" cy="830997"/>
          </a:xfrm>
          <a:prstGeom prst="rect">
            <a:avLst/>
          </a:prstGeom>
          <a:noFill/>
          <a:effectLst/>
        </p:spPr>
        <p:txBody>
          <a:bodyPr wrap="square" rtlCol="0">
            <a:spAutoFit/>
          </a:bodyPr>
          <a:lstStyle/>
          <a:p>
            <a:r>
              <a:rPr lang="en-US" sz="1600" dirty="0" smtClean="0">
                <a:solidFill>
                  <a:schemeClr val="bg1"/>
                </a:solidFill>
              </a:rPr>
              <a:t>Platform Guidance &amp; Benefit</a:t>
            </a:r>
            <a:endParaRPr lang="en-US" sz="1600" dirty="0">
              <a:solidFill>
                <a:schemeClr val="bg1"/>
              </a:solidFill>
            </a:endParaRPr>
          </a:p>
        </p:txBody>
      </p:sp>
      <p:sp>
        <p:nvSpPr>
          <p:cNvPr id="23" name="Line 7"/>
          <p:cNvSpPr>
            <a:spLocks noChangeShapeType="1"/>
          </p:cNvSpPr>
          <p:nvPr/>
        </p:nvSpPr>
        <p:spPr bwMode="gray">
          <a:xfrm>
            <a:off x="4008357" y="1071562"/>
            <a:ext cx="0" cy="4800600"/>
          </a:xfrm>
          <a:prstGeom prst="line">
            <a:avLst/>
          </a:prstGeom>
          <a:noFill/>
          <a:ln w="19050">
            <a:solidFill>
              <a:srgbClr val="FFFFFF">
                <a:alpha val="70195"/>
              </a:srgbClr>
            </a:solidFill>
            <a:prstDash val="sysDot"/>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24" name="Line 7"/>
          <p:cNvSpPr>
            <a:spLocks noChangeShapeType="1"/>
          </p:cNvSpPr>
          <p:nvPr/>
        </p:nvSpPr>
        <p:spPr bwMode="gray">
          <a:xfrm>
            <a:off x="6461879" y="1071562"/>
            <a:ext cx="0" cy="4800600"/>
          </a:xfrm>
          <a:prstGeom prst="line">
            <a:avLst/>
          </a:prstGeom>
          <a:noFill/>
          <a:ln w="19050">
            <a:solidFill>
              <a:srgbClr val="FFFFFF">
                <a:alpha val="70195"/>
              </a:srgbClr>
            </a:solidFill>
            <a:prstDash val="sysDot"/>
            <a:round/>
            <a:headEnd/>
            <a:tailEnd/>
          </a:ln>
          <a:effectLst/>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19" name="TextBox 18"/>
          <p:cNvSpPr txBox="1"/>
          <p:nvPr/>
        </p:nvSpPr>
        <p:spPr bwMode="invGray">
          <a:xfrm>
            <a:off x="1600201" y="1578512"/>
            <a:ext cx="7072139" cy="60350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spcBef>
                <a:spcPts val="0"/>
              </a:spcBef>
              <a:buNone/>
            </a:pPr>
            <a:r>
              <a:rPr lang="en-US" dirty="0"/>
              <a:t>DEPLOY </a:t>
            </a:r>
            <a:r>
              <a:rPr lang="en-US" dirty="0" smtClean="0"/>
              <a:t>hardware-accelerated </a:t>
            </a:r>
            <a:r>
              <a:rPr lang="en-US" dirty="0"/>
              <a:t>encryption wherever data is stored or </a:t>
            </a:r>
            <a:r>
              <a:rPr lang="en-US" dirty="0" smtClean="0"/>
              <a:t>transmitted</a:t>
            </a:r>
          </a:p>
          <a:p>
            <a:pPr>
              <a:spcBef>
                <a:spcPts val="0"/>
              </a:spcBef>
            </a:pPr>
            <a:r>
              <a:rPr lang="en-US" dirty="0"/>
              <a:t>Reduces “performance penalty” of encryption by speeding operations </a:t>
            </a:r>
            <a:r>
              <a:rPr lang="en-US" dirty="0" smtClean="0"/>
              <a:t>8-10X</a:t>
            </a:r>
            <a:r>
              <a:rPr lang="en-US" baseline="30000" dirty="0" smtClean="0"/>
              <a:t>1</a:t>
            </a:r>
            <a:endParaRPr lang="en-US" baseline="30000" dirty="0"/>
          </a:p>
        </p:txBody>
      </p:sp>
      <p:sp>
        <p:nvSpPr>
          <p:cNvPr id="9" name="AutoShape 86"/>
          <p:cNvSpPr>
            <a:spLocks noChangeArrowheads="1"/>
          </p:cNvSpPr>
          <p:nvPr/>
        </p:nvSpPr>
        <p:spPr bwMode="auto">
          <a:xfrm>
            <a:off x="177424" y="668337"/>
            <a:ext cx="8915400" cy="515938"/>
          </a:xfrm>
          <a:prstGeom prst="rightArrow">
            <a:avLst>
              <a:gd name="adj1" fmla="val 65213"/>
              <a:gd name="adj2" fmla="val 88116"/>
            </a:avLst>
          </a:prstGeom>
          <a:gradFill rotWithShape="0">
            <a:gsLst>
              <a:gs pos="2000">
                <a:srgbClr val="FFFFFF">
                  <a:lumMod val="75000"/>
                </a:srgbClr>
              </a:gs>
              <a:gs pos="100000">
                <a:srgbClr val="333333"/>
              </a:gs>
            </a:gsLst>
            <a:lin ang="0" scaled="1"/>
          </a:gradFill>
          <a:ln w="3175">
            <a:solidFill>
              <a:srgbClr val="FFFFFF">
                <a:alpha val="70000"/>
              </a:srgbClr>
            </a:solidFill>
            <a:miter lim="800000"/>
            <a:headEnd/>
            <a:tailEnd/>
          </a:ln>
          <a:effectLst/>
        </p:spPr>
        <p:txBody>
          <a:bodyPr lIns="91407" tIns="45704" rIns="91407" bIns="45704" anchor="ctr">
            <a:spAutoFit/>
          </a:bodyPr>
          <a:lstStyle/>
          <a:p>
            <a:pPr algn="ctr" eaLnBrk="0" hangingPunct="0">
              <a:lnSpc>
                <a:spcPct val="80000"/>
              </a:lnSpc>
              <a:spcBef>
                <a:spcPct val="50000"/>
              </a:spcBef>
              <a:defRPr/>
            </a:pPr>
            <a:endParaRPr lang="en-US" kern="0" dirty="0">
              <a:solidFill>
                <a:srgbClr val="000000"/>
              </a:solidFill>
              <a:effectLst>
                <a:outerShdw blurRad="38100" dist="38100" dir="2700000" algn="tl">
                  <a:srgbClr val="000000">
                    <a:alpha val="43137"/>
                  </a:srgbClr>
                </a:outerShdw>
              </a:effectLst>
            </a:endParaRPr>
          </a:p>
        </p:txBody>
      </p:sp>
      <p:sp>
        <p:nvSpPr>
          <p:cNvPr id="10" name="Rectangle 73"/>
          <p:cNvSpPr>
            <a:spLocks noChangeArrowheads="1"/>
          </p:cNvSpPr>
          <p:nvPr/>
        </p:nvSpPr>
        <p:spPr bwMode="auto">
          <a:xfrm>
            <a:off x="6451410" y="825488"/>
            <a:ext cx="184664"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endParaRPr lang="en-US" sz="1400" b="1" kern="0" dirty="0">
              <a:solidFill>
                <a:srgbClr val="FFFFFF"/>
              </a:solidFill>
            </a:endParaRPr>
          </a:p>
        </p:txBody>
      </p:sp>
      <p:sp>
        <p:nvSpPr>
          <p:cNvPr id="11" name="Rectangle 91"/>
          <p:cNvSpPr>
            <a:spLocks noChangeArrowheads="1"/>
          </p:cNvSpPr>
          <p:nvPr/>
        </p:nvSpPr>
        <p:spPr bwMode="auto">
          <a:xfrm>
            <a:off x="2350440" y="825260"/>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2012</a:t>
            </a:r>
            <a:endParaRPr lang="en-US" sz="1400" b="1" kern="0" dirty="0">
              <a:solidFill>
                <a:srgbClr val="FFFFFF"/>
              </a:solidFill>
            </a:endParaRPr>
          </a:p>
        </p:txBody>
      </p:sp>
      <p:sp>
        <p:nvSpPr>
          <p:cNvPr id="13" name="Rectangle 99"/>
          <p:cNvSpPr>
            <a:spLocks noChangeArrowheads="1"/>
          </p:cNvSpPr>
          <p:nvPr/>
        </p:nvSpPr>
        <p:spPr bwMode="auto">
          <a:xfrm>
            <a:off x="4865040" y="825260"/>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2013</a:t>
            </a:r>
            <a:endParaRPr lang="en-US" sz="1400" b="1" kern="0" dirty="0">
              <a:solidFill>
                <a:srgbClr val="FFFFFF"/>
              </a:solidFill>
            </a:endParaRPr>
          </a:p>
        </p:txBody>
      </p:sp>
      <p:sp>
        <p:nvSpPr>
          <p:cNvPr id="14" name="Rectangle 99"/>
          <p:cNvSpPr>
            <a:spLocks noChangeArrowheads="1"/>
          </p:cNvSpPr>
          <p:nvPr/>
        </p:nvSpPr>
        <p:spPr bwMode="auto">
          <a:xfrm>
            <a:off x="7315200" y="825488"/>
            <a:ext cx="697560" cy="264656"/>
          </a:xfrm>
          <a:prstGeom prst="rect">
            <a:avLst/>
          </a:prstGeom>
          <a:noFill/>
          <a:ln w="19050">
            <a:noFill/>
            <a:miter lim="800000"/>
            <a:headEnd/>
            <a:tailEnd/>
          </a:ln>
          <a:effectLst/>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2014</a:t>
            </a:r>
            <a:endParaRPr lang="en-US" sz="1400" b="1" kern="0" dirty="0">
              <a:solidFill>
                <a:srgbClr val="FFFFFF"/>
              </a:solidFill>
            </a:endParaRPr>
          </a:p>
        </p:txBody>
      </p:sp>
      <p:sp>
        <p:nvSpPr>
          <p:cNvPr id="26" name="TextBox 25"/>
          <p:cNvSpPr txBox="1"/>
          <p:nvPr/>
        </p:nvSpPr>
        <p:spPr bwMode="invGray">
          <a:xfrm>
            <a:off x="4231322" y="3926706"/>
            <a:ext cx="4441017" cy="1092419"/>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Foundation for centralized, automated policy </a:t>
            </a:r>
            <a:r>
              <a:rPr lang="en-US" dirty="0" smtClean="0"/>
              <a:t>enforcement </a:t>
            </a:r>
            <a:r>
              <a:rPr lang="en-US" dirty="0"/>
              <a:t>&amp; </a:t>
            </a:r>
            <a:r>
              <a:rPr lang="en-US" dirty="0" smtClean="0"/>
              <a:t>reporting </a:t>
            </a:r>
            <a:r>
              <a:rPr lang="en-US" dirty="0"/>
              <a:t>rooted in measured platform integrity</a:t>
            </a:r>
          </a:p>
        </p:txBody>
      </p:sp>
      <p:sp>
        <p:nvSpPr>
          <p:cNvPr id="41" name="TextBox 40"/>
          <p:cNvSpPr txBox="1"/>
          <p:nvPr/>
        </p:nvSpPr>
        <p:spPr>
          <a:xfrm rot="5400000">
            <a:off x="3574106" y="4372889"/>
            <a:ext cx="1098498" cy="200055"/>
          </a:xfrm>
          <a:prstGeom prst="rect">
            <a:avLst/>
          </a:prstGeom>
          <a:solidFill>
            <a:srgbClr val="92D050"/>
          </a:solidFill>
          <a:effectLst>
            <a:softEdge rad="0"/>
          </a:effectLst>
          <a:scene3d>
            <a:camera prst="orthographicFront"/>
            <a:lightRig rig="threePt" dir="t"/>
          </a:scene3d>
          <a:sp3d>
            <a:bevelT/>
          </a:sp3d>
        </p:spPr>
        <p:txBody>
          <a:bodyPr wrap="square" rtlCol="0">
            <a:noAutofit/>
          </a:bodyPr>
          <a:lstStyle>
            <a:defPPr>
              <a:defRPr lang="en-US"/>
            </a:defPPr>
            <a:lvl1pPr marL="171450" indent="-171450">
              <a:spcBef>
                <a:spcPts val="600"/>
              </a:spcBef>
              <a:buFont typeface="Arial" pitchFamily="34" charset="0"/>
              <a:buChar char="•"/>
              <a:defRPr sz="1100">
                <a:solidFill>
                  <a:schemeClr val="bg1"/>
                </a:solidFill>
              </a:defRPr>
            </a:lvl1pPr>
          </a:lstStyle>
          <a:p>
            <a:pPr marL="0" indent="0" algn="ctr">
              <a:buNone/>
            </a:pPr>
            <a:r>
              <a:rPr lang="en-US" sz="700" dirty="0" smtClean="0">
                <a:solidFill>
                  <a:schemeClr val="tx1"/>
                </a:solidFill>
              </a:rPr>
              <a:t>DEPLOY</a:t>
            </a:r>
            <a:endParaRPr lang="en-US" sz="700" dirty="0">
              <a:solidFill>
                <a:schemeClr val="tx1"/>
              </a:solidFill>
            </a:endParaRPr>
          </a:p>
        </p:txBody>
      </p:sp>
      <p:sp>
        <p:nvSpPr>
          <p:cNvPr id="28" name="TextBox 27"/>
          <p:cNvSpPr txBox="1"/>
          <p:nvPr/>
        </p:nvSpPr>
        <p:spPr bwMode="invGray">
          <a:xfrm>
            <a:off x="1591179" y="3926706"/>
            <a:ext cx="2394754" cy="1092419"/>
          </a:xfrm>
          <a:prstGeom prst="rect">
            <a:avLst/>
          </a:prstGeom>
          <a:solidFill>
            <a:srgbClr val="61CAFF">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buNone/>
            </a:pPr>
            <a:r>
              <a:rPr lang="en-US" dirty="0"/>
              <a:t>PILOT secure boot of virtualized servers with HW-based root of trust and associated mgmt tools (trusted compute </a:t>
            </a:r>
            <a:r>
              <a:rPr lang="en-US" dirty="0" smtClean="0"/>
              <a:t>pools)</a:t>
            </a:r>
            <a:r>
              <a:rPr lang="en-US" baseline="30000" dirty="0" smtClean="0"/>
              <a:t>3</a:t>
            </a:r>
            <a:endParaRPr lang="en-US" baseline="30000" dirty="0"/>
          </a:p>
        </p:txBody>
      </p:sp>
      <p:sp>
        <p:nvSpPr>
          <p:cNvPr id="21" name="TextBox 20"/>
          <p:cNvSpPr txBox="1"/>
          <p:nvPr/>
        </p:nvSpPr>
        <p:spPr bwMode="invGray">
          <a:xfrm>
            <a:off x="1600201" y="2751090"/>
            <a:ext cx="7072139" cy="603504"/>
          </a:xfrm>
          <a:prstGeom prst="rect">
            <a:avLst/>
          </a:prstGeom>
          <a:solidFill>
            <a:srgbClr val="92D050">
              <a:alpha val="49804"/>
            </a:srgbClr>
          </a:solidFill>
          <a:effectLst/>
          <a:scene3d>
            <a:camera prst="orthographicFront"/>
            <a:lightRig rig="threePt" dir="t"/>
          </a:scene3d>
          <a:sp3d>
            <a:bevelT/>
          </a:sp3d>
        </p:spPr>
        <p:txBody>
          <a:bodyPr wrap="square" rtlCol="0" anchor="ctr">
            <a:noAutofit/>
          </a:bodyPr>
          <a:lstStyle>
            <a:defPPr>
              <a:defRPr lang="en-US"/>
            </a:defPPr>
            <a:lvl1pPr marL="171450" indent="-171450">
              <a:spcBef>
                <a:spcPts val="300"/>
              </a:spcBef>
              <a:buFont typeface="Arial" pitchFamily="34" charset="0"/>
              <a:buChar char="•"/>
              <a:defRPr sz="1100">
                <a:solidFill>
                  <a:schemeClr val="bg1"/>
                </a:solidFill>
              </a:defRPr>
            </a:lvl1pPr>
          </a:lstStyle>
          <a:p>
            <a:pPr marL="0" indent="0">
              <a:spcBef>
                <a:spcPts val="0"/>
              </a:spcBef>
              <a:buNone/>
            </a:pPr>
            <a:r>
              <a:rPr lang="en-US" dirty="0"/>
              <a:t>DEPLOY policy-based protection &amp; identity management as part of consumerization </a:t>
            </a:r>
            <a:r>
              <a:rPr lang="en-US" dirty="0" smtClean="0"/>
              <a:t>strategy</a:t>
            </a:r>
          </a:p>
          <a:p>
            <a:pPr>
              <a:spcBef>
                <a:spcPts val="0"/>
              </a:spcBef>
            </a:pPr>
            <a:r>
              <a:rPr lang="en-US" dirty="0"/>
              <a:t>Secure, end-to-end data &amp; comprehensive policies for ID management, data, email and </a:t>
            </a:r>
            <a:r>
              <a:rPr lang="en-US" dirty="0" smtClean="0"/>
              <a:t>web</a:t>
            </a:r>
            <a:r>
              <a:rPr lang="en-US" baseline="30000" dirty="0" smtClean="0"/>
              <a:t>2</a:t>
            </a:r>
            <a:endParaRPr lang="en-US" baseline="30000" dirty="0"/>
          </a:p>
        </p:txBody>
      </p:sp>
      <p:sp>
        <p:nvSpPr>
          <p:cNvPr id="20" name="TextBox 19"/>
          <p:cNvSpPr txBox="1"/>
          <p:nvPr/>
        </p:nvSpPr>
        <p:spPr>
          <a:xfrm>
            <a:off x="455613" y="6105380"/>
            <a:ext cx="7394159" cy="415498"/>
          </a:xfrm>
          <a:prstGeom prst="rect">
            <a:avLst/>
          </a:prstGeom>
          <a:solidFill>
            <a:srgbClr val="FFFFFF">
              <a:alpha val="50196"/>
            </a:srgbClr>
          </a:solidFill>
        </p:spPr>
        <p:txBody>
          <a:bodyPr wrap="square" rtlCol="0">
            <a:spAutoFit/>
          </a:bodyPr>
          <a:lstStyle/>
          <a:p>
            <a:pPr marL="168275" indent="-168275">
              <a:buAutoNum type="arabicPeriod"/>
            </a:pPr>
            <a:r>
              <a:rPr lang="en-US" sz="700" dirty="0"/>
              <a:t>www.oracle.com/goto/data-encryption</a:t>
            </a:r>
          </a:p>
          <a:p>
            <a:pPr marL="168275" indent="-168275">
              <a:buAutoNum type="arabicPeriod"/>
            </a:pPr>
            <a:r>
              <a:rPr lang="en-US" sz="700" dirty="0" smtClean="0"/>
              <a:t>http</a:t>
            </a:r>
            <a:r>
              <a:rPr lang="en-US" sz="700" dirty="0"/>
              <a:t>://www.intelcloudsso.com</a:t>
            </a:r>
            <a:r>
              <a:rPr lang="en-US" sz="700" dirty="0" smtClean="0"/>
              <a:t>/</a:t>
            </a:r>
          </a:p>
          <a:p>
            <a:pPr marL="168275" indent="-168275">
              <a:buAutoNum type="arabicPeriod"/>
            </a:pPr>
            <a:r>
              <a:rPr lang="en-US" sz="700" dirty="0"/>
              <a:t>http://</a:t>
            </a:r>
            <a:r>
              <a:rPr lang="en-US" sz="700" dirty="0" smtClean="0"/>
              <a:t>www.intel.com/content/www/us/en/cloud-computing/cloud-builders-hytrust-cloud-computing-security-video.html</a:t>
            </a:r>
          </a:p>
        </p:txBody>
      </p:sp>
      <p:grpSp>
        <p:nvGrpSpPr>
          <p:cNvPr id="22" name="Group 21"/>
          <p:cNvGrpSpPr/>
          <p:nvPr/>
        </p:nvGrpSpPr>
        <p:grpSpPr>
          <a:xfrm>
            <a:off x="515239" y="1986937"/>
            <a:ext cx="605990" cy="843349"/>
            <a:chOff x="3839094" y="3681795"/>
            <a:chExt cx="614796" cy="913064"/>
          </a:xfrm>
          <a:effectLst>
            <a:outerShdw blurRad="50800" dist="38100" dir="2700000" algn="tl" rotWithShape="0">
              <a:prstClr val="black">
                <a:alpha val="40000"/>
              </a:prstClr>
            </a:outerShdw>
          </a:effectLst>
        </p:grpSpPr>
        <p:sp>
          <p:nvSpPr>
            <p:cNvPr id="25" name="Rounded Rectangle 157"/>
            <p:cNvSpPr/>
            <p:nvPr/>
          </p:nvSpPr>
          <p:spPr bwMode="auto">
            <a:xfrm>
              <a:off x="3839094" y="3681795"/>
              <a:ext cx="614244" cy="913064"/>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cs typeface="Verdana" pitchFamily="34" charset="0"/>
              </a:endParaRPr>
            </a:p>
          </p:txBody>
        </p:sp>
        <p:grpSp>
          <p:nvGrpSpPr>
            <p:cNvPr id="27" name="Group 92"/>
            <p:cNvGrpSpPr/>
            <p:nvPr/>
          </p:nvGrpSpPr>
          <p:grpSpPr>
            <a:xfrm>
              <a:off x="3840480" y="4240530"/>
              <a:ext cx="613410" cy="209549"/>
              <a:chOff x="3848100" y="4240530"/>
              <a:chExt cx="601980" cy="209549"/>
            </a:xfrm>
            <a:solidFill>
              <a:schemeClr val="bg1"/>
            </a:solidFill>
          </p:grpSpPr>
          <p:sp>
            <p:nvSpPr>
              <p:cNvPr id="29" name="Rectangle 28"/>
              <p:cNvSpPr/>
              <p:nvPr/>
            </p:nvSpPr>
            <p:spPr bwMode="auto">
              <a:xfrm>
                <a:off x="3848100" y="424053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cs typeface="Verdana" pitchFamily="34" charset="0"/>
                </a:endParaRPr>
              </a:p>
            </p:txBody>
          </p:sp>
          <p:sp>
            <p:nvSpPr>
              <p:cNvPr id="30" name="Rectangle 29"/>
              <p:cNvSpPr/>
              <p:nvPr/>
            </p:nvSpPr>
            <p:spPr bwMode="auto">
              <a:xfrm>
                <a:off x="3848100" y="440436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cs typeface="Verdana" pitchFamily="34" charset="0"/>
                </a:endParaRPr>
              </a:p>
            </p:txBody>
          </p:sp>
        </p:grpSp>
      </p:grpSp>
    </p:spTree>
    <p:extLst>
      <p:ext uri="{BB962C8B-B14F-4D97-AF65-F5344CB8AC3E}">
        <p14:creationId xmlns="" xmlns:p14="http://schemas.microsoft.com/office/powerpoint/2010/main" val="1107854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0" y="0"/>
            <a:ext cx="9144000" cy="6093296"/>
          </a:xfrm>
          <a:prstGeom prst="rect">
            <a:avLst/>
          </a:prstGeom>
          <a:solidFill>
            <a:schemeClr val="bg2">
              <a:alpha val="20000"/>
            </a:schemeClr>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algn="ctr" eaLnBrk="0" fontAlgn="base" hangingPunct="0">
              <a:lnSpc>
                <a:spcPct val="80000"/>
              </a:lnSpc>
              <a:spcBef>
                <a:spcPct val="50000"/>
              </a:spcBef>
              <a:spcAft>
                <a:spcPct val="0"/>
              </a:spcAft>
            </a:pPr>
            <a:endParaRPr lang="en-US" sz="2000">
              <a:solidFill>
                <a:srgbClr val="000000"/>
              </a:solidFill>
            </a:endParaRPr>
          </a:p>
        </p:txBody>
      </p:sp>
      <p:pic>
        <p:nvPicPr>
          <p:cNvPr id="28" name="Picture 7" descr="Intel_1218_Edge_Logo_FINAL.png"/>
          <p:cNvPicPr>
            <a:picLocks noChangeAspect="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202176" y="188640"/>
            <a:ext cx="6739649" cy="2681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9" name="Group 28"/>
          <p:cNvGrpSpPr/>
          <p:nvPr/>
        </p:nvGrpSpPr>
        <p:grpSpPr>
          <a:xfrm>
            <a:off x="324119" y="3212976"/>
            <a:ext cx="8534453" cy="2655689"/>
            <a:chOff x="-285902" y="2908830"/>
            <a:chExt cx="9647939" cy="3002176"/>
          </a:xfrm>
        </p:grpSpPr>
        <p:grpSp>
          <p:nvGrpSpPr>
            <p:cNvPr id="30" name="Group 19"/>
            <p:cNvGrpSpPr/>
            <p:nvPr/>
          </p:nvGrpSpPr>
          <p:grpSpPr>
            <a:xfrm>
              <a:off x="-285902" y="3734914"/>
              <a:ext cx="3580201" cy="2176091"/>
              <a:chOff x="-285902" y="3303114"/>
              <a:chExt cx="3580201" cy="2176091"/>
            </a:xfrm>
          </p:grpSpPr>
          <p:pic>
            <p:nvPicPr>
              <p:cNvPr id="40" name="Picture 39" descr="Blue Platform.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285902" y="3303114"/>
                <a:ext cx="3580201" cy="2176091"/>
              </a:xfrm>
              <a:prstGeom prst="rect">
                <a:avLst/>
              </a:prstGeom>
            </p:spPr>
          </p:pic>
          <p:sp>
            <p:nvSpPr>
              <p:cNvPr id="41" name="Rectangle 40"/>
              <p:cNvSpPr/>
              <p:nvPr/>
            </p:nvSpPr>
            <p:spPr>
              <a:xfrm>
                <a:off x="286948" y="3823854"/>
                <a:ext cx="2388474" cy="1058375"/>
              </a:xfrm>
              <a:prstGeom prst="rect">
                <a:avLst/>
              </a:prstGeom>
              <a:noFill/>
            </p:spPr>
            <p:txBody>
              <a:bodyPr wrap="none" lIns="91440" tIns="45720" rIns="91440" bIns="45720">
                <a:prstTxWarp prst="textArchDown">
                  <a:avLst>
                    <a:gd name="adj" fmla="val 20883147"/>
                  </a:avLst>
                </a:prstTxWarp>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eo Sans Intel" pitchFamily="34" charset="0"/>
                  </a:rPr>
                  <a:t>QUALITY</a:t>
                </a:r>
              </a:p>
            </p:txBody>
          </p:sp>
        </p:grpSp>
        <p:grpSp>
          <p:nvGrpSpPr>
            <p:cNvPr id="31" name="Group 20"/>
            <p:cNvGrpSpPr/>
            <p:nvPr/>
          </p:nvGrpSpPr>
          <p:grpSpPr>
            <a:xfrm>
              <a:off x="2731936" y="3734915"/>
              <a:ext cx="3580201" cy="2176091"/>
              <a:chOff x="2731936" y="3303115"/>
              <a:chExt cx="3580201" cy="2176091"/>
            </a:xfrm>
          </p:grpSpPr>
          <p:pic>
            <p:nvPicPr>
              <p:cNvPr id="38" name="Picture 37" descr="Blue Platform.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2731936" y="3303115"/>
                <a:ext cx="3580201" cy="2176091"/>
              </a:xfrm>
              <a:prstGeom prst="rect">
                <a:avLst/>
              </a:prstGeom>
            </p:spPr>
          </p:pic>
          <p:sp>
            <p:nvSpPr>
              <p:cNvPr id="39" name="Rectangle 38"/>
              <p:cNvSpPr/>
              <p:nvPr/>
            </p:nvSpPr>
            <p:spPr>
              <a:xfrm>
                <a:off x="3305049" y="3823855"/>
                <a:ext cx="2388474" cy="1046500"/>
              </a:xfrm>
              <a:prstGeom prst="rect">
                <a:avLst/>
              </a:prstGeom>
              <a:noFill/>
            </p:spPr>
            <p:txBody>
              <a:bodyPr wrap="none" lIns="91440" tIns="45720" rIns="91440" bIns="45720">
                <a:prstTxWarp prst="textArchDown">
                  <a:avLst>
                    <a:gd name="adj" fmla="val 20883147"/>
                  </a:avLst>
                </a:prstTxWarp>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eo Sans Intel" pitchFamily="34" charset="0"/>
                  </a:rPr>
                  <a:t>INGENUITY</a:t>
                </a:r>
              </a:p>
            </p:txBody>
          </p:sp>
        </p:grpSp>
        <p:grpSp>
          <p:nvGrpSpPr>
            <p:cNvPr id="32" name="Group 21"/>
            <p:cNvGrpSpPr/>
            <p:nvPr/>
          </p:nvGrpSpPr>
          <p:grpSpPr>
            <a:xfrm>
              <a:off x="5781836" y="3709190"/>
              <a:ext cx="3580201" cy="2176091"/>
              <a:chOff x="5781836" y="3277390"/>
              <a:chExt cx="3580201" cy="2176091"/>
            </a:xfrm>
          </p:grpSpPr>
          <p:pic>
            <p:nvPicPr>
              <p:cNvPr id="36" name="Picture 35" descr="Blue Platform.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781836" y="3277390"/>
                <a:ext cx="3580201" cy="2176091"/>
              </a:xfrm>
              <a:prstGeom prst="rect">
                <a:avLst/>
              </a:prstGeom>
            </p:spPr>
          </p:pic>
          <p:sp>
            <p:nvSpPr>
              <p:cNvPr id="37" name="Rectangle 36"/>
              <p:cNvSpPr/>
              <p:nvPr/>
            </p:nvSpPr>
            <p:spPr>
              <a:xfrm>
                <a:off x="6368432" y="3966699"/>
                <a:ext cx="2388474" cy="887093"/>
              </a:xfrm>
              <a:prstGeom prst="rect">
                <a:avLst/>
              </a:prstGeom>
              <a:noFill/>
            </p:spPr>
            <p:txBody>
              <a:bodyPr wrap="none" lIns="91440" tIns="45720" rIns="91440" bIns="45720">
                <a:prstTxWarp prst="textArchDown">
                  <a:avLst>
                    <a:gd name="adj" fmla="val 20421717"/>
                  </a:avLst>
                </a:prstTxWarp>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eo Sans Intel" pitchFamily="34" charset="0"/>
                  </a:rPr>
                  <a:t>COMMITMENT</a:t>
                </a:r>
              </a:p>
            </p:txBody>
          </p:sp>
        </p:grpSp>
        <p:pic>
          <p:nvPicPr>
            <p:cNvPr id="33" name="Picture 32" descr="Quality"/>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157115" y="2908830"/>
              <a:ext cx="3276600" cy="1870075"/>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34" name="Picture 33" descr="Ingenuity"/>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917992" y="2913883"/>
              <a:ext cx="1113625" cy="1883352"/>
            </a:xfrm>
            <a:prstGeom prst="rect">
              <a:avLst/>
            </a:prstGeom>
            <a:noFill/>
            <a:effectLst>
              <a:outerShdw blurRad="76200" dir="18900000" sy="23000" kx="-1200000" algn="bl"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pic>
          <p:nvPicPr>
            <p:cNvPr id="35" name="Picture 34" descr="Commitment"/>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6488384" y="2960450"/>
              <a:ext cx="2148569" cy="1633307"/>
            </a:xfrm>
            <a:prstGeom prst="rect">
              <a:avLst/>
            </a:prstGeom>
            <a:noFill/>
            <a:effectLst>
              <a:outerShdw blurRad="76200" dir="18900000" sy="23000" kx="-1200000" algn="bl"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grpSp>
      <p:sp>
        <p:nvSpPr>
          <p:cNvPr id="2" name="TextBox 1"/>
          <p:cNvSpPr txBox="1"/>
          <p:nvPr/>
        </p:nvSpPr>
        <p:spPr>
          <a:xfrm>
            <a:off x="1688061" y="6388487"/>
            <a:ext cx="6076343" cy="523220"/>
          </a:xfrm>
          <a:prstGeom prst="rect">
            <a:avLst/>
          </a:prstGeom>
          <a:noFill/>
        </p:spPr>
        <p:txBody>
          <a:bodyPr wrap="none" rtlCol="0">
            <a:spAutoFit/>
          </a:bodyPr>
          <a:lstStyle/>
          <a:p>
            <a:r>
              <a:rPr lang="en-GB" sz="2800" dirty="0" smtClean="0">
                <a:solidFill>
                  <a:schemeClr val="tx1"/>
                </a:solidFill>
              </a:rPr>
              <a:t>http://www.intelserveredge.com</a:t>
            </a:r>
            <a:endParaRPr lang="en-GB" sz="2800" dirty="0">
              <a:solidFill>
                <a:schemeClr val="tx1"/>
              </a:solidFill>
            </a:endParaRPr>
          </a:p>
        </p:txBody>
      </p:sp>
    </p:spTree>
    <p:extLst>
      <p:ext uri="{BB962C8B-B14F-4D97-AF65-F5344CB8AC3E}">
        <p14:creationId xmlns="" xmlns:p14="http://schemas.microsoft.com/office/powerpoint/2010/main" val="218057833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 Same Side Corner Rectangle 71"/>
          <p:cNvSpPr/>
          <p:nvPr/>
        </p:nvSpPr>
        <p:spPr bwMode="auto">
          <a:xfrm>
            <a:off x="315141" y="1574548"/>
            <a:ext cx="2741957" cy="648072"/>
          </a:xfrm>
          <a:prstGeom prst="round2Same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GB" dirty="0">
                <a:solidFill>
                  <a:srgbClr val="000000"/>
                </a:solidFill>
                <a:latin typeface="Neo Sans Intel" pitchFamily="34" charset="0"/>
              </a:rPr>
              <a:t>Exceptional        Investment &amp; Roadmap</a:t>
            </a:r>
            <a:endParaRPr lang="en-US" dirty="0">
              <a:solidFill>
                <a:srgbClr val="000000"/>
              </a:solidFill>
              <a:latin typeface="Neo Sans Intel" pitchFamily="34" charset="0"/>
            </a:endParaRPr>
          </a:p>
        </p:txBody>
      </p:sp>
      <p:sp>
        <p:nvSpPr>
          <p:cNvPr id="73" name="Round Same Side Corner Rectangle 72"/>
          <p:cNvSpPr/>
          <p:nvPr/>
        </p:nvSpPr>
        <p:spPr bwMode="auto">
          <a:xfrm>
            <a:off x="6165054" y="1574548"/>
            <a:ext cx="2736304" cy="648072"/>
          </a:xfrm>
          <a:prstGeom prst="round2SameRect">
            <a:avLst/>
          </a:prstGeom>
          <a:solidFill>
            <a:srgbClr val="92D05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GB" dirty="0">
                <a:solidFill>
                  <a:srgbClr val="000000"/>
                </a:solidFill>
                <a:latin typeface="Neo Sans Intel" pitchFamily="34" charset="0"/>
              </a:rPr>
              <a:t>Unmatched Quality &amp; Support</a:t>
            </a:r>
            <a:endParaRPr lang="en-US" dirty="0">
              <a:solidFill>
                <a:srgbClr val="000000"/>
              </a:solidFill>
              <a:latin typeface="Neo Sans Intel" pitchFamily="34" charset="0"/>
            </a:endParaRPr>
          </a:p>
        </p:txBody>
      </p:sp>
      <p:sp>
        <p:nvSpPr>
          <p:cNvPr id="74" name="Rectangle 73"/>
          <p:cNvSpPr/>
          <p:nvPr/>
        </p:nvSpPr>
        <p:spPr bwMode="auto">
          <a:xfrm>
            <a:off x="311195" y="2243087"/>
            <a:ext cx="2744198" cy="2808312"/>
          </a:xfrm>
          <a:prstGeom prst="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endParaRPr lang="en-US">
              <a:solidFill>
                <a:srgbClr val="000000"/>
              </a:solidFill>
              <a:latin typeface="Neo Sans Intel" pitchFamily="34" charset="0"/>
            </a:endParaRPr>
          </a:p>
        </p:txBody>
      </p:sp>
      <p:sp>
        <p:nvSpPr>
          <p:cNvPr id="75" name="Rectangle 74"/>
          <p:cNvSpPr/>
          <p:nvPr/>
        </p:nvSpPr>
        <p:spPr bwMode="auto">
          <a:xfrm>
            <a:off x="6161107" y="2243087"/>
            <a:ext cx="2744198" cy="2808312"/>
          </a:xfrm>
          <a:prstGeom prst="rect">
            <a:avLst/>
          </a:prstGeom>
          <a:solidFill>
            <a:srgbClr val="92D05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noAutofit/>
          </a:bodyPr>
          <a:lstStyle/>
          <a:p>
            <a:pPr algn="ctr" eaLnBrk="0" fontAlgn="base" hangingPunct="0">
              <a:lnSpc>
                <a:spcPct val="80000"/>
              </a:lnSpc>
              <a:spcBef>
                <a:spcPct val="50000"/>
              </a:spcBef>
              <a:spcAft>
                <a:spcPct val="0"/>
              </a:spcAft>
            </a:pPr>
            <a:endParaRPr lang="en-US" sz="2000">
              <a:solidFill>
                <a:srgbClr val="000000"/>
              </a:solidFill>
            </a:endParaRPr>
          </a:p>
        </p:txBody>
      </p:sp>
      <p:sp>
        <p:nvSpPr>
          <p:cNvPr id="76" name="Round Same Side Corner Rectangle 75"/>
          <p:cNvSpPr/>
          <p:nvPr/>
        </p:nvSpPr>
        <p:spPr bwMode="auto">
          <a:xfrm>
            <a:off x="3235413" y="1574548"/>
            <a:ext cx="2742306" cy="648072"/>
          </a:xfrm>
          <a:prstGeom prst="round2SameRect">
            <a:avLst/>
          </a:prstGeom>
          <a:solidFill>
            <a:srgbClr val="FF990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GB" dirty="0">
                <a:solidFill>
                  <a:srgbClr val="000000"/>
                </a:solidFill>
                <a:latin typeface="Neo Sans Intel" pitchFamily="34" charset="0"/>
              </a:rPr>
              <a:t>Innovative Software &amp; Services</a:t>
            </a:r>
            <a:endParaRPr lang="en-US" dirty="0">
              <a:solidFill>
                <a:srgbClr val="000000"/>
              </a:solidFill>
              <a:latin typeface="Neo Sans Intel" pitchFamily="34" charset="0"/>
            </a:endParaRPr>
          </a:p>
        </p:txBody>
      </p:sp>
      <p:sp>
        <p:nvSpPr>
          <p:cNvPr id="77" name="Rectangle 76"/>
          <p:cNvSpPr/>
          <p:nvPr/>
        </p:nvSpPr>
        <p:spPr bwMode="auto">
          <a:xfrm>
            <a:off x="3231466" y="2243087"/>
            <a:ext cx="2744198" cy="2808312"/>
          </a:xfrm>
          <a:prstGeom prst="rect">
            <a:avLst/>
          </a:prstGeom>
          <a:solidFill>
            <a:srgbClr val="FF990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endParaRPr lang="en-US">
              <a:solidFill>
                <a:srgbClr val="000000"/>
              </a:solidFill>
              <a:latin typeface="Neo Sans Intel" pitchFamily="34" charset="0"/>
            </a:endParaRPr>
          </a:p>
        </p:txBody>
      </p:sp>
      <p:grpSp>
        <p:nvGrpSpPr>
          <p:cNvPr id="78" name="Group 77"/>
          <p:cNvGrpSpPr/>
          <p:nvPr/>
        </p:nvGrpSpPr>
        <p:grpSpPr>
          <a:xfrm>
            <a:off x="314650" y="5076306"/>
            <a:ext cx="8586216" cy="648072"/>
            <a:chOff x="314650" y="3861048"/>
            <a:chExt cx="8586216" cy="648072"/>
          </a:xfrm>
        </p:grpSpPr>
        <p:sp>
          <p:nvSpPr>
            <p:cNvPr id="79" name="Round Same Side Corner Rectangle 78"/>
            <p:cNvSpPr/>
            <p:nvPr/>
          </p:nvSpPr>
          <p:spPr bwMode="auto">
            <a:xfrm flipV="1">
              <a:off x="314650" y="3861048"/>
              <a:ext cx="2736304" cy="648072"/>
            </a:xfrm>
            <a:prstGeom prst="round2Same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endParaRPr lang="en-US" dirty="0">
                <a:solidFill>
                  <a:srgbClr val="000000"/>
                </a:solidFill>
                <a:latin typeface="Neo Sans Intel" pitchFamily="34" charset="0"/>
              </a:endParaRPr>
            </a:p>
          </p:txBody>
        </p:sp>
        <p:sp>
          <p:nvSpPr>
            <p:cNvPr id="80" name="Round Same Side Corner Rectangle 79"/>
            <p:cNvSpPr/>
            <p:nvPr/>
          </p:nvSpPr>
          <p:spPr bwMode="auto">
            <a:xfrm flipV="1">
              <a:off x="6164562" y="3861048"/>
              <a:ext cx="2736304" cy="648072"/>
            </a:xfrm>
            <a:prstGeom prst="round2SameRect">
              <a:avLst/>
            </a:prstGeom>
            <a:solidFill>
              <a:srgbClr val="92D05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endParaRPr lang="en-US" dirty="0">
                <a:solidFill>
                  <a:srgbClr val="000000"/>
                </a:solidFill>
                <a:latin typeface="Neo Sans Intel" pitchFamily="34" charset="0"/>
              </a:endParaRPr>
            </a:p>
          </p:txBody>
        </p:sp>
        <p:sp>
          <p:nvSpPr>
            <p:cNvPr id="81" name="Round Same Side Corner Rectangle 80"/>
            <p:cNvSpPr/>
            <p:nvPr/>
          </p:nvSpPr>
          <p:spPr bwMode="auto">
            <a:xfrm flipV="1">
              <a:off x="3234921" y="3861048"/>
              <a:ext cx="2736304" cy="648072"/>
            </a:xfrm>
            <a:prstGeom prst="round2SameRect">
              <a:avLst/>
            </a:prstGeom>
            <a:solidFill>
              <a:srgbClr val="FF990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endParaRPr lang="en-US" dirty="0">
                <a:solidFill>
                  <a:srgbClr val="000000"/>
                </a:solidFill>
                <a:latin typeface="Neo Sans Intel" pitchFamily="34" charset="0"/>
              </a:endParaRPr>
            </a:p>
          </p:txBody>
        </p:sp>
        <p:sp>
          <p:nvSpPr>
            <p:cNvPr id="82" name="TextBox 81"/>
            <p:cNvSpPr txBox="1"/>
            <p:nvPr/>
          </p:nvSpPr>
          <p:spPr>
            <a:xfrm>
              <a:off x="323528" y="3918616"/>
              <a:ext cx="2736304" cy="523220"/>
            </a:xfrm>
            <a:prstGeom prst="rect">
              <a:avLst/>
            </a:prstGeom>
            <a:noFill/>
          </p:spPr>
          <p:txBody>
            <a:bodyPr wrap="square" rtlCol="0">
              <a:spAutoFit/>
            </a:bodyPr>
            <a:lstStyle/>
            <a:p>
              <a:pPr algn="ctr"/>
              <a:r>
                <a:rPr lang="en-GB" sz="1400" dirty="0">
                  <a:solidFill>
                    <a:srgbClr val="000000"/>
                  </a:solidFill>
                  <a:latin typeface="Neo Sans Intel" pitchFamily="34" charset="0"/>
                </a:rPr>
                <a:t>3X more boards for HPC, SMB &amp; Embedded Segments</a:t>
              </a:r>
              <a:endParaRPr lang="en-GB" sz="1200" b="1" dirty="0">
                <a:solidFill>
                  <a:srgbClr val="000000"/>
                </a:solidFill>
                <a:latin typeface="Neo Sans Intel" pitchFamily="34" charset="0"/>
              </a:endParaRPr>
            </a:p>
          </p:txBody>
        </p:sp>
        <p:sp>
          <p:nvSpPr>
            <p:cNvPr id="83" name="TextBox 82"/>
            <p:cNvSpPr txBox="1"/>
            <p:nvPr/>
          </p:nvSpPr>
          <p:spPr>
            <a:xfrm>
              <a:off x="3249222" y="3924178"/>
              <a:ext cx="2736304" cy="523220"/>
            </a:xfrm>
            <a:prstGeom prst="rect">
              <a:avLst/>
            </a:prstGeom>
            <a:noFill/>
          </p:spPr>
          <p:txBody>
            <a:bodyPr wrap="square" rtlCol="0">
              <a:spAutoFit/>
            </a:bodyPr>
            <a:lstStyle/>
            <a:p>
              <a:pPr algn="ctr"/>
              <a:r>
                <a:rPr lang="en-GB" sz="1400" dirty="0">
                  <a:solidFill>
                    <a:srgbClr val="000000"/>
                  </a:solidFill>
                  <a:latin typeface="Neo Sans Intel" pitchFamily="34" charset="0"/>
                </a:rPr>
                <a:t>Integrated Virtualization,  Biz Continuity &amp; Extended Warranty</a:t>
              </a:r>
              <a:endParaRPr lang="en-GB" sz="1200" b="1" dirty="0">
                <a:solidFill>
                  <a:srgbClr val="000000"/>
                </a:solidFill>
                <a:latin typeface="Neo Sans Intel" pitchFamily="34" charset="0"/>
              </a:endParaRPr>
            </a:p>
          </p:txBody>
        </p:sp>
        <p:sp>
          <p:nvSpPr>
            <p:cNvPr id="84" name="TextBox 83"/>
            <p:cNvSpPr txBox="1"/>
            <p:nvPr/>
          </p:nvSpPr>
          <p:spPr>
            <a:xfrm>
              <a:off x="6156176" y="3924178"/>
              <a:ext cx="2736304" cy="523220"/>
            </a:xfrm>
            <a:prstGeom prst="rect">
              <a:avLst/>
            </a:prstGeom>
            <a:noFill/>
          </p:spPr>
          <p:txBody>
            <a:bodyPr wrap="square" rtlCol="0">
              <a:spAutoFit/>
            </a:bodyPr>
            <a:lstStyle/>
            <a:p>
              <a:pPr algn="ctr"/>
              <a:r>
                <a:rPr lang="en-GB" sz="1400" dirty="0">
                  <a:solidFill>
                    <a:srgbClr val="000000"/>
                  </a:solidFill>
                  <a:latin typeface="Neo Sans Intel" pitchFamily="34" charset="0"/>
                </a:rPr>
                <a:t>Your Trusted Partner</a:t>
              </a:r>
            </a:p>
            <a:p>
              <a:pPr algn="ctr"/>
              <a:r>
                <a:rPr lang="en-GB" sz="1400" dirty="0">
                  <a:solidFill>
                    <a:srgbClr val="000000"/>
                  </a:solidFill>
                  <a:latin typeface="Neo Sans Intel" pitchFamily="34" charset="0"/>
                </a:rPr>
                <a:t>Unmatched customer experience</a:t>
              </a:r>
            </a:p>
          </p:txBody>
        </p:sp>
      </p:grpSp>
      <p:grpSp>
        <p:nvGrpSpPr>
          <p:cNvPr id="85" name="Group 84"/>
          <p:cNvGrpSpPr/>
          <p:nvPr/>
        </p:nvGrpSpPr>
        <p:grpSpPr>
          <a:xfrm>
            <a:off x="367918" y="2996952"/>
            <a:ext cx="1440160" cy="2033607"/>
            <a:chOff x="877644" y="816047"/>
            <a:chExt cx="3840480" cy="5423027"/>
          </a:xfrm>
        </p:grpSpPr>
        <p:pic>
          <p:nvPicPr>
            <p:cNvPr id="86" name="Picture 2" descr="C:\all_work\!PME\ROMLEY\pictures\Buffalo_Peak\2U16Dr_2.5_F_9740_24.png"/>
            <p:cNvPicPr>
              <a:picLocks noChangeAspect="1" noChangeArrowheads="1"/>
            </p:cNvPicPr>
            <p:nvPr/>
          </p:nvPicPr>
          <p:blipFill>
            <a:blip r:embed="rId2" cstate="screen"/>
            <a:srcRect/>
            <a:stretch>
              <a:fillRect/>
            </a:stretch>
          </p:blipFill>
          <p:spPr bwMode="auto">
            <a:xfrm>
              <a:off x="971600" y="4757936"/>
              <a:ext cx="3657600" cy="1481138"/>
            </a:xfrm>
            <a:prstGeom prst="rect">
              <a:avLst/>
            </a:prstGeom>
            <a:noFill/>
          </p:spPr>
        </p:pic>
        <p:pic>
          <p:nvPicPr>
            <p:cNvPr id="87" name="Picture 3" descr="C:\all_work\!PME\ROMLEY\pictures\Buffalo_Peak\2U16Dr_2.5_F_9740_16.png"/>
            <p:cNvPicPr>
              <a:picLocks noChangeAspect="1" noChangeArrowheads="1"/>
            </p:cNvPicPr>
            <p:nvPr/>
          </p:nvPicPr>
          <p:blipFill>
            <a:blip r:embed="rId3" cstate="screen"/>
            <a:srcRect/>
            <a:stretch>
              <a:fillRect/>
            </a:stretch>
          </p:blipFill>
          <p:spPr bwMode="auto">
            <a:xfrm>
              <a:off x="962722" y="4036095"/>
              <a:ext cx="3657600" cy="1481137"/>
            </a:xfrm>
            <a:prstGeom prst="rect">
              <a:avLst/>
            </a:prstGeom>
            <a:noFill/>
          </p:spPr>
        </p:pic>
        <p:pic>
          <p:nvPicPr>
            <p:cNvPr id="88" name="Picture 10" descr="C:\all_work\!PME\ROMLEY\pictures\Buffalo_Peak\2U16Dr_2.5_F_9740_8.png"/>
            <p:cNvPicPr>
              <a:picLocks noChangeAspect="1" noChangeArrowheads="1"/>
            </p:cNvPicPr>
            <p:nvPr/>
          </p:nvPicPr>
          <p:blipFill>
            <a:blip r:embed="rId4" cstate="screen"/>
            <a:srcRect/>
            <a:stretch>
              <a:fillRect/>
            </a:stretch>
          </p:blipFill>
          <p:spPr bwMode="auto">
            <a:xfrm>
              <a:off x="962722" y="3316015"/>
              <a:ext cx="3657600" cy="1481137"/>
            </a:xfrm>
            <a:prstGeom prst="rect">
              <a:avLst/>
            </a:prstGeom>
            <a:noFill/>
          </p:spPr>
        </p:pic>
        <p:pic>
          <p:nvPicPr>
            <p:cNvPr id="89" name="Picture 9" descr="C:\all_work\!PME\ROMLEY\pictures\Buffalo_Peak\2U12Dr_3.5_F_9753.png"/>
            <p:cNvPicPr>
              <a:picLocks noChangeAspect="1" noChangeArrowheads="1"/>
            </p:cNvPicPr>
            <p:nvPr/>
          </p:nvPicPr>
          <p:blipFill>
            <a:blip r:embed="rId5" cstate="screen"/>
            <a:srcRect/>
            <a:stretch>
              <a:fillRect/>
            </a:stretch>
          </p:blipFill>
          <p:spPr bwMode="auto">
            <a:xfrm>
              <a:off x="877644" y="2486976"/>
              <a:ext cx="3840480" cy="1606868"/>
            </a:xfrm>
            <a:prstGeom prst="rect">
              <a:avLst/>
            </a:prstGeom>
            <a:noFill/>
          </p:spPr>
        </p:pic>
        <p:pic>
          <p:nvPicPr>
            <p:cNvPr id="90" name="Picture 8" descr="C:\all_work\!PME\ROMLEY\pictures\Buffalo_Peak\2U8Dr_3.5_F_9756.pn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953843" y="1871458"/>
              <a:ext cx="3657601" cy="1487487"/>
            </a:xfrm>
            <a:prstGeom prst="rect">
              <a:avLst/>
            </a:prstGeom>
            <a:noFill/>
          </p:spPr>
        </p:pic>
        <p:pic>
          <p:nvPicPr>
            <p:cNvPr id="91" name="Picture 7" descr="C:\all_work\!PME\ROMLEY\pictures\Buffalo_Peak\1U8Dr_F_9726.png"/>
            <p:cNvPicPr>
              <a:picLocks noChangeAspect="1" noChangeArrowheads="1"/>
            </p:cNvPicPr>
            <p:nvPr/>
          </p:nvPicPr>
          <p:blipFill>
            <a:blip r:embed="rId7" cstate="screen"/>
            <a:srcRect/>
            <a:stretch>
              <a:fillRect/>
            </a:stretch>
          </p:blipFill>
          <p:spPr bwMode="auto">
            <a:xfrm>
              <a:off x="971600" y="1330906"/>
              <a:ext cx="3657600" cy="1316038"/>
            </a:xfrm>
            <a:prstGeom prst="rect">
              <a:avLst/>
            </a:prstGeom>
            <a:noFill/>
          </p:spPr>
        </p:pic>
        <p:pic>
          <p:nvPicPr>
            <p:cNvPr id="92" name="Picture 6" descr="C:\all_work\!PME\ROMLEY\pictures\Buffalo_Peak\BuflPkHS_Ch_F_9669.png"/>
            <p:cNvPicPr>
              <a:picLocks noChangeAspect="1" noChangeArrowheads="1"/>
            </p:cNvPicPr>
            <p:nvPr/>
          </p:nvPicPr>
          <p:blipFill>
            <a:blip r:embed="rId8" cstate="screen"/>
            <a:srcRect/>
            <a:stretch>
              <a:fillRect/>
            </a:stretch>
          </p:blipFill>
          <p:spPr bwMode="auto">
            <a:xfrm>
              <a:off x="962722" y="1084986"/>
              <a:ext cx="3657600" cy="1136650"/>
            </a:xfrm>
            <a:prstGeom prst="rect">
              <a:avLst/>
            </a:prstGeom>
            <a:noFill/>
          </p:spPr>
        </p:pic>
        <p:pic>
          <p:nvPicPr>
            <p:cNvPr id="93" name="Picture 4" descr="C:\all_work\!PME\ROMLEY\pictures\Buffalo_Peak\BuflPkFX_Ch_F_9659.png"/>
            <p:cNvPicPr>
              <a:picLocks noChangeAspect="1" noChangeArrowheads="1"/>
            </p:cNvPicPr>
            <p:nvPr/>
          </p:nvPicPr>
          <p:blipFill>
            <a:blip r:embed="rId9" cstate="screen"/>
            <a:srcRect/>
            <a:stretch>
              <a:fillRect/>
            </a:stretch>
          </p:blipFill>
          <p:spPr bwMode="auto">
            <a:xfrm>
              <a:off x="952860" y="816047"/>
              <a:ext cx="3657601" cy="1109663"/>
            </a:xfrm>
            <a:prstGeom prst="rect">
              <a:avLst/>
            </a:prstGeom>
            <a:noFill/>
          </p:spPr>
        </p:pic>
      </p:grpSp>
      <p:pic>
        <p:nvPicPr>
          <p:cNvPr id="94" name="Picture 2" descr="C:\Users\jyan8\Desktop\ChassisPlanning\Canoe Pass\Pics\CanoePs_B_A_0421.png"/>
          <p:cNvPicPr>
            <a:picLocks noChangeAspect="1" noChangeArrowheads="1"/>
          </p:cNvPicPr>
          <p:nvPr/>
        </p:nvPicPr>
        <p:blipFill>
          <a:blip r:embed="rId10" cstate="screen"/>
          <a:srcRect/>
          <a:stretch>
            <a:fillRect/>
          </a:stretch>
        </p:blipFill>
        <p:spPr bwMode="auto">
          <a:xfrm>
            <a:off x="1835696" y="2420888"/>
            <a:ext cx="1043778" cy="981151"/>
          </a:xfrm>
          <a:prstGeom prst="rect">
            <a:avLst/>
          </a:prstGeom>
          <a:noFill/>
        </p:spPr>
      </p:pic>
      <p:pic>
        <p:nvPicPr>
          <p:cNvPr id="95" name="Picture 3"/>
          <p:cNvPicPr>
            <a:picLocks noChangeAspect="1" noChangeArrowheads="1"/>
          </p:cNvPicPr>
          <p:nvPr/>
        </p:nvPicPr>
        <p:blipFill>
          <a:blip r:embed="rId11" cstate="screen">
            <a:clrChange>
              <a:clrFrom>
                <a:srgbClr val="FFFFFF"/>
              </a:clrFrom>
              <a:clrTo>
                <a:srgbClr val="FFFFFF">
                  <a:alpha val="0"/>
                </a:srgbClr>
              </a:clrTo>
            </a:clrChange>
          </a:blip>
          <a:srcRect/>
          <a:stretch>
            <a:fillRect/>
          </a:stretch>
        </p:blipFill>
        <p:spPr bwMode="auto">
          <a:xfrm>
            <a:off x="395536" y="2348880"/>
            <a:ext cx="1162929" cy="720080"/>
          </a:xfrm>
          <a:prstGeom prst="rect">
            <a:avLst/>
          </a:prstGeom>
          <a:noFill/>
          <a:ln w="9525">
            <a:noFill/>
            <a:miter lim="800000"/>
            <a:headEnd/>
            <a:tailEnd/>
          </a:ln>
        </p:spPr>
      </p:pic>
      <p:pic>
        <p:nvPicPr>
          <p:cNvPr id="96" name="Picture 95" descr="UnionPk_45L_0232.jpg"/>
          <p:cNvPicPr>
            <a:picLocks noChangeAspect="1"/>
          </p:cNvPicPr>
          <p:nvPr/>
        </p:nvPicPr>
        <p:blipFill>
          <a:blip r:embed="rId12" cstate="email"/>
          <a:stretch>
            <a:fillRect/>
          </a:stretch>
        </p:blipFill>
        <p:spPr>
          <a:xfrm>
            <a:off x="1907704" y="3428999"/>
            <a:ext cx="936104" cy="1526257"/>
          </a:xfrm>
          <a:prstGeom prst="rect">
            <a:avLst/>
          </a:prstGeom>
        </p:spPr>
      </p:pic>
      <p:pic>
        <p:nvPicPr>
          <p:cNvPr id="97" name="Picture 4" descr="60-vm-coverflow"/>
          <p:cNvPicPr>
            <a:picLocks noChangeAspect="1" noChangeArrowheads="1"/>
          </p:cNvPicPr>
          <p:nvPr/>
        </p:nvPicPr>
        <p:blipFill>
          <a:blip r:embed="rId13" cstate="email"/>
          <a:srcRect/>
          <a:stretch>
            <a:fillRect/>
          </a:stretch>
        </p:blipFill>
        <p:spPr bwMode="auto">
          <a:xfrm>
            <a:off x="3366604" y="3501008"/>
            <a:ext cx="2448272" cy="1440160"/>
          </a:xfrm>
          <a:prstGeom prst="rect">
            <a:avLst/>
          </a:prstGeom>
          <a:noFill/>
          <a:ln w="19050">
            <a:noFill/>
          </a:ln>
          <a:effectLst>
            <a:softEdge rad="31750"/>
          </a:effectLst>
        </p:spPr>
      </p:pic>
      <p:pic>
        <p:nvPicPr>
          <p:cNvPr id="98" name="Picture 4"/>
          <p:cNvPicPr>
            <a:picLocks noChangeAspect="1" noChangeArrowheads="1"/>
          </p:cNvPicPr>
          <p:nvPr/>
        </p:nvPicPr>
        <p:blipFill>
          <a:blip r:embed="rId14" cstate="screen"/>
          <a:srcRect/>
          <a:stretch>
            <a:fillRect/>
          </a:stretch>
        </p:blipFill>
        <p:spPr bwMode="auto">
          <a:xfrm>
            <a:off x="3363299" y="2619156"/>
            <a:ext cx="2448000" cy="729662"/>
          </a:xfrm>
          <a:prstGeom prst="rect">
            <a:avLst/>
          </a:prstGeom>
          <a:noFill/>
          <a:ln w="9525">
            <a:noFill/>
            <a:miter lim="800000"/>
            <a:headEnd/>
            <a:tailEnd/>
          </a:ln>
          <a:effectLst>
            <a:softEdge rad="31750"/>
          </a:effectLst>
        </p:spPr>
      </p:pic>
      <p:pic>
        <p:nvPicPr>
          <p:cNvPr id="99" name="Picture 98"/>
          <p:cNvPicPr>
            <a:picLocks noChangeAspect="1" noChangeArrowheads="1"/>
          </p:cNvPicPr>
          <p:nvPr/>
        </p:nvPicPr>
        <p:blipFill>
          <a:blip r:embed="rId15" cstate="screen">
            <a:extLst>
              <a:ext uri="{28A0092B-C50C-407E-A947-70E740481C1C}">
                <a14:useLocalDpi xmlns="" xmlns:a14="http://schemas.microsoft.com/office/drawing/2010/main"/>
              </a:ext>
            </a:extLst>
          </a:blip>
          <a:srcRect/>
          <a:stretch>
            <a:fillRect/>
          </a:stretch>
        </p:blipFill>
        <p:spPr bwMode="auto">
          <a:xfrm>
            <a:off x="6300192" y="2428782"/>
            <a:ext cx="2448272" cy="2520280"/>
          </a:xfrm>
          <a:prstGeom prst="rect">
            <a:avLst/>
          </a:prstGeom>
          <a:noFill/>
          <a:ln>
            <a:noFill/>
          </a:ln>
          <a:effectLst>
            <a:softEdge rad="3175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0" name="TextBox 99"/>
          <p:cNvSpPr txBox="1"/>
          <p:nvPr/>
        </p:nvSpPr>
        <p:spPr>
          <a:xfrm>
            <a:off x="1100062" y="3097905"/>
            <a:ext cx="1154483" cy="1015663"/>
          </a:xfrm>
          <a:prstGeom prst="rect">
            <a:avLst/>
          </a:prstGeom>
          <a:noFill/>
        </p:spPr>
        <p:txBody>
          <a:bodyPr wrap="none" rtlCol="0">
            <a:spAutoFit/>
          </a:bodyPr>
          <a:lstStyle/>
          <a:p>
            <a:r>
              <a:rPr lang="en-GB" sz="6000" b="1" dirty="0">
                <a:solidFill>
                  <a:srgbClr val="FF0000"/>
                </a:solidFill>
                <a:effectLst>
                  <a:outerShdw blurRad="38100" dist="38100" dir="2700000" algn="tl">
                    <a:srgbClr val="000000">
                      <a:alpha val="43137"/>
                    </a:srgbClr>
                  </a:outerShdw>
                </a:effectLst>
                <a:latin typeface="Neo Sans Intel Medium" pitchFamily="34" charset="0"/>
              </a:rPr>
              <a:t>3X</a:t>
            </a:r>
            <a:endParaRPr lang="en-US" sz="6000" b="1" dirty="0">
              <a:solidFill>
                <a:srgbClr val="FF0000"/>
              </a:solidFill>
              <a:effectLst>
                <a:outerShdw blurRad="38100" dist="38100" dir="2700000" algn="tl">
                  <a:srgbClr val="000000">
                    <a:alpha val="43137"/>
                  </a:srgbClr>
                </a:outerShdw>
              </a:effectLst>
              <a:latin typeface="Neo Sans Intel Medium" pitchFamily="34" charset="0"/>
            </a:endParaRPr>
          </a:p>
        </p:txBody>
      </p:sp>
      <p:sp>
        <p:nvSpPr>
          <p:cNvPr id="101" name="Title 1"/>
          <p:cNvSpPr>
            <a:spLocks noGrp="1"/>
          </p:cNvSpPr>
          <p:nvPr>
            <p:ph type="title"/>
          </p:nvPr>
        </p:nvSpPr>
        <p:spPr>
          <a:xfrm>
            <a:off x="366911" y="302766"/>
            <a:ext cx="8453561" cy="830997"/>
          </a:xfrm>
        </p:spPr>
        <p:txBody>
          <a:bodyPr/>
          <a:lstStyle/>
          <a:p>
            <a:r>
              <a:rPr lang="en-GB" dirty="0" smtClean="0"/>
              <a:t>The Intel Server Edge</a:t>
            </a:r>
            <a:br>
              <a:rPr lang="en-GB" dirty="0" smtClean="0"/>
            </a:br>
            <a:r>
              <a:rPr lang="en-GB" sz="2400" dirty="0" smtClean="0"/>
              <a:t>Enterprise Platforms &amp; Services Division (EPSD)</a:t>
            </a:r>
            <a:endParaRPr lang="en-US" dirty="0"/>
          </a:p>
        </p:txBody>
      </p:sp>
    </p:spTree>
    <p:extLst>
      <p:ext uri="{BB962C8B-B14F-4D97-AF65-F5344CB8AC3E}">
        <p14:creationId xmlns="" xmlns:p14="http://schemas.microsoft.com/office/powerpoint/2010/main" val="269215333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a:spLocks noGrp="1"/>
          </p:cNvSpPr>
          <p:nvPr>
            <p:ph type="title"/>
          </p:nvPr>
        </p:nvSpPr>
        <p:spPr>
          <a:xfrm>
            <a:off x="366911" y="302766"/>
            <a:ext cx="8453561" cy="830997"/>
          </a:xfrm>
        </p:spPr>
        <p:txBody>
          <a:bodyPr/>
          <a:lstStyle/>
          <a:p>
            <a:r>
              <a:rPr lang="en-GB" dirty="0" smtClean="0"/>
              <a:t>The Intel Server Edge</a:t>
            </a:r>
            <a:br>
              <a:rPr lang="en-GB" dirty="0" smtClean="0"/>
            </a:br>
            <a:r>
              <a:rPr lang="en-GB" sz="2400" dirty="0" smtClean="0"/>
              <a:t>Enterprise Platforms &amp; Services Division (EPSD)</a:t>
            </a:r>
            <a:endParaRPr lang="en-US" dirty="0"/>
          </a:p>
        </p:txBody>
      </p:sp>
      <p:sp>
        <p:nvSpPr>
          <p:cNvPr id="34" name="Round Same Side Corner Rectangle 33"/>
          <p:cNvSpPr/>
          <p:nvPr/>
        </p:nvSpPr>
        <p:spPr bwMode="auto">
          <a:xfrm>
            <a:off x="315141" y="1574548"/>
            <a:ext cx="2741957" cy="648072"/>
          </a:xfrm>
          <a:prstGeom prst="round2Same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GB" sz="2000" dirty="0">
                <a:solidFill>
                  <a:srgbClr val="000000"/>
                </a:solidFill>
                <a:latin typeface="Neo Sans Intel" pitchFamily="34" charset="0"/>
              </a:rPr>
              <a:t>SMB / Infrastructure</a:t>
            </a:r>
            <a:endParaRPr lang="en-US" sz="2000" dirty="0">
              <a:solidFill>
                <a:srgbClr val="000000"/>
              </a:solidFill>
              <a:latin typeface="Neo Sans Intel" pitchFamily="34" charset="0"/>
            </a:endParaRPr>
          </a:p>
        </p:txBody>
      </p:sp>
      <p:sp>
        <p:nvSpPr>
          <p:cNvPr id="35" name="Round Same Side Corner Rectangle 34"/>
          <p:cNvSpPr/>
          <p:nvPr/>
        </p:nvSpPr>
        <p:spPr bwMode="auto">
          <a:xfrm>
            <a:off x="6165054" y="1574548"/>
            <a:ext cx="2736304" cy="648072"/>
          </a:xfrm>
          <a:prstGeom prst="round2SameRect">
            <a:avLst/>
          </a:prstGeom>
          <a:solidFill>
            <a:srgbClr val="92D05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GB" sz="2000" dirty="0">
                <a:solidFill>
                  <a:srgbClr val="000000"/>
                </a:solidFill>
                <a:latin typeface="Neo Sans Intel" pitchFamily="34" charset="0"/>
              </a:rPr>
              <a:t>High Density / Cloud</a:t>
            </a:r>
            <a:endParaRPr lang="en-US" sz="2000" dirty="0">
              <a:solidFill>
                <a:srgbClr val="000000"/>
              </a:solidFill>
              <a:latin typeface="Neo Sans Intel" pitchFamily="34" charset="0"/>
            </a:endParaRPr>
          </a:p>
        </p:txBody>
      </p:sp>
      <p:sp>
        <p:nvSpPr>
          <p:cNvPr id="36" name="Round Same Side Corner Rectangle 35"/>
          <p:cNvSpPr/>
          <p:nvPr/>
        </p:nvSpPr>
        <p:spPr bwMode="auto">
          <a:xfrm>
            <a:off x="3235413" y="1574548"/>
            <a:ext cx="2742306" cy="648072"/>
          </a:xfrm>
          <a:prstGeom prst="round2SameRect">
            <a:avLst/>
          </a:prstGeom>
          <a:solidFill>
            <a:srgbClr val="FF990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GB" sz="2000" dirty="0">
                <a:solidFill>
                  <a:srgbClr val="000000"/>
                </a:solidFill>
                <a:latin typeface="Neo Sans Intel" pitchFamily="34" charset="0"/>
              </a:rPr>
              <a:t>Embedded / Appliance</a:t>
            </a:r>
            <a:endParaRPr lang="en-US" sz="2000" dirty="0">
              <a:solidFill>
                <a:srgbClr val="000000"/>
              </a:solidFill>
              <a:latin typeface="Neo Sans Intel" pitchFamily="34" charset="0"/>
            </a:endParaRPr>
          </a:p>
        </p:txBody>
      </p:sp>
      <p:sp>
        <p:nvSpPr>
          <p:cNvPr id="37" name="Rectangle 36"/>
          <p:cNvSpPr/>
          <p:nvPr/>
        </p:nvSpPr>
        <p:spPr bwMode="auto">
          <a:xfrm>
            <a:off x="311195" y="2243087"/>
            <a:ext cx="2744198" cy="2808312"/>
          </a:xfrm>
          <a:prstGeom prst="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noAutofit/>
          </a:bodyPr>
          <a:lstStyle/>
          <a:p>
            <a:pPr eaLnBrk="0" fontAlgn="base" hangingPunct="0">
              <a:lnSpc>
                <a:spcPct val="80000"/>
              </a:lnSpc>
              <a:spcBef>
                <a:spcPct val="50000"/>
              </a:spcBef>
              <a:spcAft>
                <a:spcPct val="0"/>
              </a:spcAft>
            </a:pPr>
            <a:endParaRPr lang="en-GB" sz="800" dirty="0">
              <a:solidFill>
                <a:srgbClr val="000000"/>
              </a:solidFill>
              <a:latin typeface="Neo Sans Intel" pitchFamily="34" charset="0"/>
            </a:endParaRPr>
          </a:p>
          <a:p>
            <a:pPr eaLnBrk="0" fontAlgn="base" hangingPunct="0">
              <a:lnSpc>
                <a:spcPct val="80000"/>
              </a:lnSpc>
              <a:spcBef>
                <a:spcPct val="50000"/>
              </a:spcBef>
              <a:spcAft>
                <a:spcPct val="0"/>
              </a:spcAft>
            </a:pPr>
            <a:r>
              <a:rPr lang="en-GB" dirty="0">
                <a:solidFill>
                  <a:srgbClr val="000000"/>
                </a:solidFill>
                <a:latin typeface="Neo Sans Intel" pitchFamily="34" charset="0"/>
              </a:rPr>
              <a:t>Rack &amp; Pedestal 1S</a:t>
            </a:r>
          </a:p>
          <a:p>
            <a:pPr eaLnBrk="0" fontAlgn="base" hangingPunct="0">
              <a:lnSpc>
                <a:spcPct val="80000"/>
              </a:lnSpc>
              <a:spcBef>
                <a:spcPct val="50000"/>
              </a:spcBef>
              <a:spcAft>
                <a:spcPct val="0"/>
              </a:spcAft>
            </a:pPr>
            <a:r>
              <a:rPr lang="en-GB" dirty="0">
                <a:solidFill>
                  <a:srgbClr val="000000"/>
                </a:solidFill>
                <a:latin typeface="Neo Sans Intel" pitchFamily="34" charset="0"/>
              </a:rPr>
              <a:t>Rack &amp; Pedestal 2S</a:t>
            </a:r>
          </a:p>
          <a:p>
            <a:pPr eaLnBrk="0" fontAlgn="base" hangingPunct="0">
              <a:lnSpc>
                <a:spcPct val="80000"/>
              </a:lnSpc>
              <a:spcBef>
                <a:spcPct val="50000"/>
              </a:spcBef>
              <a:spcAft>
                <a:spcPct val="0"/>
              </a:spcAft>
            </a:pPr>
            <a:r>
              <a:rPr lang="en-GB" dirty="0">
                <a:solidFill>
                  <a:srgbClr val="000000"/>
                </a:solidFill>
                <a:latin typeface="Neo Sans Intel" pitchFamily="34" charset="0"/>
              </a:rPr>
              <a:t>Rack 4S</a:t>
            </a:r>
          </a:p>
          <a:p>
            <a:pPr eaLnBrk="0" fontAlgn="base" hangingPunct="0">
              <a:lnSpc>
                <a:spcPct val="80000"/>
              </a:lnSpc>
              <a:spcBef>
                <a:spcPct val="50000"/>
              </a:spcBef>
              <a:spcAft>
                <a:spcPct val="0"/>
              </a:spcAft>
            </a:pPr>
            <a:r>
              <a:rPr lang="en-GB" dirty="0">
                <a:solidFill>
                  <a:srgbClr val="000000"/>
                </a:solidFill>
                <a:latin typeface="Neo Sans Intel" pitchFamily="34" charset="0"/>
              </a:rPr>
              <a:t>Intel Modular Server</a:t>
            </a:r>
          </a:p>
          <a:p>
            <a:pPr eaLnBrk="0" fontAlgn="base" hangingPunct="0">
              <a:lnSpc>
                <a:spcPct val="80000"/>
              </a:lnSpc>
              <a:spcBef>
                <a:spcPct val="50000"/>
              </a:spcBef>
              <a:spcAft>
                <a:spcPct val="0"/>
              </a:spcAft>
            </a:pPr>
            <a:r>
              <a:rPr lang="en-GB" dirty="0">
                <a:solidFill>
                  <a:srgbClr val="000000"/>
                </a:solidFill>
                <a:latin typeface="Neo Sans Intel" pitchFamily="34" charset="0"/>
              </a:rPr>
              <a:t>New Chassis Family</a:t>
            </a:r>
          </a:p>
          <a:p>
            <a:pPr eaLnBrk="0" fontAlgn="base" hangingPunct="0">
              <a:lnSpc>
                <a:spcPct val="80000"/>
              </a:lnSpc>
              <a:spcBef>
                <a:spcPct val="50000"/>
              </a:spcBef>
              <a:spcAft>
                <a:spcPct val="0"/>
              </a:spcAft>
            </a:pPr>
            <a:r>
              <a:rPr lang="en-GB" dirty="0">
                <a:solidFill>
                  <a:srgbClr val="000000"/>
                </a:solidFill>
                <a:latin typeface="Neo Sans Intel" pitchFamily="34" charset="0"/>
              </a:rPr>
              <a:t>Management Tools</a:t>
            </a:r>
          </a:p>
          <a:p>
            <a:pPr eaLnBrk="0" fontAlgn="base" hangingPunct="0">
              <a:lnSpc>
                <a:spcPct val="80000"/>
              </a:lnSpc>
              <a:spcBef>
                <a:spcPct val="50000"/>
              </a:spcBef>
              <a:spcAft>
                <a:spcPct val="0"/>
              </a:spcAft>
            </a:pPr>
            <a:endParaRPr lang="en-US" dirty="0">
              <a:solidFill>
                <a:srgbClr val="000000"/>
              </a:solidFill>
              <a:latin typeface="Neo Sans Intel" pitchFamily="34" charset="0"/>
            </a:endParaRPr>
          </a:p>
        </p:txBody>
      </p:sp>
      <p:sp>
        <p:nvSpPr>
          <p:cNvPr id="38" name="Rectangle 37"/>
          <p:cNvSpPr/>
          <p:nvPr/>
        </p:nvSpPr>
        <p:spPr bwMode="auto">
          <a:xfrm>
            <a:off x="6161107" y="2243087"/>
            <a:ext cx="2744198" cy="2808312"/>
          </a:xfrm>
          <a:prstGeom prst="rect">
            <a:avLst/>
          </a:prstGeom>
          <a:solidFill>
            <a:srgbClr val="92D05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noAutofit/>
          </a:bodyPr>
          <a:lstStyle/>
          <a:p>
            <a:pPr eaLnBrk="0" fontAlgn="base" hangingPunct="0">
              <a:lnSpc>
                <a:spcPct val="80000"/>
              </a:lnSpc>
              <a:spcBef>
                <a:spcPct val="50000"/>
              </a:spcBef>
              <a:spcAft>
                <a:spcPct val="0"/>
              </a:spcAft>
            </a:pPr>
            <a:endParaRPr lang="en-GB" sz="800" dirty="0">
              <a:solidFill>
                <a:srgbClr val="000000"/>
              </a:solidFill>
              <a:latin typeface="Neo Sans Intel" pitchFamily="34" charset="0"/>
            </a:endParaRPr>
          </a:p>
          <a:p>
            <a:pPr eaLnBrk="0" fontAlgn="base" hangingPunct="0">
              <a:lnSpc>
                <a:spcPct val="80000"/>
              </a:lnSpc>
              <a:spcBef>
                <a:spcPct val="50000"/>
              </a:spcBef>
              <a:spcAft>
                <a:spcPct val="0"/>
              </a:spcAft>
            </a:pPr>
            <a:r>
              <a:rPr lang="en-GB" dirty="0">
                <a:solidFill>
                  <a:srgbClr val="000000"/>
                </a:solidFill>
                <a:latin typeface="Neo Sans Intel" pitchFamily="34" charset="0"/>
              </a:rPr>
              <a:t>Optimised ½ width boards</a:t>
            </a:r>
          </a:p>
          <a:p>
            <a:pPr eaLnBrk="0" fontAlgn="base" hangingPunct="0">
              <a:lnSpc>
                <a:spcPct val="80000"/>
              </a:lnSpc>
              <a:spcBef>
                <a:spcPct val="50000"/>
              </a:spcBef>
              <a:spcAft>
                <a:spcPct val="0"/>
              </a:spcAft>
              <a:buFont typeface="Arial" pitchFamily="34" charset="0"/>
              <a:buChar char="•"/>
            </a:pPr>
            <a:r>
              <a:rPr lang="en-GB" sz="1600" dirty="0">
                <a:solidFill>
                  <a:srgbClr val="000000"/>
                </a:solidFill>
                <a:latin typeface="Neo Sans Intel" pitchFamily="34" charset="0"/>
              </a:rPr>
              <a:t> maximum performance</a:t>
            </a:r>
          </a:p>
          <a:p>
            <a:pPr eaLnBrk="0" fontAlgn="base" hangingPunct="0">
              <a:lnSpc>
                <a:spcPct val="80000"/>
              </a:lnSpc>
              <a:spcBef>
                <a:spcPct val="50000"/>
              </a:spcBef>
              <a:spcAft>
                <a:spcPct val="0"/>
              </a:spcAft>
              <a:buFont typeface="Arial" pitchFamily="34" charset="0"/>
              <a:buChar char="•"/>
            </a:pPr>
            <a:r>
              <a:rPr lang="en-GB" sz="1600" dirty="0">
                <a:solidFill>
                  <a:srgbClr val="000000"/>
                </a:solidFill>
                <a:latin typeface="Neo Sans Intel" pitchFamily="34" charset="0"/>
              </a:rPr>
              <a:t> maximum memory capacity</a:t>
            </a:r>
          </a:p>
          <a:p>
            <a:pPr eaLnBrk="0" fontAlgn="base" hangingPunct="0">
              <a:lnSpc>
                <a:spcPct val="80000"/>
              </a:lnSpc>
              <a:spcBef>
                <a:spcPct val="50000"/>
              </a:spcBef>
              <a:spcAft>
                <a:spcPct val="0"/>
              </a:spcAft>
              <a:buFont typeface="Arial" pitchFamily="34" charset="0"/>
              <a:buChar char="•"/>
            </a:pPr>
            <a:r>
              <a:rPr lang="en-GB" sz="1600" dirty="0">
                <a:solidFill>
                  <a:srgbClr val="000000"/>
                </a:solidFill>
                <a:latin typeface="Neo Sans Intel" pitchFamily="34" charset="0"/>
              </a:rPr>
              <a:t> lowest $/node</a:t>
            </a:r>
          </a:p>
          <a:p>
            <a:pPr eaLnBrk="0" fontAlgn="base" hangingPunct="0">
              <a:lnSpc>
                <a:spcPct val="80000"/>
              </a:lnSpc>
              <a:spcBef>
                <a:spcPct val="50000"/>
              </a:spcBef>
              <a:spcAft>
                <a:spcPct val="0"/>
              </a:spcAft>
            </a:pPr>
            <a:r>
              <a:rPr lang="en-GB" dirty="0">
                <a:solidFill>
                  <a:srgbClr val="000000"/>
                </a:solidFill>
                <a:latin typeface="Neo Sans Intel" pitchFamily="34" charset="0"/>
              </a:rPr>
              <a:t>Infiniband* &amp; 10 </a:t>
            </a:r>
            <a:r>
              <a:rPr lang="en-GB" dirty="0" err="1">
                <a:solidFill>
                  <a:srgbClr val="000000"/>
                </a:solidFill>
                <a:latin typeface="Neo Sans Intel" pitchFamily="34" charset="0"/>
              </a:rPr>
              <a:t>GigE</a:t>
            </a:r>
            <a:endParaRPr lang="en-GB" dirty="0">
              <a:solidFill>
                <a:srgbClr val="000000"/>
              </a:solidFill>
              <a:latin typeface="Neo Sans Intel" pitchFamily="34" charset="0"/>
            </a:endParaRPr>
          </a:p>
          <a:p>
            <a:pPr eaLnBrk="0" fontAlgn="base" hangingPunct="0">
              <a:lnSpc>
                <a:spcPct val="80000"/>
              </a:lnSpc>
              <a:spcBef>
                <a:spcPct val="50000"/>
              </a:spcBef>
              <a:spcAft>
                <a:spcPct val="0"/>
              </a:spcAft>
            </a:pPr>
            <a:r>
              <a:rPr lang="en-GB" dirty="0">
                <a:solidFill>
                  <a:srgbClr val="000000"/>
                </a:solidFill>
                <a:latin typeface="Neo Sans Intel" pitchFamily="34" charset="0"/>
              </a:rPr>
              <a:t>Highly Redundant Chassis</a:t>
            </a:r>
          </a:p>
          <a:p>
            <a:pPr eaLnBrk="0" fontAlgn="base" hangingPunct="0">
              <a:lnSpc>
                <a:spcPct val="80000"/>
              </a:lnSpc>
              <a:spcBef>
                <a:spcPct val="50000"/>
              </a:spcBef>
              <a:spcAft>
                <a:spcPct val="0"/>
              </a:spcAft>
            </a:pPr>
            <a:endParaRPr lang="en-US" dirty="0">
              <a:solidFill>
                <a:srgbClr val="000000"/>
              </a:solidFill>
              <a:latin typeface="Neo Sans Intel" pitchFamily="34" charset="0"/>
            </a:endParaRPr>
          </a:p>
        </p:txBody>
      </p:sp>
      <p:sp>
        <p:nvSpPr>
          <p:cNvPr id="39" name="Rectangle 38"/>
          <p:cNvSpPr/>
          <p:nvPr/>
        </p:nvSpPr>
        <p:spPr bwMode="auto">
          <a:xfrm>
            <a:off x="3231466" y="2243087"/>
            <a:ext cx="2744198" cy="2808312"/>
          </a:xfrm>
          <a:prstGeom prst="rect">
            <a:avLst/>
          </a:prstGeom>
          <a:solidFill>
            <a:srgbClr val="FF990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noAutofit/>
          </a:bodyPr>
          <a:lstStyle/>
          <a:p>
            <a:pPr eaLnBrk="0" fontAlgn="base" hangingPunct="0">
              <a:lnSpc>
                <a:spcPct val="80000"/>
              </a:lnSpc>
              <a:spcBef>
                <a:spcPct val="50000"/>
              </a:spcBef>
              <a:spcAft>
                <a:spcPct val="0"/>
              </a:spcAft>
            </a:pPr>
            <a:endParaRPr lang="en-GB" sz="900" dirty="0">
              <a:solidFill>
                <a:srgbClr val="000000"/>
              </a:solidFill>
              <a:latin typeface="Neo Sans Intel" pitchFamily="34" charset="0"/>
            </a:endParaRPr>
          </a:p>
          <a:p>
            <a:pPr eaLnBrk="0" fontAlgn="base" hangingPunct="0">
              <a:lnSpc>
                <a:spcPct val="80000"/>
              </a:lnSpc>
              <a:spcBef>
                <a:spcPct val="50000"/>
              </a:spcBef>
              <a:spcAft>
                <a:spcPct val="0"/>
              </a:spcAft>
            </a:pPr>
            <a:r>
              <a:rPr lang="en-GB" dirty="0">
                <a:solidFill>
                  <a:srgbClr val="000000"/>
                </a:solidFill>
                <a:latin typeface="Neo Sans Intel" pitchFamily="34" charset="0"/>
              </a:rPr>
              <a:t>Long Life Roadmap</a:t>
            </a:r>
          </a:p>
          <a:p>
            <a:pPr eaLnBrk="0" fontAlgn="base" hangingPunct="0">
              <a:lnSpc>
                <a:spcPct val="80000"/>
              </a:lnSpc>
              <a:spcBef>
                <a:spcPct val="50000"/>
              </a:spcBef>
              <a:spcAft>
                <a:spcPct val="0"/>
              </a:spcAft>
            </a:pPr>
            <a:r>
              <a:rPr lang="en-GB" dirty="0">
                <a:solidFill>
                  <a:srgbClr val="000000"/>
                </a:solidFill>
                <a:latin typeface="Neo Sans Intel" pitchFamily="34" charset="0"/>
              </a:rPr>
              <a:t>Extended Warranty</a:t>
            </a:r>
          </a:p>
          <a:p>
            <a:pPr eaLnBrk="0" fontAlgn="base" hangingPunct="0">
              <a:lnSpc>
                <a:spcPct val="80000"/>
              </a:lnSpc>
              <a:spcBef>
                <a:spcPct val="50000"/>
              </a:spcBef>
              <a:spcAft>
                <a:spcPct val="0"/>
              </a:spcAft>
            </a:pPr>
            <a:r>
              <a:rPr lang="en-GB" dirty="0">
                <a:solidFill>
                  <a:srgbClr val="000000"/>
                </a:solidFill>
                <a:latin typeface="Neo Sans Intel" pitchFamily="34" charset="0"/>
              </a:rPr>
              <a:t>Short Depth Chassis</a:t>
            </a:r>
          </a:p>
          <a:p>
            <a:pPr eaLnBrk="0" fontAlgn="base" hangingPunct="0">
              <a:lnSpc>
                <a:spcPct val="80000"/>
              </a:lnSpc>
              <a:spcBef>
                <a:spcPct val="50000"/>
              </a:spcBef>
              <a:spcAft>
                <a:spcPct val="0"/>
              </a:spcAft>
            </a:pPr>
            <a:r>
              <a:rPr lang="en-GB" dirty="0">
                <a:solidFill>
                  <a:srgbClr val="000000"/>
                </a:solidFill>
                <a:latin typeface="Neo Sans Intel" pitchFamily="34" charset="0"/>
              </a:rPr>
              <a:t>Front I/O Chassis</a:t>
            </a:r>
          </a:p>
          <a:p>
            <a:pPr eaLnBrk="0" fontAlgn="base" hangingPunct="0">
              <a:lnSpc>
                <a:spcPct val="80000"/>
              </a:lnSpc>
              <a:spcBef>
                <a:spcPct val="50000"/>
              </a:spcBef>
              <a:spcAft>
                <a:spcPct val="0"/>
              </a:spcAft>
            </a:pPr>
            <a:r>
              <a:rPr lang="en-GB" dirty="0">
                <a:solidFill>
                  <a:srgbClr val="000000"/>
                </a:solidFill>
                <a:latin typeface="Neo Sans Intel" pitchFamily="34" charset="0"/>
              </a:rPr>
              <a:t>Varied board Form Factors</a:t>
            </a:r>
          </a:p>
          <a:p>
            <a:pPr eaLnBrk="0" fontAlgn="base" hangingPunct="0">
              <a:lnSpc>
                <a:spcPct val="80000"/>
              </a:lnSpc>
              <a:spcBef>
                <a:spcPct val="50000"/>
              </a:spcBef>
              <a:spcAft>
                <a:spcPct val="0"/>
              </a:spcAft>
            </a:pPr>
            <a:endParaRPr lang="en-US" dirty="0">
              <a:solidFill>
                <a:srgbClr val="000000"/>
              </a:solidFill>
              <a:latin typeface="Neo Sans Intel" pitchFamily="34" charset="0"/>
            </a:endParaRPr>
          </a:p>
        </p:txBody>
      </p:sp>
      <p:grpSp>
        <p:nvGrpSpPr>
          <p:cNvPr id="40" name="Group 55"/>
          <p:cNvGrpSpPr/>
          <p:nvPr/>
        </p:nvGrpSpPr>
        <p:grpSpPr>
          <a:xfrm>
            <a:off x="314650" y="5076306"/>
            <a:ext cx="8586216" cy="648072"/>
            <a:chOff x="314650" y="3861048"/>
            <a:chExt cx="8586216" cy="648072"/>
          </a:xfrm>
        </p:grpSpPr>
        <p:sp>
          <p:nvSpPr>
            <p:cNvPr id="41" name="Round Same Side Corner Rectangle 40"/>
            <p:cNvSpPr/>
            <p:nvPr/>
          </p:nvSpPr>
          <p:spPr bwMode="auto">
            <a:xfrm flipV="1">
              <a:off x="314650" y="3861048"/>
              <a:ext cx="2736304" cy="648072"/>
            </a:xfrm>
            <a:prstGeom prst="round2Same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endParaRPr lang="en-US" dirty="0">
                <a:solidFill>
                  <a:srgbClr val="000000"/>
                </a:solidFill>
                <a:latin typeface="Neo Sans Intel" pitchFamily="34" charset="0"/>
              </a:endParaRPr>
            </a:p>
          </p:txBody>
        </p:sp>
        <p:sp>
          <p:nvSpPr>
            <p:cNvPr id="42" name="Round Same Side Corner Rectangle 41"/>
            <p:cNvSpPr/>
            <p:nvPr/>
          </p:nvSpPr>
          <p:spPr bwMode="auto">
            <a:xfrm flipV="1">
              <a:off x="6164562" y="3861048"/>
              <a:ext cx="2736304" cy="648072"/>
            </a:xfrm>
            <a:prstGeom prst="round2SameRect">
              <a:avLst/>
            </a:prstGeom>
            <a:solidFill>
              <a:srgbClr val="92D05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endParaRPr lang="en-US" dirty="0">
                <a:solidFill>
                  <a:srgbClr val="000000"/>
                </a:solidFill>
                <a:latin typeface="Neo Sans Intel" pitchFamily="34" charset="0"/>
              </a:endParaRPr>
            </a:p>
          </p:txBody>
        </p:sp>
        <p:sp>
          <p:nvSpPr>
            <p:cNvPr id="43" name="Round Same Side Corner Rectangle 42"/>
            <p:cNvSpPr/>
            <p:nvPr/>
          </p:nvSpPr>
          <p:spPr bwMode="auto">
            <a:xfrm flipV="1">
              <a:off x="3234921" y="3861048"/>
              <a:ext cx="2736304" cy="648072"/>
            </a:xfrm>
            <a:prstGeom prst="round2SameRect">
              <a:avLst/>
            </a:prstGeom>
            <a:solidFill>
              <a:srgbClr val="FF9900"/>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algn="ctr" eaLnBrk="0" fontAlgn="base" hangingPunct="0">
                <a:lnSpc>
                  <a:spcPct val="80000"/>
                </a:lnSpc>
                <a:spcBef>
                  <a:spcPct val="50000"/>
                </a:spcBef>
                <a:spcAft>
                  <a:spcPct val="0"/>
                </a:spcAft>
              </a:pPr>
              <a:endParaRPr lang="en-US" dirty="0">
                <a:solidFill>
                  <a:srgbClr val="000000"/>
                </a:solidFill>
                <a:latin typeface="Neo Sans Intel" pitchFamily="34" charset="0"/>
              </a:endParaRPr>
            </a:p>
          </p:txBody>
        </p:sp>
        <p:sp>
          <p:nvSpPr>
            <p:cNvPr id="44" name="TextBox 43"/>
            <p:cNvSpPr txBox="1"/>
            <p:nvPr/>
          </p:nvSpPr>
          <p:spPr>
            <a:xfrm>
              <a:off x="323528" y="3918616"/>
              <a:ext cx="2736304" cy="276999"/>
            </a:xfrm>
            <a:prstGeom prst="rect">
              <a:avLst/>
            </a:prstGeom>
            <a:noFill/>
          </p:spPr>
          <p:txBody>
            <a:bodyPr wrap="square" rtlCol="0">
              <a:spAutoFit/>
            </a:bodyPr>
            <a:lstStyle/>
            <a:p>
              <a:pPr algn="ctr"/>
              <a:endParaRPr lang="en-GB" sz="1200" b="1" dirty="0">
                <a:solidFill>
                  <a:srgbClr val="000000"/>
                </a:solidFill>
                <a:latin typeface="Neo Sans Intel" pitchFamily="34" charset="0"/>
              </a:endParaRPr>
            </a:p>
          </p:txBody>
        </p:sp>
        <p:sp>
          <p:nvSpPr>
            <p:cNvPr id="45" name="TextBox 44"/>
            <p:cNvSpPr txBox="1"/>
            <p:nvPr/>
          </p:nvSpPr>
          <p:spPr>
            <a:xfrm>
              <a:off x="3249222" y="3924178"/>
              <a:ext cx="2736304" cy="276999"/>
            </a:xfrm>
            <a:prstGeom prst="rect">
              <a:avLst/>
            </a:prstGeom>
            <a:noFill/>
          </p:spPr>
          <p:txBody>
            <a:bodyPr wrap="square" rtlCol="0">
              <a:spAutoFit/>
            </a:bodyPr>
            <a:lstStyle/>
            <a:p>
              <a:pPr algn="ctr"/>
              <a:endParaRPr lang="en-GB" sz="1200" b="1" dirty="0">
                <a:solidFill>
                  <a:srgbClr val="000000"/>
                </a:solidFill>
                <a:latin typeface="Neo Sans Intel" pitchFamily="34" charset="0"/>
              </a:endParaRPr>
            </a:p>
          </p:txBody>
        </p:sp>
        <p:sp>
          <p:nvSpPr>
            <p:cNvPr id="46" name="TextBox 45"/>
            <p:cNvSpPr txBox="1"/>
            <p:nvPr/>
          </p:nvSpPr>
          <p:spPr>
            <a:xfrm>
              <a:off x="6156176" y="3924178"/>
              <a:ext cx="2736304" cy="307777"/>
            </a:xfrm>
            <a:prstGeom prst="rect">
              <a:avLst/>
            </a:prstGeom>
            <a:noFill/>
          </p:spPr>
          <p:txBody>
            <a:bodyPr wrap="square" rtlCol="0">
              <a:spAutoFit/>
            </a:bodyPr>
            <a:lstStyle/>
            <a:p>
              <a:pPr algn="ctr"/>
              <a:endParaRPr lang="en-GB" sz="1400" dirty="0">
                <a:solidFill>
                  <a:srgbClr val="000000"/>
                </a:solidFill>
                <a:latin typeface="Neo Sans Intel" pitchFamily="34" charset="0"/>
              </a:endParaRPr>
            </a:p>
          </p:txBody>
        </p:sp>
      </p:grpSp>
      <p:pic>
        <p:nvPicPr>
          <p:cNvPr id="47" name="Picture 4"/>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819198" y="4625518"/>
            <a:ext cx="1728192" cy="1008112"/>
          </a:xfrm>
          <a:prstGeom prst="rect">
            <a:avLst/>
          </a:prstGeom>
          <a:noFill/>
          <a:ln>
            <a:solidFill>
              <a:schemeClr val="tx1"/>
            </a:solidFill>
          </a:ln>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8" name="Picture 47"/>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739469" y="4625518"/>
            <a:ext cx="1728192" cy="1008112"/>
          </a:xfrm>
          <a:prstGeom prst="rect">
            <a:avLst/>
          </a:prstGeom>
          <a:noFill/>
          <a:ln>
            <a:solidFill>
              <a:schemeClr val="tx1"/>
            </a:solidFill>
          </a:ln>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9" name="Picture 4"/>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6660232" y="4625518"/>
            <a:ext cx="1728192" cy="1008112"/>
          </a:xfrm>
          <a:prstGeom prst="rect">
            <a:avLst/>
          </a:prstGeom>
          <a:noFill/>
          <a:ln>
            <a:solidFill>
              <a:schemeClr val="tx1"/>
            </a:solidFill>
          </a:ln>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2838264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2691" name="AutoShape 3"/>
          <p:cNvSpPr>
            <a:spLocks noChangeArrowheads="1"/>
          </p:cNvSpPr>
          <p:nvPr/>
        </p:nvSpPr>
        <p:spPr bwMode="auto">
          <a:xfrm>
            <a:off x="187325" y="1435089"/>
            <a:ext cx="8769350" cy="1175172"/>
          </a:xfrm>
          <a:prstGeom prst="roundRect">
            <a:avLst>
              <a:gd name="adj" fmla="val 8204"/>
            </a:avLst>
          </a:prstGeom>
          <a:gradFill rotWithShape="1">
            <a:gsLst>
              <a:gs pos="0">
                <a:schemeClr val="accent1"/>
              </a:gs>
              <a:gs pos="100000">
                <a:schemeClr val="accent2"/>
              </a:gs>
            </a:gsLst>
            <a:lin ang="5400000" scaled="1"/>
          </a:gradFill>
          <a:ln w="19050" algn="ctr">
            <a:solidFill>
              <a:schemeClr val="bg1"/>
            </a:solidFill>
            <a:round/>
            <a:headEnd/>
            <a:tailEnd/>
          </a:ln>
          <a:effectLst/>
        </p:spPr>
        <p:txBody>
          <a:bodyPr lIns="91435" tIns="45718" rIns="91435" bIns="45718">
            <a:noAutofit/>
          </a:bodyPr>
          <a:lstStyle/>
          <a:p>
            <a:pPr>
              <a:defRPr/>
            </a:pPr>
            <a:endParaRPr lang="en-US">
              <a:cs typeface="+mn-cs"/>
            </a:endParaRPr>
          </a:p>
        </p:txBody>
      </p:sp>
      <p:sp>
        <p:nvSpPr>
          <p:cNvPr id="55300" name="Text Box 4"/>
          <p:cNvSpPr txBox="1">
            <a:spLocks noChangeArrowheads="1"/>
          </p:cNvSpPr>
          <p:nvPr/>
        </p:nvSpPr>
        <p:spPr bwMode="auto">
          <a:xfrm>
            <a:off x="1600201" y="1651112"/>
            <a:ext cx="2333625" cy="762000"/>
          </a:xfrm>
          <a:prstGeom prst="rect">
            <a:avLst/>
          </a:prstGeom>
          <a:noFill/>
          <a:ln w="50800" algn="ctr">
            <a:noFill/>
            <a:miter lim="800000"/>
            <a:headEnd/>
            <a:tailEnd/>
          </a:ln>
        </p:spPr>
        <p:txBody>
          <a:bodyPr lIns="91435" tIns="45718" rIns="91435" bIns="45718" anchor="ctr"/>
          <a:lstStyle/>
          <a:p>
            <a:pPr algn="l"/>
            <a:r>
              <a:rPr lang="en-US" sz="2200" b="1" dirty="0" smtClean="0">
                <a:solidFill>
                  <a:schemeClr val="bg1"/>
                </a:solidFill>
              </a:rPr>
              <a:t>Enterprise Class Features</a:t>
            </a:r>
            <a:endParaRPr lang="en-US" sz="2200" b="1" dirty="0">
              <a:solidFill>
                <a:schemeClr val="bg1"/>
              </a:solidFill>
            </a:endParaRPr>
          </a:p>
        </p:txBody>
      </p:sp>
      <p:sp>
        <p:nvSpPr>
          <p:cNvPr id="55301" name="AutoShape 5"/>
          <p:cNvSpPr>
            <a:spLocks noChangeArrowheads="1"/>
          </p:cNvSpPr>
          <p:nvPr/>
        </p:nvSpPr>
        <p:spPr bwMode="auto">
          <a:xfrm>
            <a:off x="3860801" y="1481287"/>
            <a:ext cx="5065713" cy="1069925"/>
          </a:xfrm>
          <a:prstGeom prst="roundRect">
            <a:avLst>
              <a:gd name="adj" fmla="val 3588"/>
            </a:avLst>
          </a:prstGeom>
          <a:noFill/>
          <a:ln w="25400" algn="ctr">
            <a:noFill/>
            <a:round/>
            <a:headEnd/>
            <a:tailEnd/>
          </a:ln>
        </p:spPr>
        <p:txBody>
          <a:bodyPr lIns="91435" tIns="45718" rIns="91435" bIns="45718" anchor="ctr"/>
          <a:lstStyle/>
          <a:p>
            <a:pPr marL="174616" indent="-174616" algn="l">
              <a:lnSpc>
                <a:spcPct val="95000"/>
              </a:lnSpc>
              <a:spcBef>
                <a:spcPct val="30000"/>
              </a:spcBef>
              <a:buClr>
                <a:schemeClr val="bg1"/>
              </a:buClr>
              <a:buFontTx/>
              <a:buChar char="•"/>
            </a:pPr>
            <a:r>
              <a:rPr lang="en-US" sz="1600" dirty="0">
                <a:solidFill>
                  <a:schemeClr val="bg1"/>
                </a:solidFill>
              </a:rPr>
              <a:t>Integrated virtualization </a:t>
            </a:r>
            <a:r>
              <a:rPr lang="en-US" sz="1600" dirty="0" smtClean="0">
                <a:solidFill>
                  <a:schemeClr val="bg1"/>
                </a:solidFill>
              </a:rPr>
              <a:t>management with “Drag and Drop” Live Migration</a:t>
            </a:r>
          </a:p>
          <a:p>
            <a:pPr marL="174616" indent="-174616" algn="l">
              <a:lnSpc>
                <a:spcPct val="95000"/>
              </a:lnSpc>
              <a:spcBef>
                <a:spcPct val="30000"/>
              </a:spcBef>
              <a:buClr>
                <a:schemeClr val="bg1"/>
              </a:buClr>
              <a:buFontTx/>
              <a:buChar char="•"/>
            </a:pPr>
            <a:r>
              <a:rPr lang="en-US" sz="1600" dirty="0" smtClean="0">
                <a:solidFill>
                  <a:schemeClr val="bg1"/>
                </a:solidFill>
              </a:rPr>
              <a:t>High </a:t>
            </a:r>
            <a:r>
              <a:rPr lang="en-US" sz="1600" dirty="0">
                <a:solidFill>
                  <a:schemeClr val="bg1"/>
                </a:solidFill>
              </a:rPr>
              <a:t>availability </a:t>
            </a:r>
            <a:r>
              <a:rPr lang="en-US" sz="1600" dirty="0" smtClean="0">
                <a:solidFill>
                  <a:schemeClr val="bg1"/>
                </a:solidFill>
              </a:rPr>
              <a:t>coming in Q4’12</a:t>
            </a:r>
            <a:endParaRPr lang="en-US" sz="1600" baseline="30000" dirty="0">
              <a:solidFill>
                <a:schemeClr val="bg1"/>
              </a:solidFill>
            </a:endParaRPr>
          </a:p>
        </p:txBody>
      </p:sp>
      <p:sp>
        <p:nvSpPr>
          <p:cNvPr id="242694" name="AutoShape 6"/>
          <p:cNvSpPr>
            <a:spLocks noChangeArrowheads="1"/>
          </p:cNvSpPr>
          <p:nvPr/>
        </p:nvSpPr>
        <p:spPr bwMode="auto">
          <a:xfrm>
            <a:off x="187325" y="2763986"/>
            <a:ext cx="8769350" cy="1073652"/>
          </a:xfrm>
          <a:prstGeom prst="roundRect">
            <a:avLst>
              <a:gd name="adj" fmla="val 8204"/>
            </a:avLst>
          </a:prstGeom>
          <a:gradFill rotWithShape="1">
            <a:gsLst>
              <a:gs pos="0">
                <a:schemeClr val="accent1"/>
              </a:gs>
              <a:gs pos="100000">
                <a:schemeClr val="accent2"/>
              </a:gs>
            </a:gsLst>
            <a:lin ang="5400000" scaled="1"/>
          </a:gradFill>
          <a:ln w="19050" algn="ctr">
            <a:solidFill>
              <a:schemeClr val="bg1"/>
            </a:solidFill>
            <a:round/>
            <a:headEnd/>
            <a:tailEnd/>
          </a:ln>
          <a:effectLst/>
        </p:spPr>
        <p:txBody>
          <a:bodyPr lIns="91435" tIns="45718" rIns="91435" bIns="45718">
            <a:noAutofit/>
          </a:bodyPr>
          <a:lstStyle/>
          <a:p>
            <a:pPr>
              <a:defRPr/>
            </a:pPr>
            <a:endParaRPr lang="en-US">
              <a:cs typeface="+mn-cs"/>
            </a:endParaRPr>
          </a:p>
        </p:txBody>
      </p:sp>
      <p:sp>
        <p:nvSpPr>
          <p:cNvPr id="55303" name="Text Box 7"/>
          <p:cNvSpPr txBox="1">
            <a:spLocks noChangeArrowheads="1"/>
          </p:cNvSpPr>
          <p:nvPr/>
        </p:nvSpPr>
        <p:spPr bwMode="auto">
          <a:xfrm>
            <a:off x="1600201" y="2770337"/>
            <a:ext cx="2333625" cy="1096962"/>
          </a:xfrm>
          <a:prstGeom prst="rect">
            <a:avLst/>
          </a:prstGeom>
          <a:noFill/>
          <a:ln w="50800" algn="ctr">
            <a:noFill/>
            <a:miter lim="800000"/>
            <a:headEnd/>
            <a:tailEnd/>
          </a:ln>
        </p:spPr>
        <p:txBody>
          <a:bodyPr lIns="91435" tIns="45718" rIns="91435" bIns="45718" anchor="ctr"/>
          <a:lstStyle/>
          <a:p>
            <a:pPr algn="l"/>
            <a:r>
              <a:rPr lang="en-US" sz="2200" b="1" dirty="0" smtClean="0">
                <a:solidFill>
                  <a:schemeClr val="bg1"/>
                </a:solidFill>
              </a:rPr>
              <a:t>Simple to Manage</a:t>
            </a:r>
            <a:endParaRPr lang="en-US" sz="2200" b="1" dirty="0">
              <a:solidFill>
                <a:schemeClr val="bg1"/>
              </a:solidFill>
            </a:endParaRPr>
          </a:p>
        </p:txBody>
      </p:sp>
      <p:sp>
        <p:nvSpPr>
          <p:cNvPr id="55304" name="AutoShape 8"/>
          <p:cNvSpPr>
            <a:spLocks noChangeArrowheads="1"/>
          </p:cNvSpPr>
          <p:nvPr/>
        </p:nvSpPr>
        <p:spPr bwMode="auto">
          <a:xfrm>
            <a:off x="3860801" y="2998937"/>
            <a:ext cx="5065713" cy="639762"/>
          </a:xfrm>
          <a:prstGeom prst="roundRect">
            <a:avLst>
              <a:gd name="adj" fmla="val 3588"/>
            </a:avLst>
          </a:prstGeom>
          <a:noFill/>
          <a:ln w="25400" algn="ctr">
            <a:noFill/>
            <a:round/>
            <a:headEnd/>
            <a:tailEnd/>
          </a:ln>
        </p:spPr>
        <p:txBody>
          <a:bodyPr lIns="91435" tIns="45718" rIns="91435" bIns="45718" anchor="ctr"/>
          <a:lstStyle/>
          <a:p>
            <a:pPr marL="174616" indent="-174616" algn="l">
              <a:lnSpc>
                <a:spcPct val="95000"/>
              </a:lnSpc>
              <a:spcBef>
                <a:spcPct val="30000"/>
              </a:spcBef>
              <a:buFontTx/>
              <a:buChar char="•"/>
            </a:pPr>
            <a:r>
              <a:rPr lang="en-US" sz="1600" dirty="0" smtClean="0">
                <a:solidFill>
                  <a:schemeClr val="bg1"/>
                </a:solidFill>
              </a:rPr>
              <a:t>“Single pane of glass” GUI</a:t>
            </a:r>
          </a:p>
          <a:p>
            <a:pPr marL="174616" indent="-174616" algn="l">
              <a:lnSpc>
                <a:spcPct val="95000"/>
              </a:lnSpc>
              <a:spcBef>
                <a:spcPct val="30000"/>
              </a:spcBef>
              <a:buFontTx/>
              <a:buChar char="•"/>
            </a:pPr>
            <a:r>
              <a:rPr lang="en-US" sz="1600" dirty="0" smtClean="0">
                <a:solidFill>
                  <a:schemeClr val="bg1"/>
                </a:solidFill>
              </a:rPr>
              <a:t>Manage anytime from anywhere</a:t>
            </a:r>
          </a:p>
          <a:p>
            <a:pPr marL="174616" indent="-174616" algn="l">
              <a:lnSpc>
                <a:spcPct val="95000"/>
              </a:lnSpc>
              <a:spcBef>
                <a:spcPct val="30000"/>
              </a:spcBef>
              <a:buFontTx/>
              <a:buChar char="•"/>
            </a:pPr>
            <a:r>
              <a:rPr lang="en-US" sz="1600" dirty="0" smtClean="0">
                <a:solidFill>
                  <a:schemeClr val="bg1"/>
                </a:solidFill>
              </a:rPr>
              <a:t>One call for HW and virtualization support</a:t>
            </a:r>
          </a:p>
        </p:txBody>
      </p:sp>
      <p:sp>
        <p:nvSpPr>
          <p:cNvPr id="242697" name="AutoShape 9"/>
          <p:cNvSpPr>
            <a:spLocks noChangeArrowheads="1"/>
          </p:cNvSpPr>
          <p:nvPr/>
        </p:nvSpPr>
        <p:spPr bwMode="auto">
          <a:xfrm>
            <a:off x="187325" y="4002237"/>
            <a:ext cx="8769350" cy="1103163"/>
          </a:xfrm>
          <a:prstGeom prst="roundRect">
            <a:avLst>
              <a:gd name="adj" fmla="val 8204"/>
            </a:avLst>
          </a:prstGeom>
          <a:gradFill rotWithShape="1">
            <a:gsLst>
              <a:gs pos="0">
                <a:schemeClr val="accent1"/>
              </a:gs>
              <a:gs pos="100000">
                <a:schemeClr val="accent2"/>
              </a:gs>
            </a:gsLst>
            <a:lin ang="5400000" scaled="1"/>
          </a:gradFill>
          <a:ln w="19050" algn="ctr">
            <a:solidFill>
              <a:schemeClr val="bg1"/>
            </a:solidFill>
            <a:round/>
            <a:headEnd/>
            <a:tailEnd/>
          </a:ln>
          <a:effectLst/>
        </p:spPr>
        <p:txBody>
          <a:bodyPr lIns="91435" tIns="45718" rIns="91435" bIns="45718">
            <a:noAutofit/>
          </a:bodyPr>
          <a:lstStyle/>
          <a:p>
            <a:pPr>
              <a:defRPr/>
            </a:pPr>
            <a:endParaRPr lang="en-US">
              <a:cs typeface="+mn-cs"/>
            </a:endParaRPr>
          </a:p>
        </p:txBody>
      </p:sp>
      <p:sp>
        <p:nvSpPr>
          <p:cNvPr id="55306" name="Text Box 10"/>
          <p:cNvSpPr txBox="1">
            <a:spLocks noChangeArrowheads="1"/>
          </p:cNvSpPr>
          <p:nvPr/>
        </p:nvSpPr>
        <p:spPr bwMode="auto">
          <a:xfrm>
            <a:off x="1600201" y="4133292"/>
            <a:ext cx="2333625" cy="762000"/>
          </a:xfrm>
          <a:prstGeom prst="rect">
            <a:avLst/>
          </a:prstGeom>
          <a:noFill/>
          <a:ln w="50800" algn="ctr">
            <a:noFill/>
            <a:miter lim="800000"/>
            <a:headEnd/>
            <a:tailEnd/>
          </a:ln>
        </p:spPr>
        <p:txBody>
          <a:bodyPr lIns="91435" tIns="45718" rIns="91435" bIns="45718" anchor="ctr"/>
          <a:lstStyle/>
          <a:p>
            <a:pPr algn="l"/>
            <a:r>
              <a:rPr lang="en-US" sz="2200" b="1" dirty="0" smtClean="0">
                <a:solidFill>
                  <a:schemeClr val="bg1"/>
                </a:solidFill>
              </a:rPr>
              <a:t>Lower Cost</a:t>
            </a:r>
            <a:endParaRPr lang="en-US" sz="2200" b="1" baseline="30000" dirty="0">
              <a:solidFill>
                <a:schemeClr val="bg1"/>
              </a:solidFill>
            </a:endParaRPr>
          </a:p>
        </p:txBody>
      </p:sp>
      <p:pic>
        <p:nvPicPr>
          <p:cNvPr id="55307" name="Picture 11"/>
          <p:cNvPicPr>
            <a:picLocks noChangeAspect="1" noChangeArrowheads="1"/>
          </p:cNvPicPr>
          <p:nvPr/>
        </p:nvPicPr>
        <p:blipFill>
          <a:blip r:embed="rId4" cstate="email"/>
          <a:srcRect/>
          <a:stretch>
            <a:fillRect/>
          </a:stretch>
        </p:blipFill>
        <p:spPr bwMode="auto">
          <a:xfrm>
            <a:off x="295275" y="1579104"/>
            <a:ext cx="1309688" cy="914400"/>
          </a:xfrm>
          <a:prstGeom prst="rect">
            <a:avLst/>
          </a:prstGeom>
          <a:noFill/>
          <a:ln w="9525">
            <a:noFill/>
            <a:miter lim="800000"/>
            <a:headEnd/>
            <a:tailEnd/>
          </a:ln>
        </p:spPr>
      </p:pic>
      <p:pic>
        <p:nvPicPr>
          <p:cNvPr id="55308" name="Picture 12"/>
          <p:cNvPicPr>
            <a:picLocks noChangeAspect="1" noChangeArrowheads="1"/>
          </p:cNvPicPr>
          <p:nvPr/>
        </p:nvPicPr>
        <p:blipFill>
          <a:blip r:embed="rId5" cstate="email"/>
          <a:srcRect/>
          <a:stretch>
            <a:fillRect/>
          </a:stretch>
        </p:blipFill>
        <p:spPr bwMode="auto">
          <a:xfrm>
            <a:off x="295275" y="2860824"/>
            <a:ext cx="1309688" cy="914400"/>
          </a:xfrm>
          <a:prstGeom prst="rect">
            <a:avLst/>
          </a:prstGeom>
          <a:noFill/>
          <a:ln w="9525">
            <a:noFill/>
            <a:miter lim="800000"/>
            <a:headEnd/>
            <a:tailEnd/>
          </a:ln>
        </p:spPr>
      </p:pic>
      <p:pic>
        <p:nvPicPr>
          <p:cNvPr id="55309" name="Picture 13"/>
          <p:cNvPicPr>
            <a:picLocks noChangeAspect="1" noChangeArrowheads="1"/>
          </p:cNvPicPr>
          <p:nvPr/>
        </p:nvPicPr>
        <p:blipFill>
          <a:blip r:embed="rId6" cstate="email"/>
          <a:srcRect/>
          <a:stretch>
            <a:fillRect/>
          </a:stretch>
        </p:blipFill>
        <p:spPr bwMode="auto">
          <a:xfrm>
            <a:off x="295275" y="4082988"/>
            <a:ext cx="1309688" cy="914400"/>
          </a:xfrm>
          <a:prstGeom prst="rect">
            <a:avLst/>
          </a:prstGeom>
          <a:noFill/>
          <a:ln w="9525">
            <a:noFill/>
            <a:miter lim="800000"/>
            <a:headEnd/>
            <a:tailEnd/>
          </a:ln>
        </p:spPr>
      </p:pic>
      <p:sp>
        <p:nvSpPr>
          <p:cNvPr id="55312" name="Rectangle 16"/>
          <p:cNvSpPr>
            <a:spLocks noChangeArrowheads="1"/>
          </p:cNvSpPr>
          <p:nvPr/>
        </p:nvSpPr>
        <p:spPr bwMode="auto">
          <a:xfrm>
            <a:off x="3860801" y="4241949"/>
            <a:ext cx="5065713" cy="628650"/>
          </a:xfrm>
          <a:prstGeom prst="rect">
            <a:avLst/>
          </a:prstGeom>
          <a:noFill/>
          <a:ln w="25400" algn="ctr">
            <a:noFill/>
            <a:miter lim="800000"/>
            <a:headEnd/>
            <a:tailEnd/>
          </a:ln>
        </p:spPr>
        <p:txBody>
          <a:bodyPr lIns="91435" tIns="45718" rIns="91435" bIns="45718" anchor="ctr"/>
          <a:lstStyle/>
          <a:p>
            <a:pPr marL="174616" indent="-174616">
              <a:lnSpc>
                <a:spcPct val="95000"/>
              </a:lnSpc>
              <a:spcBef>
                <a:spcPct val="30000"/>
              </a:spcBef>
              <a:buSzPct val="100000"/>
              <a:buFontTx/>
              <a:buChar char="•"/>
            </a:pPr>
            <a:r>
              <a:rPr lang="en-US" sz="1600" dirty="0" smtClean="0">
                <a:solidFill>
                  <a:schemeClr val="bg1"/>
                </a:solidFill>
              </a:rPr>
              <a:t>Lower </a:t>
            </a:r>
            <a:r>
              <a:rPr lang="en-US" sz="1600" dirty="0">
                <a:solidFill>
                  <a:schemeClr val="bg1"/>
                </a:solidFill>
              </a:rPr>
              <a:t>introductory costs than comparable </a:t>
            </a:r>
            <a:r>
              <a:rPr lang="en-US" sz="1600" dirty="0" smtClean="0">
                <a:solidFill>
                  <a:schemeClr val="bg1"/>
                </a:solidFill>
              </a:rPr>
              <a:t>solutions</a:t>
            </a:r>
            <a:r>
              <a:rPr lang="en-US" sz="1600" baseline="30000" dirty="0">
                <a:solidFill>
                  <a:schemeClr val="bg1"/>
                </a:solidFill>
              </a:rPr>
              <a:t>1</a:t>
            </a:r>
            <a:r>
              <a:rPr lang="en-US" sz="1600" dirty="0" smtClean="0">
                <a:solidFill>
                  <a:schemeClr val="bg1"/>
                </a:solidFill>
              </a:rPr>
              <a:t> </a:t>
            </a:r>
            <a:endParaRPr lang="en-US" sz="1600" dirty="0">
              <a:solidFill>
                <a:schemeClr val="bg1"/>
              </a:solidFill>
            </a:endParaRPr>
          </a:p>
          <a:p>
            <a:pPr marL="174616" indent="-174616">
              <a:lnSpc>
                <a:spcPct val="95000"/>
              </a:lnSpc>
              <a:spcBef>
                <a:spcPct val="30000"/>
              </a:spcBef>
              <a:buSzPct val="100000"/>
              <a:buFontTx/>
              <a:buChar char="•"/>
            </a:pPr>
            <a:r>
              <a:rPr lang="en-US" sz="1600" dirty="0">
                <a:solidFill>
                  <a:schemeClr val="bg1"/>
                </a:solidFill>
              </a:rPr>
              <a:t>Scalable to </a:t>
            </a:r>
            <a:r>
              <a:rPr lang="en-US" sz="1600" dirty="0" smtClean="0">
                <a:solidFill>
                  <a:schemeClr val="bg1"/>
                </a:solidFill>
              </a:rPr>
              <a:t>SIX modules </a:t>
            </a:r>
            <a:r>
              <a:rPr lang="en-US" sz="1600" dirty="0">
                <a:solidFill>
                  <a:schemeClr val="bg1"/>
                </a:solidFill>
              </a:rPr>
              <a:t>at no extra cost</a:t>
            </a:r>
          </a:p>
        </p:txBody>
      </p:sp>
      <p:sp>
        <p:nvSpPr>
          <p:cNvPr id="22" name="TextBox 21"/>
          <p:cNvSpPr txBox="1"/>
          <p:nvPr/>
        </p:nvSpPr>
        <p:spPr>
          <a:xfrm>
            <a:off x="609600" y="5819001"/>
            <a:ext cx="7696200" cy="338554"/>
          </a:xfrm>
          <a:prstGeom prst="rect">
            <a:avLst/>
          </a:prstGeom>
          <a:noFill/>
        </p:spPr>
        <p:txBody>
          <a:bodyPr wrap="square" rtlCol="0">
            <a:spAutoFit/>
          </a:bodyPr>
          <a:lstStyle/>
          <a:p>
            <a:pPr marL="228600" indent="-228600" algn="l">
              <a:spcBef>
                <a:spcPts val="0"/>
              </a:spcBef>
              <a:buFontTx/>
              <a:buAutoNum type="arabicPlain"/>
            </a:pPr>
            <a:r>
              <a:rPr lang="en-US" sz="800" b="0" dirty="0" smtClean="0">
                <a:solidFill>
                  <a:schemeClr val="tx1"/>
                </a:solidFill>
              </a:rPr>
              <a:t>Claim is based on estimated  channel pricing for Intel Modular </a:t>
            </a:r>
            <a:r>
              <a:rPr lang="en-US" sz="800" dirty="0" smtClean="0">
                <a:solidFill>
                  <a:schemeClr val="tx1"/>
                </a:solidFill>
              </a:rPr>
              <a:t>Server Virtualization Manager</a:t>
            </a:r>
            <a:r>
              <a:rPr lang="en-US" sz="800" dirty="0">
                <a:solidFill>
                  <a:schemeClr val="tx1"/>
                </a:solidFill>
              </a:rPr>
              <a:t> </a:t>
            </a:r>
            <a:r>
              <a:rPr lang="en-US" sz="800" dirty="0" smtClean="0">
                <a:solidFill>
                  <a:schemeClr val="tx1"/>
                </a:solidFill>
              </a:rPr>
              <a:t>with Live Migration, compared to V</a:t>
            </a:r>
            <a:r>
              <a:rPr lang="en-US" sz="800" b="0" dirty="0" smtClean="0">
                <a:solidFill>
                  <a:schemeClr val="tx1"/>
                </a:solidFill>
              </a:rPr>
              <a:t>Mware Essentials Plus* kit </a:t>
            </a:r>
          </a:p>
        </p:txBody>
      </p:sp>
      <p:sp>
        <p:nvSpPr>
          <p:cNvPr id="16" name="TextBox 15"/>
          <p:cNvSpPr txBox="1"/>
          <p:nvPr/>
        </p:nvSpPr>
        <p:spPr>
          <a:xfrm>
            <a:off x="838200" y="5257800"/>
            <a:ext cx="7236804" cy="576064"/>
          </a:xfrm>
          <a:prstGeom prst="roundRect">
            <a:avLst/>
          </a:prstGeom>
        </p:spPr>
        <p:style>
          <a:lnRef idx="0">
            <a:schemeClr val="accent4"/>
          </a:lnRef>
          <a:fillRef idx="3">
            <a:schemeClr val="accent4"/>
          </a:fillRef>
          <a:effectRef idx="3">
            <a:schemeClr val="accent4"/>
          </a:effectRef>
          <a:fontRef idx="minor">
            <a:schemeClr val="lt1"/>
          </a:fontRef>
        </p:style>
        <p:txBody>
          <a:bodyPr wrap="square" lIns="91435" tIns="45718" rIns="91435" bIns="45718" rtlCol="0" anchor="ctr">
            <a:noAutofit/>
          </a:bodyPr>
          <a:lstStyle/>
          <a:p>
            <a:pPr algn="ctr"/>
            <a:r>
              <a:rPr lang="en-US" sz="2000" dirty="0" smtClean="0">
                <a:solidFill>
                  <a:schemeClr val="accent3"/>
                </a:solidFill>
              </a:rPr>
              <a:t>Virtualization has never been so easy!</a:t>
            </a:r>
            <a:endParaRPr lang="en-US" sz="2000" dirty="0">
              <a:latin typeface="+mn-lt"/>
            </a:endParaRPr>
          </a:p>
        </p:txBody>
      </p:sp>
      <p:sp>
        <p:nvSpPr>
          <p:cNvPr id="2" name="Footer Placeholder 1"/>
          <p:cNvSpPr>
            <a:spLocks noGrp="1"/>
          </p:cNvSpPr>
          <p:nvPr>
            <p:ph type="ftr" sz="quarter" idx="4294967295"/>
          </p:nvPr>
        </p:nvSpPr>
        <p:spPr>
          <a:xfrm>
            <a:off x="0" y="6423025"/>
            <a:ext cx="6934200" cy="365125"/>
          </a:xfrm>
          <a:prstGeom prst="rect">
            <a:avLst/>
          </a:prstGeom>
        </p:spPr>
        <p:txBody>
          <a:bodyPr/>
          <a:lstStyle/>
          <a:p>
            <a:pPr fontAlgn="base">
              <a:spcBef>
                <a:spcPct val="0"/>
              </a:spcBef>
              <a:spcAft>
                <a:spcPct val="0"/>
              </a:spcAft>
            </a:pPr>
            <a:r>
              <a:rPr lang="en-US" sz="900" dirty="0" smtClean="0">
                <a:solidFill>
                  <a:srgbClr val="FFFFFF"/>
                </a:solidFill>
              </a:rPr>
              <a:t>Copyright © 2012, Intel Corporation. All rights reserved. For Use Under NDA Only.  </a:t>
            </a:r>
          </a:p>
          <a:p>
            <a:pPr fontAlgn="base">
              <a:spcBef>
                <a:spcPct val="0"/>
              </a:spcBef>
              <a:spcAft>
                <a:spcPct val="0"/>
              </a:spcAft>
            </a:pPr>
            <a:r>
              <a:rPr lang="en-US" sz="900" dirty="0" smtClean="0">
                <a:solidFill>
                  <a:srgbClr val="FFFFFF"/>
                </a:solidFill>
              </a:rPr>
              <a:t>*Other names and brands may be claimed as the property of others.  All products, computer systems, dates, and  figures specified are preliminary based on current expectations, and are subject to change without notice.</a:t>
            </a:r>
            <a:endParaRPr lang="en-US" sz="900" dirty="0">
              <a:solidFill>
                <a:srgbClr val="FFFFFF"/>
              </a:solidFill>
            </a:endParaRPr>
          </a:p>
        </p:txBody>
      </p:sp>
      <p:sp>
        <p:nvSpPr>
          <p:cNvPr id="20" name="Title 1"/>
          <p:cNvSpPr>
            <a:spLocks noGrp="1"/>
          </p:cNvSpPr>
          <p:nvPr>
            <p:ph type="title"/>
          </p:nvPr>
        </p:nvSpPr>
        <p:spPr>
          <a:xfrm>
            <a:off x="366911" y="302766"/>
            <a:ext cx="8453561" cy="830997"/>
          </a:xfrm>
        </p:spPr>
        <p:txBody>
          <a:bodyPr/>
          <a:lstStyle/>
          <a:p>
            <a:pPr>
              <a:spcBef>
                <a:spcPts val="600"/>
              </a:spcBef>
            </a:pPr>
            <a:r>
              <a:rPr lang="en-US" dirty="0" smtClean="0"/>
              <a:t>Intel</a:t>
            </a:r>
            <a:r>
              <a:rPr lang="en-US" baseline="30000" dirty="0" smtClean="0"/>
              <a:t>®</a:t>
            </a:r>
            <a:r>
              <a:rPr lang="en-US" dirty="0" smtClean="0"/>
              <a:t> Modular Server Virtualization Manager </a:t>
            </a:r>
            <a:br>
              <a:rPr lang="en-US" dirty="0" smtClean="0"/>
            </a:br>
            <a:r>
              <a:rPr lang="en-US" sz="2000" dirty="0" smtClean="0"/>
              <a:t>“Bear River”</a:t>
            </a:r>
          </a:p>
        </p:txBody>
      </p:sp>
    </p:spTree>
    <p:extLst>
      <p:ext uri="{BB962C8B-B14F-4D97-AF65-F5344CB8AC3E}">
        <p14:creationId xmlns="" xmlns:p14="http://schemas.microsoft.com/office/powerpoint/2010/main" val="204483052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63440" y="1360170"/>
            <a:ext cx="4023360" cy="4331970"/>
          </a:xfrm>
          <a:prstGeom prst="roundRect">
            <a:avLst/>
          </a:prstGeom>
        </p:spPr>
        <p:txBody>
          <a:bodyPr wrap="none" rtlCol="0" anchor="ctr">
            <a:spAutoFit/>
          </a:bodyPr>
          <a:lstStyle/>
          <a:p>
            <a:pPr algn="ctr">
              <a:spcBef>
                <a:spcPts val="0"/>
              </a:spcBef>
            </a:pPr>
            <a:endParaRPr lang="en-US" kern="0" dirty="0" smtClean="0">
              <a:solidFill>
                <a:srgbClr val="075FA7"/>
              </a:solidFill>
              <a:latin typeface="Verdana"/>
              <a:cs typeface="+mn-cs"/>
            </a:endParaRPr>
          </a:p>
        </p:txBody>
      </p:sp>
      <p:sp>
        <p:nvSpPr>
          <p:cNvPr id="5" name="AutoShape 3"/>
          <p:cNvSpPr>
            <a:spLocks noChangeArrowheads="1"/>
          </p:cNvSpPr>
          <p:nvPr/>
        </p:nvSpPr>
        <p:spPr bwMode="auto">
          <a:xfrm>
            <a:off x="4800598" y="996286"/>
            <a:ext cx="4256314" cy="4831308"/>
          </a:xfrm>
          <a:prstGeom prst="roundRect">
            <a:avLst>
              <a:gd name="adj" fmla="val 3759"/>
            </a:avLst>
          </a:prstGeom>
          <a:gradFill rotWithShape="1">
            <a:gsLst>
              <a:gs pos="0">
                <a:schemeClr val="accent1"/>
              </a:gs>
              <a:gs pos="100000">
                <a:schemeClr val="accent2"/>
              </a:gs>
            </a:gsLst>
            <a:lin ang="5400000" scaled="1"/>
          </a:gradFill>
          <a:ln w="19050" algn="ctr">
            <a:solidFill>
              <a:schemeClr val="bg1"/>
            </a:solidFill>
            <a:round/>
            <a:headEnd/>
            <a:tailEnd/>
          </a:ln>
          <a:effectLst/>
        </p:spPr>
        <p:txBody>
          <a:bodyPr lIns="91435" tIns="45718" rIns="91435" bIns="45718">
            <a:noAutofit/>
          </a:bodyPr>
          <a:lstStyle/>
          <a:p>
            <a:pPr marL="285750" indent="-285750" eaLnBrk="0" hangingPunct="0">
              <a:spcBef>
                <a:spcPts val="600"/>
              </a:spcBef>
              <a:spcAft>
                <a:spcPts val="0"/>
              </a:spcAft>
              <a:buClr>
                <a:schemeClr val="bg1"/>
              </a:buClr>
              <a:buFont typeface="Wingdings" pitchFamily="2" charset="2"/>
              <a:buChar char="§"/>
              <a:defRPr/>
            </a:pPr>
            <a:r>
              <a:rPr lang="en-US" b="1" dirty="0">
                <a:solidFill>
                  <a:schemeClr val="bg1"/>
                </a:solidFill>
                <a:cs typeface="+mn-cs"/>
              </a:rPr>
              <a:t>Power Management Service</a:t>
            </a:r>
            <a:r>
              <a:rPr lang="en-US" sz="1600" b="1" dirty="0">
                <a:solidFill>
                  <a:schemeClr val="bg1"/>
                </a:solidFill>
                <a:cs typeface="+mn-cs"/>
              </a:rPr>
              <a:t> </a:t>
            </a:r>
            <a:r>
              <a:rPr lang="en-US" sz="1600" dirty="0" smtClean="0">
                <a:solidFill>
                  <a:schemeClr val="bg1"/>
                </a:solidFill>
                <a:cs typeface="+mn-cs"/>
              </a:rPr>
              <a:t>embedded </a:t>
            </a:r>
            <a:r>
              <a:rPr lang="en-US" sz="1600" dirty="0">
                <a:solidFill>
                  <a:schemeClr val="bg1"/>
                </a:solidFill>
                <a:cs typeface="+mn-cs"/>
              </a:rPr>
              <a:t>into the Intel Chipset</a:t>
            </a:r>
          </a:p>
          <a:p>
            <a:pPr marL="285750" indent="-285750" eaLnBrk="0" hangingPunct="0">
              <a:spcBef>
                <a:spcPts val="600"/>
              </a:spcBef>
              <a:spcAft>
                <a:spcPts val="0"/>
              </a:spcAft>
              <a:buClr>
                <a:schemeClr val="bg1"/>
              </a:buClr>
              <a:buFont typeface="Wingdings" pitchFamily="2" charset="2"/>
              <a:buChar char="§"/>
              <a:defRPr/>
            </a:pPr>
            <a:r>
              <a:rPr lang="en-US" b="1" dirty="0">
                <a:solidFill>
                  <a:schemeClr val="bg1"/>
                </a:solidFill>
                <a:cs typeface="+mn-cs"/>
              </a:rPr>
              <a:t>Monitoring:</a:t>
            </a:r>
            <a:r>
              <a:rPr lang="en-US" sz="1600" dirty="0">
                <a:solidFill>
                  <a:schemeClr val="bg1"/>
                </a:solidFill>
                <a:cs typeface="+mn-cs"/>
              </a:rPr>
              <a:t>  Server, CPU and memory power and chassis Inlet Temperature</a:t>
            </a:r>
          </a:p>
          <a:p>
            <a:pPr marL="285750" indent="-285750" eaLnBrk="0" hangingPunct="0">
              <a:spcBef>
                <a:spcPts val="600"/>
              </a:spcBef>
              <a:spcAft>
                <a:spcPts val="0"/>
              </a:spcAft>
              <a:buClr>
                <a:schemeClr val="bg1"/>
              </a:buClr>
              <a:buFont typeface="Wingdings" pitchFamily="2" charset="2"/>
              <a:buChar char="§"/>
              <a:defRPr/>
            </a:pPr>
            <a:r>
              <a:rPr lang="en-US" b="1" dirty="0">
                <a:solidFill>
                  <a:schemeClr val="bg1"/>
                </a:solidFill>
                <a:cs typeface="+mn-cs"/>
              </a:rPr>
              <a:t>Power </a:t>
            </a:r>
            <a:r>
              <a:rPr lang="en-US" b="1" dirty="0" smtClean="0">
                <a:solidFill>
                  <a:schemeClr val="bg1"/>
                </a:solidFill>
                <a:cs typeface="+mn-cs"/>
              </a:rPr>
              <a:t>Limiting:</a:t>
            </a:r>
            <a:endParaRPr lang="en-US" dirty="0">
              <a:solidFill>
                <a:schemeClr val="bg1"/>
              </a:solidFill>
              <a:cs typeface="+mn-cs"/>
            </a:endParaRPr>
          </a:p>
          <a:p>
            <a:pPr marL="742950" lvl="1" indent="-285750" eaLnBrk="0" hangingPunct="0">
              <a:spcBef>
                <a:spcPts val="600"/>
              </a:spcBef>
              <a:spcAft>
                <a:spcPts val="0"/>
              </a:spcAft>
              <a:buClr>
                <a:schemeClr val="bg1"/>
              </a:buClr>
              <a:buFont typeface="Wingdings" pitchFamily="2" charset="2"/>
              <a:buChar char="§"/>
              <a:defRPr/>
            </a:pPr>
            <a:r>
              <a:rPr lang="en-US" sz="1600" dirty="0">
                <a:solidFill>
                  <a:schemeClr val="bg1"/>
                </a:solidFill>
                <a:cs typeface="+mn-cs"/>
              </a:rPr>
              <a:t>Dynamic adjustment of system, CPU &amp; memory power</a:t>
            </a:r>
          </a:p>
          <a:p>
            <a:pPr marL="742950" lvl="1" indent="-285750" eaLnBrk="0" hangingPunct="0">
              <a:spcBef>
                <a:spcPts val="600"/>
              </a:spcBef>
              <a:spcAft>
                <a:spcPts val="0"/>
              </a:spcAft>
              <a:buClr>
                <a:schemeClr val="bg1"/>
              </a:buClr>
              <a:buFont typeface="Wingdings" pitchFamily="2" charset="2"/>
              <a:buChar char="§"/>
              <a:defRPr/>
            </a:pPr>
            <a:r>
              <a:rPr lang="en-US" sz="1600" dirty="0">
                <a:solidFill>
                  <a:schemeClr val="bg1"/>
                </a:solidFill>
                <a:cs typeface="+mn-cs"/>
              </a:rPr>
              <a:t>Dynamic core </a:t>
            </a:r>
            <a:r>
              <a:rPr lang="en-US" sz="1600" dirty="0" smtClean="0">
                <a:solidFill>
                  <a:schemeClr val="bg1"/>
                </a:solidFill>
                <a:cs typeface="+mn-cs"/>
              </a:rPr>
              <a:t>allocation</a:t>
            </a:r>
            <a:endParaRPr lang="en-US" sz="1600" dirty="0">
              <a:solidFill>
                <a:schemeClr val="bg1"/>
              </a:solidFill>
              <a:cs typeface="+mn-cs"/>
            </a:endParaRPr>
          </a:p>
          <a:p>
            <a:pPr marL="742950" lvl="1" indent="-285750" eaLnBrk="0" hangingPunct="0">
              <a:spcBef>
                <a:spcPts val="600"/>
              </a:spcBef>
              <a:spcAft>
                <a:spcPts val="0"/>
              </a:spcAft>
              <a:buClr>
                <a:schemeClr val="bg1"/>
              </a:buClr>
              <a:buFont typeface="Wingdings" pitchFamily="2" charset="2"/>
              <a:buChar char="§"/>
              <a:defRPr/>
            </a:pPr>
            <a:r>
              <a:rPr lang="en-US" sz="1600" dirty="0">
                <a:solidFill>
                  <a:schemeClr val="bg1"/>
                </a:solidFill>
                <a:cs typeface="+mn-cs"/>
              </a:rPr>
              <a:t>Power limiting during OS Failure</a:t>
            </a:r>
          </a:p>
          <a:p>
            <a:pPr marL="742950" lvl="1" indent="-285750" eaLnBrk="0" hangingPunct="0">
              <a:spcBef>
                <a:spcPts val="600"/>
              </a:spcBef>
              <a:spcAft>
                <a:spcPts val="0"/>
              </a:spcAft>
              <a:buClr>
                <a:schemeClr val="bg1"/>
              </a:buClr>
              <a:buFont typeface="Wingdings" pitchFamily="2" charset="2"/>
              <a:buChar char="§"/>
              <a:defRPr/>
            </a:pPr>
            <a:r>
              <a:rPr lang="en-US" sz="1600" dirty="0">
                <a:solidFill>
                  <a:schemeClr val="bg1"/>
                </a:solidFill>
                <a:cs typeface="+mn-cs"/>
              </a:rPr>
              <a:t>&lt; 1 sec response time</a:t>
            </a:r>
          </a:p>
          <a:p>
            <a:pPr marL="742950" lvl="1" indent="-285750" eaLnBrk="0" hangingPunct="0">
              <a:spcBef>
                <a:spcPts val="600"/>
              </a:spcBef>
              <a:spcAft>
                <a:spcPts val="0"/>
              </a:spcAft>
              <a:buClr>
                <a:schemeClr val="bg1"/>
              </a:buClr>
              <a:buFont typeface="Wingdings" pitchFamily="2" charset="2"/>
              <a:buChar char="§"/>
              <a:defRPr/>
            </a:pPr>
            <a:r>
              <a:rPr lang="en-US" sz="1600" dirty="0">
                <a:solidFill>
                  <a:schemeClr val="bg1"/>
                </a:solidFill>
                <a:cs typeface="+mn-cs"/>
              </a:rPr>
              <a:t>Power optimized boot</a:t>
            </a:r>
          </a:p>
          <a:p>
            <a:pPr marL="285750" indent="-285750" eaLnBrk="0" hangingPunct="0">
              <a:spcBef>
                <a:spcPts val="600"/>
              </a:spcBef>
              <a:spcAft>
                <a:spcPts val="0"/>
              </a:spcAft>
              <a:buClr>
                <a:schemeClr val="bg1"/>
              </a:buClr>
              <a:buFont typeface="Wingdings" pitchFamily="2" charset="2"/>
              <a:buChar char="§"/>
              <a:defRPr/>
            </a:pPr>
            <a:r>
              <a:rPr lang="en-US" b="1" dirty="0">
                <a:solidFill>
                  <a:schemeClr val="bg1"/>
                </a:solidFill>
                <a:cs typeface="+mn-cs"/>
              </a:rPr>
              <a:t>Power supply RAS functionality</a:t>
            </a:r>
            <a:r>
              <a:rPr lang="en-US" dirty="0">
                <a:solidFill>
                  <a:schemeClr val="bg1"/>
                </a:solidFill>
                <a:cs typeface="+mn-cs"/>
              </a:rPr>
              <a:t> </a:t>
            </a:r>
            <a:r>
              <a:rPr lang="en-US" sz="1600" dirty="0">
                <a:solidFill>
                  <a:schemeClr val="bg1"/>
                </a:solidFill>
                <a:cs typeface="+mn-cs"/>
              </a:rPr>
              <a:t>to ride through power &amp; thermal events</a:t>
            </a:r>
          </a:p>
        </p:txBody>
      </p:sp>
      <p:grpSp>
        <p:nvGrpSpPr>
          <p:cNvPr id="6" name="Group 25"/>
          <p:cNvGrpSpPr/>
          <p:nvPr/>
        </p:nvGrpSpPr>
        <p:grpSpPr>
          <a:xfrm>
            <a:off x="622300" y="2766461"/>
            <a:ext cx="4038600" cy="2214972"/>
            <a:chOff x="457200" y="3225796"/>
            <a:chExt cx="4203700" cy="2448944"/>
          </a:xfrm>
        </p:grpSpPr>
        <p:pic>
          <p:nvPicPr>
            <p:cNvPr id="16" name="Picture 2" descr="\\Staserver\storage\Projects\Intel OPEN\09-067 Q4 Gold Server Decks\! template and sample slides\from Brand Site\logos and badges\xeon_a_rgb_3000.png"/>
            <p:cNvPicPr>
              <a:picLocks noChangeAspect="1" noChangeArrowheads="1"/>
            </p:cNvPicPr>
            <p:nvPr/>
          </p:nvPicPr>
          <p:blipFill>
            <a:blip r:embed="rId2" cstate="screen"/>
            <a:srcRect/>
            <a:stretch>
              <a:fillRect/>
            </a:stretch>
          </p:blipFill>
          <p:spPr bwMode="auto">
            <a:xfrm>
              <a:off x="2210224" y="3259903"/>
              <a:ext cx="1207859" cy="905896"/>
            </a:xfrm>
            <a:prstGeom prst="rect">
              <a:avLst/>
            </a:prstGeom>
            <a:noFill/>
            <a:effectLst>
              <a:reflection blurRad="6350" stA="52000" endA="300" endPos="35000" dir="5400000" sy="-100000" algn="bl" rotWithShape="0"/>
            </a:effectLst>
          </p:spPr>
        </p:pic>
        <p:sp>
          <p:nvSpPr>
            <p:cNvPr id="8" name="Rectangle 7"/>
            <p:cNvSpPr/>
            <p:nvPr/>
          </p:nvSpPr>
          <p:spPr bwMode="auto">
            <a:xfrm>
              <a:off x="682511" y="4444383"/>
              <a:ext cx="2503174" cy="990600"/>
            </a:xfrm>
            <a:prstGeom prst="rect">
              <a:avLst/>
            </a:prstGeom>
            <a:solidFill>
              <a:srgbClr val="00B050"/>
            </a:solidFill>
            <a:ln w="19050" cap="flat" cmpd="sng" algn="ctr">
              <a:solidFill>
                <a:schemeClr val="tx1"/>
              </a:solidFill>
              <a:prstDash val="solid"/>
              <a:round/>
              <a:headEnd type="none" w="med" len="med"/>
              <a:tailEnd type="none" w="med" len="med"/>
            </a:ln>
            <a:effectLst>
              <a:reflection blurRad="6350" stA="50000" endA="300" endPos="90000" dir="5400000" sy="-100000" algn="bl" rotWithShape="0"/>
            </a:effectLst>
            <a:scene3d>
              <a:camera prst="orthographicFront"/>
              <a:lightRig rig="threePt" dir="t"/>
            </a:scene3d>
            <a:sp3d>
              <a:bevelT/>
            </a:sp3d>
          </p:spPr>
          <p:txBody>
            <a:bodyPr/>
            <a:lstStyle/>
            <a:p>
              <a:pPr algn="ctr" eaLnBrk="0" hangingPunct="0">
                <a:lnSpc>
                  <a:spcPct val="80000"/>
                </a:lnSpc>
                <a:spcBef>
                  <a:spcPct val="30000"/>
                </a:spcBef>
                <a:buClr>
                  <a:srgbClr val="000000"/>
                </a:buClr>
                <a:buFont typeface="Wingdings" pitchFamily="2" charset="2"/>
                <a:buNone/>
                <a:defRPr/>
              </a:pPr>
              <a:r>
                <a:rPr lang="en-US" sz="2000" dirty="0">
                  <a:solidFill>
                    <a:srgbClr val="000000"/>
                  </a:solidFill>
                  <a:effectLst>
                    <a:outerShdw blurRad="38100" dist="38100" dir="2700000" algn="tl">
                      <a:srgbClr val="000000">
                        <a:alpha val="43137"/>
                      </a:srgbClr>
                    </a:outerShdw>
                  </a:effectLst>
                </a:rPr>
                <a:t/>
              </a:r>
              <a:br>
                <a:rPr lang="en-US" sz="2000" dirty="0">
                  <a:solidFill>
                    <a:srgbClr val="000000"/>
                  </a:solidFill>
                  <a:effectLst>
                    <a:outerShdw blurRad="38100" dist="38100" dir="2700000" algn="tl">
                      <a:srgbClr val="000000">
                        <a:alpha val="43137"/>
                      </a:srgbClr>
                    </a:outerShdw>
                  </a:effectLst>
                </a:rPr>
              </a:br>
              <a:endParaRPr lang="en-US" sz="2000" dirty="0">
                <a:solidFill>
                  <a:srgbClr val="000000"/>
                </a:solidFill>
                <a:effectLst>
                  <a:outerShdw blurRad="38100" dist="38100" dir="2700000" algn="tl">
                    <a:srgbClr val="000000">
                      <a:alpha val="43137"/>
                    </a:srgbClr>
                  </a:outerShdw>
                </a:effectLst>
              </a:endParaRPr>
            </a:p>
          </p:txBody>
        </p:sp>
        <p:sp>
          <p:nvSpPr>
            <p:cNvPr id="9" name="Rounded Rectangle 8"/>
            <p:cNvSpPr/>
            <p:nvPr/>
          </p:nvSpPr>
          <p:spPr bwMode="auto">
            <a:xfrm>
              <a:off x="2373843" y="4515752"/>
              <a:ext cx="718448" cy="573516"/>
            </a:xfrm>
            <a:prstGeom prst="roundRect">
              <a:avLst/>
            </a:prstGeom>
            <a:solidFill>
              <a:schemeClr val="accent4">
                <a:lumMod val="25000"/>
                <a:lumOff val="75000"/>
              </a:schemeClr>
            </a:solidFill>
            <a:ln w="19050" cap="flat" cmpd="sng" algn="ctr">
              <a:noFill/>
              <a:prstDash val="solid"/>
              <a:round/>
              <a:headEnd type="none" w="med" len="med"/>
              <a:tailEnd type="none" w="med" len="med"/>
            </a:ln>
            <a:effectLst>
              <a:reflection blurRad="6350" stA="50000" endA="300" endPos="90000" dir="5400000" sy="-100000" algn="bl" rotWithShape="0"/>
            </a:effectLst>
            <a:scene3d>
              <a:camera prst="orthographicFront">
                <a:rot lat="0" lon="0" rev="0"/>
              </a:camera>
              <a:lightRig rig="balanced" dir="t">
                <a:rot lat="0" lon="0" rev="8700000"/>
              </a:lightRig>
            </a:scene3d>
            <a:sp3d>
              <a:bevelT w="190500" h="38100"/>
            </a:sp3d>
          </p:spPr>
          <p:txBody>
            <a:bodyPr anchor="ctr"/>
            <a:lstStyle/>
            <a:p>
              <a:pPr algn="ctr" eaLnBrk="0" hangingPunct="0">
                <a:lnSpc>
                  <a:spcPct val="80000"/>
                </a:lnSpc>
                <a:spcBef>
                  <a:spcPct val="30000"/>
                </a:spcBef>
                <a:buClr>
                  <a:srgbClr val="000000"/>
                </a:buClr>
                <a:buFont typeface="Wingdings" pitchFamily="2" charset="2"/>
                <a:buNone/>
                <a:defRPr/>
              </a:pPr>
              <a:r>
                <a:rPr lang="en-US" sz="1400" b="1" dirty="0">
                  <a:solidFill>
                    <a:srgbClr val="000000"/>
                  </a:solidFill>
                  <a:latin typeface="+mn-lt"/>
                </a:rPr>
                <a:t>NM</a:t>
              </a:r>
            </a:p>
          </p:txBody>
        </p:sp>
        <p:sp>
          <p:nvSpPr>
            <p:cNvPr id="10" name="Rounded Rectangle 9"/>
            <p:cNvSpPr/>
            <p:nvPr/>
          </p:nvSpPr>
          <p:spPr bwMode="auto">
            <a:xfrm>
              <a:off x="3591625" y="4817939"/>
              <a:ext cx="831176" cy="293176"/>
            </a:xfrm>
            <a:prstGeom prst="roundRect">
              <a:avLst/>
            </a:prstGeom>
            <a:solidFill>
              <a:schemeClr val="accent1">
                <a:lumMod val="75000"/>
              </a:schemeClr>
            </a:solidFill>
            <a:ln w="19050" cap="flat" cmpd="sng" algn="ctr">
              <a:solidFill>
                <a:schemeClr val="tx1"/>
              </a:solidFill>
              <a:prstDash val="solid"/>
              <a:round/>
              <a:headEnd type="none" w="med" len="med"/>
              <a:tailEnd type="none" w="med" len="med"/>
            </a:ln>
            <a:effectLst>
              <a:reflection blurRad="6350" stA="50000" endA="300" endPos="90000" dir="5400000" sy="-100000" algn="bl" rotWithShape="0"/>
            </a:effectLst>
            <a:scene3d>
              <a:camera prst="orthographicFront"/>
              <a:lightRig rig="threePt" dir="t"/>
            </a:scene3d>
            <a:sp3d>
              <a:bevelT/>
            </a:sp3d>
          </p:spPr>
          <p:txBody>
            <a:bodyPr/>
            <a:lstStyle/>
            <a:p>
              <a:pPr algn="ctr" eaLnBrk="0" hangingPunct="0">
                <a:lnSpc>
                  <a:spcPct val="80000"/>
                </a:lnSpc>
                <a:spcBef>
                  <a:spcPct val="30000"/>
                </a:spcBef>
                <a:buClr>
                  <a:srgbClr val="000000"/>
                </a:buClr>
                <a:buFont typeface="Wingdings" pitchFamily="2" charset="2"/>
                <a:buNone/>
                <a:defRPr/>
              </a:pPr>
              <a:r>
                <a:rPr lang="en-US" sz="2000" dirty="0">
                  <a:solidFill>
                    <a:srgbClr val="FFFFFF"/>
                  </a:solidFill>
                </a:rPr>
                <a:t>PSU</a:t>
              </a:r>
            </a:p>
          </p:txBody>
        </p:sp>
        <p:sp>
          <p:nvSpPr>
            <p:cNvPr id="11" name="Rounded Rectangle 10"/>
            <p:cNvSpPr/>
            <p:nvPr/>
          </p:nvSpPr>
          <p:spPr bwMode="auto">
            <a:xfrm>
              <a:off x="3591625" y="4370460"/>
              <a:ext cx="831176" cy="293176"/>
            </a:xfrm>
            <a:prstGeom prst="roundRect">
              <a:avLst/>
            </a:prstGeom>
            <a:solidFill>
              <a:schemeClr val="accent1">
                <a:lumMod val="75000"/>
              </a:schemeClr>
            </a:solidFill>
            <a:ln w="19050" cap="flat" cmpd="sng" algn="ctr">
              <a:solidFill>
                <a:schemeClr val="tx1"/>
              </a:solidFill>
              <a:prstDash val="solid"/>
              <a:round/>
              <a:headEnd type="none" w="med" len="med"/>
              <a:tailEnd type="none" w="med" len="med"/>
            </a:ln>
            <a:effectLst>
              <a:reflection blurRad="6350" stA="50000" endA="300" endPos="90000" dir="5400000" sy="-100000" algn="bl" rotWithShape="0"/>
            </a:effectLst>
            <a:scene3d>
              <a:camera prst="orthographicFront"/>
              <a:lightRig rig="threePt" dir="t"/>
            </a:scene3d>
            <a:sp3d>
              <a:bevelT/>
            </a:sp3d>
          </p:spPr>
          <p:txBody>
            <a:bodyPr/>
            <a:lstStyle/>
            <a:p>
              <a:pPr algn="ctr" eaLnBrk="0" hangingPunct="0">
                <a:lnSpc>
                  <a:spcPct val="80000"/>
                </a:lnSpc>
                <a:spcBef>
                  <a:spcPct val="30000"/>
                </a:spcBef>
                <a:buClr>
                  <a:srgbClr val="000000"/>
                </a:buClr>
                <a:buFont typeface="Wingdings" pitchFamily="2" charset="2"/>
                <a:buNone/>
                <a:defRPr/>
              </a:pPr>
              <a:r>
                <a:rPr lang="en-US" sz="2000" dirty="0">
                  <a:solidFill>
                    <a:srgbClr val="FFFFFF"/>
                  </a:solidFill>
                </a:rPr>
                <a:t>BMC</a:t>
              </a:r>
            </a:p>
          </p:txBody>
        </p:sp>
        <p:cxnSp>
          <p:nvCxnSpPr>
            <p:cNvPr id="12" name="Elbow Connector 28"/>
            <p:cNvCxnSpPr>
              <a:cxnSpLocks noChangeShapeType="1"/>
              <a:stCxn id="9" idx="3"/>
              <a:endCxn id="11" idx="1"/>
            </p:cNvCxnSpPr>
            <p:nvPr/>
          </p:nvCxnSpPr>
          <p:spPr bwMode="auto">
            <a:xfrm flipV="1">
              <a:off x="3092291" y="4517048"/>
              <a:ext cx="499334" cy="285462"/>
            </a:xfrm>
            <a:prstGeom prst="bentConnector3">
              <a:avLst>
                <a:gd name="adj1" fmla="val 50000"/>
              </a:avLst>
            </a:prstGeom>
            <a:noFill/>
            <a:ln w="19050" algn="ctr">
              <a:solidFill>
                <a:srgbClr val="000000"/>
              </a:solidFill>
              <a:round/>
              <a:headEnd type="oval" w="med" len="med"/>
              <a:tailEnd type="oval" w="med" len="med"/>
            </a:ln>
          </p:spPr>
        </p:cxnSp>
        <p:cxnSp>
          <p:nvCxnSpPr>
            <p:cNvPr id="13" name="Elbow Connector 29"/>
            <p:cNvCxnSpPr>
              <a:cxnSpLocks noChangeShapeType="1"/>
              <a:stCxn id="9" idx="3"/>
              <a:endCxn id="10" idx="1"/>
            </p:cNvCxnSpPr>
            <p:nvPr/>
          </p:nvCxnSpPr>
          <p:spPr bwMode="auto">
            <a:xfrm>
              <a:off x="3092291" y="4802510"/>
              <a:ext cx="499334" cy="162017"/>
            </a:xfrm>
            <a:prstGeom prst="bentConnector3">
              <a:avLst>
                <a:gd name="adj1" fmla="val 50000"/>
              </a:avLst>
            </a:prstGeom>
            <a:noFill/>
            <a:ln w="19050" algn="ctr">
              <a:solidFill>
                <a:srgbClr val="000000"/>
              </a:solidFill>
              <a:round/>
              <a:headEnd type="oval" w="med" len="med"/>
              <a:tailEnd type="oval" w="med" len="med"/>
            </a:ln>
          </p:spPr>
        </p:cxnSp>
        <p:cxnSp>
          <p:nvCxnSpPr>
            <p:cNvPr id="14" name="Elbow Connector 34"/>
            <p:cNvCxnSpPr>
              <a:cxnSpLocks noChangeShapeType="1"/>
              <a:stCxn id="9" idx="3"/>
              <a:endCxn id="16" idx="2"/>
            </p:cNvCxnSpPr>
            <p:nvPr/>
          </p:nvCxnSpPr>
          <p:spPr bwMode="auto">
            <a:xfrm flipH="1" flipV="1">
              <a:off x="2814153" y="4165799"/>
              <a:ext cx="278138" cy="636711"/>
            </a:xfrm>
            <a:prstGeom prst="bentConnector4">
              <a:avLst>
                <a:gd name="adj1" fmla="val -85549"/>
                <a:gd name="adj2" fmla="val 72519"/>
              </a:avLst>
            </a:prstGeom>
            <a:noFill/>
            <a:ln w="19050" algn="ctr">
              <a:solidFill>
                <a:srgbClr val="000000"/>
              </a:solidFill>
              <a:round/>
              <a:headEnd type="oval" w="med" len="med"/>
              <a:tailEnd type="oval" w="med" len="med"/>
            </a:ln>
          </p:spPr>
        </p:cxnSp>
        <p:sp>
          <p:nvSpPr>
            <p:cNvPr id="15" name="Rectangle 23"/>
            <p:cNvSpPr>
              <a:spLocks noChangeArrowheads="1"/>
            </p:cNvSpPr>
            <p:nvPr/>
          </p:nvSpPr>
          <p:spPr bwMode="auto">
            <a:xfrm>
              <a:off x="709612" y="4645297"/>
              <a:ext cx="1728787" cy="483209"/>
            </a:xfrm>
            <a:prstGeom prst="rect">
              <a:avLst/>
            </a:prstGeom>
            <a:noFill/>
            <a:ln w="9525">
              <a:noFill/>
              <a:miter lim="800000"/>
              <a:headEnd/>
              <a:tailEnd/>
            </a:ln>
          </p:spPr>
          <p:txBody>
            <a:bodyPr>
              <a:spAutoFit/>
            </a:bodyPr>
            <a:lstStyle/>
            <a:p>
              <a:pPr algn="ctr" eaLnBrk="0" hangingPunct="0">
                <a:lnSpc>
                  <a:spcPct val="80000"/>
                </a:lnSpc>
                <a:spcBef>
                  <a:spcPct val="50000"/>
                </a:spcBef>
                <a:defRPr/>
              </a:pPr>
              <a:r>
                <a:rPr lang="en-US" sz="1400" b="1" dirty="0">
                  <a:solidFill>
                    <a:srgbClr val="000000"/>
                  </a:solidFill>
                  <a:latin typeface="+mn-lt"/>
                </a:rPr>
                <a:t>Supported Intel Chipset</a:t>
              </a:r>
              <a:endParaRPr lang="en-US" sz="1400" b="1" dirty="0">
                <a:solidFill>
                  <a:srgbClr val="0860A8"/>
                </a:solidFill>
                <a:latin typeface="+mn-lt"/>
              </a:endParaRPr>
            </a:p>
          </p:txBody>
        </p:sp>
        <p:sp>
          <p:nvSpPr>
            <p:cNvPr id="17" name="Rounded Rectangle 16"/>
            <p:cNvSpPr/>
            <p:nvPr/>
          </p:nvSpPr>
          <p:spPr>
            <a:xfrm>
              <a:off x="457200" y="3225796"/>
              <a:ext cx="4203700" cy="24489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graphicFrame>
        <p:nvGraphicFramePr>
          <p:cNvPr id="18" name="Diagram 17"/>
          <p:cNvGraphicFramePr/>
          <p:nvPr>
            <p:extLst>
              <p:ext uri="{D42A27DB-BD31-4B8C-83A1-F6EECF244321}">
                <p14:modId xmlns="" xmlns:p14="http://schemas.microsoft.com/office/powerpoint/2010/main" val="4087431595"/>
              </p:ext>
            </p:extLst>
          </p:nvPr>
        </p:nvGraphicFramePr>
        <p:xfrm>
          <a:off x="3501590" y="1307003"/>
          <a:ext cx="1014203" cy="721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25"/>
          <p:cNvSpPr txBox="1">
            <a:spLocks noChangeArrowheads="1"/>
          </p:cNvSpPr>
          <p:nvPr/>
        </p:nvSpPr>
        <p:spPr bwMode="auto">
          <a:xfrm>
            <a:off x="3104529" y="1480816"/>
            <a:ext cx="530904" cy="338554"/>
          </a:xfrm>
          <a:prstGeom prst="rect">
            <a:avLst/>
          </a:prstGeom>
          <a:noFill/>
          <a:ln w="9525">
            <a:noFill/>
            <a:miter lim="800000"/>
            <a:headEnd/>
            <a:tailEnd/>
          </a:ln>
        </p:spPr>
        <p:txBody>
          <a:bodyPr wrap="square">
            <a:spAutoFit/>
          </a:bodyPr>
          <a:lstStyle/>
          <a:p>
            <a:r>
              <a:rPr lang="en-US" sz="1600" u="sng" dirty="0" smtClean="0">
                <a:solidFill>
                  <a:srgbClr val="000000"/>
                </a:solidFill>
                <a:latin typeface="+mn-lt"/>
                <a:ea typeface="SimSun" pitchFamily="2" charset="-122"/>
              </a:rPr>
              <a:t>OR</a:t>
            </a:r>
            <a:r>
              <a:rPr lang="en-US" sz="1600" dirty="0" smtClean="0">
                <a:solidFill>
                  <a:srgbClr val="000000"/>
                </a:solidFill>
                <a:latin typeface="+mn-lt"/>
                <a:ea typeface="SimSun" pitchFamily="2" charset="-122"/>
              </a:rPr>
              <a:t> </a:t>
            </a:r>
            <a:endParaRPr lang="en-US" sz="1600" dirty="0">
              <a:solidFill>
                <a:srgbClr val="000000"/>
              </a:solidFill>
              <a:latin typeface="+mn-lt"/>
              <a:ea typeface="SimSun" pitchFamily="2" charset="-122"/>
            </a:endParaRPr>
          </a:p>
        </p:txBody>
      </p:sp>
      <p:graphicFrame>
        <p:nvGraphicFramePr>
          <p:cNvPr id="20" name="Diagram 19"/>
          <p:cNvGraphicFramePr/>
          <p:nvPr>
            <p:extLst>
              <p:ext uri="{D42A27DB-BD31-4B8C-83A1-F6EECF244321}">
                <p14:modId xmlns="" xmlns:p14="http://schemas.microsoft.com/office/powerpoint/2010/main" val="2140873676"/>
              </p:ext>
            </p:extLst>
          </p:nvPr>
        </p:nvGraphicFramePr>
        <p:xfrm>
          <a:off x="2119103" y="1274535"/>
          <a:ext cx="1056505" cy="7511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AutoShape 7"/>
          <p:cNvSpPr>
            <a:spLocks noChangeArrowheads="1"/>
          </p:cNvSpPr>
          <p:nvPr/>
        </p:nvSpPr>
        <p:spPr bwMode="auto">
          <a:xfrm>
            <a:off x="181070" y="5899030"/>
            <a:ext cx="8763754" cy="347329"/>
          </a:xfrm>
          <a:prstGeom prst="roundRect">
            <a:avLst>
              <a:gd name="adj" fmla="val 16667"/>
            </a:avLst>
          </a:prstGeom>
          <a:gradFill rotWithShape="1">
            <a:gsLst>
              <a:gs pos="0">
                <a:srgbClr val="005998"/>
              </a:gs>
              <a:gs pos="100000">
                <a:srgbClr val="003A5D"/>
              </a:gs>
            </a:gsLst>
            <a:lin ang="2700000" scaled="1"/>
          </a:gradFill>
          <a:ln w="19050" algn="ctr">
            <a:solidFill>
              <a:srgbClr val="292929">
                <a:alpha val="70000"/>
              </a:srgbClr>
            </a:solidFill>
            <a:round/>
            <a:headEnd/>
            <a:tailEnd/>
          </a:ln>
          <a:effectLst/>
        </p:spPr>
        <p:txBody>
          <a:bodyPr wrap="square" anchor="ctr">
            <a:spAutoFit/>
          </a:bodyPr>
          <a:lstStyle/>
          <a:p>
            <a:pPr algn="ctr" eaLnBrk="0" hangingPunct="0">
              <a:lnSpc>
                <a:spcPct val="80000"/>
              </a:lnSpc>
              <a:spcBef>
                <a:spcPct val="50000"/>
              </a:spcBef>
              <a:defRPr/>
            </a:pPr>
            <a:r>
              <a:rPr lang="en-US" dirty="0">
                <a:solidFill>
                  <a:srgbClr val="FFFFFF"/>
                </a:solidFill>
              </a:rPr>
              <a:t>Second </a:t>
            </a:r>
            <a:r>
              <a:rPr lang="en-US" dirty="0" smtClean="0">
                <a:solidFill>
                  <a:srgbClr val="FFFFFF"/>
                </a:solidFill>
              </a:rPr>
              <a:t>Generation </a:t>
            </a:r>
            <a:r>
              <a:rPr lang="en-US" dirty="0">
                <a:solidFill>
                  <a:srgbClr val="FFFFFF"/>
                </a:solidFill>
              </a:rPr>
              <a:t>P</a:t>
            </a:r>
            <a:r>
              <a:rPr lang="en-US" dirty="0" smtClean="0">
                <a:solidFill>
                  <a:srgbClr val="FFFFFF"/>
                </a:solidFill>
              </a:rPr>
              <a:t>ower </a:t>
            </a:r>
            <a:r>
              <a:rPr lang="en-US" dirty="0">
                <a:solidFill>
                  <a:srgbClr val="FFFFFF"/>
                </a:solidFill>
              </a:rPr>
              <a:t>R</a:t>
            </a:r>
            <a:r>
              <a:rPr lang="en-US" dirty="0" smtClean="0">
                <a:solidFill>
                  <a:srgbClr val="FFFFFF"/>
                </a:solidFill>
              </a:rPr>
              <a:t>eporting </a:t>
            </a:r>
            <a:r>
              <a:rPr lang="en-US" dirty="0">
                <a:solidFill>
                  <a:srgbClr val="FFFFFF"/>
                </a:solidFill>
              </a:rPr>
              <a:t>and </a:t>
            </a:r>
            <a:r>
              <a:rPr lang="en-US" dirty="0" smtClean="0">
                <a:solidFill>
                  <a:srgbClr val="FFFFFF"/>
                </a:solidFill>
              </a:rPr>
              <a:t>Capping </a:t>
            </a:r>
            <a:r>
              <a:rPr lang="en-US" dirty="0">
                <a:solidFill>
                  <a:srgbClr val="FFFFFF"/>
                </a:solidFill>
              </a:rPr>
              <a:t>T</a:t>
            </a:r>
            <a:r>
              <a:rPr lang="en-US" dirty="0" smtClean="0">
                <a:solidFill>
                  <a:srgbClr val="FFFFFF"/>
                </a:solidFill>
              </a:rPr>
              <a:t>echnology </a:t>
            </a:r>
            <a:r>
              <a:rPr lang="en-US" dirty="0">
                <a:solidFill>
                  <a:srgbClr val="FFFFFF"/>
                </a:solidFill>
              </a:rPr>
              <a:t>from Intel</a:t>
            </a:r>
            <a:r>
              <a:rPr lang="en-US" baseline="30000" dirty="0">
                <a:solidFill>
                  <a:srgbClr val="FFFFFF"/>
                </a:solidFill>
              </a:rPr>
              <a:t>®</a:t>
            </a:r>
          </a:p>
        </p:txBody>
      </p:sp>
      <p:sp>
        <p:nvSpPr>
          <p:cNvPr id="22" name="Rounded Rectangle 21"/>
          <p:cNvSpPr/>
          <p:nvPr/>
        </p:nvSpPr>
        <p:spPr>
          <a:xfrm>
            <a:off x="575146" y="1055915"/>
            <a:ext cx="4088293" cy="118835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 name="Down Arrow 22"/>
          <p:cNvSpPr/>
          <p:nvPr/>
        </p:nvSpPr>
        <p:spPr>
          <a:xfrm>
            <a:off x="1707643" y="2269119"/>
            <a:ext cx="540257" cy="1538605"/>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dirty="0">
                <a:solidFill>
                  <a:schemeClr val="bg1"/>
                </a:solidFill>
              </a:rPr>
              <a:t>Policy</a:t>
            </a:r>
          </a:p>
        </p:txBody>
      </p:sp>
      <p:sp>
        <p:nvSpPr>
          <p:cNvPr id="24" name="Down Arrow 23"/>
          <p:cNvSpPr/>
          <p:nvPr/>
        </p:nvSpPr>
        <p:spPr>
          <a:xfrm rot="10800000">
            <a:off x="952500" y="2269115"/>
            <a:ext cx="636814" cy="1565905"/>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000" dirty="0">
                <a:solidFill>
                  <a:schemeClr val="bg1"/>
                </a:solidFill>
              </a:rPr>
              <a:t>Power, Thermal</a:t>
            </a:r>
          </a:p>
        </p:txBody>
      </p:sp>
      <p:sp>
        <p:nvSpPr>
          <p:cNvPr id="25" name="TextBox 25"/>
          <p:cNvSpPr txBox="1">
            <a:spLocks noChangeArrowheads="1"/>
          </p:cNvSpPr>
          <p:nvPr/>
        </p:nvSpPr>
        <p:spPr bwMode="auto">
          <a:xfrm>
            <a:off x="1707643" y="1488753"/>
            <a:ext cx="530904" cy="338554"/>
          </a:xfrm>
          <a:prstGeom prst="rect">
            <a:avLst/>
          </a:prstGeom>
          <a:noFill/>
          <a:ln w="9525">
            <a:noFill/>
            <a:miter lim="800000"/>
            <a:headEnd/>
            <a:tailEnd/>
          </a:ln>
        </p:spPr>
        <p:txBody>
          <a:bodyPr wrap="square">
            <a:spAutoFit/>
          </a:bodyPr>
          <a:lstStyle/>
          <a:p>
            <a:r>
              <a:rPr lang="en-US" sz="1600" u="sng" dirty="0" smtClean="0">
                <a:solidFill>
                  <a:srgbClr val="000000"/>
                </a:solidFill>
                <a:latin typeface="+mn-lt"/>
                <a:ea typeface="SimSun" pitchFamily="2" charset="-122"/>
              </a:rPr>
              <a:t>OR</a:t>
            </a:r>
            <a:r>
              <a:rPr lang="en-US" sz="1600" dirty="0" smtClean="0">
                <a:solidFill>
                  <a:srgbClr val="000000"/>
                </a:solidFill>
                <a:latin typeface="+mn-lt"/>
                <a:ea typeface="SimSun" pitchFamily="2" charset="-122"/>
              </a:rPr>
              <a:t> </a:t>
            </a:r>
            <a:endParaRPr lang="en-US" sz="1600" dirty="0">
              <a:solidFill>
                <a:srgbClr val="000000"/>
              </a:solidFill>
              <a:latin typeface="+mn-lt"/>
              <a:ea typeface="SimSun" pitchFamily="2" charset="-122"/>
            </a:endParaRPr>
          </a:p>
        </p:txBody>
      </p:sp>
      <p:graphicFrame>
        <p:nvGraphicFramePr>
          <p:cNvPr id="26" name="Diagram 25"/>
          <p:cNvGraphicFramePr/>
          <p:nvPr>
            <p:extLst>
              <p:ext uri="{D42A27DB-BD31-4B8C-83A1-F6EECF244321}">
                <p14:modId xmlns="" xmlns:p14="http://schemas.microsoft.com/office/powerpoint/2010/main" val="3289689170"/>
              </p:ext>
            </p:extLst>
          </p:nvPr>
        </p:nvGraphicFramePr>
        <p:xfrm>
          <a:off x="714847" y="1282472"/>
          <a:ext cx="1056505" cy="75111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7" name="TextBox 26"/>
          <p:cNvSpPr txBox="1"/>
          <p:nvPr/>
        </p:nvSpPr>
        <p:spPr>
          <a:xfrm>
            <a:off x="279304" y="5024860"/>
            <a:ext cx="3870227" cy="738664"/>
          </a:xfrm>
          <a:prstGeom prst="rect">
            <a:avLst/>
          </a:prstGeom>
          <a:noFill/>
        </p:spPr>
        <p:txBody>
          <a:bodyPr wrap="none" rtlCol="0">
            <a:spAutoFit/>
          </a:bodyPr>
          <a:lstStyle/>
          <a:p>
            <a:r>
              <a:rPr lang="en-US" sz="1400" i="1" dirty="0" smtClean="0">
                <a:solidFill>
                  <a:srgbClr val="000000"/>
                </a:solidFill>
                <a:latin typeface="+mn-lt"/>
              </a:rPr>
              <a:t>*Note: Requires </a:t>
            </a:r>
            <a:r>
              <a:rPr lang="en-US" sz="1400" i="1" dirty="0" err="1" smtClean="0">
                <a:solidFill>
                  <a:srgbClr val="000000"/>
                </a:solidFill>
                <a:latin typeface="+mn-lt"/>
              </a:rPr>
              <a:t>PMBus</a:t>
            </a:r>
            <a:r>
              <a:rPr lang="en-US" sz="1400" i="1" dirty="0" smtClean="0">
                <a:solidFill>
                  <a:srgbClr val="000000"/>
                </a:solidFill>
                <a:latin typeface="+mn-lt"/>
              </a:rPr>
              <a:t> PSU for all functionality.</a:t>
            </a:r>
          </a:p>
          <a:p>
            <a:pPr marL="0" lvl="1"/>
            <a:r>
              <a:rPr lang="en-US" sz="1400" i="1" dirty="0" smtClean="0">
                <a:solidFill>
                  <a:srgbClr val="000000"/>
                </a:solidFill>
                <a:latin typeface="+mn-lt"/>
              </a:rPr>
              <a:t>CRPS </a:t>
            </a:r>
            <a:r>
              <a:rPr lang="en-US" sz="1400" i="1" dirty="0">
                <a:solidFill>
                  <a:srgbClr val="000000"/>
                </a:solidFill>
                <a:latin typeface="+mn-lt"/>
              </a:rPr>
              <a:t>required for power throttling of PSU. </a:t>
            </a:r>
            <a:endParaRPr lang="en-US" sz="1400" i="1" dirty="0" smtClean="0">
              <a:solidFill>
                <a:srgbClr val="000000"/>
              </a:solidFill>
              <a:latin typeface="+mn-lt"/>
            </a:endParaRPr>
          </a:p>
          <a:p>
            <a:pPr marL="0" lvl="1"/>
            <a:r>
              <a:rPr lang="en-US" sz="1400" i="1" dirty="0" smtClean="0">
                <a:solidFill>
                  <a:srgbClr val="000000"/>
                </a:solidFill>
                <a:latin typeface="+mn-lt"/>
              </a:rPr>
              <a:t>Please see user guides to ensure support.</a:t>
            </a:r>
            <a:endParaRPr lang="en-US" sz="1400" i="1" dirty="0">
              <a:solidFill>
                <a:srgbClr val="000000"/>
              </a:solidFill>
              <a:latin typeface="+mn-lt"/>
            </a:endParaRPr>
          </a:p>
        </p:txBody>
      </p:sp>
      <p:sp>
        <p:nvSpPr>
          <p:cNvPr id="28" name="Title 1"/>
          <p:cNvSpPr txBox="1">
            <a:spLocks/>
          </p:cNvSpPr>
          <p:nvPr/>
        </p:nvSpPr>
        <p:spPr>
          <a:xfrm>
            <a:off x="366911" y="302766"/>
            <a:ext cx="8453561" cy="830997"/>
          </a:xfrm>
          <a:prstGeom prst="rect">
            <a:avLst/>
          </a:prstGeom>
        </p:spPr>
        <p:txBody>
          <a:bodyPr/>
          <a:lstStyle/>
          <a:p>
            <a:pPr>
              <a:defRPr/>
            </a:pPr>
            <a:r>
              <a:rPr lang="en-US" sz="2800" dirty="0" smtClean="0">
                <a:solidFill>
                  <a:schemeClr val="tx1"/>
                </a:solidFill>
              </a:rPr>
              <a:t>Intel</a:t>
            </a:r>
            <a:r>
              <a:rPr lang="en-US" sz="2800" baseline="30000" dirty="0" smtClean="0">
                <a:solidFill>
                  <a:schemeClr val="tx1"/>
                </a:solidFill>
              </a:rPr>
              <a:t>®</a:t>
            </a:r>
            <a:r>
              <a:rPr lang="en-US" sz="2800" dirty="0" smtClean="0">
                <a:solidFill>
                  <a:schemeClr val="tx1"/>
                </a:solidFill>
              </a:rPr>
              <a:t> Node Manager</a:t>
            </a:r>
            <a:endParaRPr lang="en-US" sz="2800" dirty="0">
              <a:solidFill>
                <a:schemeClr val="tx1"/>
              </a:solidFill>
            </a:endParaRPr>
          </a:p>
        </p:txBody>
      </p:sp>
    </p:spTree>
    <p:extLst>
      <p:ext uri="{BB962C8B-B14F-4D97-AF65-F5344CB8AC3E}">
        <p14:creationId xmlns="" xmlns:p14="http://schemas.microsoft.com/office/powerpoint/2010/main" val="422893836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52400" y="0"/>
            <a:ext cx="8283575" cy="889000"/>
          </a:xfrm>
          <a:prstGeom prst="rect">
            <a:avLst/>
          </a:prstGeom>
        </p:spPr>
        <p:txBody>
          <a:bodyPr/>
          <a:lstStyle>
            <a:lvl1pPr algn="l" rtl="0" fontAlgn="base">
              <a:lnSpc>
                <a:spcPct val="100000"/>
              </a:lnSpc>
              <a:spcBef>
                <a:spcPct val="0"/>
              </a:spcBef>
              <a:spcAft>
                <a:spcPct val="0"/>
              </a:spcAft>
              <a:defRPr sz="4000" b="0">
                <a:solidFill>
                  <a:schemeClr val="bg1"/>
                </a:solidFill>
                <a:latin typeface="Neo Sans Intel" pitchFamily="34" charset="0"/>
                <a:ea typeface="MS PGothic" pitchFamily="34" charset="-128"/>
                <a:cs typeface="Verdana"/>
              </a:defRPr>
            </a:lvl1pPr>
            <a:lvl2pPr algn="l" rtl="0" fontAlgn="base">
              <a:lnSpc>
                <a:spcPts val="2600"/>
              </a:lnSpc>
              <a:spcBef>
                <a:spcPct val="0"/>
              </a:spcBef>
              <a:spcAft>
                <a:spcPct val="0"/>
              </a:spcAft>
              <a:defRPr sz="2600" b="1">
                <a:solidFill>
                  <a:schemeClr val="accent1"/>
                </a:solidFill>
                <a:latin typeface="Verdana" pitchFamily="34" charset="0"/>
                <a:ea typeface="MS PGothic" pitchFamily="34" charset="-128"/>
                <a:cs typeface="Arial" pitchFamily="34" charset="0"/>
              </a:defRPr>
            </a:lvl2pPr>
            <a:lvl3pPr algn="l" rtl="0" fontAlgn="base">
              <a:lnSpc>
                <a:spcPts val="2600"/>
              </a:lnSpc>
              <a:spcBef>
                <a:spcPct val="0"/>
              </a:spcBef>
              <a:spcAft>
                <a:spcPct val="0"/>
              </a:spcAft>
              <a:defRPr sz="2600" b="1">
                <a:solidFill>
                  <a:schemeClr val="accent1"/>
                </a:solidFill>
                <a:latin typeface="Verdana" pitchFamily="34" charset="0"/>
                <a:ea typeface="MS PGothic" pitchFamily="34" charset="-128"/>
                <a:cs typeface="Arial" pitchFamily="34" charset="0"/>
              </a:defRPr>
            </a:lvl3pPr>
            <a:lvl4pPr algn="l" rtl="0" fontAlgn="base">
              <a:lnSpc>
                <a:spcPts val="2600"/>
              </a:lnSpc>
              <a:spcBef>
                <a:spcPct val="0"/>
              </a:spcBef>
              <a:spcAft>
                <a:spcPct val="0"/>
              </a:spcAft>
              <a:defRPr sz="2600" b="1">
                <a:solidFill>
                  <a:schemeClr val="accent1"/>
                </a:solidFill>
                <a:latin typeface="Verdana" pitchFamily="34" charset="0"/>
                <a:ea typeface="MS PGothic" pitchFamily="34" charset="-128"/>
                <a:cs typeface="Arial" pitchFamily="34" charset="0"/>
              </a:defRPr>
            </a:lvl4pPr>
            <a:lvl5pPr algn="l" rtl="0" fontAlgn="base">
              <a:lnSpc>
                <a:spcPts val="2600"/>
              </a:lnSpc>
              <a:spcBef>
                <a:spcPct val="0"/>
              </a:spcBef>
              <a:spcAft>
                <a:spcPct val="0"/>
              </a:spcAft>
              <a:defRPr sz="2600" b="1">
                <a:solidFill>
                  <a:schemeClr val="accent1"/>
                </a:solidFill>
                <a:latin typeface="Verdana" pitchFamily="34" charset="0"/>
                <a:ea typeface="MS PGothic" pitchFamily="34" charset="-128"/>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a:lstStyle>
          <a:p>
            <a:r>
              <a:rPr lang="en-US" sz="3200" dirty="0" smtClean="0">
                <a:solidFill>
                  <a:schemeClr val="tx1"/>
                </a:solidFill>
              </a:rPr>
              <a:t>Available Solutions for Power Management</a:t>
            </a:r>
            <a:endParaRPr lang="en-US" sz="3200" dirty="0">
              <a:solidFill>
                <a:schemeClr val="tx1"/>
              </a:solidFill>
            </a:endParaRPr>
          </a:p>
        </p:txBody>
      </p:sp>
      <p:sp>
        <p:nvSpPr>
          <p:cNvPr id="4" name="Text Placeholder 4"/>
          <p:cNvSpPr txBox="1">
            <a:spLocks/>
          </p:cNvSpPr>
          <p:nvPr/>
        </p:nvSpPr>
        <p:spPr>
          <a:xfrm>
            <a:off x="282108" y="984216"/>
            <a:ext cx="5238582" cy="4883184"/>
          </a:xfrm>
          <a:prstGeom prst="rect">
            <a:avLst/>
          </a:prstGeom>
        </p:spPr>
        <p:txBody>
          <a:bodyPr/>
          <a:lstStyle>
            <a:lvl1pPr algn="l" rtl="0" fontAlgn="base">
              <a:spcBef>
                <a:spcPct val="75000"/>
              </a:spcBef>
              <a:spcAft>
                <a:spcPct val="0"/>
              </a:spcAft>
              <a:defRPr sz="2000">
                <a:solidFill>
                  <a:schemeClr val="bg1"/>
                </a:solidFill>
                <a:latin typeface="Neo Sans Intel" pitchFamily="34" charset="0"/>
                <a:ea typeface="MS PGothic" pitchFamily="34" charset="-128"/>
                <a:cs typeface="Verdana"/>
              </a:defRPr>
            </a:lvl1pPr>
            <a:lvl2pPr marL="185738" indent="-184150" algn="l" rtl="0" fontAlgn="base">
              <a:spcBef>
                <a:spcPct val="40000"/>
              </a:spcBef>
              <a:spcAft>
                <a:spcPct val="0"/>
              </a:spcAft>
              <a:buClr>
                <a:schemeClr val="bg1"/>
              </a:buClr>
              <a:buFont typeface="Arial" pitchFamily="34" charset="0"/>
              <a:buChar char="•"/>
              <a:defRPr sz="2000">
                <a:solidFill>
                  <a:schemeClr val="bg1"/>
                </a:solidFill>
                <a:latin typeface="Neo Sans Intel" pitchFamily="34" charset="0"/>
                <a:ea typeface="MS PGothic" pitchFamily="34" charset="-128"/>
                <a:cs typeface="Verdana"/>
              </a:defRPr>
            </a:lvl2pPr>
            <a:lvl3pPr marL="414338" indent="-227013" algn="l" rtl="0" fontAlgn="base">
              <a:spcBef>
                <a:spcPct val="20000"/>
              </a:spcBef>
              <a:spcAft>
                <a:spcPct val="0"/>
              </a:spcAft>
              <a:buClr>
                <a:schemeClr val="bg1"/>
              </a:buClr>
              <a:buFont typeface="Arial" pitchFamily="34" charset="0"/>
              <a:buChar char="•"/>
              <a:defRPr>
                <a:solidFill>
                  <a:schemeClr val="bg1"/>
                </a:solidFill>
                <a:latin typeface="Neo Sans Intel" pitchFamily="34" charset="0"/>
                <a:ea typeface="MS PGothic" pitchFamily="34" charset="-128"/>
                <a:cs typeface="Verdana"/>
              </a:defRPr>
            </a:lvl3pPr>
            <a:lvl4pPr marL="568325" indent="-152400" algn="l" rtl="0" fontAlgn="base">
              <a:spcBef>
                <a:spcPct val="20000"/>
              </a:spcBef>
              <a:spcAft>
                <a:spcPct val="0"/>
              </a:spcAft>
              <a:buClr>
                <a:schemeClr val="bg1"/>
              </a:buClr>
              <a:buFont typeface="Arial" pitchFamily="34" charset="0"/>
              <a:buChar char="•"/>
              <a:defRPr>
                <a:solidFill>
                  <a:schemeClr val="bg1"/>
                </a:solidFill>
                <a:latin typeface="Neo Sans Intel" pitchFamily="34" charset="0"/>
                <a:ea typeface="MS PGothic" pitchFamily="34" charset="-128"/>
                <a:cs typeface="Verdana"/>
              </a:defRPr>
            </a:lvl4pPr>
            <a:lvl5pPr marL="762000" indent="-192088" algn="l" rtl="0" fontAlgn="base">
              <a:spcBef>
                <a:spcPct val="20000"/>
              </a:spcBef>
              <a:spcAft>
                <a:spcPct val="0"/>
              </a:spcAft>
              <a:buClr>
                <a:schemeClr val="bg1"/>
              </a:buClr>
              <a:buFont typeface="Arial" pitchFamily="34" charset="0"/>
              <a:buChar char="•"/>
              <a:defRPr>
                <a:solidFill>
                  <a:schemeClr val="bg1"/>
                </a:solidFill>
                <a:latin typeface="Neo Sans Intel" pitchFamily="34" charset="0"/>
                <a:ea typeface="MS PGothic" pitchFamily="34" charset="-128"/>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a:spcBef>
                <a:spcPts val="600"/>
              </a:spcBef>
            </a:pPr>
            <a:r>
              <a:rPr lang="en-US" sz="1600" b="1" dirty="0" smtClean="0">
                <a:solidFill>
                  <a:schemeClr val="tx1"/>
                </a:solidFill>
                <a:latin typeface="+mj-lt"/>
              </a:rPr>
              <a:t>Intel® Multi-Server Manager w/ Power Management                 (Available Q3 2012)</a:t>
            </a:r>
          </a:p>
          <a:p>
            <a:pPr>
              <a:spcBef>
                <a:spcPts val="600"/>
              </a:spcBef>
              <a:buFont typeface="Arial" pitchFamily="34" charset="0"/>
              <a:buChar char="•"/>
            </a:pPr>
            <a:r>
              <a:rPr lang="en-US" sz="1300" dirty="0" smtClean="0">
                <a:solidFill>
                  <a:schemeClr val="tx1"/>
                </a:solidFill>
                <a:latin typeface="+mj-lt"/>
              </a:rPr>
              <a:t>Power Management Feature powered by Intel® DCM</a:t>
            </a:r>
          </a:p>
          <a:p>
            <a:pPr>
              <a:spcBef>
                <a:spcPts val="600"/>
              </a:spcBef>
              <a:buFont typeface="Arial" pitchFamily="34" charset="0"/>
              <a:buChar char="•"/>
            </a:pPr>
            <a:r>
              <a:rPr lang="en-US" sz="1300" dirty="0" smtClean="0">
                <a:solidFill>
                  <a:schemeClr val="tx1"/>
                </a:solidFill>
                <a:latin typeface="+mj-lt"/>
              </a:rPr>
              <a:t>Standalone console for managing up to 200 servers</a:t>
            </a:r>
          </a:p>
          <a:p>
            <a:pPr>
              <a:spcBef>
                <a:spcPts val="600"/>
              </a:spcBef>
              <a:buFont typeface="Arial" pitchFamily="34" charset="0"/>
              <a:buChar char="•"/>
            </a:pPr>
            <a:r>
              <a:rPr lang="en-US" sz="1300" dirty="0" smtClean="0">
                <a:solidFill>
                  <a:schemeClr val="tx1"/>
                </a:solidFill>
                <a:latin typeface="+mj-lt"/>
              </a:rPr>
              <a:t>Manage server health, asset inventory, reporting and power actions.</a:t>
            </a:r>
          </a:p>
          <a:p>
            <a:pPr>
              <a:spcBef>
                <a:spcPts val="600"/>
              </a:spcBef>
              <a:buFont typeface="Arial" pitchFamily="34" charset="0"/>
              <a:buChar char="•"/>
            </a:pPr>
            <a:r>
              <a:rPr lang="en-US" sz="1300" dirty="0" smtClean="0">
                <a:solidFill>
                  <a:schemeClr val="tx1"/>
                </a:solidFill>
                <a:latin typeface="+mj-lt"/>
              </a:rPr>
              <a:t>Includes full power management of Node Manager compatible systems.</a:t>
            </a:r>
          </a:p>
          <a:p>
            <a:pPr>
              <a:spcBef>
                <a:spcPts val="600"/>
              </a:spcBef>
            </a:pPr>
            <a:endParaRPr lang="en-US" sz="1300" dirty="0" smtClean="0">
              <a:solidFill>
                <a:schemeClr val="tx1"/>
              </a:solidFill>
              <a:latin typeface="+mj-lt"/>
            </a:endParaRPr>
          </a:p>
          <a:p>
            <a:pPr>
              <a:spcBef>
                <a:spcPts val="600"/>
              </a:spcBef>
            </a:pPr>
            <a:r>
              <a:rPr lang="en-US" sz="1600" b="1" dirty="0" smtClean="0">
                <a:solidFill>
                  <a:schemeClr val="tx1"/>
                </a:solidFill>
                <a:latin typeface="+mj-lt"/>
              </a:rPr>
              <a:t>Intel® Data Center Manager (DCM)</a:t>
            </a:r>
          </a:p>
          <a:p>
            <a:pPr>
              <a:spcBef>
                <a:spcPts val="600"/>
              </a:spcBef>
              <a:buFont typeface="Arial" pitchFamily="34" charset="0"/>
              <a:buChar char="•"/>
            </a:pPr>
            <a:r>
              <a:rPr lang="en-US" altLang="zh-CN" sz="1300" dirty="0" smtClean="0">
                <a:solidFill>
                  <a:schemeClr val="tx1"/>
                </a:solidFill>
                <a:latin typeface="+mj-lt"/>
              </a:rPr>
              <a:t>Real-time monitoring of actual power and inlet temp. </a:t>
            </a:r>
          </a:p>
          <a:p>
            <a:pPr>
              <a:buFont typeface="Arial" pitchFamily="34" charset="0"/>
              <a:buChar char="•"/>
            </a:pPr>
            <a:r>
              <a:rPr lang="en-US" altLang="zh-CN" sz="1300" dirty="0" smtClean="0">
                <a:solidFill>
                  <a:schemeClr val="tx1"/>
                </a:solidFill>
                <a:latin typeface="+mj-lt"/>
              </a:rPr>
              <a:t>Trending power and thermal data</a:t>
            </a:r>
          </a:p>
          <a:p>
            <a:pPr>
              <a:buFont typeface="Arial" pitchFamily="34" charset="0"/>
              <a:buChar char="•"/>
            </a:pPr>
            <a:r>
              <a:rPr lang="en-US" altLang="zh-CN" sz="1300" dirty="0" smtClean="0">
                <a:solidFill>
                  <a:schemeClr val="tx1"/>
                </a:solidFill>
                <a:latin typeface="+mj-lt"/>
              </a:rPr>
              <a:t>Set maximum power consumption limits at DC, rack or server (power capping)</a:t>
            </a:r>
            <a:endParaRPr lang="en-US" sz="1300" dirty="0" smtClean="0">
              <a:solidFill>
                <a:schemeClr val="tx1"/>
              </a:solidFill>
              <a:latin typeface="+mj-lt"/>
            </a:endParaRPr>
          </a:p>
          <a:p>
            <a:pPr>
              <a:spcBef>
                <a:spcPts val="600"/>
              </a:spcBef>
            </a:pPr>
            <a:endParaRPr lang="en-US" sz="1400" dirty="0" smtClean="0">
              <a:solidFill>
                <a:schemeClr val="tx1"/>
              </a:solidFill>
              <a:latin typeface="+mj-lt"/>
            </a:endParaRPr>
          </a:p>
          <a:p>
            <a:pPr>
              <a:spcBef>
                <a:spcPts val="600"/>
              </a:spcBef>
            </a:pPr>
            <a:r>
              <a:rPr lang="en-US" sz="1600" b="1" dirty="0" smtClean="0">
                <a:solidFill>
                  <a:schemeClr val="tx1"/>
                </a:solidFill>
                <a:latin typeface="+mj-lt"/>
              </a:rPr>
              <a:t>Benefits of both solutions</a:t>
            </a:r>
          </a:p>
          <a:p>
            <a:pPr>
              <a:spcBef>
                <a:spcPts val="600"/>
              </a:spcBef>
              <a:buFont typeface="Arial" pitchFamily="34" charset="0"/>
              <a:buChar char="•"/>
            </a:pPr>
            <a:r>
              <a:rPr lang="en-US" sz="1300" dirty="0" smtClean="0">
                <a:solidFill>
                  <a:schemeClr val="tx1"/>
                </a:solidFill>
                <a:latin typeface="+mj-lt"/>
              </a:rPr>
              <a:t>Monitor and measure DC power consumption</a:t>
            </a:r>
          </a:p>
          <a:p>
            <a:pPr>
              <a:spcBef>
                <a:spcPts val="600"/>
              </a:spcBef>
              <a:buFont typeface="Arial" pitchFamily="34" charset="0"/>
              <a:buChar char="•"/>
            </a:pPr>
            <a:r>
              <a:rPr lang="en-US" sz="1300" dirty="0" smtClean="0">
                <a:solidFill>
                  <a:schemeClr val="tx1"/>
                </a:solidFill>
                <a:latin typeface="+mj-lt"/>
              </a:rPr>
              <a:t>Increased rack density using dynamic power management</a:t>
            </a:r>
          </a:p>
          <a:p>
            <a:pPr>
              <a:buFont typeface="Arial" pitchFamily="34" charset="0"/>
              <a:buChar char="•"/>
            </a:pPr>
            <a:endParaRPr lang="en-US" sz="1300" dirty="0">
              <a:solidFill>
                <a:schemeClr val="tx1"/>
              </a:solidFill>
              <a:latin typeface="+mj-lt"/>
            </a:endParaRPr>
          </a:p>
        </p:txBody>
      </p:sp>
      <p:grpSp>
        <p:nvGrpSpPr>
          <p:cNvPr id="5" name="Group 4"/>
          <p:cNvGrpSpPr/>
          <p:nvPr/>
        </p:nvGrpSpPr>
        <p:grpSpPr>
          <a:xfrm>
            <a:off x="5520690" y="2905412"/>
            <a:ext cx="3427553" cy="3021404"/>
            <a:chOff x="3531140" y="1605064"/>
            <a:chExt cx="3224225" cy="3382203"/>
          </a:xfrm>
        </p:grpSpPr>
        <p:sp>
          <p:nvSpPr>
            <p:cNvPr id="7" name="Rectangle 10"/>
            <p:cNvSpPr>
              <a:spLocks noChangeArrowheads="1"/>
            </p:cNvSpPr>
            <p:nvPr/>
          </p:nvSpPr>
          <p:spPr bwMode="auto">
            <a:xfrm>
              <a:off x="3632572" y="1987354"/>
              <a:ext cx="3017417" cy="1451777"/>
            </a:xfrm>
            <a:prstGeom prst="rect">
              <a:avLst/>
            </a:prstGeom>
            <a:solidFill>
              <a:schemeClr val="tx1"/>
            </a:solidFill>
            <a:ln w="9525">
              <a:noFill/>
              <a:miter lim="800000"/>
              <a:headEnd/>
              <a:tailEnd/>
            </a:ln>
            <a:effectLst>
              <a:outerShdw blurRad="50800" dist="38100" dir="5400000" algn="t" rotWithShape="0">
                <a:prstClr val="black">
                  <a:alpha val="40000"/>
                </a:prstClr>
              </a:outerShdw>
            </a:effectLst>
          </p:spPr>
          <p:txBody>
            <a:bodyPr wrap="none" tIns="182880" anchor="t" anchorCtr="0"/>
            <a:lstStyle/>
            <a:p>
              <a:pPr algn="ctr"/>
              <a:r>
                <a:rPr lang="en-US" altLang="zh-CN" sz="1050" dirty="0" smtClean="0">
                  <a:solidFill>
                    <a:srgbClr val="666666">
                      <a:lumMod val="50000"/>
                    </a:srgbClr>
                  </a:solidFill>
                  <a:latin typeface="Neo Sans Intel Medium"/>
                  <a:ea typeface="宋体" charset="-122"/>
                </a:rPr>
                <a:t>DCM SDK (Web Service API)</a:t>
              </a:r>
              <a:endParaRPr lang="en-US" altLang="zh-CN" sz="1050" dirty="0">
                <a:solidFill>
                  <a:srgbClr val="666666">
                    <a:lumMod val="50000"/>
                  </a:srgbClr>
                </a:solidFill>
                <a:latin typeface="Neo Sans Intel Medium"/>
                <a:ea typeface="宋体" charset="-122"/>
              </a:endParaRPr>
            </a:p>
          </p:txBody>
        </p:sp>
        <p:sp>
          <p:nvSpPr>
            <p:cNvPr id="8" name="Rounded Rectangle 7"/>
            <p:cNvSpPr/>
            <p:nvPr/>
          </p:nvSpPr>
          <p:spPr>
            <a:xfrm>
              <a:off x="4689800" y="2388126"/>
              <a:ext cx="919944" cy="4465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1588" algn="ctr" eaLnBrk="0" hangingPunct="0"/>
              <a:r>
                <a:rPr lang="en-US" sz="1050" dirty="0" smtClean="0">
                  <a:solidFill>
                    <a:srgbClr val="FFFFFF"/>
                  </a:solidFill>
                  <a:latin typeface="Neo Sans Intel Medium"/>
                </a:rPr>
                <a:t>CONTROL</a:t>
              </a:r>
              <a:endParaRPr lang="en-US" sz="1050" dirty="0">
                <a:solidFill>
                  <a:srgbClr val="FFFFFF"/>
                </a:solidFill>
                <a:latin typeface="Neo Sans Intel Medium"/>
              </a:endParaRPr>
            </a:p>
          </p:txBody>
        </p:sp>
        <p:sp>
          <p:nvSpPr>
            <p:cNvPr id="9" name="Rounded Rectangle 8"/>
            <p:cNvSpPr/>
            <p:nvPr/>
          </p:nvSpPr>
          <p:spPr>
            <a:xfrm>
              <a:off x="3705882" y="2388126"/>
              <a:ext cx="919944" cy="4465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1588" algn="ctr" eaLnBrk="0" hangingPunct="0"/>
              <a:r>
                <a:rPr lang="en-US" sz="1050" dirty="0" smtClean="0">
                  <a:solidFill>
                    <a:srgbClr val="FFFFFF"/>
                  </a:solidFill>
                  <a:latin typeface="Neo Sans Intel Medium"/>
                </a:rPr>
                <a:t>MONITOR</a:t>
              </a:r>
              <a:endParaRPr lang="en-US" sz="1050" dirty="0">
                <a:solidFill>
                  <a:srgbClr val="FFFFFF"/>
                </a:solidFill>
                <a:latin typeface="Neo Sans Intel Medium"/>
              </a:endParaRPr>
            </a:p>
          </p:txBody>
        </p:sp>
        <p:sp>
          <p:nvSpPr>
            <p:cNvPr id="10" name="Rounded Rectangle 9"/>
            <p:cNvSpPr/>
            <p:nvPr/>
          </p:nvSpPr>
          <p:spPr>
            <a:xfrm>
              <a:off x="5673717" y="2388126"/>
              <a:ext cx="919944" cy="4465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1588" algn="ctr" eaLnBrk="0" hangingPunct="0"/>
              <a:r>
                <a:rPr lang="en-US" sz="1050" dirty="0" smtClean="0">
                  <a:solidFill>
                    <a:srgbClr val="FFFFFF"/>
                  </a:solidFill>
                  <a:latin typeface="Neo Sans Intel Medium"/>
                </a:rPr>
                <a:t>TREND</a:t>
              </a:r>
              <a:endParaRPr lang="en-US" sz="1050" dirty="0">
                <a:solidFill>
                  <a:srgbClr val="FFFFFF"/>
                </a:solidFill>
                <a:latin typeface="Neo Sans Intel Medium"/>
              </a:endParaRPr>
            </a:p>
          </p:txBody>
        </p:sp>
        <p:sp>
          <p:nvSpPr>
            <p:cNvPr id="11" name="Rounded Rectangle 10"/>
            <p:cNvSpPr/>
            <p:nvPr/>
          </p:nvSpPr>
          <p:spPr>
            <a:xfrm>
              <a:off x="5181758" y="2891137"/>
              <a:ext cx="919944" cy="4465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1588" algn="ctr" eaLnBrk="0" hangingPunct="0"/>
              <a:r>
                <a:rPr lang="en-US" sz="800" dirty="0" smtClean="0">
                  <a:solidFill>
                    <a:srgbClr val="FFFFFF"/>
                  </a:solidFill>
                  <a:latin typeface="Neo Sans Intel Medium"/>
                </a:rPr>
                <a:t>STANDARDS</a:t>
              </a:r>
              <a:endParaRPr lang="en-US" sz="800" dirty="0">
                <a:solidFill>
                  <a:srgbClr val="FFFFFF"/>
                </a:solidFill>
                <a:latin typeface="Neo Sans Intel Medium"/>
              </a:endParaRPr>
            </a:p>
          </p:txBody>
        </p:sp>
        <p:sp>
          <p:nvSpPr>
            <p:cNvPr id="12" name="Rounded Rectangle 11"/>
            <p:cNvSpPr/>
            <p:nvPr/>
          </p:nvSpPr>
          <p:spPr>
            <a:xfrm>
              <a:off x="4197841" y="2891137"/>
              <a:ext cx="919944" cy="4465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1588" algn="ctr" eaLnBrk="0" hangingPunct="0"/>
              <a:r>
                <a:rPr lang="en-US" sz="800" dirty="0" smtClean="0">
                  <a:solidFill>
                    <a:srgbClr val="FFFFFF"/>
                  </a:solidFill>
                  <a:latin typeface="Neo Sans Intel Medium"/>
                </a:rPr>
                <a:t>SCALABILITY</a:t>
              </a:r>
              <a:endParaRPr lang="en-US" sz="800" dirty="0">
                <a:solidFill>
                  <a:srgbClr val="FFFFFF"/>
                </a:solidFill>
                <a:latin typeface="Neo Sans Intel Medium"/>
              </a:endParaRPr>
            </a:p>
          </p:txBody>
        </p:sp>
        <p:sp>
          <p:nvSpPr>
            <p:cNvPr id="13" name="Rectangle 6"/>
            <p:cNvSpPr>
              <a:spLocks noChangeArrowheads="1"/>
            </p:cNvSpPr>
            <p:nvPr/>
          </p:nvSpPr>
          <p:spPr bwMode="auto">
            <a:xfrm>
              <a:off x="3612851" y="1605064"/>
              <a:ext cx="3042044" cy="372146"/>
            </a:xfrm>
            <a:prstGeom prst="rect">
              <a:avLst/>
            </a:prstGeom>
            <a:gradFill flip="none" rotWithShape="1">
              <a:gsLst>
                <a:gs pos="0">
                  <a:srgbClr val="0070C0"/>
                </a:gs>
                <a:gs pos="92000">
                  <a:srgbClr val="0860A8"/>
                </a:gs>
                <a:gs pos="100000">
                  <a:schemeClr val="accent5">
                    <a:lumMod val="90000"/>
                  </a:schemeClr>
                </a:gs>
              </a:gsLst>
              <a:lin ang="5400000" scaled="1"/>
              <a:tileRect/>
            </a:gradFill>
            <a:ln>
              <a:noFill/>
            </a:ln>
            <a:effectLst>
              <a:outerShdw blurRad="762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algn="ctr" eaLnBrk="0" hangingPunct="0"/>
              <a:r>
                <a:rPr lang="en-US" altLang="zh-CN" sz="1050" dirty="0" smtClean="0">
                  <a:solidFill>
                    <a:srgbClr val="FFFFFF"/>
                  </a:solidFill>
                  <a:latin typeface="Neo Sans Intel Medium"/>
                </a:rPr>
                <a:t>Your Management Console</a:t>
              </a:r>
              <a:endParaRPr lang="en-US" altLang="zh-CN" sz="1050" dirty="0">
                <a:solidFill>
                  <a:srgbClr val="FFFFFF"/>
                </a:solidFill>
                <a:latin typeface="Neo Sans Intel Medium"/>
              </a:endParaRPr>
            </a:p>
          </p:txBody>
        </p:sp>
        <p:pic>
          <p:nvPicPr>
            <p:cNvPr id="14" name="Picture 35" descr="Bankcard shadow2"/>
            <p:cNvPicPr>
              <a:picLocks noChangeAspect="1" noChangeArrowheads="1"/>
            </p:cNvPicPr>
            <p:nvPr/>
          </p:nvPicPr>
          <p:blipFill>
            <a:blip r:embed="rId2" cstate="print"/>
            <a:srcRect/>
            <a:stretch>
              <a:fillRect/>
            </a:stretch>
          </p:blipFill>
          <p:spPr bwMode="auto">
            <a:xfrm>
              <a:off x="3531140" y="3468186"/>
              <a:ext cx="101132" cy="1180711"/>
            </a:xfrm>
            <a:prstGeom prst="rect">
              <a:avLst/>
            </a:prstGeom>
            <a:noFill/>
          </p:spPr>
        </p:pic>
        <p:pic>
          <p:nvPicPr>
            <p:cNvPr id="15" name="Picture 35" descr="Bankcard shadow2"/>
            <p:cNvPicPr>
              <a:picLocks noChangeAspect="1" noChangeArrowheads="1"/>
            </p:cNvPicPr>
            <p:nvPr/>
          </p:nvPicPr>
          <p:blipFill>
            <a:blip r:embed="rId2" cstate="print"/>
            <a:srcRect/>
            <a:stretch>
              <a:fillRect/>
            </a:stretch>
          </p:blipFill>
          <p:spPr bwMode="auto">
            <a:xfrm flipH="1">
              <a:off x="6654233" y="3468186"/>
              <a:ext cx="101132" cy="1180711"/>
            </a:xfrm>
            <a:prstGeom prst="rect">
              <a:avLst/>
            </a:prstGeom>
            <a:noFill/>
          </p:spPr>
        </p:pic>
        <p:pic>
          <p:nvPicPr>
            <p:cNvPr id="16" name="Picture 2"/>
            <p:cNvPicPr>
              <a:picLocks noChangeAspect="1" noChangeArrowheads="1"/>
            </p:cNvPicPr>
            <p:nvPr/>
          </p:nvPicPr>
          <p:blipFill>
            <a:blip r:embed="rId3" cstate="print"/>
            <a:srcRect/>
            <a:stretch>
              <a:fillRect/>
            </a:stretch>
          </p:blipFill>
          <p:spPr bwMode="auto">
            <a:xfrm>
              <a:off x="3803881" y="3807794"/>
              <a:ext cx="497419" cy="821132"/>
            </a:xfrm>
            <a:prstGeom prst="rect">
              <a:avLst/>
            </a:prstGeom>
            <a:noFill/>
            <a:ln w="9525">
              <a:noFill/>
              <a:miter lim="800000"/>
              <a:headEnd/>
              <a:tailEnd/>
            </a:ln>
          </p:spPr>
        </p:pic>
        <p:pic>
          <p:nvPicPr>
            <p:cNvPr id="17" name="Picture 3"/>
            <p:cNvPicPr>
              <a:picLocks noChangeAspect="1" noChangeArrowheads="1"/>
            </p:cNvPicPr>
            <p:nvPr/>
          </p:nvPicPr>
          <p:blipFill>
            <a:blip r:embed="rId4" cstate="print"/>
            <a:srcRect/>
            <a:stretch>
              <a:fillRect/>
            </a:stretch>
          </p:blipFill>
          <p:spPr bwMode="auto">
            <a:xfrm>
              <a:off x="4827469" y="3728233"/>
              <a:ext cx="662684" cy="860564"/>
            </a:xfrm>
            <a:prstGeom prst="rect">
              <a:avLst/>
            </a:prstGeom>
            <a:noFill/>
            <a:ln w="9525">
              <a:noFill/>
              <a:miter lim="800000"/>
              <a:headEnd/>
              <a:tailEnd/>
            </a:ln>
          </p:spPr>
        </p:pic>
        <p:pic>
          <p:nvPicPr>
            <p:cNvPr id="18" name="Picture 4"/>
            <p:cNvPicPr>
              <a:picLocks noChangeAspect="1" noChangeArrowheads="1"/>
            </p:cNvPicPr>
            <p:nvPr/>
          </p:nvPicPr>
          <p:blipFill>
            <a:blip r:embed="rId5" cstate="print"/>
            <a:srcRect/>
            <a:stretch>
              <a:fillRect/>
            </a:stretch>
          </p:blipFill>
          <p:spPr bwMode="auto">
            <a:xfrm>
              <a:off x="5786185" y="3986105"/>
              <a:ext cx="766620" cy="664546"/>
            </a:xfrm>
            <a:prstGeom prst="rect">
              <a:avLst/>
            </a:prstGeom>
            <a:noFill/>
            <a:ln w="9525">
              <a:noFill/>
              <a:miter lim="800000"/>
              <a:headEnd/>
              <a:tailEnd/>
            </a:ln>
          </p:spPr>
        </p:pic>
        <p:sp>
          <p:nvSpPr>
            <p:cNvPr id="19" name="Rectangle 18"/>
            <p:cNvSpPr/>
            <p:nvPr/>
          </p:nvSpPr>
          <p:spPr>
            <a:xfrm>
              <a:off x="3545023" y="4692774"/>
              <a:ext cx="919944" cy="251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smtClean="0">
                  <a:solidFill>
                    <a:srgbClr val="666666"/>
                  </a:solidFill>
                  <a:latin typeface="Neo Sans Intel Medium"/>
                </a:rPr>
                <a:t>Rack Servers</a:t>
              </a:r>
            </a:p>
            <a:p>
              <a:pPr algn="ctr"/>
              <a:endParaRPr lang="en-US" sz="1050" dirty="0" smtClean="0">
                <a:solidFill>
                  <a:srgbClr val="666666"/>
                </a:solidFill>
              </a:endParaRPr>
            </a:p>
            <a:p>
              <a:pPr algn="ctr"/>
              <a:endParaRPr lang="en-US" sz="1050" dirty="0" smtClean="0">
                <a:solidFill>
                  <a:srgbClr val="666666"/>
                </a:solidFill>
              </a:endParaRPr>
            </a:p>
            <a:p>
              <a:pPr algn="ctr"/>
              <a:endParaRPr lang="en-US" sz="1050" dirty="0">
                <a:solidFill>
                  <a:srgbClr val="666666"/>
                </a:solidFill>
              </a:endParaRPr>
            </a:p>
          </p:txBody>
        </p:sp>
        <p:sp>
          <p:nvSpPr>
            <p:cNvPr id="20" name="Rectangle 19"/>
            <p:cNvSpPr/>
            <p:nvPr/>
          </p:nvSpPr>
          <p:spPr>
            <a:xfrm>
              <a:off x="4692539" y="4655912"/>
              <a:ext cx="919944" cy="251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smtClean="0">
                  <a:solidFill>
                    <a:srgbClr val="666666"/>
                  </a:solidFill>
                  <a:latin typeface="Neo Sans Intel Medium"/>
                </a:rPr>
                <a:t>Blade Servers</a:t>
              </a:r>
            </a:p>
            <a:p>
              <a:pPr algn="ctr"/>
              <a:endParaRPr lang="en-US" sz="1050" dirty="0" smtClean="0">
                <a:solidFill>
                  <a:srgbClr val="666666"/>
                </a:solidFill>
              </a:endParaRPr>
            </a:p>
            <a:p>
              <a:pPr algn="ctr"/>
              <a:endParaRPr lang="en-US" sz="1050" dirty="0" smtClean="0">
                <a:solidFill>
                  <a:srgbClr val="666666"/>
                </a:solidFill>
              </a:endParaRPr>
            </a:p>
            <a:p>
              <a:pPr algn="ctr"/>
              <a:endParaRPr lang="en-US" sz="1050" dirty="0">
                <a:solidFill>
                  <a:srgbClr val="666666"/>
                </a:solidFill>
              </a:endParaRPr>
            </a:p>
          </p:txBody>
        </p:sp>
        <p:sp>
          <p:nvSpPr>
            <p:cNvPr id="21" name="Rectangle 20"/>
            <p:cNvSpPr/>
            <p:nvPr/>
          </p:nvSpPr>
          <p:spPr>
            <a:xfrm>
              <a:off x="5735693" y="4735782"/>
              <a:ext cx="919944" cy="251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smtClean="0">
                  <a:solidFill>
                    <a:srgbClr val="666666"/>
                  </a:solidFill>
                  <a:latin typeface="Neo Sans Intel Medium"/>
                </a:rPr>
                <a:t>PDU &amp; UPS</a:t>
              </a:r>
            </a:p>
            <a:p>
              <a:pPr algn="ctr"/>
              <a:endParaRPr lang="en-US" sz="1050" dirty="0" smtClean="0">
                <a:solidFill>
                  <a:srgbClr val="666666"/>
                </a:solidFill>
              </a:endParaRPr>
            </a:p>
            <a:p>
              <a:pPr algn="ctr"/>
              <a:endParaRPr lang="en-US" sz="1050" dirty="0" smtClean="0">
                <a:solidFill>
                  <a:srgbClr val="666666"/>
                </a:solidFill>
              </a:endParaRPr>
            </a:p>
            <a:p>
              <a:pPr algn="ctr"/>
              <a:endParaRPr lang="en-US" sz="1050" dirty="0">
                <a:solidFill>
                  <a:srgbClr val="666666"/>
                </a:solidFill>
              </a:endParaRPr>
            </a:p>
          </p:txBody>
        </p:sp>
      </p:grpSp>
      <p:pic>
        <p:nvPicPr>
          <p:cNvPr id="22" name="Picture 2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71915" y="594994"/>
            <a:ext cx="2973866" cy="2207438"/>
          </a:xfrm>
          <a:prstGeom prst="rect">
            <a:avLst/>
          </a:prstGeom>
          <a:ln>
            <a:solidFill>
              <a:srgbClr val="000000"/>
            </a:solidFill>
          </a:ln>
        </p:spPr>
      </p:pic>
    </p:spTree>
    <p:extLst>
      <p:ext uri="{BB962C8B-B14F-4D97-AF65-F5344CB8AC3E}">
        <p14:creationId xmlns="" xmlns:p14="http://schemas.microsoft.com/office/powerpoint/2010/main" val="385322250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423088" y="1104328"/>
            <a:ext cx="3581400" cy="907941"/>
          </a:xfrm>
          <a:prstGeom prst="rect">
            <a:avLst/>
          </a:prstGeom>
          <a:gradFill>
            <a:gsLst>
              <a:gs pos="0">
                <a:schemeClr val="accent1"/>
              </a:gs>
              <a:gs pos="100000">
                <a:schemeClr val="accent2"/>
              </a:gs>
            </a:gsLst>
            <a:lin ang="5400000" scaled="1"/>
          </a:gradFill>
          <a:ln>
            <a:noFill/>
          </a:ln>
        </p:spPr>
        <p:txBody>
          <a:bodyPr wrap="square">
            <a:spAutoFit/>
          </a:bodyPr>
          <a:lstStyle/>
          <a:p>
            <a:pPr>
              <a:spcBef>
                <a:spcPts val="600"/>
              </a:spcBef>
              <a:buSzPct val="150000"/>
              <a:defRPr/>
            </a:pPr>
            <a:r>
              <a:rPr lang="en-US" altLang="zh-CN" sz="1200" b="1" dirty="0" smtClean="0">
                <a:solidFill>
                  <a:schemeClr val="bg1"/>
                </a:solidFill>
                <a:latin typeface="Neo Sans Intel" pitchFamily="34" charset="0"/>
                <a:ea typeface="SimSun" pitchFamily="2" charset="-122"/>
                <a:cs typeface="Arial" pitchFamily="34" charset="0"/>
              </a:rPr>
              <a:t>Configuration Options</a:t>
            </a:r>
            <a:endParaRPr lang="en-US" altLang="zh-CN" sz="1200" b="1" dirty="0">
              <a:solidFill>
                <a:schemeClr val="bg1"/>
              </a:solidFill>
              <a:latin typeface="Neo Sans Intel" pitchFamily="34" charset="0"/>
              <a:ea typeface="SimSun" pitchFamily="2" charset="-122"/>
              <a:cs typeface="Arial" pitchFamily="34" charset="0"/>
            </a:endParaRPr>
          </a:p>
          <a:p>
            <a:pPr>
              <a:spcBef>
                <a:spcPts val="600"/>
              </a:spcBef>
              <a:buSzPct val="150000"/>
              <a:defRPr/>
            </a:pPr>
            <a:r>
              <a:rPr lang="en-US" altLang="zh-CN" sz="1200" dirty="0" smtClean="0">
                <a:solidFill>
                  <a:schemeClr val="bg1"/>
                </a:solidFill>
                <a:latin typeface="Neo Sans Intel" pitchFamily="34" charset="0"/>
                <a:ea typeface="SimSun" pitchFamily="2" charset="-122"/>
                <a:cs typeface="Arial" pitchFamily="34" charset="0"/>
              </a:rPr>
              <a:t>Same chassis supports 2 different boards options</a:t>
            </a:r>
          </a:p>
          <a:p>
            <a:pPr marL="228600" indent="-228600">
              <a:buSzPct val="100000"/>
              <a:buFont typeface="+mj-lt"/>
              <a:buAutoNum type="arabicPeriod"/>
              <a:defRPr/>
            </a:pPr>
            <a:r>
              <a:rPr lang="en-US" altLang="zh-CN" sz="1200" dirty="0" smtClean="0">
                <a:solidFill>
                  <a:schemeClr val="bg1"/>
                </a:solidFill>
                <a:latin typeface="Neo Sans Intel" pitchFamily="34" charset="0"/>
                <a:ea typeface="SimSun" pitchFamily="2" charset="-122"/>
                <a:cs typeface="Arial" pitchFamily="34" charset="0"/>
              </a:rPr>
              <a:t>S4600LH2 (Lizard Head Pass LOM: Dual 1GbE)</a:t>
            </a:r>
          </a:p>
          <a:p>
            <a:pPr marL="228600" indent="-228600">
              <a:buSzPct val="100000"/>
              <a:buFont typeface="+mj-lt"/>
              <a:buAutoNum type="arabicPeriod"/>
              <a:defRPr/>
            </a:pPr>
            <a:r>
              <a:rPr lang="en-US" altLang="zh-CN" sz="1200" dirty="0" smtClean="0">
                <a:solidFill>
                  <a:schemeClr val="bg1"/>
                </a:solidFill>
                <a:latin typeface="Neo Sans Intel" pitchFamily="34" charset="0"/>
                <a:ea typeface="SimSun" pitchFamily="2" charset="-122"/>
                <a:cs typeface="Arial" pitchFamily="34" charset="0"/>
              </a:rPr>
              <a:t>S4600LT2 (Lizard Head Pass LOM: Dual 10GbE)</a:t>
            </a:r>
          </a:p>
        </p:txBody>
      </p:sp>
      <p:sp>
        <p:nvSpPr>
          <p:cNvPr id="72" name="Rectangle 71"/>
          <p:cNvSpPr/>
          <p:nvPr/>
        </p:nvSpPr>
        <p:spPr>
          <a:xfrm>
            <a:off x="163773" y="2508911"/>
            <a:ext cx="1828800" cy="830997"/>
          </a:xfrm>
          <a:prstGeom prst="rect">
            <a:avLst/>
          </a:prstGeom>
          <a:gradFill>
            <a:gsLst>
              <a:gs pos="0">
                <a:schemeClr val="accent1"/>
              </a:gs>
              <a:gs pos="100000">
                <a:schemeClr val="accent2"/>
              </a:gs>
            </a:gsLst>
            <a:lin ang="5400000" scaled="1"/>
          </a:gradFill>
          <a:ln>
            <a:noFill/>
          </a:ln>
        </p:spPr>
        <p:txBody>
          <a:bodyPr wrap="square">
            <a:spAutoFit/>
          </a:bodyPr>
          <a:lstStyle/>
          <a:p>
            <a:pPr>
              <a:buSzPct val="150000"/>
              <a:defRPr/>
            </a:pPr>
            <a:r>
              <a:rPr lang="en-US" altLang="zh-CN" sz="1200" b="1" dirty="0" smtClean="0">
                <a:solidFill>
                  <a:schemeClr val="bg1"/>
                </a:solidFill>
                <a:latin typeface="Neo Sans Intel" pitchFamily="34" charset="0"/>
                <a:ea typeface="SimSun" pitchFamily="2" charset="-122"/>
                <a:cs typeface="Arial" pitchFamily="34" charset="0"/>
              </a:rPr>
              <a:t>I/O </a:t>
            </a:r>
            <a:r>
              <a:rPr lang="en-US" altLang="zh-CN" sz="1200" b="1" dirty="0">
                <a:solidFill>
                  <a:schemeClr val="bg1"/>
                </a:solidFill>
                <a:latin typeface="Neo Sans Intel" pitchFamily="34" charset="0"/>
                <a:ea typeface="SimSun" pitchFamily="2" charset="-122"/>
                <a:cs typeface="Arial" pitchFamily="34" charset="0"/>
              </a:rPr>
              <a:t>Support </a:t>
            </a:r>
            <a:endParaRPr lang="en-US" altLang="zh-CN" sz="1200" b="1" dirty="0" smtClean="0">
              <a:solidFill>
                <a:schemeClr val="bg1"/>
              </a:solidFill>
              <a:latin typeface="Neo Sans Intel" pitchFamily="34" charset="0"/>
              <a:ea typeface="SimSun" pitchFamily="2" charset="-122"/>
              <a:cs typeface="Arial" pitchFamily="34" charset="0"/>
            </a:endParaRPr>
          </a:p>
          <a:p>
            <a:pPr marL="171450" indent="-171450">
              <a:buSzPct val="150000"/>
              <a:buFont typeface="Arial" pitchFamily="34" charset="0"/>
              <a:buChar char="•"/>
              <a:defRPr/>
            </a:pPr>
            <a:r>
              <a:rPr lang="en-US" altLang="zh-CN" sz="1200" dirty="0" smtClean="0">
                <a:solidFill>
                  <a:schemeClr val="bg1"/>
                </a:solidFill>
                <a:latin typeface="Neo Sans Intel" pitchFamily="34" charset="0"/>
                <a:ea typeface="SimSun" pitchFamily="2" charset="-122"/>
                <a:cs typeface="Arial" pitchFamily="34" charset="0"/>
              </a:rPr>
              <a:t>6 </a:t>
            </a:r>
            <a:r>
              <a:rPr lang="en-US" altLang="zh-CN" sz="1200" dirty="0" smtClean="0">
                <a:solidFill>
                  <a:schemeClr val="bg1"/>
                </a:solidFill>
                <a:latin typeface="Neo Sans Intel" pitchFamily="34" charset="0"/>
                <a:ea typeface="SimSun" pitchFamily="2" charset="-122"/>
                <a:cs typeface="Arial" pitchFamily="34" charset="0"/>
              </a:rPr>
              <a:t>x16 PCI </a:t>
            </a:r>
            <a:r>
              <a:rPr lang="en-US" altLang="zh-CN" sz="1200" dirty="0" smtClean="0">
                <a:solidFill>
                  <a:schemeClr val="bg1"/>
                </a:solidFill>
                <a:latin typeface="Neo Sans Intel" pitchFamily="34" charset="0"/>
                <a:ea typeface="SimSun" pitchFamily="2" charset="-122"/>
                <a:cs typeface="Arial" pitchFamily="34" charset="0"/>
              </a:rPr>
              <a:t>Gen3</a:t>
            </a:r>
          </a:p>
          <a:p>
            <a:pPr marL="171450" indent="-171450">
              <a:buSzPct val="150000"/>
              <a:buFont typeface="Arial" pitchFamily="34" charset="0"/>
              <a:buChar char="•"/>
              <a:defRPr/>
            </a:pPr>
            <a:r>
              <a:rPr lang="en-US" altLang="zh-CN" sz="1200" dirty="0" smtClean="0">
                <a:solidFill>
                  <a:schemeClr val="bg1"/>
                </a:solidFill>
                <a:latin typeface="Neo Sans Intel" pitchFamily="34" charset="0"/>
                <a:ea typeface="SimSun" pitchFamily="2" charset="-122"/>
                <a:cs typeface="Arial" pitchFamily="34" charset="0"/>
              </a:rPr>
              <a:t>2 </a:t>
            </a:r>
            <a:r>
              <a:rPr lang="en-US" altLang="zh-CN" sz="1200" dirty="0" smtClean="0">
                <a:solidFill>
                  <a:schemeClr val="bg1"/>
                </a:solidFill>
                <a:latin typeface="Neo Sans Intel" pitchFamily="34" charset="0"/>
                <a:ea typeface="SimSun" pitchFamily="2" charset="-122"/>
                <a:cs typeface="Arial" pitchFamily="34" charset="0"/>
              </a:rPr>
              <a:t>x8 I/O Modules</a:t>
            </a:r>
          </a:p>
          <a:p>
            <a:pPr marL="171450" indent="-171450">
              <a:buSzPct val="150000"/>
              <a:buFont typeface="Arial" pitchFamily="34" charset="0"/>
              <a:buChar char="•"/>
              <a:defRPr/>
            </a:pPr>
            <a:r>
              <a:rPr lang="en-US" altLang="zh-CN" sz="1200" dirty="0" smtClean="0">
                <a:solidFill>
                  <a:schemeClr val="bg1"/>
                </a:solidFill>
                <a:latin typeface="Neo Sans Intel" pitchFamily="34" charset="0"/>
                <a:ea typeface="SimSun" pitchFamily="2" charset="-122"/>
                <a:cs typeface="Arial" pitchFamily="34" charset="0"/>
              </a:rPr>
              <a:t>RMM4 </a:t>
            </a:r>
            <a:r>
              <a:rPr lang="en-US" altLang="zh-CN" sz="1200" dirty="0" err="1">
                <a:solidFill>
                  <a:schemeClr val="bg1"/>
                </a:solidFill>
                <a:latin typeface="Neo Sans Intel" pitchFamily="34" charset="0"/>
                <a:ea typeface="SimSun" pitchFamily="2" charset="-122"/>
                <a:cs typeface="Arial" pitchFamily="34" charset="0"/>
              </a:rPr>
              <a:t>M</a:t>
            </a:r>
            <a:r>
              <a:rPr lang="en-US" altLang="zh-CN" sz="1200" dirty="0" err="1" smtClean="0">
                <a:solidFill>
                  <a:schemeClr val="bg1"/>
                </a:solidFill>
                <a:latin typeface="Neo Sans Intel" pitchFamily="34" charset="0"/>
                <a:ea typeface="SimSun" pitchFamily="2" charset="-122"/>
                <a:cs typeface="Arial" pitchFamily="34" charset="0"/>
              </a:rPr>
              <a:t>gmt</a:t>
            </a:r>
            <a:r>
              <a:rPr lang="en-US" altLang="zh-CN" sz="1200" dirty="0" smtClean="0">
                <a:solidFill>
                  <a:schemeClr val="bg1"/>
                </a:solidFill>
                <a:latin typeface="Neo Sans Intel" pitchFamily="34" charset="0"/>
                <a:ea typeface="SimSun" pitchFamily="2" charset="-122"/>
                <a:cs typeface="Arial" pitchFamily="34" charset="0"/>
              </a:rPr>
              <a:t> NIC</a:t>
            </a:r>
          </a:p>
        </p:txBody>
      </p:sp>
      <p:sp>
        <p:nvSpPr>
          <p:cNvPr id="2" name="Footer Placeholder 1"/>
          <p:cNvSpPr>
            <a:spLocks noGrp="1"/>
          </p:cNvSpPr>
          <p:nvPr>
            <p:ph type="ftr" sz="quarter" idx="4294967295"/>
          </p:nvPr>
        </p:nvSpPr>
        <p:spPr>
          <a:xfrm>
            <a:off x="894778" y="6445168"/>
            <a:ext cx="6934200" cy="365125"/>
          </a:xfrm>
          <a:prstGeom prst="rect">
            <a:avLst/>
          </a:prstGeom>
        </p:spPr>
        <p:txBody>
          <a:bodyPr/>
          <a:lstStyle/>
          <a:p>
            <a:pPr fontAlgn="base">
              <a:spcBef>
                <a:spcPct val="0"/>
              </a:spcBef>
              <a:spcAft>
                <a:spcPct val="0"/>
              </a:spcAft>
            </a:pPr>
            <a:r>
              <a:rPr lang="en-US" sz="900" dirty="0" smtClean="0">
                <a:solidFill>
                  <a:srgbClr val="FFFFFF"/>
                </a:solidFill>
              </a:rPr>
              <a:t>Copyright © 2012, Intel Corporation. All rights reserved. For Use Under NDA Only.  </a:t>
            </a:r>
          </a:p>
          <a:p>
            <a:pPr fontAlgn="base">
              <a:spcBef>
                <a:spcPct val="0"/>
              </a:spcBef>
              <a:spcAft>
                <a:spcPct val="0"/>
              </a:spcAft>
            </a:pPr>
            <a:r>
              <a:rPr lang="en-US" sz="900" dirty="0" smtClean="0">
                <a:solidFill>
                  <a:srgbClr val="FFFFFF"/>
                </a:solidFill>
              </a:rPr>
              <a:t>*Other names and brands may be claimed as the property of others.  All products, computer systems, dates, and  figures specified are preliminary based on current expectations, and are subject to change without notice.</a:t>
            </a:r>
            <a:endParaRPr lang="en-US" sz="900" dirty="0">
              <a:solidFill>
                <a:srgbClr val="FFFFFF"/>
              </a:solidFill>
            </a:endParaRPr>
          </a:p>
        </p:txBody>
      </p:sp>
      <p:pic>
        <p:nvPicPr>
          <p:cNvPr id="27" name="Picture 2" descr="C:\Users\mbramhar\AppData\Local\Microsoft\Windows\Temporary Internet Files\Content.IE5\KSKMTJ2T\SwnPkLzHdPs_SRVC_7158[1].jpg"/>
          <p:cNvPicPr>
            <a:picLocks noChangeAspect="1" noChangeArrowheads="1"/>
          </p:cNvPicPr>
          <p:nvPr/>
        </p:nvPicPr>
        <p:blipFill>
          <a:blip r:embed="rId3" cstate="print">
            <a:extLst>
              <a:ext uri="{BEBA8EAE-BF5A-486C-A8C5-ECC9F3942E4B}">
                <a14:imgProps xmlns="" xmlns:a14="http://schemas.microsoft.com/office/drawing/2010/main">
                  <a14:imgLayer r:embed="rId8">
                    <a14:imgEffect>
                      <a14:backgroundRemoval t="1521" b="94867" l="2500" r="95667">
                        <a14:foregroundMark x1="78000" y1="38023" x2="79000" y2="35361"/>
                        <a14:foregroundMark x1="88667" y1="40114" x2="80500" y2="35361"/>
                        <a14:foregroundMark x1="5833" y1="56084" x2="6833" y2="59506"/>
                        <a14:foregroundMark x1="38167" y1="35171" x2="36000" y2="33270"/>
                        <a14:foregroundMark x1="20667" y1="44677" x2="25000" y2="42586"/>
                        <a14:foregroundMark x1="8667" y1="51521" x2="15667" y2="47719"/>
                        <a14:backgroundMark x1="27000" y1="28707" x2="2167" y2="50380"/>
                        <a14:backgroundMark x1="87000" y1="41445" x2="80333" y2="37833"/>
                        <a14:backgroundMark x1="8000" y1="51141" x2="9833" y2="48289"/>
                        <a14:backgroundMark x1="8667" y1="50951" x2="22833" y2="42966"/>
                        <a14:backgroundMark x1="6500" y1="55513" x2="7167" y2="58365"/>
                      </a14:backgroundRemoval>
                    </a14:imgEffect>
                  </a14:imgLayer>
                </a14:imgProps>
              </a:ext>
            </a:extLst>
          </a:blip>
          <a:srcRect/>
          <a:stretch>
            <a:fillRect/>
          </a:stretch>
        </p:blipFill>
        <p:spPr bwMode="auto">
          <a:xfrm>
            <a:off x="412840" y="653426"/>
            <a:ext cx="7077461" cy="6204574"/>
          </a:xfrm>
          <a:prstGeom prst="rect">
            <a:avLst/>
          </a:prstGeom>
          <a:noFill/>
        </p:spPr>
      </p:pic>
      <p:sp>
        <p:nvSpPr>
          <p:cNvPr id="31" name="Rectangle 30"/>
          <p:cNvSpPr/>
          <p:nvPr/>
        </p:nvSpPr>
        <p:spPr>
          <a:xfrm>
            <a:off x="3962400" y="304800"/>
            <a:ext cx="1219200" cy="646331"/>
          </a:xfrm>
          <a:prstGeom prst="rect">
            <a:avLst/>
          </a:prstGeom>
          <a:ln>
            <a:solidFill>
              <a:schemeClr val="bg1"/>
            </a:solidFill>
          </a:ln>
        </p:spPr>
        <p:txBody>
          <a:bodyPr wrap="square">
            <a:spAutoFit/>
          </a:bodyPr>
          <a:lstStyle/>
          <a:p>
            <a:pPr>
              <a:spcBef>
                <a:spcPts val="600"/>
              </a:spcBef>
              <a:buSzPct val="150000"/>
              <a:defRPr/>
            </a:pPr>
            <a:r>
              <a:rPr lang="en-US" altLang="zh-CN" sz="1200" dirty="0" smtClean="0">
                <a:solidFill>
                  <a:schemeClr val="bg1"/>
                </a:solidFill>
                <a:latin typeface="Neo Sans Intel" pitchFamily="34" charset="0"/>
                <a:ea typeface="SimSun" pitchFamily="2" charset="-122"/>
                <a:cs typeface="Arial" pitchFamily="34" charset="0"/>
              </a:rPr>
              <a:t>Best in class </a:t>
            </a:r>
            <a:r>
              <a:rPr lang="en-US" altLang="zh-CN" sz="1200" b="1" dirty="0" smtClean="0">
                <a:solidFill>
                  <a:schemeClr val="bg1"/>
                </a:solidFill>
                <a:latin typeface="Neo Sans Intel" pitchFamily="34" charset="0"/>
                <a:ea typeface="SimSun" pitchFamily="2" charset="-122"/>
                <a:cs typeface="Arial" pitchFamily="34" charset="0"/>
              </a:rPr>
              <a:t>“Serviceability” </a:t>
            </a:r>
            <a:r>
              <a:rPr lang="en-US" altLang="zh-CN" sz="1200" dirty="0" smtClean="0">
                <a:solidFill>
                  <a:schemeClr val="bg1"/>
                </a:solidFill>
                <a:latin typeface="Neo Sans Intel" pitchFamily="34" charset="0"/>
                <a:ea typeface="SimSun" pitchFamily="2" charset="-122"/>
                <a:cs typeface="Arial" pitchFamily="34" charset="0"/>
              </a:rPr>
              <a:t>features</a:t>
            </a:r>
          </a:p>
        </p:txBody>
      </p:sp>
      <p:cxnSp>
        <p:nvCxnSpPr>
          <p:cNvPr id="20" name="Elbow Connector 19"/>
          <p:cNvCxnSpPr>
            <a:endCxn id="72" idx="3"/>
          </p:cNvCxnSpPr>
          <p:nvPr/>
        </p:nvCxnSpPr>
        <p:spPr bwMode="auto">
          <a:xfrm rot="10800000" flipV="1">
            <a:off x="1992574" y="2811440"/>
            <a:ext cx="1528549" cy="112969"/>
          </a:xfrm>
          <a:prstGeom prst="bentConnector3">
            <a:avLst>
              <a:gd name="adj1" fmla="val 50000"/>
            </a:avLst>
          </a:prstGeom>
          <a:solidFill>
            <a:schemeClr val="bg1"/>
          </a:solidFill>
          <a:ln w="38100" cap="rnd" cmpd="sng" algn="ctr">
            <a:solidFill>
              <a:schemeClr val="bg1"/>
            </a:solidFill>
            <a:prstDash val="solid"/>
            <a:round/>
            <a:headEnd type="oval" w="lg" len="med"/>
            <a:tailEnd type="oval" w="lg" len="med"/>
          </a:ln>
          <a:effectLst/>
        </p:spPr>
      </p:cxnSp>
      <p:cxnSp>
        <p:nvCxnSpPr>
          <p:cNvPr id="22" name="Elbow Connector 21"/>
          <p:cNvCxnSpPr>
            <a:endCxn id="32" idx="3"/>
          </p:cNvCxnSpPr>
          <p:nvPr/>
        </p:nvCxnSpPr>
        <p:spPr bwMode="auto">
          <a:xfrm rot="10800000" flipV="1">
            <a:off x="2224586" y="3630304"/>
            <a:ext cx="3166280" cy="2266012"/>
          </a:xfrm>
          <a:prstGeom prst="bentConnector3">
            <a:avLst>
              <a:gd name="adj1" fmla="val 62069"/>
            </a:avLst>
          </a:prstGeom>
          <a:solidFill>
            <a:schemeClr val="bg1"/>
          </a:solidFill>
          <a:ln w="38100" cap="rnd" cmpd="sng" algn="ctr">
            <a:solidFill>
              <a:schemeClr val="bg1"/>
            </a:solidFill>
            <a:prstDash val="solid"/>
            <a:round/>
            <a:headEnd type="oval" w="lg" len="med"/>
            <a:tailEnd type="oval" w="lg" len="med"/>
          </a:ln>
          <a:effectLst/>
        </p:spPr>
      </p:cxnSp>
      <p:pic>
        <p:nvPicPr>
          <p:cNvPr id="10" name="Picture 9"/>
          <p:cNvPicPr>
            <a:picLocks noChangeAspect="1"/>
          </p:cNvPicPr>
          <p:nvPr/>
        </p:nvPicPr>
        <p:blipFill>
          <a:blip r:embed="rId9" cstate="email">
            <a:extLst>
              <a:ext uri="{BEBA8EAE-BF5A-486C-A8C5-ECC9F3942E4B}">
                <a14:imgProps xmlns="" xmlns:a14="http://schemas.microsoft.com/office/drawing/2010/main">
                  <a14:imgLayer r:embed="rId10">
                    <a14:imgEffect>
                      <a14:backgroundRemoval t="369" b="89668" l="0" r="100000">
                        <a14:foregroundMark x1="15682" y1="30258" x2="70341" y2="18450"/>
                        <a14:foregroundMark x1="11818" y1="33579" x2="28068" y2="14391"/>
                        <a14:foregroundMark x1="88636" y1="33579" x2="70909" y2="14760"/>
                      </a14:backgroundRemoval>
                    </a14:imgEffect>
                  </a14:imgLayer>
                </a14:imgProps>
              </a:ext>
              <a:ext uri="{28A0092B-C50C-407E-A947-70E740481C1C}">
                <a14:useLocalDpi xmlns="" xmlns:a14="http://schemas.microsoft.com/office/drawing/2010/main"/>
              </a:ext>
            </a:extLst>
          </a:blip>
          <a:stretch>
            <a:fillRect/>
          </a:stretch>
        </p:blipFill>
        <p:spPr>
          <a:xfrm>
            <a:off x="5791200" y="4153472"/>
            <a:ext cx="3520095" cy="1085362"/>
          </a:xfrm>
          <a:prstGeom prst="rect">
            <a:avLst/>
          </a:prstGeom>
        </p:spPr>
      </p:pic>
      <p:pic>
        <p:nvPicPr>
          <p:cNvPr id="12" name="Picture 11"/>
          <p:cNvPicPr>
            <a:picLocks noChangeAspect="1"/>
          </p:cNvPicPr>
          <p:nvPr/>
        </p:nvPicPr>
        <p:blipFill>
          <a:blip r:embed="rId11" cstate="email">
            <a:extLst>
              <a:ext uri="{BEBA8EAE-BF5A-486C-A8C5-ECC9F3942E4B}">
                <a14:imgProps xmlns="" xmlns:a14="http://schemas.microsoft.com/office/drawing/2010/main">
                  <a14:imgLayer r:embed="rId12">
                    <a14:imgEffect>
                      <a14:backgroundRemoval t="9225" b="95572" l="1705" r="95568"/>
                    </a14:imgEffect>
                  </a14:imgLayer>
                </a14:imgProps>
              </a:ext>
              <a:ext uri="{28A0092B-C50C-407E-A947-70E740481C1C}">
                <a14:useLocalDpi xmlns="" xmlns:a14="http://schemas.microsoft.com/office/drawing/2010/main"/>
              </a:ext>
            </a:extLst>
          </a:blip>
          <a:stretch>
            <a:fillRect/>
          </a:stretch>
        </p:blipFill>
        <p:spPr>
          <a:xfrm>
            <a:off x="5791200" y="4784846"/>
            <a:ext cx="3522767" cy="1066800"/>
          </a:xfrm>
          <a:prstGeom prst="rect">
            <a:avLst/>
          </a:prstGeom>
        </p:spPr>
      </p:pic>
      <p:sp>
        <p:nvSpPr>
          <p:cNvPr id="39" name="Rectangle 38"/>
          <p:cNvSpPr/>
          <p:nvPr/>
        </p:nvSpPr>
        <p:spPr>
          <a:xfrm>
            <a:off x="4343400" y="5677472"/>
            <a:ext cx="2057399" cy="646331"/>
          </a:xfrm>
          <a:prstGeom prst="rect">
            <a:avLst/>
          </a:prstGeom>
          <a:gradFill>
            <a:gsLst>
              <a:gs pos="0">
                <a:schemeClr val="accent1"/>
              </a:gs>
              <a:gs pos="100000">
                <a:schemeClr val="accent2"/>
              </a:gs>
            </a:gsLst>
            <a:lin ang="5400000" scaled="1"/>
          </a:gradFill>
          <a:ln>
            <a:noFill/>
          </a:ln>
        </p:spPr>
        <p:txBody>
          <a:bodyPr wrap="square">
            <a:spAutoFit/>
          </a:bodyPr>
          <a:lstStyle/>
          <a:p>
            <a:pPr>
              <a:spcBef>
                <a:spcPts val="600"/>
              </a:spcBef>
              <a:buSzPct val="150000"/>
              <a:defRPr/>
            </a:pPr>
            <a:r>
              <a:rPr lang="en-US" altLang="zh-CN" sz="1200" b="1" dirty="0">
                <a:solidFill>
                  <a:schemeClr val="bg1"/>
                </a:solidFill>
                <a:latin typeface="Neo Sans Intel" pitchFamily="34" charset="0"/>
                <a:ea typeface="SimSun" pitchFamily="2" charset="-122"/>
                <a:cs typeface="Arial" pitchFamily="34" charset="0"/>
              </a:rPr>
              <a:t>Hard </a:t>
            </a:r>
            <a:r>
              <a:rPr lang="en-US" altLang="zh-CN" sz="1200" b="1" dirty="0" smtClean="0">
                <a:solidFill>
                  <a:schemeClr val="bg1"/>
                </a:solidFill>
                <a:latin typeface="Neo Sans Intel" pitchFamily="34" charset="0"/>
                <a:ea typeface="SimSun" pitchFamily="2" charset="-122"/>
                <a:cs typeface="Arial" pitchFamily="34" charset="0"/>
              </a:rPr>
              <a:t>Drives</a:t>
            </a:r>
          </a:p>
          <a:p>
            <a:pPr marL="171450" indent="-171450">
              <a:buSzPct val="150000"/>
              <a:defRPr/>
            </a:pPr>
            <a:r>
              <a:rPr lang="en-US" altLang="zh-CN" sz="1200" dirty="0" smtClean="0">
                <a:solidFill>
                  <a:schemeClr val="bg1"/>
                </a:solidFill>
                <a:latin typeface="Neo Sans Intel" pitchFamily="34" charset="0"/>
                <a:ea typeface="SimSun" pitchFamily="2" charset="-122"/>
                <a:cs typeface="Arial" pitchFamily="34" charset="0"/>
              </a:rPr>
              <a:t>Up </a:t>
            </a:r>
            <a:r>
              <a:rPr lang="en-US" altLang="zh-CN" sz="1200" dirty="0">
                <a:solidFill>
                  <a:schemeClr val="bg1"/>
                </a:solidFill>
                <a:latin typeface="Neo Sans Intel" pitchFamily="34" charset="0"/>
                <a:ea typeface="SimSun" pitchFamily="2" charset="-122"/>
                <a:cs typeface="Arial" pitchFamily="34" charset="0"/>
              </a:rPr>
              <a:t>to </a:t>
            </a:r>
            <a:r>
              <a:rPr lang="en-US" altLang="zh-CN" sz="1200" dirty="0" smtClean="0">
                <a:solidFill>
                  <a:schemeClr val="bg1"/>
                </a:solidFill>
                <a:latin typeface="Neo Sans Intel" pitchFamily="34" charset="0"/>
                <a:ea typeface="SimSun" pitchFamily="2" charset="-122"/>
                <a:cs typeface="Arial" pitchFamily="34" charset="0"/>
              </a:rPr>
              <a:t>4x3.5</a:t>
            </a:r>
            <a:r>
              <a:rPr lang="en-US" altLang="zh-CN" sz="1200" dirty="0">
                <a:solidFill>
                  <a:schemeClr val="bg1"/>
                </a:solidFill>
                <a:latin typeface="Neo Sans Intel" pitchFamily="34" charset="0"/>
                <a:ea typeface="SimSun" pitchFamily="2" charset="-122"/>
                <a:cs typeface="Arial" pitchFamily="34" charset="0"/>
              </a:rPr>
              <a:t>” Hot </a:t>
            </a:r>
            <a:r>
              <a:rPr lang="en-US" altLang="zh-CN" sz="1200" dirty="0" smtClean="0">
                <a:solidFill>
                  <a:schemeClr val="bg1"/>
                </a:solidFill>
                <a:latin typeface="Neo Sans Intel" pitchFamily="34" charset="0"/>
                <a:ea typeface="SimSun" pitchFamily="2" charset="-122"/>
                <a:cs typeface="Arial" pitchFamily="34" charset="0"/>
              </a:rPr>
              <a:t>Swap HDD </a:t>
            </a:r>
          </a:p>
          <a:p>
            <a:pPr marL="171450" indent="-171450">
              <a:buSzPct val="150000"/>
              <a:defRPr/>
            </a:pPr>
            <a:r>
              <a:rPr lang="en-US" altLang="zh-CN" sz="1200" dirty="0" smtClean="0">
                <a:solidFill>
                  <a:schemeClr val="bg1"/>
                </a:solidFill>
                <a:latin typeface="Neo Sans Intel" pitchFamily="34" charset="0"/>
                <a:ea typeface="SimSun" pitchFamily="2" charset="-122"/>
                <a:cs typeface="Arial" pitchFamily="34" charset="0"/>
              </a:rPr>
              <a:t>Up </a:t>
            </a:r>
            <a:r>
              <a:rPr lang="en-US" altLang="zh-CN" sz="1200" dirty="0">
                <a:solidFill>
                  <a:schemeClr val="bg1"/>
                </a:solidFill>
                <a:latin typeface="Neo Sans Intel" pitchFamily="34" charset="0"/>
                <a:ea typeface="SimSun" pitchFamily="2" charset="-122"/>
                <a:cs typeface="Arial" pitchFamily="34" charset="0"/>
              </a:rPr>
              <a:t>to </a:t>
            </a:r>
            <a:r>
              <a:rPr lang="en-US" altLang="zh-CN" sz="1200" dirty="0" smtClean="0">
                <a:solidFill>
                  <a:schemeClr val="bg1"/>
                </a:solidFill>
                <a:latin typeface="Neo Sans Intel" pitchFamily="34" charset="0"/>
                <a:ea typeface="SimSun" pitchFamily="2" charset="-122"/>
                <a:cs typeface="Arial" pitchFamily="34" charset="0"/>
              </a:rPr>
              <a:t>8x2.5</a:t>
            </a:r>
            <a:r>
              <a:rPr lang="en-US" altLang="zh-CN" sz="1200" dirty="0">
                <a:solidFill>
                  <a:schemeClr val="bg1"/>
                </a:solidFill>
                <a:latin typeface="Neo Sans Intel" pitchFamily="34" charset="0"/>
                <a:ea typeface="SimSun" pitchFamily="2" charset="-122"/>
                <a:cs typeface="Arial" pitchFamily="34" charset="0"/>
              </a:rPr>
              <a:t>” Hot Swap </a:t>
            </a:r>
            <a:r>
              <a:rPr lang="en-US" altLang="zh-CN" sz="1200" dirty="0" smtClean="0">
                <a:solidFill>
                  <a:schemeClr val="bg1"/>
                </a:solidFill>
                <a:latin typeface="Neo Sans Intel" pitchFamily="34" charset="0"/>
                <a:ea typeface="SimSun" pitchFamily="2" charset="-122"/>
                <a:cs typeface="Arial" pitchFamily="34" charset="0"/>
              </a:rPr>
              <a:t>HDD </a:t>
            </a:r>
            <a:endParaRPr lang="en-US" altLang="zh-CN" sz="1200" dirty="0">
              <a:solidFill>
                <a:schemeClr val="bg1"/>
              </a:solidFill>
              <a:latin typeface="Neo Sans Intel" pitchFamily="34" charset="0"/>
              <a:ea typeface="SimSun" pitchFamily="2" charset="-122"/>
              <a:cs typeface="Arial" pitchFamily="34" charset="0"/>
            </a:endParaRPr>
          </a:p>
        </p:txBody>
      </p:sp>
      <p:cxnSp>
        <p:nvCxnSpPr>
          <p:cNvPr id="37" name="Elbow Connector 36"/>
          <p:cNvCxnSpPr>
            <a:endCxn id="39" idx="0"/>
          </p:cNvCxnSpPr>
          <p:nvPr/>
        </p:nvCxnSpPr>
        <p:spPr bwMode="auto">
          <a:xfrm rot="5400000">
            <a:off x="5238750" y="4820222"/>
            <a:ext cx="990600" cy="723900"/>
          </a:xfrm>
          <a:prstGeom prst="bentConnector3">
            <a:avLst>
              <a:gd name="adj1" fmla="val 216"/>
            </a:avLst>
          </a:prstGeom>
          <a:solidFill>
            <a:schemeClr val="bg1"/>
          </a:solidFill>
          <a:ln w="38100" cap="rnd" cmpd="sng" algn="ctr">
            <a:solidFill>
              <a:schemeClr val="bg1"/>
            </a:solidFill>
            <a:prstDash val="solid"/>
            <a:round/>
            <a:headEnd type="oval" w="lg" len="med"/>
            <a:tailEnd type="oval" w="lg" len="med"/>
          </a:ln>
          <a:effectLst/>
        </p:spPr>
      </p:cxnSp>
      <p:cxnSp>
        <p:nvCxnSpPr>
          <p:cNvPr id="43" name="Elbow Connector 42"/>
          <p:cNvCxnSpPr>
            <a:endCxn id="39" idx="0"/>
          </p:cNvCxnSpPr>
          <p:nvPr/>
        </p:nvCxnSpPr>
        <p:spPr bwMode="auto">
          <a:xfrm rot="10800000" flipV="1">
            <a:off x="5372100" y="5372672"/>
            <a:ext cx="723900" cy="304800"/>
          </a:xfrm>
          <a:prstGeom prst="bentConnector2">
            <a:avLst/>
          </a:prstGeom>
          <a:solidFill>
            <a:schemeClr val="bg1"/>
          </a:solidFill>
          <a:ln w="38100" cap="rnd" cmpd="sng" algn="ctr">
            <a:solidFill>
              <a:schemeClr val="bg1"/>
            </a:solidFill>
            <a:prstDash val="solid"/>
            <a:round/>
            <a:headEnd type="oval" w="lg" len="med"/>
            <a:tailEnd type="oval" w="lg" len="med"/>
          </a:ln>
          <a:effectLst/>
        </p:spPr>
      </p:cxnSp>
      <p:cxnSp>
        <p:nvCxnSpPr>
          <p:cNvPr id="35" name="Elbow Connector 34"/>
          <p:cNvCxnSpPr>
            <a:stCxn id="13" idx="0"/>
          </p:cNvCxnSpPr>
          <p:nvPr/>
        </p:nvCxnSpPr>
        <p:spPr bwMode="auto">
          <a:xfrm rot="16200000" flipV="1">
            <a:off x="6281732" y="705922"/>
            <a:ext cx="463324" cy="1808327"/>
          </a:xfrm>
          <a:prstGeom prst="bentConnector2">
            <a:avLst/>
          </a:prstGeom>
          <a:solidFill>
            <a:schemeClr val="bg1"/>
          </a:solidFill>
          <a:ln w="38100" cap="rnd" cmpd="sng" algn="ctr">
            <a:solidFill>
              <a:schemeClr val="accent1"/>
            </a:solidFill>
            <a:prstDash val="solid"/>
            <a:round/>
            <a:headEnd type="oval" w="lg" len="med"/>
            <a:tailEnd type="oval" w="lg" len="med"/>
          </a:ln>
          <a:effectLst/>
        </p:spPr>
      </p:cxnSp>
      <p:sp>
        <p:nvSpPr>
          <p:cNvPr id="26" name="Title 1"/>
          <p:cNvSpPr txBox="1">
            <a:spLocks/>
          </p:cNvSpPr>
          <p:nvPr/>
        </p:nvSpPr>
        <p:spPr>
          <a:xfrm>
            <a:off x="366911" y="302766"/>
            <a:ext cx="8453561" cy="830997"/>
          </a:xfrm>
          <a:prstGeom prst="rect">
            <a:avLst/>
          </a:prstGeom>
        </p:spPr>
        <p:txBody>
          <a:bodyPr/>
          <a:lstStyle/>
          <a:p>
            <a:pPr>
              <a:spcBef>
                <a:spcPts val="0"/>
              </a:spcBef>
            </a:pPr>
            <a:r>
              <a:rPr lang="en-US" altLang="zh-CN" sz="2800" dirty="0" smtClean="0">
                <a:solidFill>
                  <a:schemeClr val="tx1"/>
                </a:solidFill>
              </a:rPr>
              <a:t>Intel</a:t>
            </a:r>
            <a:r>
              <a:rPr lang="en-US" altLang="zh-CN" sz="2800" baseline="30000" dirty="0" smtClean="0">
                <a:solidFill>
                  <a:schemeClr val="tx1"/>
                </a:solidFill>
              </a:rPr>
              <a:t>®</a:t>
            </a:r>
            <a:r>
              <a:rPr lang="en-US" altLang="zh-CN" sz="2800" dirty="0" smtClean="0">
                <a:solidFill>
                  <a:schemeClr val="tx1"/>
                </a:solidFill>
              </a:rPr>
              <a:t> Server System </a:t>
            </a:r>
            <a:r>
              <a:rPr lang="en-US" altLang="zh-CN" sz="2800" dirty="0" smtClean="0">
                <a:solidFill>
                  <a:schemeClr val="tx1"/>
                </a:solidFill>
              </a:rPr>
              <a:t>R2000LH2</a:t>
            </a:r>
            <a:endParaRPr lang="en-US" altLang="zh-CN" sz="2800" dirty="0" smtClean="0">
              <a:solidFill>
                <a:schemeClr val="tx1"/>
              </a:solidFill>
            </a:endParaRPr>
          </a:p>
        </p:txBody>
      </p:sp>
      <p:sp>
        <p:nvSpPr>
          <p:cNvPr id="32" name="Rectangle 31"/>
          <p:cNvSpPr/>
          <p:nvPr/>
        </p:nvSpPr>
        <p:spPr>
          <a:xfrm>
            <a:off x="715911" y="5560326"/>
            <a:ext cx="1508675" cy="671979"/>
          </a:xfrm>
          <a:prstGeom prst="rect">
            <a:avLst/>
          </a:prstGeom>
          <a:gradFill flip="none" rotWithShape="1">
            <a:gsLst>
              <a:gs pos="0">
                <a:schemeClr val="accent1"/>
              </a:gs>
              <a:gs pos="100000">
                <a:schemeClr val="accent2"/>
              </a:gs>
            </a:gsLst>
            <a:lin ang="5400000" scaled="1"/>
            <a:tileRect/>
          </a:gradFill>
          <a:ln>
            <a:noFill/>
          </a:ln>
        </p:spPr>
        <p:txBody>
          <a:bodyPr wrap="square">
            <a:spAutoFit/>
          </a:bodyPr>
          <a:lstStyle/>
          <a:p>
            <a:pPr>
              <a:spcBef>
                <a:spcPts val="600"/>
              </a:spcBef>
              <a:buSzPct val="150000"/>
              <a:defRPr/>
            </a:pPr>
            <a:r>
              <a:rPr lang="en-US" altLang="zh-CN" sz="1200" dirty="0" smtClean="0">
                <a:solidFill>
                  <a:schemeClr val="bg1"/>
                </a:solidFill>
                <a:latin typeface="Neo Sans Intel" pitchFamily="34" charset="0"/>
                <a:ea typeface="SimSun" pitchFamily="2" charset="-122"/>
                <a:cs typeface="Arial" pitchFamily="34" charset="0"/>
              </a:rPr>
              <a:t>Quad </a:t>
            </a:r>
            <a:r>
              <a:rPr lang="en-US" altLang="zh-CN" sz="1200" dirty="0">
                <a:solidFill>
                  <a:schemeClr val="bg1"/>
                </a:solidFill>
                <a:latin typeface="Neo Sans Intel" pitchFamily="34" charset="0"/>
                <a:ea typeface="SimSun" pitchFamily="2" charset="-122"/>
                <a:cs typeface="Arial" pitchFamily="34" charset="0"/>
              </a:rPr>
              <a:t>Intel® Xeon® </a:t>
            </a:r>
            <a:r>
              <a:rPr lang="en-US" altLang="zh-CN" sz="1200" dirty="0" smtClean="0">
                <a:solidFill>
                  <a:schemeClr val="bg1"/>
                </a:solidFill>
                <a:latin typeface="Neo Sans Intel" pitchFamily="34" charset="0"/>
                <a:ea typeface="SimSun" pitchFamily="2" charset="-122"/>
                <a:cs typeface="Arial" pitchFamily="34" charset="0"/>
              </a:rPr>
              <a:t>processor E5-4600</a:t>
            </a:r>
            <a:endParaRPr lang="en-US" altLang="zh-CN" sz="1200" dirty="0">
              <a:solidFill>
                <a:schemeClr val="bg1"/>
              </a:solidFill>
              <a:latin typeface="Neo Sans Intel" pitchFamily="34" charset="0"/>
              <a:ea typeface="SimSun" pitchFamily="2" charset="-122"/>
              <a:cs typeface="Arial" pitchFamily="34" charset="0"/>
            </a:endParaRPr>
          </a:p>
          <a:p>
            <a:pPr marL="0" lvl="1">
              <a:spcBef>
                <a:spcPts val="200"/>
              </a:spcBef>
              <a:spcAft>
                <a:spcPts val="0"/>
              </a:spcAft>
              <a:buClr>
                <a:srgbClr val="000000"/>
              </a:buClr>
              <a:buSzPct val="130000"/>
              <a:defRPr/>
            </a:pPr>
            <a:r>
              <a:rPr lang="en-US" altLang="zh-CN" sz="1200" dirty="0" smtClean="0">
                <a:solidFill>
                  <a:schemeClr val="bg1"/>
                </a:solidFill>
                <a:latin typeface="Neo Sans Intel" pitchFamily="34" charset="0"/>
                <a:ea typeface="SimSun" pitchFamily="2" charset="-122"/>
                <a:cs typeface="Arial" pitchFamily="34" charset="0"/>
              </a:rPr>
              <a:t>130W</a:t>
            </a:r>
            <a:endParaRPr lang="en-US" altLang="zh-CN" sz="1200" dirty="0">
              <a:solidFill>
                <a:schemeClr val="bg1"/>
              </a:solidFill>
              <a:latin typeface="Neo Sans Intel" pitchFamily="34" charset="0"/>
              <a:ea typeface="SimSun" pitchFamily="2" charset="-122"/>
              <a:cs typeface="Arial" pitchFamily="34" charset="0"/>
            </a:endParaRPr>
          </a:p>
        </p:txBody>
      </p:sp>
      <p:sp>
        <p:nvSpPr>
          <p:cNvPr id="33" name="Rectangle 32"/>
          <p:cNvSpPr/>
          <p:nvPr/>
        </p:nvSpPr>
        <p:spPr>
          <a:xfrm>
            <a:off x="7029733" y="3162135"/>
            <a:ext cx="1874607" cy="954107"/>
          </a:xfrm>
          <a:prstGeom prst="rect">
            <a:avLst/>
          </a:prstGeom>
          <a:gradFill flip="none" rotWithShape="1">
            <a:gsLst>
              <a:gs pos="0">
                <a:schemeClr val="accent1"/>
              </a:gs>
              <a:gs pos="100000">
                <a:schemeClr val="accent2"/>
              </a:gs>
            </a:gsLst>
            <a:lin ang="5400000" scaled="1"/>
            <a:tileRect/>
          </a:gradFill>
          <a:ln>
            <a:noFill/>
          </a:ln>
        </p:spPr>
        <p:txBody>
          <a:bodyPr wrap="square">
            <a:spAutoFit/>
          </a:bodyPr>
          <a:lstStyle/>
          <a:p>
            <a:pPr>
              <a:spcBef>
                <a:spcPts val="600"/>
              </a:spcBef>
              <a:buSzPct val="150000"/>
              <a:defRPr/>
            </a:pPr>
            <a:r>
              <a:rPr lang="en-US" altLang="zh-CN" sz="1400" b="1" dirty="0" smtClean="0">
                <a:solidFill>
                  <a:schemeClr val="bg1"/>
                </a:solidFill>
                <a:latin typeface="Neo Sans Intel" pitchFamily="34" charset="0"/>
                <a:ea typeface="SimSun" pitchFamily="2" charset="-122"/>
                <a:cs typeface="Arial" pitchFamily="34" charset="0"/>
              </a:rPr>
              <a:t>Maximum memory </a:t>
            </a:r>
            <a:r>
              <a:rPr lang="en-US" altLang="zh-CN" sz="1400" b="1" dirty="0" smtClean="0">
                <a:solidFill>
                  <a:schemeClr val="bg1"/>
                </a:solidFill>
                <a:latin typeface="Neo Sans Intel" pitchFamily="34" charset="0"/>
                <a:ea typeface="SimSun" pitchFamily="2" charset="-122"/>
                <a:cs typeface="Arial" pitchFamily="34" charset="0"/>
              </a:rPr>
              <a:t/>
            </a:r>
            <a:br>
              <a:rPr lang="en-US" altLang="zh-CN" sz="1400" b="1" dirty="0" smtClean="0">
                <a:solidFill>
                  <a:schemeClr val="bg1"/>
                </a:solidFill>
                <a:latin typeface="Neo Sans Intel" pitchFamily="34" charset="0"/>
                <a:ea typeface="SimSun" pitchFamily="2" charset="-122"/>
                <a:cs typeface="Arial" pitchFamily="34" charset="0"/>
              </a:rPr>
            </a:br>
            <a:r>
              <a:rPr lang="en-US" altLang="zh-CN" sz="1400" dirty="0" smtClean="0">
                <a:solidFill>
                  <a:schemeClr val="bg1"/>
                </a:solidFill>
                <a:latin typeface="Neo Sans Intel" pitchFamily="34" charset="0"/>
                <a:ea typeface="SimSun" pitchFamily="2" charset="-122"/>
                <a:cs typeface="Arial" pitchFamily="34" charset="0"/>
              </a:rPr>
              <a:t>48 </a:t>
            </a:r>
            <a:r>
              <a:rPr lang="en-US" altLang="zh-CN" sz="1400" dirty="0" smtClean="0">
                <a:solidFill>
                  <a:schemeClr val="bg1"/>
                </a:solidFill>
                <a:latin typeface="Neo Sans Intel" pitchFamily="34" charset="0"/>
                <a:ea typeface="SimSun" pitchFamily="2" charset="-122"/>
                <a:cs typeface="Arial" pitchFamily="34" charset="0"/>
              </a:rPr>
              <a:t>LR/U/R-DIMMs at up to 1600MT/s </a:t>
            </a:r>
            <a:r>
              <a:rPr lang="en-US" altLang="zh-CN" sz="1400" dirty="0" smtClean="0">
                <a:solidFill>
                  <a:schemeClr val="bg1"/>
                </a:solidFill>
                <a:latin typeface="Neo Sans Intel" pitchFamily="34" charset="0"/>
                <a:ea typeface="SimSun" pitchFamily="2" charset="-122"/>
                <a:cs typeface="Arial" pitchFamily="34" charset="0"/>
              </a:rPr>
              <a:t>.</a:t>
            </a:r>
            <a:br>
              <a:rPr lang="en-US" altLang="zh-CN" sz="1400" dirty="0" smtClean="0">
                <a:solidFill>
                  <a:schemeClr val="bg1"/>
                </a:solidFill>
                <a:latin typeface="Neo Sans Intel" pitchFamily="34" charset="0"/>
                <a:ea typeface="SimSun" pitchFamily="2" charset="-122"/>
                <a:cs typeface="Arial" pitchFamily="34" charset="0"/>
              </a:rPr>
            </a:br>
            <a:r>
              <a:rPr lang="en-US" altLang="zh-CN" sz="1400" dirty="0" smtClean="0">
                <a:solidFill>
                  <a:schemeClr val="bg1"/>
                </a:solidFill>
                <a:latin typeface="Neo Sans Intel" pitchFamily="34" charset="0"/>
                <a:ea typeface="SimSun" pitchFamily="2" charset="-122"/>
                <a:cs typeface="Arial" pitchFamily="34" charset="0"/>
              </a:rPr>
              <a:t>1.5TB  supported</a:t>
            </a:r>
            <a:endParaRPr lang="en-US" altLang="zh-CN" sz="1400" dirty="0">
              <a:solidFill>
                <a:schemeClr val="bg1"/>
              </a:solidFill>
              <a:latin typeface="Neo Sans Intel" pitchFamily="34" charset="0"/>
              <a:ea typeface="SimSun" pitchFamily="2" charset="-122"/>
              <a:cs typeface="Arial" pitchFamily="34" charset="0"/>
            </a:endParaRPr>
          </a:p>
        </p:txBody>
      </p:sp>
      <p:grpSp>
        <p:nvGrpSpPr>
          <p:cNvPr id="49" name="Group 48"/>
          <p:cNvGrpSpPr/>
          <p:nvPr/>
        </p:nvGrpSpPr>
        <p:grpSpPr>
          <a:xfrm>
            <a:off x="5800294" y="1841748"/>
            <a:ext cx="3234526" cy="830997"/>
            <a:chOff x="5704758" y="1869044"/>
            <a:chExt cx="3234526" cy="830997"/>
          </a:xfrm>
        </p:grpSpPr>
        <p:sp>
          <p:nvSpPr>
            <p:cNvPr id="13" name="Rectangle 12"/>
            <p:cNvSpPr/>
            <p:nvPr/>
          </p:nvSpPr>
          <p:spPr>
            <a:xfrm>
              <a:off x="5704758" y="1869044"/>
              <a:ext cx="3234526" cy="830997"/>
            </a:xfrm>
            <a:prstGeom prst="rect">
              <a:avLst/>
            </a:prstGeom>
            <a:gradFill>
              <a:gsLst>
                <a:gs pos="0">
                  <a:schemeClr val="accent1"/>
                </a:gs>
                <a:gs pos="100000">
                  <a:schemeClr val="accent2"/>
                </a:gs>
              </a:gsLst>
              <a:lin ang="5400000" scaled="1"/>
            </a:gradFill>
            <a:ln>
              <a:noFill/>
            </a:ln>
          </p:spPr>
          <p:txBody>
            <a:bodyPr wrap="square">
              <a:spAutoFit/>
            </a:bodyPr>
            <a:lstStyle/>
            <a:p>
              <a:pPr>
                <a:spcBef>
                  <a:spcPts val="600"/>
                </a:spcBef>
                <a:buSzPct val="150000"/>
                <a:defRPr/>
              </a:pPr>
              <a:r>
                <a:rPr lang="en-US" altLang="zh-CN" sz="1200" b="1" dirty="0" smtClean="0">
                  <a:solidFill>
                    <a:schemeClr val="bg1"/>
                  </a:solidFill>
                  <a:latin typeface="Neo Sans Intel" pitchFamily="34" charset="0"/>
                  <a:ea typeface="SimSun" pitchFamily="2" charset="-122"/>
                  <a:cs typeface="Arial" pitchFamily="34" charset="0"/>
                </a:rPr>
                <a:t>Flexible &amp; Efficient Power Supplies</a:t>
              </a:r>
            </a:p>
            <a:p>
              <a:pPr>
                <a:buSzPct val="150000"/>
                <a:defRPr/>
              </a:pPr>
              <a:r>
                <a:rPr lang="en-US" altLang="zh-CN" sz="1200" dirty="0" smtClean="0">
                  <a:solidFill>
                    <a:schemeClr val="bg1"/>
                  </a:solidFill>
                  <a:latin typeface="Neo Sans Intel" pitchFamily="34" charset="0"/>
                  <a:ea typeface="SimSun" pitchFamily="2" charset="-122"/>
                  <a:cs typeface="Arial" pitchFamily="34" charset="0"/>
                </a:rPr>
                <a:t>Common Form Factor, Hot-Pluggable</a:t>
              </a:r>
              <a:endParaRPr lang="en-US" altLang="zh-CN" sz="1200" dirty="0">
                <a:solidFill>
                  <a:schemeClr val="bg1"/>
                </a:solidFill>
                <a:latin typeface="Neo Sans Intel" pitchFamily="34" charset="0"/>
                <a:ea typeface="SimSun" pitchFamily="2" charset="-122"/>
                <a:cs typeface="Arial" pitchFamily="34" charset="0"/>
              </a:endParaRPr>
            </a:p>
            <a:p>
              <a:pPr>
                <a:buSzPct val="150000"/>
                <a:defRPr/>
              </a:pPr>
              <a:r>
                <a:rPr lang="en-US" altLang="zh-CN" sz="1200" dirty="0" smtClean="0">
                  <a:solidFill>
                    <a:schemeClr val="bg1"/>
                  </a:solidFill>
                  <a:latin typeface="Neo Sans Intel" pitchFamily="34" charset="0"/>
                  <a:ea typeface="SimSun" pitchFamily="2" charset="-122"/>
                  <a:cs typeface="Arial" pitchFamily="34" charset="0"/>
                </a:rPr>
                <a:t>1600W AC Redundant 80+ Platinum</a:t>
              </a:r>
            </a:p>
            <a:p>
              <a:pPr>
                <a:buSzPct val="150000"/>
                <a:defRPr/>
              </a:pPr>
              <a:r>
                <a:rPr lang="en-US" altLang="zh-CN" sz="1200" dirty="0" smtClean="0">
                  <a:solidFill>
                    <a:schemeClr val="bg1"/>
                  </a:solidFill>
                  <a:latin typeface="Neo Sans Intel" pitchFamily="34" charset="0"/>
                  <a:ea typeface="SimSun" pitchFamily="2" charset="-122"/>
                  <a:cs typeface="Arial" pitchFamily="34" charset="0"/>
                </a:rPr>
                <a:t>1600W DC Redundant 80+ Gold</a:t>
              </a:r>
              <a:endParaRPr lang="en-US" altLang="zh-CN" sz="1200" dirty="0">
                <a:solidFill>
                  <a:schemeClr val="bg1"/>
                </a:solidFill>
                <a:latin typeface="Neo Sans Intel" pitchFamily="34" charset="0"/>
                <a:ea typeface="SimSun" pitchFamily="2" charset="-122"/>
                <a:cs typeface="Arial" pitchFamily="34" charset="0"/>
              </a:endParaRPr>
            </a:p>
          </p:txBody>
        </p:sp>
        <p:pic>
          <p:nvPicPr>
            <p:cNvPr id="2058" name="Picture 10" descr="http://www.ecomastertek.com/images/80+platinum.png"/>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8300113" y="1877005"/>
              <a:ext cx="609600" cy="802513"/>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58" name="Elbow Connector 57"/>
          <p:cNvCxnSpPr>
            <a:stCxn id="33" idx="1"/>
          </p:cNvCxnSpPr>
          <p:nvPr/>
        </p:nvCxnSpPr>
        <p:spPr bwMode="auto">
          <a:xfrm rot="10800000" flipV="1">
            <a:off x="5609231" y="3639188"/>
            <a:ext cx="1420503" cy="250423"/>
          </a:xfrm>
          <a:prstGeom prst="bentConnector3">
            <a:avLst>
              <a:gd name="adj1" fmla="val 50000"/>
            </a:avLst>
          </a:prstGeom>
          <a:solidFill>
            <a:schemeClr val="bg1"/>
          </a:solidFill>
          <a:ln w="38100" cap="rnd" cmpd="sng" algn="ctr">
            <a:solidFill>
              <a:schemeClr val="bg1"/>
            </a:solidFill>
            <a:prstDash val="solid"/>
            <a:round/>
            <a:headEnd type="oval" w="lg" len="med"/>
            <a:tailEnd type="oval" w="lg" len="med"/>
          </a:ln>
          <a:effectLst/>
        </p:spPr>
      </p:cxnSp>
    </p:spTree>
    <p:extLst>
      <p:ext uri="{BB962C8B-B14F-4D97-AF65-F5344CB8AC3E}">
        <p14:creationId xmlns="" xmlns:p14="http://schemas.microsoft.com/office/powerpoint/2010/main" val="160946173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4" y="413675"/>
            <a:ext cx="8753477" cy="315650"/>
          </a:xfrm>
        </p:spPr>
        <p:txBody>
          <a:bodyPr/>
          <a:lstStyle/>
          <a:p>
            <a:pPr eaLnBrk="1" hangingPunct="1">
              <a:defRPr/>
            </a:pPr>
            <a:r>
              <a:rPr lang="en-US" dirty="0" smtClean="0"/>
              <a:t>               For Your thriving Datacenter </a:t>
            </a:r>
            <a:endParaRPr lang="en-US" dirty="0"/>
          </a:p>
        </p:txBody>
      </p:sp>
      <p:sp>
        <p:nvSpPr>
          <p:cNvPr id="7" name="Title 1"/>
          <p:cNvSpPr>
            <a:spLocks noGrp="1"/>
          </p:cNvSpPr>
          <p:nvPr/>
        </p:nvSpPr>
        <p:spPr bwMode="auto">
          <a:xfrm>
            <a:off x="412750" y="0"/>
            <a:ext cx="8229865" cy="1143000"/>
          </a:xfrm>
          <a:prstGeom prst="rect">
            <a:avLst/>
          </a:prstGeom>
          <a:noFill/>
          <a:ln w="9525">
            <a:noFill/>
            <a:miter lim="800000"/>
            <a:headEnd/>
            <a:tailEnd/>
          </a:ln>
          <a:effectLst/>
        </p:spPr>
        <p:txBody>
          <a:bodyPr lIns="108816" tIns="54409" rIns="108816" bIns="54409" anchor="ctr"/>
          <a:lstStyle/>
          <a:p>
            <a:pPr algn="ctr">
              <a:lnSpc>
                <a:spcPct val="90000"/>
              </a:lnSpc>
              <a:defRPr/>
            </a:pPr>
            <a:endParaRPr lang="en-US" altLang="zh-TW" sz="3700" dirty="0">
              <a:solidFill>
                <a:srgbClr val="FFFFFF"/>
              </a:solidFill>
              <a:effectLst>
                <a:outerShdw blurRad="38100" dist="38100" dir="2700000" algn="tl">
                  <a:srgbClr val="000000"/>
                </a:outerShdw>
              </a:effectLst>
              <a:latin typeface="Neo Sans Intel Medium" pitchFamily="34" charset="0"/>
            </a:endParaRPr>
          </a:p>
        </p:txBody>
      </p:sp>
      <p:sp>
        <p:nvSpPr>
          <p:cNvPr id="14" name="Freeform 13"/>
          <p:cNvSpPr/>
          <p:nvPr/>
        </p:nvSpPr>
        <p:spPr>
          <a:xfrm flipV="1">
            <a:off x="209021" y="3340008"/>
            <a:ext cx="8636000" cy="1164167"/>
          </a:xfrm>
          <a:custGeom>
            <a:avLst/>
            <a:gdLst>
              <a:gd name="connsiteX0" fmla="*/ 3436882 w 10363200"/>
              <a:gd name="connsiteY0" fmla="*/ 31531 h 1397876"/>
              <a:gd name="connsiteX1" fmla="*/ 0 w 10363200"/>
              <a:gd name="connsiteY1" fmla="*/ 1397876 h 1397876"/>
              <a:gd name="connsiteX2" fmla="*/ 10363200 w 10363200"/>
              <a:gd name="connsiteY2" fmla="*/ 1387366 h 1397876"/>
              <a:gd name="connsiteX3" fmla="*/ 6968358 w 10363200"/>
              <a:gd name="connsiteY3" fmla="*/ 0 h 1397876"/>
              <a:gd name="connsiteX4" fmla="*/ 3373820 w 10363200"/>
              <a:gd name="connsiteY4" fmla="*/ 31531 h 139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0" h="1397876">
                <a:moveTo>
                  <a:pt x="3436882" y="31531"/>
                </a:moveTo>
                <a:lnTo>
                  <a:pt x="0" y="1397876"/>
                </a:lnTo>
                <a:lnTo>
                  <a:pt x="10363200" y="1387366"/>
                </a:lnTo>
                <a:lnTo>
                  <a:pt x="6968358" y="0"/>
                </a:lnTo>
                <a:lnTo>
                  <a:pt x="3373820" y="31531"/>
                </a:lnTo>
              </a:path>
            </a:pathLst>
          </a:custGeom>
          <a:gradFill>
            <a:gsLst>
              <a:gs pos="0">
                <a:schemeClr val="accent1"/>
              </a:gs>
              <a:gs pos="100000">
                <a:schemeClr val="accent1">
                  <a:tint val="23500"/>
                  <a:satMod val="160000"/>
                  <a:alpha val="0"/>
                </a:schemeClr>
              </a:gs>
            </a:gsLst>
            <a:lin ang="5400000" scaled="0"/>
          </a:gradFill>
        </p:spPr>
        <p:txBody>
          <a:bodyPr lIns="76128" tIns="38065" rIns="76128" bIns="38065" anchorCtr="1"/>
          <a:lstStyle/>
          <a:p>
            <a:pPr algn="ctr" defTabSz="761850">
              <a:lnSpc>
                <a:spcPct val="95000"/>
              </a:lnSpc>
              <a:spcBef>
                <a:spcPct val="30000"/>
              </a:spcBef>
              <a:buClr>
                <a:prstClr val="white"/>
              </a:buClr>
              <a:defRPr/>
            </a:pPr>
            <a:endParaRPr lang="en-US" sz="1300" dirty="0">
              <a:solidFill>
                <a:schemeClr val="tx1"/>
              </a:solidFill>
              <a:effectLst>
                <a:outerShdw blurRad="38100" dist="38100" dir="2700000" algn="tl">
                  <a:srgbClr val="000000">
                    <a:alpha val="43137"/>
                  </a:srgbClr>
                </a:outerShdw>
              </a:effectLst>
              <a:latin typeface="Arial Narrow" pitchFamily="34" charset="0"/>
            </a:endParaRPr>
          </a:p>
        </p:txBody>
      </p:sp>
      <p:sp>
        <p:nvSpPr>
          <p:cNvPr id="15" name="TextBox 14"/>
          <p:cNvSpPr txBox="1"/>
          <p:nvPr/>
        </p:nvSpPr>
        <p:spPr>
          <a:xfrm>
            <a:off x="174927" y="1782360"/>
            <a:ext cx="2587532" cy="1625524"/>
          </a:xfrm>
          <a:prstGeom prst="roundRect">
            <a:avLst/>
          </a:prstGeom>
          <a:blipFill dpi="0" rotWithShape="1">
            <a:blip r:embed="rId3" cstate="print">
              <a:extLst/>
            </a:blip>
            <a:srcRect/>
            <a:stretch>
              <a:fillRect/>
            </a:stretch>
          </a:blipFill>
          <a:ln w="76200">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76185" tIns="38092" rIns="76185" bIns="38092" anchor="ctr"/>
          <a:lstStyle/>
          <a:p>
            <a:pPr algn="ctr">
              <a:defRPr/>
            </a:pPr>
            <a:endParaRPr lang="en-US" altLang="zh-TW" sz="1200" dirty="0">
              <a:solidFill>
                <a:schemeClr val="tx1"/>
              </a:solidFill>
            </a:endParaRPr>
          </a:p>
        </p:txBody>
      </p:sp>
      <p:pic>
        <p:nvPicPr>
          <p:cNvPr id="16" name="Picture 15"/>
          <p:cNvPicPr>
            <a:picLocks noChangeAspect="1"/>
          </p:cNvPicPr>
          <p:nvPr/>
        </p:nvPicPr>
        <p:blipFill>
          <a:blip r:embed="rId4" cstate="screen">
            <a:extLst/>
          </a:blip>
          <a:stretch>
            <a:fillRect/>
          </a:stretch>
        </p:blipFill>
        <p:spPr>
          <a:xfrm>
            <a:off x="3134638" y="4087358"/>
            <a:ext cx="2757575" cy="20681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pic>
      <p:sp>
        <p:nvSpPr>
          <p:cNvPr id="17" name="TextBox 16"/>
          <p:cNvSpPr txBox="1"/>
          <p:nvPr/>
        </p:nvSpPr>
        <p:spPr>
          <a:xfrm>
            <a:off x="3237378" y="1782360"/>
            <a:ext cx="2587532" cy="1625524"/>
          </a:xfrm>
          <a:prstGeom prst="roundRect">
            <a:avLst/>
          </a:prstGeom>
          <a:blipFill dpi="0" rotWithShape="1">
            <a:blip r:embed="rId5" cstate="print">
              <a:extLst/>
            </a:blip>
            <a:srcRect/>
            <a:stretch>
              <a:fillRect t="-26000" b="-30000"/>
            </a:stretch>
          </a:blipFill>
          <a:ln w="76200">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76185" tIns="38092" rIns="76185" bIns="38092" anchor="ctr"/>
          <a:lstStyle/>
          <a:p>
            <a:pPr algn="ctr">
              <a:defRPr/>
            </a:pPr>
            <a:endParaRPr lang="en-US" altLang="zh-TW" sz="1200" dirty="0">
              <a:solidFill>
                <a:schemeClr val="tx1"/>
              </a:solidFill>
            </a:endParaRPr>
          </a:p>
        </p:txBody>
      </p:sp>
      <p:sp>
        <p:nvSpPr>
          <p:cNvPr id="18" name="TextBox 17"/>
          <p:cNvSpPr txBox="1"/>
          <p:nvPr/>
        </p:nvSpPr>
        <p:spPr>
          <a:xfrm>
            <a:off x="6299831" y="1782360"/>
            <a:ext cx="2587532" cy="1625524"/>
          </a:xfrm>
          <a:prstGeom prst="roundRect">
            <a:avLst/>
          </a:prstGeom>
          <a:blipFill dpi="0" rotWithShape="1">
            <a:blip r:embed="rId6" cstate="print">
              <a:extLst/>
            </a:blip>
            <a:srcRect/>
            <a:stretch>
              <a:fillRect/>
            </a:stretch>
          </a:blipFill>
          <a:ln w="76200">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76185" tIns="38092" rIns="76185" bIns="38092" anchor="ctr"/>
          <a:lstStyle/>
          <a:p>
            <a:pPr algn="ctr">
              <a:defRPr/>
            </a:pPr>
            <a:endParaRPr lang="en-US" altLang="zh-TW" sz="1200" dirty="0">
              <a:solidFill>
                <a:schemeClr val="tx1"/>
              </a:solidFill>
            </a:endParaRPr>
          </a:p>
        </p:txBody>
      </p:sp>
      <p:sp>
        <p:nvSpPr>
          <p:cNvPr id="19" name="Rectangle 18"/>
          <p:cNvSpPr/>
          <p:nvPr/>
        </p:nvSpPr>
        <p:spPr>
          <a:xfrm>
            <a:off x="5656792" y="1128091"/>
            <a:ext cx="4003146" cy="719667"/>
          </a:xfrm>
          <a:prstGeom prst="rect">
            <a:avLst/>
          </a:prstGeom>
        </p:spPr>
        <p:txBody>
          <a:bodyPr lIns="53330" tIns="26665" rIns="53330" bIns="26665"/>
          <a:lstStyle/>
          <a:p>
            <a:pPr algn="ctr" defTabSz="761850">
              <a:lnSpc>
                <a:spcPct val="150000"/>
              </a:lnSpc>
              <a:spcAft>
                <a:spcPts val="500"/>
              </a:spcAft>
              <a:defRPr/>
            </a:pPr>
            <a:r>
              <a:rPr lang="en-US" sz="2700" kern="0" dirty="0">
                <a:solidFill>
                  <a:schemeClr val="tx1"/>
                </a:solidFill>
                <a:latin typeface="Arial" charset="0"/>
                <a:ea typeface="Verdana" pitchFamily="34" charset="0"/>
                <a:cs typeface="Verdana" pitchFamily="34" charset="0"/>
              </a:rPr>
              <a:t>Network</a:t>
            </a:r>
          </a:p>
        </p:txBody>
      </p:sp>
      <p:sp>
        <p:nvSpPr>
          <p:cNvPr id="20" name="Rectangle 19"/>
          <p:cNvSpPr/>
          <p:nvPr/>
        </p:nvSpPr>
        <p:spPr>
          <a:xfrm>
            <a:off x="2506928" y="1128091"/>
            <a:ext cx="4003146" cy="719667"/>
          </a:xfrm>
          <a:prstGeom prst="rect">
            <a:avLst/>
          </a:prstGeom>
        </p:spPr>
        <p:txBody>
          <a:bodyPr lIns="53330" tIns="26665" rIns="53330" bIns="26665"/>
          <a:lstStyle/>
          <a:p>
            <a:pPr algn="ctr" defTabSz="761850">
              <a:lnSpc>
                <a:spcPct val="150000"/>
              </a:lnSpc>
              <a:spcAft>
                <a:spcPts val="500"/>
              </a:spcAft>
              <a:defRPr/>
            </a:pPr>
            <a:r>
              <a:rPr lang="en-US" sz="2700" kern="0" dirty="0">
                <a:solidFill>
                  <a:schemeClr val="tx1"/>
                </a:solidFill>
                <a:latin typeface="Arial" charset="0"/>
                <a:ea typeface="Verdana" pitchFamily="34" charset="0"/>
                <a:cs typeface="Verdana" pitchFamily="34" charset="0"/>
              </a:rPr>
              <a:t>Storage</a:t>
            </a:r>
          </a:p>
        </p:txBody>
      </p:sp>
      <p:sp>
        <p:nvSpPr>
          <p:cNvPr id="21" name="Rectangle 20"/>
          <p:cNvSpPr/>
          <p:nvPr/>
        </p:nvSpPr>
        <p:spPr>
          <a:xfrm>
            <a:off x="-457729" y="1128091"/>
            <a:ext cx="4001823" cy="719667"/>
          </a:xfrm>
          <a:prstGeom prst="rect">
            <a:avLst/>
          </a:prstGeom>
        </p:spPr>
        <p:txBody>
          <a:bodyPr lIns="53330" tIns="26665" rIns="53330" bIns="26665"/>
          <a:lstStyle/>
          <a:p>
            <a:pPr algn="ctr" defTabSz="761850">
              <a:lnSpc>
                <a:spcPct val="150000"/>
              </a:lnSpc>
              <a:spcAft>
                <a:spcPts val="500"/>
              </a:spcAft>
              <a:defRPr/>
            </a:pPr>
            <a:r>
              <a:rPr lang="en-US" sz="2700" kern="0" dirty="0">
                <a:solidFill>
                  <a:schemeClr val="tx1"/>
                </a:solidFill>
                <a:latin typeface="Arial" charset="0"/>
                <a:ea typeface="Verdana" pitchFamily="34" charset="0"/>
                <a:cs typeface="Verdana" pitchFamily="34" charset="0"/>
              </a:rPr>
              <a:t>Server</a:t>
            </a:r>
          </a:p>
        </p:txBody>
      </p:sp>
    </p:spTree>
    <p:extLst>
      <p:ext uri="{BB962C8B-B14F-4D97-AF65-F5344CB8AC3E}">
        <p14:creationId xmlns="" xmlns:p14="http://schemas.microsoft.com/office/powerpoint/2010/main" val="374004728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810076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26473" y="1468582"/>
            <a:ext cx="5348544" cy="831273"/>
          </a:xfrm>
          <a:prstGeom prst="roundRect">
            <a:avLst>
              <a:gd name="adj" fmla="val 50000"/>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372" tIns="45688" rIns="91372" bIns="45688" numCol="1" rtlCol="0" anchor="t" anchorCtr="1" compatLnSpc="1">
            <a:prstTxWarp prst="textNoShape">
              <a:avLst/>
            </a:prstTxWarp>
            <a:noAutofit/>
          </a:bodyPr>
          <a:lstStyle/>
          <a:p>
            <a:pPr marL="0" marR="0" lvl="0" indent="0" algn="ctr" defTabSz="914400" eaLnBrk="1" fontAlgn="auto" latinLnBrk="0" hangingPunct="1">
              <a:lnSpc>
                <a:spcPct val="95000"/>
              </a:lnSpc>
              <a:spcBef>
                <a:spcPct val="30000"/>
              </a:spcBef>
              <a:spcAft>
                <a:spcPts val="0"/>
              </a:spcAft>
              <a:buClr>
                <a:prstClr val="white"/>
              </a:buClr>
              <a:buSzTx/>
              <a:buFont typeface="Wingdings" pitchFamily="2" charset="2"/>
              <a:buNone/>
              <a:tabLst/>
              <a:defRPr/>
            </a:pPr>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5" name="Rounded Rectangle 4"/>
          <p:cNvSpPr/>
          <p:nvPr/>
        </p:nvSpPr>
        <p:spPr bwMode="auto">
          <a:xfrm>
            <a:off x="-526473" y="2564534"/>
            <a:ext cx="6550641" cy="831273"/>
          </a:xfrm>
          <a:prstGeom prst="roundRect">
            <a:avLst>
              <a:gd name="adj" fmla="val 50000"/>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372" tIns="45688" rIns="91372" bIns="45688" numCol="1" rtlCol="0" anchor="t" anchorCtr="1" compatLnSpc="1">
            <a:prstTxWarp prst="textNoShape">
              <a:avLst/>
            </a:prstTxWarp>
            <a:noAutofit/>
          </a:bodyPr>
          <a:lstStyle/>
          <a:p>
            <a:pPr marL="0" marR="0" lvl="0" indent="0" algn="ctr" defTabSz="914400" eaLnBrk="1" fontAlgn="auto" latinLnBrk="0" hangingPunct="1">
              <a:lnSpc>
                <a:spcPct val="95000"/>
              </a:lnSpc>
              <a:spcBef>
                <a:spcPct val="30000"/>
              </a:spcBef>
              <a:spcAft>
                <a:spcPts val="0"/>
              </a:spcAft>
              <a:buClr>
                <a:prstClr val="white"/>
              </a:buClr>
              <a:buSzTx/>
              <a:buFont typeface="Wingdings" pitchFamily="2" charset="2"/>
              <a:buNone/>
              <a:tabLst/>
              <a:defRPr/>
            </a:pPr>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6" name="Rounded Rectangle 5"/>
          <p:cNvSpPr/>
          <p:nvPr/>
        </p:nvSpPr>
        <p:spPr bwMode="auto">
          <a:xfrm>
            <a:off x="-526473" y="3660486"/>
            <a:ext cx="8006928" cy="831273"/>
          </a:xfrm>
          <a:prstGeom prst="roundRect">
            <a:avLst>
              <a:gd name="adj" fmla="val 50000"/>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372" tIns="45688" rIns="91372" bIns="45688" numCol="1" rtlCol="0" anchor="t" anchorCtr="1" compatLnSpc="1">
            <a:prstTxWarp prst="textNoShape">
              <a:avLst/>
            </a:prstTxWarp>
            <a:noAutofit/>
          </a:bodyPr>
          <a:lstStyle/>
          <a:p>
            <a:pPr marL="0" marR="0" lvl="0" indent="0" algn="ctr" defTabSz="914400" eaLnBrk="1" fontAlgn="auto" latinLnBrk="0" hangingPunct="1">
              <a:lnSpc>
                <a:spcPct val="95000"/>
              </a:lnSpc>
              <a:spcBef>
                <a:spcPct val="30000"/>
              </a:spcBef>
              <a:spcAft>
                <a:spcPts val="0"/>
              </a:spcAft>
              <a:buClr>
                <a:prstClr val="white"/>
              </a:buClr>
              <a:buSzTx/>
              <a:buFont typeface="Wingdings" pitchFamily="2" charset="2"/>
              <a:buNone/>
              <a:tabLst/>
              <a:defRPr/>
            </a:pPr>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7" name="Rounded Rectangle 6"/>
          <p:cNvSpPr/>
          <p:nvPr/>
        </p:nvSpPr>
        <p:spPr bwMode="auto">
          <a:xfrm>
            <a:off x="-576029" y="4753354"/>
            <a:ext cx="9097818" cy="831273"/>
          </a:xfrm>
          <a:prstGeom prst="roundRect">
            <a:avLst>
              <a:gd name="adj" fmla="val 50000"/>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372" tIns="45688" rIns="91372" bIns="45688" numCol="1" rtlCol="0" anchor="t" anchorCtr="1" compatLnSpc="1">
            <a:prstTxWarp prst="textNoShape">
              <a:avLst/>
            </a:prstTxWarp>
            <a:noAutofit/>
          </a:bodyPr>
          <a:lstStyle/>
          <a:p>
            <a:pPr marL="0" marR="0" lvl="0" indent="0" algn="ctr" defTabSz="914400" eaLnBrk="1" fontAlgn="auto" latinLnBrk="0" hangingPunct="1">
              <a:lnSpc>
                <a:spcPct val="95000"/>
              </a:lnSpc>
              <a:spcBef>
                <a:spcPct val="30000"/>
              </a:spcBef>
              <a:spcAft>
                <a:spcPts val="0"/>
              </a:spcAft>
              <a:buClr>
                <a:prstClr val="white"/>
              </a:buClr>
              <a:buSzTx/>
              <a:buFont typeface="Wingdings" pitchFamily="2" charset="2"/>
              <a:buNone/>
              <a:tabLst/>
              <a:defRPr/>
            </a:pPr>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8" name="Title 3"/>
          <p:cNvSpPr txBox="1">
            <a:spLocks/>
          </p:cNvSpPr>
          <p:nvPr/>
        </p:nvSpPr>
        <p:spPr bwMode="auto">
          <a:xfrm>
            <a:off x="102721" y="112222"/>
            <a:ext cx="8229600" cy="1143000"/>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bodyPr>
          <a:lstStyle>
            <a:lvl1pPr algn="ctr" rtl="0" eaLnBrk="1" fontAlgn="base" hangingPunct="1">
              <a:lnSpc>
                <a:spcPct val="90000"/>
              </a:lnSpc>
              <a:spcBef>
                <a:spcPct val="0"/>
              </a:spcBef>
              <a:spcAft>
                <a:spcPct val="0"/>
              </a:spcAft>
              <a:defRPr sz="32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5pPr>
            <a:lvl6pPr marL="457177"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6pPr>
            <a:lvl7pPr marL="914354"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7pPr>
            <a:lvl8pPr marL="1371532"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8pPr>
            <a:lvl9pPr marL="1828709"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effectLst/>
                <a:uLnTx/>
                <a:uFillTx/>
                <a:ea typeface="+mj-ea"/>
                <a:cs typeface="Arial"/>
              </a:rPr>
              <a:t>Why are we here?</a:t>
            </a:r>
            <a:endParaRPr kumimoji="0" lang="en-US" sz="2800" b="0" i="0" u="none" strike="noStrike" kern="0" cap="none" spc="0" normalizeH="0" baseline="0" noProof="0" dirty="0">
              <a:ln>
                <a:noFill/>
              </a:ln>
              <a:effectLst/>
              <a:uLnTx/>
              <a:uFillTx/>
              <a:ea typeface="+mj-ea"/>
              <a:cs typeface="Arial"/>
            </a:endParaRPr>
          </a:p>
        </p:txBody>
      </p:sp>
      <p:sp>
        <p:nvSpPr>
          <p:cNvPr id="9" name="TextBox 8"/>
          <p:cNvSpPr txBox="1"/>
          <p:nvPr/>
        </p:nvSpPr>
        <p:spPr>
          <a:xfrm>
            <a:off x="0" y="2750096"/>
            <a:ext cx="5773491" cy="400110"/>
          </a:xfrm>
          <a:prstGeom prst="rect">
            <a:avLst/>
          </a:prstGeom>
          <a:noFill/>
        </p:spPr>
        <p:txBody>
          <a:bodyPr wrap="square" rtlCol="0">
            <a:spAutoFit/>
          </a:bodyPr>
          <a:lstStyle/>
          <a:p>
            <a:pPr fontAlgn="auto">
              <a:spcBef>
                <a:spcPts val="0"/>
              </a:spcBef>
              <a:spcAft>
                <a:spcPts val="0"/>
              </a:spcAft>
            </a:pPr>
            <a:r>
              <a:rPr lang="en-US" sz="2000" dirty="0" smtClean="0">
                <a:solidFill>
                  <a:prstClr val="white"/>
                </a:solidFill>
                <a:effectLst>
                  <a:outerShdw blurRad="38100" dist="38100" dir="2700000" algn="tl">
                    <a:srgbClr val="000000">
                      <a:alpha val="43137"/>
                    </a:srgbClr>
                  </a:outerShdw>
                </a:effectLst>
                <a:latin typeface="Neo Sans Intel"/>
                <a:cs typeface="Arial"/>
              </a:rPr>
              <a:t>Enterprise Infrastructure is…..leading your business</a:t>
            </a:r>
            <a:endParaRPr lang="en-US" sz="2000" dirty="0">
              <a:solidFill>
                <a:prstClr val="white"/>
              </a:solidFill>
              <a:effectLst>
                <a:outerShdw blurRad="38100" dist="38100" dir="2700000" algn="tl">
                  <a:srgbClr val="000000">
                    <a:alpha val="43137"/>
                  </a:srgbClr>
                </a:outerShdw>
              </a:effectLst>
              <a:latin typeface="Neo Sans Intel"/>
              <a:cs typeface="Arial"/>
            </a:endParaRPr>
          </a:p>
        </p:txBody>
      </p:sp>
      <p:sp>
        <p:nvSpPr>
          <p:cNvPr id="10" name="TextBox 9"/>
          <p:cNvSpPr txBox="1"/>
          <p:nvPr/>
        </p:nvSpPr>
        <p:spPr>
          <a:xfrm>
            <a:off x="1424608" y="1653854"/>
            <a:ext cx="3099310" cy="400110"/>
          </a:xfrm>
          <a:prstGeom prst="rect">
            <a:avLst/>
          </a:prstGeom>
          <a:noFill/>
        </p:spPr>
        <p:txBody>
          <a:bodyPr wrap="none" rtlCol="0">
            <a:spAutoFit/>
          </a:bodyPr>
          <a:lstStyle/>
          <a:p>
            <a:pPr fontAlgn="auto">
              <a:spcBef>
                <a:spcPts val="0"/>
              </a:spcBef>
              <a:spcAft>
                <a:spcPts val="0"/>
              </a:spcAft>
            </a:pPr>
            <a:r>
              <a:rPr lang="en-US" sz="2000" dirty="0" smtClean="0">
                <a:solidFill>
                  <a:prstClr val="white"/>
                </a:solidFill>
                <a:effectLst>
                  <a:outerShdw blurRad="38100" dist="38100" dir="2700000" algn="tl">
                    <a:srgbClr val="000000">
                      <a:alpha val="43137"/>
                    </a:srgbClr>
                  </a:outerShdw>
                </a:effectLst>
                <a:latin typeface="Neo Sans Intel"/>
                <a:cs typeface="Arial"/>
              </a:rPr>
              <a:t>The Data Center is thriving</a:t>
            </a:r>
            <a:endParaRPr lang="en-US" sz="2000" dirty="0">
              <a:solidFill>
                <a:prstClr val="white"/>
              </a:solidFill>
              <a:effectLst>
                <a:outerShdw blurRad="38100" dist="38100" dir="2700000" algn="tl">
                  <a:srgbClr val="000000">
                    <a:alpha val="43137"/>
                  </a:srgbClr>
                </a:outerShdw>
              </a:effectLst>
              <a:latin typeface="Neo Sans Intel"/>
              <a:cs typeface="Arial"/>
            </a:endParaRPr>
          </a:p>
        </p:txBody>
      </p:sp>
      <p:sp>
        <p:nvSpPr>
          <p:cNvPr id="11" name="TextBox 10"/>
          <p:cNvSpPr txBox="1"/>
          <p:nvPr/>
        </p:nvSpPr>
        <p:spPr>
          <a:xfrm>
            <a:off x="816792" y="3862843"/>
            <a:ext cx="5150897" cy="400110"/>
          </a:xfrm>
          <a:prstGeom prst="rect">
            <a:avLst/>
          </a:prstGeom>
          <a:noFill/>
        </p:spPr>
        <p:txBody>
          <a:bodyPr wrap="none" rtlCol="0">
            <a:spAutoFit/>
          </a:bodyPr>
          <a:lstStyle/>
          <a:p>
            <a:pPr fontAlgn="auto">
              <a:spcBef>
                <a:spcPts val="0"/>
              </a:spcBef>
              <a:spcAft>
                <a:spcPts val="0"/>
              </a:spcAft>
            </a:pPr>
            <a:r>
              <a:rPr lang="en-US" sz="2000" dirty="0">
                <a:solidFill>
                  <a:prstClr val="white"/>
                </a:solidFill>
                <a:effectLst>
                  <a:outerShdw blurRad="38100" dist="38100" dir="2700000" algn="tl">
                    <a:srgbClr val="000000">
                      <a:alpha val="43137"/>
                    </a:srgbClr>
                  </a:outerShdw>
                </a:effectLst>
                <a:latin typeface="Neo Sans Intel"/>
                <a:cs typeface="Arial"/>
              </a:rPr>
              <a:t>C</a:t>
            </a:r>
            <a:r>
              <a:rPr lang="en-US" sz="2000" dirty="0" smtClean="0">
                <a:solidFill>
                  <a:prstClr val="white"/>
                </a:solidFill>
                <a:effectLst>
                  <a:outerShdw blurRad="38100" dist="38100" dir="2700000" algn="tl">
                    <a:srgbClr val="000000">
                      <a:alpha val="43137"/>
                    </a:srgbClr>
                  </a:outerShdw>
                </a:effectLst>
                <a:latin typeface="Neo Sans Intel"/>
                <a:cs typeface="Arial"/>
              </a:rPr>
              <a:t>ustomers are organized and are speaking up.</a:t>
            </a:r>
            <a:endParaRPr lang="en-US" sz="2000" dirty="0">
              <a:solidFill>
                <a:prstClr val="white"/>
              </a:solidFill>
              <a:effectLst>
                <a:outerShdw blurRad="38100" dist="38100" dir="2700000" algn="tl">
                  <a:srgbClr val="000000">
                    <a:alpha val="43137"/>
                  </a:srgbClr>
                </a:outerShdw>
              </a:effectLst>
              <a:latin typeface="Neo Sans Intel"/>
              <a:cs typeface="Arial"/>
            </a:endParaRPr>
          </a:p>
        </p:txBody>
      </p:sp>
      <p:sp>
        <p:nvSpPr>
          <p:cNvPr id="12" name="TextBox 11"/>
          <p:cNvSpPr txBox="1"/>
          <p:nvPr/>
        </p:nvSpPr>
        <p:spPr>
          <a:xfrm>
            <a:off x="857902" y="4968936"/>
            <a:ext cx="7074807" cy="400110"/>
          </a:xfrm>
          <a:prstGeom prst="rect">
            <a:avLst/>
          </a:prstGeom>
          <a:noFill/>
        </p:spPr>
        <p:txBody>
          <a:bodyPr wrap="square" rtlCol="0">
            <a:spAutoFit/>
          </a:bodyPr>
          <a:lstStyle/>
          <a:p>
            <a:pPr fontAlgn="auto">
              <a:spcBef>
                <a:spcPts val="0"/>
              </a:spcBef>
              <a:spcAft>
                <a:spcPts val="0"/>
              </a:spcAft>
            </a:pPr>
            <a:r>
              <a:rPr lang="en-US" sz="2000" dirty="0" smtClean="0">
                <a:solidFill>
                  <a:prstClr val="white"/>
                </a:solidFill>
                <a:effectLst>
                  <a:outerShdw blurRad="38100" dist="38100" dir="2700000" algn="tl">
                    <a:srgbClr val="000000">
                      <a:alpha val="43137"/>
                    </a:srgbClr>
                  </a:outerShdw>
                </a:effectLst>
                <a:latin typeface="Neo Sans Intel"/>
                <a:cs typeface="Arial"/>
              </a:rPr>
              <a:t>Discuss Tools to grow, thrive and build your business. </a:t>
            </a:r>
            <a:endParaRPr lang="en-US" sz="2000" dirty="0">
              <a:solidFill>
                <a:prstClr val="white"/>
              </a:solidFill>
              <a:effectLst>
                <a:outerShdw blurRad="38100" dist="38100" dir="2700000" algn="tl">
                  <a:srgbClr val="000000">
                    <a:alpha val="43137"/>
                  </a:srgbClr>
                </a:outerShdw>
              </a:effectLst>
              <a:latin typeface="Neo Sans Intel"/>
              <a:cs typeface="Arial"/>
            </a:endParaRPr>
          </a:p>
        </p:txBody>
      </p:sp>
    </p:spTree>
    <p:extLst>
      <p:ext uri="{BB962C8B-B14F-4D97-AF65-F5344CB8AC3E}">
        <p14:creationId xmlns="" xmlns:p14="http://schemas.microsoft.com/office/powerpoint/2010/main" val="1744405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19" y="260073"/>
            <a:ext cx="8410575" cy="920751"/>
          </a:xfrm>
        </p:spPr>
        <p:txBody>
          <a:bodyPr/>
          <a:lstStyle/>
          <a:p>
            <a:pPr eaLnBrk="1" hangingPunct="1">
              <a:defRPr/>
            </a:pPr>
            <a:r>
              <a:rPr lang="en-US" dirty="0" smtClean="0">
                <a:solidFill>
                  <a:schemeClr val="tx1"/>
                </a:solidFill>
              </a:rPr>
              <a:t>For business to thrive….IT Must Scale!</a:t>
            </a:r>
            <a:endParaRPr lang="en-US" dirty="0">
              <a:solidFill>
                <a:schemeClr val="tx1"/>
              </a:solidFill>
            </a:endParaRPr>
          </a:p>
        </p:txBody>
      </p:sp>
      <p:sp>
        <p:nvSpPr>
          <p:cNvPr id="19459" name="Title 1"/>
          <p:cNvSpPr txBox="1">
            <a:spLocks/>
          </p:cNvSpPr>
          <p:nvPr/>
        </p:nvSpPr>
        <p:spPr bwMode="auto">
          <a:xfrm>
            <a:off x="0" y="5621855"/>
            <a:ext cx="9144000" cy="629708"/>
          </a:xfrm>
          <a:prstGeom prst="rect">
            <a:avLst/>
          </a:prstGeom>
          <a:noFill/>
          <a:ln w="9525">
            <a:noFill/>
            <a:miter lim="800000"/>
            <a:headEnd/>
            <a:tailEnd/>
          </a:ln>
        </p:spPr>
        <p:txBody>
          <a:bodyPr lIns="76187" tIns="38093" rIns="76187" bIns="38093"/>
          <a:lstStyle/>
          <a:p>
            <a:pPr algn="ctr" defTabSz="760647">
              <a:lnSpc>
                <a:spcPct val="90000"/>
              </a:lnSpc>
            </a:pPr>
            <a:endParaRPr lang="en-US" altLang="zh-TW" sz="3700" dirty="0">
              <a:latin typeface="Neo Sans Intel Medium" pitchFamily="34" charset="0"/>
            </a:endParaRPr>
          </a:p>
        </p:txBody>
      </p:sp>
      <p:sp>
        <p:nvSpPr>
          <p:cNvPr id="19460" name="Rectangle 7"/>
          <p:cNvSpPr>
            <a:spLocks noChangeArrowheads="1"/>
          </p:cNvSpPr>
          <p:nvPr/>
        </p:nvSpPr>
        <p:spPr bwMode="auto">
          <a:xfrm>
            <a:off x="460375" y="1180824"/>
            <a:ext cx="2758282" cy="384968"/>
          </a:xfrm>
          <a:prstGeom prst="rect">
            <a:avLst/>
          </a:prstGeom>
          <a:noFill/>
          <a:ln w="9525">
            <a:noFill/>
            <a:miter lim="800000"/>
            <a:headEnd/>
            <a:tailEnd/>
          </a:ln>
        </p:spPr>
        <p:txBody>
          <a:bodyPr lIns="76102" tIns="38052" rIns="76102" bIns="38052">
            <a:spAutoFit/>
          </a:bodyPr>
          <a:lstStyle/>
          <a:p>
            <a:pPr algn="ctr"/>
            <a:r>
              <a:rPr lang="en-US" altLang="zh-TW" sz="2000" dirty="0">
                <a:latin typeface="Neo Sans Intel" pitchFamily="34" charset="0"/>
              </a:rPr>
              <a:t>Data Storage</a:t>
            </a:r>
            <a:endParaRPr lang="en-US" altLang="zh-TW" sz="4500" dirty="0">
              <a:latin typeface="Neo Sans Intel" pitchFamily="34" charset="0"/>
            </a:endParaRPr>
          </a:p>
        </p:txBody>
      </p:sp>
      <p:sp>
        <p:nvSpPr>
          <p:cNvPr id="19461" name="Rectangle 11"/>
          <p:cNvSpPr>
            <a:spLocks noChangeArrowheads="1"/>
          </p:cNvSpPr>
          <p:nvPr/>
        </p:nvSpPr>
        <p:spPr bwMode="auto">
          <a:xfrm>
            <a:off x="5901532" y="3747283"/>
            <a:ext cx="2758281" cy="384968"/>
          </a:xfrm>
          <a:prstGeom prst="rect">
            <a:avLst/>
          </a:prstGeom>
          <a:noFill/>
          <a:ln w="9525">
            <a:noFill/>
            <a:miter lim="800000"/>
            <a:headEnd/>
            <a:tailEnd/>
          </a:ln>
        </p:spPr>
        <p:txBody>
          <a:bodyPr lIns="76102" tIns="38052" rIns="76102" bIns="38052">
            <a:spAutoFit/>
          </a:bodyPr>
          <a:lstStyle/>
          <a:p>
            <a:pPr algn="ctr"/>
            <a:r>
              <a:rPr lang="en-US" altLang="zh-TW" sz="2000" dirty="0">
                <a:latin typeface="Neo Sans Intel" pitchFamily="34" charset="0"/>
              </a:rPr>
              <a:t>Network Bottlenecks</a:t>
            </a:r>
            <a:endParaRPr lang="en-US" altLang="zh-TW" sz="4500" dirty="0">
              <a:latin typeface="Neo Sans Intel" pitchFamily="34" charset="0"/>
            </a:endParaRPr>
          </a:p>
        </p:txBody>
      </p:sp>
      <p:sp>
        <p:nvSpPr>
          <p:cNvPr id="13" name="TextBox 12"/>
          <p:cNvSpPr txBox="1"/>
          <p:nvPr/>
        </p:nvSpPr>
        <p:spPr>
          <a:xfrm>
            <a:off x="6160970" y="4149716"/>
            <a:ext cx="2240203" cy="1830704"/>
          </a:xfrm>
          <a:prstGeom prst="roundRect">
            <a:avLst/>
          </a:prstGeom>
          <a:blipFill>
            <a:blip r:embed="rId3" cstate="print">
              <a:extLst/>
            </a:blip>
            <a:stretch>
              <a:fillRect/>
            </a:stretch>
          </a:blipFill>
          <a:ln w="76200" cap="flat" cmpd="sng" algn="ctr">
            <a:solidFill>
              <a:schemeClr val="bg1">
                <a:lumMod val="60000"/>
                <a:lumOff val="40000"/>
              </a:schemeClr>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53281" tIns="26640" rIns="53281" bIns="26640" anchorCtr="1"/>
          <a:lstStyle/>
          <a:p>
            <a:pPr defTabSz="533115">
              <a:lnSpc>
                <a:spcPct val="95000"/>
              </a:lnSpc>
              <a:spcBef>
                <a:spcPct val="30000"/>
              </a:spcBef>
              <a:buClr>
                <a:schemeClr val="tx1"/>
              </a:buClr>
              <a:defRPr/>
            </a:pPr>
            <a:endParaRPr lang="en-US" altLang="zh-TW" sz="1200" dirty="0">
              <a:effectLst>
                <a:outerShdw blurRad="38100" dist="38100" dir="2700000" algn="tl">
                  <a:srgbClr val="000000"/>
                </a:outerShdw>
              </a:effectLst>
              <a:latin typeface="Arial Narrow" pitchFamily="34" charset="0"/>
            </a:endParaRPr>
          </a:p>
        </p:txBody>
      </p:sp>
      <p:sp>
        <p:nvSpPr>
          <p:cNvPr id="19465" name="Rectangle 13"/>
          <p:cNvSpPr>
            <a:spLocks noChangeArrowheads="1"/>
          </p:cNvSpPr>
          <p:nvPr/>
        </p:nvSpPr>
        <p:spPr bwMode="auto">
          <a:xfrm>
            <a:off x="3194845" y="1180824"/>
            <a:ext cx="2758281" cy="384968"/>
          </a:xfrm>
          <a:prstGeom prst="rect">
            <a:avLst/>
          </a:prstGeom>
          <a:noFill/>
          <a:ln w="9525">
            <a:noFill/>
            <a:miter lim="800000"/>
            <a:headEnd/>
            <a:tailEnd/>
          </a:ln>
        </p:spPr>
        <p:txBody>
          <a:bodyPr lIns="76102" tIns="38052" rIns="76102" bIns="38052">
            <a:spAutoFit/>
          </a:bodyPr>
          <a:lstStyle/>
          <a:p>
            <a:pPr algn="ctr"/>
            <a:r>
              <a:rPr lang="en-US" altLang="zh-TW" sz="2000" dirty="0">
                <a:latin typeface="Neo Sans Intel" pitchFamily="34" charset="0"/>
              </a:rPr>
              <a:t>Security</a:t>
            </a:r>
            <a:endParaRPr lang="en-US" altLang="zh-TW" sz="4500" dirty="0">
              <a:latin typeface="Neo Sans Intel" pitchFamily="34" charset="0"/>
            </a:endParaRPr>
          </a:p>
        </p:txBody>
      </p:sp>
      <p:sp>
        <p:nvSpPr>
          <p:cNvPr id="19466" name="TextBox 14"/>
          <p:cNvSpPr>
            <a:spLocks noChangeArrowheads="1"/>
          </p:cNvSpPr>
          <p:nvPr/>
        </p:nvSpPr>
        <p:spPr bwMode="auto">
          <a:xfrm>
            <a:off x="3357563" y="1582991"/>
            <a:ext cx="2239698" cy="1830917"/>
          </a:xfrm>
          <a:prstGeom prst="roundRect">
            <a:avLst>
              <a:gd name="adj" fmla="val 16667"/>
            </a:avLst>
          </a:prstGeom>
          <a:solidFill>
            <a:schemeClr val="tx1"/>
          </a:solidFill>
          <a:ln w="9525">
            <a:noFill/>
            <a:round/>
            <a:headEnd/>
            <a:tailEnd/>
          </a:ln>
        </p:spPr>
        <p:txBody>
          <a:bodyPr lIns="76191" tIns="38095" rIns="76191" bIns="38095" anchor="ctr"/>
          <a:lstStyle/>
          <a:p>
            <a:pPr algn="ctr"/>
            <a:endParaRPr kumimoji="0" lang="en-US" altLang="zh-TW" dirty="0"/>
          </a:p>
        </p:txBody>
      </p:sp>
      <p:sp>
        <p:nvSpPr>
          <p:cNvPr id="19467" name="Rectangle 15"/>
          <p:cNvSpPr>
            <a:spLocks noChangeArrowheads="1"/>
          </p:cNvSpPr>
          <p:nvPr/>
        </p:nvSpPr>
        <p:spPr bwMode="auto">
          <a:xfrm>
            <a:off x="5901532" y="1180824"/>
            <a:ext cx="2758281" cy="384968"/>
          </a:xfrm>
          <a:prstGeom prst="rect">
            <a:avLst/>
          </a:prstGeom>
          <a:noFill/>
          <a:ln w="9525">
            <a:noFill/>
            <a:miter lim="800000"/>
            <a:headEnd/>
            <a:tailEnd/>
          </a:ln>
        </p:spPr>
        <p:txBody>
          <a:bodyPr lIns="76102" tIns="38052" rIns="76102" bIns="38052">
            <a:spAutoFit/>
          </a:bodyPr>
          <a:lstStyle/>
          <a:p>
            <a:pPr algn="ctr"/>
            <a:r>
              <a:rPr lang="en-US" altLang="zh-TW" sz="2000" dirty="0">
                <a:latin typeface="Neo Sans Intel" pitchFamily="34" charset="0"/>
              </a:rPr>
              <a:t>Power Costs</a:t>
            </a:r>
            <a:endParaRPr lang="en-US" altLang="zh-TW" sz="4500" dirty="0">
              <a:latin typeface="Neo Sans Intel" pitchFamily="34" charset="0"/>
            </a:endParaRPr>
          </a:p>
        </p:txBody>
      </p:sp>
      <p:sp>
        <p:nvSpPr>
          <p:cNvPr id="17" name="TextBox 16"/>
          <p:cNvSpPr txBox="1"/>
          <p:nvPr/>
        </p:nvSpPr>
        <p:spPr>
          <a:xfrm>
            <a:off x="6160970" y="1583105"/>
            <a:ext cx="2240203" cy="1830704"/>
          </a:xfrm>
          <a:prstGeom prst="roundRect">
            <a:avLst/>
          </a:prstGeom>
          <a:blipFill>
            <a:blip r:embed="rId4" cstate="print">
              <a:extLst/>
            </a:blip>
            <a:stretch>
              <a:fillRect/>
            </a:stretch>
          </a:blipFill>
          <a:ln w="76200" cap="flat" cmpd="sng" algn="ctr">
            <a:solidFill>
              <a:schemeClr val="bg1">
                <a:lumMod val="60000"/>
                <a:lumOff val="40000"/>
              </a:schemeClr>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53281" tIns="26640" rIns="53281" bIns="26640" anchorCtr="1"/>
          <a:lstStyle/>
          <a:p>
            <a:pPr defTabSz="533115">
              <a:lnSpc>
                <a:spcPct val="95000"/>
              </a:lnSpc>
              <a:spcBef>
                <a:spcPct val="30000"/>
              </a:spcBef>
              <a:buClr>
                <a:schemeClr val="tx1"/>
              </a:buClr>
              <a:defRPr/>
            </a:pPr>
            <a:endParaRPr lang="en-US" altLang="zh-TW" sz="1200" dirty="0">
              <a:effectLst>
                <a:outerShdw blurRad="38100" dist="38100" dir="2700000" algn="tl">
                  <a:srgbClr val="000000"/>
                </a:outerShdw>
              </a:effectLst>
              <a:latin typeface="Arial Narrow" pitchFamily="34" charset="0"/>
            </a:endParaRPr>
          </a:p>
        </p:txBody>
      </p:sp>
      <p:sp>
        <p:nvSpPr>
          <p:cNvPr id="19471" name="Rectangle 17"/>
          <p:cNvSpPr>
            <a:spLocks noChangeArrowheads="1"/>
          </p:cNvSpPr>
          <p:nvPr/>
        </p:nvSpPr>
        <p:spPr bwMode="auto">
          <a:xfrm>
            <a:off x="3194845" y="3747283"/>
            <a:ext cx="2758281" cy="384968"/>
          </a:xfrm>
          <a:prstGeom prst="rect">
            <a:avLst/>
          </a:prstGeom>
          <a:noFill/>
          <a:ln w="9525">
            <a:noFill/>
            <a:miter lim="800000"/>
            <a:headEnd/>
            <a:tailEnd/>
          </a:ln>
        </p:spPr>
        <p:txBody>
          <a:bodyPr lIns="76102" tIns="38052" rIns="76102" bIns="38052">
            <a:spAutoFit/>
          </a:bodyPr>
          <a:lstStyle/>
          <a:p>
            <a:pPr algn="ctr"/>
            <a:r>
              <a:rPr lang="en-US" altLang="zh-TW" sz="2000" dirty="0">
                <a:latin typeface="Neo Sans Intel" pitchFamily="34" charset="0"/>
              </a:rPr>
              <a:t>IT Staff Constraints</a:t>
            </a:r>
            <a:endParaRPr lang="en-US" altLang="zh-TW" sz="4500" dirty="0">
              <a:latin typeface="Neo Sans Intel" pitchFamily="34" charset="0"/>
            </a:endParaRPr>
          </a:p>
        </p:txBody>
      </p:sp>
      <p:sp>
        <p:nvSpPr>
          <p:cNvPr id="19" name="TextBox 18"/>
          <p:cNvSpPr txBox="1"/>
          <p:nvPr/>
        </p:nvSpPr>
        <p:spPr>
          <a:xfrm>
            <a:off x="3453735" y="4149716"/>
            <a:ext cx="2240203" cy="1830704"/>
          </a:xfrm>
          <a:prstGeom prst="roundRect">
            <a:avLst/>
          </a:prstGeom>
          <a:blipFill>
            <a:blip r:embed="rId5" cstate="print">
              <a:extLst/>
            </a:blip>
            <a:stretch>
              <a:fillRect/>
            </a:stretch>
          </a:blipFill>
          <a:ln w="76200" cap="flat" cmpd="sng" algn="ctr">
            <a:solidFill>
              <a:schemeClr val="bg1">
                <a:lumMod val="60000"/>
                <a:lumOff val="40000"/>
              </a:schemeClr>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53281" tIns="26640" rIns="53281" bIns="26640" anchorCtr="1"/>
          <a:lstStyle/>
          <a:p>
            <a:pPr defTabSz="533115">
              <a:lnSpc>
                <a:spcPct val="95000"/>
              </a:lnSpc>
              <a:spcBef>
                <a:spcPct val="30000"/>
              </a:spcBef>
              <a:buClr>
                <a:schemeClr val="tx1"/>
              </a:buClr>
              <a:defRPr/>
            </a:pPr>
            <a:endParaRPr lang="en-US" altLang="zh-TW" sz="1200" dirty="0">
              <a:effectLst>
                <a:outerShdw blurRad="38100" dist="38100" dir="2700000" algn="tl">
                  <a:srgbClr val="000000"/>
                </a:outerShdw>
              </a:effectLst>
              <a:latin typeface="Arial Narrow" pitchFamily="34" charset="0"/>
            </a:endParaRPr>
          </a:p>
        </p:txBody>
      </p:sp>
      <p:sp>
        <p:nvSpPr>
          <p:cNvPr id="20" name="Rounded Rectangle 19"/>
          <p:cNvSpPr/>
          <p:nvPr/>
        </p:nvSpPr>
        <p:spPr bwMode="auto">
          <a:xfrm>
            <a:off x="3370966" y="1583102"/>
            <a:ext cx="2405751" cy="1904958"/>
          </a:xfrm>
          <a:prstGeom prst="roundRect">
            <a:avLst/>
          </a:prstGeom>
          <a:blipFill>
            <a:blip r:embed="rId6" cstate="print"/>
            <a:stretch>
              <a:fillRect/>
            </a:stretch>
          </a:blipFill>
          <a:ln w="76200" cap="flat" cmpd="sng" algn="ctr">
            <a:solidFill>
              <a:schemeClr val="bg1">
                <a:lumMod val="60000"/>
                <a:lumOff val="40000"/>
              </a:schemeClr>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53281" tIns="26640" rIns="53281" bIns="26640" anchorCtr="1"/>
          <a:lstStyle/>
          <a:p>
            <a:pPr defTabSz="533115">
              <a:lnSpc>
                <a:spcPct val="95000"/>
              </a:lnSpc>
              <a:spcBef>
                <a:spcPct val="30000"/>
              </a:spcBef>
              <a:buClr>
                <a:schemeClr val="tx1"/>
              </a:buClr>
              <a:defRPr/>
            </a:pPr>
            <a:endParaRPr lang="en-US" altLang="zh-TW" sz="1200" dirty="0">
              <a:effectLst>
                <a:outerShdw blurRad="38100" dist="38100" dir="2700000" algn="tl">
                  <a:srgbClr val="000000"/>
                </a:outerShdw>
              </a:effectLst>
              <a:latin typeface="Arial Narrow" pitchFamily="34" charset="0"/>
            </a:endParaRPr>
          </a:p>
        </p:txBody>
      </p:sp>
      <p:sp>
        <p:nvSpPr>
          <p:cNvPr id="21" name="TextBox 20"/>
          <p:cNvSpPr txBox="1"/>
          <p:nvPr/>
        </p:nvSpPr>
        <p:spPr>
          <a:xfrm>
            <a:off x="718844" y="1583105"/>
            <a:ext cx="2240280" cy="1830704"/>
          </a:xfrm>
          <a:prstGeom prst="roundRect">
            <a:avLst/>
          </a:prstGeom>
          <a:blipFill dpi="0" rotWithShape="1">
            <a:blip r:embed="rId7" cstate="print">
              <a:extLst/>
            </a:blip>
            <a:srcRect/>
            <a:stretch>
              <a:fillRect/>
            </a:stretch>
          </a:blipFill>
          <a:ln w="76200" cap="flat" cmpd="sng" algn="ctr">
            <a:solidFill>
              <a:schemeClr val="bg1">
                <a:lumMod val="60000"/>
                <a:lumOff val="40000"/>
              </a:schemeClr>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53283" tIns="26641" rIns="53283" bIns="26641" anchorCtr="1"/>
          <a:lstStyle/>
          <a:p>
            <a:pPr defTabSz="533115">
              <a:lnSpc>
                <a:spcPct val="95000"/>
              </a:lnSpc>
              <a:spcBef>
                <a:spcPct val="30000"/>
              </a:spcBef>
              <a:buClr>
                <a:schemeClr val="tx1"/>
              </a:buClr>
              <a:defRPr/>
            </a:pPr>
            <a:endParaRPr lang="en-US" altLang="zh-TW" sz="1200" dirty="0">
              <a:effectLst>
                <a:outerShdw blurRad="38100" dist="38100" dir="2700000" algn="tl">
                  <a:srgbClr val="000000"/>
                </a:outerShdw>
              </a:effectLst>
              <a:latin typeface="Arial Narrow" pitchFamily="34" charset="0"/>
            </a:endParaRPr>
          </a:p>
        </p:txBody>
      </p:sp>
      <p:sp>
        <p:nvSpPr>
          <p:cNvPr id="19481" name="Rectangle 21"/>
          <p:cNvSpPr>
            <a:spLocks noChangeArrowheads="1"/>
          </p:cNvSpPr>
          <p:nvPr/>
        </p:nvSpPr>
        <p:spPr bwMode="auto">
          <a:xfrm>
            <a:off x="0" y="3747283"/>
            <a:ext cx="3677708" cy="384968"/>
          </a:xfrm>
          <a:prstGeom prst="rect">
            <a:avLst/>
          </a:prstGeom>
          <a:noFill/>
          <a:ln w="9525">
            <a:noFill/>
            <a:miter lim="800000"/>
            <a:headEnd/>
            <a:tailEnd/>
          </a:ln>
        </p:spPr>
        <p:txBody>
          <a:bodyPr lIns="76105" tIns="38053" rIns="76105" bIns="38053">
            <a:spAutoFit/>
          </a:bodyPr>
          <a:lstStyle/>
          <a:p>
            <a:pPr algn="ctr"/>
            <a:r>
              <a:rPr lang="en-US" altLang="zh-TW" sz="2000" dirty="0">
                <a:latin typeface="Neo Sans Intel" pitchFamily="34" charset="0"/>
              </a:rPr>
              <a:t>Responsiveness</a:t>
            </a:r>
            <a:endParaRPr lang="en-US" altLang="zh-TW" sz="4500" dirty="0">
              <a:latin typeface="Neo Sans Intel" pitchFamily="34" charset="0"/>
            </a:endParaRPr>
          </a:p>
        </p:txBody>
      </p:sp>
      <p:sp>
        <p:nvSpPr>
          <p:cNvPr id="25" name="TextBox 24"/>
          <p:cNvSpPr txBox="1"/>
          <p:nvPr/>
        </p:nvSpPr>
        <p:spPr>
          <a:xfrm>
            <a:off x="718844" y="4149716"/>
            <a:ext cx="2240280" cy="1830704"/>
          </a:xfrm>
          <a:prstGeom prst="roundRect">
            <a:avLst/>
          </a:prstGeom>
          <a:blipFill dpi="0" rotWithShape="1">
            <a:blip r:embed="rId8" cstate="print">
              <a:extLst/>
            </a:blip>
            <a:srcRect/>
            <a:stretch>
              <a:fillRect/>
            </a:stretch>
          </a:blipFill>
          <a:ln w="76200" cap="flat" cmpd="sng" algn="ctr">
            <a:solidFill>
              <a:schemeClr val="bg1">
                <a:lumMod val="60000"/>
                <a:lumOff val="40000"/>
              </a:schemeClr>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53283" tIns="26641" rIns="53283" bIns="26641" anchorCtr="1"/>
          <a:lstStyle/>
          <a:p>
            <a:pPr defTabSz="533115">
              <a:lnSpc>
                <a:spcPct val="95000"/>
              </a:lnSpc>
              <a:spcBef>
                <a:spcPct val="30000"/>
              </a:spcBef>
              <a:buClr>
                <a:schemeClr val="tx1"/>
              </a:buClr>
              <a:defRPr/>
            </a:pPr>
            <a:endParaRPr lang="en-US" altLang="zh-TW" sz="1200" dirty="0">
              <a:effectLst>
                <a:outerShdw blurRad="38100" dist="38100" dir="2700000" algn="tl">
                  <a:srgbClr val="000000"/>
                </a:outerShdw>
              </a:effectLst>
              <a:latin typeface="Arial Narrow" pitchFamily="34" charset="0"/>
            </a:endParaRPr>
          </a:p>
        </p:txBody>
      </p:sp>
    </p:spTree>
    <p:extLst>
      <p:ext uri="{BB962C8B-B14F-4D97-AF65-F5344CB8AC3E}">
        <p14:creationId xmlns="" xmlns:p14="http://schemas.microsoft.com/office/powerpoint/2010/main" val="52802064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ounded Rectangle 205"/>
          <p:cNvSpPr/>
          <p:nvPr/>
        </p:nvSpPr>
        <p:spPr bwMode="auto">
          <a:xfrm>
            <a:off x="6139440" y="1108594"/>
            <a:ext cx="2637625" cy="1861834"/>
          </a:xfrm>
          <a:prstGeom prst="roundRect">
            <a:avLst>
              <a:gd name="adj" fmla="val 2728"/>
            </a:avLst>
          </a:prstGeom>
          <a:solidFill>
            <a:schemeClr val="bg2">
              <a:lumMod val="40000"/>
              <a:lumOff val="60000"/>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kern="0" dirty="0" smtClean="0">
              <a:solidFill>
                <a:schemeClr val="tx1"/>
              </a:solidFill>
            </a:endParaRPr>
          </a:p>
        </p:txBody>
      </p:sp>
      <p:sp>
        <p:nvSpPr>
          <p:cNvPr id="207" name="Rounded Rectangle 206"/>
          <p:cNvSpPr/>
          <p:nvPr/>
        </p:nvSpPr>
        <p:spPr bwMode="auto">
          <a:xfrm>
            <a:off x="3088593" y="1112557"/>
            <a:ext cx="2841802" cy="1861834"/>
          </a:xfrm>
          <a:prstGeom prst="roundRect">
            <a:avLst>
              <a:gd name="adj" fmla="val 2728"/>
            </a:avLst>
          </a:prstGeom>
          <a:solidFill>
            <a:schemeClr val="bg2">
              <a:lumMod val="40000"/>
              <a:lumOff val="60000"/>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kern="0" dirty="0" smtClean="0">
              <a:solidFill>
                <a:schemeClr val="tx1"/>
              </a:solidFill>
            </a:endParaRPr>
          </a:p>
        </p:txBody>
      </p:sp>
      <p:sp>
        <p:nvSpPr>
          <p:cNvPr id="218" name="Rounded Rectangle 217"/>
          <p:cNvSpPr/>
          <p:nvPr/>
        </p:nvSpPr>
        <p:spPr bwMode="auto">
          <a:xfrm>
            <a:off x="261257" y="3894487"/>
            <a:ext cx="8635999" cy="2416628"/>
          </a:xfrm>
          <a:prstGeom prst="roundRect">
            <a:avLst>
              <a:gd name="adj" fmla="val 2728"/>
            </a:avLst>
          </a:prstGeom>
          <a:solidFill>
            <a:schemeClr val="bg1">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kern="0" dirty="0" smtClean="0">
              <a:solidFill>
                <a:schemeClr val="tx1"/>
              </a:solidFill>
            </a:endParaRPr>
          </a:p>
        </p:txBody>
      </p:sp>
      <p:sp>
        <p:nvSpPr>
          <p:cNvPr id="217" name="Rounded Rectangle 216"/>
          <p:cNvSpPr/>
          <p:nvPr/>
        </p:nvSpPr>
        <p:spPr>
          <a:xfrm>
            <a:off x="261257" y="1507599"/>
            <a:ext cx="8635999" cy="1863198"/>
          </a:xfrm>
          <a:prstGeom prst="roundRect">
            <a:avLst>
              <a:gd name="adj" fmla="val 1071"/>
            </a:avLst>
          </a:prstGeom>
          <a:gradFill flip="none" rotWithShape="1">
            <a:gsLst>
              <a:gs pos="54000">
                <a:schemeClr val="bg1"/>
              </a:gs>
              <a:gs pos="95000">
                <a:schemeClr val="bg1">
                  <a:lumMod val="85000"/>
                </a:schemeClr>
              </a:gs>
            </a:gsLst>
            <a:path path="circle">
              <a:fillToRect l="50000" t="50000" r="50000" b="50000"/>
            </a:path>
            <a:tileRect/>
          </a:gradFill>
          <a:ln w="3175" cap="flat" cmpd="sng" algn="ctr">
            <a:noFill/>
            <a:prstDash val="solid"/>
            <a:round/>
            <a:headEnd type="none" w="sm" len="sm"/>
            <a:tailEnd type="none" w="sm" len="sm"/>
          </a:ln>
          <a:effectLst>
            <a:outerShdw blurRad="50800" dist="25400" dir="3000000" algn="tl" rotWithShape="0">
              <a:prstClr val="black">
                <a:alpha val="75000"/>
              </a:prstClr>
            </a:outerShdw>
          </a:effectLst>
        </p:spPr>
        <p:txBody>
          <a:bodyPr vert="horz" wrap="none" lIns="91440" tIns="45720" rIns="91440" bIns="45720" numCol="1" rtlCol="0" anchor="ctr" anchorCtr="0" compatLnSpc="1">
            <a:prstTxWarp prst="textNoShape">
              <a:avLst/>
            </a:prstTxWarp>
          </a:bodyPr>
          <a:lstStyle/>
          <a:p>
            <a:endParaRPr lang="en-US" sz="2000" dirty="0">
              <a:solidFill>
                <a:schemeClr val="tx1"/>
              </a:solidFill>
            </a:endParaRPr>
          </a:p>
        </p:txBody>
      </p:sp>
      <p:sp>
        <p:nvSpPr>
          <p:cNvPr id="201" name="Oval 200"/>
          <p:cNvSpPr/>
          <p:nvPr/>
        </p:nvSpPr>
        <p:spPr>
          <a:xfrm>
            <a:off x="2923968" y="4065495"/>
            <a:ext cx="3310578" cy="1947553"/>
          </a:xfrm>
          <a:prstGeom prst="ellipse">
            <a:avLst/>
          </a:prstGeom>
          <a:gradFill flip="none" rotWithShape="1">
            <a:gsLst>
              <a:gs pos="22000">
                <a:schemeClr val="bg1"/>
              </a:gs>
              <a:gs pos="57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000" b="1" dirty="0">
              <a:solidFill>
                <a:schemeClr val="tx1"/>
              </a:solidFill>
              <a:latin typeface="Neo Sans Intel" pitchFamily="34" charset="0"/>
              <a:cs typeface="Arial" pitchFamily="34" charset="0"/>
            </a:endParaRPr>
          </a:p>
        </p:txBody>
      </p:sp>
      <p:sp>
        <p:nvSpPr>
          <p:cNvPr id="7" name="Title 6"/>
          <p:cNvSpPr>
            <a:spLocks noGrp="1"/>
          </p:cNvSpPr>
          <p:nvPr>
            <p:ph type="title"/>
          </p:nvPr>
        </p:nvSpPr>
        <p:spPr>
          <a:xfrm>
            <a:off x="353962" y="130201"/>
            <a:ext cx="8436076" cy="646331"/>
          </a:xfrm>
        </p:spPr>
        <p:txBody>
          <a:bodyPr/>
          <a:lstStyle/>
          <a:p>
            <a:r>
              <a:rPr lang="en-US" sz="2000" dirty="0" smtClean="0"/>
              <a:t>Infrastructure Virtualization </a:t>
            </a:r>
            <a:r>
              <a:rPr lang="en-US" sz="2000" dirty="0"/>
              <a:t>Delivers Agility &amp; Cost Savings</a:t>
            </a:r>
            <a:r>
              <a:rPr lang="en-US" dirty="0"/>
              <a:t/>
            </a:r>
            <a:br>
              <a:rPr lang="en-US" dirty="0"/>
            </a:br>
            <a:r>
              <a:rPr lang="en-US" sz="1600" i="1" dirty="0"/>
              <a:t>Intel IT provides a good example</a:t>
            </a:r>
            <a:endParaRPr lang="en-US" dirty="0"/>
          </a:p>
        </p:txBody>
      </p:sp>
      <p:sp>
        <p:nvSpPr>
          <p:cNvPr id="3" name="Slide Number Placeholder 2"/>
          <p:cNvSpPr>
            <a:spLocks noGrp="1"/>
          </p:cNvSpPr>
          <p:nvPr>
            <p:ph type="sldNum" sz="quarter" idx="12"/>
          </p:nvPr>
        </p:nvSpPr>
        <p:spPr/>
        <p:txBody>
          <a:bodyPr/>
          <a:lstStyle/>
          <a:p>
            <a:fld id="{FD44707B-D922-47D5-BD24-D96E91B70543}" type="slidenum">
              <a:rPr lang="en-US" smtClean="0">
                <a:solidFill>
                  <a:prstClr val="white"/>
                </a:solidFill>
              </a:rPr>
              <a:pPr/>
              <a:t>6</a:t>
            </a:fld>
            <a:endParaRPr lang="en-US" dirty="0">
              <a:solidFill>
                <a:prstClr val="white"/>
              </a:solidFill>
            </a:endParaRPr>
          </a:p>
        </p:txBody>
      </p:sp>
      <p:sp>
        <p:nvSpPr>
          <p:cNvPr id="15" name="TextBox 14"/>
          <p:cNvSpPr txBox="1"/>
          <p:nvPr/>
        </p:nvSpPr>
        <p:spPr>
          <a:xfrm>
            <a:off x="378268" y="3466333"/>
            <a:ext cx="8468850" cy="400110"/>
          </a:xfrm>
          <a:prstGeom prst="rect">
            <a:avLst/>
          </a:prstGeom>
          <a:noFill/>
        </p:spPr>
        <p:txBody>
          <a:bodyPr wrap="square" rtlCol="0">
            <a:spAutoFit/>
          </a:bodyPr>
          <a:lstStyle/>
          <a:p>
            <a:pPr algn="ctr"/>
            <a:r>
              <a:rPr lang="en-US" sz="2000" b="1" i="1" dirty="0" smtClean="0">
                <a:solidFill>
                  <a:schemeClr val="tx1"/>
                </a:solidFill>
              </a:rPr>
              <a:t>But….there are barriers to adoption </a:t>
            </a:r>
            <a:endParaRPr lang="en-US" sz="2000" b="1" i="1" dirty="0">
              <a:solidFill>
                <a:schemeClr val="tx1"/>
              </a:solidFill>
            </a:endParaRPr>
          </a:p>
        </p:txBody>
      </p:sp>
      <p:grpSp>
        <p:nvGrpSpPr>
          <p:cNvPr id="160" name="Group 159"/>
          <p:cNvGrpSpPr/>
          <p:nvPr/>
        </p:nvGrpSpPr>
        <p:grpSpPr>
          <a:xfrm rot="5400000">
            <a:off x="2459120" y="4999550"/>
            <a:ext cx="1831598" cy="92024"/>
            <a:chOff x="1174116" y="-770268"/>
            <a:chExt cx="3383293" cy="169984"/>
          </a:xfrm>
        </p:grpSpPr>
        <p:sp>
          <p:nvSpPr>
            <p:cNvPr id="13" name="Freeform 55"/>
            <p:cNvSpPr>
              <a:spLocks/>
            </p:cNvSpPr>
            <p:nvPr/>
          </p:nvSpPr>
          <p:spPr bwMode="auto">
            <a:xfrm>
              <a:off x="1174116" y="-770268"/>
              <a:ext cx="3383293" cy="169984"/>
            </a:xfrm>
            <a:prstGeom prst="roundRect">
              <a:avLst>
                <a:gd name="adj" fmla="val 5804"/>
              </a:avLst>
            </a:prstGeom>
            <a:gradFill flip="none" rotWithShape="1">
              <a:gsLst>
                <a:gs pos="40000">
                  <a:srgbClr val="A7A9AF"/>
                </a:gs>
                <a:gs pos="26000">
                  <a:srgbClr val="959EA1"/>
                </a:gs>
                <a:gs pos="0">
                  <a:srgbClr val="CACCD0"/>
                </a:gs>
                <a:gs pos="100000">
                  <a:srgbClr val="BBBFC3"/>
                </a:gs>
              </a:gsLst>
              <a:lin ang="5400000" scaled="1"/>
              <a:tileRect/>
            </a:gradFill>
            <a:ln>
              <a:solidFill>
                <a:schemeClr val="tx2">
                  <a:lumMod val="60000"/>
                  <a:lumOff val="40000"/>
                </a:schemeClr>
              </a:solid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6" name="Group 15"/>
            <p:cNvGrpSpPr/>
            <p:nvPr/>
          </p:nvGrpSpPr>
          <p:grpSpPr>
            <a:xfrm>
              <a:off x="1192557" y="-757726"/>
              <a:ext cx="3345019" cy="145087"/>
              <a:chOff x="-6607078" y="1187226"/>
              <a:chExt cx="15649480" cy="791857"/>
            </a:xfrm>
          </p:grpSpPr>
          <p:sp>
            <p:nvSpPr>
              <p:cNvPr id="52" name="Freeform 56"/>
              <p:cNvSpPr>
                <a:spLocks/>
              </p:cNvSpPr>
              <p:nvPr/>
            </p:nvSpPr>
            <p:spPr bwMode="auto">
              <a:xfrm>
                <a:off x="-6607078"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3" name="Freeform 57"/>
              <p:cNvSpPr>
                <a:spLocks/>
              </p:cNvSpPr>
              <p:nvPr/>
            </p:nvSpPr>
            <p:spPr bwMode="auto">
              <a:xfrm>
                <a:off x="-5733255"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4" name="Freeform 58"/>
              <p:cNvSpPr>
                <a:spLocks/>
              </p:cNvSpPr>
              <p:nvPr/>
            </p:nvSpPr>
            <p:spPr bwMode="auto">
              <a:xfrm>
                <a:off x="-4861595"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5" name="Freeform 59"/>
              <p:cNvSpPr>
                <a:spLocks/>
              </p:cNvSpPr>
              <p:nvPr/>
            </p:nvSpPr>
            <p:spPr bwMode="auto">
              <a:xfrm>
                <a:off x="-6607078" y="1601426"/>
                <a:ext cx="383920" cy="367697"/>
              </a:xfrm>
              <a:custGeom>
                <a:avLst/>
                <a:gdLst>
                  <a:gd name="T0" fmla="*/ 0 w 150"/>
                  <a:gd name="T1" fmla="*/ 20 h 144"/>
                  <a:gd name="T2" fmla="*/ 0 w 150"/>
                  <a:gd name="T3" fmla="*/ 20 h 144"/>
                  <a:gd name="T4" fmla="*/ 20 w 150"/>
                  <a:gd name="T5" fmla="*/ 0 h 144"/>
                  <a:gd name="T6" fmla="*/ 130 w 150"/>
                  <a:gd name="T7" fmla="*/ 0 h 144"/>
                  <a:gd name="T8" fmla="*/ 150 w 150"/>
                  <a:gd name="T9" fmla="*/ 20 h 144"/>
                  <a:gd name="T10" fmla="*/ 150 w 150"/>
                  <a:gd name="T11" fmla="*/ 20 h 144"/>
                  <a:gd name="T12" fmla="*/ 150 w 150"/>
                  <a:gd name="T13" fmla="*/ 124 h 144"/>
                  <a:gd name="T14" fmla="*/ 130 w 150"/>
                  <a:gd name="T15" fmla="*/ 144 h 144"/>
                  <a:gd name="T16" fmla="*/ 130 w 150"/>
                  <a:gd name="T17" fmla="*/ 144 h 144"/>
                  <a:gd name="T18" fmla="*/ 20 w 150"/>
                  <a:gd name="T19" fmla="*/ 144 h 144"/>
                  <a:gd name="T20" fmla="*/ 0 w 150"/>
                  <a:gd name="T21" fmla="*/ 124 h 144"/>
                  <a:gd name="T22" fmla="*/ 0 w 150"/>
                  <a:gd name="T23" fmla="*/ 124 h 144"/>
                  <a:gd name="T24" fmla="*/ 0 w 150"/>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44">
                    <a:moveTo>
                      <a:pt x="0" y="20"/>
                    </a:moveTo>
                    <a:cubicBezTo>
                      <a:pt x="0" y="20"/>
                      <a:pt x="0" y="20"/>
                      <a:pt x="0" y="20"/>
                    </a:cubicBezTo>
                    <a:cubicBezTo>
                      <a:pt x="0" y="9"/>
                      <a:pt x="9" y="0"/>
                      <a:pt x="20" y="0"/>
                    </a:cubicBezTo>
                    <a:cubicBezTo>
                      <a:pt x="130" y="0"/>
                      <a:pt x="130" y="0"/>
                      <a:pt x="130" y="0"/>
                    </a:cubicBezTo>
                    <a:cubicBezTo>
                      <a:pt x="141" y="0"/>
                      <a:pt x="150" y="9"/>
                      <a:pt x="150" y="20"/>
                    </a:cubicBezTo>
                    <a:cubicBezTo>
                      <a:pt x="150" y="20"/>
                      <a:pt x="150" y="20"/>
                      <a:pt x="150" y="20"/>
                    </a:cubicBezTo>
                    <a:cubicBezTo>
                      <a:pt x="150" y="124"/>
                      <a:pt x="150" y="124"/>
                      <a:pt x="150" y="124"/>
                    </a:cubicBezTo>
                    <a:cubicBezTo>
                      <a:pt x="150" y="135"/>
                      <a:pt x="141" y="144"/>
                      <a:pt x="130" y="144"/>
                    </a:cubicBezTo>
                    <a:cubicBezTo>
                      <a:pt x="130" y="144"/>
                      <a:pt x="130" y="144"/>
                      <a:pt x="130"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6" name="Freeform 56"/>
              <p:cNvSpPr>
                <a:spLocks/>
              </p:cNvSpPr>
              <p:nvPr/>
            </p:nvSpPr>
            <p:spPr bwMode="auto">
              <a:xfrm>
                <a:off x="-3986890"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7" name="Freeform 57"/>
              <p:cNvSpPr>
                <a:spLocks/>
              </p:cNvSpPr>
              <p:nvPr/>
            </p:nvSpPr>
            <p:spPr bwMode="auto">
              <a:xfrm>
                <a:off x="-3113067"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8" name="Freeform 58"/>
              <p:cNvSpPr>
                <a:spLocks/>
              </p:cNvSpPr>
              <p:nvPr/>
            </p:nvSpPr>
            <p:spPr bwMode="auto">
              <a:xfrm>
                <a:off x="-2241407"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56"/>
              <p:cNvSpPr>
                <a:spLocks/>
              </p:cNvSpPr>
              <p:nvPr/>
            </p:nvSpPr>
            <p:spPr bwMode="auto">
              <a:xfrm>
                <a:off x="-1367421"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0" name="Freeform 57"/>
              <p:cNvSpPr>
                <a:spLocks/>
              </p:cNvSpPr>
              <p:nvPr/>
            </p:nvSpPr>
            <p:spPr bwMode="auto">
              <a:xfrm>
                <a:off x="-493598"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1" name="Freeform 58"/>
              <p:cNvSpPr>
                <a:spLocks/>
              </p:cNvSpPr>
              <p:nvPr/>
            </p:nvSpPr>
            <p:spPr bwMode="auto">
              <a:xfrm>
                <a:off x="378062"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2" name="Freeform 56"/>
              <p:cNvSpPr>
                <a:spLocks/>
              </p:cNvSpPr>
              <p:nvPr/>
            </p:nvSpPr>
            <p:spPr bwMode="auto">
              <a:xfrm>
                <a:off x="1252767"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3" name="Freeform 57"/>
              <p:cNvSpPr>
                <a:spLocks/>
              </p:cNvSpPr>
              <p:nvPr/>
            </p:nvSpPr>
            <p:spPr bwMode="auto">
              <a:xfrm>
                <a:off x="2126590"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4" name="Freeform 58"/>
              <p:cNvSpPr>
                <a:spLocks/>
              </p:cNvSpPr>
              <p:nvPr/>
            </p:nvSpPr>
            <p:spPr bwMode="auto">
              <a:xfrm>
                <a:off x="2998250"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5" name="Freeform 56"/>
              <p:cNvSpPr>
                <a:spLocks/>
              </p:cNvSpPr>
              <p:nvPr/>
            </p:nvSpPr>
            <p:spPr bwMode="auto">
              <a:xfrm>
                <a:off x="3872121"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6" name="Freeform 57"/>
              <p:cNvSpPr>
                <a:spLocks/>
              </p:cNvSpPr>
              <p:nvPr/>
            </p:nvSpPr>
            <p:spPr bwMode="auto">
              <a:xfrm>
                <a:off x="4745944"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7" name="Freeform 58"/>
              <p:cNvSpPr>
                <a:spLocks/>
              </p:cNvSpPr>
              <p:nvPr/>
            </p:nvSpPr>
            <p:spPr bwMode="auto">
              <a:xfrm>
                <a:off x="5617604"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8" name="Freeform 56"/>
              <p:cNvSpPr>
                <a:spLocks/>
              </p:cNvSpPr>
              <p:nvPr/>
            </p:nvSpPr>
            <p:spPr bwMode="auto">
              <a:xfrm>
                <a:off x="6492309"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9" name="Freeform 57"/>
              <p:cNvSpPr>
                <a:spLocks/>
              </p:cNvSpPr>
              <p:nvPr/>
            </p:nvSpPr>
            <p:spPr bwMode="auto">
              <a:xfrm>
                <a:off x="7366132"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0" name="Freeform 58"/>
              <p:cNvSpPr>
                <a:spLocks/>
              </p:cNvSpPr>
              <p:nvPr/>
            </p:nvSpPr>
            <p:spPr bwMode="auto">
              <a:xfrm>
                <a:off x="8237792"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1" name="Freeform 56"/>
              <p:cNvSpPr>
                <a:spLocks/>
              </p:cNvSpPr>
              <p:nvPr/>
            </p:nvSpPr>
            <p:spPr bwMode="auto">
              <a:xfrm>
                <a:off x="-6171658"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2" name="Freeform 57"/>
              <p:cNvSpPr>
                <a:spLocks/>
              </p:cNvSpPr>
              <p:nvPr/>
            </p:nvSpPr>
            <p:spPr bwMode="auto">
              <a:xfrm>
                <a:off x="-5297835"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3" name="Freeform 58"/>
              <p:cNvSpPr>
                <a:spLocks/>
              </p:cNvSpPr>
              <p:nvPr/>
            </p:nvSpPr>
            <p:spPr bwMode="auto">
              <a:xfrm>
                <a:off x="-4426175" y="1608141"/>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4" name="Freeform 56"/>
              <p:cNvSpPr>
                <a:spLocks/>
              </p:cNvSpPr>
              <p:nvPr/>
            </p:nvSpPr>
            <p:spPr bwMode="auto">
              <a:xfrm>
                <a:off x="-3551470"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5" name="Freeform 57"/>
              <p:cNvSpPr>
                <a:spLocks/>
              </p:cNvSpPr>
              <p:nvPr/>
            </p:nvSpPr>
            <p:spPr bwMode="auto">
              <a:xfrm>
                <a:off x="-2677647"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6" name="Freeform 58"/>
              <p:cNvSpPr>
                <a:spLocks/>
              </p:cNvSpPr>
              <p:nvPr/>
            </p:nvSpPr>
            <p:spPr bwMode="auto">
              <a:xfrm>
                <a:off x="-1805987" y="1608141"/>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7" name="Freeform 56"/>
              <p:cNvSpPr>
                <a:spLocks/>
              </p:cNvSpPr>
              <p:nvPr/>
            </p:nvSpPr>
            <p:spPr bwMode="auto">
              <a:xfrm>
                <a:off x="-932001"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8" name="Freeform 57"/>
              <p:cNvSpPr>
                <a:spLocks/>
              </p:cNvSpPr>
              <p:nvPr/>
            </p:nvSpPr>
            <p:spPr bwMode="auto">
              <a:xfrm>
                <a:off x="-58178"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9" name="Freeform 58"/>
              <p:cNvSpPr>
                <a:spLocks/>
              </p:cNvSpPr>
              <p:nvPr/>
            </p:nvSpPr>
            <p:spPr bwMode="auto">
              <a:xfrm>
                <a:off x="813482" y="1608141"/>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0" name="Freeform 56"/>
              <p:cNvSpPr>
                <a:spLocks/>
              </p:cNvSpPr>
              <p:nvPr/>
            </p:nvSpPr>
            <p:spPr bwMode="auto">
              <a:xfrm>
                <a:off x="1688187"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1" name="Freeform 57"/>
              <p:cNvSpPr>
                <a:spLocks/>
              </p:cNvSpPr>
              <p:nvPr/>
            </p:nvSpPr>
            <p:spPr bwMode="auto">
              <a:xfrm>
                <a:off x="2562010"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2" name="Freeform 58"/>
              <p:cNvSpPr>
                <a:spLocks/>
              </p:cNvSpPr>
              <p:nvPr/>
            </p:nvSpPr>
            <p:spPr bwMode="auto">
              <a:xfrm>
                <a:off x="3433670" y="1608141"/>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3" name="Freeform 56"/>
              <p:cNvSpPr>
                <a:spLocks/>
              </p:cNvSpPr>
              <p:nvPr/>
            </p:nvSpPr>
            <p:spPr bwMode="auto">
              <a:xfrm>
                <a:off x="4307541"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4" name="Freeform 57"/>
              <p:cNvSpPr>
                <a:spLocks/>
              </p:cNvSpPr>
              <p:nvPr/>
            </p:nvSpPr>
            <p:spPr bwMode="auto">
              <a:xfrm>
                <a:off x="5181364"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5" name="Freeform 58"/>
              <p:cNvSpPr>
                <a:spLocks/>
              </p:cNvSpPr>
              <p:nvPr/>
            </p:nvSpPr>
            <p:spPr bwMode="auto">
              <a:xfrm>
                <a:off x="6053024" y="1608141"/>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6" name="Freeform 56"/>
              <p:cNvSpPr>
                <a:spLocks/>
              </p:cNvSpPr>
              <p:nvPr/>
            </p:nvSpPr>
            <p:spPr bwMode="auto">
              <a:xfrm>
                <a:off x="6927729"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7" name="Freeform 57"/>
              <p:cNvSpPr>
                <a:spLocks/>
              </p:cNvSpPr>
              <p:nvPr/>
            </p:nvSpPr>
            <p:spPr bwMode="auto">
              <a:xfrm>
                <a:off x="7801552"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8" name="Freeform 62"/>
              <p:cNvSpPr>
                <a:spLocks/>
              </p:cNvSpPr>
              <p:nvPr/>
            </p:nvSpPr>
            <p:spPr bwMode="auto">
              <a:xfrm>
                <a:off x="8689845" y="1601426"/>
                <a:ext cx="352557" cy="367697"/>
              </a:xfrm>
              <a:custGeom>
                <a:avLst/>
                <a:gdLst>
                  <a:gd name="T0" fmla="*/ 0 w 138"/>
                  <a:gd name="T1" fmla="*/ 19 h 144"/>
                  <a:gd name="T2" fmla="*/ 0 w 138"/>
                  <a:gd name="T3" fmla="*/ 19 h 144"/>
                  <a:gd name="T4" fmla="*/ 19 w 138"/>
                  <a:gd name="T5" fmla="*/ 0 h 144"/>
                  <a:gd name="T6" fmla="*/ 119 w 138"/>
                  <a:gd name="T7" fmla="*/ 0 h 144"/>
                  <a:gd name="T8" fmla="*/ 138 w 138"/>
                  <a:gd name="T9" fmla="*/ 19 h 144"/>
                  <a:gd name="T10" fmla="*/ 138 w 138"/>
                  <a:gd name="T11" fmla="*/ 19 h 144"/>
                  <a:gd name="T12" fmla="*/ 138 w 138"/>
                  <a:gd name="T13" fmla="*/ 125 h 144"/>
                  <a:gd name="T14" fmla="*/ 119 w 138"/>
                  <a:gd name="T15" fmla="*/ 144 h 144"/>
                  <a:gd name="T16" fmla="*/ 119 w 138"/>
                  <a:gd name="T17" fmla="*/ 144 h 144"/>
                  <a:gd name="T18" fmla="*/ 19 w 138"/>
                  <a:gd name="T19" fmla="*/ 144 h 144"/>
                  <a:gd name="T20" fmla="*/ 0 w 138"/>
                  <a:gd name="T21" fmla="*/ 125 h 144"/>
                  <a:gd name="T22" fmla="*/ 0 w 138"/>
                  <a:gd name="T23" fmla="*/ 125 h 144"/>
                  <a:gd name="T24" fmla="*/ 0 w 138"/>
                  <a:gd name="T25"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4">
                    <a:moveTo>
                      <a:pt x="0" y="19"/>
                    </a:moveTo>
                    <a:cubicBezTo>
                      <a:pt x="0" y="19"/>
                      <a:pt x="0" y="19"/>
                      <a:pt x="0" y="19"/>
                    </a:cubicBezTo>
                    <a:cubicBezTo>
                      <a:pt x="0" y="8"/>
                      <a:pt x="9" y="0"/>
                      <a:pt x="19" y="0"/>
                    </a:cubicBezTo>
                    <a:cubicBezTo>
                      <a:pt x="119" y="0"/>
                      <a:pt x="119" y="0"/>
                      <a:pt x="119" y="0"/>
                    </a:cubicBezTo>
                    <a:cubicBezTo>
                      <a:pt x="129" y="0"/>
                      <a:pt x="138" y="8"/>
                      <a:pt x="138" y="19"/>
                    </a:cubicBezTo>
                    <a:cubicBezTo>
                      <a:pt x="138" y="19"/>
                      <a:pt x="138" y="19"/>
                      <a:pt x="138" y="19"/>
                    </a:cubicBezTo>
                    <a:cubicBezTo>
                      <a:pt x="138" y="125"/>
                      <a:pt x="138" y="125"/>
                      <a:pt x="138" y="125"/>
                    </a:cubicBezTo>
                    <a:cubicBezTo>
                      <a:pt x="138" y="136"/>
                      <a:pt x="129" y="144"/>
                      <a:pt x="119" y="144"/>
                    </a:cubicBezTo>
                    <a:cubicBezTo>
                      <a:pt x="119" y="144"/>
                      <a:pt x="119" y="144"/>
                      <a:pt x="119" y="144"/>
                    </a:cubicBezTo>
                    <a:cubicBezTo>
                      <a:pt x="19" y="144"/>
                      <a:pt x="19" y="144"/>
                      <a:pt x="19" y="144"/>
                    </a:cubicBezTo>
                    <a:cubicBezTo>
                      <a:pt x="9" y="144"/>
                      <a:pt x="0" y="136"/>
                      <a:pt x="0" y="125"/>
                    </a:cubicBezTo>
                    <a:cubicBezTo>
                      <a:pt x="0" y="125"/>
                      <a:pt x="0" y="125"/>
                      <a:pt x="0" y="125"/>
                    </a:cubicBezTo>
                    <a:lnTo>
                      <a:pt x="0" y="19"/>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pic>
        <p:nvPicPr>
          <p:cNvPr id="90" name="Picture 8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16200000" flipH="1">
            <a:off x="2853699" y="4997875"/>
            <a:ext cx="469787" cy="347588"/>
          </a:xfrm>
          <a:prstGeom prst="rect">
            <a:avLst/>
          </a:prstGeom>
        </p:spPr>
      </p:pic>
      <p:sp>
        <p:nvSpPr>
          <p:cNvPr id="91" name="Rounded Rectangle 90"/>
          <p:cNvSpPr/>
          <p:nvPr/>
        </p:nvSpPr>
        <p:spPr bwMode="auto">
          <a:xfrm>
            <a:off x="393396" y="4349722"/>
            <a:ext cx="2516059" cy="1861834"/>
          </a:xfrm>
          <a:prstGeom prst="roundRect">
            <a:avLst>
              <a:gd name="adj" fmla="val 2728"/>
            </a:avLst>
          </a:prstGeom>
          <a:solidFill>
            <a:schemeClr val="bg1">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kern="0" dirty="0" smtClean="0">
              <a:solidFill>
                <a:schemeClr val="tx1"/>
              </a:solidFill>
            </a:endParaRPr>
          </a:p>
        </p:txBody>
      </p:sp>
      <p:sp>
        <p:nvSpPr>
          <p:cNvPr id="92" name="Rectangle 6"/>
          <p:cNvSpPr>
            <a:spLocks noChangeArrowheads="1"/>
          </p:cNvSpPr>
          <p:nvPr/>
        </p:nvSpPr>
        <p:spPr bwMode="auto">
          <a:xfrm>
            <a:off x="370064" y="4930629"/>
            <a:ext cx="2525535" cy="1189486"/>
          </a:xfrm>
          <a:prstGeom prst="roundRect">
            <a:avLst>
              <a:gd name="adj" fmla="val 11125"/>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spcBef>
                <a:spcPts val="900"/>
              </a:spcBef>
              <a:spcAft>
                <a:spcPts val="600"/>
              </a:spcAft>
              <a:buClr>
                <a:srgbClr val="000000"/>
              </a:buClr>
              <a:defRPr/>
            </a:pPr>
            <a:r>
              <a:rPr lang="en-US" sz="1600" dirty="0" smtClean="0">
                <a:solidFill>
                  <a:schemeClr val="tx1"/>
                </a:solidFill>
              </a:rPr>
              <a:t>Security</a:t>
            </a:r>
            <a:endParaRPr lang="en-US" sz="1600" dirty="0">
              <a:solidFill>
                <a:schemeClr val="tx1"/>
              </a:solidFill>
            </a:endParaRPr>
          </a:p>
          <a:p>
            <a:pPr algn="ctr">
              <a:lnSpc>
                <a:spcPct val="90000"/>
              </a:lnSpc>
              <a:spcBef>
                <a:spcPts val="900"/>
              </a:spcBef>
              <a:spcAft>
                <a:spcPts val="600"/>
              </a:spcAft>
              <a:buClr>
                <a:srgbClr val="000000"/>
              </a:buClr>
              <a:defRPr/>
            </a:pPr>
            <a:r>
              <a:rPr lang="en-US" sz="1600" dirty="0">
                <a:solidFill>
                  <a:schemeClr val="tx1"/>
                </a:solidFill>
              </a:rPr>
              <a:t>A</a:t>
            </a:r>
            <a:r>
              <a:rPr lang="en-US" sz="1600" dirty="0" smtClean="0">
                <a:solidFill>
                  <a:schemeClr val="tx1"/>
                </a:solidFill>
              </a:rPr>
              <a:t>utomation</a:t>
            </a:r>
            <a:endParaRPr lang="en-US" sz="1600" dirty="0">
              <a:solidFill>
                <a:schemeClr val="tx1"/>
              </a:solidFill>
            </a:endParaRPr>
          </a:p>
          <a:p>
            <a:pPr algn="ctr">
              <a:lnSpc>
                <a:spcPct val="90000"/>
              </a:lnSpc>
              <a:spcBef>
                <a:spcPts val="900"/>
              </a:spcBef>
              <a:spcAft>
                <a:spcPts val="600"/>
              </a:spcAft>
              <a:buClr>
                <a:srgbClr val="000000"/>
              </a:buClr>
              <a:defRPr/>
            </a:pPr>
            <a:r>
              <a:rPr lang="en-US" sz="1600" dirty="0" smtClean="0">
                <a:solidFill>
                  <a:schemeClr val="tx1"/>
                </a:solidFill>
              </a:rPr>
              <a:t>Storage</a:t>
            </a:r>
            <a:endParaRPr lang="en-US" sz="1600" dirty="0">
              <a:solidFill>
                <a:schemeClr val="tx1"/>
              </a:solidFill>
            </a:endParaRPr>
          </a:p>
        </p:txBody>
      </p:sp>
      <p:sp>
        <p:nvSpPr>
          <p:cNvPr id="93" name="Rectangle 6"/>
          <p:cNvSpPr>
            <a:spLocks noChangeArrowheads="1"/>
          </p:cNvSpPr>
          <p:nvPr/>
        </p:nvSpPr>
        <p:spPr bwMode="auto">
          <a:xfrm>
            <a:off x="393398" y="4590679"/>
            <a:ext cx="2518590" cy="305518"/>
          </a:xfrm>
          <a:prstGeom prst="roundRect">
            <a:avLst>
              <a:gd name="adj" fmla="val 11125"/>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buClr>
                <a:srgbClr val="000000"/>
              </a:buClr>
              <a:defRPr/>
            </a:pPr>
            <a:r>
              <a:rPr lang="en-US" sz="1600" b="1" dirty="0" smtClean="0">
                <a:solidFill>
                  <a:schemeClr val="tx1"/>
                </a:solidFill>
              </a:rPr>
              <a:t>Technology Maturity</a:t>
            </a:r>
            <a:endParaRPr lang="en-US" sz="1600" b="1" dirty="0">
              <a:solidFill>
                <a:schemeClr val="tx1"/>
              </a:solidFill>
            </a:endParaRPr>
          </a:p>
        </p:txBody>
      </p:sp>
      <p:grpSp>
        <p:nvGrpSpPr>
          <p:cNvPr id="94" name="Group 93"/>
          <p:cNvGrpSpPr/>
          <p:nvPr/>
        </p:nvGrpSpPr>
        <p:grpSpPr>
          <a:xfrm>
            <a:off x="543469" y="4048610"/>
            <a:ext cx="1336976" cy="394331"/>
            <a:chOff x="449942" y="3062515"/>
            <a:chExt cx="2481943" cy="899886"/>
          </a:xfrm>
        </p:grpSpPr>
        <p:sp>
          <p:nvSpPr>
            <p:cNvPr id="98" name="Rounded Rectangle 97"/>
            <p:cNvSpPr/>
            <p:nvPr/>
          </p:nvSpPr>
          <p:spPr>
            <a:xfrm>
              <a:off x="449942" y="3062515"/>
              <a:ext cx="2481943" cy="899886"/>
            </a:xfrm>
            <a:prstGeom prst="roundRect">
              <a:avLst>
                <a:gd name="adj" fmla="val 2666"/>
              </a:avLst>
            </a:prstGeom>
            <a:gradFill flip="none" rotWithShape="1">
              <a:gsLst>
                <a:gs pos="54000">
                  <a:schemeClr val="bg1"/>
                </a:gs>
                <a:gs pos="95000">
                  <a:schemeClr val="bg1">
                    <a:lumMod val="85000"/>
                  </a:schemeClr>
                </a:gs>
              </a:gsLst>
              <a:path path="circle">
                <a:fillToRect l="50000" t="50000" r="50000" b="50000"/>
              </a:path>
              <a:tileRect/>
            </a:gradFill>
            <a:ln w="3175" cap="flat" cmpd="sng" algn="ctr">
              <a:noFill/>
              <a:prstDash val="solid"/>
              <a:round/>
              <a:headEnd type="none" w="sm" len="sm"/>
              <a:tailEnd type="none" w="sm" len="sm"/>
            </a:ln>
            <a:effectLst>
              <a:outerShdw blurRad="50800" dist="25400" dir="3000000" algn="tl" rotWithShape="0">
                <a:prstClr val="black">
                  <a:alpha val="75000"/>
                </a:prstClr>
              </a:outerShdw>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b="1" dirty="0">
                <a:solidFill>
                  <a:schemeClr val="tx1"/>
                </a:solidFill>
                <a:latin typeface="Neo Sans Intel" pitchFamily="34" charset="0"/>
                <a:cs typeface="Arial" pitchFamily="34" charset="0"/>
              </a:endParaRPr>
            </a:p>
          </p:txBody>
        </p:sp>
        <p:grpSp>
          <p:nvGrpSpPr>
            <p:cNvPr id="99" name="Group 98"/>
            <p:cNvGrpSpPr/>
            <p:nvPr/>
          </p:nvGrpSpPr>
          <p:grpSpPr>
            <a:xfrm>
              <a:off x="595084" y="3099426"/>
              <a:ext cx="2202723" cy="801729"/>
              <a:chOff x="1439876" y="4557486"/>
              <a:chExt cx="3651190" cy="1328930"/>
            </a:xfrm>
          </p:grpSpPr>
          <p:pic>
            <p:nvPicPr>
              <p:cNvPr id="100" name="Picture 99" descr="icon_Desktop.gif"/>
              <p:cNvPicPr>
                <a:picLocks noChangeAspect="1"/>
              </p:cNvPicPr>
              <p:nvPr/>
            </p:nvPicPr>
            <p:blipFill>
              <a:blip r:embed="rId4"/>
              <a:stretch>
                <a:fillRect/>
              </a:stretch>
            </p:blipFill>
            <p:spPr>
              <a:xfrm>
                <a:off x="1439876" y="4901361"/>
                <a:ext cx="1038073" cy="889840"/>
              </a:xfrm>
              <a:prstGeom prst="rect">
                <a:avLst/>
              </a:prstGeom>
            </p:spPr>
          </p:pic>
          <p:grpSp>
            <p:nvGrpSpPr>
              <p:cNvPr id="101" name="Group 100"/>
              <p:cNvGrpSpPr/>
              <p:nvPr/>
            </p:nvGrpSpPr>
            <p:grpSpPr>
              <a:xfrm>
                <a:off x="2526047" y="4557486"/>
                <a:ext cx="2565019" cy="1328930"/>
                <a:chOff x="1350390" y="4874204"/>
                <a:chExt cx="889155" cy="460669"/>
              </a:xfrm>
            </p:grpSpPr>
            <p:pic>
              <p:nvPicPr>
                <p:cNvPr id="102" name="Picture 101" descr="icon_Desktop.gif"/>
                <p:cNvPicPr>
                  <a:picLocks noChangeAspect="1"/>
                </p:cNvPicPr>
                <p:nvPr/>
              </p:nvPicPr>
              <p:blipFill>
                <a:blip r:embed="rId5"/>
                <a:stretch>
                  <a:fillRect/>
                </a:stretch>
              </p:blipFill>
              <p:spPr>
                <a:xfrm>
                  <a:off x="1350390" y="4922847"/>
                  <a:ext cx="220370" cy="358388"/>
                </a:xfrm>
                <a:prstGeom prst="rect">
                  <a:avLst/>
                </a:prstGeom>
              </p:spPr>
            </p:pic>
            <p:pic>
              <p:nvPicPr>
                <p:cNvPr id="103" name="Picture 102" descr="icon_Desktop.gif"/>
                <p:cNvPicPr>
                  <a:picLocks noChangeAspect="1"/>
                </p:cNvPicPr>
                <p:nvPr/>
              </p:nvPicPr>
              <p:blipFill>
                <a:blip r:embed="rId6"/>
                <a:stretch>
                  <a:fillRect/>
                </a:stretch>
              </p:blipFill>
              <p:spPr>
                <a:xfrm>
                  <a:off x="1638601" y="4874204"/>
                  <a:ext cx="335484" cy="368588"/>
                </a:xfrm>
                <a:prstGeom prst="rect">
                  <a:avLst/>
                </a:prstGeom>
              </p:spPr>
            </p:pic>
            <p:pic>
              <p:nvPicPr>
                <p:cNvPr id="104" name="Picture 103" descr="icon_Desktop.gif"/>
                <p:cNvPicPr>
                  <a:picLocks noChangeAspect="1"/>
                </p:cNvPicPr>
                <p:nvPr/>
              </p:nvPicPr>
              <p:blipFill>
                <a:blip r:embed="rId7"/>
                <a:stretch>
                  <a:fillRect/>
                </a:stretch>
              </p:blipFill>
              <p:spPr>
                <a:xfrm>
                  <a:off x="1817260" y="5077936"/>
                  <a:ext cx="422285" cy="256937"/>
                </a:xfrm>
                <a:prstGeom prst="rect">
                  <a:avLst/>
                </a:prstGeom>
              </p:spPr>
            </p:pic>
          </p:grpSp>
        </p:grpSp>
      </p:grpSp>
      <p:cxnSp>
        <p:nvCxnSpPr>
          <p:cNvPr id="95" name="Straight Connector 94"/>
          <p:cNvCxnSpPr/>
          <p:nvPr/>
        </p:nvCxnSpPr>
        <p:spPr>
          <a:xfrm>
            <a:off x="554808" y="5280861"/>
            <a:ext cx="227152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554808" y="5684886"/>
            <a:ext cx="227152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6" name="Picture 10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5400000" flipH="1">
            <a:off x="5869296" y="4997875"/>
            <a:ext cx="469787" cy="347588"/>
          </a:xfrm>
          <a:prstGeom prst="rect">
            <a:avLst/>
          </a:prstGeom>
        </p:spPr>
      </p:pic>
      <p:sp>
        <p:nvSpPr>
          <p:cNvPr id="131" name="Oval 47"/>
          <p:cNvSpPr/>
          <p:nvPr/>
        </p:nvSpPr>
        <p:spPr bwMode="auto">
          <a:xfrm>
            <a:off x="3507834" y="4830071"/>
            <a:ext cx="2145223" cy="599935"/>
          </a:xfrm>
          <a:custGeom>
            <a:avLst/>
            <a:gdLst/>
            <a:ahLst/>
            <a:cxnLst/>
            <a:rect l="l" t="t" r="r" b="b"/>
            <a:pathLst>
              <a:path w="4223658" h="1567543">
                <a:moveTo>
                  <a:pt x="1049610" y="134177"/>
                </a:moveTo>
                <a:cubicBezTo>
                  <a:pt x="555687" y="269977"/>
                  <a:pt x="232229" y="497309"/>
                  <a:pt x="232229" y="754743"/>
                </a:cubicBezTo>
                <a:cubicBezTo>
                  <a:pt x="232229" y="1171576"/>
                  <a:pt x="1080253" y="1509486"/>
                  <a:pt x="2126344" y="1509486"/>
                </a:cubicBezTo>
                <a:cubicBezTo>
                  <a:pt x="3172435" y="1509486"/>
                  <a:pt x="4020459" y="1171576"/>
                  <a:pt x="4020459" y="754743"/>
                </a:cubicBezTo>
                <a:cubicBezTo>
                  <a:pt x="4020459" y="512196"/>
                  <a:pt x="3733331" y="296371"/>
                  <a:pt x="3286864" y="159143"/>
                </a:cubicBezTo>
                <a:cubicBezTo>
                  <a:pt x="3851833" y="297072"/>
                  <a:pt x="4223658" y="531862"/>
                  <a:pt x="4223658" y="798286"/>
                </a:cubicBezTo>
                <a:cubicBezTo>
                  <a:pt x="4223658" y="1223135"/>
                  <a:pt x="3278160" y="1567543"/>
                  <a:pt x="2111829" y="1567543"/>
                </a:cubicBezTo>
                <a:cubicBezTo>
                  <a:pt x="945498" y="1567543"/>
                  <a:pt x="0" y="1223135"/>
                  <a:pt x="0" y="798286"/>
                </a:cubicBezTo>
                <a:cubicBezTo>
                  <a:pt x="0" y="514529"/>
                  <a:pt x="421779" y="266656"/>
                  <a:pt x="1049610" y="134177"/>
                </a:cubicBezTo>
                <a:close/>
                <a:moveTo>
                  <a:pt x="2126344" y="0"/>
                </a:moveTo>
                <a:cubicBezTo>
                  <a:pt x="2563735" y="0"/>
                  <a:pt x="2966500" y="59075"/>
                  <a:pt x="3286864" y="159143"/>
                </a:cubicBezTo>
                <a:cubicBezTo>
                  <a:pt x="2950964" y="76920"/>
                  <a:pt x="2546750" y="29029"/>
                  <a:pt x="2111829" y="29029"/>
                </a:cubicBezTo>
                <a:cubicBezTo>
                  <a:pt x="1724492" y="29029"/>
                  <a:pt x="1361510" y="67014"/>
                  <a:pt x="1049610" y="134177"/>
                </a:cubicBezTo>
                <a:cubicBezTo>
                  <a:pt x="1355250" y="49414"/>
                  <a:pt x="1726315" y="0"/>
                  <a:pt x="2126344" y="0"/>
                </a:cubicBezTo>
                <a:close/>
              </a:path>
            </a:pathLst>
          </a:custGeom>
          <a:solidFill>
            <a:schemeClr val="accent2">
              <a:alpha val="27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tx1"/>
              </a:solidFill>
            </a:endParaRPr>
          </a:p>
        </p:txBody>
      </p:sp>
      <p:pic>
        <p:nvPicPr>
          <p:cNvPr id="132" name="Picture 131" descr="C:\Documents and Settings\tcramer\My Documents\My Dropbox\Intel\ppt png resources\person_orange.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4877085" y="4676982"/>
            <a:ext cx="227979" cy="271984"/>
          </a:xfrm>
          <a:prstGeom prst="rect">
            <a:avLst/>
          </a:prstGeom>
          <a:noFill/>
          <a:ln w="9525">
            <a:noFill/>
            <a:miter lim="800000"/>
            <a:headEnd/>
            <a:tailEnd/>
          </a:ln>
        </p:spPr>
      </p:pic>
      <p:pic>
        <p:nvPicPr>
          <p:cNvPr id="133" name="Picture 132" descr="C:\Documents and Settings\tcramer\My Documents\My Dropbox\Intel\ppt png resources\person_orange.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4049483" y="4703526"/>
            <a:ext cx="227979" cy="271984"/>
          </a:xfrm>
          <a:prstGeom prst="rect">
            <a:avLst/>
          </a:prstGeom>
          <a:noFill/>
          <a:ln w="9525">
            <a:noFill/>
            <a:miter lim="800000"/>
            <a:headEnd/>
            <a:tailEnd/>
          </a:ln>
        </p:spPr>
      </p:pic>
      <p:pic>
        <p:nvPicPr>
          <p:cNvPr id="134" name="Picture 133" descr="C:\Documents and Settings\tcramer\My Documents\My Dropbox\Intel\ppt png resources\person_orange.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3915322" y="5085009"/>
            <a:ext cx="396797" cy="473390"/>
          </a:xfrm>
          <a:prstGeom prst="rect">
            <a:avLst/>
          </a:prstGeom>
          <a:noFill/>
          <a:ln w="9525">
            <a:noFill/>
            <a:miter lim="800000"/>
            <a:headEnd/>
            <a:tailEnd/>
          </a:ln>
        </p:spPr>
      </p:pic>
      <p:pic>
        <p:nvPicPr>
          <p:cNvPr id="135" name="Picture 134" descr="C:\Documents and Settings\tcramer\My Documents\My Dropbox\Intel\ppt png resources\person_orange.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5140142" y="5052229"/>
            <a:ext cx="396797" cy="473390"/>
          </a:xfrm>
          <a:prstGeom prst="rect">
            <a:avLst/>
          </a:prstGeom>
          <a:noFill/>
          <a:ln w="9525">
            <a:noFill/>
            <a:miter lim="800000"/>
            <a:headEnd/>
            <a:tailEnd/>
          </a:ln>
        </p:spPr>
      </p:pic>
      <p:pic>
        <p:nvPicPr>
          <p:cNvPr id="136" name="Picture 135" descr="C:\Documents and Settings\tcramer\My Documents\My Dropbox\Intel\ppt png resources\person_orange.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3774305" y="4735171"/>
            <a:ext cx="251120" cy="299592"/>
          </a:xfrm>
          <a:prstGeom prst="rect">
            <a:avLst/>
          </a:prstGeom>
          <a:noFill/>
          <a:ln w="9525">
            <a:noFill/>
            <a:miter lim="800000"/>
            <a:headEnd/>
            <a:tailEnd/>
          </a:ln>
        </p:spPr>
      </p:pic>
      <p:pic>
        <p:nvPicPr>
          <p:cNvPr id="137" name="Picture 136" descr="C:\Documents and Settings\tcramer\My Documents\My Dropbox\Intel\ppt png resources\person_orange.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3445744" y="4911880"/>
            <a:ext cx="290129" cy="346131"/>
          </a:xfrm>
          <a:prstGeom prst="rect">
            <a:avLst/>
          </a:prstGeom>
          <a:noFill/>
          <a:ln w="9525">
            <a:noFill/>
            <a:miter lim="800000"/>
            <a:headEnd/>
            <a:tailEnd/>
          </a:ln>
        </p:spPr>
      </p:pic>
      <p:pic>
        <p:nvPicPr>
          <p:cNvPr id="138" name="Picture 137" descr="C:\Documents and Settings\tcramer\My Documents\My Dropbox\Intel\ppt png resources\person_orange.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3628333" y="5082022"/>
            <a:ext cx="324909" cy="387624"/>
          </a:xfrm>
          <a:prstGeom prst="rect">
            <a:avLst/>
          </a:prstGeom>
          <a:noFill/>
          <a:ln w="9525">
            <a:noFill/>
            <a:miter lim="800000"/>
            <a:headEnd/>
            <a:tailEnd/>
          </a:ln>
        </p:spPr>
      </p:pic>
      <p:pic>
        <p:nvPicPr>
          <p:cNvPr id="139" name="Picture 138" descr="C:\Documents and Settings\tcramer\My Documents\My Dropbox\Intel\ppt png resources\person_orange.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5419049" y="4840595"/>
            <a:ext cx="324909" cy="387624"/>
          </a:xfrm>
          <a:prstGeom prst="rect">
            <a:avLst/>
          </a:prstGeom>
          <a:noFill/>
          <a:ln w="9525">
            <a:noFill/>
            <a:miter lim="800000"/>
            <a:headEnd/>
            <a:tailEnd/>
          </a:ln>
        </p:spPr>
      </p:pic>
      <p:pic>
        <p:nvPicPr>
          <p:cNvPr id="140" name="Picture 139" descr="C:\Documents and Settings\tcramer\My Documents\My Dropbox\Intel\ppt png resources\person_orange.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5156390" y="4739171"/>
            <a:ext cx="251120" cy="299592"/>
          </a:xfrm>
          <a:prstGeom prst="rect">
            <a:avLst/>
          </a:prstGeom>
          <a:noFill/>
          <a:ln w="9525">
            <a:noFill/>
            <a:miter lim="800000"/>
            <a:headEnd/>
            <a:tailEnd/>
          </a:ln>
        </p:spPr>
      </p:pic>
      <p:sp>
        <p:nvSpPr>
          <p:cNvPr id="107" name="Rounded Rectangle 106"/>
          <p:cNvSpPr/>
          <p:nvPr/>
        </p:nvSpPr>
        <p:spPr bwMode="auto">
          <a:xfrm>
            <a:off x="6261006" y="4349722"/>
            <a:ext cx="2516059" cy="1861834"/>
          </a:xfrm>
          <a:prstGeom prst="roundRect">
            <a:avLst>
              <a:gd name="adj" fmla="val 2728"/>
            </a:avLst>
          </a:prstGeom>
          <a:solidFill>
            <a:schemeClr val="bg1">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kern="0" dirty="0" smtClean="0">
              <a:solidFill>
                <a:schemeClr val="tx1"/>
              </a:solidFill>
            </a:endParaRPr>
          </a:p>
        </p:txBody>
      </p:sp>
      <p:sp>
        <p:nvSpPr>
          <p:cNvPr id="108" name="Rounded Rectangle 107"/>
          <p:cNvSpPr>
            <a:spLocks noChangeArrowheads="1"/>
          </p:cNvSpPr>
          <p:nvPr/>
        </p:nvSpPr>
        <p:spPr bwMode="auto">
          <a:xfrm>
            <a:off x="6381991" y="4930629"/>
            <a:ext cx="2274089" cy="1146388"/>
          </a:xfrm>
          <a:prstGeom prst="roundRect">
            <a:avLst>
              <a:gd name="adj" fmla="val 6046"/>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spcBef>
                <a:spcPts val="900"/>
              </a:spcBef>
              <a:spcAft>
                <a:spcPts val="600"/>
              </a:spcAft>
              <a:buClr>
                <a:srgbClr val="000000"/>
              </a:buClr>
              <a:defRPr/>
            </a:pPr>
            <a:r>
              <a:rPr lang="en-US" sz="1600" dirty="0" smtClean="0">
                <a:solidFill>
                  <a:schemeClr val="tx1"/>
                </a:solidFill>
              </a:rPr>
              <a:t>Compliance</a:t>
            </a:r>
          </a:p>
          <a:p>
            <a:pPr algn="ctr">
              <a:lnSpc>
                <a:spcPct val="90000"/>
              </a:lnSpc>
              <a:spcBef>
                <a:spcPts val="900"/>
              </a:spcBef>
              <a:spcAft>
                <a:spcPts val="600"/>
              </a:spcAft>
              <a:buClr>
                <a:srgbClr val="000000"/>
              </a:buClr>
              <a:defRPr/>
            </a:pPr>
            <a:r>
              <a:rPr lang="en-US" sz="1600" dirty="0" smtClean="0">
                <a:solidFill>
                  <a:schemeClr val="tx1"/>
                </a:solidFill>
              </a:rPr>
              <a:t>Quality of Service</a:t>
            </a:r>
          </a:p>
          <a:p>
            <a:pPr algn="ctr">
              <a:lnSpc>
                <a:spcPct val="90000"/>
              </a:lnSpc>
              <a:spcBef>
                <a:spcPts val="900"/>
              </a:spcBef>
              <a:spcAft>
                <a:spcPts val="600"/>
              </a:spcAft>
              <a:buClr>
                <a:srgbClr val="000000"/>
              </a:buClr>
              <a:defRPr/>
            </a:pPr>
            <a:r>
              <a:rPr lang="en-US" sz="1600" dirty="0" smtClean="0">
                <a:solidFill>
                  <a:schemeClr val="tx1"/>
                </a:solidFill>
              </a:rPr>
              <a:t>Lock In</a:t>
            </a:r>
            <a:endParaRPr lang="en-US" sz="1600" dirty="0">
              <a:solidFill>
                <a:schemeClr val="tx1"/>
              </a:solidFill>
            </a:endParaRPr>
          </a:p>
        </p:txBody>
      </p:sp>
      <p:sp>
        <p:nvSpPr>
          <p:cNvPr id="109" name="Rounded Rectangle 108"/>
          <p:cNvSpPr>
            <a:spLocks noChangeArrowheads="1"/>
          </p:cNvSpPr>
          <p:nvPr/>
        </p:nvSpPr>
        <p:spPr bwMode="auto">
          <a:xfrm>
            <a:off x="6382571" y="4575623"/>
            <a:ext cx="2272928" cy="294448"/>
          </a:xfrm>
          <a:prstGeom prst="roundRect">
            <a:avLst>
              <a:gd name="adj" fmla="val 6046"/>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buClr>
                <a:srgbClr val="000000"/>
              </a:buClr>
              <a:defRPr/>
            </a:pPr>
            <a:r>
              <a:rPr lang="en-US" sz="1600" b="1" dirty="0" smtClean="0">
                <a:solidFill>
                  <a:schemeClr val="tx1"/>
                </a:solidFill>
              </a:rPr>
              <a:t>Risk Aversion</a:t>
            </a:r>
            <a:endParaRPr lang="en-US" sz="1600" b="1" dirty="0">
              <a:solidFill>
                <a:schemeClr val="tx1"/>
              </a:solidFill>
            </a:endParaRPr>
          </a:p>
        </p:txBody>
      </p:sp>
      <p:cxnSp>
        <p:nvCxnSpPr>
          <p:cNvPr id="156" name="Straight Connector 155"/>
          <p:cNvCxnSpPr/>
          <p:nvPr/>
        </p:nvCxnSpPr>
        <p:spPr>
          <a:xfrm>
            <a:off x="6401426" y="5280861"/>
            <a:ext cx="227152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6401426" y="5684886"/>
            <a:ext cx="227152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61" name="Group 160"/>
          <p:cNvGrpSpPr/>
          <p:nvPr/>
        </p:nvGrpSpPr>
        <p:grpSpPr>
          <a:xfrm rot="5400000">
            <a:off x="4890348" y="4999550"/>
            <a:ext cx="1831598" cy="92024"/>
            <a:chOff x="1174116" y="-770268"/>
            <a:chExt cx="3383293" cy="169984"/>
          </a:xfrm>
        </p:grpSpPr>
        <p:sp>
          <p:nvSpPr>
            <p:cNvPr id="162" name="Freeform 55"/>
            <p:cNvSpPr>
              <a:spLocks/>
            </p:cNvSpPr>
            <p:nvPr/>
          </p:nvSpPr>
          <p:spPr bwMode="auto">
            <a:xfrm>
              <a:off x="1174116" y="-770268"/>
              <a:ext cx="3383293" cy="169984"/>
            </a:xfrm>
            <a:prstGeom prst="roundRect">
              <a:avLst>
                <a:gd name="adj" fmla="val 5804"/>
              </a:avLst>
            </a:prstGeom>
            <a:gradFill flip="none" rotWithShape="1">
              <a:gsLst>
                <a:gs pos="40000">
                  <a:srgbClr val="A7A9AF"/>
                </a:gs>
                <a:gs pos="26000">
                  <a:srgbClr val="959EA1"/>
                </a:gs>
                <a:gs pos="0">
                  <a:srgbClr val="CACCD0"/>
                </a:gs>
                <a:gs pos="100000">
                  <a:srgbClr val="BBBFC3"/>
                </a:gs>
              </a:gsLst>
              <a:lin ang="5400000" scaled="1"/>
              <a:tileRect/>
            </a:gradFill>
            <a:ln>
              <a:solidFill>
                <a:schemeClr val="tx2">
                  <a:lumMod val="60000"/>
                  <a:lumOff val="40000"/>
                </a:schemeClr>
              </a:solid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63" name="Group 162"/>
            <p:cNvGrpSpPr/>
            <p:nvPr/>
          </p:nvGrpSpPr>
          <p:grpSpPr>
            <a:xfrm>
              <a:off x="1192557" y="-757726"/>
              <a:ext cx="3345019" cy="145087"/>
              <a:chOff x="-6607078" y="1187226"/>
              <a:chExt cx="15649480" cy="791857"/>
            </a:xfrm>
          </p:grpSpPr>
          <p:sp>
            <p:nvSpPr>
              <p:cNvPr id="164" name="Freeform 56"/>
              <p:cNvSpPr>
                <a:spLocks/>
              </p:cNvSpPr>
              <p:nvPr/>
            </p:nvSpPr>
            <p:spPr bwMode="auto">
              <a:xfrm>
                <a:off x="-6607078"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5" name="Freeform 57"/>
              <p:cNvSpPr>
                <a:spLocks/>
              </p:cNvSpPr>
              <p:nvPr/>
            </p:nvSpPr>
            <p:spPr bwMode="auto">
              <a:xfrm>
                <a:off x="-5733255"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6" name="Freeform 58"/>
              <p:cNvSpPr>
                <a:spLocks/>
              </p:cNvSpPr>
              <p:nvPr/>
            </p:nvSpPr>
            <p:spPr bwMode="auto">
              <a:xfrm>
                <a:off x="-4861595"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7" name="Freeform 59"/>
              <p:cNvSpPr>
                <a:spLocks/>
              </p:cNvSpPr>
              <p:nvPr/>
            </p:nvSpPr>
            <p:spPr bwMode="auto">
              <a:xfrm>
                <a:off x="-6607078" y="1601426"/>
                <a:ext cx="383920" cy="367697"/>
              </a:xfrm>
              <a:custGeom>
                <a:avLst/>
                <a:gdLst>
                  <a:gd name="T0" fmla="*/ 0 w 150"/>
                  <a:gd name="T1" fmla="*/ 20 h 144"/>
                  <a:gd name="T2" fmla="*/ 0 w 150"/>
                  <a:gd name="T3" fmla="*/ 20 h 144"/>
                  <a:gd name="T4" fmla="*/ 20 w 150"/>
                  <a:gd name="T5" fmla="*/ 0 h 144"/>
                  <a:gd name="T6" fmla="*/ 130 w 150"/>
                  <a:gd name="T7" fmla="*/ 0 h 144"/>
                  <a:gd name="T8" fmla="*/ 150 w 150"/>
                  <a:gd name="T9" fmla="*/ 20 h 144"/>
                  <a:gd name="T10" fmla="*/ 150 w 150"/>
                  <a:gd name="T11" fmla="*/ 20 h 144"/>
                  <a:gd name="T12" fmla="*/ 150 w 150"/>
                  <a:gd name="T13" fmla="*/ 124 h 144"/>
                  <a:gd name="T14" fmla="*/ 130 w 150"/>
                  <a:gd name="T15" fmla="*/ 144 h 144"/>
                  <a:gd name="T16" fmla="*/ 130 w 150"/>
                  <a:gd name="T17" fmla="*/ 144 h 144"/>
                  <a:gd name="T18" fmla="*/ 20 w 150"/>
                  <a:gd name="T19" fmla="*/ 144 h 144"/>
                  <a:gd name="T20" fmla="*/ 0 w 150"/>
                  <a:gd name="T21" fmla="*/ 124 h 144"/>
                  <a:gd name="T22" fmla="*/ 0 w 150"/>
                  <a:gd name="T23" fmla="*/ 124 h 144"/>
                  <a:gd name="T24" fmla="*/ 0 w 150"/>
                  <a:gd name="T2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44">
                    <a:moveTo>
                      <a:pt x="0" y="20"/>
                    </a:moveTo>
                    <a:cubicBezTo>
                      <a:pt x="0" y="20"/>
                      <a:pt x="0" y="20"/>
                      <a:pt x="0" y="20"/>
                    </a:cubicBezTo>
                    <a:cubicBezTo>
                      <a:pt x="0" y="9"/>
                      <a:pt x="9" y="0"/>
                      <a:pt x="20" y="0"/>
                    </a:cubicBezTo>
                    <a:cubicBezTo>
                      <a:pt x="130" y="0"/>
                      <a:pt x="130" y="0"/>
                      <a:pt x="130" y="0"/>
                    </a:cubicBezTo>
                    <a:cubicBezTo>
                      <a:pt x="141" y="0"/>
                      <a:pt x="150" y="9"/>
                      <a:pt x="150" y="20"/>
                    </a:cubicBezTo>
                    <a:cubicBezTo>
                      <a:pt x="150" y="20"/>
                      <a:pt x="150" y="20"/>
                      <a:pt x="150" y="20"/>
                    </a:cubicBezTo>
                    <a:cubicBezTo>
                      <a:pt x="150" y="124"/>
                      <a:pt x="150" y="124"/>
                      <a:pt x="150" y="124"/>
                    </a:cubicBezTo>
                    <a:cubicBezTo>
                      <a:pt x="150" y="135"/>
                      <a:pt x="141" y="144"/>
                      <a:pt x="130" y="144"/>
                    </a:cubicBezTo>
                    <a:cubicBezTo>
                      <a:pt x="130" y="144"/>
                      <a:pt x="130" y="144"/>
                      <a:pt x="130" y="144"/>
                    </a:cubicBezTo>
                    <a:cubicBezTo>
                      <a:pt x="20" y="144"/>
                      <a:pt x="20" y="144"/>
                      <a:pt x="20" y="144"/>
                    </a:cubicBezTo>
                    <a:cubicBezTo>
                      <a:pt x="9" y="144"/>
                      <a:pt x="0" y="135"/>
                      <a:pt x="0" y="124"/>
                    </a:cubicBezTo>
                    <a:cubicBezTo>
                      <a:pt x="0" y="124"/>
                      <a:pt x="0" y="124"/>
                      <a:pt x="0" y="124"/>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56"/>
              <p:cNvSpPr>
                <a:spLocks/>
              </p:cNvSpPr>
              <p:nvPr/>
            </p:nvSpPr>
            <p:spPr bwMode="auto">
              <a:xfrm>
                <a:off x="-3986890"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9" name="Freeform 57"/>
              <p:cNvSpPr>
                <a:spLocks/>
              </p:cNvSpPr>
              <p:nvPr/>
            </p:nvSpPr>
            <p:spPr bwMode="auto">
              <a:xfrm>
                <a:off x="-3113067"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0" name="Freeform 58"/>
              <p:cNvSpPr>
                <a:spLocks/>
              </p:cNvSpPr>
              <p:nvPr/>
            </p:nvSpPr>
            <p:spPr bwMode="auto">
              <a:xfrm>
                <a:off x="-2241407"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1" name="Freeform 56"/>
              <p:cNvSpPr>
                <a:spLocks/>
              </p:cNvSpPr>
              <p:nvPr/>
            </p:nvSpPr>
            <p:spPr bwMode="auto">
              <a:xfrm>
                <a:off x="-1367421"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2" name="Freeform 57"/>
              <p:cNvSpPr>
                <a:spLocks/>
              </p:cNvSpPr>
              <p:nvPr/>
            </p:nvSpPr>
            <p:spPr bwMode="auto">
              <a:xfrm>
                <a:off x="-493598"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3" name="Freeform 58"/>
              <p:cNvSpPr>
                <a:spLocks/>
              </p:cNvSpPr>
              <p:nvPr/>
            </p:nvSpPr>
            <p:spPr bwMode="auto">
              <a:xfrm>
                <a:off x="378062"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4" name="Freeform 56"/>
              <p:cNvSpPr>
                <a:spLocks/>
              </p:cNvSpPr>
              <p:nvPr/>
            </p:nvSpPr>
            <p:spPr bwMode="auto">
              <a:xfrm>
                <a:off x="1252767"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5" name="Freeform 57"/>
              <p:cNvSpPr>
                <a:spLocks/>
              </p:cNvSpPr>
              <p:nvPr/>
            </p:nvSpPr>
            <p:spPr bwMode="auto">
              <a:xfrm>
                <a:off x="2126590"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6" name="Freeform 58"/>
              <p:cNvSpPr>
                <a:spLocks/>
              </p:cNvSpPr>
              <p:nvPr/>
            </p:nvSpPr>
            <p:spPr bwMode="auto">
              <a:xfrm>
                <a:off x="2998250"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7" name="Freeform 56"/>
              <p:cNvSpPr>
                <a:spLocks/>
              </p:cNvSpPr>
              <p:nvPr/>
            </p:nvSpPr>
            <p:spPr bwMode="auto">
              <a:xfrm>
                <a:off x="3872121"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8" name="Freeform 57"/>
              <p:cNvSpPr>
                <a:spLocks/>
              </p:cNvSpPr>
              <p:nvPr/>
            </p:nvSpPr>
            <p:spPr bwMode="auto">
              <a:xfrm>
                <a:off x="4745944"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9" name="Freeform 58"/>
              <p:cNvSpPr>
                <a:spLocks/>
              </p:cNvSpPr>
              <p:nvPr/>
            </p:nvSpPr>
            <p:spPr bwMode="auto">
              <a:xfrm>
                <a:off x="5617604"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0" name="Freeform 56"/>
              <p:cNvSpPr>
                <a:spLocks/>
              </p:cNvSpPr>
              <p:nvPr/>
            </p:nvSpPr>
            <p:spPr bwMode="auto">
              <a:xfrm>
                <a:off x="6492309"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1" name="Freeform 57"/>
              <p:cNvSpPr>
                <a:spLocks/>
              </p:cNvSpPr>
              <p:nvPr/>
            </p:nvSpPr>
            <p:spPr bwMode="auto">
              <a:xfrm>
                <a:off x="7366132" y="1187226"/>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2" name="Freeform 58"/>
              <p:cNvSpPr>
                <a:spLocks/>
              </p:cNvSpPr>
              <p:nvPr/>
            </p:nvSpPr>
            <p:spPr bwMode="auto">
              <a:xfrm>
                <a:off x="8237792" y="1187226"/>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3" name="Freeform 56"/>
              <p:cNvSpPr>
                <a:spLocks/>
              </p:cNvSpPr>
              <p:nvPr/>
            </p:nvSpPr>
            <p:spPr bwMode="auto">
              <a:xfrm>
                <a:off x="-6171658"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4" name="Freeform 57"/>
              <p:cNvSpPr>
                <a:spLocks/>
              </p:cNvSpPr>
              <p:nvPr/>
            </p:nvSpPr>
            <p:spPr bwMode="auto">
              <a:xfrm>
                <a:off x="-5297835"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5" name="Freeform 58"/>
              <p:cNvSpPr>
                <a:spLocks/>
              </p:cNvSpPr>
              <p:nvPr/>
            </p:nvSpPr>
            <p:spPr bwMode="auto">
              <a:xfrm>
                <a:off x="-4426175" y="1608141"/>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6" name="Freeform 56"/>
              <p:cNvSpPr>
                <a:spLocks/>
              </p:cNvSpPr>
              <p:nvPr/>
            </p:nvSpPr>
            <p:spPr bwMode="auto">
              <a:xfrm>
                <a:off x="-3551470"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7" name="Freeform 57"/>
              <p:cNvSpPr>
                <a:spLocks/>
              </p:cNvSpPr>
              <p:nvPr/>
            </p:nvSpPr>
            <p:spPr bwMode="auto">
              <a:xfrm>
                <a:off x="-2677647"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8" name="Freeform 58"/>
              <p:cNvSpPr>
                <a:spLocks/>
              </p:cNvSpPr>
              <p:nvPr/>
            </p:nvSpPr>
            <p:spPr bwMode="auto">
              <a:xfrm>
                <a:off x="-1805987" y="1608141"/>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9" name="Freeform 56"/>
              <p:cNvSpPr>
                <a:spLocks/>
              </p:cNvSpPr>
              <p:nvPr/>
            </p:nvSpPr>
            <p:spPr bwMode="auto">
              <a:xfrm>
                <a:off x="-932001"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0" name="Freeform 57"/>
              <p:cNvSpPr>
                <a:spLocks/>
              </p:cNvSpPr>
              <p:nvPr/>
            </p:nvSpPr>
            <p:spPr bwMode="auto">
              <a:xfrm>
                <a:off x="-58178"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1" name="Freeform 58"/>
              <p:cNvSpPr>
                <a:spLocks/>
              </p:cNvSpPr>
              <p:nvPr/>
            </p:nvSpPr>
            <p:spPr bwMode="auto">
              <a:xfrm>
                <a:off x="813482" y="1608141"/>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2" name="Freeform 56"/>
              <p:cNvSpPr>
                <a:spLocks/>
              </p:cNvSpPr>
              <p:nvPr/>
            </p:nvSpPr>
            <p:spPr bwMode="auto">
              <a:xfrm>
                <a:off x="1688187"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3" name="Freeform 57"/>
              <p:cNvSpPr>
                <a:spLocks/>
              </p:cNvSpPr>
              <p:nvPr/>
            </p:nvSpPr>
            <p:spPr bwMode="auto">
              <a:xfrm>
                <a:off x="2562010"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4" name="Freeform 58"/>
              <p:cNvSpPr>
                <a:spLocks/>
              </p:cNvSpPr>
              <p:nvPr/>
            </p:nvSpPr>
            <p:spPr bwMode="auto">
              <a:xfrm>
                <a:off x="3433670" y="1608141"/>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5" name="Freeform 56"/>
              <p:cNvSpPr>
                <a:spLocks/>
              </p:cNvSpPr>
              <p:nvPr/>
            </p:nvSpPr>
            <p:spPr bwMode="auto">
              <a:xfrm>
                <a:off x="4307541"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6" name="Freeform 57"/>
              <p:cNvSpPr>
                <a:spLocks/>
              </p:cNvSpPr>
              <p:nvPr/>
            </p:nvSpPr>
            <p:spPr bwMode="auto">
              <a:xfrm>
                <a:off x="5181364"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7" name="Freeform 58"/>
              <p:cNvSpPr>
                <a:spLocks/>
              </p:cNvSpPr>
              <p:nvPr/>
            </p:nvSpPr>
            <p:spPr bwMode="auto">
              <a:xfrm>
                <a:off x="6053024" y="1608141"/>
                <a:ext cx="804610" cy="370942"/>
              </a:xfrm>
              <a:custGeom>
                <a:avLst/>
                <a:gdLst>
                  <a:gd name="T0" fmla="*/ 0 w 315"/>
                  <a:gd name="T1" fmla="*/ 20 h 145"/>
                  <a:gd name="T2" fmla="*/ 0 w 315"/>
                  <a:gd name="T3" fmla="*/ 20 h 145"/>
                  <a:gd name="T4" fmla="*/ 20 w 315"/>
                  <a:gd name="T5" fmla="*/ 0 h 145"/>
                  <a:gd name="T6" fmla="*/ 295 w 315"/>
                  <a:gd name="T7" fmla="*/ 0 h 145"/>
                  <a:gd name="T8" fmla="*/ 315 w 315"/>
                  <a:gd name="T9" fmla="*/ 20 h 145"/>
                  <a:gd name="T10" fmla="*/ 315 w 315"/>
                  <a:gd name="T11" fmla="*/ 20 h 145"/>
                  <a:gd name="T12" fmla="*/ 315 w 315"/>
                  <a:gd name="T13" fmla="*/ 125 h 145"/>
                  <a:gd name="T14" fmla="*/ 295 w 315"/>
                  <a:gd name="T15" fmla="*/ 145 h 145"/>
                  <a:gd name="T16" fmla="*/ 295 w 315"/>
                  <a:gd name="T17" fmla="*/ 145 h 145"/>
                  <a:gd name="T18" fmla="*/ 20 w 315"/>
                  <a:gd name="T19" fmla="*/ 145 h 145"/>
                  <a:gd name="T20" fmla="*/ 0 w 315"/>
                  <a:gd name="T21" fmla="*/ 125 h 145"/>
                  <a:gd name="T22" fmla="*/ 0 w 315"/>
                  <a:gd name="T23" fmla="*/ 125 h 145"/>
                  <a:gd name="T24" fmla="*/ 0 w 315"/>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45">
                    <a:moveTo>
                      <a:pt x="0" y="20"/>
                    </a:moveTo>
                    <a:cubicBezTo>
                      <a:pt x="0" y="20"/>
                      <a:pt x="0" y="20"/>
                      <a:pt x="0" y="20"/>
                    </a:cubicBezTo>
                    <a:cubicBezTo>
                      <a:pt x="0" y="9"/>
                      <a:pt x="9" y="0"/>
                      <a:pt x="20" y="0"/>
                    </a:cubicBezTo>
                    <a:cubicBezTo>
                      <a:pt x="295" y="0"/>
                      <a:pt x="295" y="0"/>
                      <a:pt x="295" y="0"/>
                    </a:cubicBezTo>
                    <a:cubicBezTo>
                      <a:pt x="306" y="0"/>
                      <a:pt x="315" y="9"/>
                      <a:pt x="315" y="20"/>
                    </a:cubicBezTo>
                    <a:cubicBezTo>
                      <a:pt x="315" y="20"/>
                      <a:pt x="315" y="20"/>
                      <a:pt x="315" y="20"/>
                    </a:cubicBezTo>
                    <a:cubicBezTo>
                      <a:pt x="315" y="125"/>
                      <a:pt x="315" y="125"/>
                      <a:pt x="315" y="125"/>
                    </a:cubicBezTo>
                    <a:cubicBezTo>
                      <a:pt x="315" y="136"/>
                      <a:pt x="306" y="145"/>
                      <a:pt x="295" y="145"/>
                    </a:cubicBezTo>
                    <a:cubicBezTo>
                      <a:pt x="295" y="145"/>
                      <a:pt x="295" y="145"/>
                      <a:pt x="295"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8" name="Freeform 56"/>
              <p:cNvSpPr>
                <a:spLocks/>
              </p:cNvSpPr>
              <p:nvPr/>
            </p:nvSpPr>
            <p:spPr bwMode="auto">
              <a:xfrm>
                <a:off x="6927729"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9" name="Freeform 57"/>
              <p:cNvSpPr>
                <a:spLocks/>
              </p:cNvSpPr>
              <p:nvPr/>
            </p:nvSpPr>
            <p:spPr bwMode="auto">
              <a:xfrm>
                <a:off x="7801552" y="1608141"/>
                <a:ext cx="802447" cy="370942"/>
              </a:xfrm>
              <a:custGeom>
                <a:avLst/>
                <a:gdLst>
                  <a:gd name="T0" fmla="*/ 0 w 314"/>
                  <a:gd name="T1" fmla="*/ 20 h 145"/>
                  <a:gd name="T2" fmla="*/ 0 w 314"/>
                  <a:gd name="T3" fmla="*/ 20 h 145"/>
                  <a:gd name="T4" fmla="*/ 20 w 314"/>
                  <a:gd name="T5" fmla="*/ 0 h 145"/>
                  <a:gd name="T6" fmla="*/ 294 w 314"/>
                  <a:gd name="T7" fmla="*/ 0 h 145"/>
                  <a:gd name="T8" fmla="*/ 314 w 314"/>
                  <a:gd name="T9" fmla="*/ 20 h 145"/>
                  <a:gd name="T10" fmla="*/ 314 w 314"/>
                  <a:gd name="T11" fmla="*/ 20 h 145"/>
                  <a:gd name="T12" fmla="*/ 314 w 314"/>
                  <a:gd name="T13" fmla="*/ 125 h 145"/>
                  <a:gd name="T14" fmla="*/ 294 w 314"/>
                  <a:gd name="T15" fmla="*/ 145 h 145"/>
                  <a:gd name="T16" fmla="*/ 294 w 314"/>
                  <a:gd name="T17" fmla="*/ 145 h 145"/>
                  <a:gd name="T18" fmla="*/ 20 w 314"/>
                  <a:gd name="T19" fmla="*/ 145 h 145"/>
                  <a:gd name="T20" fmla="*/ 0 w 314"/>
                  <a:gd name="T21" fmla="*/ 125 h 145"/>
                  <a:gd name="T22" fmla="*/ 0 w 314"/>
                  <a:gd name="T23" fmla="*/ 125 h 145"/>
                  <a:gd name="T24" fmla="*/ 0 w 314"/>
                  <a:gd name="T25"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45">
                    <a:moveTo>
                      <a:pt x="0" y="20"/>
                    </a:moveTo>
                    <a:cubicBezTo>
                      <a:pt x="0" y="20"/>
                      <a:pt x="0" y="20"/>
                      <a:pt x="0" y="20"/>
                    </a:cubicBezTo>
                    <a:cubicBezTo>
                      <a:pt x="0" y="9"/>
                      <a:pt x="9" y="0"/>
                      <a:pt x="20" y="0"/>
                    </a:cubicBezTo>
                    <a:cubicBezTo>
                      <a:pt x="294" y="0"/>
                      <a:pt x="294" y="0"/>
                      <a:pt x="294" y="0"/>
                    </a:cubicBezTo>
                    <a:cubicBezTo>
                      <a:pt x="305" y="0"/>
                      <a:pt x="314" y="9"/>
                      <a:pt x="314" y="20"/>
                    </a:cubicBezTo>
                    <a:cubicBezTo>
                      <a:pt x="314" y="20"/>
                      <a:pt x="314" y="20"/>
                      <a:pt x="314" y="20"/>
                    </a:cubicBezTo>
                    <a:cubicBezTo>
                      <a:pt x="314" y="125"/>
                      <a:pt x="314" y="125"/>
                      <a:pt x="314" y="125"/>
                    </a:cubicBezTo>
                    <a:cubicBezTo>
                      <a:pt x="314" y="136"/>
                      <a:pt x="305" y="145"/>
                      <a:pt x="294" y="145"/>
                    </a:cubicBezTo>
                    <a:cubicBezTo>
                      <a:pt x="294" y="145"/>
                      <a:pt x="294" y="145"/>
                      <a:pt x="294" y="145"/>
                    </a:cubicBezTo>
                    <a:cubicBezTo>
                      <a:pt x="20" y="145"/>
                      <a:pt x="20" y="145"/>
                      <a:pt x="20" y="145"/>
                    </a:cubicBezTo>
                    <a:cubicBezTo>
                      <a:pt x="9" y="145"/>
                      <a:pt x="0" y="136"/>
                      <a:pt x="0" y="125"/>
                    </a:cubicBezTo>
                    <a:cubicBezTo>
                      <a:pt x="0" y="125"/>
                      <a:pt x="0" y="125"/>
                      <a:pt x="0" y="125"/>
                    </a:cubicBezTo>
                    <a:lnTo>
                      <a:pt x="0" y="20"/>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0" name="Freeform 62"/>
              <p:cNvSpPr>
                <a:spLocks/>
              </p:cNvSpPr>
              <p:nvPr/>
            </p:nvSpPr>
            <p:spPr bwMode="auto">
              <a:xfrm>
                <a:off x="8689845" y="1601426"/>
                <a:ext cx="352557" cy="367697"/>
              </a:xfrm>
              <a:custGeom>
                <a:avLst/>
                <a:gdLst>
                  <a:gd name="T0" fmla="*/ 0 w 138"/>
                  <a:gd name="T1" fmla="*/ 19 h 144"/>
                  <a:gd name="T2" fmla="*/ 0 w 138"/>
                  <a:gd name="T3" fmla="*/ 19 h 144"/>
                  <a:gd name="T4" fmla="*/ 19 w 138"/>
                  <a:gd name="T5" fmla="*/ 0 h 144"/>
                  <a:gd name="T6" fmla="*/ 119 w 138"/>
                  <a:gd name="T7" fmla="*/ 0 h 144"/>
                  <a:gd name="T8" fmla="*/ 138 w 138"/>
                  <a:gd name="T9" fmla="*/ 19 h 144"/>
                  <a:gd name="T10" fmla="*/ 138 w 138"/>
                  <a:gd name="T11" fmla="*/ 19 h 144"/>
                  <a:gd name="T12" fmla="*/ 138 w 138"/>
                  <a:gd name="T13" fmla="*/ 125 h 144"/>
                  <a:gd name="T14" fmla="*/ 119 w 138"/>
                  <a:gd name="T15" fmla="*/ 144 h 144"/>
                  <a:gd name="T16" fmla="*/ 119 w 138"/>
                  <a:gd name="T17" fmla="*/ 144 h 144"/>
                  <a:gd name="T18" fmla="*/ 19 w 138"/>
                  <a:gd name="T19" fmla="*/ 144 h 144"/>
                  <a:gd name="T20" fmla="*/ 0 w 138"/>
                  <a:gd name="T21" fmla="*/ 125 h 144"/>
                  <a:gd name="T22" fmla="*/ 0 w 138"/>
                  <a:gd name="T23" fmla="*/ 125 h 144"/>
                  <a:gd name="T24" fmla="*/ 0 w 138"/>
                  <a:gd name="T25"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4">
                    <a:moveTo>
                      <a:pt x="0" y="19"/>
                    </a:moveTo>
                    <a:cubicBezTo>
                      <a:pt x="0" y="19"/>
                      <a:pt x="0" y="19"/>
                      <a:pt x="0" y="19"/>
                    </a:cubicBezTo>
                    <a:cubicBezTo>
                      <a:pt x="0" y="8"/>
                      <a:pt x="9" y="0"/>
                      <a:pt x="19" y="0"/>
                    </a:cubicBezTo>
                    <a:cubicBezTo>
                      <a:pt x="119" y="0"/>
                      <a:pt x="119" y="0"/>
                      <a:pt x="119" y="0"/>
                    </a:cubicBezTo>
                    <a:cubicBezTo>
                      <a:pt x="129" y="0"/>
                      <a:pt x="138" y="8"/>
                      <a:pt x="138" y="19"/>
                    </a:cubicBezTo>
                    <a:cubicBezTo>
                      <a:pt x="138" y="19"/>
                      <a:pt x="138" y="19"/>
                      <a:pt x="138" y="19"/>
                    </a:cubicBezTo>
                    <a:cubicBezTo>
                      <a:pt x="138" y="125"/>
                      <a:pt x="138" y="125"/>
                      <a:pt x="138" y="125"/>
                    </a:cubicBezTo>
                    <a:cubicBezTo>
                      <a:pt x="138" y="136"/>
                      <a:pt x="129" y="144"/>
                      <a:pt x="119" y="144"/>
                    </a:cubicBezTo>
                    <a:cubicBezTo>
                      <a:pt x="119" y="144"/>
                      <a:pt x="119" y="144"/>
                      <a:pt x="119" y="144"/>
                    </a:cubicBezTo>
                    <a:cubicBezTo>
                      <a:pt x="19" y="144"/>
                      <a:pt x="19" y="144"/>
                      <a:pt x="19" y="144"/>
                    </a:cubicBezTo>
                    <a:cubicBezTo>
                      <a:pt x="9" y="144"/>
                      <a:pt x="0" y="136"/>
                      <a:pt x="0" y="125"/>
                    </a:cubicBezTo>
                    <a:cubicBezTo>
                      <a:pt x="0" y="125"/>
                      <a:pt x="0" y="125"/>
                      <a:pt x="0" y="125"/>
                    </a:cubicBezTo>
                    <a:lnTo>
                      <a:pt x="0" y="19"/>
                    </a:lnTo>
                    <a:close/>
                  </a:path>
                </a:pathLst>
              </a:custGeom>
              <a:gradFill flip="none" rotWithShape="1">
                <a:gsLst>
                  <a:gs pos="0">
                    <a:srgbClr val="E1E2E3"/>
                  </a:gs>
                  <a:gs pos="50000">
                    <a:srgbClr val="D2D3D4"/>
                  </a:gs>
                  <a:gs pos="26000">
                    <a:srgbClr val="C1C2C3"/>
                  </a:gs>
                  <a:gs pos="100000">
                    <a:schemeClr val="bg2">
                      <a:lumMod val="20000"/>
                      <a:lumOff val="80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pic>
        <p:nvPicPr>
          <p:cNvPr id="202" name="Picture 201" descr="intel_rgb_3000.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652693" y="1108594"/>
            <a:ext cx="541000" cy="356700"/>
          </a:xfrm>
          <a:prstGeom prst="rect">
            <a:avLst/>
          </a:prstGeom>
          <a:effectLst/>
        </p:spPr>
      </p:pic>
      <p:pic>
        <p:nvPicPr>
          <p:cNvPr id="204" name="Picture 203"/>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4130483" y="4606781"/>
            <a:ext cx="974581" cy="610198"/>
          </a:xfrm>
          <a:prstGeom prst="rect">
            <a:avLst/>
          </a:prstGeom>
        </p:spPr>
      </p:pic>
      <p:grpSp>
        <p:nvGrpSpPr>
          <p:cNvPr id="143" name="Group 142"/>
          <p:cNvGrpSpPr/>
          <p:nvPr/>
        </p:nvGrpSpPr>
        <p:grpSpPr>
          <a:xfrm>
            <a:off x="4384474" y="5008080"/>
            <a:ext cx="747534" cy="707424"/>
            <a:chOff x="6853309" y="3999102"/>
            <a:chExt cx="1716088" cy="1624013"/>
          </a:xfrm>
        </p:grpSpPr>
        <p:sp>
          <p:nvSpPr>
            <p:cNvPr id="149" name="Freeform 164"/>
            <p:cNvSpPr>
              <a:spLocks/>
            </p:cNvSpPr>
            <p:nvPr/>
          </p:nvSpPr>
          <p:spPr bwMode="auto">
            <a:xfrm>
              <a:off x="7602609" y="5259577"/>
              <a:ext cx="217488" cy="363538"/>
            </a:xfrm>
            <a:custGeom>
              <a:avLst/>
              <a:gdLst>
                <a:gd name="T0" fmla="*/ 43 w 58"/>
                <a:gd name="T1" fmla="*/ 43 h 97"/>
                <a:gd name="T2" fmla="*/ 43 w 58"/>
                <a:gd name="T3" fmla="*/ 0 h 97"/>
                <a:gd name="T4" fmla="*/ 15 w 58"/>
                <a:gd name="T5" fmla="*/ 0 h 97"/>
                <a:gd name="T6" fmla="*/ 15 w 58"/>
                <a:gd name="T7" fmla="*/ 43 h 97"/>
                <a:gd name="T8" fmla="*/ 0 w 58"/>
                <a:gd name="T9" fmla="*/ 68 h 97"/>
                <a:gd name="T10" fmla="*/ 29 w 58"/>
                <a:gd name="T11" fmla="*/ 97 h 97"/>
                <a:gd name="T12" fmla="*/ 58 w 58"/>
                <a:gd name="T13" fmla="*/ 68 h 97"/>
                <a:gd name="T14" fmla="*/ 43 w 58"/>
                <a:gd name="T15" fmla="*/ 43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7">
                  <a:moveTo>
                    <a:pt x="43" y="43"/>
                  </a:moveTo>
                  <a:cubicBezTo>
                    <a:pt x="43" y="0"/>
                    <a:pt x="43" y="0"/>
                    <a:pt x="43" y="0"/>
                  </a:cubicBezTo>
                  <a:cubicBezTo>
                    <a:pt x="15" y="0"/>
                    <a:pt x="15" y="0"/>
                    <a:pt x="15" y="0"/>
                  </a:cubicBezTo>
                  <a:cubicBezTo>
                    <a:pt x="15" y="43"/>
                    <a:pt x="15" y="43"/>
                    <a:pt x="15" y="43"/>
                  </a:cubicBezTo>
                  <a:cubicBezTo>
                    <a:pt x="6" y="48"/>
                    <a:pt x="0" y="57"/>
                    <a:pt x="0" y="68"/>
                  </a:cubicBezTo>
                  <a:cubicBezTo>
                    <a:pt x="0" y="84"/>
                    <a:pt x="13" y="97"/>
                    <a:pt x="29" y="97"/>
                  </a:cubicBezTo>
                  <a:cubicBezTo>
                    <a:pt x="45" y="97"/>
                    <a:pt x="58" y="84"/>
                    <a:pt x="58" y="68"/>
                  </a:cubicBezTo>
                  <a:cubicBezTo>
                    <a:pt x="58" y="57"/>
                    <a:pt x="52" y="48"/>
                    <a:pt x="43" y="43"/>
                  </a:cubicBezTo>
                  <a:close/>
                </a:path>
              </a:pathLst>
            </a:custGeom>
            <a:gradFill flip="none" rotWithShape="1">
              <a:gsLst>
                <a:gs pos="5000">
                  <a:srgbClr val="D6DF27"/>
                </a:gs>
                <a:gs pos="95000">
                  <a:srgbClr val="8CC640"/>
                </a:gs>
              </a:gsLst>
              <a:lin ang="0" scaled="1"/>
              <a:tileRect/>
            </a:gradFill>
            <a:ln w="19050">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endParaRPr>
            </a:p>
          </p:txBody>
        </p:sp>
        <p:sp>
          <p:nvSpPr>
            <p:cNvPr id="150" name="Freeform 165"/>
            <p:cNvSpPr>
              <a:spLocks/>
            </p:cNvSpPr>
            <p:nvPr/>
          </p:nvSpPr>
          <p:spPr bwMode="auto">
            <a:xfrm>
              <a:off x="7875659" y="5443727"/>
              <a:ext cx="693738" cy="179388"/>
            </a:xfrm>
            <a:custGeom>
              <a:avLst/>
              <a:gdLst>
                <a:gd name="T0" fmla="*/ 160 w 185"/>
                <a:gd name="T1" fmla="*/ 0 h 48"/>
                <a:gd name="T2" fmla="*/ 7 w 185"/>
                <a:gd name="T3" fmla="*/ 0 h 48"/>
                <a:gd name="T4" fmla="*/ 9 w 185"/>
                <a:gd name="T5" fmla="*/ 17 h 48"/>
                <a:gd name="T6" fmla="*/ 0 w 185"/>
                <a:gd name="T7" fmla="*/ 48 h 48"/>
                <a:gd name="T8" fmla="*/ 160 w 185"/>
                <a:gd name="T9" fmla="*/ 48 h 48"/>
                <a:gd name="T10" fmla="*/ 185 w 185"/>
                <a:gd name="T11" fmla="*/ 24 h 48"/>
                <a:gd name="T12" fmla="*/ 160 w 1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5" h="48">
                  <a:moveTo>
                    <a:pt x="160" y="0"/>
                  </a:moveTo>
                  <a:cubicBezTo>
                    <a:pt x="7" y="0"/>
                    <a:pt x="7" y="0"/>
                    <a:pt x="7" y="0"/>
                  </a:cubicBezTo>
                  <a:cubicBezTo>
                    <a:pt x="8" y="5"/>
                    <a:pt x="9" y="11"/>
                    <a:pt x="9" y="17"/>
                  </a:cubicBezTo>
                  <a:cubicBezTo>
                    <a:pt x="9" y="29"/>
                    <a:pt x="6" y="39"/>
                    <a:pt x="0" y="48"/>
                  </a:cubicBezTo>
                  <a:cubicBezTo>
                    <a:pt x="160" y="48"/>
                    <a:pt x="160" y="48"/>
                    <a:pt x="160" y="48"/>
                  </a:cubicBezTo>
                  <a:cubicBezTo>
                    <a:pt x="174" y="48"/>
                    <a:pt x="185" y="37"/>
                    <a:pt x="185" y="24"/>
                  </a:cubicBezTo>
                  <a:cubicBezTo>
                    <a:pt x="185" y="10"/>
                    <a:pt x="174" y="0"/>
                    <a:pt x="160" y="0"/>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dirty="0">
                <a:solidFill>
                  <a:schemeClr val="tx1"/>
                </a:solidFill>
              </a:endParaRPr>
            </a:p>
          </p:txBody>
        </p:sp>
        <p:sp>
          <p:nvSpPr>
            <p:cNvPr id="151" name="Freeform 166"/>
            <p:cNvSpPr>
              <a:spLocks/>
            </p:cNvSpPr>
            <p:nvPr/>
          </p:nvSpPr>
          <p:spPr bwMode="auto">
            <a:xfrm>
              <a:off x="6853309" y="5443727"/>
              <a:ext cx="681038" cy="179388"/>
            </a:xfrm>
            <a:custGeom>
              <a:avLst/>
              <a:gdLst>
                <a:gd name="T0" fmla="*/ 172 w 182"/>
                <a:gd name="T1" fmla="*/ 17 h 48"/>
                <a:gd name="T2" fmla="*/ 175 w 182"/>
                <a:gd name="T3" fmla="*/ 0 h 48"/>
                <a:gd name="T4" fmla="*/ 25 w 182"/>
                <a:gd name="T5" fmla="*/ 0 h 48"/>
                <a:gd name="T6" fmla="*/ 0 w 182"/>
                <a:gd name="T7" fmla="*/ 24 h 48"/>
                <a:gd name="T8" fmla="*/ 25 w 182"/>
                <a:gd name="T9" fmla="*/ 48 h 48"/>
                <a:gd name="T10" fmla="*/ 182 w 182"/>
                <a:gd name="T11" fmla="*/ 48 h 48"/>
                <a:gd name="T12" fmla="*/ 172 w 182"/>
                <a:gd name="T13" fmla="*/ 17 h 48"/>
              </a:gdLst>
              <a:ahLst/>
              <a:cxnLst>
                <a:cxn ang="0">
                  <a:pos x="T0" y="T1"/>
                </a:cxn>
                <a:cxn ang="0">
                  <a:pos x="T2" y="T3"/>
                </a:cxn>
                <a:cxn ang="0">
                  <a:pos x="T4" y="T5"/>
                </a:cxn>
                <a:cxn ang="0">
                  <a:pos x="T6" y="T7"/>
                </a:cxn>
                <a:cxn ang="0">
                  <a:pos x="T8" y="T9"/>
                </a:cxn>
                <a:cxn ang="0">
                  <a:pos x="T10" y="T11"/>
                </a:cxn>
                <a:cxn ang="0">
                  <a:pos x="T12" y="T13"/>
                </a:cxn>
              </a:cxnLst>
              <a:rect l="0" t="0" r="r" b="b"/>
              <a:pathLst>
                <a:path w="182" h="48">
                  <a:moveTo>
                    <a:pt x="172" y="17"/>
                  </a:moveTo>
                  <a:cubicBezTo>
                    <a:pt x="172" y="11"/>
                    <a:pt x="173" y="5"/>
                    <a:pt x="175" y="0"/>
                  </a:cubicBezTo>
                  <a:cubicBezTo>
                    <a:pt x="25" y="0"/>
                    <a:pt x="25" y="0"/>
                    <a:pt x="25" y="0"/>
                  </a:cubicBezTo>
                  <a:cubicBezTo>
                    <a:pt x="11" y="0"/>
                    <a:pt x="0" y="10"/>
                    <a:pt x="0" y="24"/>
                  </a:cubicBezTo>
                  <a:cubicBezTo>
                    <a:pt x="0" y="37"/>
                    <a:pt x="11" y="48"/>
                    <a:pt x="25" y="48"/>
                  </a:cubicBezTo>
                  <a:cubicBezTo>
                    <a:pt x="182" y="48"/>
                    <a:pt x="182" y="48"/>
                    <a:pt x="182" y="48"/>
                  </a:cubicBezTo>
                  <a:cubicBezTo>
                    <a:pt x="176" y="39"/>
                    <a:pt x="172" y="29"/>
                    <a:pt x="172" y="17"/>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dirty="0">
                <a:solidFill>
                  <a:schemeClr val="tx1"/>
                </a:solidFill>
              </a:endParaRPr>
            </a:p>
          </p:txBody>
        </p:sp>
        <p:sp>
          <p:nvSpPr>
            <p:cNvPr id="152" name="Freeform 167"/>
            <p:cNvSpPr>
              <a:spLocks/>
            </p:cNvSpPr>
            <p:nvPr/>
          </p:nvSpPr>
          <p:spPr bwMode="auto">
            <a:xfrm>
              <a:off x="6958084" y="3999102"/>
              <a:ext cx="1393825" cy="1293813"/>
            </a:xfrm>
            <a:custGeom>
              <a:avLst/>
              <a:gdLst>
                <a:gd name="T0" fmla="*/ 324 w 372"/>
                <a:gd name="T1" fmla="*/ 52 h 345"/>
                <a:gd name="T2" fmla="*/ 208 w 372"/>
                <a:gd name="T3" fmla="*/ 52 h 345"/>
                <a:gd name="T4" fmla="*/ 208 w 372"/>
                <a:gd name="T5" fmla="*/ 48 h 345"/>
                <a:gd name="T6" fmla="*/ 160 w 372"/>
                <a:gd name="T7" fmla="*/ 0 h 345"/>
                <a:gd name="T8" fmla="*/ 48 w 372"/>
                <a:gd name="T9" fmla="*/ 0 h 345"/>
                <a:gd name="T10" fmla="*/ 0 w 372"/>
                <a:gd name="T11" fmla="*/ 48 h 345"/>
                <a:gd name="T12" fmla="*/ 0 w 372"/>
                <a:gd name="T13" fmla="*/ 100 h 345"/>
                <a:gd name="T14" fmla="*/ 0 w 372"/>
                <a:gd name="T15" fmla="*/ 297 h 345"/>
                <a:gd name="T16" fmla="*/ 48 w 372"/>
                <a:gd name="T17" fmla="*/ 345 h 345"/>
                <a:gd name="T18" fmla="*/ 160 w 372"/>
                <a:gd name="T19" fmla="*/ 345 h 345"/>
                <a:gd name="T20" fmla="*/ 324 w 372"/>
                <a:gd name="T21" fmla="*/ 345 h 345"/>
                <a:gd name="T22" fmla="*/ 372 w 372"/>
                <a:gd name="T23" fmla="*/ 297 h 345"/>
                <a:gd name="T24" fmla="*/ 372 w 372"/>
                <a:gd name="T25" fmla="*/ 100 h 345"/>
                <a:gd name="T26" fmla="*/ 324 w 372"/>
                <a:gd name="T27" fmla="*/ 5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345">
                  <a:moveTo>
                    <a:pt x="324" y="52"/>
                  </a:moveTo>
                  <a:cubicBezTo>
                    <a:pt x="208" y="52"/>
                    <a:pt x="208" y="52"/>
                    <a:pt x="208" y="52"/>
                  </a:cubicBezTo>
                  <a:cubicBezTo>
                    <a:pt x="208" y="48"/>
                    <a:pt x="208" y="48"/>
                    <a:pt x="208" y="48"/>
                  </a:cubicBezTo>
                  <a:cubicBezTo>
                    <a:pt x="208" y="21"/>
                    <a:pt x="187" y="0"/>
                    <a:pt x="160" y="0"/>
                  </a:cubicBezTo>
                  <a:cubicBezTo>
                    <a:pt x="48" y="0"/>
                    <a:pt x="48" y="0"/>
                    <a:pt x="48" y="0"/>
                  </a:cubicBezTo>
                  <a:cubicBezTo>
                    <a:pt x="22" y="0"/>
                    <a:pt x="0" y="21"/>
                    <a:pt x="0" y="48"/>
                  </a:cubicBezTo>
                  <a:cubicBezTo>
                    <a:pt x="0" y="100"/>
                    <a:pt x="0" y="100"/>
                    <a:pt x="0" y="100"/>
                  </a:cubicBezTo>
                  <a:cubicBezTo>
                    <a:pt x="0" y="297"/>
                    <a:pt x="0" y="297"/>
                    <a:pt x="0" y="297"/>
                  </a:cubicBezTo>
                  <a:cubicBezTo>
                    <a:pt x="0" y="324"/>
                    <a:pt x="22" y="345"/>
                    <a:pt x="48" y="345"/>
                  </a:cubicBezTo>
                  <a:cubicBezTo>
                    <a:pt x="160" y="345"/>
                    <a:pt x="160" y="345"/>
                    <a:pt x="160" y="345"/>
                  </a:cubicBezTo>
                  <a:cubicBezTo>
                    <a:pt x="324" y="345"/>
                    <a:pt x="324" y="345"/>
                    <a:pt x="324" y="345"/>
                  </a:cubicBezTo>
                  <a:cubicBezTo>
                    <a:pt x="351" y="345"/>
                    <a:pt x="372" y="324"/>
                    <a:pt x="372" y="297"/>
                  </a:cubicBezTo>
                  <a:cubicBezTo>
                    <a:pt x="372" y="100"/>
                    <a:pt x="372" y="100"/>
                    <a:pt x="372" y="100"/>
                  </a:cubicBezTo>
                  <a:cubicBezTo>
                    <a:pt x="372" y="73"/>
                    <a:pt x="351" y="52"/>
                    <a:pt x="324" y="52"/>
                  </a:cubicBezTo>
                  <a:close/>
                </a:path>
              </a:pathLst>
            </a:custGeom>
            <a:gradFill flip="none" rotWithShape="1">
              <a:gsLst>
                <a:gs pos="5000">
                  <a:srgbClr val="D6DF27"/>
                </a:gs>
                <a:gs pos="95000">
                  <a:srgbClr val="8CC640"/>
                </a:gs>
              </a:gsLst>
              <a:lin ang="16200000" scaled="0"/>
              <a:tileRect/>
            </a:gradFill>
            <a:ln w="9525">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endParaRPr>
            </a:p>
          </p:txBody>
        </p:sp>
        <p:sp>
          <p:nvSpPr>
            <p:cNvPr id="153" name="Freeform 168"/>
            <p:cNvSpPr>
              <a:spLocks/>
            </p:cNvSpPr>
            <p:nvPr/>
          </p:nvSpPr>
          <p:spPr bwMode="auto">
            <a:xfrm>
              <a:off x="7093022" y="4329302"/>
              <a:ext cx="1335088" cy="963613"/>
            </a:xfrm>
            <a:custGeom>
              <a:avLst/>
              <a:gdLst>
                <a:gd name="T0" fmla="*/ 356 w 356"/>
                <a:gd name="T1" fmla="*/ 209 h 257"/>
                <a:gd name="T2" fmla="*/ 308 w 356"/>
                <a:gd name="T3" fmla="*/ 257 h 257"/>
                <a:gd name="T4" fmla="*/ 48 w 356"/>
                <a:gd name="T5" fmla="*/ 257 h 257"/>
                <a:gd name="T6" fmla="*/ 0 w 356"/>
                <a:gd name="T7" fmla="*/ 209 h 257"/>
                <a:gd name="T8" fmla="*/ 0 w 356"/>
                <a:gd name="T9" fmla="*/ 48 h 257"/>
                <a:gd name="T10" fmla="*/ 48 w 356"/>
                <a:gd name="T11" fmla="*/ 0 h 257"/>
                <a:gd name="T12" fmla="*/ 308 w 356"/>
                <a:gd name="T13" fmla="*/ 0 h 257"/>
                <a:gd name="T14" fmla="*/ 356 w 356"/>
                <a:gd name="T15" fmla="*/ 48 h 257"/>
                <a:gd name="T16" fmla="*/ 356 w 356"/>
                <a:gd name="T17" fmla="*/ 20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257">
                  <a:moveTo>
                    <a:pt x="356" y="209"/>
                  </a:moveTo>
                  <a:cubicBezTo>
                    <a:pt x="356" y="236"/>
                    <a:pt x="335" y="257"/>
                    <a:pt x="308" y="257"/>
                  </a:cubicBezTo>
                  <a:cubicBezTo>
                    <a:pt x="48" y="257"/>
                    <a:pt x="48" y="257"/>
                    <a:pt x="48" y="257"/>
                  </a:cubicBezTo>
                  <a:cubicBezTo>
                    <a:pt x="22" y="257"/>
                    <a:pt x="0" y="236"/>
                    <a:pt x="0" y="209"/>
                  </a:cubicBezTo>
                  <a:cubicBezTo>
                    <a:pt x="0" y="48"/>
                    <a:pt x="0" y="48"/>
                    <a:pt x="0" y="48"/>
                  </a:cubicBezTo>
                  <a:cubicBezTo>
                    <a:pt x="0" y="21"/>
                    <a:pt x="22" y="0"/>
                    <a:pt x="48" y="0"/>
                  </a:cubicBezTo>
                  <a:cubicBezTo>
                    <a:pt x="308" y="0"/>
                    <a:pt x="308" y="0"/>
                    <a:pt x="308" y="0"/>
                  </a:cubicBezTo>
                  <a:cubicBezTo>
                    <a:pt x="335" y="0"/>
                    <a:pt x="356" y="21"/>
                    <a:pt x="356" y="48"/>
                  </a:cubicBezTo>
                  <a:lnTo>
                    <a:pt x="356" y="20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4" name="Freeform 169"/>
            <p:cNvSpPr>
              <a:spLocks/>
            </p:cNvSpPr>
            <p:nvPr/>
          </p:nvSpPr>
          <p:spPr bwMode="auto">
            <a:xfrm>
              <a:off x="7181922" y="4419789"/>
              <a:ext cx="1246188" cy="873125"/>
            </a:xfrm>
            <a:custGeom>
              <a:avLst/>
              <a:gdLst>
                <a:gd name="T0" fmla="*/ 332 w 332"/>
                <a:gd name="T1" fmla="*/ 185 h 233"/>
                <a:gd name="T2" fmla="*/ 284 w 332"/>
                <a:gd name="T3" fmla="*/ 233 h 233"/>
                <a:gd name="T4" fmla="*/ 48 w 332"/>
                <a:gd name="T5" fmla="*/ 233 h 233"/>
                <a:gd name="T6" fmla="*/ 0 w 332"/>
                <a:gd name="T7" fmla="*/ 185 h 233"/>
                <a:gd name="T8" fmla="*/ 0 w 332"/>
                <a:gd name="T9" fmla="*/ 48 h 233"/>
                <a:gd name="T10" fmla="*/ 48 w 332"/>
                <a:gd name="T11" fmla="*/ 0 h 233"/>
                <a:gd name="T12" fmla="*/ 284 w 332"/>
                <a:gd name="T13" fmla="*/ 0 h 233"/>
                <a:gd name="T14" fmla="*/ 332 w 332"/>
                <a:gd name="T15" fmla="*/ 48 h 233"/>
                <a:gd name="T16" fmla="*/ 332 w 332"/>
                <a:gd name="T17"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233">
                  <a:moveTo>
                    <a:pt x="332" y="185"/>
                  </a:moveTo>
                  <a:cubicBezTo>
                    <a:pt x="332" y="212"/>
                    <a:pt x="311" y="233"/>
                    <a:pt x="284" y="233"/>
                  </a:cubicBezTo>
                  <a:cubicBezTo>
                    <a:pt x="48" y="233"/>
                    <a:pt x="48" y="233"/>
                    <a:pt x="48" y="233"/>
                  </a:cubicBezTo>
                  <a:cubicBezTo>
                    <a:pt x="22" y="233"/>
                    <a:pt x="0" y="212"/>
                    <a:pt x="0" y="185"/>
                  </a:cubicBezTo>
                  <a:cubicBezTo>
                    <a:pt x="0" y="48"/>
                    <a:pt x="0" y="48"/>
                    <a:pt x="0" y="48"/>
                  </a:cubicBezTo>
                  <a:cubicBezTo>
                    <a:pt x="0" y="21"/>
                    <a:pt x="22" y="0"/>
                    <a:pt x="48" y="0"/>
                  </a:cubicBezTo>
                  <a:cubicBezTo>
                    <a:pt x="284" y="0"/>
                    <a:pt x="284" y="0"/>
                    <a:pt x="284" y="0"/>
                  </a:cubicBezTo>
                  <a:cubicBezTo>
                    <a:pt x="311" y="0"/>
                    <a:pt x="332" y="21"/>
                    <a:pt x="332" y="48"/>
                  </a:cubicBezTo>
                  <a:lnTo>
                    <a:pt x="332" y="185"/>
                  </a:lnTo>
                  <a:close/>
                </a:path>
              </a:pathLst>
            </a:custGeom>
            <a:gradFill flip="none" rotWithShape="1">
              <a:gsLst>
                <a:gs pos="5000">
                  <a:srgbClr val="D6DF27"/>
                </a:gs>
                <a:gs pos="95000">
                  <a:srgbClr val="8CC640"/>
                </a:gs>
              </a:gsLst>
              <a:lin ang="16200000" scaled="0"/>
              <a:tileRect/>
            </a:gradFill>
            <a:ln w="19050">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endParaRPr>
            </a:p>
          </p:txBody>
        </p:sp>
      </p:grpSp>
      <p:grpSp>
        <p:nvGrpSpPr>
          <p:cNvPr id="144" name="Group 143"/>
          <p:cNvGrpSpPr/>
          <p:nvPr/>
        </p:nvGrpSpPr>
        <p:grpSpPr>
          <a:xfrm>
            <a:off x="4964969" y="5348197"/>
            <a:ext cx="169961" cy="252418"/>
            <a:chOff x="3839094" y="3681795"/>
            <a:chExt cx="614796" cy="913064"/>
          </a:xfrm>
        </p:grpSpPr>
        <p:sp>
          <p:nvSpPr>
            <p:cNvPr id="145" name="Rounded Rectangle 157"/>
            <p:cNvSpPr/>
            <p:nvPr/>
          </p:nvSpPr>
          <p:spPr bwMode="auto">
            <a:xfrm>
              <a:off x="3839094" y="3681795"/>
              <a:ext cx="614244" cy="913064"/>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100000">
                  <a:schemeClr val="accent1"/>
                </a:gs>
                <a:gs pos="0">
                  <a:schemeClr val="accent2"/>
                </a:gs>
              </a:gsLst>
              <a:lin ang="16200000" scaled="0"/>
              <a:tileRect/>
            </a:gradFill>
            <a:ln w="28575"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tx1"/>
                </a:solidFill>
              </a:endParaRPr>
            </a:p>
          </p:txBody>
        </p:sp>
        <p:grpSp>
          <p:nvGrpSpPr>
            <p:cNvPr id="146" name="Group 145"/>
            <p:cNvGrpSpPr/>
            <p:nvPr/>
          </p:nvGrpSpPr>
          <p:grpSpPr>
            <a:xfrm>
              <a:off x="3840480" y="4240530"/>
              <a:ext cx="613410" cy="209549"/>
              <a:chOff x="3848100" y="4240530"/>
              <a:chExt cx="601980" cy="209549"/>
            </a:xfrm>
            <a:solidFill>
              <a:schemeClr val="bg1"/>
            </a:solidFill>
          </p:grpSpPr>
          <p:sp>
            <p:nvSpPr>
              <p:cNvPr id="147" name="Rectangle 146"/>
              <p:cNvSpPr/>
              <p:nvPr/>
            </p:nvSpPr>
            <p:spPr bwMode="auto">
              <a:xfrm>
                <a:off x="3848100" y="424053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tx1"/>
                  </a:solidFill>
                </a:endParaRPr>
              </a:p>
            </p:txBody>
          </p:sp>
          <p:sp>
            <p:nvSpPr>
              <p:cNvPr id="148" name="Rectangle 147"/>
              <p:cNvSpPr/>
              <p:nvPr/>
            </p:nvSpPr>
            <p:spPr bwMode="auto">
              <a:xfrm>
                <a:off x="3848100" y="440436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tx1"/>
                  </a:solidFill>
                </a:endParaRPr>
              </a:p>
            </p:txBody>
          </p:sp>
        </p:grpSp>
      </p:grpSp>
      <p:grpSp>
        <p:nvGrpSpPr>
          <p:cNvPr id="215" name="Group 214"/>
          <p:cNvGrpSpPr/>
          <p:nvPr/>
        </p:nvGrpSpPr>
        <p:grpSpPr>
          <a:xfrm>
            <a:off x="8132628" y="4061872"/>
            <a:ext cx="518012" cy="448421"/>
            <a:chOff x="7605486" y="3062515"/>
            <a:chExt cx="1074057" cy="899886"/>
          </a:xfrm>
        </p:grpSpPr>
        <p:sp>
          <p:nvSpPr>
            <p:cNvPr id="219" name="Rounded Rectangle 218"/>
            <p:cNvSpPr/>
            <p:nvPr/>
          </p:nvSpPr>
          <p:spPr>
            <a:xfrm>
              <a:off x="7605486" y="3062515"/>
              <a:ext cx="1074057" cy="899886"/>
            </a:xfrm>
            <a:prstGeom prst="roundRect">
              <a:avLst>
                <a:gd name="adj" fmla="val 2666"/>
              </a:avLst>
            </a:prstGeom>
            <a:gradFill flip="none" rotWithShape="1">
              <a:gsLst>
                <a:gs pos="54000">
                  <a:schemeClr val="bg1"/>
                </a:gs>
                <a:gs pos="95000">
                  <a:schemeClr val="bg1">
                    <a:lumMod val="85000"/>
                  </a:schemeClr>
                </a:gs>
              </a:gsLst>
              <a:path path="circle">
                <a:fillToRect l="50000" t="50000" r="50000" b="50000"/>
              </a:path>
              <a:tileRect/>
            </a:gradFill>
            <a:ln w="3175" cap="flat" cmpd="sng" algn="ctr">
              <a:noFill/>
              <a:prstDash val="solid"/>
              <a:round/>
              <a:headEnd type="none" w="sm" len="sm"/>
              <a:tailEnd type="none" w="sm" len="sm"/>
            </a:ln>
            <a:effectLst>
              <a:outerShdw blurRad="50800" dist="25400" dir="3000000" algn="tl" rotWithShape="0">
                <a:prstClr val="black">
                  <a:alpha val="75000"/>
                </a:prstClr>
              </a:outerShdw>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b="1" dirty="0">
                <a:solidFill>
                  <a:schemeClr val="tx1"/>
                </a:solidFill>
                <a:latin typeface="Neo Sans Intel" pitchFamily="34" charset="0"/>
                <a:cs typeface="Arial" pitchFamily="34" charset="0"/>
              </a:endParaRPr>
            </a:p>
          </p:txBody>
        </p:sp>
        <p:grpSp>
          <p:nvGrpSpPr>
            <p:cNvPr id="220" name="Group 219"/>
            <p:cNvGrpSpPr/>
            <p:nvPr/>
          </p:nvGrpSpPr>
          <p:grpSpPr>
            <a:xfrm>
              <a:off x="7843824" y="3091543"/>
              <a:ext cx="578226" cy="769258"/>
              <a:chOff x="10544175" y="3152775"/>
              <a:chExt cx="2147888" cy="2857500"/>
            </a:xfrm>
          </p:grpSpPr>
          <p:sp>
            <p:nvSpPr>
              <p:cNvPr id="221" name="Freeform 90"/>
              <p:cNvSpPr>
                <a:spLocks/>
              </p:cNvSpPr>
              <p:nvPr/>
            </p:nvSpPr>
            <p:spPr bwMode="auto">
              <a:xfrm>
                <a:off x="10915650" y="3629025"/>
                <a:ext cx="1776413" cy="2381250"/>
              </a:xfrm>
              <a:custGeom>
                <a:avLst/>
                <a:gdLst>
                  <a:gd name="T0" fmla="*/ 1119 w 1119"/>
                  <a:gd name="T1" fmla="*/ 1500 h 1500"/>
                  <a:gd name="T2" fmla="*/ 0 w 1119"/>
                  <a:gd name="T3" fmla="*/ 1500 h 1500"/>
                  <a:gd name="T4" fmla="*/ 0 w 1119"/>
                  <a:gd name="T5" fmla="*/ 0 h 1500"/>
                  <a:gd name="T6" fmla="*/ 723 w 1119"/>
                  <a:gd name="T7" fmla="*/ 0 h 1500"/>
                  <a:gd name="T8" fmla="*/ 1119 w 1119"/>
                  <a:gd name="T9" fmla="*/ 387 h 1500"/>
                  <a:gd name="T10" fmla="*/ 1119 w 1119"/>
                  <a:gd name="T11" fmla="*/ 1500 h 1500"/>
                </a:gdLst>
                <a:ahLst/>
                <a:cxnLst>
                  <a:cxn ang="0">
                    <a:pos x="T0" y="T1"/>
                  </a:cxn>
                  <a:cxn ang="0">
                    <a:pos x="T2" y="T3"/>
                  </a:cxn>
                  <a:cxn ang="0">
                    <a:pos x="T4" y="T5"/>
                  </a:cxn>
                  <a:cxn ang="0">
                    <a:pos x="T6" y="T7"/>
                  </a:cxn>
                  <a:cxn ang="0">
                    <a:pos x="T8" y="T9"/>
                  </a:cxn>
                  <a:cxn ang="0">
                    <a:pos x="T10" y="T11"/>
                  </a:cxn>
                </a:cxnLst>
                <a:rect l="0" t="0" r="r" b="b"/>
                <a:pathLst>
                  <a:path w="1119" h="1500">
                    <a:moveTo>
                      <a:pt x="1119" y="1500"/>
                    </a:moveTo>
                    <a:lnTo>
                      <a:pt x="0" y="1500"/>
                    </a:lnTo>
                    <a:lnTo>
                      <a:pt x="0" y="0"/>
                    </a:lnTo>
                    <a:lnTo>
                      <a:pt x="723" y="0"/>
                    </a:lnTo>
                    <a:lnTo>
                      <a:pt x="1119" y="387"/>
                    </a:lnTo>
                    <a:lnTo>
                      <a:pt x="1119" y="1500"/>
                    </a:lnTo>
                    <a:close/>
                  </a:path>
                </a:pathLst>
              </a:custGeom>
              <a:solidFill>
                <a:srgbClr val="9395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sp>
            <p:nvSpPr>
              <p:cNvPr id="222" name="Freeform 91"/>
              <p:cNvSpPr>
                <a:spLocks/>
              </p:cNvSpPr>
              <p:nvPr/>
            </p:nvSpPr>
            <p:spPr bwMode="auto">
              <a:xfrm>
                <a:off x="11017250" y="3729038"/>
                <a:ext cx="1581150" cy="2174875"/>
              </a:xfrm>
              <a:custGeom>
                <a:avLst/>
                <a:gdLst>
                  <a:gd name="T0" fmla="*/ 996 w 996"/>
                  <a:gd name="T1" fmla="*/ 1370 h 1370"/>
                  <a:gd name="T2" fmla="*/ 0 w 996"/>
                  <a:gd name="T3" fmla="*/ 1370 h 1370"/>
                  <a:gd name="T4" fmla="*/ 0 w 996"/>
                  <a:gd name="T5" fmla="*/ 0 h 1370"/>
                  <a:gd name="T6" fmla="*/ 642 w 996"/>
                  <a:gd name="T7" fmla="*/ 0 h 1370"/>
                  <a:gd name="T8" fmla="*/ 996 w 996"/>
                  <a:gd name="T9" fmla="*/ 355 h 1370"/>
                  <a:gd name="T10" fmla="*/ 996 w 996"/>
                  <a:gd name="T11" fmla="*/ 1370 h 1370"/>
                </a:gdLst>
                <a:ahLst/>
                <a:cxnLst>
                  <a:cxn ang="0">
                    <a:pos x="T0" y="T1"/>
                  </a:cxn>
                  <a:cxn ang="0">
                    <a:pos x="T2" y="T3"/>
                  </a:cxn>
                  <a:cxn ang="0">
                    <a:pos x="T4" y="T5"/>
                  </a:cxn>
                  <a:cxn ang="0">
                    <a:pos x="T6" y="T7"/>
                  </a:cxn>
                  <a:cxn ang="0">
                    <a:pos x="T8" y="T9"/>
                  </a:cxn>
                  <a:cxn ang="0">
                    <a:pos x="T10" y="T11"/>
                  </a:cxn>
                </a:cxnLst>
                <a:rect l="0" t="0" r="r" b="b"/>
                <a:pathLst>
                  <a:path w="996" h="1370">
                    <a:moveTo>
                      <a:pt x="996" y="1370"/>
                    </a:moveTo>
                    <a:lnTo>
                      <a:pt x="0" y="1370"/>
                    </a:lnTo>
                    <a:lnTo>
                      <a:pt x="0" y="0"/>
                    </a:lnTo>
                    <a:lnTo>
                      <a:pt x="642" y="0"/>
                    </a:lnTo>
                    <a:lnTo>
                      <a:pt x="996" y="355"/>
                    </a:lnTo>
                    <a:lnTo>
                      <a:pt x="996" y="1370"/>
                    </a:lnTo>
                    <a:close/>
                  </a:path>
                </a:pathLst>
              </a:custGeom>
              <a:solidFill>
                <a:srgbClr val="EEEC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sp>
            <p:nvSpPr>
              <p:cNvPr id="223" name="Rectangle 92"/>
              <p:cNvSpPr>
                <a:spLocks noChangeArrowheads="1"/>
              </p:cNvSpPr>
              <p:nvPr/>
            </p:nvSpPr>
            <p:spPr bwMode="auto">
              <a:xfrm>
                <a:off x="11177588" y="4011613"/>
                <a:ext cx="1192213" cy="111125"/>
              </a:xfrm>
              <a:prstGeom prst="rect">
                <a:avLst/>
              </a:prstGeom>
              <a:solidFill>
                <a:srgbClr val="9395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sp>
            <p:nvSpPr>
              <p:cNvPr id="224" name="Rectangle 93"/>
              <p:cNvSpPr>
                <a:spLocks noChangeArrowheads="1"/>
              </p:cNvSpPr>
              <p:nvPr/>
            </p:nvSpPr>
            <p:spPr bwMode="auto">
              <a:xfrm>
                <a:off x="11177588" y="4322763"/>
                <a:ext cx="1192213" cy="111125"/>
              </a:xfrm>
              <a:prstGeom prst="rect">
                <a:avLst/>
              </a:prstGeom>
              <a:solidFill>
                <a:srgbClr val="9395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sp>
            <p:nvSpPr>
              <p:cNvPr id="225" name="Rectangle 94"/>
              <p:cNvSpPr>
                <a:spLocks noChangeArrowheads="1"/>
              </p:cNvSpPr>
              <p:nvPr/>
            </p:nvSpPr>
            <p:spPr bwMode="auto">
              <a:xfrm>
                <a:off x="11177588" y="4633913"/>
                <a:ext cx="1192213" cy="112713"/>
              </a:xfrm>
              <a:prstGeom prst="rect">
                <a:avLst/>
              </a:prstGeom>
              <a:solidFill>
                <a:srgbClr val="9395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sp>
            <p:nvSpPr>
              <p:cNvPr id="226" name="Rectangle 95"/>
              <p:cNvSpPr>
                <a:spLocks noChangeArrowheads="1"/>
              </p:cNvSpPr>
              <p:nvPr/>
            </p:nvSpPr>
            <p:spPr bwMode="auto">
              <a:xfrm>
                <a:off x="11177588" y="4945063"/>
                <a:ext cx="1192213" cy="112713"/>
              </a:xfrm>
              <a:prstGeom prst="rect">
                <a:avLst/>
              </a:prstGeom>
              <a:solidFill>
                <a:srgbClr val="9395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sp>
            <p:nvSpPr>
              <p:cNvPr id="227" name="Rectangle 96"/>
              <p:cNvSpPr>
                <a:spLocks noChangeArrowheads="1"/>
              </p:cNvSpPr>
              <p:nvPr/>
            </p:nvSpPr>
            <p:spPr bwMode="auto">
              <a:xfrm>
                <a:off x="11177588" y="5256213"/>
                <a:ext cx="1192213" cy="112713"/>
              </a:xfrm>
              <a:prstGeom prst="rect">
                <a:avLst/>
              </a:prstGeom>
              <a:solidFill>
                <a:srgbClr val="9395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sp>
            <p:nvSpPr>
              <p:cNvPr id="228" name="Rectangle 97"/>
              <p:cNvSpPr>
                <a:spLocks noChangeArrowheads="1"/>
              </p:cNvSpPr>
              <p:nvPr/>
            </p:nvSpPr>
            <p:spPr bwMode="auto">
              <a:xfrm>
                <a:off x="11177588" y="5567363"/>
                <a:ext cx="1192213" cy="112713"/>
              </a:xfrm>
              <a:prstGeom prst="rect">
                <a:avLst/>
              </a:prstGeom>
              <a:solidFill>
                <a:srgbClr val="9395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sp>
            <p:nvSpPr>
              <p:cNvPr id="229" name="Freeform 98"/>
              <p:cNvSpPr>
                <a:spLocks/>
              </p:cNvSpPr>
              <p:nvPr/>
            </p:nvSpPr>
            <p:spPr bwMode="auto">
              <a:xfrm>
                <a:off x="11957050" y="3629025"/>
                <a:ext cx="735013" cy="749300"/>
              </a:xfrm>
              <a:custGeom>
                <a:avLst/>
                <a:gdLst>
                  <a:gd name="T0" fmla="*/ 0 w 463"/>
                  <a:gd name="T1" fmla="*/ 472 h 472"/>
                  <a:gd name="T2" fmla="*/ 404 w 463"/>
                  <a:gd name="T3" fmla="*/ 472 h 472"/>
                  <a:gd name="T4" fmla="*/ 463 w 463"/>
                  <a:gd name="T5" fmla="*/ 472 h 472"/>
                  <a:gd name="T6" fmla="*/ 463 w 463"/>
                  <a:gd name="T7" fmla="*/ 389 h 472"/>
                  <a:gd name="T8" fmla="*/ 67 w 463"/>
                  <a:gd name="T9" fmla="*/ 0 h 472"/>
                  <a:gd name="T10" fmla="*/ 0 w 463"/>
                  <a:gd name="T11" fmla="*/ 0 h 472"/>
                  <a:gd name="T12" fmla="*/ 0 w 463"/>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63" h="472">
                    <a:moveTo>
                      <a:pt x="0" y="472"/>
                    </a:moveTo>
                    <a:lnTo>
                      <a:pt x="404" y="472"/>
                    </a:lnTo>
                    <a:lnTo>
                      <a:pt x="463" y="472"/>
                    </a:lnTo>
                    <a:lnTo>
                      <a:pt x="463" y="389"/>
                    </a:lnTo>
                    <a:lnTo>
                      <a:pt x="67" y="0"/>
                    </a:lnTo>
                    <a:lnTo>
                      <a:pt x="0" y="0"/>
                    </a:lnTo>
                    <a:lnTo>
                      <a:pt x="0" y="472"/>
                    </a:lnTo>
                    <a:close/>
                  </a:path>
                </a:pathLst>
              </a:custGeom>
              <a:solidFill>
                <a:srgbClr val="9395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sp>
            <p:nvSpPr>
              <p:cNvPr id="230" name="Freeform 99"/>
              <p:cNvSpPr>
                <a:spLocks/>
              </p:cNvSpPr>
              <p:nvPr/>
            </p:nvSpPr>
            <p:spPr bwMode="auto">
              <a:xfrm>
                <a:off x="12036425" y="3729038"/>
                <a:ext cx="561975" cy="563563"/>
              </a:xfrm>
              <a:custGeom>
                <a:avLst/>
                <a:gdLst>
                  <a:gd name="T0" fmla="*/ 0 w 354"/>
                  <a:gd name="T1" fmla="*/ 355 h 355"/>
                  <a:gd name="T2" fmla="*/ 354 w 354"/>
                  <a:gd name="T3" fmla="*/ 355 h 355"/>
                  <a:gd name="T4" fmla="*/ 0 w 354"/>
                  <a:gd name="T5" fmla="*/ 0 h 355"/>
                  <a:gd name="T6" fmla="*/ 0 w 354"/>
                  <a:gd name="T7" fmla="*/ 355 h 355"/>
                </a:gdLst>
                <a:ahLst/>
                <a:cxnLst>
                  <a:cxn ang="0">
                    <a:pos x="T0" y="T1"/>
                  </a:cxn>
                  <a:cxn ang="0">
                    <a:pos x="T2" y="T3"/>
                  </a:cxn>
                  <a:cxn ang="0">
                    <a:pos x="T4" y="T5"/>
                  </a:cxn>
                  <a:cxn ang="0">
                    <a:pos x="T6" y="T7"/>
                  </a:cxn>
                </a:cxnLst>
                <a:rect l="0" t="0" r="r" b="b"/>
                <a:pathLst>
                  <a:path w="354" h="355">
                    <a:moveTo>
                      <a:pt x="0" y="355"/>
                    </a:moveTo>
                    <a:lnTo>
                      <a:pt x="354" y="355"/>
                    </a:lnTo>
                    <a:lnTo>
                      <a:pt x="0" y="0"/>
                    </a:lnTo>
                    <a:lnTo>
                      <a:pt x="0" y="355"/>
                    </a:lnTo>
                    <a:close/>
                  </a:path>
                </a:pathLst>
              </a:custGeom>
              <a:gradFill>
                <a:gsLst>
                  <a:gs pos="100000">
                    <a:schemeClr val="bg2">
                      <a:lumMod val="40000"/>
                      <a:lumOff val="60000"/>
                    </a:schemeClr>
                  </a:gs>
                  <a:gs pos="0">
                    <a:schemeClr val="tx2">
                      <a:lumMod val="60000"/>
                      <a:lumOff val="4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kern="0" dirty="0">
                  <a:solidFill>
                    <a:schemeClr val="tx1"/>
                  </a:solidFill>
                </a:endParaRPr>
              </a:p>
            </p:txBody>
          </p:sp>
          <p:sp>
            <p:nvSpPr>
              <p:cNvPr id="231" name="Freeform 100"/>
              <p:cNvSpPr>
                <a:spLocks/>
              </p:cNvSpPr>
              <p:nvPr/>
            </p:nvSpPr>
            <p:spPr bwMode="auto">
              <a:xfrm>
                <a:off x="10544175" y="3384550"/>
                <a:ext cx="989013" cy="990600"/>
              </a:xfrm>
              <a:custGeom>
                <a:avLst/>
                <a:gdLst>
                  <a:gd name="T0" fmla="*/ 264 w 264"/>
                  <a:gd name="T1" fmla="*/ 216 h 264"/>
                  <a:gd name="T2" fmla="*/ 216 w 264"/>
                  <a:gd name="T3" fmla="*/ 264 h 264"/>
                  <a:gd name="T4" fmla="*/ 48 w 264"/>
                  <a:gd name="T5" fmla="*/ 264 h 264"/>
                  <a:gd name="T6" fmla="*/ 0 w 264"/>
                  <a:gd name="T7" fmla="*/ 216 h 264"/>
                  <a:gd name="T8" fmla="*/ 0 w 264"/>
                  <a:gd name="T9" fmla="*/ 48 h 264"/>
                  <a:gd name="T10" fmla="*/ 48 w 264"/>
                  <a:gd name="T11" fmla="*/ 0 h 264"/>
                  <a:gd name="T12" fmla="*/ 216 w 264"/>
                  <a:gd name="T13" fmla="*/ 0 h 264"/>
                  <a:gd name="T14" fmla="*/ 264 w 264"/>
                  <a:gd name="T15" fmla="*/ 48 h 264"/>
                  <a:gd name="T16" fmla="*/ 264 w 264"/>
                  <a:gd name="T17" fmla="*/ 21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264">
                    <a:moveTo>
                      <a:pt x="264" y="216"/>
                    </a:moveTo>
                    <a:cubicBezTo>
                      <a:pt x="264" y="242"/>
                      <a:pt x="242" y="264"/>
                      <a:pt x="216" y="264"/>
                    </a:cubicBezTo>
                    <a:cubicBezTo>
                      <a:pt x="48" y="264"/>
                      <a:pt x="48" y="264"/>
                      <a:pt x="48" y="264"/>
                    </a:cubicBezTo>
                    <a:cubicBezTo>
                      <a:pt x="22" y="264"/>
                      <a:pt x="0" y="242"/>
                      <a:pt x="0" y="216"/>
                    </a:cubicBezTo>
                    <a:cubicBezTo>
                      <a:pt x="0" y="48"/>
                      <a:pt x="0" y="48"/>
                      <a:pt x="0" y="48"/>
                    </a:cubicBezTo>
                    <a:cubicBezTo>
                      <a:pt x="0" y="22"/>
                      <a:pt x="22" y="0"/>
                      <a:pt x="48" y="0"/>
                    </a:cubicBezTo>
                    <a:cubicBezTo>
                      <a:pt x="216" y="0"/>
                      <a:pt x="216" y="0"/>
                      <a:pt x="216" y="0"/>
                    </a:cubicBezTo>
                    <a:cubicBezTo>
                      <a:pt x="242" y="0"/>
                      <a:pt x="264" y="22"/>
                      <a:pt x="264" y="48"/>
                    </a:cubicBezTo>
                    <a:lnTo>
                      <a:pt x="264" y="216"/>
                    </a:lnTo>
                    <a:close/>
                  </a:path>
                </a:pathLst>
              </a:custGeom>
              <a:gradFill flip="none" rotWithShape="1">
                <a:gsLst>
                  <a:gs pos="100000">
                    <a:schemeClr val="accent1"/>
                  </a:gs>
                  <a:gs pos="0">
                    <a:schemeClr val="accent2"/>
                  </a:gs>
                </a:gsLst>
                <a:lin ang="5400000" scaled="1"/>
                <a:tileRect/>
              </a:gradFill>
              <a:ln w="28575" algn="ctr">
                <a:noFill/>
                <a:miter lim="800000"/>
                <a:headEnd type="none" w="sm" len="sm"/>
                <a:tailEnd type="none" w="sm" len="sm"/>
              </a:ln>
            </p:spPr>
            <p:txBody>
              <a:bodyPr lIns="91431" tIns="45716" rIns="91431" bIns="45716" rtlCol="0" anchor="ctr"/>
              <a:lstStyle/>
              <a:p>
                <a:pPr algn="ctr"/>
                <a:endParaRPr lang="en-US" kern="0" dirty="0">
                  <a:solidFill>
                    <a:schemeClr val="tx1"/>
                  </a:solidFill>
                </a:endParaRPr>
              </a:p>
            </p:txBody>
          </p:sp>
          <p:sp>
            <p:nvSpPr>
              <p:cNvPr id="232" name="Freeform 101"/>
              <p:cNvSpPr>
                <a:spLocks/>
              </p:cNvSpPr>
              <p:nvPr/>
            </p:nvSpPr>
            <p:spPr bwMode="auto">
              <a:xfrm>
                <a:off x="10645775" y="3489325"/>
                <a:ext cx="782638" cy="784225"/>
              </a:xfrm>
              <a:custGeom>
                <a:avLst/>
                <a:gdLst>
                  <a:gd name="T0" fmla="*/ 209 w 209"/>
                  <a:gd name="T1" fmla="*/ 171 h 209"/>
                  <a:gd name="T2" fmla="*/ 171 w 209"/>
                  <a:gd name="T3" fmla="*/ 209 h 209"/>
                  <a:gd name="T4" fmla="*/ 38 w 209"/>
                  <a:gd name="T5" fmla="*/ 209 h 209"/>
                  <a:gd name="T6" fmla="*/ 0 w 209"/>
                  <a:gd name="T7" fmla="*/ 171 h 209"/>
                  <a:gd name="T8" fmla="*/ 0 w 209"/>
                  <a:gd name="T9" fmla="*/ 38 h 209"/>
                  <a:gd name="T10" fmla="*/ 38 w 209"/>
                  <a:gd name="T11" fmla="*/ 0 h 209"/>
                  <a:gd name="T12" fmla="*/ 171 w 209"/>
                  <a:gd name="T13" fmla="*/ 0 h 209"/>
                  <a:gd name="T14" fmla="*/ 209 w 209"/>
                  <a:gd name="T15" fmla="*/ 38 h 209"/>
                  <a:gd name="T16" fmla="*/ 209 w 209"/>
                  <a:gd name="T17" fmla="*/ 17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9" y="171"/>
                    </a:moveTo>
                    <a:cubicBezTo>
                      <a:pt x="209" y="192"/>
                      <a:pt x="192" y="209"/>
                      <a:pt x="171" y="209"/>
                    </a:cubicBezTo>
                    <a:cubicBezTo>
                      <a:pt x="38" y="209"/>
                      <a:pt x="38" y="209"/>
                      <a:pt x="38" y="209"/>
                    </a:cubicBezTo>
                    <a:cubicBezTo>
                      <a:pt x="17" y="209"/>
                      <a:pt x="0" y="192"/>
                      <a:pt x="0" y="171"/>
                    </a:cubicBezTo>
                    <a:cubicBezTo>
                      <a:pt x="0" y="38"/>
                      <a:pt x="0" y="38"/>
                      <a:pt x="0" y="38"/>
                    </a:cubicBezTo>
                    <a:cubicBezTo>
                      <a:pt x="0" y="17"/>
                      <a:pt x="17" y="0"/>
                      <a:pt x="38" y="0"/>
                    </a:cubicBezTo>
                    <a:cubicBezTo>
                      <a:pt x="171" y="0"/>
                      <a:pt x="171" y="0"/>
                      <a:pt x="171" y="0"/>
                    </a:cubicBezTo>
                    <a:cubicBezTo>
                      <a:pt x="192" y="0"/>
                      <a:pt x="209" y="17"/>
                      <a:pt x="209" y="38"/>
                    </a:cubicBezTo>
                    <a:lnTo>
                      <a:pt x="209"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sp>
            <p:nvSpPr>
              <p:cNvPr id="233" name="Freeform 102"/>
              <p:cNvSpPr>
                <a:spLocks/>
              </p:cNvSpPr>
              <p:nvPr/>
            </p:nvSpPr>
            <p:spPr bwMode="auto">
              <a:xfrm>
                <a:off x="10671175" y="3152775"/>
                <a:ext cx="1054100" cy="1022350"/>
              </a:xfrm>
              <a:custGeom>
                <a:avLst/>
                <a:gdLst>
                  <a:gd name="T0" fmla="*/ 252 w 281"/>
                  <a:gd name="T1" fmla="*/ 10 h 273"/>
                  <a:gd name="T2" fmla="*/ 202 w 281"/>
                  <a:gd name="T3" fmla="*/ 13 h 273"/>
                  <a:gd name="T4" fmla="*/ 103 w 281"/>
                  <a:gd name="T5" fmla="*/ 158 h 273"/>
                  <a:gd name="T6" fmla="*/ 76 w 281"/>
                  <a:gd name="T7" fmla="*/ 126 h 273"/>
                  <a:gd name="T8" fmla="*/ 18 w 281"/>
                  <a:gd name="T9" fmla="*/ 125 h 273"/>
                  <a:gd name="T10" fmla="*/ 15 w 281"/>
                  <a:gd name="T11" fmla="*/ 176 h 273"/>
                  <a:gd name="T12" fmla="*/ 70 w 281"/>
                  <a:gd name="T13" fmla="*/ 256 h 273"/>
                  <a:gd name="T14" fmla="*/ 85 w 281"/>
                  <a:gd name="T15" fmla="*/ 265 h 273"/>
                  <a:gd name="T16" fmla="*/ 131 w 281"/>
                  <a:gd name="T17" fmla="*/ 261 h 273"/>
                  <a:gd name="T18" fmla="*/ 273 w 281"/>
                  <a:gd name="T19" fmla="*/ 49 h 273"/>
                  <a:gd name="T20" fmla="*/ 252 w 281"/>
                  <a:gd name="T21" fmla="*/ 1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273">
                    <a:moveTo>
                      <a:pt x="252" y="10"/>
                    </a:moveTo>
                    <a:cubicBezTo>
                      <a:pt x="233" y="0"/>
                      <a:pt x="210" y="1"/>
                      <a:pt x="202" y="13"/>
                    </a:cubicBezTo>
                    <a:cubicBezTo>
                      <a:pt x="103" y="158"/>
                      <a:pt x="103" y="158"/>
                      <a:pt x="103" y="158"/>
                    </a:cubicBezTo>
                    <a:cubicBezTo>
                      <a:pt x="76" y="126"/>
                      <a:pt x="76" y="126"/>
                      <a:pt x="76" y="126"/>
                    </a:cubicBezTo>
                    <a:cubicBezTo>
                      <a:pt x="61" y="112"/>
                      <a:pt x="35" y="111"/>
                      <a:pt x="18" y="125"/>
                    </a:cubicBezTo>
                    <a:cubicBezTo>
                      <a:pt x="1" y="139"/>
                      <a:pt x="0" y="161"/>
                      <a:pt x="15" y="176"/>
                    </a:cubicBezTo>
                    <a:cubicBezTo>
                      <a:pt x="70" y="256"/>
                      <a:pt x="70" y="256"/>
                      <a:pt x="70" y="256"/>
                    </a:cubicBezTo>
                    <a:cubicBezTo>
                      <a:pt x="74" y="260"/>
                      <a:pt x="79" y="263"/>
                      <a:pt x="85" y="265"/>
                    </a:cubicBezTo>
                    <a:cubicBezTo>
                      <a:pt x="103" y="273"/>
                      <a:pt x="123" y="271"/>
                      <a:pt x="131" y="261"/>
                    </a:cubicBezTo>
                    <a:cubicBezTo>
                      <a:pt x="273" y="49"/>
                      <a:pt x="273" y="49"/>
                      <a:pt x="273" y="49"/>
                    </a:cubicBezTo>
                    <a:cubicBezTo>
                      <a:pt x="281" y="38"/>
                      <a:pt x="272" y="20"/>
                      <a:pt x="252" y="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sp>
            <p:nvSpPr>
              <p:cNvPr id="234" name="Freeform 103"/>
              <p:cNvSpPr>
                <a:spLocks/>
              </p:cNvSpPr>
              <p:nvPr/>
            </p:nvSpPr>
            <p:spPr bwMode="auto">
              <a:xfrm>
                <a:off x="10734675" y="3208338"/>
                <a:ext cx="915988" cy="908050"/>
              </a:xfrm>
              <a:custGeom>
                <a:avLst/>
                <a:gdLst>
                  <a:gd name="T0" fmla="*/ 225 w 244"/>
                  <a:gd name="T1" fmla="*/ 9 h 242"/>
                  <a:gd name="T2" fmla="*/ 192 w 244"/>
                  <a:gd name="T3" fmla="*/ 9 h 242"/>
                  <a:gd name="T4" fmla="*/ 85 w 244"/>
                  <a:gd name="T5" fmla="*/ 165 h 242"/>
                  <a:gd name="T6" fmla="*/ 52 w 244"/>
                  <a:gd name="T7" fmla="*/ 126 h 242"/>
                  <a:gd name="T8" fmla="*/ 13 w 244"/>
                  <a:gd name="T9" fmla="*/ 122 h 242"/>
                  <a:gd name="T10" fmla="*/ 9 w 244"/>
                  <a:gd name="T11" fmla="*/ 161 h 242"/>
                  <a:gd name="T12" fmla="*/ 65 w 244"/>
                  <a:gd name="T13" fmla="*/ 228 h 242"/>
                  <a:gd name="T14" fmla="*/ 74 w 244"/>
                  <a:gd name="T15" fmla="*/ 235 h 242"/>
                  <a:gd name="T16" fmla="*/ 106 w 244"/>
                  <a:gd name="T17" fmla="*/ 234 h 242"/>
                  <a:gd name="T18" fmla="*/ 238 w 244"/>
                  <a:gd name="T19" fmla="*/ 40 h 242"/>
                  <a:gd name="T20" fmla="*/ 225 w 244"/>
                  <a:gd name="T21" fmla="*/ 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42">
                    <a:moveTo>
                      <a:pt x="225" y="9"/>
                    </a:moveTo>
                    <a:cubicBezTo>
                      <a:pt x="213" y="0"/>
                      <a:pt x="198" y="0"/>
                      <a:pt x="192" y="9"/>
                    </a:cubicBezTo>
                    <a:cubicBezTo>
                      <a:pt x="85" y="165"/>
                      <a:pt x="85" y="165"/>
                      <a:pt x="85" y="165"/>
                    </a:cubicBezTo>
                    <a:cubicBezTo>
                      <a:pt x="52" y="126"/>
                      <a:pt x="52" y="126"/>
                      <a:pt x="52" y="126"/>
                    </a:cubicBezTo>
                    <a:cubicBezTo>
                      <a:pt x="43" y="114"/>
                      <a:pt x="25" y="112"/>
                      <a:pt x="13" y="122"/>
                    </a:cubicBezTo>
                    <a:cubicBezTo>
                      <a:pt x="1" y="132"/>
                      <a:pt x="0" y="150"/>
                      <a:pt x="9" y="161"/>
                    </a:cubicBezTo>
                    <a:cubicBezTo>
                      <a:pt x="65" y="228"/>
                      <a:pt x="65" y="228"/>
                      <a:pt x="65" y="228"/>
                    </a:cubicBezTo>
                    <a:cubicBezTo>
                      <a:pt x="67" y="231"/>
                      <a:pt x="71" y="233"/>
                      <a:pt x="74" y="235"/>
                    </a:cubicBezTo>
                    <a:cubicBezTo>
                      <a:pt x="86" y="242"/>
                      <a:pt x="100" y="242"/>
                      <a:pt x="106" y="234"/>
                    </a:cubicBezTo>
                    <a:cubicBezTo>
                      <a:pt x="238" y="40"/>
                      <a:pt x="238" y="40"/>
                      <a:pt x="238" y="40"/>
                    </a:cubicBezTo>
                    <a:cubicBezTo>
                      <a:pt x="244" y="32"/>
                      <a:pt x="238" y="17"/>
                      <a:pt x="225" y="9"/>
                    </a:cubicBezTo>
                    <a:close/>
                  </a:path>
                </a:pathLst>
              </a:custGeom>
              <a:gradFill flip="none" rotWithShape="1">
                <a:gsLst>
                  <a:gs pos="5000">
                    <a:srgbClr val="FDD900"/>
                  </a:gs>
                  <a:gs pos="95000">
                    <a:srgbClr val="F27422"/>
                  </a:gs>
                </a:gsLst>
                <a:lin ang="5400000" scaled="1"/>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b="1" dirty="0">
                  <a:solidFill>
                    <a:schemeClr val="tx1"/>
                  </a:solidFill>
                  <a:latin typeface="Neo Sans Intel" pitchFamily="34" charset="0"/>
                  <a:cs typeface="Arial" pitchFamily="34" charset="0"/>
                </a:endParaRPr>
              </a:p>
            </p:txBody>
          </p:sp>
        </p:grpSp>
      </p:grpSp>
      <p:sp>
        <p:nvSpPr>
          <p:cNvPr id="5" name="Rectangle 4"/>
          <p:cNvSpPr/>
          <p:nvPr/>
        </p:nvSpPr>
        <p:spPr>
          <a:xfrm>
            <a:off x="330860" y="1536978"/>
            <a:ext cx="2446439" cy="338554"/>
          </a:xfrm>
          <a:prstGeom prst="rect">
            <a:avLst/>
          </a:prstGeom>
        </p:spPr>
        <p:txBody>
          <a:bodyPr wrap="none">
            <a:spAutoFit/>
          </a:bodyPr>
          <a:lstStyle/>
          <a:p>
            <a:r>
              <a:rPr lang="en-US" sz="1600" dirty="0">
                <a:solidFill>
                  <a:schemeClr val="tx1"/>
                </a:solidFill>
              </a:rPr>
              <a:t>Resource provisioning</a:t>
            </a:r>
          </a:p>
        </p:txBody>
      </p:sp>
      <p:sp>
        <p:nvSpPr>
          <p:cNvPr id="8" name="Rectangle 7"/>
          <p:cNvSpPr/>
          <p:nvPr/>
        </p:nvSpPr>
        <p:spPr>
          <a:xfrm>
            <a:off x="330860" y="1891165"/>
            <a:ext cx="2320251" cy="338554"/>
          </a:xfrm>
          <a:prstGeom prst="rect">
            <a:avLst/>
          </a:prstGeom>
        </p:spPr>
        <p:txBody>
          <a:bodyPr wrap="none">
            <a:spAutoFit/>
          </a:bodyPr>
          <a:lstStyle/>
          <a:p>
            <a:r>
              <a:rPr lang="en-US" sz="1600" dirty="0">
                <a:solidFill>
                  <a:schemeClr val="tx1"/>
                </a:solidFill>
              </a:rPr>
              <a:t>Virtualized Platforms</a:t>
            </a:r>
          </a:p>
        </p:txBody>
      </p:sp>
      <p:sp>
        <p:nvSpPr>
          <p:cNvPr id="235" name="Rectangle 234"/>
          <p:cNvSpPr/>
          <p:nvPr/>
        </p:nvSpPr>
        <p:spPr>
          <a:xfrm>
            <a:off x="330860" y="2232289"/>
            <a:ext cx="1835759" cy="338554"/>
          </a:xfrm>
          <a:prstGeom prst="rect">
            <a:avLst/>
          </a:prstGeom>
        </p:spPr>
        <p:txBody>
          <a:bodyPr wrap="none">
            <a:spAutoFit/>
          </a:bodyPr>
          <a:lstStyle/>
          <a:p>
            <a:r>
              <a:rPr lang="en-US" sz="1600" dirty="0" smtClean="0">
                <a:solidFill>
                  <a:schemeClr val="tx1"/>
                </a:solidFill>
              </a:rPr>
              <a:t>Asset Utilization</a:t>
            </a:r>
            <a:endParaRPr lang="en-US" sz="1600" dirty="0">
              <a:solidFill>
                <a:schemeClr val="tx1"/>
              </a:solidFill>
            </a:endParaRPr>
          </a:p>
        </p:txBody>
      </p:sp>
      <p:sp>
        <p:nvSpPr>
          <p:cNvPr id="236" name="Rectangle 235"/>
          <p:cNvSpPr/>
          <p:nvPr/>
        </p:nvSpPr>
        <p:spPr>
          <a:xfrm>
            <a:off x="330860" y="2573412"/>
            <a:ext cx="1066895" cy="338554"/>
          </a:xfrm>
          <a:prstGeom prst="rect">
            <a:avLst/>
          </a:prstGeom>
        </p:spPr>
        <p:txBody>
          <a:bodyPr wrap="none">
            <a:spAutoFit/>
          </a:bodyPr>
          <a:lstStyle/>
          <a:p>
            <a:r>
              <a:rPr lang="en-US" sz="1600" dirty="0" smtClean="0">
                <a:solidFill>
                  <a:schemeClr val="tx1"/>
                </a:solidFill>
              </a:rPr>
              <a:t>Capacity</a:t>
            </a:r>
            <a:endParaRPr lang="en-US" sz="1600" dirty="0">
              <a:solidFill>
                <a:schemeClr val="tx1"/>
              </a:solidFill>
            </a:endParaRPr>
          </a:p>
        </p:txBody>
      </p:sp>
      <p:sp>
        <p:nvSpPr>
          <p:cNvPr id="9" name="Rectangle 8"/>
          <p:cNvSpPr/>
          <p:nvPr/>
        </p:nvSpPr>
        <p:spPr>
          <a:xfrm>
            <a:off x="3241531" y="1125205"/>
            <a:ext cx="2610651" cy="369332"/>
          </a:xfrm>
          <a:prstGeom prst="rect">
            <a:avLst/>
          </a:prstGeom>
        </p:spPr>
        <p:txBody>
          <a:bodyPr wrap="none">
            <a:spAutoFit/>
          </a:bodyPr>
          <a:lstStyle/>
          <a:p>
            <a:r>
              <a:rPr lang="en-US" dirty="0">
                <a:solidFill>
                  <a:schemeClr val="tx1"/>
                </a:solidFill>
              </a:rPr>
              <a:t>Traditional IT – 2009</a:t>
            </a:r>
          </a:p>
        </p:txBody>
      </p:sp>
      <p:sp>
        <p:nvSpPr>
          <p:cNvPr id="10" name="Rectangle 9"/>
          <p:cNvSpPr/>
          <p:nvPr/>
        </p:nvSpPr>
        <p:spPr>
          <a:xfrm>
            <a:off x="6159037" y="1125205"/>
            <a:ext cx="2538195" cy="369332"/>
          </a:xfrm>
          <a:prstGeom prst="rect">
            <a:avLst/>
          </a:prstGeom>
        </p:spPr>
        <p:txBody>
          <a:bodyPr wrap="none">
            <a:spAutoFit/>
          </a:bodyPr>
          <a:lstStyle/>
          <a:p>
            <a:r>
              <a:rPr lang="en-US" dirty="0">
                <a:solidFill>
                  <a:schemeClr val="tx1"/>
                </a:solidFill>
              </a:rPr>
              <a:t>Private cloud - 2011</a:t>
            </a:r>
          </a:p>
        </p:txBody>
      </p:sp>
      <p:sp>
        <p:nvSpPr>
          <p:cNvPr id="11" name="Rectangle 10"/>
          <p:cNvSpPr/>
          <p:nvPr/>
        </p:nvSpPr>
        <p:spPr>
          <a:xfrm>
            <a:off x="4048964" y="1567849"/>
            <a:ext cx="995785" cy="338554"/>
          </a:xfrm>
          <a:prstGeom prst="rect">
            <a:avLst/>
          </a:prstGeom>
        </p:spPr>
        <p:txBody>
          <a:bodyPr wrap="none">
            <a:spAutoFit/>
          </a:bodyPr>
          <a:lstStyle/>
          <a:p>
            <a:r>
              <a:rPr lang="en-US" sz="1600" dirty="0">
                <a:solidFill>
                  <a:schemeClr val="tx1"/>
                </a:solidFill>
              </a:rPr>
              <a:t>90 days</a:t>
            </a:r>
          </a:p>
        </p:txBody>
      </p:sp>
      <p:sp>
        <p:nvSpPr>
          <p:cNvPr id="12" name="Rectangle 11"/>
          <p:cNvSpPr/>
          <p:nvPr/>
        </p:nvSpPr>
        <p:spPr>
          <a:xfrm>
            <a:off x="6976729" y="1567849"/>
            <a:ext cx="1342034" cy="338554"/>
          </a:xfrm>
          <a:prstGeom prst="rect">
            <a:avLst/>
          </a:prstGeom>
        </p:spPr>
        <p:txBody>
          <a:bodyPr wrap="none">
            <a:spAutoFit/>
          </a:bodyPr>
          <a:lstStyle/>
          <a:p>
            <a:r>
              <a:rPr lang="en-US" sz="1600" dirty="0">
                <a:solidFill>
                  <a:schemeClr val="tx1"/>
                </a:solidFill>
              </a:rPr>
              <a:t>45 </a:t>
            </a:r>
            <a:r>
              <a:rPr lang="en-US" sz="1600" dirty="0" smtClean="0">
                <a:solidFill>
                  <a:schemeClr val="tx1"/>
                </a:solidFill>
              </a:rPr>
              <a:t>minutes</a:t>
            </a:r>
            <a:endParaRPr lang="en-US" sz="1600" dirty="0">
              <a:solidFill>
                <a:schemeClr val="tx1"/>
              </a:solidFill>
            </a:endParaRPr>
          </a:p>
        </p:txBody>
      </p:sp>
      <p:sp>
        <p:nvSpPr>
          <p:cNvPr id="14" name="Rectangle 13"/>
          <p:cNvSpPr/>
          <p:nvPr/>
        </p:nvSpPr>
        <p:spPr>
          <a:xfrm>
            <a:off x="4214073" y="1908973"/>
            <a:ext cx="665567" cy="338554"/>
          </a:xfrm>
          <a:prstGeom prst="rect">
            <a:avLst/>
          </a:prstGeom>
        </p:spPr>
        <p:txBody>
          <a:bodyPr wrap="none">
            <a:spAutoFit/>
          </a:bodyPr>
          <a:lstStyle/>
          <a:p>
            <a:r>
              <a:rPr lang="en-US" sz="1600" dirty="0">
                <a:solidFill>
                  <a:schemeClr val="tx1"/>
                </a:solidFill>
              </a:rPr>
              <a:t>12%</a:t>
            </a:r>
          </a:p>
        </p:txBody>
      </p:sp>
      <p:sp>
        <p:nvSpPr>
          <p:cNvPr id="17" name="Rectangle 16"/>
          <p:cNvSpPr/>
          <p:nvPr/>
        </p:nvSpPr>
        <p:spPr>
          <a:xfrm>
            <a:off x="7095351" y="1908973"/>
            <a:ext cx="665567" cy="338554"/>
          </a:xfrm>
          <a:prstGeom prst="rect">
            <a:avLst/>
          </a:prstGeom>
        </p:spPr>
        <p:txBody>
          <a:bodyPr wrap="none">
            <a:spAutoFit/>
          </a:bodyPr>
          <a:lstStyle/>
          <a:p>
            <a:r>
              <a:rPr lang="en-US" sz="1600" dirty="0">
                <a:solidFill>
                  <a:schemeClr val="tx1"/>
                </a:solidFill>
              </a:rPr>
              <a:t>65%</a:t>
            </a:r>
          </a:p>
        </p:txBody>
      </p:sp>
      <p:sp>
        <p:nvSpPr>
          <p:cNvPr id="18" name="Rectangle 17"/>
          <p:cNvSpPr/>
          <p:nvPr/>
        </p:nvSpPr>
        <p:spPr>
          <a:xfrm>
            <a:off x="4037743" y="2221888"/>
            <a:ext cx="1018227" cy="338554"/>
          </a:xfrm>
          <a:prstGeom prst="rect">
            <a:avLst/>
          </a:prstGeom>
        </p:spPr>
        <p:txBody>
          <a:bodyPr wrap="none">
            <a:spAutoFit/>
          </a:bodyPr>
          <a:lstStyle/>
          <a:p>
            <a:r>
              <a:rPr lang="en-US" sz="1600" dirty="0">
                <a:solidFill>
                  <a:schemeClr val="tx1"/>
                </a:solidFill>
              </a:rPr>
              <a:t>10-20%</a:t>
            </a:r>
          </a:p>
        </p:txBody>
      </p:sp>
      <p:sp>
        <p:nvSpPr>
          <p:cNvPr id="19" name="Rectangle 18"/>
          <p:cNvSpPr/>
          <p:nvPr/>
        </p:nvSpPr>
        <p:spPr>
          <a:xfrm>
            <a:off x="6975126" y="2221888"/>
            <a:ext cx="906017" cy="338554"/>
          </a:xfrm>
          <a:prstGeom prst="rect">
            <a:avLst/>
          </a:prstGeom>
        </p:spPr>
        <p:txBody>
          <a:bodyPr wrap="none">
            <a:spAutoFit/>
          </a:bodyPr>
          <a:lstStyle/>
          <a:p>
            <a:r>
              <a:rPr lang="en-US" sz="1600" dirty="0">
                <a:solidFill>
                  <a:schemeClr val="tx1"/>
                </a:solidFill>
              </a:rPr>
              <a:t>&gt;60% </a:t>
            </a:r>
          </a:p>
        </p:txBody>
      </p:sp>
      <p:sp>
        <p:nvSpPr>
          <p:cNvPr id="20" name="Rectangle 19"/>
          <p:cNvSpPr/>
          <p:nvPr/>
        </p:nvSpPr>
        <p:spPr>
          <a:xfrm>
            <a:off x="4109302" y="2578405"/>
            <a:ext cx="670376" cy="338554"/>
          </a:xfrm>
          <a:prstGeom prst="rect">
            <a:avLst/>
          </a:prstGeom>
        </p:spPr>
        <p:txBody>
          <a:bodyPr wrap="none">
            <a:spAutoFit/>
          </a:bodyPr>
          <a:lstStyle/>
          <a:p>
            <a:r>
              <a:rPr lang="en-US" sz="1600" dirty="0" smtClean="0">
                <a:solidFill>
                  <a:schemeClr val="tx1"/>
                </a:solidFill>
              </a:rPr>
              <a:t>Silos</a:t>
            </a:r>
            <a:endParaRPr lang="en-US" sz="1600" dirty="0">
              <a:solidFill>
                <a:schemeClr val="tx1"/>
              </a:solidFill>
            </a:endParaRPr>
          </a:p>
        </p:txBody>
      </p:sp>
      <p:sp>
        <p:nvSpPr>
          <p:cNvPr id="21" name="Rectangle 20"/>
          <p:cNvSpPr/>
          <p:nvPr/>
        </p:nvSpPr>
        <p:spPr>
          <a:xfrm>
            <a:off x="6616464" y="2559274"/>
            <a:ext cx="1784463" cy="338554"/>
          </a:xfrm>
          <a:prstGeom prst="rect">
            <a:avLst/>
          </a:prstGeom>
        </p:spPr>
        <p:txBody>
          <a:bodyPr wrap="none">
            <a:spAutoFit/>
          </a:bodyPr>
          <a:lstStyle/>
          <a:p>
            <a:r>
              <a:rPr lang="en-US" sz="1600" dirty="0">
                <a:solidFill>
                  <a:schemeClr val="tx1"/>
                </a:solidFill>
              </a:rPr>
              <a:t>Shared </a:t>
            </a:r>
            <a:r>
              <a:rPr lang="en-US" sz="1600" dirty="0" smtClean="0">
                <a:solidFill>
                  <a:schemeClr val="tx1"/>
                </a:solidFill>
              </a:rPr>
              <a:t>globally</a:t>
            </a:r>
            <a:endParaRPr lang="en-US" sz="1600" dirty="0">
              <a:solidFill>
                <a:schemeClr val="tx1"/>
              </a:solidFill>
            </a:endParaRPr>
          </a:p>
        </p:txBody>
      </p:sp>
      <p:cxnSp>
        <p:nvCxnSpPr>
          <p:cNvPr id="237" name="Straight Connector 236"/>
          <p:cNvCxnSpPr/>
          <p:nvPr/>
        </p:nvCxnSpPr>
        <p:spPr>
          <a:xfrm>
            <a:off x="400900" y="1862396"/>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400900" y="2184615"/>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400900" y="2537316"/>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459212" y="2948205"/>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05" name="Rectangle 204"/>
          <p:cNvSpPr/>
          <p:nvPr/>
        </p:nvSpPr>
        <p:spPr>
          <a:xfrm>
            <a:off x="6597458" y="2970428"/>
            <a:ext cx="1720343" cy="338554"/>
          </a:xfrm>
          <a:prstGeom prst="rect">
            <a:avLst/>
          </a:prstGeom>
        </p:spPr>
        <p:txBody>
          <a:bodyPr wrap="none">
            <a:spAutoFit/>
          </a:bodyPr>
          <a:lstStyle/>
          <a:p>
            <a:r>
              <a:rPr lang="en-US" sz="1600" dirty="0" smtClean="0">
                <a:solidFill>
                  <a:schemeClr val="tx1"/>
                </a:solidFill>
              </a:rPr>
              <a:t>$9M in savings</a:t>
            </a:r>
            <a:endParaRPr lang="en-US" sz="1600" dirty="0">
              <a:solidFill>
                <a:schemeClr val="tx1"/>
              </a:solidFill>
            </a:endParaRPr>
          </a:p>
        </p:txBody>
      </p:sp>
      <p:sp>
        <p:nvSpPr>
          <p:cNvPr id="208" name="Rectangle 207"/>
          <p:cNvSpPr/>
          <p:nvPr/>
        </p:nvSpPr>
        <p:spPr>
          <a:xfrm>
            <a:off x="359544" y="3004947"/>
            <a:ext cx="1518364" cy="338554"/>
          </a:xfrm>
          <a:prstGeom prst="rect">
            <a:avLst/>
          </a:prstGeom>
        </p:spPr>
        <p:txBody>
          <a:bodyPr wrap="none">
            <a:spAutoFit/>
          </a:bodyPr>
          <a:lstStyle/>
          <a:p>
            <a:r>
              <a:rPr lang="en-US" sz="1600" dirty="0" smtClean="0">
                <a:solidFill>
                  <a:schemeClr val="tx1"/>
                </a:solidFill>
              </a:rPr>
              <a:t>Cost Savings</a:t>
            </a:r>
            <a:endParaRPr lang="en-US" sz="1600" dirty="0">
              <a:solidFill>
                <a:schemeClr val="tx1"/>
              </a:solidFill>
            </a:endParaRPr>
          </a:p>
        </p:txBody>
      </p:sp>
      <p:pic>
        <p:nvPicPr>
          <p:cNvPr id="209" name="Picture 208" descr="img_towers.png"/>
          <p:cNvPicPr>
            <a:picLocks noChangeAspect="1"/>
          </p:cNvPicPr>
          <p:nvPr/>
        </p:nvPicPr>
        <p:blipFill>
          <a:blip r:embed="rId11"/>
          <a:stretch>
            <a:fillRect/>
          </a:stretch>
        </p:blipFill>
        <p:spPr>
          <a:xfrm>
            <a:off x="2021668" y="3937925"/>
            <a:ext cx="629443" cy="590727"/>
          </a:xfrm>
          <a:prstGeom prst="rect">
            <a:avLst/>
          </a:prstGeom>
        </p:spPr>
      </p:pic>
    </p:spTree>
    <p:extLst>
      <p:ext uri="{BB962C8B-B14F-4D97-AF65-F5344CB8AC3E}">
        <p14:creationId xmlns="" xmlns:p14="http://schemas.microsoft.com/office/powerpoint/2010/main" val="30871964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19"/>
          <p:cNvSpPr>
            <a:spLocks noChangeArrowheads="1"/>
          </p:cNvSpPr>
          <p:nvPr/>
        </p:nvSpPr>
        <p:spPr bwMode="invGray">
          <a:xfrm>
            <a:off x="0" y="1683226"/>
            <a:ext cx="9144000" cy="3102529"/>
          </a:xfrm>
          <a:prstGeom prst="rect">
            <a:avLst/>
          </a:prstGeom>
          <a:gradFill flip="none" rotWithShape="1">
            <a:gsLst>
              <a:gs pos="5000">
                <a:schemeClr val="accent1"/>
              </a:gs>
              <a:gs pos="95000">
                <a:schemeClr val="accent3"/>
              </a:gs>
            </a:gsLst>
            <a:lin ang="16200000" scaled="0"/>
            <a:tileRect/>
          </a:gradFill>
          <a:ln w="3175" cap="flat" cmpd="sng" algn="ctr">
            <a:noFill/>
            <a:prstDash val="solid"/>
            <a:round/>
            <a:headEnd type="none" w="sm" len="sm"/>
            <a:tailEnd type="none" w="sm" len="sm"/>
          </a:ln>
          <a:effectLst/>
        </p:spPr>
        <p:txBody>
          <a:bodyPr wrap="none" anchor="ctr"/>
          <a:lstStyle/>
          <a:p>
            <a:pPr eaLnBrk="0" hangingPunct="0"/>
            <a:endParaRPr lang="en-US" altLang="ja-JP" sz="2000" b="1" dirty="0">
              <a:latin typeface="Neo Sans Intel" pitchFamily="34" charset="0"/>
            </a:endParaRPr>
          </a:p>
        </p:txBody>
      </p:sp>
      <p:sp>
        <p:nvSpPr>
          <p:cNvPr id="340" name="AutoShape 38"/>
          <p:cNvSpPr>
            <a:spLocks noChangeArrowheads="1"/>
          </p:cNvSpPr>
          <p:nvPr/>
        </p:nvSpPr>
        <p:spPr bwMode="auto">
          <a:xfrm>
            <a:off x="1666029" y="1683226"/>
            <a:ext cx="2503782" cy="1857780"/>
          </a:xfrm>
          <a:prstGeom prst="roundRect">
            <a:avLst>
              <a:gd name="adj" fmla="val 1313"/>
            </a:avLst>
          </a:prstGeom>
          <a:gradFill flip="none" rotWithShape="1">
            <a:gsLst>
              <a:gs pos="0">
                <a:schemeClr val="bg1"/>
              </a:gs>
              <a:gs pos="100000">
                <a:schemeClr val="bg2">
                  <a:lumMod val="60000"/>
                  <a:lumOff val="40000"/>
                </a:schemeClr>
              </a:gs>
            </a:gsLst>
            <a:path path="circle">
              <a:fillToRect l="50000" t="50000" r="50000" b="50000"/>
            </a:path>
            <a:tileRect/>
          </a:gradFill>
          <a:ln>
            <a:solidFill>
              <a:srgbClr val="FFFFFF"/>
            </a:solidFill>
            <a:headEnd/>
            <a:tailEn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lnSpc>
                <a:spcPct val="80000"/>
              </a:lnSpc>
              <a:spcBef>
                <a:spcPct val="50000"/>
              </a:spcBef>
            </a:pPr>
            <a:endParaRPr lang="en-US" sz="2000" b="1" baseline="30000" dirty="0">
              <a:solidFill>
                <a:srgbClr val="FFFFFF"/>
              </a:solidFill>
              <a:latin typeface="+mn-lt"/>
              <a:cs typeface="+mn-cs"/>
            </a:endParaRPr>
          </a:p>
        </p:txBody>
      </p:sp>
      <p:sp>
        <p:nvSpPr>
          <p:cNvPr id="3" name="Title 2"/>
          <p:cNvSpPr>
            <a:spLocks noGrp="1"/>
          </p:cNvSpPr>
          <p:nvPr>
            <p:ph type="title"/>
          </p:nvPr>
        </p:nvSpPr>
        <p:spPr>
          <a:xfrm>
            <a:off x="381000" y="228600"/>
            <a:ext cx="8515350" cy="461665"/>
          </a:xfrm>
        </p:spPr>
        <p:txBody>
          <a:bodyPr>
            <a:normAutofit fontScale="90000"/>
          </a:bodyPr>
          <a:lstStyle/>
          <a:p>
            <a:r>
              <a:rPr lang="en-US" sz="3200" dirty="0"/>
              <a:t>Intel </a:t>
            </a:r>
            <a:r>
              <a:rPr lang="en-US" sz="3200" dirty="0" smtClean="0"/>
              <a:t>Data Center Infrastructure Guidance </a:t>
            </a:r>
            <a:endParaRPr lang="en-US" sz="3200" dirty="0"/>
          </a:p>
        </p:txBody>
      </p:sp>
      <p:sp>
        <p:nvSpPr>
          <p:cNvPr id="124" name="Round Same Side Corner Rectangle 123"/>
          <p:cNvSpPr/>
          <p:nvPr/>
        </p:nvSpPr>
        <p:spPr>
          <a:xfrm>
            <a:off x="1666029" y="1341909"/>
            <a:ext cx="2503781" cy="573626"/>
          </a:xfrm>
          <a:prstGeom prst="round2SameRect">
            <a:avLst/>
          </a:prstGeom>
          <a:gradFill flip="none" rotWithShape="1">
            <a:gsLst>
              <a:gs pos="0">
                <a:schemeClr val="accent2">
                  <a:lumMod val="75000"/>
                </a:schemeClr>
              </a:gs>
              <a:gs pos="100000">
                <a:schemeClr val="accent1">
                  <a:lumMod val="60000"/>
                  <a:lumOff val="40000"/>
                </a:schemeClr>
              </a:gs>
            </a:gsLst>
            <a:lin ang="16200000" scaled="0"/>
            <a:tileRect/>
          </a:gradFill>
          <a:ln w="22225" cap="flat" cmpd="sng" algn="ctr">
            <a:solidFill>
              <a:schemeClr val="lt1"/>
            </a:solidFill>
            <a:prstDash val="solid"/>
            <a:round/>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wrap="square" anchor="ctr"/>
          <a:lstStyle/>
          <a:p>
            <a:pPr algn="ctr" eaLnBrk="0" hangingPunct="0">
              <a:lnSpc>
                <a:spcPct val="80000"/>
              </a:lnSpc>
              <a:spcBef>
                <a:spcPct val="50000"/>
              </a:spcBef>
            </a:pPr>
            <a:r>
              <a:rPr lang="en-US" sz="1600" b="1" dirty="0" smtClean="0">
                <a:solidFill>
                  <a:srgbClr val="FFFFFF"/>
                </a:solidFill>
              </a:rPr>
              <a:t>IT Requirements &amp; Open Standards</a:t>
            </a:r>
            <a:endParaRPr lang="en-US" sz="1600" b="1" dirty="0">
              <a:solidFill>
                <a:srgbClr val="FFFFFF"/>
              </a:solidFill>
            </a:endParaRPr>
          </a:p>
        </p:txBody>
      </p:sp>
      <p:sp>
        <p:nvSpPr>
          <p:cNvPr id="231" name="TextBox 230"/>
          <p:cNvSpPr txBox="1"/>
          <p:nvPr/>
        </p:nvSpPr>
        <p:spPr>
          <a:xfrm>
            <a:off x="1722133" y="3801066"/>
            <a:ext cx="2428876" cy="867930"/>
          </a:xfrm>
          <a:prstGeom prst="rect">
            <a:avLst/>
          </a:prstGeom>
          <a:noFill/>
        </p:spPr>
        <p:txBody>
          <a:bodyPr wrap="square" rtlCol="0">
            <a:spAutoFit/>
          </a:bodyPr>
          <a:lstStyle/>
          <a:p>
            <a:pPr algn="ctr">
              <a:lnSpc>
                <a:spcPct val="90000"/>
              </a:lnSpc>
            </a:pPr>
            <a:r>
              <a:rPr lang="en-US" sz="1400" dirty="0" smtClean="0">
                <a:solidFill>
                  <a:schemeClr val="bg1"/>
                </a:solidFill>
              </a:rPr>
              <a:t>Define and Prioritize </a:t>
            </a:r>
            <a:br>
              <a:rPr lang="en-US" sz="1400" dirty="0" smtClean="0">
                <a:solidFill>
                  <a:schemeClr val="bg1"/>
                </a:solidFill>
              </a:rPr>
            </a:br>
            <a:r>
              <a:rPr lang="en-US" sz="1400" dirty="0" smtClean="0">
                <a:solidFill>
                  <a:schemeClr val="bg1"/>
                </a:solidFill>
              </a:rPr>
              <a:t>IT Requirements &amp; Accelerate  Open Industry Standards</a:t>
            </a:r>
            <a:endParaRPr lang="en-US" sz="1400" dirty="0">
              <a:solidFill>
                <a:schemeClr val="bg1"/>
              </a:solidFill>
            </a:endParaRPr>
          </a:p>
        </p:txBody>
      </p:sp>
      <p:sp>
        <p:nvSpPr>
          <p:cNvPr id="9" name="Slide Number Placeholder 8"/>
          <p:cNvSpPr>
            <a:spLocks noGrp="1"/>
          </p:cNvSpPr>
          <p:nvPr>
            <p:ph type="sldNum" sz="quarter" idx="12"/>
          </p:nvPr>
        </p:nvSpPr>
        <p:spPr/>
        <p:txBody>
          <a:bodyPr/>
          <a:lstStyle/>
          <a:p>
            <a:fld id="{FD44707B-D922-47D5-BD24-D96E91B70543}" type="slidenum">
              <a:rPr lang="en-US" smtClean="0">
                <a:solidFill>
                  <a:prstClr val="white"/>
                </a:solidFill>
              </a:rPr>
              <a:pPr/>
              <a:t>7</a:t>
            </a:fld>
            <a:endParaRPr lang="en-US" dirty="0">
              <a:solidFill>
                <a:prstClr val="white"/>
              </a:solidFill>
            </a:endParaRPr>
          </a:p>
        </p:txBody>
      </p:sp>
      <p:pic>
        <p:nvPicPr>
          <p:cNvPr id="53" name="Picture 52" descr="csalogo.png"/>
          <p:cNvPicPr>
            <a:picLocks noChangeAspect="1"/>
          </p:cNvPicPr>
          <p:nvPr/>
        </p:nvPicPr>
        <p:blipFill>
          <a:blip r:embed="rId3" cstate="screen"/>
          <a:stretch>
            <a:fillRect/>
          </a:stretch>
        </p:blipFill>
        <p:spPr>
          <a:xfrm>
            <a:off x="2414604" y="3077446"/>
            <a:ext cx="977265" cy="429842"/>
          </a:xfrm>
          <a:prstGeom prst="rect">
            <a:avLst/>
          </a:prstGeom>
        </p:spPr>
      </p:pic>
      <p:grpSp>
        <p:nvGrpSpPr>
          <p:cNvPr id="54" name="Group 47"/>
          <p:cNvGrpSpPr>
            <a:grpSpLocks/>
          </p:cNvGrpSpPr>
          <p:nvPr/>
        </p:nvGrpSpPr>
        <p:grpSpPr bwMode="auto">
          <a:xfrm>
            <a:off x="2440683" y="1999627"/>
            <a:ext cx="805386" cy="706172"/>
            <a:chOff x="2825750" y="1893888"/>
            <a:chExt cx="3076575" cy="2671763"/>
          </a:xfrm>
        </p:grpSpPr>
        <p:sp>
          <p:nvSpPr>
            <p:cNvPr id="55" name="Freeform 6"/>
            <p:cNvSpPr>
              <a:spLocks/>
            </p:cNvSpPr>
            <p:nvPr/>
          </p:nvSpPr>
          <p:spPr bwMode="auto">
            <a:xfrm>
              <a:off x="5098277" y="2047606"/>
              <a:ext cx="272544" cy="235271"/>
            </a:xfrm>
            <a:custGeom>
              <a:avLst/>
              <a:gdLst/>
              <a:ahLst/>
              <a:cxnLst>
                <a:cxn ang="0">
                  <a:pos x="20" y="0"/>
                </a:cxn>
                <a:cxn ang="0">
                  <a:pos x="41" y="10"/>
                </a:cxn>
                <a:cxn ang="0">
                  <a:pos x="114" y="54"/>
                </a:cxn>
                <a:cxn ang="0">
                  <a:pos x="171" y="97"/>
                </a:cxn>
                <a:cxn ang="0">
                  <a:pos x="163" y="111"/>
                </a:cxn>
                <a:cxn ang="0">
                  <a:pos x="144" y="132"/>
                </a:cxn>
                <a:cxn ang="0">
                  <a:pos x="119" y="144"/>
                </a:cxn>
                <a:cxn ang="0">
                  <a:pos x="90" y="149"/>
                </a:cxn>
                <a:cxn ang="0">
                  <a:pos x="61" y="144"/>
                </a:cxn>
                <a:cxn ang="0">
                  <a:pos x="36" y="132"/>
                </a:cxn>
                <a:cxn ang="0">
                  <a:pos x="17" y="111"/>
                </a:cxn>
                <a:cxn ang="0">
                  <a:pos x="4" y="87"/>
                </a:cxn>
                <a:cxn ang="0">
                  <a:pos x="0" y="59"/>
                </a:cxn>
                <a:cxn ang="0">
                  <a:pos x="4" y="29"/>
                </a:cxn>
                <a:cxn ang="0">
                  <a:pos x="17" y="5"/>
                </a:cxn>
                <a:cxn ang="0">
                  <a:pos x="20" y="0"/>
                </a:cxn>
              </a:cxnLst>
              <a:rect l="0" t="0" r="r" b="b"/>
              <a:pathLst>
                <a:path w="171" h="149">
                  <a:moveTo>
                    <a:pt x="20" y="0"/>
                  </a:moveTo>
                  <a:lnTo>
                    <a:pt x="41" y="10"/>
                  </a:lnTo>
                  <a:lnTo>
                    <a:pt x="114" y="54"/>
                  </a:lnTo>
                  <a:lnTo>
                    <a:pt x="171" y="97"/>
                  </a:lnTo>
                  <a:lnTo>
                    <a:pt x="163" y="111"/>
                  </a:lnTo>
                  <a:lnTo>
                    <a:pt x="144" y="132"/>
                  </a:lnTo>
                  <a:lnTo>
                    <a:pt x="119" y="144"/>
                  </a:lnTo>
                  <a:lnTo>
                    <a:pt x="90" y="149"/>
                  </a:lnTo>
                  <a:lnTo>
                    <a:pt x="61" y="144"/>
                  </a:lnTo>
                  <a:lnTo>
                    <a:pt x="36" y="132"/>
                  </a:lnTo>
                  <a:lnTo>
                    <a:pt x="17" y="111"/>
                  </a:lnTo>
                  <a:lnTo>
                    <a:pt x="4" y="87"/>
                  </a:lnTo>
                  <a:lnTo>
                    <a:pt x="0" y="59"/>
                  </a:lnTo>
                  <a:lnTo>
                    <a:pt x="4" y="29"/>
                  </a:lnTo>
                  <a:lnTo>
                    <a:pt x="17" y="5"/>
                  </a:lnTo>
                  <a:lnTo>
                    <a:pt x="20" y="0"/>
                  </a:lnTo>
                  <a:close/>
                </a:path>
              </a:pathLst>
            </a:custGeom>
            <a:solidFill>
              <a:srgbClr val="260F2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56" name="Freeform 7"/>
            <p:cNvSpPr>
              <a:spLocks/>
            </p:cNvSpPr>
            <p:nvPr/>
          </p:nvSpPr>
          <p:spPr bwMode="auto">
            <a:xfrm>
              <a:off x="5271342" y="2176936"/>
              <a:ext cx="269818" cy="262788"/>
            </a:xfrm>
            <a:custGeom>
              <a:avLst/>
              <a:gdLst/>
              <a:ahLst/>
              <a:cxnLst>
                <a:cxn ang="0">
                  <a:pos x="41" y="0"/>
                </a:cxn>
                <a:cxn ang="0">
                  <a:pos x="73" y="25"/>
                </a:cxn>
                <a:cxn ang="0">
                  <a:pos x="136" y="82"/>
                </a:cxn>
                <a:cxn ang="0">
                  <a:pos x="170" y="119"/>
                </a:cxn>
                <a:cxn ang="0">
                  <a:pos x="165" y="130"/>
                </a:cxn>
                <a:cxn ang="0">
                  <a:pos x="144" y="149"/>
                </a:cxn>
                <a:cxn ang="0">
                  <a:pos x="121" y="162"/>
                </a:cxn>
                <a:cxn ang="0">
                  <a:pos x="92" y="166"/>
                </a:cxn>
                <a:cxn ang="0">
                  <a:pos x="62" y="162"/>
                </a:cxn>
                <a:cxn ang="0">
                  <a:pos x="38" y="149"/>
                </a:cxn>
                <a:cxn ang="0">
                  <a:pos x="17" y="130"/>
                </a:cxn>
                <a:cxn ang="0">
                  <a:pos x="5" y="105"/>
                </a:cxn>
                <a:cxn ang="0">
                  <a:pos x="0" y="76"/>
                </a:cxn>
                <a:cxn ang="0">
                  <a:pos x="5" y="47"/>
                </a:cxn>
                <a:cxn ang="0">
                  <a:pos x="17" y="22"/>
                </a:cxn>
                <a:cxn ang="0">
                  <a:pos x="38" y="3"/>
                </a:cxn>
                <a:cxn ang="0">
                  <a:pos x="41" y="0"/>
                </a:cxn>
              </a:cxnLst>
              <a:rect l="0" t="0" r="r" b="b"/>
              <a:pathLst>
                <a:path w="170" h="166">
                  <a:moveTo>
                    <a:pt x="41" y="0"/>
                  </a:moveTo>
                  <a:lnTo>
                    <a:pt x="73" y="25"/>
                  </a:lnTo>
                  <a:lnTo>
                    <a:pt x="136" y="82"/>
                  </a:lnTo>
                  <a:lnTo>
                    <a:pt x="170" y="119"/>
                  </a:lnTo>
                  <a:lnTo>
                    <a:pt x="165" y="130"/>
                  </a:lnTo>
                  <a:lnTo>
                    <a:pt x="144" y="149"/>
                  </a:lnTo>
                  <a:lnTo>
                    <a:pt x="121" y="162"/>
                  </a:lnTo>
                  <a:lnTo>
                    <a:pt x="92" y="166"/>
                  </a:lnTo>
                  <a:lnTo>
                    <a:pt x="62" y="162"/>
                  </a:lnTo>
                  <a:lnTo>
                    <a:pt x="38" y="149"/>
                  </a:lnTo>
                  <a:lnTo>
                    <a:pt x="17" y="130"/>
                  </a:lnTo>
                  <a:lnTo>
                    <a:pt x="5" y="105"/>
                  </a:lnTo>
                  <a:lnTo>
                    <a:pt x="0" y="76"/>
                  </a:lnTo>
                  <a:lnTo>
                    <a:pt x="5" y="47"/>
                  </a:lnTo>
                  <a:lnTo>
                    <a:pt x="17" y="22"/>
                  </a:lnTo>
                  <a:lnTo>
                    <a:pt x="38" y="3"/>
                  </a:lnTo>
                  <a:lnTo>
                    <a:pt x="41" y="0"/>
                  </a:lnTo>
                  <a:close/>
                </a:path>
              </a:pathLst>
            </a:custGeom>
            <a:solidFill>
              <a:srgbClr val="260F2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57" name="Freeform 8"/>
            <p:cNvSpPr>
              <a:spLocks/>
            </p:cNvSpPr>
            <p:nvPr/>
          </p:nvSpPr>
          <p:spPr bwMode="auto">
            <a:xfrm>
              <a:off x="5464848" y="2357173"/>
              <a:ext cx="239838" cy="266915"/>
            </a:xfrm>
            <a:custGeom>
              <a:avLst/>
              <a:gdLst/>
              <a:ahLst/>
              <a:cxnLst>
                <a:cxn ang="0">
                  <a:pos x="45" y="0"/>
                </a:cxn>
                <a:cxn ang="0">
                  <a:pos x="72" y="32"/>
                </a:cxn>
                <a:cxn ang="0">
                  <a:pos x="124" y="100"/>
                </a:cxn>
                <a:cxn ang="0">
                  <a:pos x="151" y="144"/>
                </a:cxn>
                <a:cxn ang="0">
                  <a:pos x="146" y="151"/>
                </a:cxn>
                <a:cxn ang="0">
                  <a:pos x="121" y="163"/>
                </a:cxn>
                <a:cxn ang="0">
                  <a:pos x="92" y="168"/>
                </a:cxn>
                <a:cxn ang="0">
                  <a:pos x="64" y="163"/>
                </a:cxn>
                <a:cxn ang="0">
                  <a:pos x="38" y="151"/>
                </a:cxn>
                <a:cxn ang="0">
                  <a:pos x="19" y="130"/>
                </a:cxn>
                <a:cxn ang="0">
                  <a:pos x="5" y="105"/>
                </a:cxn>
                <a:cxn ang="0">
                  <a:pos x="0" y="76"/>
                </a:cxn>
                <a:cxn ang="0">
                  <a:pos x="5" y="48"/>
                </a:cxn>
                <a:cxn ang="0">
                  <a:pos x="19" y="22"/>
                </a:cxn>
                <a:cxn ang="0">
                  <a:pos x="38" y="3"/>
                </a:cxn>
                <a:cxn ang="0">
                  <a:pos x="45" y="0"/>
                </a:cxn>
              </a:cxnLst>
              <a:rect l="0" t="0" r="r" b="b"/>
              <a:pathLst>
                <a:path w="151" h="168">
                  <a:moveTo>
                    <a:pt x="45" y="0"/>
                  </a:moveTo>
                  <a:lnTo>
                    <a:pt x="72" y="32"/>
                  </a:lnTo>
                  <a:lnTo>
                    <a:pt x="124" y="100"/>
                  </a:lnTo>
                  <a:lnTo>
                    <a:pt x="151" y="144"/>
                  </a:lnTo>
                  <a:lnTo>
                    <a:pt x="146" y="151"/>
                  </a:lnTo>
                  <a:lnTo>
                    <a:pt x="121" y="163"/>
                  </a:lnTo>
                  <a:lnTo>
                    <a:pt x="92" y="168"/>
                  </a:lnTo>
                  <a:lnTo>
                    <a:pt x="64" y="163"/>
                  </a:lnTo>
                  <a:lnTo>
                    <a:pt x="38" y="151"/>
                  </a:lnTo>
                  <a:lnTo>
                    <a:pt x="19" y="130"/>
                  </a:lnTo>
                  <a:lnTo>
                    <a:pt x="5" y="105"/>
                  </a:lnTo>
                  <a:lnTo>
                    <a:pt x="0" y="76"/>
                  </a:lnTo>
                  <a:lnTo>
                    <a:pt x="5" y="48"/>
                  </a:lnTo>
                  <a:lnTo>
                    <a:pt x="19" y="22"/>
                  </a:lnTo>
                  <a:lnTo>
                    <a:pt x="38" y="3"/>
                  </a:lnTo>
                  <a:lnTo>
                    <a:pt x="45" y="0"/>
                  </a:lnTo>
                  <a:close/>
                </a:path>
              </a:pathLst>
            </a:custGeom>
            <a:solidFill>
              <a:srgbClr val="1A1A1A"/>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58" name="Freeform 9"/>
            <p:cNvSpPr>
              <a:spLocks/>
            </p:cNvSpPr>
            <p:nvPr/>
          </p:nvSpPr>
          <p:spPr bwMode="auto">
            <a:xfrm>
              <a:off x="5117355" y="2333783"/>
              <a:ext cx="290259" cy="290305"/>
            </a:xfrm>
            <a:custGeom>
              <a:avLst/>
              <a:gdLst/>
              <a:ahLst/>
              <a:cxnLst>
                <a:cxn ang="0">
                  <a:pos x="91" y="0"/>
                </a:cxn>
                <a:cxn ang="0">
                  <a:pos x="119" y="5"/>
                </a:cxn>
                <a:cxn ang="0">
                  <a:pos x="145" y="17"/>
                </a:cxn>
                <a:cxn ang="0">
                  <a:pos x="165" y="36"/>
                </a:cxn>
                <a:cxn ang="0">
                  <a:pos x="178" y="62"/>
                </a:cxn>
                <a:cxn ang="0">
                  <a:pos x="183" y="90"/>
                </a:cxn>
                <a:cxn ang="0">
                  <a:pos x="178" y="119"/>
                </a:cxn>
                <a:cxn ang="0">
                  <a:pos x="165" y="144"/>
                </a:cxn>
                <a:cxn ang="0">
                  <a:pos x="145" y="165"/>
                </a:cxn>
                <a:cxn ang="0">
                  <a:pos x="119" y="177"/>
                </a:cxn>
                <a:cxn ang="0">
                  <a:pos x="91" y="182"/>
                </a:cxn>
                <a:cxn ang="0">
                  <a:pos x="62" y="177"/>
                </a:cxn>
                <a:cxn ang="0">
                  <a:pos x="37" y="165"/>
                </a:cxn>
                <a:cxn ang="0">
                  <a:pos x="18" y="144"/>
                </a:cxn>
                <a:cxn ang="0">
                  <a:pos x="5" y="119"/>
                </a:cxn>
                <a:cxn ang="0">
                  <a:pos x="0" y="90"/>
                </a:cxn>
                <a:cxn ang="0">
                  <a:pos x="5" y="62"/>
                </a:cxn>
                <a:cxn ang="0">
                  <a:pos x="18" y="36"/>
                </a:cxn>
                <a:cxn ang="0">
                  <a:pos x="37" y="17"/>
                </a:cxn>
                <a:cxn ang="0">
                  <a:pos x="62" y="5"/>
                </a:cxn>
                <a:cxn ang="0">
                  <a:pos x="91" y="0"/>
                </a:cxn>
              </a:cxnLst>
              <a:rect l="0" t="0" r="r" b="b"/>
              <a:pathLst>
                <a:path w="183" h="182">
                  <a:moveTo>
                    <a:pt x="91" y="0"/>
                  </a:moveTo>
                  <a:lnTo>
                    <a:pt x="119" y="5"/>
                  </a:lnTo>
                  <a:lnTo>
                    <a:pt x="145" y="17"/>
                  </a:lnTo>
                  <a:lnTo>
                    <a:pt x="165" y="36"/>
                  </a:lnTo>
                  <a:lnTo>
                    <a:pt x="178" y="62"/>
                  </a:lnTo>
                  <a:lnTo>
                    <a:pt x="183" y="90"/>
                  </a:lnTo>
                  <a:lnTo>
                    <a:pt x="178" y="119"/>
                  </a:lnTo>
                  <a:lnTo>
                    <a:pt x="165" y="144"/>
                  </a:lnTo>
                  <a:lnTo>
                    <a:pt x="145" y="165"/>
                  </a:lnTo>
                  <a:lnTo>
                    <a:pt x="119" y="177"/>
                  </a:lnTo>
                  <a:lnTo>
                    <a:pt x="91" y="182"/>
                  </a:lnTo>
                  <a:lnTo>
                    <a:pt x="62" y="177"/>
                  </a:lnTo>
                  <a:lnTo>
                    <a:pt x="37" y="165"/>
                  </a:lnTo>
                  <a:lnTo>
                    <a:pt x="18" y="144"/>
                  </a:lnTo>
                  <a:lnTo>
                    <a:pt x="5" y="119"/>
                  </a:lnTo>
                  <a:lnTo>
                    <a:pt x="0" y="90"/>
                  </a:lnTo>
                  <a:lnTo>
                    <a:pt x="5" y="62"/>
                  </a:lnTo>
                  <a:lnTo>
                    <a:pt x="18" y="36"/>
                  </a:lnTo>
                  <a:lnTo>
                    <a:pt x="37" y="17"/>
                  </a:lnTo>
                  <a:lnTo>
                    <a:pt x="62" y="5"/>
                  </a:lnTo>
                  <a:lnTo>
                    <a:pt x="91" y="0"/>
                  </a:lnTo>
                  <a:close/>
                </a:path>
              </a:pathLst>
            </a:custGeom>
            <a:solidFill>
              <a:srgbClr val="99999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59" name="Freeform 10"/>
            <p:cNvSpPr>
              <a:spLocks/>
            </p:cNvSpPr>
            <p:nvPr/>
          </p:nvSpPr>
          <p:spPr bwMode="auto">
            <a:xfrm>
              <a:off x="5642002" y="2571806"/>
              <a:ext cx="173065" cy="253157"/>
            </a:xfrm>
            <a:custGeom>
              <a:avLst/>
              <a:gdLst/>
              <a:ahLst/>
              <a:cxnLst>
                <a:cxn ang="0">
                  <a:pos x="33" y="0"/>
                </a:cxn>
                <a:cxn ang="0">
                  <a:pos x="57" y="38"/>
                </a:cxn>
                <a:cxn ang="0">
                  <a:pos x="94" y="116"/>
                </a:cxn>
                <a:cxn ang="0">
                  <a:pos x="110" y="157"/>
                </a:cxn>
                <a:cxn ang="0">
                  <a:pos x="91" y="160"/>
                </a:cxn>
                <a:cxn ang="0">
                  <a:pos x="62" y="155"/>
                </a:cxn>
                <a:cxn ang="0">
                  <a:pos x="38" y="143"/>
                </a:cxn>
                <a:cxn ang="0">
                  <a:pos x="18" y="124"/>
                </a:cxn>
                <a:cxn ang="0">
                  <a:pos x="5" y="98"/>
                </a:cxn>
                <a:cxn ang="0">
                  <a:pos x="0" y="70"/>
                </a:cxn>
                <a:cxn ang="0">
                  <a:pos x="5" y="41"/>
                </a:cxn>
                <a:cxn ang="0">
                  <a:pos x="18" y="16"/>
                </a:cxn>
                <a:cxn ang="0">
                  <a:pos x="33" y="0"/>
                </a:cxn>
              </a:cxnLst>
              <a:rect l="0" t="0" r="r" b="b"/>
              <a:pathLst>
                <a:path w="110" h="160">
                  <a:moveTo>
                    <a:pt x="33" y="0"/>
                  </a:moveTo>
                  <a:lnTo>
                    <a:pt x="57" y="38"/>
                  </a:lnTo>
                  <a:lnTo>
                    <a:pt x="94" y="116"/>
                  </a:lnTo>
                  <a:lnTo>
                    <a:pt x="110" y="157"/>
                  </a:lnTo>
                  <a:lnTo>
                    <a:pt x="91" y="160"/>
                  </a:lnTo>
                  <a:lnTo>
                    <a:pt x="62" y="155"/>
                  </a:lnTo>
                  <a:lnTo>
                    <a:pt x="38" y="143"/>
                  </a:lnTo>
                  <a:lnTo>
                    <a:pt x="18" y="124"/>
                  </a:lnTo>
                  <a:lnTo>
                    <a:pt x="5" y="98"/>
                  </a:lnTo>
                  <a:lnTo>
                    <a:pt x="0" y="70"/>
                  </a:lnTo>
                  <a:lnTo>
                    <a:pt x="5" y="41"/>
                  </a:lnTo>
                  <a:lnTo>
                    <a:pt x="18" y="16"/>
                  </a:lnTo>
                  <a:lnTo>
                    <a:pt x="33" y="0"/>
                  </a:lnTo>
                  <a:close/>
                </a:path>
              </a:pathLst>
            </a:custGeom>
            <a:solidFill>
              <a:srgbClr val="4D4D4D"/>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60" name="Freeform 11"/>
            <p:cNvSpPr>
              <a:spLocks/>
            </p:cNvSpPr>
            <p:nvPr/>
          </p:nvSpPr>
          <p:spPr bwMode="auto">
            <a:xfrm>
              <a:off x="5291783" y="2537409"/>
              <a:ext cx="288896" cy="287553"/>
            </a:xfrm>
            <a:custGeom>
              <a:avLst/>
              <a:gdLst/>
              <a:ahLst/>
              <a:cxnLst>
                <a:cxn ang="0">
                  <a:pos x="92" y="0"/>
                </a:cxn>
                <a:cxn ang="0">
                  <a:pos x="120" y="4"/>
                </a:cxn>
                <a:cxn ang="0">
                  <a:pos x="144" y="17"/>
                </a:cxn>
                <a:cxn ang="0">
                  <a:pos x="165" y="38"/>
                </a:cxn>
                <a:cxn ang="0">
                  <a:pos x="177" y="63"/>
                </a:cxn>
                <a:cxn ang="0">
                  <a:pos x="182" y="92"/>
                </a:cxn>
                <a:cxn ang="0">
                  <a:pos x="177" y="120"/>
                </a:cxn>
                <a:cxn ang="0">
                  <a:pos x="165" y="146"/>
                </a:cxn>
                <a:cxn ang="0">
                  <a:pos x="144" y="165"/>
                </a:cxn>
                <a:cxn ang="0">
                  <a:pos x="120" y="177"/>
                </a:cxn>
                <a:cxn ang="0">
                  <a:pos x="92" y="182"/>
                </a:cxn>
                <a:cxn ang="0">
                  <a:pos x="63" y="177"/>
                </a:cxn>
                <a:cxn ang="0">
                  <a:pos x="38" y="165"/>
                </a:cxn>
                <a:cxn ang="0">
                  <a:pos x="17" y="146"/>
                </a:cxn>
                <a:cxn ang="0">
                  <a:pos x="4" y="120"/>
                </a:cxn>
                <a:cxn ang="0">
                  <a:pos x="0" y="92"/>
                </a:cxn>
                <a:cxn ang="0">
                  <a:pos x="4" y="63"/>
                </a:cxn>
                <a:cxn ang="0">
                  <a:pos x="17" y="38"/>
                </a:cxn>
                <a:cxn ang="0">
                  <a:pos x="38" y="17"/>
                </a:cxn>
                <a:cxn ang="0">
                  <a:pos x="63" y="4"/>
                </a:cxn>
                <a:cxn ang="0">
                  <a:pos x="92" y="0"/>
                </a:cxn>
              </a:cxnLst>
              <a:rect l="0" t="0" r="r" b="b"/>
              <a:pathLst>
                <a:path w="182" h="182">
                  <a:moveTo>
                    <a:pt x="92" y="0"/>
                  </a:moveTo>
                  <a:lnTo>
                    <a:pt x="120" y="4"/>
                  </a:lnTo>
                  <a:lnTo>
                    <a:pt x="144" y="17"/>
                  </a:lnTo>
                  <a:lnTo>
                    <a:pt x="165" y="38"/>
                  </a:lnTo>
                  <a:lnTo>
                    <a:pt x="177" y="63"/>
                  </a:lnTo>
                  <a:lnTo>
                    <a:pt x="182" y="92"/>
                  </a:lnTo>
                  <a:lnTo>
                    <a:pt x="177" y="120"/>
                  </a:lnTo>
                  <a:lnTo>
                    <a:pt x="165" y="146"/>
                  </a:lnTo>
                  <a:lnTo>
                    <a:pt x="144" y="165"/>
                  </a:lnTo>
                  <a:lnTo>
                    <a:pt x="120" y="177"/>
                  </a:lnTo>
                  <a:lnTo>
                    <a:pt x="92" y="182"/>
                  </a:lnTo>
                  <a:lnTo>
                    <a:pt x="63" y="177"/>
                  </a:lnTo>
                  <a:lnTo>
                    <a:pt x="38" y="165"/>
                  </a:lnTo>
                  <a:lnTo>
                    <a:pt x="17" y="146"/>
                  </a:lnTo>
                  <a:lnTo>
                    <a:pt x="4" y="120"/>
                  </a:lnTo>
                  <a:lnTo>
                    <a:pt x="0" y="92"/>
                  </a:lnTo>
                  <a:lnTo>
                    <a:pt x="4" y="63"/>
                  </a:lnTo>
                  <a:lnTo>
                    <a:pt x="17" y="38"/>
                  </a:lnTo>
                  <a:lnTo>
                    <a:pt x="38" y="17"/>
                  </a:lnTo>
                  <a:lnTo>
                    <a:pt x="63" y="4"/>
                  </a:lnTo>
                  <a:lnTo>
                    <a:pt x="92" y="0"/>
                  </a:lnTo>
                  <a:close/>
                </a:path>
              </a:pathLst>
            </a:custGeom>
            <a:solidFill>
              <a:srgbClr val="333333"/>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61" name="Freeform 12"/>
            <p:cNvSpPr>
              <a:spLocks/>
            </p:cNvSpPr>
            <p:nvPr/>
          </p:nvSpPr>
          <p:spPr bwMode="auto">
            <a:xfrm>
              <a:off x="5808253" y="2834593"/>
              <a:ext cx="59960" cy="166478"/>
            </a:xfrm>
            <a:custGeom>
              <a:avLst/>
              <a:gdLst/>
              <a:ahLst/>
              <a:cxnLst>
                <a:cxn ang="0">
                  <a:pos x="7" y="0"/>
                </a:cxn>
                <a:cxn ang="0">
                  <a:pos x="18" y="32"/>
                </a:cxn>
                <a:cxn ang="0">
                  <a:pos x="37" y="105"/>
                </a:cxn>
                <a:cxn ang="0">
                  <a:pos x="18" y="86"/>
                </a:cxn>
                <a:cxn ang="0">
                  <a:pos x="5" y="61"/>
                </a:cxn>
                <a:cxn ang="0">
                  <a:pos x="0" y="32"/>
                </a:cxn>
                <a:cxn ang="0">
                  <a:pos x="5" y="3"/>
                </a:cxn>
                <a:cxn ang="0">
                  <a:pos x="7" y="0"/>
                </a:cxn>
              </a:cxnLst>
              <a:rect l="0" t="0" r="r" b="b"/>
              <a:pathLst>
                <a:path w="37" h="105">
                  <a:moveTo>
                    <a:pt x="7" y="0"/>
                  </a:moveTo>
                  <a:lnTo>
                    <a:pt x="18" y="32"/>
                  </a:lnTo>
                  <a:lnTo>
                    <a:pt x="37" y="105"/>
                  </a:lnTo>
                  <a:lnTo>
                    <a:pt x="18" y="86"/>
                  </a:lnTo>
                  <a:lnTo>
                    <a:pt x="5" y="61"/>
                  </a:lnTo>
                  <a:lnTo>
                    <a:pt x="0" y="32"/>
                  </a:lnTo>
                  <a:lnTo>
                    <a:pt x="5" y="3"/>
                  </a:lnTo>
                  <a:lnTo>
                    <a:pt x="7"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62" name="Freeform 13"/>
            <p:cNvSpPr>
              <a:spLocks/>
            </p:cNvSpPr>
            <p:nvPr/>
          </p:nvSpPr>
          <p:spPr bwMode="auto">
            <a:xfrm>
              <a:off x="5462123" y="2743787"/>
              <a:ext cx="286171" cy="284802"/>
            </a:xfrm>
            <a:custGeom>
              <a:avLst/>
              <a:gdLst/>
              <a:ahLst/>
              <a:cxnLst>
                <a:cxn ang="0">
                  <a:pos x="90" y="0"/>
                </a:cxn>
                <a:cxn ang="0">
                  <a:pos x="121" y="3"/>
                </a:cxn>
                <a:cxn ang="0">
                  <a:pos x="144" y="17"/>
                </a:cxn>
                <a:cxn ang="0">
                  <a:pos x="165" y="36"/>
                </a:cxn>
                <a:cxn ang="0">
                  <a:pos x="178" y="61"/>
                </a:cxn>
                <a:cxn ang="0">
                  <a:pos x="182" y="90"/>
                </a:cxn>
                <a:cxn ang="0">
                  <a:pos x="178" y="119"/>
                </a:cxn>
                <a:cxn ang="0">
                  <a:pos x="165" y="144"/>
                </a:cxn>
                <a:cxn ang="0">
                  <a:pos x="144" y="163"/>
                </a:cxn>
                <a:cxn ang="0">
                  <a:pos x="121" y="176"/>
                </a:cxn>
                <a:cxn ang="0">
                  <a:pos x="90" y="180"/>
                </a:cxn>
                <a:cxn ang="0">
                  <a:pos x="62" y="176"/>
                </a:cxn>
                <a:cxn ang="0">
                  <a:pos x="38" y="163"/>
                </a:cxn>
                <a:cxn ang="0">
                  <a:pos x="17" y="144"/>
                </a:cxn>
                <a:cxn ang="0">
                  <a:pos x="5" y="119"/>
                </a:cxn>
                <a:cxn ang="0">
                  <a:pos x="0" y="90"/>
                </a:cxn>
                <a:cxn ang="0">
                  <a:pos x="5" y="61"/>
                </a:cxn>
                <a:cxn ang="0">
                  <a:pos x="17" y="36"/>
                </a:cxn>
                <a:cxn ang="0">
                  <a:pos x="38" y="17"/>
                </a:cxn>
                <a:cxn ang="0">
                  <a:pos x="62" y="3"/>
                </a:cxn>
                <a:cxn ang="0">
                  <a:pos x="90" y="0"/>
                </a:cxn>
              </a:cxnLst>
              <a:rect l="0" t="0" r="r" b="b"/>
              <a:pathLst>
                <a:path w="182" h="180">
                  <a:moveTo>
                    <a:pt x="90" y="0"/>
                  </a:moveTo>
                  <a:lnTo>
                    <a:pt x="121" y="3"/>
                  </a:lnTo>
                  <a:lnTo>
                    <a:pt x="144" y="17"/>
                  </a:lnTo>
                  <a:lnTo>
                    <a:pt x="165" y="36"/>
                  </a:lnTo>
                  <a:lnTo>
                    <a:pt x="178" y="61"/>
                  </a:lnTo>
                  <a:lnTo>
                    <a:pt x="182" y="90"/>
                  </a:lnTo>
                  <a:lnTo>
                    <a:pt x="178" y="119"/>
                  </a:lnTo>
                  <a:lnTo>
                    <a:pt x="165" y="144"/>
                  </a:lnTo>
                  <a:lnTo>
                    <a:pt x="144" y="163"/>
                  </a:lnTo>
                  <a:lnTo>
                    <a:pt x="121" y="176"/>
                  </a:lnTo>
                  <a:lnTo>
                    <a:pt x="90" y="180"/>
                  </a:lnTo>
                  <a:lnTo>
                    <a:pt x="62" y="176"/>
                  </a:lnTo>
                  <a:lnTo>
                    <a:pt x="38" y="163"/>
                  </a:lnTo>
                  <a:lnTo>
                    <a:pt x="17" y="144"/>
                  </a:lnTo>
                  <a:lnTo>
                    <a:pt x="5" y="119"/>
                  </a:lnTo>
                  <a:lnTo>
                    <a:pt x="0" y="90"/>
                  </a:lnTo>
                  <a:lnTo>
                    <a:pt x="5" y="61"/>
                  </a:lnTo>
                  <a:lnTo>
                    <a:pt x="17" y="36"/>
                  </a:lnTo>
                  <a:lnTo>
                    <a:pt x="38" y="17"/>
                  </a:lnTo>
                  <a:lnTo>
                    <a:pt x="62" y="3"/>
                  </a:lnTo>
                  <a:lnTo>
                    <a:pt x="90" y="0"/>
                  </a:lnTo>
                  <a:close/>
                </a:path>
              </a:pathLst>
            </a:custGeom>
            <a:solidFill>
              <a:srgbClr val="B2B2B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63" name="Freeform 14"/>
            <p:cNvSpPr>
              <a:spLocks/>
            </p:cNvSpPr>
            <p:nvPr/>
          </p:nvSpPr>
          <p:spPr bwMode="auto">
            <a:xfrm>
              <a:off x="5111904" y="2743787"/>
              <a:ext cx="288896" cy="284802"/>
            </a:xfrm>
            <a:custGeom>
              <a:avLst/>
              <a:gdLst/>
              <a:ahLst/>
              <a:cxnLst>
                <a:cxn ang="0">
                  <a:pos x="91" y="0"/>
                </a:cxn>
                <a:cxn ang="0">
                  <a:pos x="119" y="3"/>
                </a:cxn>
                <a:cxn ang="0">
                  <a:pos x="144" y="17"/>
                </a:cxn>
                <a:cxn ang="0">
                  <a:pos x="163" y="36"/>
                </a:cxn>
                <a:cxn ang="0">
                  <a:pos x="176" y="61"/>
                </a:cxn>
                <a:cxn ang="0">
                  <a:pos x="181" y="90"/>
                </a:cxn>
                <a:cxn ang="0">
                  <a:pos x="176" y="119"/>
                </a:cxn>
                <a:cxn ang="0">
                  <a:pos x="163" y="144"/>
                </a:cxn>
                <a:cxn ang="0">
                  <a:pos x="144" y="163"/>
                </a:cxn>
                <a:cxn ang="0">
                  <a:pos x="119" y="176"/>
                </a:cxn>
                <a:cxn ang="0">
                  <a:pos x="91" y="180"/>
                </a:cxn>
                <a:cxn ang="0">
                  <a:pos x="62" y="176"/>
                </a:cxn>
                <a:cxn ang="0">
                  <a:pos x="37" y="163"/>
                </a:cxn>
                <a:cxn ang="0">
                  <a:pos x="18" y="144"/>
                </a:cxn>
                <a:cxn ang="0">
                  <a:pos x="3" y="119"/>
                </a:cxn>
                <a:cxn ang="0">
                  <a:pos x="0" y="90"/>
                </a:cxn>
                <a:cxn ang="0">
                  <a:pos x="3" y="61"/>
                </a:cxn>
                <a:cxn ang="0">
                  <a:pos x="18" y="36"/>
                </a:cxn>
                <a:cxn ang="0">
                  <a:pos x="37" y="17"/>
                </a:cxn>
                <a:cxn ang="0">
                  <a:pos x="62" y="3"/>
                </a:cxn>
                <a:cxn ang="0">
                  <a:pos x="91" y="0"/>
                </a:cxn>
              </a:cxnLst>
              <a:rect l="0" t="0" r="r" b="b"/>
              <a:pathLst>
                <a:path w="181" h="180">
                  <a:moveTo>
                    <a:pt x="91" y="0"/>
                  </a:moveTo>
                  <a:lnTo>
                    <a:pt x="119" y="3"/>
                  </a:lnTo>
                  <a:lnTo>
                    <a:pt x="144" y="17"/>
                  </a:lnTo>
                  <a:lnTo>
                    <a:pt x="163" y="36"/>
                  </a:lnTo>
                  <a:lnTo>
                    <a:pt x="176" y="61"/>
                  </a:lnTo>
                  <a:lnTo>
                    <a:pt x="181" y="90"/>
                  </a:lnTo>
                  <a:lnTo>
                    <a:pt x="176" y="119"/>
                  </a:lnTo>
                  <a:lnTo>
                    <a:pt x="163" y="144"/>
                  </a:lnTo>
                  <a:lnTo>
                    <a:pt x="144" y="163"/>
                  </a:lnTo>
                  <a:lnTo>
                    <a:pt x="119" y="176"/>
                  </a:lnTo>
                  <a:lnTo>
                    <a:pt x="91" y="180"/>
                  </a:lnTo>
                  <a:lnTo>
                    <a:pt x="62" y="176"/>
                  </a:lnTo>
                  <a:lnTo>
                    <a:pt x="37" y="163"/>
                  </a:lnTo>
                  <a:lnTo>
                    <a:pt x="18" y="144"/>
                  </a:lnTo>
                  <a:lnTo>
                    <a:pt x="3" y="119"/>
                  </a:lnTo>
                  <a:lnTo>
                    <a:pt x="0" y="90"/>
                  </a:lnTo>
                  <a:lnTo>
                    <a:pt x="3" y="61"/>
                  </a:lnTo>
                  <a:lnTo>
                    <a:pt x="18" y="36"/>
                  </a:lnTo>
                  <a:lnTo>
                    <a:pt x="37" y="17"/>
                  </a:lnTo>
                  <a:lnTo>
                    <a:pt x="62" y="3"/>
                  </a:lnTo>
                  <a:lnTo>
                    <a:pt x="91" y="0"/>
                  </a:lnTo>
                  <a:close/>
                </a:path>
              </a:pathLst>
            </a:custGeom>
            <a:solidFill>
              <a:srgbClr val="B2B2B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64" name="Freeform 15"/>
            <p:cNvSpPr>
              <a:spLocks/>
            </p:cNvSpPr>
            <p:nvPr/>
          </p:nvSpPr>
          <p:spPr bwMode="auto">
            <a:xfrm>
              <a:off x="5682883" y="2954293"/>
              <a:ext cx="215309" cy="287552"/>
            </a:xfrm>
            <a:custGeom>
              <a:avLst/>
              <a:gdLst/>
              <a:ahLst/>
              <a:cxnLst>
                <a:cxn ang="0">
                  <a:pos x="90" y="0"/>
                </a:cxn>
                <a:cxn ang="0">
                  <a:pos x="111" y="3"/>
                </a:cxn>
                <a:cxn ang="0">
                  <a:pos x="120" y="43"/>
                </a:cxn>
                <a:cxn ang="0">
                  <a:pos x="134" y="130"/>
                </a:cxn>
                <a:cxn ang="0">
                  <a:pos x="136" y="168"/>
                </a:cxn>
                <a:cxn ang="0">
                  <a:pos x="119" y="177"/>
                </a:cxn>
                <a:cxn ang="0">
                  <a:pos x="90" y="182"/>
                </a:cxn>
                <a:cxn ang="0">
                  <a:pos x="61" y="177"/>
                </a:cxn>
                <a:cxn ang="0">
                  <a:pos x="36" y="165"/>
                </a:cxn>
                <a:cxn ang="0">
                  <a:pos x="17" y="144"/>
                </a:cxn>
                <a:cxn ang="0">
                  <a:pos x="4" y="119"/>
                </a:cxn>
                <a:cxn ang="0">
                  <a:pos x="0" y="90"/>
                </a:cxn>
                <a:cxn ang="0">
                  <a:pos x="4" y="62"/>
                </a:cxn>
                <a:cxn ang="0">
                  <a:pos x="17" y="38"/>
                </a:cxn>
                <a:cxn ang="0">
                  <a:pos x="36" y="17"/>
                </a:cxn>
                <a:cxn ang="0">
                  <a:pos x="61" y="5"/>
                </a:cxn>
                <a:cxn ang="0">
                  <a:pos x="90" y="0"/>
                </a:cxn>
              </a:cxnLst>
              <a:rect l="0" t="0" r="r" b="b"/>
              <a:pathLst>
                <a:path w="136" h="182">
                  <a:moveTo>
                    <a:pt x="90" y="0"/>
                  </a:moveTo>
                  <a:lnTo>
                    <a:pt x="111" y="3"/>
                  </a:lnTo>
                  <a:lnTo>
                    <a:pt x="120" y="43"/>
                  </a:lnTo>
                  <a:lnTo>
                    <a:pt x="134" y="130"/>
                  </a:lnTo>
                  <a:lnTo>
                    <a:pt x="136" y="168"/>
                  </a:lnTo>
                  <a:lnTo>
                    <a:pt x="119" y="177"/>
                  </a:lnTo>
                  <a:lnTo>
                    <a:pt x="90" y="182"/>
                  </a:lnTo>
                  <a:lnTo>
                    <a:pt x="61" y="177"/>
                  </a:lnTo>
                  <a:lnTo>
                    <a:pt x="36" y="165"/>
                  </a:lnTo>
                  <a:lnTo>
                    <a:pt x="17" y="144"/>
                  </a:lnTo>
                  <a:lnTo>
                    <a:pt x="4" y="119"/>
                  </a:lnTo>
                  <a:lnTo>
                    <a:pt x="0" y="90"/>
                  </a:lnTo>
                  <a:lnTo>
                    <a:pt x="4" y="62"/>
                  </a:lnTo>
                  <a:lnTo>
                    <a:pt x="17" y="38"/>
                  </a:lnTo>
                  <a:lnTo>
                    <a:pt x="36" y="17"/>
                  </a:lnTo>
                  <a:lnTo>
                    <a:pt x="61" y="5"/>
                  </a:lnTo>
                  <a:lnTo>
                    <a:pt x="90" y="0"/>
                  </a:lnTo>
                  <a:close/>
                </a:path>
              </a:pathLst>
            </a:custGeom>
            <a:solidFill>
              <a:srgbClr val="333333"/>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65" name="Freeform 16"/>
            <p:cNvSpPr>
              <a:spLocks/>
            </p:cNvSpPr>
            <p:nvPr/>
          </p:nvSpPr>
          <p:spPr bwMode="auto">
            <a:xfrm>
              <a:off x="5260440" y="2988688"/>
              <a:ext cx="290259" cy="290305"/>
            </a:xfrm>
            <a:custGeom>
              <a:avLst/>
              <a:gdLst/>
              <a:ahLst/>
              <a:cxnLst>
                <a:cxn ang="0">
                  <a:pos x="92" y="0"/>
                </a:cxn>
                <a:cxn ang="0">
                  <a:pos x="120" y="5"/>
                </a:cxn>
                <a:cxn ang="0">
                  <a:pos x="144" y="17"/>
                </a:cxn>
                <a:cxn ang="0">
                  <a:pos x="165" y="37"/>
                </a:cxn>
                <a:cxn ang="0">
                  <a:pos x="177" y="62"/>
                </a:cxn>
                <a:cxn ang="0">
                  <a:pos x="182" y="90"/>
                </a:cxn>
                <a:cxn ang="0">
                  <a:pos x="177" y="119"/>
                </a:cxn>
                <a:cxn ang="0">
                  <a:pos x="165" y="144"/>
                </a:cxn>
                <a:cxn ang="0">
                  <a:pos x="144" y="163"/>
                </a:cxn>
                <a:cxn ang="0">
                  <a:pos x="120" y="178"/>
                </a:cxn>
                <a:cxn ang="0">
                  <a:pos x="92" y="182"/>
                </a:cxn>
                <a:cxn ang="0">
                  <a:pos x="62" y="178"/>
                </a:cxn>
                <a:cxn ang="0">
                  <a:pos x="38" y="163"/>
                </a:cxn>
                <a:cxn ang="0">
                  <a:pos x="17" y="144"/>
                </a:cxn>
                <a:cxn ang="0">
                  <a:pos x="4" y="119"/>
                </a:cxn>
                <a:cxn ang="0">
                  <a:pos x="0" y="90"/>
                </a:cxn>
                <a:cxn ang="0">
                  <a:pos x="4" y="62"/>
                </a:cxn>
                <a:cxn ang="0">
                  <a:pos x="17" y="37"/>
                </a:cxn>
                <a:cxn ang="0">
                  <a:pos x="38" y="17"/>
                </a:cxn>
                <a:cxn ang="0">
                  <a:pos x="62" y="5"/>
                </a:cxn>
                <a:cxn ang="0">
                  <a:pos x="92" y="0"/>
                </a:cxn>
              </a:cxnLst>
              <a:rect l="0" t="0" r="r" b="b"/>
              <a:pathLst>
                <a:path w="182" h="182">
                  <a:moveTo>
                    <a:pt x="92" y="0"/>
                  </a:moveTo>
                  <a:lnTo>
                    <a:pt x="120" y="5"/>
                  </a:lnTo>
                  <a:lnTo>
                    <a:pt x="144" y="17"/>
                  </a:lnTo>
                  <a:lnTo>
                    <a:pt x="165" y="37"/>
                  </a:lnTo>
                  <a:lnTo>
                    <a:pt x="177" y="62"/>
                  </a:lnTo>
                  <a:lnTo>
                    <a:pt x="182" y="90"/>
                  </a:lnTo>
                  <a:lnTo>
                    <a:pt x="177" y="119"/>
                  </a:lnTo>
                  <a:lnTo>
                    <a:pt x="165" y="144"/>
                  </a:lnTo>
                  <a:lnTo>
                    <a:pt x="144" y="163"/>
                  </a:lnTo>
                  <a:lnTo>
                    <a:pt x="120" y="178"/>
                  </a:lnTo>
                  <a:lnTo>
                    <a:pt x="92" y="182"/>
                  </a:lnTo>
                  <a:lnTo>
                    <a:pt x="62" y="178"/>
                  </a:lnTo>
                  <a:lnTo>
                    <a:pt x="38" y="163"/>
                  </a:lnTo>
                  <a:lnTo>
                    <a:pt x="17" y="144"/>
                  </a:lnTo>
                  <a:lnTo>
                    <a:pt x="4" y="119"/>
                  </a:lnTo>
                  <a:lnTo>
                    <a:pt x="0" y="90"/>
                  </a:lnTo>
                  <a:lnTo>
                    <a:pt x="4" y="62"/>
                  </a:lnTo>
                  <a:lnTo>
                    <a:pt x="17" y="37"/>
                  </a:lnTo>
                  <a:lnTo>
                    <a:pt x="38" y="17"/>
                  </a:lnTo>
                  <a:lnTo>
                    <a:pt x="62" y="5"/>
                  </a:lnTo>
                  <a:lnTo>
                    <a:pt x="92" y="0"/>
                  </a:lnTo>
                  <a:close/>
                </a:path>
              </a:pathLst>
            </a:custGeom>
            <a:solidFill>
              <a:srgbClr val="99999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66" name="Freeform 17"/>
            <p:cNvSpPr>
              <a:spLocks/>
            </p:cNvSpPr>
            <p:nvPr/>
          </p:nvSpPr>
          <p:spPr bwMode="auto">
            <a:xfrm>
              <a:off x="5825968" y="3219831"/>
              <a:ext cx="76312" cy="214633"/>
            </a:xfrm>
            <a:custGeom>
              <a:avLst/>
              <a:gdLst/>
              <a:ahLst/>
              <a:cxnLst>
                <a:cxn ang="0">
                  <a:pos x="46" y="0"/>
                </a:cxn>
                <a:cxn ang="0">
                  <a:pos x="48" y="54"/>
                </a:cxn>
                <a:cxn ang="0">
                  <a:pos x="44" y="135"/>
                </a:cxn>
                <a:cxn ang="0">
                  <a:pos x="30" y="128"/>
                </a:cxn>
                <a:cxn ang="0">
                  <a:pos x="14" y="112"/>
                </a:cxn>
                <a:cxn ang="0">
                  <a:pos x="3" y="92"/>
                </a:cxn>
                <a:cxn ang="0">
                  <a:pos x="0" y="68"/>
                </a:cxn>
                <a:cxn ang="0">
                  <a:pos x="3" y="44"/>
                </a:cxn>
                <a:cxn ang="0">
                  <a:pos x="14" y="25"/>
                </a:cxn>
                <a:cxn ang="0">
                  <a:pos x="30" y="8"/>
                </a:cxn>
                <a:cxn ang="0">
                  <a:pos x="46" y="0"/>
                </a:cxn>
              </a:cxnLst>
              <a:rect l="0" t="0" r="r" b="b"/>
              <a:pathLst>
                <a:path w="48" h="135">
                  <a:moveTo>
                    <a:pt x="46" y="0"/>
                  </a:moveTo>
                  <a:lnTo>
                    <a:pt x="48" y="54"/>
                  </a:lnTo>
                  <a:lnTo>
                    <a:pt x="44" y="135"/>
                  </a:lnTo>
                  <a:lnTo>
                    <a:pt x="30" y="128"/>
                  </a:lnTo>
                  <a:lnTo>
                    <a:pt x="14" y="112"/>
                  </a:lnTo>
                  <a:lnTo>
                    <a:pt x="3" y="92"/>
                  </a:lnTo>
                  <a:lnTo>
                    <a:pt x="0" y="68"/>
                  </a:lnTo>
                  <a:lnTo>
                    <a:pt x="3" y="44"/>
                  </a:lnTo>
                  <a:lnTo>
                    <a:pt x="14" y="25"/>
                  </a:lnTo>
                  <a:lnTo>
                    <a:pt x="30" y="8"/>
                  </a:lnTo>
                  <a:lnTo>
                    <a:pt x="46" y="0"/>
                  </a:lnTo>
                  <a:close/>
                </a:path>
              </a:pathLst>
            </a:custGeom>
            <a:solidFill>
              <a:srgbClr val="260F2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67" name="Freeform 18"/>
            <p:cNvSpPr>
              <a:spLocks/>
            </p:cNvSpPr>
            <p:nvPr/>
          </p:nvSpPr>
          <p:spPr bwMode="auto">
            <a:xfrm>
              <a:off x="5545248" y="3162046"/>
              <a:ext cx="194869" cy="196747"/>
            </a:xfrm>
            <a:custGeom>
              <a:avLst/>
              <a:gdLst/>
              <a:ahLst/>
              <a:cxnLst>
                <a:cxn ang="0">
                  <a:pos x="60" y="0"/>
                </a:cxn>
                <a:cxn ang="0">
                  <a:pos x="84" y="5"/>
                </a:cxn>
                <a:cxn ang="0">
                  <a:pos x="103" y="19"/>
                </a:cxn>
                <a:cxn ang="0">
                  <a:pos x="117" y="38"/>
                </a:cxn>
                <a:cxn ang="0">
                  <a:pos x="122" y="62"/>
                </a:cxn>
                <a:cxn ang="0">
                  <a:pos x="117" y="86"/>
                </a:cxn>
                <a:cxn ang="0">
                  <a:pos x="103" y="105"/>
                </a:cxn>
                <a:cxn ang="0">
                  <a:pos x="84" y="118"/>
                </a:cxn>
                <a:cxn ang="0">
                  <a:pos x="60" y="123"/>
                </a:cxn>
                <a:cxn ang="0">
                  <a:pos x="36" y="118"/>
                </a:cxn>
                <a:cxn ang="0">
                  <a:pos x="17" y="105"/>
                </a:cxn>
                <a:cxn ang="0">
                  <a:pos x="5" y="86"/>
                </a:cxn>
                <a:cxn ang="0">
                  <a:pos x="0" y="62"/>
                </a:cxn>
                <a:cxn ang="0">
                  <a:pos x="5" y="38"/>
                </a:cxn>
                <a:cxn ang="0">
                  <a:pos x="17" y="19"/>
                </a:cxn>
                <a:cxn ang="0">
                  <a:pos x="36" y="5"/>
                </a:cxn>
                <a:cxn ang="0">
                  <a:pos x="60" y="0"/>
                </a:cxn>
              </a:cxnLst>
              <a:rect l="0" t="0" r="r" b="b"/>
              <a:pathLst>
                <a:path w="122" h="123">
                  <a:moveTo>
                    <a:pt x="60" y="0"/>
                  </a:moveTo>
                  <a:lnTo>
                    <a:pt x="84" y="5"/>
                  </a:lnTo>
                  <a:lnTo>
                    <a:pt x="103" y="19"/>
                  </a:lnTo>
                  <a:lnTo>
                    <a:pt x="117" y="38"/>
                  </a:lnTo>
                  <a:lnTo>
                    <a:pt x="122" y="62"/>
                  </a:lnTo>
                  <a:lnTo>
                    <a:pt x="117" y="86"/>
                  </a:lnTo>
                  <a:lnTo>
                    <a:pt x="103" y="105"/>
                  </a:lnTo>
                  <a:lnTo>
                    <a:pt x="84" y="118"/>
                  </a:lnTo>
                  <a:lnTo>
                    <a:pt x="60" y="123"/>
                  </a:lnTo>
                  <a:lnTo>
                    <a:pt x="36" y="118"/>
                  </a:lnTo>
                  <a:lnTo>
                    <a:pt x="17" y="105"/>
                  </a:lnTo>
                  <a:lnTo>
                    <a:pt x="5" y="86"/>
                  </a:lnTo>
                  <a:lnTo>
                    <a:pt x="0" y="62"/>
                  </a:lnTo>
                  <a:lnTo>
                    <a:pt x="5" y="38"/>
                  </a:lnTo>
                  <a:lnTo>
                    <a:pt x="17" y="19"/>
                  </a:lnTo>
                  <a:lnTo>
                    <a:pt x="36" y="5"/>
                  </a:lnTo>
                  <a:lnTo>
                    <a:pt x="60" y="0"/>
                  </a:lnTo>
                  <a:close/>
                </a:path>
              </a:pathLst>
            </a:custGeom>
            <a:solidFill>
              <a:srgbClr val="B2B2B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68" name="Freeform 19"/>
            <p:cNvSpPr>
              <a:spLocks/>
            </p:cNvSpPr>
            <p:nvPr/>
          </p:nvSpPr>
          <p:spPr bwMode="auto">
            <a:xfrm>
              <a:off x="5670618" y="3427585"/>
              <a:ext cx="222124" cy="287552"/>
            </a:xfrm>
            <a:custGeom>
              <a:avLst/>
              <a:gdLst/>
              <a:ahLst/>
              <a:cxnLst>
                <a:cxn ang="0">
                  <a:pos x="92" y="0"/>
                </a:cxn>
                <a:cxn ang="0">
                  <a:pos x="120" y="5"/>
                </a:cxn>
                <a:cxn ang="0">
                  <a:pos x="141" y="16"/>
                </a:cxn>
                <a:cxn ang="0">
                  <a:pos x="128" y="103"/>
                </a:cxn>
                <a:cxn ang="0">
                  <a:pos x="109" y="179"/>
                </a:cxn>
                <a:cxn ang="0">
                  <a:pos x="92" y="181"/>
                </a:cxn>
                <a:cxn ang="0">
                  <a:pos x="61" y="176"/>
                </a:cxn>
                <a:cxn ang="0">
                  <a:pos x="38" y="163"/>
                </a:cxn>
                <a:cxn ang="0">
                  <a:pos x="17" y="143"/>
                </a:cxn>
                <a:cxn ang="0">
                  <a:pos x="4" y="119"/>
                </a:cxn>
                <a:cxn ang="0">
                  <a:pos x="0" y="90"/>
                </a:cxn>
                <a:cxn ang="0">
                  <a:pos x="4" y="62"/>
                </a:cxn>
                <a:cxn ang="0">
                  <a:pos x="17" y="36"/>
                </a:cxn>
                <a:cxn ang="0">
                  <a:pos x="38" y="17"/>
                </a:cxn>
                <a:cxn ang="0">
                  <a:pos x="61" y="5"/>
                </a:cxn>
                <a:cxn ang="0">
                  <a:pos x="92" y="0"/>
                </a:cxn>
              </a:cxnLst>
              <a:rect l="0" t="0" r="r" b="b"/>
              <a:pathLst>
                <a:path w="141" h="181">
                  <a:moveTo>
                    <a:pt x="92" y="0"/>
                  </a:moveTo>
                  <a:lnTo>
                    <a:pt x="120" y="5"/>
                  </a:lnTo>
                  <a:lnTo>
                    <a:pt x="141" y="16"/>
                  </a:lnTo>
                  <a:lnTo>
                    <a:pt x="128" y="103"/>
                  </a:lnTo>
                  <a:lnTo>
                    <a:pt x="109" y="179"/>
                  </a:lnTo>
                  <a:lnTo>
                    <a:pt x="92" y="181"/>
                  </a:lnTo>
                  <a:lnTo>
                    <a:pt x="61" y="176"/>
                  </a:lnTo>
                  <a:lnTo>
                    <a:pt x="38" y="163"/>
                  </a:lnTo>
                  <a:lnTo>
                    <a:pt x="17" y="143"/>
                  </a:lnTo>
                  <a:lnTo>
                    <a:pt x="4" y="119"/>
                  </a:lnTo>
                  <a:lnTo>
                    <a:pt x="0" y="90"/>
                  </a:lnTo>
                  <a:lnTo>
                    <a:pt x="4" y="62"/>
                  </a:lnTo>
                  <a:lnTo>
                    <a:pt x="17" y="36"/>
                  </a:lnTo>
                  <a:lnTo>
                    <a:pt x="38" y="17"/>
                  </a:lnTo>
                  <a:lnTo>
                    <a:pt x="61" y="5"/>
                  </a:lnTo>
                  <a:lnTo>
                    <a:pt x="92" y="0"/>
                  </a:lnTo>
                  <a:close/>
                </a:path>
              </a:pathLst>
            </a:custGeom>
            <a:solidFill>
              <a:srgbClr val="B2B2B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69" name="Freeform 20"/>
            <p:cNvSpPr>
              <a:spLocks/>
            </p:cNvSpPr>
            <p:nvPr/>
          </p:nvSpPr>
          <p:spPr bwMode="auto">
            <a:xfrm>
              <a:off x="5580679" y="3790810"/>
              <a:ext cx="204408" cy="213256"/>
            </a:xfrm>
            <a:custGeom>
              <a:avLst/>
              <a:gdLst/>
              <a:ahLst/>
              <a:cxnLst>
                <a:cxn ang="0">
                  <a:pos x="65" y="0"/>
                </a:cxn>
                <a:cxn ang="0">
                  <a:pos x="87" y="3"/>
                </a:cxn>
                <a:cxn ang="0">
                  <a:pos x="105" y="13"/>
                </a:cxn>
                <a:cxn ang="0">
                  <a:pos x="119" y="27"/>
                </a:cxn>
                <a:cxn ang="0">
                  <a:pos x="129" y="46"/>
                </a:cxn>
                <a:cxn ang="0">
                  <a:pos x="129" y="47"/>
                </a:cxn>
                <a:cxn ang="0">
                  <a:pos x="95" y="117"/>
                </a:cxn>
                <a:cxn ang="0">
                  <a:pos x="89" y="128"/>
                </a:cxn>
                <a:cxn ang="0">
                  <a:pos x="87" y="128"/>
                </a:cxn>
                <a:cxn ang="0">
                  <a:pos x="65" y="133"/>
                </a:cxn>
                <a:cxn ang="0">
                  <a:pos x="45" y="128"/>
                </a:cxn>
                <a:cxn ang="0">
                  <a:pos x="27" y="119"/>
                </a:cxn>
                <a:cxn ang="0">
                  <a:pos x="13" y="104"/>
                </a:cxn>
                <a:cxn ang="0">
                  <a:pos x="3" y="87"/>
                </a:cxn>
                <a:cxn ang="0">
                  <a:pos x="0" y="66"/>
                </a:cxn>
                <a:cxn ang="0">
                  <a:pos x="3" y="46"/>
                </a:cxn>
                <a:cxn ang="0">
                  <a:pos x="13" y="27"/>
                </a:cxn>
                <a:cxn ang="0">
                  <a:pos x="27" y="13"/>
                </a:cxn>
                <a:cxn ang="0">
                  <a:pos x="45" y="3"/>
                </a:cxn>
                <a:cxn ang="0">
                  <a:pos x="65" y="0"/>
                </a:cxn>
              </a:cxnLst>
              <a:rect l="0" t="0" r="r" b="b"/>
              <a:pathLst>
                <a:path w="129" h="133">
                  <a:moveTo>
                    <a:pt x="65" y="0"/>
                  </a:moveTo>
                  <a:lnTo>
                    <a:pt x="87" y="3"/>
                  </a:lnTo>
                  <a:lnTo>
                    <a:pt x="105" y="13"/>
                  </a:lnTo>
                  <a:lnTo>
                    <a:pt x="119" y="27"/>
                  </a:lnTo>
                  <a:lnTo>
                    <a:pt x="129" y="46"/>
                  </a:lnTo>
                  <a:lnTo>
                    <a:pt x="129" y="47"/>
                  </a:lnTo>
                  <a:lnTo>
                    <a:pt x="95" y="117"/>
                  </a:lnTo>
                  <a:lnTo>
                    <a:pt x="89" y="128"/>
                  </a:lnTo>
                  <a:lnTo>
                    <a:pt x="87" y="128"/>
                  </a:lnTo>
                  <a:lnTo>
                    <a:pt x="65" y="133"/>
                  </a:lnTo>
                  <a:lnTo>
                    <a:pt x="45" y="128"/>
                  </a:lnTo>
                  <a:lnTo>
                    <a:pt x="27" y="119"/>
                  </a:lnTo>
                  <a:lnTo>
                    <a:pt x="13" y="104"/>
                  </a:lnTo>
                  <a:lnTo>
                    <a:pt x="3" y="87"/>
                  </a:lnTo>
                  <a:lnTo>
                    <a:pt x="0" y="66"/>
                  </a:lnTo>
                  <a:lnTo>
                    <a:pt x="3" y="46"/>
                  </a:lnTo>
                  <a:lnTo>
                    <a:pt x="13" y="27"/>
                  </a:lnTo>
                  <a:lnTo>
                    <a:pt x="27" y="13"/>
                  </a:lnTo>
                  <a:lnTo>
                    <a:pt x="45" y="3"/>
                  </a:lnTo>
                  <a:lnTo>
                    <a:pt x="65" y="0"/>
                  </a:lnTo>
                  <a:close/>
                </a:path>
              </a:pathLst>
            </a:custGeom>
            <a:solidFill>
              <a:srgbClr val="666666"/>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70" name="Freeform 21"/>
            <p:cNvSpPr>
              <a:spLocks/>
            </p:cNvSpPr>
            <p:nvPr/>
          </p:nvSpPr>
          <p:spPr bwMode="auto">
            <a:xfrm>
              <a:off x="5366732" y="3539029"/>
              <a:ext cx="287533" cy="288929"/>
            </a:xfrm>
            <a:custGeom>
              <a:avLst/>
              <a:gdLst/>
              <a:ahLst/>
              <a:cxnLst>
                <a:cxn ang="0">
                  <a:pos x="91" y="0"/>
                </a:cxn>
                <a:cxn ang="0">
                  <a:pos x="119" y="3"/>
                </a:cxn>
                <a:cxn ang="0">
                  <a:pos x="145" y="18"/>
                </a:cxn>
                <a:cxn ang="0">
                  <a:pos x="164" y="37"/>
                </a:cxn>
                <a:cxn ang="0">
                  <a:pos x="178" y="62"/>
                </a:cxn>
                <a:cxn ang="0">
                  <a:pos x="181" y="91"/>
                </a:cxn>
                <a:cxn ang="0">
                  <a:pos x="178" y="119"/>
                </a:cxn>
                <a:cxn ang="0">
                  <a:pos x="164" y="145"/>
                </a:cxn>
                <a:cxn ang="0">
                  <a:pos x="145" y="164"/>
                </a:cxn>
                <a:cxn ang="0">
                  <a:pos x="119" y="176"/>
                </a:cxn>
                <a:cxn ang="0">
                  <a:pos x="91" y="181"/>
                </a:cxn>
                <a:cxn ang="0">
                  <a:pos x="62" y="176"/>
                </a:cxn>
                <a:cxn ang="0">
                  <a:pos x="37" y="164"/>
                </a:cxn>
                <a:cxn ang="0">
                  <a:pos x="18" y="145"/>
                </a:cxn>
                <a:cxn ang="0">
                  <a:pos x="5" y="119"/>
                </a:cxn>
                <a:cxn ang="0">
                  <a:pos x="0" y="91"/>
                </a:cxn>
                <a:cxn ang="0">
                  <a:pos x="5" y="62"/>
                </a:cxn>
                <a:cxn ang="0">
                  <a:pos x="18" y="37"/>
                </a:cxn>
                <a:cxn ang="0">
                  <a:pos x="37" y="18"/>
                </a:cxn>
                <a:cxn ang="0">
                  <a:pos x="62" y="3"/>
                </a:cxn>
                <a:cxn ang="0">
                  <a:pos x="91" y="0"/>
                </a:cxn>
              </a:cxnLst>
              <a:rect l="0" t="0" r="r" b="b"/>
              <a:pathLst>
                <a:path w="181" h="181">
                  <a:moveTo>
                    <a:pt x="91" y="0"/>
                  </a:moveTo>
                  <a:lnTo>
                    <a:pt x="119" y="3"/>
                  </a:lnTo>
                  <a:lnTo>
                    <a:pt x="145" y="18"/>
                  </a:lnTo>
                  <a:lnTo>
                    <a:pt x="164" y="37"/>
                  </a:lnTo>
                  <a:lnTo>
                    <a:pt x="178" y="62"/>
                  </a:lnTo>
                  <a:lnTo>
                    <a:pt x="181" y="91"/>
                  </a:lnTo>
                  <a:lnTo>
                    <a:pt x="178" y="119"/>
                  </a:lnTo>
                  <a:lnTo>
                    <a:pt x="164" y="145"/>
                  </a:lnTo>
                  <a:lnTo>
                    <a:pt x="145" y="164"/>
                  </a:lnTo>
                  <a:lnTo>
                    <a:pt x="119" y="176"/>
                  </a:lnTo>
                  <a:lnTo>
                    <a:pt x="91" y="181"/>
                  </a:lnTo>
                  <a:lnTo>
                    <a:pt x="62" y="176"/>
                  </a:lnTo>
                  <a:lnTo>
                    <a:pt x="37" y="164"/>
                  </a:lnTo>
                  <a:lnTo>
                    <a:pt x="18" y="145"/>
                  </a:lnTo>
                  <a:lnTo>
                    <a:pt x="5" y="119"/>
                  </a:lnTo>
                  <a:lnTo>
                    <a:pt x="0" y="91"/>
                  </a:lnTo>
                  <a:lnTo>
                    <a:pt x="5" y="62"/>
                  </a:lnTo>
                  <a:lnTo>
                    <a:pt x="18" y="37"/>
                  </a:lnTo>
                  <a:lnTo>
                    <a:pt x="37" y="18"/>
                  </a:lnTo>
                  <a:lnTo>
                    <a:pt x="62" y="3"/>
                  </a:lnTo>
                  <a:lnTo>
                    <a:pt x="91" y="0"/>
                  </a:lnTo>
                  <a:close/>
                </a:path>
              </a:pathLst>
            </a:custGeom>
            <a:solidFill>
              <a:srgbClr val="666666"/>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71" name="Freeform 22"/>
            <p:cNvSpPr>
              <a:spLocks/>
            </p:cNvSpPr>
            <p:nvPr/>
          </p:nvSpPr>
          <p:spPr bwMode="auto">
            <a:xfrm>
              <a:off x="5329939" y="4028832"/>
              <a:ext cx="286171" cy="288929"/>
            </a:xfrm>
            <a:custGeom>
              <a:avLst/>
              <a:gdLst/>
              <a:ahLst/>
              <a:cxnLst>
                <a:cxn ang="0">
                  <a:pos x="92" y="0"/>
                </a:cxn>
                <a:cxn ang="0">
                  <a:pos x="120" y="5"/>
                </a:cxn>
                <a:cxn ang="0">
                  <a:pos x="145" y="17"/>
                </a:cxn>
                <a:cxn ang="0">
                  <a:pos x="164" y="38"/>
                </a:cxn>
                <a:cxn ang="0">
                  <a:pos x="177" y="62"/>
                </a:cxn>
                <a:cxn ang="0">
                  <a:pos x="180" y="79"/>
                </a:cxn>
                <a:cxn ang="0">
                  <a:pos x="157" y="111"/>
                </a:cxn>
                <a:cxn ang="0">
                  <a:pos x="99" y="174"/>
                </a:cxn>
                <a:cxn ang="0">
                  <a:pos x="92" y="182"/>
                </a:cxn>
                <a:cxn ang="0">
                  <a:pos x="63" y="177"/>
                </a:cxn>
                <a:cxn ang="0">
                  <a:pos x="38" y="165"/>
                </a:cxn>
                <a:cxn ang="0">
                  <a:pos x="17" y="144"/>
                </a:cxn>
                <a:cxn ang="0">
                  <a:pos x="4" y="120"/>
                </a:cxn>
                <a:cxn ang="0">
                  <a:pos x="0" y="92"/>
                </a:cxn>
                <a:cxn ang="0">
                  <a:pos x="4" y="62"/>
                </a:cxn>
                <a:cxn ang="0">
                  <a:pos x="17" y="38"/>
                </a:cxn>
                <a:cxn ang="0">
                  <a:pos x="38" y="17"/>
                </a:cxn>
                <a:cxn ang="0">
                  <a:pos x="63" y="5"/>
                </a:cxn>
                <a:cxn ang="0">
                  <a:pos x="92" y="0"/>
                </a:cxn>
              </a:cxnLst>
              <a:rect l="0" t="0" r="r" b="b"/>
              <a:pathLst>
                <a:path w="180" h="182">
                  <a:moveTo>
                    <a:pt x="92" y="0"/>
                  </a:moveTo>
                  <a:lnTo>
                    <a:pt x="120" y="5"/>
                  </a:lnTo>
                  <a:lnTo>
                    <a:pt x="145" y="17"/>
                  </a:lnTo>
                  <a:lnTo>
                    <a:pt x="164" y="38"/>
                  </a:lnTo>
                  <a:lnTo>
                    <a:pt x="177" y="62"/>
                  </a:lnTo>
                  <a:lnTo>
                    <a:pt x="180" y="79"/>
                  </a:lnTo>
                  <a:lnTo>
                    <a:pt x="157" y="111"/>
                  </a:lnTo>
                  <a:lnTo>
                    <a:pt x="99" y="174"/>
                  </a:lnTo>
                  <a:lnTo>
                    <a:pt x="92" y="182"/>
                  </a:lnTo>
                  <a:lnTo>
                    <a:pt x="63" y="177"/>
                  </a:lnTo>
                  <a:lnTo>
                    <a:pt x="38" y="165"/>
                  </a:lnTo>
                  <a:lnTo>
                    <a:pt x="17" y="144"/>
                  </a:lnTo>
                  <a:lnTo>
                    <a:pt x="4" y="120"/>
                  </a:lnTo>
                  <a:lnTo>
                    <a:pt x="0" y="92"/>
                  </a:lnTo>
                  <a:lnTo>
                    <a:pt x="4" y="62"/>
                  </a:lnTo>
                  <a:lnTo>
                    <a:pt x="17" y="38"/>
                  </a:lnTo>
                  <a:lnTo>
                    <a:pt x="38" y="17"/>
                  </a:lnTo>
                  <a:lnTo>
                    <a:pt x="63" y="5"/>
                  </a:lnTo>
                  <a:lnTo>
                    <a:pt x="92" y="0"/>
                  </a:lnTo>
                  <a:close/>
                </a:path>
              </a:pathLst>
            </a:custGeom>
            <a:solidFill>
              <a:srgbClr val="7F7F7F"/>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72" name="Freeform 23"/>
            <p:cNvSpPr>
              <a:spLocks/>
            </p:cNvSpPr>
            <p:nvPr/>
          </p:nvSpPr>
          <p:spPr bwMode="auto">
            <a:xfrm>
              <a:off x="4923849" y="1963680"/>
              <a:ext cx="261642" cy="177484"/>
            </a:xfrm>
            <a:custGeom>
              <a:avLst/>
              <a:gdLst/>
              <a:ahLst/>
              <a:cxnLst>
                <a:cxn ang="0">
                  <a:pos x="3" y="0"/>
                </a:cxn>
                <a:cxn ang="0">
                  <a:pos x="73" y="25"/>
                </a:cxn>
                <a:cxn ang="0">
                  <a:pos x="151" y="62"/>
                </a:cxn>
                <a:cxn ang="0">
                  <a:pos x="165" y="71"/>
                </a:cxn>
                <a:cxn ang="0">
                  <a:pos x="165" y="73"/>
                </a:cxn>
                <a:cxn ang="0">
                  <a:pos x="145" y="93"/>
                </a:cxn>
                <a:cxn ang="0">
                  <a:pos x="119" y="106"/>
                </a:cxn>
                <a:cxn ang="0">
                  <a:pos x="91" y="111"/>
                </a:cxn>
                <a:cxn ang="0">
                  <a:pos x="62" y="106"/>
                </a:cxn>
                <a:cxn ang="0">
                  <a:pos x="37" y="93"/>
                </a:cxn>
                <a:cxn ang="0">
                  <a:pos x="18" y="73"/>
                </a:cxn>
                <a:cxn ang="0">
                  <a:pos x="5" y="49"/>
                </a:cxn>
                <a:cxn ang="0">
                  <a:pos x="0" y="19"/>
                </a:cxn>
                <a:cxn ang="0">
                  <a:pos x="3" y="0"/>
                </a:cxn>
              </a:cxnLst>
              <a:rect l="0" t="0" r="r" b="b"/>
              <a:pathLst>
                <a:path w="165" h="111">
                  <a:moveTo>
                    <a:pt x="3" y="0"/>
                  </a:moveTo>
                  <a:lnTo>
                    <a:pt x="73" y="25"/>
                  </a:lnTo>
                  <a:lnTo>
                    <a:pt x="151" y="62"/>
                  </a:lnTo>
                  <a:lnTo>
                    <a:pt x="165" y="71"/>
                  </a:lnTo>
                  <a:lnTo>
                    <a:pt x="165" y="73"/>
                  </a:lnTo>
                  <a:lnTo>
                    <a:pt x="145" y="93"/>
                  </a:lnTo>
                  <a:lnTo>
                    <a:pt x="119" y="106"/>
                  </a:lnTo>
                  <a:lnTo>
                    <a:pt x="91" y="111"/>
                  </a:lnTo>
                  <a:lnTo>
                    <a:pt x="62" y="106"/>
                  </a:lnTo>
                  <a:lnTo>
                    <a:pt x="37" y="93"/>
                  </a:lnTo>
                  <a:lnTo>
                    <a:pt x="18" y="73"/>
                  </a:lnTo>
                  <a:lnTo>
                    <a:pt x="5" y="49"/>
                  </a:lnTo>
                  <a:lnTo>
                    <a:pt x="0" y="19"/>
                  </a:lnTo>
                  <a:lnTo>
                    <a:pt x="3" y="0"/>
                  </a:lnTo>
                  <a:close/>
                </a:path>
              </a:pathLst>
            </a:custGeom>
            <a:solidFill>
              <a:srgbClr val="4D4D4D"/>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73" name="Freeform 24"/>
            <p:cNvSpPr>
              <a:spLocks/>
            </p:cNvSpPr>
            <p:nvPr/>
          </p:nvSpPr>
          <p:spPr bwMode="auto">
            <a:xfrm>
              <a:off x="4574993" y="1900391"/>
              <a:ext cx="287534" cy="240773"/>
            </a:xfrm>
            <a:custGeom>
              <a:avLst/>
              <a:gdLst/>
              <a:ahLst/>
              <a:cxnLst>
                <a:cxn ang="0">
                  <a:pos x="25" y="0"/>
                </a:cxn>
                <a:cxn ang="0">
                  <a:pos x="36" y="0"/>
                </a:cxn>
                <a:cxn ang="0">
                  <a:pos x="125" y="14"/>
                </a:cxn>
                <a:cxn ang="0">
                  <a:pos x="174" y="26"/>
                </a:cxn>
                <a:cxn ang="0">
                  <a:pos x="177" y="31"/>
                </a:cxn>
                <a:cxn ang="0">
                  <a:pos x="182" y="60"/>
                </a:cxn>
                <a:cxn ang="0">
                  <a:pos x="177" y="90"/>
                </a:cxn>
                <a:cxn ang="0">
                  <a:pos x="165" y="114"/>
                </a:cxn>
                <a:cxn ang="0">
                  <a:pos x="146" y="134"/>
                </a:cxn>
                <a:cxn ang="0">
                  <a:pos x="120" y="147"/>
                </a:cxn>
                <a:cxn ang="0">
                  <a:pos x="92" y="152"/>
                </a:cxn>
                <a:cxn ang="0">
                  <a:pos x="63" y="147"/>
                </a:cxn>
                <a:cxn ang="0">
                  <a:pos x="38" y="134"/>
                </a:cxn>
                <a:cxn ang="0">
                  <a:pos x="17" y="114"/>
                </a:cxn>
                <a:cxn ang="0">
                  <a:pos x="5" y="90"/>
                </a:cxn>
                <a:cxn ang="0">
                  <a:pos x="0" y="60"/>
                </a:cxn>
                <a:cxn ang="0">
                  <a:pos x="5" y="31"/>
                </a:cxn>
                <a:cxn ang="0">
                  <a:pos x="17" y="7"/>
                </a:cxn>
                <a:cxn ang="0">
                  <a:pos x="25" y="0"/>
                </a:cxn>
              </a:cxnLst>
              <a:rect l="0" t="0" r="r" b="b"/>
              <a:pathLst>
                <a:path w="182" h="152">
                  <a:moveTo>
                    <a:pt x="25" y="0"/>
                  </a:moveTo>
                  <a:lnTo>
                    <a:pt x="36" y="0"/>
                  </a:lnTo>
                  <a:lnTo>
                    <a:pt x="125" y="14"/>
                  </a:lnTo>
                  <a:lnTo>
                    <a:pt x="174" y="26"/>
                  </a:lnTo>
                  <a:lnTo>
                    <a:pt x="177" y="31"/>
                  </a:lnTo>
                  <a:lnTo>
                    <a:pt x="182" y="60"/>
                  </a:lnTo>
                  <a:lnTo>
                    <a:pt x="177" y="90"/>
                  </a:lnTo>
                  <a:lnTo>
                    <a:pt x="165" y="114"/>
                  </a:lnTo>
                  <a:lnTo>
                    <a:pt x="146" y="134"/>
                  </a:lnTo>
                  <a:lnTo>
                    <a:pt x="120" y="147"/>
                  </a:lnTo>
                  <a:lnTo>
                    <a:pt x="92" y="152"/>
                  </a:lnTo>
                  <a:lnTo>
                    <a:pt x="63" y="147"/>
                  </a:lnTo>
                  <a:lnTo>
                    <a:pt x="38" y="134"/>
                  </a:lnTo>
                  <a:lnTo>
                    <a:pt x="17" y="114"/>
                  </a:lnTo>
                  <a:lnTo>
                    <a:pt x="5" y="90"/>
                  </a:lnTo>
                  <a:lnTo>
                    <a:pt x="0" y="60"/>
                  </a:lnTo>
                  <a:lnTo>
                    <a:pt x="5" y="31"/>
                  </a:lnTo>
                  <a:lnTo>
                    <a:pt x="17" y="7"/>
                  </a:lnTo>
                  <a:lnTo>
                    <a:pt x="25" y="0"/>
                  </a:lnTo>
                  <a:close/>
                </a:path>
              </a:pathLst>
            </a:custGeom>
            <a:solidFill>
              <a:srgbClr val="4D4D4D"/>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74" name="Freeform 25"/>
            <p:cNvSpPr>
              <a:spLocks/>
            </p:cNvSpPr>
            <p:nvPr/>
          </p:nvSpPr>
          <p:spPr bwMode="auto">
            <a:xfrm>
              <a:off x="4227500" y="1893511"/>
              <a:ext cx="287533" cy="247653"/>
            </a:xfrm>
            <a:custGeom>
              <a:avLst/>
              <a:gdLst/>
              <a:ahLst/>
              <a:cxnLst>
                <a:cxn ang="0">
                  <a:pos x="154" y="0"/>
                </a:cxn>
                <a:cxn ang="0">
                  <a:pos x="163" y="11"/>
                </a:cxn>
                <a:cxn ang="0">
                  <a:pos x="178" y="35"/>
                </a:cxn>
                <a:cxn ang="0">
                  <a:pos x="181" y="64"/>
                </a:cxn>
                <a:cxn ang="0">
                  <a:pos x="178" y="94"/>
                </a:cxn>
                <a:cxn ang="0">
                  <a:pos x="163" y="118"/>
                </a:cxn>
                <a:cxn ang="0">
                  <a:pos x="144" y="138"/>
                </a:cxn>
                <a:cxn ang="0">
                  <a:pos x="119" y="151"/>
                </a:cxn>
                <a:cxn ang="0">
                  <a:pos x="90" y="156"/>
                </a:cxn>
                <a:cxn ang="0">
                  <a:pos x="62" y="151"/>
                </a:cxn>
                <a:cxn ang="0">
                  <a:pos x="36" y="138"/>
                </a:cxn>
                <a:cxn ang="0">
                  <a:pos x="17" y="118"/>
                </a:cxn>
                <a:cxn ang="0">
                  <a:pos x="5" y="94"/>
                </a:cxn>
                <a:cxn ang="0">
                  <a:pos x="0" y="64"/>
                </a:cxn>
                <a:cxn ang="0">
                  <a:pos x="5" y="35"/>
                </a:cxn>
                <a:cxn ang="0">
                  <a:pos x="16" y="13"/>
                </a:cxn>
                <a:cxn ang="0">
                  <a:pos x="74" y="4"/>
                </a:cxn>
                <a:cxn ang="0">
                  <a:pos x="154" y="0"/>
                </a:cxn>
              </a:cxnLst>
              <a:rect l="0" t="0" r="r" b="b"/>
              <a:pathLst>
                <a:path w="181" h="156">
                  <a:moveTo>
                    <a:pt x="154" y="0"/>
                  </a:moveTo>
                  <a:lnTo>
                    <a:pt x="163" y="11"/>
                  </a:lnTo>
                  <a:lnTo>
                    <a:pt x="178" y="35"/>
                  </a:lnTo>
                  <a:lnTo>
                    <a:pt x="181" y="64"/>
                  </a:lnTo>
                  <a:lnTo>
                    <a:pt x="178" y="94"/>
                  </a:lnTo>
                  <a:lnTo>
                    <a:pt x="163" y="118"/>
                  </a:lnTo>
                  <a:lnTo>
                    <a:pt x="144" y="138"/>
                  </a:lnTo>
                  <a:lnTo>
                    <a:pt x="119" y="151"/>
                  </a:lnTo>
                  <a:lnTo>
                    <a:pt x="90" y="156"/>
                  </a:lnTo>
                  <a:lnTo>
                    <a:pt x="62" y="151"/>
                  </a:lnTo>
                  <a:lnTo>
                    <a:pt x="36" y="138"/>
                  </a:lnTo>
                  <a:lnTo>
                    <a:pt x="17" y="118"/>
                  </a:lnTo>
                  <a:lnTo>
                    <a:pt x="5" y="94"/>
                  </a:lnTo>
                  <a:lnTo>
                    <a:pt x="0" y="64"/>
                  </a:lnTo>
                  <a:lnTo>
                    <a:pt x="5" y="35"/>
                  </a:lnTo>
                  <a:lnTo>
                    <a:pt x="16" y="13"/>
                  </a:lnTo>
                  <a:lnTo>
                    <a:pt x="74" y="4"/>
                  </a:lnTo>
                  <a:lnTo>
                    <a:pt x="154" y="0"/>
                  </a:lnTo>
                  <a:close/>
                </a:path>
              </a:pathLst>
            </a:custGeom>
            <a:solidFill>
              <a:srgbClr val="4D4D4D"/>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75" name="Freeform 26"/>
            <p:cNvSpPr>
              <a:spLocks/>
            </p:cNvSpPr>
            <p:nvPr/>
          </p:nvSpPr>
          <p:spPr bwMode="auto">
            <a:xfrm>
              <a:off x="4749421" y="2007707"/>
              <a:ext cx="290259" cy="287552"/>
            </a:xfrm>
            <a:custGeom>
              <a:avLst/>
              <a:gdLst/>
              <a:ahLst/>
              <a:cxnLst>
                <a:cxn ang="0">
                  <a:pos x="90" y="0"/>
                </a:cxn>
                <a:cxn ang="0">
                  <a:pos x="119" y="4"/>
                </a:cxn>
                <a:cxn ang="0">
                  <a:pos x="144" y="17"/>
                </a:cxn>
                <a:cxn ang="0">
                  <a:pos x="163" y="38"/>
                </a:cxn>
                <a:cxn ang="0">
                  <a:pos x="177" y="63"/>
                </a:cxn>
                <a:cxn ang="0">
                  <a:pos x="182" y="92"/>
                </a:cxn>
                <a:cxn ang="0">
                  <a:pos x="177" y="120"/>
                </a:cxn>
                <a:cxn ang="0">
                  <a:pos x="163" y="146"/>
                </a:cxn>
                <a:cxn ang="0">
                  <a:pos x="144" y="165"/>
                </a:cxn>
                <a:cxn ang="0">
                  <a:pos x="119" y="177"/>
                </a:cxn>
                <a:cxn ang="0">
                  <a:pos x="90" y="182"/>
                </a:cxn>
                <a:cxn ang="0">
                  <a:pos x="62" y="177"/>
                </a:cxn>
                <a:cxn ang="0">
                  <a:pos x="36" y="165"/>
                </a:cxn>
                <a:cxn ang="0">
                  <a:pos x="17" y="146"/>
                </a:cxn>
                <a:cxn ang="0">
                  <a:pos x="5" y="120"/>
                </a:cxn>
                <a:cxn ang="0">
                  <a:pos x="0" y="92"/>
                </a:cxn>
                <a:cxn ang="0">
                  <a:pos x="5" y="63"/>
                </a:cxn>
                <a:cxn ang="0">
                  <a:pos x="17" y="38"/>
                </a:cxn>
                <a:cxn ang="0">
                  <a:pos x="36" y="17"/>
                </a:cxn>
                <a:cxn ang="0">
                  <a:pos x="62" y="4"/>
                </a:cxn>
                <a:cxn ang="0">
                  <a:pos x="90" y="0"/>
                </a:cxn>
              </a:cxnLst>
              <a:rect l="0" t="0" r="r" b="b"/>
              <a:pathLst>
                <a:path w="182" h="182">
                  <a:moveTo>
                    <a:pt x="90" y="0"/>
                  </a:moveTo>
                  <a:lnTo>
                    <a:pt x="119" y="4"/>
                  </a:lnTo>
                  <a:lnTo>
                    <a:pt x="144" y="17"/>
                  </a:lnTo>
                  <a:lnTo>
                    <a:pt x="163" y="38"/>
                  </a:lnTo>
                  <a:lnTo>
                    <a:pt x="177" y="63"/>
                  </a:lnTo>
                  <a:lnTo>
                    <a:pt x="182" y="92"/>
                  </a:lnTo>
                  <a:lnTo>
                    <a:pt x="177" y="120"/>
                  </a:lnTo>
                  <a:lnTo>
                    <a:pt x="163" y="146"/>
                  </a:lnTo>
                  <a:lnTo>
                    <a:pt x="144" y="165"/>
                  </a:lnTo>
                  <a:lnTo>
                    <a:pt x="119" y="177"/>
                  </a:lnTo>
                  <a:lnTo>
                    <a:pt x="90" y="182"/>
                  </a:lnTo>
                  <a:lnTo>
                    <a:pt x="62" y="177"/>
                  </a:lnTo>
                  <a:lnTo>
                    <a:pt x="36" y="165"/>
                  </a:lnTo>
                  <a:lnTo>
                    <a:pt x="17" y="146"/>
                  </a:lnTo>
                  <a:lnTo>
                    <a:pt x="5" y="120"/>
                  </a:lnTo>
                  <a:lnTo>
                    <a:pt x="0" y="92"/>
                  </a:lnTo>
                  <a:lnTo>
                    <a:pt x="5" y="63"/>
                  </a:lnTo>
                  <a:lnTo>
                    <a:pt x="17" y="38"/>
                  </a:lnTo>
                  <a:lnTo>
                    <a:pt x="36" y="17"/>
                  </a:lnTo>
                  <a:lnTo>
                    <a:pt x="62" y="4"/>
                  </a:lnTo>
                  <a:lnTo>
                    <a:pt x="90" y="0"/>
                  </a:lnTo>
                  <a:close/>
                </a:path>
              </a:pathLst>
            </a:custGeom>
            <a:solidFill>
              <a:srgbClr val="1A1A1A"/>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76" name="Freeform 27"/>
            <p:cNvSpPr>
              <a:spLocks/>
            </p:cNvSpPr>
            <p:nvPr/>
          </p:nvSpPr>
          <p:spPr bwMode="auto">
            <a:xfrm>
              <a:off x="4400565" y="2007707"/>
              <a:ext cx="290259" cy="287552"/>
            </a:xfrm>
            <a:custGeom>
              <a:avLst/>
              <a:gdLst/>
              <a:ahLst/>
              <a:cxnLst>
                <a:cxn ang="0">
                  <a:pos x="91" y="0"/>
                </a:cxn>
                <a:cxn ang="0">
                  <a:pos x="121" y="4"/>
                </a:cxn>
                <a:cxn ang="0">
                  <a:pos x="145" y="17"/>
                </a:cxn>
                <a:cxn ang="0">
                  <a:pos x="165" y="38"/>
                </a:cxn>
                <a:cxn ang="0">
                  <a:pos x="178" y="63"/>
                </a:cxn>
                <a:cxn ang="0">
                  <a:pos x="183" y="92"/>
                </a:cxn>
                <a:cxn ang="0">
                  <a:pos x="178" y="120"/>
                </a:cxn>
                <a:cxn ang="0">
                  <a:pos x="165" y="146"/>
                </a:cxn>
                <a:cxn ang="0">
                  <a:pos x="145" y="165"/>
                </a:cxn>
                <a:cxn ang="0">
                  <a:pos x="121" y="177"/>
                </a:cxn>
                <a:cxn ang="0">
                  <a:pos x="91" y="182"/>
                </a:cxn>
                <a:cxn ang="0">
                  <a:pos x="62" y="177"/>
                </a:cxn>
                <a:cxn ang="0">
                  <a:pos x="38" y="165"/>
                </a:cxn>
                <a:cxn ang="0">
                  <a:pos x="18" y="146"/>
                </a:cxn>
                <a:cxn ang="0">
                  <a:pos x="5" y="120"/>
                </a:cxn>
                <a:cxn ang="0">
                  <a:pos x="0" y="92"/>
                </a:cxn>
                <a:cxn ang="0">
                  <a:pos x="5" y="63"/>
                </a:cxn>
                <a:cxn ang="0">
                  <a:pos x="18" y="38"/>
                </a:cxn>
                <a:cxn ang="0">
                  <a:pos x="38" y="17"/>
                </a:cxn>
                <a:cxn ang="0">
                  <a:pos x="62" y="4"/>
                </a:cxn>
                <a:cxn ang="0">
                  <a:pos x="91" y="0"/>
                </a:cxn>
              </a:cxnLst>
              <a:rect l="0" t="0" r="r" b="b"/>
              <a:pathLst>
                <a:path w="183" h="182">
                  <a:moveTo>
                    <a:pt x="91" y="0"/>
                  </a:moveTo>
                  <a:lnTo>
                    <a:pt x="121" y="4"/>
                  </a:lnTo>
                  <a:lnTo>
                    <a:pt x="145" y="17"/>
                  </a:lnTo>
                  <a:lnTo>
                    <a:pt x="165" y="38"/>
                  </a:lnTo>
                  <a:lnTo>
                    <a:pt x="178" y="63"/>
                  </a:lnTo>
                  <a:lnTo>
                    <a:pt x="183" y="92"/>
                  </a:lnTo>
                  <a:lnTo>
                    <a:pt x="178" y="120"/>
                  </a:lnTo>
                  <a:lnTo>
                    <a:pt x="165" y="146"/>
                  </a:lnTo>
                  <a:lnTo>
                    <a:pt x="145" y="165"/>
                  </a:lnTo>
                  <a:lnTo>
                    <a:pt x="121" y="177"/>
                  </a:lnTo>
                  <a:lnTo>
                    <a:pt x="91" y="182"/>
                  </a:lnTo>
                  <a:lnTo>
                    <a:pt x="62" y="177"/>
                  </a:lnTo>
                  <a:lnTo>
                    <a:pt x="38" y="165"/>
                  </a:lnTo>
                  <a:lnTo>
                    <a:pt x="18" y="146"/>
                  </a:lnTo>
                  <a:lnTo>
                    <a:pt x="5" y="120"/>
                  </a:lnTo>
                  <a:lnTo>
                    <a:pt x="0" y="92"/>
                  </a:lnTo>
                  <a:lnTo>
                    <a:pt x="5" y="63"/>
                  </a:lnTo>
                  <a:lnTo>
                    <a:pt x="18" y="38"/>
                  </a:lnTo>
                  <a:lnTo>
                    <a:pt x="38" y="17"/>
                  </a:lnTo>
                  <a:lnTo>
                    <a:pt x="62" y="4"/>
                  </a:lnTo>
                  <a:lnTo>
                    <a:pt x="91" y="0"/>
                  </a:lnTo>
                  <a:close/>
                </a:path>
              </a:pathLst>
            </a:custGeom>
            <a:solidFill>
              <a:srgbClr val="1A1A1A"/>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77" name="Freeform 28"/>
            <p:cNvSpPr>
              <a:spLocks/>
            </p:cNvSpPr>
            <p:nvPr/>
          </p:nvSpPr>
          <p:spPr bwMode="auto">
            <a:xfrm>
              <a:off x="4918398" y="2163178"/>
              <a:ext cx="288896" cy="288929"/>
            </a:xfrm>
            <a:custGeom>
              <a:avLst/>
              <a:gdLst/>
              <a:ahLst/>
              <a:cxnLst>
                <a:cxn ang="0">
                  <a:pos x="90" y="0"/>
                </a:cxn>
                <a:cxn ang="0">
                  <a:pos x="119" y="5"/>
                </a:cxn>
                <a:cxn ang="0">
                  <a:pos x="144" y="17"/>
                </a:cxn>
                <a:cxn ang="0">
                  <a:pos x="163" y="36"/>
                </a:cxn>
                <a:cxn ang="0">
                  <a:pos x="176" y="62"/>
                </a:cxn>
                <a:cxn ang="0">
                  <a:pos x="181" y="90"/>
                </a:cxn>
                <a:cxn ang="0">
                  <a:pos x="176" y="119"/>
                </a:cxn>
                <a:cxn ang="0">
                  <a:pos x="163" y="144"/>
                </a:cxn>
                <a:cxn ang="0">
                  <a:pos x="144" y="165"/>
                </a:cxn>
                <a:cxn ang="0">
                  <a:pos x="119" y="178"/>
                </a:cxn>
                <a:cxn ang="0">
                  <a:pos x="90" y="182"/>
                </a:cxn>
                <a:cxn ang="0">
                  <a:pos x="62" y="178"/>
                </a:cxn>
                <a:cxn ang="0">
                  <a:pos x="36" y="165"/>
                </a:cxn>
                <a:cxn ang="0">
                  <a:pos x="17" y="144"/>
                </a:cxn>
                <a:cxn ang="0">
                  <a:pos x="5" y="119"/>
                </a:cxn>
                <a:cxn ang="0">
                  <a:pos x="0" y="90"/>
                </a:cxn>
                <a:cxn ang="0">
                  <a:pos x="5" y="62"/>
                </a:cxn>
                <a:cxn ang="0">
                  <a:pos x="17" y="36"/>
                </a:cxn>
                <a:cxn ang="0">
                  <a:pos x="36" y="17"/>
                </a:cxn>
                <a:cxn ang="0">
                  <a:pos x="62" y="5"/>
                </a:cxn>
                <a:cxn ang="0">
                  <a:pos x="90" y="0"/>
                </a:cxn>
              </a:cxnLst>
              <a:rect l="0" t="0" r="r" b="b"/>
              <a:pathLst>
                <a:path w="181" h="182">
                  <a:moveTo>
                    <a:pt x="90" y="0"/>
                  </a:moveTo>
                  <a:lnTo>
                    <a:pt x="119" y="5"/>
                  </a:lnTo>
                  <a:lnTo>
                    <a:pt x="144" y="17"/>
                  </a:lnTo>
                  <a:lnTo>
                    <a:pt x="163" y="36"/>
                  </a:lnTo>
                  <a:lnTo>
                    <a:pt x="176" y="62"/>
                  </a:lnTo>
                  <a:lnTo>
                    <a:pt x="181" y="90"/>
                  </a:lnTo>
                  <a:lnTo>
                    <a:pt x="176" y="119"/>
                  </a:lnTo>
                  <a:lnTo>
                    <a:pt x="163" y="144"/>
                  </a:lnTo>
                  <a:lnTo>
                    <a:pt x="144" y="165"/>
                  </a:lnTo>
                  <a:lnTo>
                    <a:pt x="119" y="178"/>
                  </a:lnTo>
                  <a:lnTo>
                    <a:pt x="90" y="182"/>
                  </a:lnTo>
                  <a:lnTo>
                    <a:pt x="62" y="178"/>
                  </a:lnTo>
                  <a:lnTo>
                    <a:pt x="36" y="165"/>
                  </a:lnTo>
                  <a:lnTo>
                    <a:pt x="17" y="144"/>
                  </a:lnTo>
                  <a:lnTo>
                    <a:pt x="5" y="119"/>
                  </a:lnTo>
                  <a:lnTo>
                    <a:pt x="0" y="90"/>
                  </a:lnTo>
                  <a:lnTo>
                    <a:pt x="5" y="62"/>
                  </a:lnTo>
                  <a:lnTo>
                    <a:pt x="17" y="36"/>
                  </a:lnTo>
                  <a:lnTo>
                    <a:pt x="36" y="17"/>
                  </a:lnTo>
                  <a:lnTo>
                    <a:pt x="62" y="5"/>
                  </a:lnTo>
                  <a:lnTo>
                    <a:pt x="90" y="0"/>
                  </a:lnTo>
                  <a:close/>
                </a:path>
              </a:pathLst>
            </a:custGeom>
            <a:solidFill>
              <a:srgbClr val="1A1A1A"/>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78" name="Freeform 29"/>
            <p:cNvSpPr>
              <a:spLocks/>
            </p:cNvSpPr>
            <p:nvPr/>
          </p:nvSpPr>
          <p:spPr bwMode="auto">
            <a:xfrm>
              <a:off x="4569542" y="2163178"/>
              <a:ext cx="290259" cy="288929"/>
            </a:xfrm>
            <a:custGeom>
              <a:avLst/>
              <a:gdLst/>
              <a:ahLst/>
              <a:cxnLst>
                <a:cxn ang="0">
                  <a:pos x="90" y="0"/>
                </a:cxn>
                <a:cxn ang="0">
                  <a:pos x="120" y="5"/>
                </a:cxn>
                <a:cxn ang="0">
                  <a:pos x="144" y="17"/>
                </a:cxn>
                <a:cxn ang="0">
                  <a:pos x="165" y="36"/>
                </a:cxn>
                <a:cxn ang="0">
                  <a:pos x="177" y="62"/>
                </a:cxn>
                <a:cxn ang="0">
                  <a:pos x="182" y="90"/>
                </a:cxn>
                <a:cxn ang="0">
                  <a:pos x="177" y="119"/>
                </a:cxn>
                <a:cxn ang="0">
                  <a:pos x="165" y="144"/>
                </a:cxn>
                <a:cxn ang="0">
                  <a:pos x="144" y="165"/>
                </a:cxn>
                <a:cxn ang="0">
                  <a:pos x="120" y="178"/>
                </a:cxn>
                <a:cxn ang="0">
                  <a:pos x="90" y="182"/>
                </a:cxn>
                <a:cxn ang="0">
                  <a:pos x="61" y="178"/>
                </a:cxn>
                <a:cxn ang="0">
                  <a:pos x="38" y="165"/>
                </a:cxn>
                <a:cxn ang="0">
                  <a:pos x="17" y="144"/>
                </a:cxn>
                <a:cxn ang="0">
                  <a:pos x="4" y="119"/>
                </a:cxn>
                <a:cxn ang="0">
                  <a:pos x="0" y="90"/>
                </a:cxn>
                <a:cxn ang="0">
                  <a:pos x="4" y="62"/>
                </a:cxn>
                <a:cxn ang="0">
                  <a:pos x="17" y="36"/>
                </a:cxn>
                <a:cxn ang="0">
                  <a:pos x="38" y="17"/>
                </a:cxn>
                <a:cxn ang="0">
                  <a:pos x="61" y="5"/>
                </a:cxn>
                <a:cxn ang="0">
                  <a:pos x="90" y="0"/>
                </a:cxn>
              </a:cxnLst>
              <a:rect l="0" t="0" r="r" b="b"/>
              <a:pathLst>
                <a:path w="182" h="182">
                  <a:moveTo>
                    <a:pt x="90" y="0"/>
                  </a:moveTo>
                  <a:lnTo>
                    <a:pt x="120" y="5"/>
                  </a:lnTo>
                  <a:lnTo>
                    <a:pt x="144" y="17"/>
                  </a:lnTo>
                  <a:lnTo>
                    <a:pt x="165" y="36"/>
                  </a:lnTo>
                  <a:lnTo>
                    <a:pt x="177" y="62"/>
                  </a:lnTo>
                  <a:lnTo>
                    <a:pt x="182" y="90"/>
                  </a:lnTo>
                  <a:lnTo>
                    <a:pt x="177" y="119"/>
                  </a:lnTo>
                  <a:lnTo>
                    <a:pt x="165" y="144"/>
                  </a:lnTo>
                  <a:lnTo>
                    <a:pt x="144" y="165"/>
                  </a:lnTo>
                  <a:lnTo>
                    <a:pt x="120" y="178"/>
                  </a:lnTo>
                  <a:lnTo>
                    <a:pt x="90" y="182"/>
                  </a:lnTo>
                  <a:lnTo>
                    <a:pt x="61" y="178"/>
                  </a:lnTo>
                  <a:lnTo>
                    <a:pt x="38" y="165"/>
                  </a:lnTo>
                  <a:lnTo>
                    <a:pt x="17" y="144"/>
                  </a:lnTo>
                  <a:lnTo>
                    <a:pt x="4" y="119"/>
                  </a:lnTo>
                  <a:lnTo>
                    <a:pt x="0" y="90"/>
                  </a:lnTo>
                  <a:lnTo>
                    <a:pt x="4" y="62"/>
                  </a:lnTo>
                  <a:lnTo>
                    <a:pt x="17" y="36"/>
                  </a:lnTo>
                  <a:lnTo>
                    <a:pt x="38" y="17"/>
                  </a:lnTo>
                  <a:lnTo>
                    <a:pt x="61" y="5"/>
                  </a:lnTo>
                  <a:lnTo>
                    <a:pt x="90" y="0"/>
                  </a:lnTo>
                  <a:close/>
                </a:path>
              </a:pathLst>
            </a:custGeom>
            <a:solidFill>
              <a:srgbClr val="4D4D4D"/>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79" name="Freeform 30"/>
            <p:cNvSpPr>
              <a:spLocks/>
            </p:cNvSpPr>
            <p:nvPr/>
          </p:nvSpPr>
          <p:spPr bwMode="auto">
            <a:xfrm>
              <a:off x="4746695" y="2320025"/>
              <a:ext cx="284809" cy="288929"/>
            </a:xfrm>
            <a:custGeom>
              <a:avLst/>
              <a:gdLst/>
              <a:ahLst/>
              <a:cxnLst>
                <a:cxn ang="0">
                  <a:pos x="90" y="0"/>
                </a:cxn>
                <a:cxn ang="0">
                  <a:pos x="119" y="5"/>
                </a:cxn>
                <a:cxn ang="0">
                  <a:pos x="144" y="18"/>
                </a:cxn>
                <a:cxn ang="0">
                  <a:pos x="163" y="38"/>
                </a:cxn>
                <a:cxn ang="0">
                  <a:pos x="176" y="64"/>
                </a:cxn>
                <a:cxn ang="0">
                  <a:pos x="180" y="92"/>
                </a:cxn>
                <a:cxn ang="0">
                  <a:pos x="176" y="121"/>
                </a:cxn>
                <a:cxn ang="0">
                  <a:pos x="163" y="146"/>
                </a:cxn>
                <a:cxn ang="0">
                  <a:pos x="144" y="165"/>
                </a:cxn>
                <a:cxn ang="0">
                  <a:pos x="119" y="178"/>
                </a:cxn>
                <a:cxn ang="0">
                  <a:pos x="90" y="183"/>
                </a:cxn>
                <a:cxn ang="0">
                  <a:pos x="61" y="178"/>
                </a:cxn>
                <a:cxn ang="0">
                  <a:pos x="36" y="165"/>
                </a:cxn>
                <a:cxn ang="0">
                  <a:pos x="17" y="146"/>
                </a:cxn>
                <a:cxn ang="0">
                  <a:pos x="4" y="121"/>
                </a:cxn>
                <a:cxn ang="0">
                  <a:pos x="0" y="92"/>
                </a:cxn>
                <a:cxn ang="0">
                  <a:pos x="4" y="64"/>
                </a:cxn>
                <a:cxn ang="0">
                  <a:pos x="17" y="38"/>
                </a:cxn>
                <a:cxn ang="0">
                  <a:pos x="36" y="18"/>
                </a:cxn>
                <a:cxn ang="0">
                  <a:pos x="61" y="5"/>
                </a:cxn>
                <a:cxn ang="0">
                  <a:pos x="90" y="0"/>
                </a:cxn>
              </a:cxnLst>
              <a:rect l="0" t="0" r="r" b="b"/>
              <a:pathLst>
                <a:path w="180" h="183">
                  <a:moveTo>
                    <a:pt x="90" y="0"/>
                  </a:moveTo>
                  <a:lnTo>
                    <a:pt x="119" y="5"/>
                  </a:lnTo>
                  <a:lnTo>
                    <a:pt x="144" y="18"/>
                  </a:lnTo>
                  <a:lnTo>
                    <a:pt x="163" y="38"/>
                  </a:lnTo>
                  <a:lnTo>
                    <a:pt x="176" y="64"/>
                  </a:lnTo>
                  <a:lnTo>
                    <a:pt x="180" y="92"/>
                  </a:lnTo>
                  <a:lnTo>
                    <a:pt x="176" y="121"/>
                  </a:lnTo>
                  <a:lnTo>
                    <a:pt x="163" y="146"/>
                  </a:lnTo>
                  <a:lnTo>
                    <a:pt x="144" y="165"/>
                  </a:lnTo>
                  <a:lnTo>
                    <a:pt x="119" y="178"/>
                  </a:lnTo>
                  <a:lnTo>
                    <a:pt x="90" y="183"/>
                  </a:lnTo>
                  <a:lnTo>
                    <a:pt x="61" y="178"/>
                  </a:lnTo>
                  <a:lnTo>
                    <a:pt x="36" y="165"/>
                  </a:lnTo>
                  <a:lnTo>
                    <a:pt x="17" y="146"/>
                  </a:lnTo>
                  <a:lnTo>
                    <a:pt x="4" y="121"/>
                  </a:lnTo>
                  <a:lnTo>
                    <a:pt x="0" y="92"/>
                  </a:lnTo>
                  <a:lnTo>
                    <a:pt x="4" y="64"/>
                  </a:lnTo>
                  <a:lnTo>
                    <a:pt x="17" y="38"/>
                  </a:lnTo>
                  <a:lnTo>
                    <a:pt x="36" y="18"/>
                  </a:lnTo>
                  <a:lnTo>
                    <a:pt x="61" y="5"/>
                  </a:lnTo>
                  <a:lnTo>
                    <a:pt x="90" y="0"/>
                  </a:lnTo>
                  <a:close/>
                </a:path>
              </a:pathLst>
            </a:custGeom>
            <a:solidFill>
              <a:srgbClr val="333333"/>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80" name="Freeform 31"/>
            <p:cNvSpPr>
              <a:spLocks/>
            </p:cNvSpPr>
            <p:nvPr/>
          </p:nvSpPr>
          <p:spPr bwMode="auto">
            <a:xfrm>
              <a:off x="4395114" y="2320025"/>
              <a:ext cx="290259" cy="288929"/>
            </a:xfrm>
            <a:custGeom>
              <a:avLst/>
              <a:gdLst/>
              <a:ahLst/>
              <a:cxnLst>
                <a:cxn ang="0">
                  <a:pos x="91" y="0"/>
                </a:cxn>
                <a:cxn ang="0">
                  <a:pos x="119" y="5"/>
                </a:cxn>
                <a:cxn ang="0">
                  <a:pos x="144" y="18"/>
                </a:cxn>
                <a:cxn ang="0">
                  <a:pos x="163" y="38"/>
                </a:cxn>
                <a:cxn ang="0">
                  <a:pos x="178" y="64"/>
                </a:cxn>
                <a:cxn ang="0">
                  <a:pos x="183" y="92"/>
                </a:cxn>
                <a:cxn ang="0">
                  <a:pos x="178" y="121"/>
                </a:cxn>
                <a:cxn ang="0">
                  <a:pos x="163" y="146"/>
                </a:cxn>
                <a:cxn ang="0">
                  <a:pos x="144" y="165"/>
                </a:cxn>
                <a:cxn ang="0">
                  <a:pos x="119" y="178"/>
                </a:cxn>
                <a:cxn ang="0">
                  <a:pos x="91" y="183"/>
                </a:cxn>
                <a:cxn ang="0">
                  <a:pos x="62" y="178"/>
                </a:cxn>
                <a:cxn ang="0">
                  <a:pos x="37" y="165"/>
                </a:cxn>
                <a:cxn ang="0">
                  <a:pos x="18" y="146"/>
                </a:cxn>
                <a:cxn ang="0">
                  <a:pos x="5" y="121"/>
                </a:cxn>
                <a:cxn ang="0">
                  <a:pos x="0" y="92"/>
                </a:cxn>
                <a:cxn ang="0">
                  <a:pos x="5" y="64"/>
                </a:cxn>
                <a:cxn ang="0">
                  <a:pos x="18" y="38"/>
                </a:cxn>
                <a:cxn ang="0">
                  <a:pos x="37" y="18"/>
                </a:cxn>
                <a:cxn ang="0">
                  <a:pos x="62" y="5"/>
                </a:cxn>
                <a:cxn ang="0">
                  <a:pos x="91" y="0"/>
                </a:cxn>
              </a:cxnLst>
              <a:rect l="0" t="0" r="r" b="b"/>
              <a:pathLst>
                <a:path w="183" h="183">
                  <a:moveTo>
                    <a:pt x="91" y="0"/>
                  </a:moveTo>
                  <a:lnTo>
                    <a:pt x="119" y="5"/>
                  </a:lnTo>
                  <a:lnTo>
                    <a:pt x="144" y="18"/>
                  </a:lnTo>
                  <a:lnTo>
                    <a:pt x="163" y="38"/>
                  </a:lnTo>
                  <a:lnTo>
                    <a:pt x="178" y="64"/>
                  </a:lnTo>
                  <a:lnTo>
                    <a:pt x="183" y="92"/>
                  </a:lnTo>
                  <a:lnTo>
                    <a:pt x="178" y="121"/>
                  </a:lnTo>
                  <a:lnTo>
                    <a:pt x="163" y="146"/>
                  </a:lnTo>
                  <a:lnTo>
                    <a:pt x="144" y="165"/>
                  </a:lnTo>
                  <a:lnTo>
                    <a:pt x="119" y="178"/>
                  </a:lnTo>
                  <a:lnTo>
                    <a:pt x="91" y="183"/>
                  </a:lnTo>
                  <a:lnTo>
                    <a:pt x="62" y="178"/>
                  </a:lnTo>
                  <a:lnTo>
                    <a:pt x="37" y="165"/>
                  </a:lnTo>
                  <a:lnTo>
                    <a:pt x="18" y="146"/>
                  </a:lnTo>
                  <a:lnTo>
                    <a:pt x="5" y="121"/>
                  </a:lnTo>
                  <a:lnTo>
                    <a:pt x="0" y="92"/>
                  </a:lnTo>
                  <a:lnTo>
                    <a:pt x="5" y="64"/>
                  </a:lnTo>
                  <a:lnTo>
                    <a:pt x="18" y="38"/>
                  </a:lnTo>
                  <a:lnTo>
                    <a:pt x="37" y="18"/>
                  </a:lnTo>
                  <a:lnTo>
                    <a:pt x="62" y="5"/>
                  </a:lnTo>
                  <a:lnTo>
                    <a:pt x="91" y="0"/>
                  </a:lnTo>
                  <a:close/>
                </a:path>
              </a:pathLst>
            </a:custGeom>
            <a:solidFill>
              <a:srgbClr val="99999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81" name="Freeform 32"/>
            <p:cNvSpPr>
              <a:spLocks/>
            </p:cNvSpPr>
            <p:nvPr/>
          </p:nvSpPr>
          <p:spPr bwMode="auto">
            <a:xfrm>
              <a:off x="4938839" y="2503013"/>
              <a:ext cx="287533" cy="287552"/>
            </a:xfrm>
            <a:custGeom>
              <a:avLst/>
              <a:gdLst/>
              <a:ahLst/>
              <a:cxnLst>
                <a:cxn ang="0">
                  <a:pos x="90" y="0"/>
                </a:cxn>
                <a:cxn ang="0">
                  <a:pos x="119" y="5"/>
                </a:cxn>
                <a:cxn ang="0">
                  <a:pos x="144" y="17"/>
                </a:cxn>
                <a:cxn ang="0">
                  <a:pos x="163" y="37"/>
                </a:cxn>
                <a:cxn ang="0">
                  <a:pos x="177" y="62"/>
                </a:cxn>
                <a:cxn ang="0">
                  <a:pos x="181" y="90"/>
                </a:cxn>
                <a:cxn ang="0">
                  <a:pos x="177" y="119"/>
                </a:cxn>
                <a:cxn ang="0">
                  <a:pos x="163" y="144"/>
                </a:cxn>
                <a:cxn ang="0">
                  <a:pos x="144" y="163"/>
                </a:cxn>
                <a:cxn ang="0">
                  <a:pos x="119" y="176"/>
                </a:cxn>
                <a:cxn ang="0">
                  <a:pos x="90" y="181"/>
                </a:cxn>
                <a:cxn ang="0">
                  <a:pos x="62" y="176"/>
                </a:cxn>
                <a:cxn ang="0">
                  <a:pos x="36" y="163"/>
                </a:cxn>
                <a:cxn ang="0">
                  <a:pos x="17" y="144"/>
                </a:cxn>
                <a:cxn ang="0">
                  <a:pos x="4" y="119"/>
                </a:cxn>
                <a:cxn ang="0">
                  <a:pos x="0" y="90"/>
                </a:cxn>
                <a:cxn ang="0">
                  <a:pos x="4" y="62"/>
                </a:cxn>
                <a:cxn ang="0">
                  <a:pos x="17" y="37"/>
                </a:cxn>
                <a:cxn ang="0">
                  <a:pos x="36" y="17"/>
                </a:cxn>
                <a:cxn ang="0">
                  <a:pos x="62" y="5"/>
                </a:cxn>
                <a:cxn ang="0">
                  <a:pos x="90" y="0"/>
                </a:cxn>
              </a:cxnLst>
              <a:rect l="0" t="0" r="r" b="b"/>
              <a:pathLst>
                <a:path w="181" h="181">
                  <a:moveTo>
                    <a:pt x="90" y="0"/>
                  </a:moveTo>
                  <a:lnTo>
                    <a:pt x="119" y="5"/>
                  </a:lnTo>
                  <a:lnTo>
                    <a:pt x="144" y="17"/>
                  </a:lnTo>
                  <a:lnTo>
                    <a:pt x="163" y="37"/>
                  </a:lnTo>
                  <a:lnTo>
                    <a:pt x="177" y="62"/>
                  </a:lnTo>
                  <a:lnTo>
                    <a:pt x="181" y="90"/>
                  </a:lnTo>
                  <a:lnTo>
                    <a:pt x="177" y="119"/>
                  </a:lnTo>
                  <a:lnTo>
                    <a:pt x="163" y="144"/>
                  </a:lnTo>
                  <a:lnTo>
                    <a:pt x="144" y="163"/>
                  </a:lnTo>
                  <a:lnTo>
                    <a:pt x="119" y="176"/>
                  </a:lnTo>
                  <a:lnTo>
                    <a:pt x="90" y="181"/>
                  </a:lnTo>
                  <a:lnTo>
                    <a:pt x="62" y="176"/>
                  </a:lnTo>
                  <a:lnTo>
                    <a:pt x="36" y="163"/>
                  </a:lnTo>
                  <a:lnTo>
                    <a:pt x="17" y="144"/>
                  </a:lnTo>
                  <a:lnTo>
                    <a:pt x="4" y="119"/>
                  </a:lnTo>
                  <a:lnTo>
                    <a:pt x="0" y="90"/>
                  </a:lnTo>
                  <a:lnTo>
                    <a:pt x="4" y="62"/>
                  </a:lnTo>
                  <a:lnTo>
                    <a:pt x="17" y="37"/>
                  </a:lnTo>
                  <a:lnTo>
                    <a:pt x="36" y="17"/>
                  </a:lnTo>
                  <a:lnTo>
                    <a:pt x="62" y="5"/>
                  </a:lnTo>
                  <a:lnTo>
                    <a:pt x="90" y="0"/>
                  </a:lnTo>
                  <a:close/>
                </a:path>
              </a:pathLst>
            </a:custGeom>
            <a:solidFill>
              <a:srgbClr val="B2B2B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82" name="Freeform 33"/>
            <p:cNvSpPr>
              <a:spLocks/>
            </p:cNvSpPr>
            <p:nvPr/>
          </p:nvSpPr>
          <p:spPr bwMode="auto">
            <a:xfrm>
              <a:off x="4622688" y="2571806"/>
              <a:ext cx="219397" cy="218760"/>
            </a:xfrm>
            <a:custGeom>
              <a:avLst/>
              <a:gdLst/>
              <a:ahLst/>
              <a:cxnLst>
                <a:cxn ang="0">
                  <a:pos x="70" y="0"/>
                </a:cxn>
                <a:cxn ang="0">
                  <a:pos x="91" y="3"/>
                </a:cxn>
                <a:cxn ang="0">
                  <a:pos x="110" y="14"/>
                </a:cxn>
                <a:cxn ang="0">
                  <a:pos x="126" y="28"/>
                </a:cxn>
                <a:cxn ang="0">
                  <a:pos x="135" y="47"/>
                </a:cxn>
                <a:cxn ang="0">
                  <a:pos x="138" y="70"/>
                </a:cxn>
                <a:cxn ang="0">
                  <a:pos x="135" y="92"/>
                </a:cxn>
                <a:cxn ang="0">
                  <a:pos x="126" y="111"/>
                </a:cxn>
                <a:cxn ang="0">
                  <a:pos x="110" y="125"/>
                </a:cxn>
                <a:cxn ang="0">
                  <a:pos x="91" y="135"/>
                </a:cxn>
                <a:cxn ang="0">
                  <a:pos x="70" y="138"/>
                </a:cxn>
                <a:cxn ang="0">
                  <a:pos x="48" y="135"/>
                </a:cxn>
                <a:cxn ang="0">
                  <a:pos x="29" y="125"/>
                </a:cxn>
                <a:cxn ang="0">
                  <a:pos x="13" y="111"/>
                </a:cxn>
                <a:cxn ang="0">
                  <a:pos x="4" y="92"/>
                </a:cxn>
                <a:cxn ang="0">
                  <a:pos x="0" y="70"/>
                </a:cxn>
                <a:cxn ang="0">
                  <a:pos x="4" y="47"/>
                </a:cxn>
                <a:cxn ang="0">
                  <a:pos x="13" y="28"/>
                </a:cxn>
                <a:cxn ang="0">
                  <a:pos x="29" y="14"/>
                </a:cxn>
                <a:cxn ang="0">
                  <a:pos x="48" y="3"/>
                </a:cxn>
                <a:cxn ang="0">
                  <a:pos x="70" y="0"/>
                </a:cxn>
              </a:cxnLst>
              <a:rect l="0" t="0" r="r" b="b"/>
              <a:pathLst>
                <a:path w="138" h="138">
                  <a:moveTo>
                    <a:pt x="70" y="0"/>
                  </a:moveTo>
                  <a:lnTo>
                    <a:pt x="91" y="3"/>
                  </a:lnTo>
                  <a:lnTo>
                    <a:pt x="110" y="14"/>
                  </a:lnTo>
                  <a:lnTo>
                    <a:pt x="126" y="28"/>
                  </a:lnTo>
                  <a:lnTo>
                    <a:pt x="135" y="47"/>
                  </a:lnTo>
                  <a:lnTo>
                    <a:pt x="138" y="70"/>
                  </a:lnTo>
                  <a:lnTo>
                    <a:pt x="135" y="92"/>
                  </a:lnTo>
                  <a:lnTo>
                    <a:pt x="126" y="111"/>
                  </a:lnTo>
                  <a:lnTo>
                    <a:pt x="110" y="125"/>
                  </a:lnTo>
                  <a:lnTo>
                    <a:pt x="91" y="135"/>
                  </a:lnTo>
                  <a:lnTo>
                    <a:pt x="70" y="138"/>
                  </a:lnTo>
                  <a:lnTo>
                    <a:pt x="48" y="135"/>
                  </a:lnTo>
                  <a:lnTo>
                    <a:pt x="29" y="125"/>
                  </a:lnTo>
                  <a:lnTo>
                    <a:pt x="13" y="111"/>
                  </a:lnTo>
                  <a:lnTo>
                    <a:pt x="4" y="92"/>
                  </a:lnTo>
                  <a:lnTo>
                    <a:pt x="0" y="70"/>
                  </a:lnTo>
                  <a:lnTo>
                    <a:pt x="4" y="47"/>
                  </a:lnTo>
                  <a:lnTo>
                    <a:pt x="13" y="28"/>
                  </a:lnTo>
                  <a:lnTo>
                    <a:pt x="29" y="14"/>
                  </a:lnTo>
                  <a:lnTo>
                    <a:pt x="48" y="3"/>
                  </a:lnTo>
                  <a:lnTo>
                    <a:pt x="70" y="0"/>
                  </a:lnTo>
                  <a:close/>
                </a:path>
              </a:pathLst>
            </a:custGeom>
            <a:solidFill>
              <a:srgbClr val="333333"/>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83" name="Freeform 34"/>
            <p:cNvSpPr>
              <a:spLocks/>
            </p:cNvSpPr>
            <p:nvPr/>
          </p:nvSpPr>
          <p:spPr bwMode="auto">
            <a:xfrm>
              <a:off x="4239764" y="2503013"/>
              <a:ext cx="288896" cy="287552"/>
            </a:xfrm>
            <a:custGeom>
              <a:avLst/>
              <a:gdLst/>
              <a:ahLst/>
              <a:cxnLst>
                <a:cxn ang="0">
                  <a:pos x="91" y="0"/>
                </a:cxn>
                <a:cxn ang="0">
                  <a:pos x="119" y="5"/>
                </a:cxn>
                <a:cxn ang="0">
                  <a:pos x="145" y="17"/>
                </a:cxn>
                <a:cxn ang="0">
                  <a:pos x="164" y="37"/>
                </a:cxn>
                <a:cxn ang="0">
                  <a:pos x="176" y="62"/>
                </a:cxn>
                <a:cxn ang="0">
                  <a:pos x="181" y="90"/>
                </a:cxn>
                <a:cxn ang="0">
                  <a:pos x="176" y="119"/>
                </a:cxn>
                <a:cxn ang="0">
                  <a:pos x="164" y="144"/>
                </a:cxn>
                <a:cxn ang="0">
                  <a:pos x="145" y="163"/>
                </a:cxn>
                <a:cxn ang="0">
                  <a:pos x="119" y="176"/>
                </a:cxn>
                <a:cxn ang="0">
                  <a:pos x="91" y="181"/>
                </a:cxn>
                <a:cxn ang="0">
                  <a:pos x="62" y="176"/>
                </a:cxn>
                <a:cxn ang="0">
                  <a:pos x="37" y="163"/>
                </a:cxn>
                <a:cxn ang="0">
                  <a:pos x="18" y="144"/>
                </a:cxn>
                <a:cxn ang="0">
                  <a:pos x="5" y="119"/>
                </a:cxn>
                <a:cxn ang="0">
                  <a:pos x="0" y="90"/>
                </a:cxn>
                <a:cxn ang="0">
                  <a:pos x="5" y="62"/>
                </a:cxn>
                <a:cxn ang="0">
                  <a:pos x="18" y="37"/>
                </a:cxn>
                <a:cxn ang="0">
                  <a:pos x="37" y="17"/>
                </a:cxn>
                <a:cxn ang="0">
                  <a:pos x="62" y="5"/>
                </a:cxn>
                <a:cxn ang="0">
                  <a:pos x="91" y="0"/>
                </a:cxn>
              </a:cxnLst>
              <a:rect l="0" t="0" r="r" b="b"/>
              <a:pathLst>
                <a:path w="181" h="181">
                  <a:moveTo>
                    <a:pt x="91" y="0"/>
                  </a:moveTo>
                  <a:lnTo>
                    <a:pt x="119" y="5"/>
                  </a:lnTo>
                  <a:lnTo>
                    <a:pt x="145" y="17"/>
                  </a:lnTo>
                  <a:lnTo>
                    <a:pt x="164" y="37"/>
                  </a:lnTo>
                  <a:lnTo>
                    <a:pt x="176" y="62"/>
                  </a:lnTo>
                  <a:lnTo>
                    <a:pt x="181" y="90"/>
                  </a:lnTo>
                  <a:lnTo>
                    <a:pt x="176" y="119"/>
                  </a:lnTo>
                  <a:lnTo>
                    <a:pt x="164" y="144"/>
                  </a:lnTo>
                  <a:lnTo>
                    <a:pt x="145" y="163"/>
                  </a:lnTo>
                  <a:lnTo>
                    <a:pt x="119" y="176"/>
                  </a:lnTo>
                  <a:lnTo>
                    <a:pt x="91" y="181"/>
                  </a:lnTo>
                  <a:lnTo>
                    <a:pt x="62" y="176"/>
                  </a:lnTo>
                  <a:lnTo>
                    <a:pt x="37" y="163"/>
                  </a:lnTo>
                  <a:lnTo>
                    <a:pt x="18" y="144"/>
                  </a:lnTo>
                  <a:lnTo>
                    <a:pt x="5" y="119"/>
                  </a:lnTo>
                  <a:lnTo>
                    <a:pt x="0" y="90"/>
                  </a:lnTo>
                  <a:lnTo>
                    <a:pt x="5" y="62"/>
                  </a:lnTo>
                  <a:lnTo>
                    <a:pt x="18" y="37"/>
                  </a:lnTo>
                  <a:lnTo>
                    <a:pt x="37" y="17"/>
                  </a:lnTo>
                  <a:lnTo>
                    <a:pt x="62" y="5"/>
                  </a:lnTo>
                  <a:lnTo>
                    <a:pt x="91" y="0"/>
                  </a:lnTo>
                  <a:close/>
                </a:path>
              </a:pathLst>
            </a:custGeom>
            <a:solidFill>
              <a:srgbClr val="B2B2B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84" name="Freeform 35"/>
            <p:cNvSpPr>
              <a:spLocks/>
            </p:cNvSpPr>
            <p:nvPr/>
          </p:nvSpPr>
          <p:spPr bwMode="auto">
            <a:xfrm>
              <a:off x="4842086" y="2727277"/>
              <a:ext cx="288896" cy="288929"/>
            </a:xfrm>
            <a:custGeom>
              <a:avLst/>
              <a:gdLst/>
              <a:ahLst/>
              <a:cxnLst>
                <a:cxn ang="0">
                  <a:pos x="91" y="0"/>
                </a:cxn>
                <a:cxn ang="0">
                  <a:pos x="119" y="5"/>
                </a:cxn>
                <a:cxn ang="0">
                  <a:pos x="145" y="18"/>
                </a:cxn>
                <a:cxn ang="0">
                  <a:pos x="164" y="38"/>
                </a:cxn>
                <a:cxn ang="0">
                  <a:pos x="176" y="62"/>
                </a:cxn>
                <a:cxn ang="0">
                  <a:pos x="181" y="91"/>
                </a:cxn>
                <a:cxn ang="0">
                  <a:pos x="176" y="119"/>
                </a:cxn>
                <a:cxn ang="0">
                  <a:pos x="164" y="144"/>
                </a:cxn>
                <a:cxn ang="0">
                  <a:pos x="145" y="165"/>
                </a:cxn>
                <a:cxn ang="0">
                  <a:pos x="119" y="178"/>
                </a:cxn>
                <a:cxn ang="0">
                  <a:pos x="91" y="182"/>
                </a:cxn>
                <a:cxn ang="0">
                  <a:pos x="62" y="178"/>
                </a:cxn>
                <a:cxn ang="0">
                  <a:pos x="37" y="165"/>
                </a:cxn>
                <a:cxn ang="0">
                  <a:pos x="18" y="144"/>
                </a:cxn>
                <a:cxn ang="0">
                  <a:pos x="5" y="119"/>
                </a:cxn>
                <a:cxn ang="0">
                  <a:pos x="0" y="91"/>
                </a:cxn>
                <a:cxn ang="0">
                  <a:pos x="5" y="62"/>
                </a:cxn>
                <a:cxn ang="0">
                  <a:pos x="18" y="38"/>
                </a:cxn>
                <a:cxn ang="0">
                  <a:pos x="37" y="18"/>
                </a:cxn>
                <a:cxn ang="0">
                  <a:pos x="62" y="5"/>
                </a:cxn>
                <a:cxn ang="0">
                  <a:pos x="91" y="0"/>
                </a:cxn>
              </a:cxnLst>
              <a:rect l="0" t="0" r="r" b="b"/>
              <a:pathLst>
                <a:path w="181" h="182">
                  <a:moveTo>
                    <a:pt x="91" y="0"/>
                  </a:moveTo>
                  <a:lnTo>
                    <a:pt x="119" y="5"/>
                  </a:lnTo>
                  <a:lnTo>
                    <a:pt x="145" y="18"/>
                  </a:lnTo>
                  <a:lnTo>
                    <a:pt x="164" y="38"/>
                  </a:lnTo>
                  <a:lnTo>
                    <a:pt x="176" y="62"/>
                  </a:lnTo>
                  <a:lnTo>
                    <a:pt x="181" y="91"/>
                  </a:lnTo>
                  <a:lnTo>
                    <a:pt x="176" y="119"/>
                  </a:lnTo>
                  <a:lnTo>
                    <a:pt x="164" y="144"/>
                  </a:lnTo>
                  <a:lnTo>
                    <a:pt x="145" y="165"/>
                  </a:lnTo>
                  <a:lnTo>
                    <a:pt x="119" y="178"/>
                  </a:lnTo>
                  <a:lnTo>
                    <a:pt x="91" y="182"/>
                  </a:lnTo>
                  <a:lnTo>
                    <a:pt x="62" y="178"/>
                  </a:lnTo>
                  <a:lnTo>
                    <a:pt x="37" y="165"/>
                  </a:lnTo>
                  <a:lnTo>
                    <a:pt x="18" y="144"/>
                  </a:lnTo>
                  <a:lnTo>
                    <a:pt x="5" y="119"/>
                  </a:lnTo>
                  <a:lnTo>
                    <a:pt x="0" y="91"/>
                  </a:lnTo>
                  <a:lnTo>
                    <a:pt x="5" y="62"/>
                  </a:lnTo>
                  <a:lnTo>
                    <a:pt x="18" y="38"/>
                  </a:lnTo>
                  <a:lnTo>
                    <a:pt x="37" y="18"/>
                  </a:lnTo>
                  <a:lnTo>
                    <a:pt x="62" y="5"/>
                  </a:lnTo>
                  <a:lnTo>
                    <a:pt x="91" y="0"/>
                  </a:lnTo>
                  <a:close/>
                </a:path>
              </a:pathLst>
            </a:custGeom>
            <a:solidFill>
              <a:srgbClr val="7F7F7F"/>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85" name="Freeform 36"/>
            <p:cNvSpPr>
              <a:spLocks/>
            </p:cNvSpPr>
            <p:nvPr/>
          </p:nvSpPr>
          <p:spPr bwMode="auto">
            <a:xfrm>
              <a:off x="4557278" y="2782311"/>
              <a:ext cx="284808" cy="288929"/>
            </a:xfrm>
            <a:custGeom>
              <a:avLst/>
              <a:gdLst/>
              <a:ahLst/>
              <a:cxnLst>
                <a:cxn ang="0">
                  <a:pos x="90" y="0"/>
                </a:cxn>
                <a:cxn ang="0">
                  <a:pos x="119" y="5"/>
                </a:cxn>
                <a:cxn ang="0">
                  <a:pos x="144" y="17"/>
                </a:cxn>
                <a:cxn ang="0">
                  <a:pos x="163" y="38"/>
                </a:cxn>
                <a:cxn ang="0">
                  <a:pos x="176" y="63"/>
                </a:cxn>
                <a:cxn ang="0">
                  <a:pos x="180" y="92"/>
                </a:cxn>
                <a:cxn ang="0">
                  <a:pos x="176" y="121"/>
                </a:cxn>
                <a:cxn ang="0">
                  <a:pos x="163" y="146"/>
                </a:cxn>
                <a:cxn ang="0">
                  <a:pos x="144" y="165"/>
                </a:cxn>
                <a:cxn ang="0">
                  <a:pos x="119" y="178"/>
                </a:cxn>
                <a:cxn ang="0">
                  <a:pos x="90" y="182"/>
                </a:cxn>
                <a:cxn ang="0">
                  <a:pos x="61" y="178"/>
                </a:cxn>
                <a:cxn ang="0">
                  <a:pos x="36" y="165"/>
                </a:cxn>
                <a:cxn ang="0">
                  <a:pos x="17" y="146"/>
                </a:cxn>
                <a:cxn ang="0">
                  <a:pos x="3" y="121"/>
                </a:cxn>
                <a:cxn ang="0">
                  <a:pos x="0" y="92"/>
                </a:cxn>
                <a:cxn ang="0">
                  <a:pos x="3" y="63"/>
                </a:cxn>
                <a:cxn ang="0">
                  <a:pos x="17" y="38"/>
                </a:cxn>
                <a:cxn ang="0">
                  <a:pos x="36" y="17"/>
                </a:cxn>
                <a:cxn ang="0">
                  <a:pos x="61" y="5"/>
                </a:cxn>
                <a:cxn ang="0">
                  <a:pos x="90" y="0"/>
                </a:cxn>
              </a:cxnLst>
              <a:rect l="0" t="0" r="r" b="b"/>
              <a:pathLst>
                <a:path w="180" h="182">
                  <a:moveTo>
                    <a:pt x="90" y="0"/>
                  </a:moveTo>
                  <a:lnTo>
                    <a:pt x="119" y="5"/>
                  </a:lnTo>
                  <a:lnTo>
                    <a:pt x="144" y="17"/>
                  </a:lnTo>
                  <a:lnTo>
                    <a:pt x="163" y="38"/>
                  </a:lnTo>
                  <a:lnTo>
                    <a:pt x="176" y="63"/>
                  </a:lnTo>
                  <a:lnTo>
                    <a:pt x="180" y="92"/>
                  </a:lnTo>
                  <a:lnTo>
                    <a:pt x="176" y="121"/>
                  </a:lnTo>
                  <a:lnTo>
                    <a:pt x="163" y="146"/>
                  </a:lnTo>
                  <a:lnTo>
                    <a:pt x="144" y="165"/>
                  </a:lnTo>
                  <a:lnTo>
                    <a:pt x="119" y="178"/>
                  </a:lnTo>
                  <a:lnTo>
                    <a:pt x="90" y="182"/>
                  </a:lnTo>
                  <a:lnTo>
                    <a:pt x="61" y="178"/>
                  </a:lnTo>
                  <a:lnTo>
                    <a:pt x="36" y="165"/>
                  </a:lnTo>
                  <a:lnTo>
                    <a:pt x="17" y="146"/>
                  </a:lnTo>
                  <a:lnTo>
                    <a:pt x="3" y="121"/>
                  </a:lnTo>
                  <a:lnTo>
                    <a:pt x="0" y="92"/>
                  </a:lnTo>
                  <a:lnTo>
                    <a:pt x="3" y="63"/>
                  </a:lnTo>
                  <a:lnTo>
                    <a:pt x="17" y="38"/>
                  </a:lnTo>
                  <a:lnTo>
                    <a:pt x="36" y="17"/>
                  </a:lnTo>
                  <a:lnTo>
                    <a:pt x="61" y="5"/>
                  </a:lnTo>
                  <a:lnTo>
                    <a:pt x="90" y="0"/>
                  </a:lnTo>
                  <a:close/>
                </a:path>
              </a:pathLst>
            </a:custGeom>
            <a:solidFill>
              <a:srgbClr val="B2B2B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86" name="Freeform 37"/>
            <p:cNvSpPr>
              <a:spLocks/>
            </p:cNvSpPr>
            <p:nvPr/>
          </p:nvSpPr>
          <p:spPr bwMode="auto">
            <a:xfrm>
              <a:off x="4979720" y="2996943"/>
              <a:ext cx="212584" cy="210506"/>
            </a:xfrm>
            <a:custGeom>
              <a:avLst/>
              <a:gdLst/>
              <a:ahLst/>
              <a:cxnLst>
                <a:cxn ang="0">
                  <a:pos x="67" y="0"/>
                </a:cxn>
                <a:cxn ang="0">
                  <a:pos x="87" y="3"/>
                </a:cxn>
                <a:cxn ang="0">
                  <a:pos x="106" y="12"/>
                </a:cxn>
                <a:cxn ang="0">
                  <a:pos x="121" y="27"/>
                </a:cxn>
                <a:cxn ang="0">
                  <a:pos x="130" y="46"/>
                </a:cxn>
                <a:cxn ang="0">
                  <a:pos x="133" y="66"/>
                </a:cxn>
                <a:cxn ang="0">
                  <a:pos x="130" y="89"/>
                </a:cxn>
                <a:cxn ang="0">
                  <a:pos x="121" y="106"/>
                </a:cxn>
                <a:cxn ang="0">
                  <a:pos x="106" y="120"/>
                </a:cxn>
                <a:cxn ang="0">
                  <a:pos x="87" y="130"/>
                </a:cxn>
                <a:cxn ang="0">
                  <a:pos x="67" y="133"/>
                </a:cxn>
                <a:cxn ang="0">
                  <a:pos x="46" y="130"/>
                </a:cxn>
                <a:cxn ang="0">
                  <a:pos x="27" y="120"/>
                </a:cxn>
                <a:cxn ang="0">
                  <a:pos x="13" y="106"/>
                </a:cxn>
                <a:cxn ang="0">
                  <a:pos x="3" y="89"/>
                </a:cxn>
                <a:cxn ang="0">
                  <a:pos x="0" y="66"/>
                </a:cxn>
                <a:cxn ang="0">
                  <a:pos x="3" y="46"/>
                </a:cxn>
                <a:cxn ang="0">
                  <a:pos x="13" y="27"/>
                </a:cxn>
                <a:cxn ang="0">
                  <a:pos x="27" y="12"/>
                </a:cxn>
                <a:cxn ang="0">
                  <a:pos x="46" y="3"/>
                </a:cxn>
                <a:cxn ang="0">
                  <a:pos x="67" y="0"/>
                </a:cxn>
              </a:cxnLst>
              <a:rect l="0" t="0" r="r" b="b"/>
              <a:pathLst>
                <a:path w="133" h="133">
                  <a:moveTo>
                    <a:pt x="67" y="0"/>
                  </a:moveTo>
                  <a:lnTo>
                    <a:pt x="87" y="3"/>
                  </a:lnTo>
                  <a:lnTo>
                    <a:pt x="106" y="12"/>
                  </a:lnTo>
                  <a:lnTo>
                    <a:pt x="121" y="27"/>
                  </a:lnTo>
                  <a:lnTo>
                    <a:pt x="130" y="46"/>
                  </a:lnTo>
                  <a:lnTo>
                    <a:pt x="133" y="66"/>
                  </a:lnTo>
                  <a:lnTo>
                    <a:pt x="130" y="89"/>
                  </a:lnTo>
                  <a:lnTo>
                    <a:pt x="121" y="106"/>
                  </a:lnTo>
                  <a:lnTo>
                    <a:pt x="106" y="120"/>
                  </a:lnTo>
                  <a:lnTo>
                    <a:pt x="87" y="130"/>
                  </a:lnTo>
                  <a:lnTo>
                    <a:pt x="67" y="133"/>
                  </a:lnTo>
                  <a:lnTo>
                    <a:pt x="46" y="130"/>
                  </a:lnTo>
                  <a:lnTo>
                    <a:pt x="27" y="120"/>
                  </a:lnTo>
                  <a:lnTo>
                    <a:pt x="13" y="106"/>
                  </a:lnTo>
                  <a:lnTo>
                    <a:pt x="3" y="89"/>
                  </a:lnTo>
                  <a:lnTo>
                    <a:pt x="0" y="66"/>
                  </a:lnTo>
                  <a:lnTo>
                    <a:pt x="3" y="46"/>
                  </a:lnTo>
                  <a:lnTo>
                    <a:pt x="13" y="27"/>
                  </a:lnTo>
                  <a:lnTo>
                    <a:pt x="27" y="12"/>
                  </a:lnTo>
                  <a:lnTo>
                    <a:pt x="46" y="3"/>
                  </a:lnTo>
                  <a:lnTo>
                    <a:pt x="67" y="0"/>
                  </a:lnTo>
                  <a:close/>
                </a:path>
              </a:pathLst>
            </a:custGeom>
            <a:solidFill>
              <a:srgbClr val="B2B2B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87" name="Freeform 38"/>
            <p:cNvSpPr>
              <a:spLocks/>
            </p:cNvSpPr>
            <p:nvPr/>
          </p:nvSpPr>
          <p:spPr bwMode="auto">
            <a:xfrm>
              <a:off x="4249303" y="2857983"/>
              <a:ext cx="200319" cy="200874"/>
            </a:xfrm>
            <a:custGeom>
              <a:avLst/>
              <a:gdLst/>
              <a:ahLst/>
              <a:cxnLst>
                <a:cxn ang="0">
                  <a:pos x="64" y="0"/>
                </a:cxn>
                <a:cxn ang="0">
                  <a:pos x="84" y="3"/>
                </a:cxn>
                <a:cxn ang="0">
                  <a:pos x="102" y="12"/>
                </a:cxn>
                <a:cxn ang="0">
                  <a:pos x="114" y="27"/>
                </a:cxn>
                <a:cxn ang="0">
                  <a:pos x="124" y="44"/>
                </a:cxn>
                <a:cxn ang="0">
                  <a:pos x="127" y="63"/>
                </a:cxn>
                <a:cxn ang="0">
                  <a:pos x="124" y="84"/>
                </a:cxn>
                <a:cxn ang="0">
                  <a:pos x="114" y="101"/>
                </a:cxn>
                <a:cxn ang="0">
                  <a:pos x="102" y="115"/>
                </a:cxn>
                <a:cxn ang="0">
                  <a:pos x="84" y="123"/>
                </a:cxn>
                <a:cxn ang="0">
                  <a:pos x="64" y="126"/>
                </a:cxn>
                <a:cxn ang="0">
                  <a:pos x="43" y="123"/>
                </a:cxn>
                <a:cxn ang="0">
                  <a:pos x="26" y="115"/>
                </a:cxn>
                <a:cxn ang="0">
                  <a:pos x="11" y="101"/>
                </a:cxn>
                <a:cxn ang="0">
                  <a:pos x="3" y="84"/>
                </a:cxn>
                <a:cxn ang="0">
                  <a:pos x="0" y="63"/>
                </a:cxn>
                <a:cxn ang="0">
                  <a:pos x="3" y="44"/>
                </a:cxn>
                <a:cxn ang="0">
                  <a:pos x="11" y="27"/>
                </a:cxn>
                <a:cxn ang="0">
                  <a:pos x="26" y="12"/>
                </a:cxn>
                <a:cxn ang="0">
                  <a:pos x="43" y="3"/>
                </a:cxn>
                <a:cxn ang="0">
                  <a:pos x="64" y="0"/>
                </a:cxn>
              </a:cxnLst>
              <a:rect l="0" t="0" r="r" b="b"/>
              <a:pathLst>
                <a:path w="127" h="126">
                  <a:moveTo>
                    <a:pt x="64" y="0"/>
                  </a:moveTo>
                  <a:lnTo>
                    <a:pt x="84" y="3"/>
                  </a:lnTo>
                  <a:lnTo>
                    <a:pt x="102" y="12"/>
                  </a:lnTo>
                  <a:lnTo>
                    <a:pt x="114" y="27"/>
                  </a:lnTo>
                  <a:lnTo>
                    <a:pt x="124" y="44"/>
                  </a:lnTo>
                  <a:lnTo>
                    <a:pt x="127" y="63"/>
                  </a:lnTo>
                  <a:lnTo>
                    <a:pt x="124" y="84"/>
                  </a:lnTo>
                  <a:lnTo>
                    <a:pt x="114" y="101"/>
                  </a:lnTo>
                  <a:lnTo>
                    <a:pt x="102" y="115"/>
                  </a:lnTo>
                  <a:lnTo>
                    <a:pt x="84" y="123"/>
                  </a:lnTo>
                  <a:lnTo>
                    <a:pt x="64" y="126"/>
                  </a:lnTo>
                  <a:lnTo>
                    <a:pt x="43" y="123"/>
                  </a:lnTo>
                  <a:lnTo>
                    <a:pt x="26" y="115"/>
                  </a:lnTo>
                  <a:lnTo>
                    <a:pt x="11" y="101"/>
                  </a:lnTo>
                  <a:lnTo>
                    <a:pt x="3" y="84"/>
                  </a:lnTo>
                  <a:lnTo>
                    <a:pt x="0" y="63"/>
                  </a:lnTo>
                  <a:lnTo>
                    <a:pt x="3" y="44"/>
                  </a:lnTo>
                  <a:lnTo>
                    <a:pt x="11" y="27"/>
                  </a:lnTo>
                  <a:lnTo>
                    <a:pt x="26" y="12"/>
                  </a:lnTo>
                  <a:lnTo>
                    <a:pt x="43" y="3"/>
                  </a:lnTo>
                  <a:lnTo>
                    <a:pt x="64" y="0"/>
                  </a:lnTo>
                  <a:close/>
                </a:path>
              </a:pathLst>
            </a:custGeom>
            <a:solidFill>
              <a:srgbClr val="666666"/>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88" name="Freeform 39"/>
            <p:cNvSpPr>
              <a:spLocks/>
            </p:cNvSpPr>
            <p:nvPr/>
          </p:nvSpPr>
          <p:spPr bwMode="auto">
            <a:xfrm>
              <a:off x="4842086" y="3285872"/>
              <a:ext cx="175791" cy="176109"/>
            </a:xfrm>
            <a:custGeom>
              <a:avLst/>
              <a:gdLst/>
              <a:ahLst/>
              <a:cxnLst>
                <a:cxn ang="0">
                  <a:pos x="56" y="0"/>
                </a:cxn>
                <a:cxn ang="0">
                  <a:pos x="77" y="5"/>
                </a:cxn>
                <a:cxn ang="0">
                  <a:pos x="94" y="16"/>
                </a:cxn>
                <a:cxn ang="0">
                  <a:pos x="107" y="33"/>
                </a:cxn>
                <a:cxn ang="0">
                  <a:pos x="110" y="56"/>
                </a:cxn>
                <a:cxn ang="0">
                  <a:pos x="107" y="76"/>
                </a:cxn>
                <a:cxn ang="0">
                  <a:pos x="94" y="94"/>
                </a:cxn>
                <a:cxn ang="0">
                  <a:pos x="77" y="106"/>
                </a:cxn>
                <a:cxn ang="0">
                  <a:pos x="56" y="111"/>
                </a:cxn>
                <a:cxn ang="0">
                  <a:pos x="34" y="106"/>
                </a:cxn>
                <a:cxn ang="0">
                  <a:pos x="16" y="94"/>
                </a:cxn>
                <a:cxn ang="0">
                  <a:pos x="4" y="76"/>
                </a:cxn>
                <a:cxn ang="0">
                  <a:pos x="0" y="56"/>
                </a:cxn>
                <a:cxn ang="0">
                  <a:pos x="4" y="33"/>
                </a:cxn>
                <a:cxn ang="0">
                  <a:pos x="16" y="16"/>
                </a:cxn>
                <a:cxn ang="0">
                  <a:pos x="34" y="5"/>
                </a:cxn>
                <a:cxn ang="0">
                  <a:pos x="56" y="0"/>
                </a:cxn>
              </a:cxnLst>
              <a:rect l="0" t="0" r="r" b="b"/>
              <a:pathLst>
                <a:path w="110" h="111">
                  <a:moveTo>
                    <a:pt x="56" y="0"/>
                  </a:moveTo>
                  <a:lnTo>
                    <a:pt x="77" y="5"/>
                  </a:lnTo>
                  <a:lnTo>
                    <a:pt x="94" y="16"/>
                  </a:lnTo>
                  <a:lnTo>
                    <a:pt x="107" y="33"/>
                  </a:lnTo>
                  <a:lnTo>
                    <a:pt x="110" y="56"/>
                  </a:lnTo>
                  <a:lnTo>
                    <a:pt x="107" y="76"/>
                  </a:lnTo>
                  <a:lnTo>
                    <a:pt x="94" y="94"/>
                  </a:lnTo>
                  <a:lnTo>
                    <a:pt x="77" y="106"/>
                  </a:lnTo>
                  <a:lnTo>
                    <a:pt x="56" y="111"/>
                  </a:lnTo>
                  <a:lnTo>
                    <a:pt x="34" y="106"/>
                  </a:lnTo>
                  <a:lnTo>
                    <a:pt x="16" y="94"/>
                  </a:lnTo>
                  <a:lnTo>
                    <a:pt x="4" y="76"/>
                  </a:lnTo>
                  <a:lnTo>
                    <a:pt x="0" y="56"/>
                  </a:lnTo>
                  <a:lnTo>
                    <a:pt x="4" y="33"/>
                  </a:lnTo>
                  <a:lnTo>
                    <a:pt x="16" y="16"/>
                  </a:lnTo>
                  <a:lnTo>
                    <a:pt x="34" y="5"/>
                  </a:lnTo>
                  <a:lnTo>
                    <a:pt x="56" y="0"/>
                  </a:lnTo>
                  <a:close/>
                </a:path>
              </a:pathLst>
            </a:custGeom>
            <a:solidFill>
              <a:srgbClr val="7F7F7F"/>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89" name="Freeform 40"/>
            <p:cNvSpPr>
              <a:spLocks/>
            </p:cNvSpPr>
            <p:nvPr/>
          </p:nvSpPr>
          <p:spPr bwMode="auto">
            <a:xfrm>
              <a:off x="4501406" y="3130401"/>
              <a:ext cx="288896" cy="287552"/>
            </a:xfrm>
            <a:custGeom>
              <a:avLst/>
              <a:gdLst/>
              <a:ahLst/>
              <a:cxnLst>
                <a:cxn ang="0">
                  <a:pos x="91" y="0"/>
                </a:cxn>
                <a:cxn ang="0">
                  <a:pos x="119" y="3"/>
                </a:cxn>
                <a:cxn ang="0">
                  <a:pos x="145" y="17"/>
                </a:cxn>
                <a:cxn ang="0">
                  <a:pos x="164" y="36"/>
                </a:cxn>
                <a:cxn ang="0">
                  <a:pos x="176" y="62"/>
                </a:cxn>
                <a:cxn ang="0">
                  <a:pos x="181" y="90"/>
                </a:cxn>
                <a:cxn ang="0">
                  <a:pos x="176" y="119"/>
                </a:cxn>
                <a:cxn ang="0">
                  <a:pos x="164" y="144"/>
                </a:cxn>
                <a:cxn ang="0">
                  <a:pos x="145" y="163"/>
                </a:cxn>
                <a:cxn ang="0">
                  <a:pos x="119" y="176"/>
                </a:cxn>
                <a:cxn ang="0">
                  <a:pos x="91" y="181"/>
                </a:cxn>
                <a:cxn ang="0">
                  <a:pos x="62" y="176"/>
                </a:cxn>
                <a:cxn ang="0">
                  <a:pos x="37" y="163"/>
                </a:cxn>
                <a:cxn ang="0">
                  <a:pos x="18" y="144"/>
                </a:cxn>
                <a:cxn ang="0">
                  <a:pos x="4" y="119"/>
                </a:cxn>
                <a:cxn ang="0">
                  <a:pos x="0" y="90"/>
                </a:cxn>
                <a:cxn ang="0">
                  <a:pos x="4" y="62"/>
                </a:cxn>
                <a:cxn ang="0">
                  <a:pos x="18" y="36"/>
                </a:cxn>
                <a:cxn ang="0">
                  <a:pos x="37" y="17"/>
                </a:cxn>
                <a:cxn ang="0">
                  <a:pos x="62" y="3"/>
                </a:cxn>
                <a:cxn ang="0">
                  <a:pos x="91" y="0"/>
                </a:cxn>
              </a:cxnLst>
              <a:rect l="0" t="0" r="r" b="b"/>
              <a:pathLst>
                <a:path w="181" h="181">
                  <a:moveTo>
                    <a:pt x="91" y="0"/>
                  </a:moveTo>
                  <a:lnTo>
                    <a:pt x="119" y="3"/>
                  </a:lnTo>
                  <a:lnTo>
                    <a:pt x="145" y="17"/>
                  </a:lnTo>
                  <a:lnTo>
                    <a:pt x="164" y="36"/>
                  </a:lnTo>
                  <a:lnTo>
                    <a:pt x="176" y="62"/>
                  </a:lnTo>
                  <a:lnTo>
                    <a:pt x="181" y="90"/>
                  </a:lnTo>
                  <a:lnTo>
                    <a:pt x="176" y="119"/>
                  </a:lnTo>
                  <a:lnTo>
                    <a:pt x="164" y="144"/>
                  </a:lnTo>
                  <a:lnTo>
                    <a:pt x="145" y="163"/>
                  </a:lnTo>
                  <a:lnTo>
                    <a:pt x="119" y="176"/>
                  </a:lnTo>
                  <a:lnTo>
                    <a:pt x="91" y="181"/>
                  </a:lnTo>
                  <a:lnTo>
                    <a:pt x="62" y="176"/>
                  </a:lnTo>
                  <a:lnTo>
                    <a:pt x="37" y="163"/>
                  </a:lnTo>
                  <a:lnTo>
                    <a:pt x="18" y="144"/>
                  </a:lnTo>
                  <a:lnTo>
                    <a:pt x="4" y="119"/>
                  </a:lnTo>
                  <a:lnTo>
                    <a:pt x="0" y="90"/>
                  </a:lnTo>
                  <a:lnTo>
                    <a:pt x="4" y="62"/>
                  </a:lnTo>
                  <a:lnTo>
                    <a:pt x="18" y="36"/>
                  </a:lnTo>
                  <a:lnTo>
                    <a:pt x="37" y="17"/>
                  </a:lnTo>
                  <a:lnTo>
                    <a:pt x="62" y="3"/>
                  </a:lnTo>
                  <a:lnTo>
                    <a:pt x="91" y="0"/>
                  </a:lnTo>
                  <a:close/>
                </a:path>
              </a:pathLst>
            </a:custGeom>
            <a:solidFill>
              <a:srgbClr val="B2B2B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90" name="Freeform 41"/>
            <p:cNvSpPr>
              <a:spLocks/>
            </p:cNvSpPr>
            <p:nvPr/>
          </p:nvSpPr>
          <p:spPr bwMode="auto">
            <a:xfrm>
              <a:off x="5165050" y="3307886"/>
              <a:ext cx="290259" cy="287553"/>
            </a:xfrm>
            <a:custGeom>
              <a:avLst/>
              <a:gdLst/>
              <a:ahLst/>
              <a:cxnLst>
                <a:cxn ang="0">
                  <a:pos x="91" y="0"/>
                </a:cxn>
                <a:cxn ang="0">
                  <a:pos x="119" y="5"/>
                </a:cxn>
                <a:cxn ang="0">
                  <a:pos x="145" y="18"/>
                </a:cxn>
                <a:cxn ang="0">
                  <a:pos x="165" y="37"/>
                </a:cxn>
                <a:cxn ang="0">
                  <a:pos x="178" y="62"/>
                </a:cxn>
                <a:cxn ang="0">
                  <a:pos x="183" y="91"/>
                </a:cxn>
                <a:cxn ang="0">
                  <a:pos x="178" y="119"/>
                </a:cxn>
                <a:cxn ang="0">
                  <a:pos x="165" y="145"/>
                </a:cxn>
                <a:cxn ang="0">
                  <a:pos x="145" y="164"/>
                </a:cxn>
                <a:cxn ang="0">
                  <a:pos x="119" y="176"/>
                </a:cxn>
                <a:cxn ang="0">
                  <a:pos x="91" y="181"/>
                </a:cxn>
                <a:cxn ang="0">
                  <a:pos x="62" y="176"/>
                </a:cxn>
                <a:cxn ang="0">
                  <a:pos x="37" y="164"/>
                </a:cxn>
                <a:cxn ang="0">
                  <a:pos x="18" y="145"/>
                </a:cxn>
                <a:cxn ang="0">
                  <a:pos x="5" y="119"/>
                </a:cxn>
                <a:cxn ang="0">
                  <a:pos x="0" y="91"/>
                </a:cxn>
                <a:cxn ang="0">
                  <a:pos x="5" y="62"/>
                </a:cxn>
                <a:cxn ang="0">
                  <a:pos x="18" y="37"/>
                </a:cxn>
                <a:cxn ang="0">
                  <a:pos x="37" y="18"/>
                </a:cxn>
                <a:cxn ang="0">
                  <a:pos x="62" y="5"/>
                </a:cxn>
                <a:cxn ang="0">
                  <a:pos x="91" y="0"/>
                </a:cxn>
              </a:cxnLst>
              <a:rect l="0" t="0" r="r" b="b"/>
              <a:pathLst>
                <a:path w="183" h="181">
                  <a:moveTo>
                    <a:pt x="91" y="0"/>
                  </a:moveTo>
                  <a:lnTo>
                    <a:pt x="119" y="5"/>
                  </a:lnTo>
                  <a:lnTo>
                    <a:pt x="145" y="18"/>
                  </a:lnTo>
                  <a:lnTo>
                    <a:pt x="165" y="37"/>
                  </a:lnTo>
                  <a:lnTo>
                    <a:pt x="178" y="62"/>
                  </a:lnTo>
                  <a:lnTo>
                    <a:pt x="183" y="91"/>
                  </a:lnTo>
                  <a:lnTo>
                    <a:pt x="178" y="119"/>
                  </a:lnTo>
                  <a:lnTo>
                    <a:pt x="165" y="145"/>
                  </a:lnTo>
                  <a:lnTo>
                    <a:pt x="145" y="164"/>
                  </a:lnTo>
                  <a:lnTo>
                    <a:pt x="119" y="176"/>
                  </a:lnTo>
                  <a:lnTo>
                    <a:pt x="91" y="181"/>
                  </a:lnTo>
                  <a:lnTo>
                    <a:pt x="62" y="176"/>
                  </a:lnTo>
                  <a:lnTo>
                    <a:pt x="37" y="164"/>
                  </a:lnTo>
                  <a:lnTo>
                    <a:pt x="18" y="145"/>
                  </a:lnTo>
                  <a:lnTo>
                    <a:pt x="5" y="119"/>
                  </a:lnTo>
                  <a:lnTo>
                    <a:pt x="0" y="91"/>
                  </a:lnTo>
                  <a:lnTo>
                    <a:pt x="5" y="62"/>
                  </a:lnTo>
                  <a:lnTo>
                    <a:pt x="18" y="37"/>
                  </a:lnTo>
                  <a:lnTo>
                    <a:pt x="37" y="18"/>
                  </a:lnTo>
                  <a:lnTo>
                    <a:pt x="62" y="5"/>
                  </a:lnTo>
                  <a:lnTo>
                    <a:pt x="91" y="0"/>
                  </a:lnTo>
                  <a:close/>
                </a:path>
              </a:pathLst>
            </a:custGeom>
            <a:solidFill>
              <a:srgbClr val="99999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91" name="Freeform 42"/>
            <p:cNvSpPr>
              <a:spLocks/>
            </p:cNvSpPr>
            <p:nvPr/>
          </p:nvSpPr>
          <p:spPr bwMode="auto">
            <a:xfrm>
              <a:off x="4968819" y="3676614"/>
              <a:ext cx="212584" cy="214633"/>
            </a:xfrm>
            <a:custGeom>
              <a:avLst/>
              <a:gdLst/>
              <a:ahLst/>
              <a:cxnLst>
                <a:cxn ang="0">
                  <a:pos x="66" y="0"/>
                </a:cxn>
                <a:cxn ang="0">
                  <a:pos x="87" y="4"/>
                </a:cxn>
                <a:cxn ang="0">
                  <a:pos x="106" y="13"/>
                </a:cxn>
                <a:cxn ang="0">
                  <a:pos x="120" y="27"/>
                </a:cxn>
                <a:cxn ang="0">
                  <a:pos x="130" y="46"/>
                </a:cxn>
                <a:cxn ang="0">
                  <a:pos x="133" y="67"/>
                </a:cxn>
                <a:cxn ang="0">
                  <a:pos x="130" y="88"/>
                </a:cxn>
                <a:cxn ang="0">
                  <a:pos x="120" y="107"/>
                </a:cxn>
                <a:cxn ang="0">
                  <a:pos x="106" y="121"/>
                </a:cxn>
                <a:cxn ang="0">
                  <a:pos x="87" y="130"/>
                </a:cxn>
                <a:cxn ang="0">
                  <a:pos x="66" y="134"/>
                </a:cxn>
                <a:cxn ang="0">
                  <a:pos x="46" y="130"/>
                </a:cxn>
                <a:cxn ang="0">
                  <a:pos x="27" y="121"/>
                </a:cxn>
                <a:cxn ang="0">
                  <a:pos x="12" y="107"/>
                </a:cxn>
                <a:cxn ang="0">
                  <a:pos x="3" y="88"/>
                </a:cxn>
                <a:cxn ang="0">
                  <a:pos x="0" y="67"/>
                </a:cxn>
                <a:cxn ang="0">
                  <a:pos x="3" y="46"/>
                </a:cxn>
                <a:cxn ang="0">
                  <a:pos x="12" y="27"/>
                </a:cxn>
                <a:cxn ang="0">
                  <a:pos x="27" y="13"/>
                </a:cxn>
                <a:cxn ang="0">
                  <a:pos x="46" y="4"/>
                </a:cxn>
                <a:cxn ang="0">
                  <a:pos x="66" y="0"/>
                </a:cxn>
              </a:cxnLst>
              <a:rect l="0" t="0" r="r" b="b"/>
              <a:pathLst>
                <a:path w="133" h="134">
                  <a:moveTo>
                    <a:pt x="66" y="0"/>
                  </a:moveTo>
                  <a:lnTo>
                    <a:pt x="87" y="4"/>
                  </a:lnTo>
                  <a:lnTo>
                    <a:pt x="106" y="13"/>
                  </a:lnTo>
                  <a:lnTo>
                    <a:pt x="120" y="27"/>
                  </a:lnTo>
                  <a:lnTo>
                    <a:pt x="130" y="46"/>
                  </a:lnTo>
                  <a:lnTo>
                    <a:pt x="133" y="67"/>
                  </a:lnTo>
                  <a:lnTo>
                    <a:pt x="130" y="88"/>
                  </a:lnTo>
                  <a:lnTo>
                    <a:pt x="120" y="107"/>
                  </a:lnTo>
                  <a:lnTo>
                    <a:pt x="106" y="121"/>
                  </a:lnTo>
                  <a:lnTo>
                    <a:pt x="87" y="130"/>
                  </a:lnTo>
                  <a:lnTo>
                    <a:pt x="66" y="134"/>
                  </a:lnTo>
                  <a:lnTo>
                    <a:pt x="46" y="130"/>
                  </a:lnTo>
                  <a:lnTo>
                    <a:pt x="27" y="121"/>
                  </a:lnTo>
                  <a:lnTo>
                    <a:pt x="12" y="107"/>
                  </a:lnTo>
                  <a:lnTo>
                    <a:pt x="3" y="88"/>
                  </a:lnTo>
                  <a:lnTo>
                    <a:pt x="0" y="67"/>
                  </a:lnTo>
                  <a:lnTo>
                    <a:pt x="3" y="46"/>
                  </a:lnTo>
                  <a:lnTo>
                    <a:pt x="12" y="27"/>
                  </a:lnTo>
                  <a:lnTo>
                    <a:pt x="27" y="13"/>
                  </a:lnTo>
                  <a:lnTo>
                    <a:pt x="46" y="4"/>
                  </a:lnTo>
                  <a:lnTo>
                    <a:pt x="66" y="0"/>
                  </a:lnTo>
                  <a:close/>
                </a:path>
              </a:pathLst>
            </a:custGeom>
            <a:solidFill>
              <a:srgbClr val="B2B2B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92" name="Freeform 43"/>
            <p:cNvSpPr>
              <a:spLocks/>
            </p:cNvSpPr>
            <p:nvPr/>
          </p:nvSpPr>
          <p:spPr bwMode="auto">
            <a:xfrm>
              <a:off x="5151423" y="4386553"/>
              <a:ext cx="200319" cy="162350"/>
            </a:xfrm>
            <a:custGeom>
              <a:avLst/>
              <a:gdLst/>
              <a:ahLst/>
              <a:cxnLst>
                <a:cxn ang="0">
                  <a:pos x="73" y="0"/>
                </a:cxn>
                <a:cxn ang="0">
                  <a:pos x="97" y="3"/>
                </a:cxn>
                <a:cxn ang="0">
                  <a:pos x="116" y="14"/>
                </a:cxn>
                <a:cxn ang="0">
                  <a:pos x="127" y="24"/>
                </a:cxn>
                <a:cxn ang="0">
                  <a:pos x="81" y="57"/>
                </a:cxn>
                <a:cxn ang="0">
                  <a:pos x="8" y="101"/>
                </a:cxn>
                <a:cxn ang="0">
                  <a:pos x="6" y="103"/>
                </a:cxn>
                <a:cxn ang="0">
                  <a:pos x="3" y="97"/>
                </a:cxn>
                <a:cxn ang="0">
                  <a:pos x="0" y="73"/>
                </a:cxn>
                <a:cxn ang="0">
                  <a:pos x="3" y="49"/>
                </a:cxn>
                <a:cxn ang="0">
                  <a:pos x="14" y="30"/>
                </a:cxn>
                <a:cxn ang="0">
                  <a:pos x="30" y="14"/>
                </a:cxn>
                <a:cxn ang="0">
                  <a:pos x="51" y="3"/>
                </a:cxn>
                <a:cxn ang="0">
                  <a:pos x="73" y="0"/>
                </a:cxn>
              </a:cxnLst>
              <a:rect l="0" t="0" r="r" b="b"/>
              <a:pathLst>
                <a:path w="127" h="103">
                  <a:moveTo>
                    <a:pt x="73" y="0"/>
                  </a:moveTo>
                  <a:lnTo>
                    <a:pt x="97" y="3"/>
                  </a:lnTo>
                  <a:lnTo>
                    <a:pt x="116" y="14"/>
                  </a:lnTo>
                  <a:lnTo>
                    <a:pt x="127" y="24"/>
                  </a:lnTo>
                  <a:lnTo>
                    <a:pt x="81" y="57"/>
                  </a:lnTo>
                  <a:lnTo>
                    <a:pt x="8" y="101"/>
                  </a:lnTo>
                  <a:lnTo>
                    <a:pt x="6" y="103"/>
                  </a:lnTo>
                  <a:lnTo>
                    <a:pt x="3" y="97"/>
                  </a:lnTo>
                  <a:lnTo>
                    <a:pt x="0" y="73"/>
                  </a:lnTo>
                  <a:lnTo>
                    <a:pt x="3" y="49"/>
                  </a:lnTo>
                  <a:lnTo>
                    <a:pt x="14" y="30"/>
                  </a:lnTo>
                  <a:lnTo>
                    <a:pt x="30" y="14"/>
                  </a:lnTo>
                  <a:lnTo>
                    <a:pt x="51" y="3"/>
                  </a:lnTo>
                  <a:lnTo>
                    <a:pt x="73"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93" name="Freeform 44"/>
            <p:cNvSpPr>
              <a:spLocks/>
            </p:cNvSpPr>
            <p:nvPr/>
          </p:nvSpPr>
          <p:spPr bwMode="auto">
            <a:xfrm>
              <a:off x="5098277" y="2077875"/>
              <a:ext cx="238476" cy="205002"/>
            </a:xfrm>
            <a:custGeom>
              <a:avLst/>
              <a:gdLst/>
              <a:ahLst/>
              <a:cxnLst>
                <a:cxn ang="0">
                  <a:pos x="55" y="0"/>
                </a:cxn>
                <a:cxn ang="0">
                  <a:pos x="111" y="33"/>
                </a:cxn>
                <a:cxn ang="0">
                  <a:pos x="122" y="41"/>
                </a:cxn>
                <a:cxn ang="0">
                  <a:pos x="150" y="62"/>
                </a:cxn>
                <a:cxn ang="0">
                  <a:pos x="131" y="79"/>
                </a:cxn>
                <a:cxn ang="0">
                  <a:pos x="117" y="102"/>
                </a:cxn>
                <a:cxn ang="0">
                  <a:pos x="111" y="129"/>
                </a:cxn>
                <a:cxn ang="0">
                  <a:pos x="100" y="130"/>
                </a:cxn>
                <a:cxn ang="0">
                  <a:pos x="90" y="130"/>
                </a:cxn>
                <a:cxn ang="0">
                  <a:pos x="79" y="129"/>
                </a:cxn>
                <a:cxn ang="0">
                  <a:pos x="66" y="127"/>
                </a:cxn>
                <a:cxn ang="0">
                  <a:pos x="58" y="103"/>
                </a:cxn>
                <a:cxn ang="0">
                  <a:pos x="44" y="83"/>
                </a:cxn>
                <a:cxn ang="0">
                  <a:pos x="25" y="67"/>
                </a:cxn>
                <a:cxn ang="0">
                  <a:pos x="1" y="57"/>
                </a:cxn>
                <a:cxn ang="0">
                  <a:pos x="0" y="48"/>
                </a:cxn>
                <a:cxn ang="0">
                  <a:pos x="0" y="40"/>
                </a:cxn>
                <a:cxn ang="0">
                  <a:pos x="0" y="38"/>
                </a:cxn>
                <a:cxn ang="0">
                  <a:pos x="22" y="30"/>
                </a:cxn>
                <a:cxn ang="0">
                  <a:pos x="41" y="18"/>
                </a:cxn>
                <a:cxn ang="0">
                  <a:pos x="55" y="0"/>
                </a:cxn>
              </a:cxnLst>
              <a:rect l="0" t="0" r="r" b="b"/>
              <a:pathLst>
                <a:path w="150" h="130">
                  <a:moveTo>
                    <a:pt x="55" y="0"/>
                  </a:moveTo>
                  <a:lnTo>
                    <a:pt x="111" y="33"/>
                  </a:lnTo>
                  <a:lnTo>
                    <a:pt x="122" y="41"/>
                  </a:lnTo>
                  <a:lnTo>
                    <a:pt x="150" y="62"/>
                  </a:lnTo>
                  <a:lnTo>
                    <a:pt x="131" y="79"/>
                  </a:lnTo>
                  <a:lnTo>
                    <a:pt x="117" y="102"/>
                  </a:lnTo>
                  <a:lnTo>
                    <a:pt x="111" y="129"/>
                  </a:lnTo>
                  <a:lnTo>
                    <a:pt x="100" y="130"/>
                  </a:lnTo>
                  <a:lnTo>
                    <a:pt x="90" y="130"/>
                  </a:lnTo>
                  <a:lnTo>
                    <a:pt x="79" y="129"/>
                  </a:lnTo>
                  <a:lnTo>
                    <a:pt x="66" y="127"/>
                  </a:lnTo>
                  <a:lnTo>
                    <a:pt x="58" y="103"/>
                  </a:lnTo>
                  <a:lnTo>
                    <a:pt x="44" y="83"/>
                  </a:lnTo>
                  <a:lnTo>
                    <a:pt x="25" y="67"/>
                  </a:lnTo>
                  <a:lnTo>
                    <a:pt x="1" y="57"/>
                  </a:lnTo>
                  <a:lnTo>
                    <a:pt x="0" y="48"/>
                  </a:lnTo>
                  <a:lnTo>
                    <a:pt x="0" y="40"/>
                  </a:lnTo>
                  <a:lnTo>
                    <a:pt x="0" y="38"/>
                  </a:lnTo>
                  <a:lnTo>
                    <a:pt x="22" y="30"/>
                  </a:lnTo>
                  <a:lnTo>
                    <a:pt x="41" y="18"/>
                  </a:lnTo>
                  <a:lnTo>
                    <a:pt x="55"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94" name="Freeform 45"/>
            <p:cNvSpPr>
              <a:spLocks/>
            </p:cNvSpPr>
            <p:nvPr/>
          </p:nvSpPr>
          <p:spPr bwMode="auto">
            <a:xfrm>
              <a:off x="5271342" y="2176936"/>
              <a:ext cx="263004" cy="262788"/>
            </a:xfrm>
            <a:custGeom>
              <a:avLst/>
              <a:gdLst/>
              <a:ahLst/>
              <a:cxnLst>
                <a:cxn ang="0">
                  <a:pos x="41" y="0"/>
                </a:cxn>
                <a:cxn ang="0">
                  <a:pos x="57" y="13"/>
                </a:cxn>
                <a:cxn ang="0">
                  <a:pos x="89" y="40"/>
                </a:cxn>
                <a:cxn ang="0">
                  <a:pos x="121" y="68"/>
                </a:cxn>
                <a:cxn ang="0">
                  <a:pos x="151" y="98"/>
                </a:cxn>
                <a:cxn ang="0">
                  <a:pos x="165" y="114"/>
                </a:cxn>
                <a:cxn ang="0">
                  <a:pos x="151" y="125"/>
                </a:cxn>
                <a:cxn ang="0">
                  <a:pos x="138" y="141"/>
                </a:cxn>
                <a:cxn ang="0">
                  <a:pos x="129" y="158"/>
                </a:cxn>
                <a:cxn ang="0">
                  <a:pos x="111" y="165"/>
                </a:cxn>
                <a:cxn ang="0">
                  <a:pos x="92" y="166"/>
                </a:cxn>
                <a:cxn ang="0">
                  <a:pos x="83" y="166"/>
                </a:cxn>
                <a:cxn ang="0">
                  <a:pos x="71" y="141"/>
                </a:cxn>
                <a:cxn ang="0">
                  <a:pos x="52" y="122"/>
                </a:cxn>
                <a:cxn ang="0">
                  <a:pos x="30" y="108"/>
                </a:cxn>
                <a:cxn ang="0">
                  <a:pos x="3" y="100"/>
                </a:cxn>
                <a:cxn ang="0">
                  <a:pos x="2" y="89"/>
                </a:cxn>
                <a:cxn ang="0">
                  <a:pos x="0" y="76"/>
                </a:cxn>
                <a:cxn ang="0">
                  <a:pos x="2" y="67"/>
                </a:cxn>
                <a:cxn ang="0">
                  <a:pos x="8" y="40"/>
                </a:cxn>
                <a:cxn ang="0">
                  <a:pos x="22" y="17"/>
                </a:cxn>
                <a:cxn ang="0">
                  <a:pos x="41" y="0"/>
                </a:cxn>
              </a:cxnLst>
              <a:rect l="0" t="0" r="r" b="b"/>
              <a:pathLst>
                <a:path w="165" h="166">
                  <a:moveTo>
                    <a:pt x="41" y="0"/>
                  </a:moveTo>
                  <a:lnTo>
                    <a:pt x="57" y="13"/>
                  </a:lnTo>
                  <a:lnTo>
                    <a:pt x="89" y="40"/>
                  </a:lnTo>
                  <a:lnTo>
                    <a:pt x="121" y="68"/>
                  </a:lnTo>
                  <a:lnTo>
                    <a:pt x="151" y="98"/>
                  </a:lnTo>
                  <a:lnTo>
                    <a:pt x="165" y="114"/>
                  </a:lnTo>
                  <a:lnTo>
                    <a:pt x="151" y="125"/>
                  </a:lnTo>
                  <a:lnTo>
                    <a:pt x="138" y="141"/>
                  </a:lnTo>
                  <a:lnTo>
                    <a:pt x="129" y="158"/>
                  </a:lnTo>
                  <a:lnTo>
                    <a:pt x="111" y="165"/>
                  </a:lnTo>
                  <a:lnTo>
                    <a:pt x="92" y="166"/>
                  </a:lnTo>
                  <a:lnTo>
                    <a:pt x="83" y="166"/>
                  </a:lnTo>
                  <a:lnTo>
                    <a:pt x="71" y="141"/>
                  </a:lnTo>
                  <a:lnTo>
                    <a:pt x="52" y="122"/>
                  </a:lnTo>
                  <a:lnTo>
                    <a:pt x="30" y="108"/>
                  </a:lnTo>
                  <a:lnTo>
                    <a:pt x="3" y="100"/>
                  </a:lnTo>
                  <a:lnTo>
                    <a:pt x="2" y="89"/>
                  </a:lnTo>
                  <a:lnTo>
                    <a:pt x="0" y="76"/>
                  </a:lnTo>
                  <a:lnTo>
                    <a:pt x="2" y="67"/>
                  </a:lnTo>
                  <a:lnTo>
                    <a:pt x="8" y="40"/>
                  </a:lnTo>
                  <a:lnTo>
                    <a:pt x="22" y="17"/>
                  </a:lnTo>
                  <a:lnTo>
                    <a:pt x="41"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95" name="Freeform 46"/>
            <p:cNvSpPr>
              <a:spLocks/>
            </p:cNvSpPr>
            <p:nvPr/>
          </p:nvSpPr>
          <p:spPr bwMode="auto">
            <a:xfrm>
              <a:off x="5464848" y="2357173"/>
              <a:ext cx="228937" cy="266915"/>
            </a:xfrm>
            <a:custGeom>
              <a:avLst/>
              <a:gdLst/>
              <a:ahLst/>
              <a:cxnLst>
                <a:cxn ang="0">
                  <a:pos x="43" y="0"/>
                </a:cxn>
                <a:cxn ang="0">
                  <a:pos x="57" y="16"/>
                </a:cxn>
                <a:cxn ang="0">
                  <a:pos x="84" y="48"/>
                </a:cxn>
                <a:cxn ang="0">
                  <a:pos x="110" y="83"/>
                </a:cxn>
                <a:cxn ang="0">
                  <a:pos x="133" y="117"/>
                </a:cxn>
                <a:cxn ang="0">
                  <a:pos x="144" y="135"/>
                </a:cxn>
                <a:cxn ang="0">
                  <a:pos x="132" y="148"/>
                </a:cxn>
                <a:cxn ang="0">
                  <a:pos x="121" y="163"/>
                </a:cxn>
                <a:cxn ang="0">
                  <a:pos x="106" y="167"/>
                </a:cxn>
                <a:cxn ang="0">
                  <a:pos x="92" y="168"/>
                </a:cxn>
                <a:cxn ang="0">
                  <a:pos x="64" y="163"/>
                </a:cxn>
                <a:cxn ang="0">
                  <a:pos x="49" y="143"/>
                </a:cxn>
                <a:cxn ang="0">
                  <a:pos x="32" y="129"/>
                </a:cxn>
                <a:cxn ang="0">
                  <a:pos x="11" y="117"/>
                </a:cxn>
                <a:cxn ang="0">
                  <a:pos x="3" y="98"/>
                </a:cxn>
                <a:cxn ang="0">
                  <a:pos x="0" y="76"/>
                </a:cxn>
                <a:cxn ang="0">
                  <a:pos x="2" y="60"/>
                </a:cxn>
                <a:cxn ang="0">
                  <a:pos x="7" y="44"/>
                </a:cxn>
                <a:cxn ang="0">
                  <a:pos x="16" y="27"/>
                </a:cxn>
                <a:cxn ang="0">
                  <a:pos x="29" y="11"/>
                </a:cxn>
                <a:cxn ang="0">
                  <a:pos x="43" y="0"/>
                </a:cxn>
              </a:cxnLst>
              <a:rect l="0" t="0" r="r" b="b"/>
              <a:pathLst>
                <a:path w="144" h="168">
                  <a:moveTo>
                    <a:pt x="43" y="0"/>
                  </a:moveTo>
                  <a:lnTo>
                    <a:pt x="57" y="16"/>
                  </a:lnTo>
                  <a:lnTo>
                    <a:pt x="84" y="48"/>
                  </a:lnTo>
                  <a:lnTo>
                    <a:pt x="110" y="83"/>
                  </a:lnTo>
                  <a:lnTo>
                    <a:pt x="133" y="117"/>
                  </a:lnTo>
                  <a:lnTo>
                    <a:pt x="144" y="135"/>
                  </a:lnTo>
                  <a:lnTo>
                    <a:pt x="132" y="148"/>
                  </a:lnTo>
                  <a:lnTo>
                    <a:pt x="121" y="163"/>
                  </a:lnTo>
                  <a:lnTo>
                    <a:pt x="106" y="167"/>
                  </a:lnTo>
                  <a:lnTo>
                    <a:pt x="92" y="168"/>
                  </a:lnTo>
                  <a:lnTo>
                    <a:pt x="64" y="163"/>
                  </a:lnTo>
                  <a:lnTo>
                    <a:pt x="49" y="143"/>
                  </a:lnTo>
                  <a:lnTo>
                    <a:pt x="32" y="129"/>
                  </a:lnTo>
                  <a:lnTo>
                    <a:pt x="11" y="117"/>
                  </a:lnTo>
                  <a:lnTo>
                    <a:pt x="3" y="98"/>
                  </a:lnTo>
                  <a:lnTo>
                    <a:pt x="0" y="76"/>
                  </a:lnTo>
                  <a:lnTo>
                    <a:pt x="2" y="60"/>
                  </a:lnTo>
                  <a:lnTo>
                    <a:pt x="7" y="44"/>
                  </a:lnTo>
                  <a:lnTo>
                    <a:pt x="16" y="27"/>
                  </a:lnTo>
                  <a:lnTo>
                    <a:pt x="29" y="11"/>
                  </a:lnTo>
                  <a:lnTo>
                    <a:pt x="43" y="0"/>
                  </a:lnTo>
                  <a:close/>
                </a:path>
              </a:pathLst>
            </a:custGeom>
            <a:solidFill>
              <a:srgbClr val="150D18"/>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96" name="Freeform 47"/>
            <p:cNvSpPr>
              <a:spLocks/>
            </p:cNvSpPr>
            <p:nvPr/>
          </p:nvSpPr>
          <p:spPr bwMode="auto">
            <a:xfrm>
              <a:off x="5117355" y="2333783"/>
              <a:ext cx="290259" cy="290305"/>
            </a:xfrm>
            <a:custGeom>
              <a:avLst/>
              <a:gdLst/>
              <a:ahLst/>
              <a:cxnLst>
                <a:cxn ang="0">
                  <a:pos x="91" y="0"/>
                </a:cxn>
                <a:cxn ang="0">
                  <a:pos x="100" y="0"/>
                </a:cxn>
                <a:cxn ang="0">
                  <a:pos x="127" y="8"/>
                </a:cxn>
                <a:cxn ang="0">
                  <a:pos x="149" y="22"/>
                </a:cxn>
                <a:cxn ang="0">
                  <a:pos x="168" y="41"/>
                </a:cxn>
                <a:cxn ang="0">
                  <a:pos x="180" y="66"/>
                </a:cxn>
                <a:cxn ang="0">
                  <a:pos x="181" y="77"/>
                </a:cxn>
                <a:cxn ang="0">
                  <a:pos x="183" y="90"/>
                </a:cxn>
                <a:cxn ang="0">
                  <a:pos x="180" y="112"/>
                </a:cxn>
                <a:cxn ang="0">
                  <a:pos x="172" y="131"/>
                </a:cxn>
                <a:cxn ang="0">
                  <a:pos x="151" y="143"/>
                </a:cxn>
                <a:cxn ang="0">
                  <a:pos x="134" y="158"/>
                </a:cxn>
                <a:cxn ang="0">
                  <a:pos x="121" y="177"/>
                </a:cxn>
                <a:cxn ang="0">
                  <a:pos x="91" y="182"/>
                </a:cxn>
                <a:cxn ang="0">
                  <a:pos x="80" y="181"/>
                </a:cxn>
                <a:cxn ang="0">
                  <a:pos x="67" y="179"/>
                </a:cxn>
                <a:cxn ang="0">
                  <a:pos x="59" y="155"/>
                </a:cxn>
                <a:cxn ang="0">
                  <a:pos x="45" y="135"/>
                </a:cxn>
                <a:cxn ang="0">
                  <a:pos x="26" y="119"/>
                </a:cxn>
                <a:cxn ang="0">
                  <a:pos x="2" y="109"/>
                </a:cxn>
                <a:cxn ang="0">
                  <a:pos x="0" y="100"/>
                </a:cxn>
                <a:cxn ang="0">
                  <a:pos x="0" y="90"/>
                </a:cxn>
                <a:cxn ang="0">
                  <a:pos x="0" y="77"/>
                </a:cxn>
                <a:cxn ang="0">
                  <a:pos x="3" y="65"/>
                </a:cxn>
                <a:cxn ang="0">
                  <a:pos x="26" y="52"/>
                </a:cxn>
                <a:cxn ang="0">
                  <a:pos x="42" y="32"/>
                </a:cxn>
                <a:cxn ang="0">
                  <a:pos x="53" y="8"/>
                </a:cxn>
                <a:cxn ang="0">
                  <a:pos x="72" y="1"/>
                </a:cxn>
                <a:cxn ang="0">
                  <a:pos x="91" y="0"/>
                </a:cxn>
              </a:cxnLst>
              <a:rect l="0" t="0" r="r" b="b"/>
              <a:pathLst>
                <a:path w="183" h="182">
                  <a:moveTo>
                    <a:pt x="91" y="0"/>
                  </a:moveTo>
                  <a:lnTo>
                    <a:pt x="100" y="0"/>
                  </a:lnTo>
                  <a:lnTo>
                    <a:pt x="127" y="8"/>
                  </a:lnTo>
                  <a:lnTo>
                    <a:pt x="149" y="22"/>
                  </a:lnTo>
                  <a:lnTo>
                    <a:pt x="168" y="41"/>
                  </a:lnTo>
                  <a:lnTo>
                    <a:pt x="180" y="66"/>
                  </a:lnTo>
                  <a:lnTo>
                    <a:pt x="181" y="77"/>
                  </a:lnTo>
                  <a:lnTo>
                    <a:pt x="183" y="90"/>
                  </a:lnTo>
                  <a:lnTo>
                    <a:pt x="180" y="112"/>
                  </a:lnTo>
                  <a:lnTo>
                    <a:pt x="172" y="131"/>
                  </a:lnTo>
                  <a:lnTo>
                    <a:pt x="151" y="143"/>
                  </a:lnTo>
                  <a:lnTo>
                    <a:pt x="134" y="158"/>
                  </a:lnTo>
                  <a:lnTo>
                    <a:pt x="121" y="177"/>
                  </a:lnTo>
                  <a:lnTo>
                    <a:pt x="91" y="182"/>
                  </a:lnTo>
                  <a:lnTo>
                    <a:pt x="80" y="181"/>
                  </a:lnTo>
                  <a:lnTo>
                    <a:pt x="67" y="179"/>
                  </a:lnTo>
                  <a:lnTo>
                    <a:pt x="59" y="155"/>
                  </a:lnTo>
                  <a:lnTo>
                    <a:pt x="45" y="135"/>
                  </a:lnTo>
                  <a:lnTo>
                    <a:pt x="26" y="119"/>
                  </a:lnTo>
                  <a:lnTo>
                    <a:pt x="2" y="109"/>
                  </a:lnTo>
                  <a:lnTo>
                    <a:pt x="0" y="100"/>
                  </a:lnTo>
                  <a:lnTo>
                    <a:pt x="0" y="90"/>
                  </a:lnTo>
                  <a:lnTo>
                    <a:pt x="0" y="77"/>
                  </a:lnTo>
                  <a:lnTo>
                    <a:pt x="3" y="65"/>
                  </a:lnTo>
                  <a:lnTo>
                    <a:pt x="26" y="52"/>
                  </a:lnTo>
                  <a:lnTo>
                    <a:pt x="42" y="32"/>
                  </a:lnTo>
                  <a:lnTo>
                    <a:pt x="53" y="8"/>
                  </a:lnTo>
                  <a:lnTo>
                    <a:pt x="72" y="1"/>
                  </a:lnTo>
                  <a:lnTo>
                    <a:pt x="91" y="0"/>
                  </a:lnTo>
                  <a:close/>
                </a:path>
              </a:pathLst>
            </a:custGeom>
            <a:solidFill>
              <a:srgbClr val="7F488E"/>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97" name="Freeform 48"/>
            <p:cNvSpPr>
              <a:spLocks/>
            </p:cNvSpPr>
            <p:nvPr/>
          </p:nvSpPr>
          <p:spPr bwMode="auto">
            <a:xfrm>
              <a:off x="5642002" y="2571806"/>
              <a:ext cx="173065" cy="253157"/>
            </a:xfrm>
            <a:custGeom>
              <a:avLst/>
              <a:gdLst/>
              <a:ahLst/>
              <a:cxnLst>
                <a:cxn ang="0">
                  <a:pos x="33" y="0"/>
                </a:cxn>
                <a:cxn ang="0">
                  <a:pos x="45" y="17"/>
                </a:cxn>
                <a:cxn ang="0">
                  <a:pos x="67" y="59"/>
                </a:cxn>
                <a:cxn ang="0">
                  <a:pos x="84" y="95"/>
                </a:cxn>
                <a:cxn ang="0">
                  <a:pos x="102" y="138"/>
                </a:cxn>
                <a:cxn ang="0">
                  <a:pos x="110" y="158"/>
                </a:cxn>
                <a:cxn ang="0">
                  <a:pos x="102" y="160"/>
                </a:cxn>
                <a:cxn ang="0">
                  <a:pos x="91" y="160"/>
                </a:cxn>
                <a:cxn ang="0">
                  <a:pos x="73" y="158"/>
                </a:cxn>
                <a:cxn ang="0">
                  <a:pos x="56" y="154"/>
                </a:cxn>
                <a:cxn ang="0">
                  <a:pos x="45" y="136"/>
                </a:cxn>
                <a:cxn ang="0">
                  <a:pos x="30" y="124"/>
                </a:cxn>
                <a:cxn ang="0">
                  <a:pos x="13" y="114"/>
                </a:cxn>
                <a:cxn ang="0">
                  <a:pos x="3" y="93"/>
                </a:cxn>
                <a:cxn ang="0">
                  <a:pos x="0" y="70"/>
                </a:cxn>
                <a:cxn ang="0">
                  <a:pos x="3" y="47"/>
                </a:cxn>
                <a:cxn ang="0">
                  <a:pos x="10" y="28"/>
                </a:cxn>
                <a:cxn ang="0">
                  <a:pos x="21" y="13"/>
                </a:cxn>
                <a:cxn ang="0">
                  <a:pos x="33" y="0"/>
                </a:cxn>
              </a:cxnLst>
              <a:rect l="0" t="0" r="r" b="b"/>
              <a:pathLst>
                <a:path w="110" h="160">
                  <a:moveTo>
                    <a:pt x="33" y="0"/>
                  </a:moveTo>
                  <a:lnTo>
                    <a:pt x="45" y="17"/>
                  </a:lnTo>
                  <a:lnTo>
                    <a:pt x="67" y="59"/>
                  </a:lnTo>
                  <a:lnTo>
                    <a:pt x="84" y="95"/>
                  </a:lnTo>
                  <a:lnTo>
                    <a:pt x="102" y="138"/>
                  </a:lnTo>
                  <a:lnTo>
                    <a:pt x="110" y="158"/>
                  </a:lnTo>
                  <a:lnTo>
                    <a:pt x="102" y="160"/>
                  </a:lnTo>
                  <a:lnTo>
                    <a:pt x="91" y="160"/>
                  </a:lnTo>
                  <a:lnTo>
                    <a:pt x="73" y="158"/>
                  </a:lnTo>
                  <a:lnTo>
                    <a:pt x="56" y="154"/>
                  </a:lnTo>
                  <a:lnTo>
                    <a:pt x="45" y="136"/>
                  </a:lnTo>
                  <a:lnTo>
                    <a:pt x="30" y="124"/>
                  </a:lnTo>
                  <a:lnTo>
                    <a:pt x="13" y="114"/>
                  </a:lnTo>
                  <a:lnTo>
                    <a:pt x="3" y="93"/>
                  </a:lnTo>
                  <a:lnTo>
                    <a:pt x="0" y="70"/>
                  </a:lnTo>
                  <a:lnTo>
                    <a:pt x="3" y="47"/>
                  </a:lnTo>
                  <a:lnTo>
                    <a:pt x="10" y="28"/>
                  </a:lnTo>
                  <a:lnTo>
                    <a:pt x="21" y="13"/>
                  </a:lnTo>
                  <a:lnTo>
                    <a:pt x="33"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98" name="Freeform 49"/>
            <p:cNvSpPr>
              <a:spLocks/>
            </p:cNvSpPr>
            <p:nvPr/>
          </p:nvSpPr>
          <p:spPr bwMode="auto">
            <a:xfrm>
              <a:off x="5291783" y="2537409"/>
              <a:ext cx="288896" cy="287553"/>
            </a:xfrm>
            <a:custGeom>
              <a:avLst/>
              <a:gdLst/>
              <a:ahLst/>
              <a:cxnLst>
                <a:cxn ang="0">
                  <a:pos x="92" y="0"/>
                </a:cxn>
                <a:cxn ang="0">
                  <a:pos x="120" y="4"/>
                </a:cxn>
                <a:cxn ang="0">
                  <a:pos x="141" y="16"/>
                </a:cxn>
                <a:cxn ang="0">
                  <a:pos x="158" y="30"/>
                </a:cxn>
                <a:cxn ang="0">
                  <a:pos x="173" y="50"/>
                </a:cxn>
                <a:cxn ang="0">
                  <a:pos x="179" y="69"/>
                </a:cxn>
                <a:cxn ang="0">
                  <a:pos x="182" y="92"/>
                </a:cxn>
                <a:cxn ang="0">
                  <a:pos x="179" y="112"/>
                </a:cxn>
                <a:cxn ang="0">
                  <a:pos x="173" y="133"/>
                </a:cxn>
                <a:cxn ang="0">
                  <a:pos x="149" y="142"/>
                </a:cxn>
                <a:cxn ang="0">
                  <a:pos x="130" y="158"/>
                </a:cxn>
                <a:cxn ang="0">
                  <a:pos x="116" y="179"/>
                </a:cxn>
                <a:cxn ang="0">
                  <a:pos x="104" y="180"/>
                </a:cxn>
                <a:cxn ang="0">
                  <a:pos x="92" y="182"/>
                </a:cxn>
                <a:cxn ang="0">
                  <a:pos x="73" y="180"/>
                </a:cxn>
                <a:cxn ang="0">
                  <a:pos x="57" y="176"/>
                </a:cxn>
                <a:cxn ang="0">
                  <a:pos x="44" y="158"/>
                </a:cxn>
                <a:cxn ang="0">
                  <a:pos x="30" y="146"/>
                </a:cxn>
                <a:cxn ang="0">
                  <a:pos x="12" y="136"/>
                </a:cxn>
                <a:cxn ang="0">
                  <a:pos x="3" y="114"/>
                </a:cxn>
                <a:cxn ang="0">
                  <a:pos x="0" y="92"/>
                </a:cxn>
                <a:cxn ang="0">
                  <a:pos x="3" y="69"/>
                </a:cxn>
                <a:cxn ang="0">
                  <a:pos x="11" y="50"/>
                </a:cxn>
                <a:cxn ang="0">
                  <a:pos x="24" y="31"/>
                </a:cxn>
                <a:cxn ang="0">
                  <a:pos x="41" y="16"/>
                </a:cxn>
                <a:cxn ang="0">
                  <a:pos x="62" y="4"/>
                </a:cxn>
                <a:cxn ang="0">
                  <a:pos x="92" y="0"/>
                </a:cxn>
              </a:cxnLst>
              <a:rect l="0" t="0" r="r" b="b"/>
              <a:pathLst>
                <a:path w="182" h="182">
                  <a:moveTo>
                    <a:pt x="92" y="0"/>
                  </a:moveTo>
                  <a:lnTo>
                    <a:pt x="120" y="4"/>
                  </a:lnTo>
                  <a:lnTo>
                    <a:pt x="141" y="16"/>
                  </a:lnTo>
                  <a:lnTo>
                    <a:pt x="158" y="30"/>
                  </a:lnTo>
                  <a:lnTo>
                    <a:pt x="173" y="50"/>
                  </a:lnTo>
                  <a:lnTo>
                    <a:pt x="179" y="69"/>
                  </a:lnTo>
                  <a:lnTo>
                    <a:pt x="182" y="92"/>
                  </a:lnTo>
                  <a:lnTo>
                    <a:pt x="179" y="112"/>
                  </a:lnTo>
                  <a:lnTo>
                    <a:pt x="173" y="133"/>
                  </a:lnTo>
                  <a:lnTo>
                    <a:pt x="149" y="142"/>
                  </a:lnTo>
                  <a:lnTo>
                    <a:pt x="130" y="158"/>
                  </a:lnTo>
                  <a:lnTo>
                    <a:pt x="116" y="179"/>
                  </a:lnTo>
                  <a:lnTo>
                    <a:pt x="104" y="180"/>
                  </a:lnTo>
                  <a:lnTo>
                    <a:pt x="92" y="182"/>
                  </a:lnTo>
                  <a:lnTo>
                    <a:pt x="73" y="180"/>
                  </a:lnTo>
                  <a:lnTo>
                    <a:pt x="57" y="176"/>
                  </a:lnTo>
                  <a:lnTo>
                    <a:pt x="44" y="158"/>
                  </a:lnTo>
                  <a:lnTo>
                    <a:pt x="30" y="146"/>
                  </a:lnTo>
                  <a:lnTo>
                    <a:pt x="12" y="136"/>
                  </a:lnTo>
                  <a:lnTo>
                    <a:pt x="3" y="114"/>
                  </a:lnTo>
                  <a:lnTo>
                    <a:pt x="0" y="92"/>
                  </a:lnTo>
                  <a:lnTo>
                    <a:pt x="3" y="69"/>
                  </a:lnTo>
                  <a:lnTo>
                    <a:pt x="11" y="50"/>
                  </a:lnTo>
                  <a:lnTo>
                    <a:pt x="24" y="31"/>
                  </a:lnTo>
                  <a:lnTo>
                    <a:pt x="41" y="16"/>
                  </a:lnTo>
                  <a:lnTo>
                    <a:pt x="62" y="4"/>
                  </a:lnTo>
                  <a:lnTo>
                    <a:pt x="92" y="0"/>
                  </a:lnTo>
                  <a:close/>
                </a:path>
              </a:pathLst>
            </a:custGeom>
            <a:solidFill>
              <a:srgbClr val="260F2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99" name="Freeform 50"/>
            <p:cNvSpPr>
              <a:spLocks/>
            </p:cNvSpPr>
            <p:nvPr/>
          </p:nvSpPr>
          <p:spPr bwMode="auto">
            <a:xfrm>
              <a:off x="5808253" y="2831841"/>
              <a:ext cx="51783" cy="127955"/>
            </a:xfrm>
            <a:custGeom>
              <a:avLst/>
              <a:gdLst/>
              <a:ahLst/>
              <a:cxnLst>
                <a:cxn ang="0">
                  <a:pos x="7" y="0"/>
                </a:cxn>
                <a:cxn ang="0">
                  <a:pos x="12" y="16"/>
                </a:cxn>
                <a:cxn ang="0">
                  <a:pos x="24" y="55"/>
                </a:cxn>
                <a:cxn ang="0">
                  <a:pos x="31" y="79"/>
                </a:cxn>
                <a:cxn ang="0">
                  <a:pos x="21" y="77"/>
                </a:cxn>
                <a:cxn ang="0">
                  <a:pos x="12" y="76"/>
                </a:cxn>
                <a:cxn ang="0">
                  <a:pos x="2" y="55"/>
                </a:cxn>
                <a:cxn ang="0">
                  <a:pos x="0" y="33"/>
                </a:cxn>
                <a:cxn ang="0">
                  <a:pos x="2" y="16"/>
                </a:cxn>
                <a:cxn ang="0">
                  <a:pos x="7" y="0"/>
                </a:cxn>
              </a:cxnLst>
              <a:rect l="0" t="0" r="r" b="b"/>
              <a:pathLst>
                <a:path w="31" h="79">
                  <a:moveTo>
                    <a:pt x="7" y="0"/>
                  </a:moveTo>
                  <a:lnTo>
                    <a:pt x="12" y="16"/>
                  </a:lnTo>
                  <a:lnTo>
                    <a:pt x="24" y="55"/>
                  </a:lnTo>
                  <a:lnTo>
                    <a:pt x="31" y="79"/>
                  </a:lnTo>
                  <a:lnTo>
                    <a:pt x="21" y="77"/>
                  </a:lnTo>
                  <a:lnTo>
                    <a:pt x="12" y="76"/>
                  </a:lnTo>
                  <a:lnTo>
                    <a:pt x="2" y="55"/>
                  </a:lnTo>
                  <a:lnTo>
                    <a:pt x="0" y="33"/>
                  </a:lnTo>
                  <a:lnTo>
                    <a:pt x="2" y="16"/>
                  </a:lnTo>
                  <a:lnTo>
                    <a:pt x="7"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00" name="Freeform 51"/>
            <p:cNvSpPr>
              <a:spLocks/>
            </p:cNvSpPr>
            <p:nvPr/>
          </p:nvSpPr>
          <p:spPr bwMode="auto">
            <a:xfrm>
              <a:off x="5462123" y="2743787"/>
              <a:ext cx="286171" cy="284802"/>
            </a:xfrm>
            <a:custGeom>
              <a:avLst/>
              <a:gdLst/>
              <a:ahLst/>
              <a:cxnLst>
                <a:cxn ang="0">
                  <a:pos x="90" y="0"/>
                </a:cxn>
                <a:cxn ang="0">
                  <a:pos x="109" y="1"/>
                </a:cxn>
                <a:cxn ang="0">
                  <a:pos x="127" y="6"/>
                </a:cxn>
                <a:cxn ang="0">
                  <a:pos x="144" y="16"/>
                </a:cxn>
                <a:cxn ang="0">
                  <a:pos x="159" y="28"/>
                </a:cxn>
                <a:cxn ang="0">
                  <a:pos x="170" y="46"/>
                </a:cxn>
                <a:cxn ang="0">
                  <a:pos x="179" y="66"/>
                </a:cxn>
                <a:cxn ang="0">
                  <a:pos x="182" y="90"/>
                </a:cxn>
                <a:cxn ang="0">
                  <a:pos x="178" y="119"/>
                </a:cxn>
                <a:cxn ang="0">
                  <a:pos x="165" y="144"/>
                </a:cxn>
                <a:cxn ang="0">
                  <a:pos x="144" y="163"/>
                </a:cxn>
                <a:cxn ang="0">
                  <a:pos x="121" y="176"/>
                </a:cxn>
                <a:cxn ang="0">
                  <a:pos x="90" y="180"/>
                </a:cxn>
                <a:cxn ang="0">
                  <a:pos x="62" y="176"/>
                </a:cxn>
                <a:cxn ang="0">
                  <a:pos x="38" y="163"/>
                </a:cxn>
                <a:cxn ang="0">
                  <a:pos x="17" y="144"/>
                </a:cxn>
                <a:cxn ang="0">
                  <a:pos x="5" y="119"/>
                </a:cxn>
                <a:cxn ang="0">
                  <a:pos x="0" y="90"/>
                </a:cxn>
                <a:cxn ang="0">
                  <a:pos x="3" y="68"/>
                </a:cxn>
                <a:cxn ang="0">
                  <a:pos x="10" y="49"/>
                </a:cxn>
                <a:cxn ang="0">
                  <a:pos x="24" y="28"/>
                </a:cxn>
                <a:cxn ang="0">
                  <a:pos x="43" y="12"/>
                </a:cxn>
                <a:cxn ang="0">
                  <a:pos x="67" y="3"/>
                </a:cxn>
                <a:cxn ang="0">
                  <a:pos x="78" y="0"/>
                </a:cxn>
                <a:cxn ang="0">
                  <a:pos x="90" y="0"/>
                </a:cxn>
              </a:cxnLst>
              <a:rect l="0" t="0" r="r" b="b"/>
              <a:pathLst>
                <a:path w="182" h="180">
                  <a:moveTo>
                    <a:pt x="90" y="0"/>
                  </a:moveTo>
                  <a:lnTo>
                    <a:pt x="109" y="1"/>
                  </a:lnTo>
                  <a:lnTo>
                    <a:pt x="127" y="6"/>
                  </a:lnTo>
                  <a:lnTo>
                    <a:pt x="144" y="16"/>
                  </a:lnTo>
                  <a:lnTo>
                    <a:pt x="159" y="28"/>
                  </a:lnTo>
                  <a:lnTo>
                    <a:pt x="170" y="46"/>
                  </a:lnTo>
                  <a:lnTo>
                    <a:pt x="179" y="66"/>
                  </a:lnTo>
                  <a:lnTo>
                    <a:pt x="182" y="90"/>
                  </a:lnTo>
                  <a:lnTo>
                    <a:pt x="178" y="119"/>
                  </a:lnTo>
                  <a:lnTo>
                    <a:pt x="165" y="144"/>
                  </a:lnTo>
                  <a:lnTo>
                    <a:pt x="144" y="163"/>
                  </a:lnTo>
                  <a:lnTo>
                    <a:pt x="121" y="176"/>
                  </a:lnTo>
                  <a:lnTo>
                    <a:pt x="90" y="180"/>
                  </a:lnTo>
                  <a:lnTo>
                    <a:pt x="62" y="176"/>
                  </a:lnTo>
                  <a:lnTo>
                    <a:pt x="38" y="163"/>
                  </a:lnTo>
                  <a:lnTo>
                    <a:pt x="17" y="144"/>
                  </a:lnTo>
                  <a:lnTo>
                    <a:pt x="5" y="119"/>
                  </a:lnTo>
                  <a:lnTo>
                    <a:pt x="0" y="90"/>
                  </a:lnTo>
                  <a:lnTo>
                    <a:pt x="3" y="68"/>
                  </a:lnTo>
                  <a:lnTo>
                    <a:pt x="10" y="49"/>
                  </a:lnTo>
                  <a:lnTo>
                    <a:pt x="24" y="28"/>
                  </a:lnTo>
                  <a:lnTo>
                    <a:pt x="43" y="12"/>
                  </a:lnTo>
                  <a:lnTo>
                    <a:pt x="67" y="3"/>
                  </a:lnTo>
                  <a:lnTo>
                    <a:pt x="78" y="0"/>
                  </a:lnTo>
                  <a:lnTo>
                    <a:pt x="90"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01" name="Freeform 52"/>
            <p:cNvSpPr>
              <a:spLocks/>
            </p:cNvSpPr>
            <p:nvPr/>
          </p:nvSpPr>
          <p:spPr bwMode="auto">
            <a:xfrm>
              <a:off x="5117355" y="2743787"/>
              <a:ext cx="283445" cy="284802"/>
            </a:xfrm>
            <a:custGeom>
              <a:avLst/>
              <a:gdLst/>
              <a:ahLst/>
              <a:cxnLst>
                <a:cxn ang="0">
                  <a:pos x="88" y="0"/>
                </a:cxn>
                <a:cxn ang="0">
                  <a:pos x="105" y="1"/>
                </a:cxn>
                <a:cxn ang="0">
                  <a:pos x="122" y="6"/>
                </a:cxn>
                <a:cxn ang="0">
                  <a:pos x="140" y="16"/>
                </a:cxn>
                <a:cxn ang="0">
                  <a:pos x="154" y="28"/>
                </a:cxn>
                <a:cxn ang="0">
                  <a:pos x="167" y="46"/>
                </a:cxn>
                <a:cxn ang="0">
                  <a:pos x="175" y="66"/>
                </a:cxn>
                <a:cxn ang="0">
                  <a:pos x="178" y="90"/>
                </a:cxn>
                <a:cxn ang="0">
                  <a:pos x="173" y="119"/>
                </a:cxn>
                <a:cxn ang="0">
                  <a:pos x="160" y="144"/>
                </a:cxn>
                <a:cxn ang="0">
                  <a:pos x="141" y="163"/>
                </a:cxn>
                <a:cxn ang="0">
                  <a:pos x="116" y="176"/>
                </a:cxn>
                <a:cxn ang="0">
                  <a:pos x="88" y="180"/>
                </a:cxn>
                <a:cxn ang="0">
                  <a:pos x="59" y="176"/>
                </a:cxn>
                <a:cxn ang="0">
                  <a:pos x="34" y="163"/>
                </a:cxn>
                <a:cxn ang="0">
                  <a:pos x="13" y="144"/>
                </a:cxn>
                <a:cxn ang="0">
                  <a:pos x="0" y="119"/>
                </a:cxn>
                <a:cxn ang="0">
                  <a:pos x="7" y="101"/>
                </a:cxn>
                <a:cxn ang="0">
                  <a:pos x="8" y="81"/>
                </a:cxn>
                <a:cxn ang="0">
                  <a:pos x="5" y="52"/>
                </a:cxn>
                <a:cxn ang="0">
                  <a:pos x="18" y="31"/>
                </a:cxn>
                <a:cxn ang="0">
                  <a:pos x="37" y="14"/>
                </a:cxn>
                <a:cxn ang="0">
                  <a:pos x="61" y="3"/>
                </a:cxn>
                <a:cxn ang="0">
                  <a:pos x="88" y="0"/>
                </a:cxn>
              </a:cxnLst>
              <a:rect l="0" t="0" r="r" b="b"/>
              <a:pathLst>
                <a:path w="178" h="180">
                  <a:moveTo>
                    <a:pt x="88" y="0"/>
                  </a:moveTo>
                  <a:lnTo>
                    <a:pt x="105" y="1"/>
                  </a:lnTo>
                  <a:lnTo>
                    <a:pt x="122" y="6"/>
                  </a:lnTo>
                  <a:lnTo>
                    <a:pt x="140" y="16"/>
                  </a:lnTo>
                  <a:lnTo>
                    <a:pt x="154" y="28"/>
                  </a:lnTo>
                  <a:lnTo>
                    <a:pt x="167" y="46"/>
                  </a:lnTo>
                  <a:lnTo>
                    <a:pt x="175" y="66"/>
                  </a:lnTo>
                  <a:lnTo>
                    <a:pt x="178" y="90"/>
                  </a:lnTo>
                  <a:lnTo>
                    <a:pt x="173" y="119"/>
                  </a:lnTo>
                  <a:lnTo>
                    <a:pt x="160" y="144"/>
                  </a:lnTo>
                  <a:lnTo>
                    <a:pt x="141" y="163"/>
                  </a:lnTo>
                  <a:lnTo>
                    <a:pt x="116" y="176"/>
                  </a:lnTo>
                  <a:lnTo>
                    <a:pt x="88" y="180"/>
                  </a:lnTo>
                  <a:lnTo>
                    <a:pt x="59" y="176"/>
                  </a:lnTo>
                  <a:lnTo>
                    <a:pt x="34" y="163"/>
                  </a:lnTo>
                  <a:lnTo>
                    <a:pt x="13" y="144"/>
                  </a:lnTo>
                  <a:lnTo>
                    <a:pt x="0" y="119"/>
                  </a:lnTo>
                  <a:lnTo>
                    <a:pt x="7" y="101"/>
                  </a:lnTo>
                  <a:lnTo>
                    <a:pt x="8" y="81"/>
                  </a:lnTo>
                  <a:lnTo>
                    <a:pt x="5" y="52"/>
                  </a:lnTo>
                  <a:lnTo>
                    <a:pt x="18" y="31"/>
                  </a:lnTo>
                  <a:lnTo>
                    <a:pt x="37" y="14"/>
                  </a:lnTo>
                  <a:lnTo>
                    <a:pt x="61" y="3"/>
                  </a:lnTo>
                  <a:lnTo>
                    <a:pt x="88"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02" name="Freeform 53"/>
            <p:cNvSpPr>
              <a:spLocks/>
            </p:cNvSpPr>
            <p:nvPr/>
          </p:nvSpPr>
          <p:spPr bwMode="auto">
            <a:xfrm>
              <a:off x="5682883" y="2954293"/>
              <a:ext cx="215309" cy="287552"/>
            </a:xfrm>
            <a:custGeom>
              <a:avLst/>
              <a:gdLst/>
              <a:ahLst/>
              <a:cxnLst>
                <a:cxn ang="0">
                  <a:pos x="90" y="0"/>
                </a:cxn>
                <a:cxn ang="0">
                  <a:pos x="92" y="0"/>
                </a:cxn>
                <a:cxn ang="0">
                  <a:pos x="101" y="1"/>
                </a:cxn>
                <a:cxn ang="0">
                  <a:pos x="111" y="3"/>
                </a:cxn>
                <a:cxn ang="0">
                  <a:pos x="115" y="24"/>
                </a:cxn>
                <a:cxn ang="0">
                  <a:pos x="123" y="62"/>
                </a:cxn>
                <a:cxn ang="0">
                  <a:pos x="130" y="109"/>
                </a:cxn>
                <a:cxn ang="0">
                  <a:pos x="134" y="147"/>
                </a:cxn>
                <a:cxn ang="0">
                  <a:pos x="136" y="168"/>
                </a:cxn>
                <a:cxn ang="0">
                  <a:pos x="128" y="171"/>
                </a:cxn>
                <a:cxn ang="0">
                  <a:pos x="120" y="177"/>
                </a:cxn>
                <a:cxn ang="0">
                  <a:pos x="106" y="181"/>
                </a:cxn>
                <a:cxn ang="0">
                  <a:pos x="90" y="182"/>
                </a:cxn>
                <a:cxn ang="0">
                  <a:pos x="61" y="177"/>
                </a:cxn>
                <a:cxn ang="0">
                  <a:pos x="36" y="165"/>
                </a:cxn>
                <a:cxn ang="0">
                  <a:pos x="17" y="144"/>
                </a:cxn>
                <a:cxn ang="0">
                  <a:pos x="4" y="119"/>
                </a:cxn>
                <a:cxn ang="0">
                  <a:pos x="0" y="90"/>
                </a:cxn>
                <a:cxn ang="0">
                  <a:pos x="4" y="62"/>
                </a:cxn>
                <a:cxn ang="0">
                  <a:pos x="17" y="38"/>
                </a:cxn>
                <a:cxn ang="0">
                  <a:pos x="36" y="17"/>
                </a:cxn>
                <a:cxn ang="0">
                  <a:pos x="61" y="5"/>
                </a:cxn>
                <a:cxn ang="0">
                  <a:pos x="90" y="0"/>
                </a:cxn>
              </a:cxnLst>
              <a:rect l="0" t="0" r="r" b="b"/>
              <a:pathLst>
                <a:path w="136" h="182">
                  <a:moveTo>
                    <a:pt x="90" y="0"/>
                  </a:moveTo>
                  <a:lnTo>
                    <a:pt x="92" y="0"/>
                  </a:lnTo>
                  <a:lnTo>
                    <a:pt x="101" y="1"/>
                  </a:lnTo>
                  <a:lnTo>
                    <a:pt x="111" y="3"/>
                  </a:lnTo>
                  <a:lnTo>
                    <a:pt x="115" y="24"/>
                  </a:lnTo>
                  <a:lnTo>
                    <a:pt x="123" y="62"/>
                  </a:lnTo>
                  <a:lnTo>
                    <a:pt x="130" y="109"/>
                  </a:lnTo>
                  <a:lnTo>
                    <a:pt x="134" y="147"/>
                  </a:lnTo>
                  <a:lnTo>
                    <a:pt x="136" y="168"/>
                  </a:lnTo>
                  <a:lnTo>
                    <a:pt x="128" y="171"/>
                  </a:lnTo>
                  <a:lnTo>
                    <a:pt x="120" y="177"/>
                  </a:lnTo>
                  <a:lnTo>
                    <a:pt x="106" y="181"/>
                  </a:lnTo>
                  <a:lnTo>
                    <a:pt x="90" y="182"/>
                  </a:lnTo>
                  <a:lnTo>
                    <a:pt x="61" y="177"/>
                  </a:lnTo>
                  <a:lnTo>
                    <a:pt x="36" y="165"/>
                  </a:lnTo>
                  <a:lnTo>
                    <a:pt x="17" y="144"/>
                  </a:lnTo>
                  <a:lnTo>
                    <a:pt x="4" y="119"/>
                  </a:lnTo>
                  <a:lnTo>
                    <a:pt x="0" y="90"/>
                  </a:lnTo>
                  <a:lnTo>
                    <a:pt x="4" y="62"/>
                  </a:lnTo>
                  <a:lnTo>
                    <a:pt x="17" y="38"/>
                  </a:lnTo>
                  <a:lnTo>
                    <a:pt x="36" y="17"/>
                  </a:lnTo>
                  <a:lnTo>
                    <a:pt x="61" y="5"/>
                  </a:lnTo>
                  <a:lnTo>
                    <a:pt x="90" y="0"/>
                  </a:lnTo>
                  <a:close/>
                </a:path>
              </a:pathLst>
            </a:custGeom>
            <a:solidFill>
              <a:srgbClr val="150D18"/>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03" name="Freeform 54"/>
            <p:cNvSpPr>
              <a:spLocks/>
            </p:cNvSpPr>
            <p:nvPr/>
          </p:nvSpPr>
          <p:spPr bwMode="auto">
            <a:xfrm>
              <a:off x="5260440" y="2988688"/>
              <a:ext cx="290259" cy="290305"/>
            </a:xfrm>
            <a:custGeom>
              <a:avLst/>
              <a:gdLst/>
              <a:ahLst/>
              <a:cxnLst>
                <a:cxn ang="0">
                  <a:pos x="92" y="0"/>
                </a:cxn>
                <a:cxn ang="0">
                  <a:pos x="120" y="5"/>
                </a:cxn>
                <a:cxn ang="0">
                  <a:pos x="144" y="17"/>
                </a:cxn>
                <a:cxn ang="0">
                  <a:pos x="165" y="37"/>
                </a:cxn>
                <a:cxn ang="0">
                  <a:pos x="177" y="62"/>
                </a:cxn>
                <a:cxn ang="0">
                  <a:pos x="182" y="90"/>
                </a:cxn>
                <a:cxn ang="0">
                  <a:pos x="177" y="119"/>
                </a:cxn>
                <a:cxn ang="0">
                  <a:pos x="165" y="144"/>
                </a:cxn>
                <a:cxn ang="0">
                  <a:pos x="144" y="163"/>
                </a:cxn>
                <a:cxn ang="0">
                  <a:pos x="120" y="178"/>
                </a:cxn>
                <a:cxn ang="0">
                  <a:pos x="92" y="182"/>
                </a:cxn>
                <a:cxn ang="0">
                  <a:pos x="62" y="178"/>
                </a:cxn>
                <a:cxn ang="0">
                  <a:pos x="38" y="163"/>
                </a:cxn>
                <a:cxn ang="0">
                  <a:pos x="17" y="144"/>
                </a:cxn>
                <a:cxn ang="0">
                  <a:pos x="4" y="119"/>
                </a:cxn>
                <a:cxn ang="0">
                  <a:pos x="0" y="90"/>
                </a:cxn>
                <a:cxn ang="0">
                  <a:pos x="4" y="62"/>
                </a:cxn>
                <a:cxn ang="0">
                  <a:pos x="17" y="37"/>
                </a:cxn>
                <a:cxn ang="0">
                  <a:pos x="38" y="17"/>
                </a:cxn>
                <a:cxn ang="0">
                  <a:pos x="62" y="5"/>
                </a:cxn>
                <a:cxn ang="0">
                  <a:pos x="92" y="0"/>
                </a:cxn>
              </a:cxnLst>
              <a:rect l="0" t="0" r="r" b="b"/>
              <a:pathLst>
                <a:path w="182" h="182">
                  <a:moveTo>
                    <a:pt x="92" y="0"/>
                  </a:moveTo>
                  <a:lnTo>
                    <a:pt x="120" y="5"/>
                  </a:lnTo>
                  <a:lnTo>
                    <a:pt x="144" y="17"/>
                  </a:lnTo>
                  <a:lnTo>
                    <a:pt x="165" y="37"/>
                  </a:lnTo>
                  <a:lnTo>
                    <a:pt x="177" y="62"/>
                  </a:lnTo>
                  <a:lnTo>
                    <a:pt x="182" y="90"/>
                  </a:lnTo>
                  <a:lnTo>
                    <a:pt x="177" y="119"/>
                  </a:lnTo>
                  <a:lnTo>
                    <a:pt x="165" y="144"/>
                  </a:lnTo>
                  <a:lnTo>
                    <a:pt x="144" y="163"/>
                  </a:lnTo>
                  <a:lnTo>
                    <a:pt x="120" y="178"/>
                  </a:lnTo>
                  <a:lnTo>
                    <a:pt x="92" y="182"/>
                  </a:lnTo>
                  <a:lnTo>
                    <a:pt x="62" y="178"/>
                  </a:lnTo>
                  <a:lnTo>
                    <a:pt x="38" y="163"/>
                  </a:lnTo>
                  <a:lnTo>
                    <a:pt x="17" y="144"/>
                  </a:lnTo>
                  <a:lnTo>
                    <a:pt x="4" y="119"/>
                  </a:lnTo>
                  <a:lnTo>
                    <a:pt x="0" y="90"/>
                  </a:lnTo>
                  <a:lnTo>
                    <a:pt x="4" y="62"/>
                  </a:lnTo>
                  <a:lnTo>
                    <a:pt x="17" y="37"/>
                  </a:lnTo>
                  <a:lnTo>
                    <a:pt x="38" y="17"/>
                  </a:lnTo>
                  <a:lnTo>
                    <a:pt x="62" y="5"/>
                  </a:lnTo>
                  <a:lnTo>
                    <a:pt x="92" y="0"/>
                  </a:lnTo>
                  <a:close/>
                </a:path>
              </a:pathLst>
            </a:custGeom>
            <a:solidFill>
              <a:srgbClr val="7F488E"/>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04" name="Freeform 55"/>
            <p:cNvSpPr>
              <a:spLocks/>
            </p:cNvSpPr>
            <p:nvPr/>
          </p:nvSpPr>
          <p:spPr bwMode="auto">
            <a:xfrm>
              <a:off x="5825968" y="3219831"/>
              <a:ext cx="76312" cy="216009"/>
            </a:xfrm>
            <a:custGeom>
              <a:avLst/>
              <a:gdLst/>
              <a:ahLst/>
              <a:cxnLst>
                <a:cxn ang="0">
                  <a:pos x="46" y="0"/>
                </a:cxn>
                <a:cxn ang="0">
                  <a:pos x="48" y="54"/>
                </a:cxn>
                <a:cxn ang="0">
                  <a:pos x="48" y="54"/>
                </a:cxn>
                <a:cxn ang="0">
                  <a:pos x="44" y="136"/>
                </a:cxn>
                <a:cxn ang="0">
                  <a:pos x="27" y="125"/>
                </a:cxn>
                <a:cxn ang="0">
                  <a:pos x="13" y="109"/>
                </a:cxn>
                <a:cxn ang="0">
                  <a:pos x="3" y="90"/>
                </a:cxn>
                <a:cxn ang="0">
                  <a:pos x="0" y="68"/>
                </a:cxn>
                <a:cxn ang="0">
                  <a:pos x="3" y="44"/>
                </a:cxn>
                <a:cxn ang="0">
                  <a:pos x="14" y="25"/>
                </a:cxn>
                <a:cxn ang="0">
                  <a:pos x="30" y="9"/>
                </a:cxn>
                <a:cxn ang="0">
                  <a:pos x="38" y="3"/>
                </a:cxn>
                <a:cxn ang="0">
                  <a:pos x="46" y="0"/>
                </a:cxn>
              </a:cxnLst>
              <a:rect l="0" t="0" r="r" b="b"/>
              <a:pathLst>
                <a:path w="48" h="136">
                  <a:moveTo>
                    <a:pt x="46" y="0"/>
                  </a:moveTo>
                  <a:lnTo>
                    <a:pt x="48" y="54"/>
                  </a:lnTo>
                  <a:lnTo>
                    <a:pt x="48" y="54"/>
                  </a:lnTo>
                  <a:lnTo>
                    <a:pt x="44" y="136"/>
                  </a:lnTo>
                  <a:lnTo>
                    <a:pt x="27" y="125"/>
                  </a:lnTo>
                  <a:lnTo>
                    <a:pt x="13" y="109"/>
                  </a:lnTo>
                  <a:lnTo>
                    <a:pt x="3" y="90"/>
                  </a:lnTo>
                  <a:lnTo>
                    <a:pt x="0" y="68"/>
                  </a:lnTo>
                  <a:lnTo>
                    <a:pt x="3" y="44"/>
                  </a:lnTo>
                  <a:lnTo>
                    <a:pt x="14" y="25"/>
                  </a:lnTo>
                  <a:lnTo>
                    <a:pt x="30" y="9"/>
                  </a:lnTo>
                  <a:lnTo>
                    <a:pt x="38" y="3"/>
                  </a:lnTo>
                  <a:lnTo>
                    <a:pt x="46" y="0"/>
                  </a:lnTo>
                  <a:close/>
                </a:path>
              </a:pathLst>
            </a:custGeom>
            <a:solidFill>
              <a:srgbClr val="260F2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05" name="Freeform 56"/>
            <p:cNvSpPr>
              <a:spLocks/>
            </p:cNvSpPr>
            <p:nvPr/>
          </p:nvSpPr>
          <p:spPr bwMode="auto">
            <a:xfrm>
              <a:off x="5545248" y="3162046"/>
              <a:ext cx="194869" cy="196747"/>
            </a:xfrm>
            <a:custGeom>
              <a:avLst/>
              <a:gdLst/>
              <a:ahLst/>
              <a:cxnLst>
                <a:cxn ang="0">
                  <a:pos x="60" y="0"/>
                </a:cxn>
                <a:cxn ang="0">
                  <a:pos x="84" y="5"/>
                </a:cxn>
                <a:cxn ang="0">
                  <a:pos x="103" y="19"/>
                </a:cxn>
                <a:cxn ang="0">
                  <a:pos x="117" y="38"/>
                </a:cxn>
                <a:cxn ang="0">
                  <a:pos x="122" y="62"/>
                </a:cxn>
                <a:cxn ang="0">
                  <a:pos x="117" y="86"/>
                </a:cxn>
                <a:cxn ang="0">
                  <a:pos x="103" y="105"/>
                </a:cxn>
                <a:cxn ang="0">
                  <a:pos x="84" y="118"/>
                </a:cxn>
                <a:cxn ang="0">
                  <a:pos x="60" y="123"/>
                </a:cxn>
                <a:cxn ang="0">
                  <a:pos x="36" y="118"/>
                </a:cxn>
                <a:cxn ang="0">
                  <a:pos x="17" y="105"/>
                </a:cxn>
                <a:cxn ang="0">
                  <a:pos x="5" y="86"/>
                </a:cxn>
                <a:cxn ang="0">
                  <a:pos x="0" y="62"/>
                </a:cxn>
                <a:cxn ang="0">
                  <a:pos x="5" y="38"/>
                </a:cxn>
                <a:cxn ang="0">
                  <a:pos x="17" y="19"/>
                </a:cxn>
                <a:cxn ang="0">
                  <a:pos x="36" y="5"/>
                </a:cxn>
                <a:cxn ang="0">
                  <a:pos x="60" y="0"/>
                </a:cxn>
              </a:cxnLst>
              <a:rect l="0" t="0" r="r" b="b"/>
              <a:pathLst>
                <a:path w="122" h="123">
                  <a:moveTo>
                    <a:pt x="60" y="0"/>
                  </a:moveTo>
                  <a:lnTo>
                    <a:pt x="84" y="5"/>
                  </a:lnTo>
                  <a:lnTo>
                    <a:pt x="103" y="19"/>
                  </a:lnTo>
                  <a:lnTo>
                    <a:pt x="117" y="38"/>
                  </a:lnTo>
                  <a:lnTo>
                    <a:pt x="122" y="62"/>
                  </a:lnTo>
                  <a:lnTo>
                    <a:pt x="117" y="86"/>
                  </a:lnTo>
                  <a:lnTo>
                    <a:pt x="103" y="105"/>
                  </a:lnTo>
                  <a:lnTo>
                    <a:pt x="84" y="118"/>
                  </a:lnTo>
                  <a:lnTo>
                    <a:pt x="60" y="123"/>
                  </a:lnTo>
                  <a:lnTo>
                    <a:pt x="36" y="118"/>
                  </a:lnTo>
                  <a:lnTo>
                    <a:pt x="17" y="105"/>
                  </a:lnTo>
                  <a:lnTo>
                    <a:pt x="5" y="86"/>
                  </a:lnTo>
                  <a:lnTo>
                    <a:pt x="0" y="62"/>
                  </a:lnTo>
                  <a:lnTo>
                    <a:pt x="5" y="38"/>
                  </a:lnTo>
                  <a:lnTo>
                    <a:pt x="17" y="19"/>
                  </a:lnTo>
                  <a:lnTo>
                    <a:pt x="36" y="5"/>
                  </a:lnTo>
                  <a:lnTo>
                    <a:pt x="60"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06" name="Freeform 57"/>
            <p:cNvSpPr>
              <a:spLocks/>
            </p:cNvSpPr>
            <p:nvPr/>
          </p:nvSpPr>
          <p:spPr bwMode="auto">
            <a:xfrm>
              <a:off x="5670618" y="3427585"/>
              <a:ext cx="222124" cy="287552"/>
            </a:xfrm>
            <a:custGeom>
              <a:avLst/>
              <a:gdLst/>
              <a:ahLst/>
              <a:cxnLst>
                <a:cxn ang="0">
                  <a:pos x="92" y="0"/>
                </a:cxn>
                <a:cxn ang="0">
                  <a:pos x="119" y="3"/>
                </a:cxn>
                <a:cxn ang="0">
                  <a:pos x="141" y="14"/>
                </a:cxn>
                <a:cxn ang="0">
                  <a:pos x="128" y="101"/>
                </a:cxn>
                <a:cxn ang="0">
                  <a:pos x="122" y="128"/>
                </a:cxn>
                <a:cxn ang="0">
                  <a:pos x="109" y="179"/>
                </a:cxn>
                <a:cxn ang="0">
                  <a:pos x="100" y="181"/>
                </a:cxn>
                <a:cxn ang="0">
                  <a:pos x="92" y="181"/>
                </a:cxn>
                <a:cxn ang="0">
                  <a:pos x="61" y="176"/>
                </a:cxn>
                <a:cxn ang="0">
                  <a:pos x="38" y="163"/>
                </a:cxn>
                <a:cxn ang="0">
                  <a:pos x="17" y="143"/>
                </a:cxn>
                <a:cxn ang="0">
                  <a:pos x="4" y="119"/>
                </a:cxn>
                <a:cxn ang="0">
                  <a:pos x="0" y="90"/>
                </a:cxn>
                <a:cxn ang="0">
                  <a:pos x="4" y="62"/>
                </a:cxn>
                <a:cxn ang="0">
                  <a:pos x="17" y="36"/>
                </a:cxn>
                <a:cxn ang="0">
                  <a:pos x="38" y="17"/>
                </a:cxn>
                <a:cxn ang="0">
                  <a:pos x="61" y="5"/>
                </a:cxn>
                <a:cxn ang="0">
                  <a:pos x="92" y="0"/>
                </a:cxn>
              </a:cxnLst>
              <a:rect l="0" t="0" r="r" b="b"/>
              <a:pathLst>
                <a:path w="141" h="181">
                  <a:moveTo>
                    <a:pt x="92" y="0"/>
                  </a:moveTo>
                  <a:lnTo>
                    <a:pt x="119" y="3"/>
                  </a:lnTo>
                  <a:lnTo>
                    <a:pt x="141" y="14"/>
                  </a:lnTo>
                  <a:lnTo>
                    <a:pt x="128" y="101"/>
                  </a:lnTo>
                  <a:lnTo>
                    <a:pt x="122" y="128"/>
                  </a:lnTo>
                  <a:lnTo>
                    <a:pt x="109" y="179"/>
                  </a:lnTo>
                  <a:lnTo>
                    <a:pt x="100" y="181"/>
                  </a:lnTo>
                  <a:lnTo>
                    <a:pt x="92" y="181"/>
                  </a:lnTo>
                  <a:lnTo>
                    <a:pt x="61" y="176"/>
                  </a:lnTo>
                  <a:lnTo>
                    <a:pt x="38" y="163"/>
                  </a:lnTo>
                  <a:lnTo>
                    <a:pt x="17" y="143"/>
                  </a:lnTo>
                  <a:lnTo>
                    <a:pt x="4" y="119"/>
                  </a:lnTo>
                  <a:lnTo>
                    <a:pt x="0" y="90"/>
                  </a:lnTo>
                  <a:lnTo>
                    <a:pt x="4" y="62"/>
                  </a:lnTo>
                  <a:lnTo>
                    <a:pt x="17" y="36"/>
                  </a:lnTo>
                  <a:lnTo>
                    <a:pt x="38" y="17"/>
                  </a:lnTo>
                  <a:lnTo>
                    <a:pt x="61" y="5"/>
                  </a:lnTo>
                  <a:lnTo>
                    <a:pt x="92"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07" name="Freeform 58"/>
            <p:cNvSpPr>
              <a:spLocks/>
            </p:cNvSpPr>
            <p:nvPr/>
          </p:nvSpPr>
          <p:spPr bwMode="auto">
            <a:xfrm>
              <a:off x="5580679" y="3790810"/>
              <a:ext cx="204408" cy="213256"/>
            </a:xfrm>
            <a:custGeom>
              <a:avLst/>
              <a:gdLst/>
              <a:ahLst/>
              <a:cxnLst>
                <a:cxn ang="0">
                  <a:pos x="65" y="0"/>
                </a:cxn>
                <a:cxn ang="0">
                  <a:pos x="87" y="3"/>
                </a:cxn>
                <a:cxn ang="0">
                  <a:pos x="106" y="13"/>
                </a:cxn>
                <a:cxn ang="0">
                  <a:pos x="121" y="28"/>
                </a:cxn>
                <a:cxn ang="0">
                  <a:pos x="129" y="46"/>
                </a:cxn>
                <a:cxn ang="0">
                  <a:pos x="97" y="112"/>
                </a:cxn>
                <a:cxn ang="0">
                  <a:pos x="92" y="120"/>
                </a:cxn>
                <a:cxn ang="0">
                  <a:pos x="89" y="128"/>
                </a:cxn>
                <a:cxn ang="0">
                  <a:pos x="78" y="131"/>
                </a:cxn>
                <a:cxn ang="0">
                  <a:pos x="65" y="133"/>
                </a:cxn>
                <a:cxn ang="0">
                  <a:pos x="45" y="128"/>
                </a:cxn>
                <a:cxn ang="0">
                  <a:pos x="27" y="119"/>
                </a:cxn>
                <a:cxn ang="0">
                  <a:pos x="13" y="104"/>
                </a:cxn>
                <a:cxn ang="0">
                  <a:pos x="3" y="87"/>
                </a:cxn>
                <a:cxn ang="0">
                  <a:pos x="0" y="66"/>
                </a:cxn>
                <a:cxn ang="0">
                  <a:pos x="3" y="46"/>
                </a:cxn>
                <a:cxn ang="0">
                  <a:pos x="13" y="27"/>
                </a:cxn>
                <a:cxn ang="0">
                  <a:pos x="27" y="13"/>
                </a:cxn>
                <a:cxn ang="0">
                  <a:pos x="45" y="3"/>
                </a:cxn>
                <a:cxn ang="0">
                  <a:pos x="65" y="0"/>
                </a:cxn>
              </a:cxnLst>
              <a:rect l="0" t="0" r="r" b="b"/>
              <a:pathLst>
                <a:path w="129" h="133">
                  <a:moveTo>
                    <a:pt x="65" y="0"/>
                  </a:moveTo>
                  <a:lnTo>
                    <a:pt x="87" y="3"/>
                  </a:lnTo>
                  <a:lnTo>
                    <a:pt x="106" y="13"/>
                  </a:lnTo>
                  <a:lnTo>
                    <a:pt x="121" y="28"/>
                  </a:lnTo>
                  <a:lnTo>
                    <a:pt x="129" y="46"/>
                  </a:lnTo>
                  <a:lnTo>
                    <a:pt x="97" y="112"/>
                  </a:lnTo>
                  <a:lnTo>
                    <a:pt x="92" y="120"/>
                  </a:lnTo>
                  <a:lnTo>
                    <a:pt x="89" y="128"/>
                  </a:lnTo>
                  <a:lnTo>
                    <a:pt x="78" y="131"/>
                  </a:lnTo>
                  <a:lnTo>
                    <a:pt x="65" y="133"/>
                  </a:lnTo>
                  <a:lnTo>
                    <a:pt x="45" y="128"/>
                  </a:lnTo>
                  <a:lnTo>
                    <a:pt x="27" y="119"/>
                  </a:lnTo>
                  <a:lnTo>
                    <a:pt x="13" y="104"/>
                  </a:lnTo>
                  <a:lnTo>
                    <a:pt x="3" y="87"/>
                  </a:lnTo>
                  <a:lnTo>
                    <a:pt x="0" y="66"/>
                  </a:lnTo>
                  <a:lnTo>
                    <a:pt x="3" y="46"/>
                  </a:lnTo>
                  <a:lnTo>
                    <a:pt x="13" y="27"/>
                  </a:lnTo>
                  <a:lnTo>
                    <a:pt x="27" y="13"/>
                  </a:lnTo>
                  <a:lnTo>
                    <a:pt x="45" y="3"/>
                  </a:lnTo>
                  <a:lnTo>
                    <a:pt x="65"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08" name="Freeform 59"/>
            <p:cNvSpPr>
              <a:spLocks/>
            </p:cNvSpPr>
            <p:nvPr/>
          </p:nvSpPr>
          <p:spPr bwMode="auto">
            <a:xfrm>
              <a:off x="5366732" y="3539029"/>
              <a:ext cx="287533" cy="288929"/>
            </a:xfrm>
            <a:custGeom>
              <a:avLst/>
              <a:gdLst/>
              <a:ahLst/>
              <a:cxnLst>
                <a:cxn ang="0">
                  <a:pos x="91" y="0"/>
                </a:cxn>
                <a:cxn ang="0">
                  <a:pos x="119" y="3"/>
                </a:cxn>
                <a:cxn ang="0">
                  <a:pos x="145" y="18"/>
                </a:cxn>
                <a:cxn ang="0">
                  <a:pos x="164" y="37"/>
                </a:cxn>
                <a:cxn ang="0">
                  <a:pos x="178" y="62"/>
                </a:cxn>
                <a:cxn ang="0">
                  <a:pos x="181" y="91"/>
                </a:cxn>
                <a:cxn ang="0">
                  <a:pos x="178" y="119"/>
                </a:cxn>
                <a:cxn ang="0">
                  <a:pos x="164" y="145"/>
                </a:cxn>
                <a:cxn ang="0">
                  <a:pos x="145" y="164"/>
                </a:cxn>
                <a:cxn ang="0">
                  <a:pos x="119" y="176"/>
                </a:cxn>
                <a:cxn ang="0">
                  <a:pos x="91" y="181"/>
                </a:cxn>
                <a:cxn ang="0">
                  <a:pos x="62" y="176"/>
                </a:cxn>
                <a:cxn ang="0">
                  <a:pos x="37" y="164"/>
                </a:cxn>
                <a:cxn ang="0">
                  <a:pos x="18" y="145"/>
                </a:cxn>
                <a:cxn ang="0">
                  <a:pos x="5" y="119"/>
                </a:cxn>
                <a:cxn ang="0">
                  <a:pos x="0" y="91"/>
                </a:cxn>
                <a:cxn ang="0">
                  <a:pos x="5" y="62"/>
                </a:cxn>
                <a:cxn ang="0">
                  <a:pos x="18" y="37"/>
                </a:cxn>
                <a:cxn ang="0">
                  <a:pos x="37" y="18"/>
                </a:cxn>
                <a:cxn ang="0">
                  <a:pos x="62" y="3"/>
                </a:cxn>
                <a:cxn ang="0">
                  <a:pos x="91" y="0"/>
                </a:cxn>
              </a:cxnLst>
              <a:rect l="0" t="0" r="r" b="b"/>
              <a:pathLst>
                <a:path w="181" h="181">
                  <a:moveTo>
                    <a:pt x="91" y="0"/>
                  </a:moveTo>
                  <a:lnTo>
                    <a:pt x="119" y="3"/>
                  </a:lnTo>
                  <a:lnTo>
                    <a:pt x="145" y="18"/>
                  </a:lnTo>
                  <a:lnTo>
                    <a:pt x="164" y="37"/>
                  </a:lnTo>
                  <a:lnTo>
                    <a:pt x="178" y="62"/>
                  </a:lnTo>
                  <a:lnTo>
                    <a:pt x="181" y="91"/>
                  </a:lnTo>
                  <a:lnTo>
                    <a:pt x="178" y="119"/>
                  </a:lnTo>
                  <a:lnTo>
                    <a:pt x="164" y="145"/>
                  </a:lnTo>
                  <a:lnTo>
                    <a:pt x="145" y="164"/>
                  </a:lnTo>
                  <a:lnTo>
                    <a:pt x="119" y="176"/>
                  </a:lnTo>
                  <a:lnTo>
                    <a:pt x="91" y="181"/>
                  </a:lnTo>
                  <a:lnTo>
                    <a:pt x="62" y="176"/>
                  </a:lnTo>
                  <a:lnTo>
                    <a:pt x="37" y="164"/>
                  </a:lnTo>
                  <a:lnTo>
                    <a:pt x="18" y="145"/>
                  </a:lnTo>
                  <a:lnTo>
                    <a:pt x="5" y="119"/>
                  </a:lnTo>
                  <a:lnTo>
                    <a:pt x="0" y="91"/>
                  </a:lnTo>
                  <a:lnTo>
                    <a:pt x="5" y="62"/>
                  </a:lnTo>
                  <a:lnTo>
                    <a:pt x="18" y="37"/>
                  </a:lnTo>
                  <a:lnTo>
                    <a:pt x="37" y="18"/>
                  </a:lnTo>
                  <a:lnTo>
                    <a:pt x="62" y="3"/>
                  </a:lnTo>
                  <a:lnTo>
                    <a:pt x="91"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09" name="Freeform 60"/>
            <p:cNvSpPr>
              <a:spLocks/>
            </p:cNvSpPr>
            <p:nvPr/>
          </p:nvSpPr>
          <p:spPr bwMode="auto">
            <a:xfrm>
              <a:off x="5329939" y="4028832"/>
              <a:ext cx="286171" cy="288929"/>
            </a:xfrm>
            <a:custGeom>
              <a:avLst/>
              <a:gdLst/>
              <a:ahLst/>
              <a:cxnLst>
                <a:cxn ang="0">
                  <a:pos x="92" y="0"/>
                </a:cxn>
                <a:cxn ang="0">
                  <a:pos x="118" y="5"/>
                </a:cxn>
                <a:cxn ang="0">
                  <a:pos x="141" y="16"/>
                </a:cxn>
                <a:cxn ang="0">
                  <a:pos x="160" y="33"/>
                </a:cxn>
                <a:cxn ang="0">
                  <a:pos x="174" y="54"/>
                </a:cxn>
                <a:cxn ang="0">
                  <a:pos x="180" y="79"/>
                </a:cxn>
                <a:cxn ang="0">
                  <a:pos x="166" y="98"/>
                </a:cxn>
                <a:cxn ang="0">
                  <a:pos x="149" y="119"/>
                </a:cxn>
                <a:cxn ang="0">
                  <a:pos x="111" y="162"/>
                </a:cxn>
                <a:cxn ang="0">
                  <a:pos x="96" y="177"/>
                </a:cxn>
                <a:cxn ang="0">
                  <a:pos x="92" y="182"/>
                </a:cxn>
                <a:cxn ang="0">
                  <a:pos x="63" y="177"/>
                </a:cxn>
                <a:cxn ang="0">
                  <a:pos x="38" y="165"/>
                </a:cxn>
                <a:cxn ang="0">
                  <a:pos x="17" y="144"/>
                </a:cxn>
                <a:cxn ang="0">
                  <a:pos x="4" y="120"/>
                </a:cxn>
                <a:cxn ang="0">
                  <a:pos x="0" y="92"/>
                </a:cxn>
                <a:cxn ang="0">
                  <a:pos x="4" y="62"/>
                </a:cxn>
                <a:cxn ang="0">
                  <a:pos x="17" y="38"/>
                </a:cxn>
                <a:cxn ang="0">
                  <a:pos x="38" y="17"/>
                </a:cxn>
                <a:cxn ang="0">
                  <a:pos x="63" y="5"/>
                </a:cxn>
                <a:cxn ang="0">
                  <a:pos x="92" y="0"/>
                </a:cxn>
              </a:cxnLst>
              <a:rect l="0" t="0" r="r" b="b"/>
              <a:pathLst>
                <a:path w="180" h="182">
                  <a:moveTo>
                    <a:pt x="92" y="0"/>
                  </a:moveTo>
                  <a:lnTo>
                    <a:pt x="118" y="5"/>
                  </a:lnTo>
                  <a:lnTo>
                    <a:pt x="141" y="16"/>
                  </a:lnTo>
                  <a:lnTo>
                    <a:pt x="160" y="33"/>
                  </a:lnTo>
                  <a:lnTo>
                    <a:pt x="174" y="54"/>
                  </a:lnTo>
                  <a:lnTo>
                    <a:pt x="180" y="79"/>
                  </a:lnTo>
                  <a:lnTo>
                    <a:pt x="166" y="98"/>
                  </a:lnTo>
                  <a:lnTo>
                    <a:pt x="149" y="119"/>
                  </a:lnTo>
                  <a:lnTo>
                    <a:pt x="111" y="162"/>
                  </a:lnTo>
                  <a:lnTo>
                    <a:pt x="96" y="177"/>
                  </a:lnTo>
                  <a:lnTo>
                    <a:pt x="92" y="182"/>
                  </a:lnTo>
                  <a:lnTo>
                    <a:pt x="63" y="177"/>
                  </a:lnTo>
                  <a:lnTo>
                    <a:pt x="38" y="165"/>
                  </a:lnTo>
                  <a:lnTo>
                    <a:pt x="17" y="144"/>
                  </a:lnTo>
                  <a:lnTo>
                    <a:pt x="4" y="120"/>
                  </a:lnTo>
                  <a:lnTo>
                    <a:pt x="0" y="92"/>
                  </a:lnTo>
                  <a:lnTo>
                    <a:pt x="4" y="62"/>
                  </a:lnTo>
                  <a:lnTo>
                    <a:pt x="17" y="38"/>
                  </a:lnTo>
                  <a:lnTo>
                    <a:pt x="38" y="17"/>
                  </a:lnTo>
                  <a:lnTo>
                    <a:pt x="63" y="5"/>
                  </a:lnTo>
                  <a:lnTo>
                    <a:pt x="92"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10" name="Freeform 61"/>
            <p:cNvSpPr>
              <a:spLocks/>
            </p:cNvSpPr>
            <p:nvPr/>
          </p:nvSpPr>
          <p:spPr bwMode="auto">
            <a:xfrm>
              <a:off x="4923849" y="1962304"/>
              <a:ext cx="261642" cy="178861"/>
            </a:xfrm>
            <a:custGeom>
              <a:avLst/>
              <a:gdLst/>
              <a:ahLst/>
              <a:cxnLst>
                <a:cxn ang="0">
                  <a:pos x="2" y="0"/>
                </a:cxn>
                <a:cxn ang="0">
                  <a:pos x="33" y="13"/>
                </a:cxn>
                <a:cxn ang="0">
                  <a:pos x="79" y="30"/>
                </a:cxn>
                <a:cxn ang="0">
                  <a:pos x="116" y="48"/>
                </a:cxn>
                <a:cxn ang="0">
                  <a:pos x="159" y="68"/>
                </a:cxn>
                <a:cxn ang="0">
                  <a:pos x="165" y="73"/>
                </a:cxn>
                <a:cxn ang="0">
                  <a:pos x="151" y="91"/>
                </a:cxn>
                <a:cxn ang="0">
                  <a:pos x="132" y="103"/>
                </a:cxn>
                <a:cxn ang="0">
                  <a:pos x="110" y="111"/>
                </a:cxn>
                <a:cxn ang="0">
                  <a:pos x="100" y="111"/>
                </a:cxn>
                <a:cxn ang="0">
                  <a:pos x="91" y="113"/>
                </a:cxn>
                <a:cxn ang="0">
                  <a:pos x="81" y="111"/>
                </a:cxn>
                <a:cxn ang="0">
                  <a:pos x="72" y="110"/>
                </a:cxn>
                <a:cxn ang="0">
                  <a:pos x="64" y="83"/>
                </a:cxn>
                <a:cxn ang="0">
                  <a:pos x="49" y="59"/>
                </a:cxn>
                <a:cxn ang="0">
                  <a:pos x="27" y="41"/>
                </a:cxn>
                <a:cxn ang="0">
                  <a:pos x="0" y="32"/>
                </a:cxn>
                <a:cxn ang="0">
                  <a:pos x="0" y="21"/>
                </a:cxn>
                <a:cxn ang="0">
                  <a:pos x="0" y="11"/>
                </a:cxn>
                <a:cxn ang="0">
                  <a:pos x="2" y="0"/>
                </a:cxn>
              </a:cxnLst>
              <a:rect l="0" t="0" r="r" b="b"/>
              <a:pathLst>
                <a:path w="165" h="113">
                  <a:moveTo>
                    <a:pt x="2" y="0"/>
                  </a:moveTo>
                  <a:lnTo>
                    <a:pt x="33" y="13"/>
                  </a:lnTo>
                  <a:lnTo>
                    <a:pt x="79" y="30"/>
                  </a:lnTo>
                  <a:lnTo>
                    <a:pt x="116" y="48"/>
                  </a:lnTo>
                  <a:lnTo>
                    <a:pt x="159" y="68"/>
                  </a:lnTo>
                  <a:lnTo>
                    <a:pt x="165" y="73"/>
                  </a:lnTo>
                  <a:lnTo>
                    <a:pt x="151" y="91"/>
                  </a:lnTo>
                  <a:lnTo>
                    <a:pt x="132" y="103"/>
                  </a:lnTo>
                  <a:lnTo>
                    <a:pt x="110" y="111"/>
                  </a:lnTo>
                  <a:lnTo>
                    <a:pt x="100" y="111"/>
                  </a:lnTo>
                  <a:lnTo>
                    <a:pt x="91" y="113"/>
                  </a:lnTo>
                  <a:lnTo>
                    <a:pt x="81" y="111"/>
                  </a:lnTo>
                  <a:lnTo>
                    <a:pt x="72" y="110"/>
                  </a:lnTo>
                  <a:lnTo>
                    <a:pt x="64" y="83"/>
                  </a:lnTo>
                  <a:lnTo>
                    <a:pt x="49" y="59"/>
                  </a:lnTo>
                  <a:lnTo>
                    <a:pt x="27" y="41"/>
                  </a:lnTo>
                  <a:lnTo>
                    <a:pt x="0" y="32"/>
                  </a:lnTo>
                  <a:lnTo>
                    <a:pt x="0" y="21"/>
                  </a:lnTo>
                  <a:lnTo>
                    <a:pt x="0" y="11"/>
                  </a:lnTo>
                  <a:lnTo>
                    <a:pt x="2"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11" name="Freeform 62"/>
            <p:cNvSpPr>
              <a:spLocks/>
            </p:cNvSpPr>
            <p:nvPr/>
          </p:nvSpPr>
          <p:spPr bwMode="auto">
            <a:xfrm>
              <a:off x="4574993" y="1900391"/>
              <a:ext cx="287534" cy="240773"/>
            </a:xfrm>
            <a:custGeom>
              <a:avLst/>
              <a:gdLst/>
              <a:ahLst/>
              <a:cxnLst>
                <a:cxn ang="0">
                  <a:pos x="24" y="0"/>
                </a:cxn>
                <a:cxn ang="0">
                  <a:pos x="31" y="0"/>
                </a:cxn>
                <a:cxn ang="0">
                  <a:pos x="58" y="3"/>
                </a:cxn>
                <a:cxn ang="0">
                  <a:pos x="114" y="12"/>
                </a:cxn>
                <a:cxn ang="0">
                  <a:pos x="146" y="19"/>
                </a:cxn>
                <a:cxn ang="0">
                  <a:pos x="176" y="26"/>
                </a:cxn>
                <a:cxn ang="0">
                  <a:pos x="181" y="42"/>
                </a:cxn>
                <a:cxn ang="0">
                  <a:pos x="182" y="60"/>
                </a:cxn>
                <a:cxn ang="0">
                  <a:pos x="182" y="71"/>
                </a:cxn>
                <a:cxn ang="0">
                  <a:pos x="155" y="80"/>
                </a:cxn>
                <a:cxn ang="0">
                  <a:pos x="135" y="98"/>
                </a:cxn>
                <a:cxn ang="0">
                  <a:pos x="119" y="122"/>
                </a:cxn>
                <a:cxn ang="0">
                  <a:pos x="111" y="149"/>
                </a:cxn>
                <a:cxn ang="0">
                  <a:pos x="101" y="150"/>
                </a:cxn>
                <a:cxn ang="0">
                  <a:pos x="92" y="152"/>
                </a:cxn>
                <a:cxn ang="0">
                  <a:pos x="81" y="150"/>
                </a:cxn>
                <a:cxn ang="0">
                  <a:pos x="71" y="149"/>
                </a:cxn>
                <a:cxn ang="0">
                  <a:pos x="65" y="122"/>
                </a:cxn>
                <a:cxn ang="0">
                  <a:pos x="49" y="98"/>
                </a:cxn>
                <a:cxn ang="0">
                  <a:pos x="27" y="80"/>
                </a:cxn>
                <a:cxn ang="0">
                  <a:pos x="1" y="71"/>
                </a:cxn>
                <a:cxn ang="0">
                  <a:pos x="0" y="60"/>
                </a:cxn>
                <a:cxn ang="0">
                  <a:pos x="3" y="38"/>
                </a:cxn>
                <a:cxn ang="0">
                  <a:pos x="11" y="17"/>
                </a:cxn>
                <a:cxn ang="0">
                  <a:pos x="24" y="0"/>
                </a:cxn>
              </a:cxnLst>
              <a:rect l="0" t="0" r="r" b="b"/>
              <a:pathLst>
                <a:path w="182" h="152">
                  <a:moveTo>
                    <a:pt x="24" y="0"/>
                  </a:moveTo>
                  <a:lnTo>
                    <a:pt x="31" y="0"/>
                  </a:lnTo>
                  <a:lnTo>
                    <a:pt x="58" y="3"/>
                  </a:lnTo>
                  <a:lnTo>
                    <a:pt x="114" y="12"/>
                  </a:lnTo>
                  <a:lnTo>
                    <a:pt x="146" y="19"/>
                  </a:lnTo>
                  <a:lnTo>
                    <a:pt x="176" y="26"/>
                  </a:lnTo>
                  <a:lnTo>
                    <a:pt x="181" y="42"/>
                  </a:lnTo>
                  <a:lnTo>
                    <a:pt x="182" y="60"/>
                  </a:lnTo>
                  <a:lnTo>
                    <a:pt x="182" y="71"/>
                  </a:lnTo>
                  <a:lnTo>
                    <a:pt x="155" y="80"/>
                  </a:lnTo>
                  <a:lnTo>
                    <a:pt x="135" y="98"/>
                  </a:lnTo>
                  <a:lnTo>
                    <a:pt x="119" y="122"/>
                  </a:lnTo>
                  <a:lnTo>
                    <a:pt x="111" y="149"/>
                  </a:lnTo>
                  <a:lnTo>
                    <a:pt x="101" y="150"/>
                  </a:lnTo>
                  <a:lnTo>
                    <a:pt x="92" y="152"/>
                  </a:lnTo>
                  <a:lnTo>
                    <a:pt x="81" y="150"/>
                  </a:lnTo>
                  <a:lnTo>
                    <a:pt x="71" y="149"/>
                  </a:lnTo>
                  <a:lnTo>
                    <a:pt x="65" y="122"/>
                  </a:lnTo>
                  <a:lnTo>
                    <a:pt x="49" y="98"/>
                  </a:lnTo>
                  <a:lnTo>
                    <a:pt x="27" y="80"/>
                  </a:lnTo>
                  <a:lnTo>
                    <a:pt x="1" y="71"/>
                  </a:lnTo>
                  <a:lnTo>
                    <a:pt x="0" y="60"/>
                  </a:lnTo>
                  <a:lnTo>
                    <a:pt x="3" y="38"/>
                  </a:lnTo>
                  <a:lnTo>
                    <a:pt x="11" y="17"/>
                  </a:lnTo>
                  <a:lnTo>
                    <a:pt x="24"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12" name="Freeform 63"/>
            <p:cNvSpPr>
              <a:spLocks/>
            </p:cNvSpPr>
            <p:nvPr/>
          </p:nvSpPr>
          <p:spPr bwMode="auto">
            <a:xfrm>
              <a:off x="4227500" y="1893511"/>
              <a:ext cx="287533" cy="247653"/>
            </a:xfrm>
            <a:custGeom>
              <a:avLst/>
              <a:gdLst/>
              <a:ahLst/>
              <a:cxnLst>
                <a:cxn ang="0">
                  <a:pos x="154" y="0"/>
                </a:cxn>
                <a:cxn ang="0">
                  <a:pos x="168" y="18"/>
                </a:cxn>
                <a:cxn ang="0">
                  <a:pos x="178" y="40"/>
                </a:cxn>
                <a:cxn ang="0">
                  <a:pos x="181" y="64"/>
                </a:cxn>
                <a:cxn ang="0">
                  <a:pos x="181" y="75"/>
                </a:cxn>
                <a:cxn ang="0">
                  <a:pos x="155" y="84"/>
                </a:cxn>
                <a:cxn ang="0">
                  <a:pos x="133" y="102"/>
                </a:cxn>
                <a:cxn ang="0">
                  <a:pos x="117" y="126"/>
                </a:cxn>
                <a:cxn ang="0">
                  <a:pos x="109" y="153"/>
                </a:cxn>
                <a:cxn ang="0">
                  <a:pos x="100" y="154"/>
                </a:cxn>
                <a:cxn ang="0">
                  <a:pos x="90" y="156"/>
                </a:cxn>
                <a:cxn ang="0">
                  <a:pos x="62" y="151"/>
                </a:cxn>
                <a:cxn ang="0">
                  <a:pos x="36" y="138"/>
                </a:cxn>
                <a:cxn ang="0">
                  <a:pos x="17" y="118"/>
                </a:cxn>
                <a:cxn ang="0">
                  <a:pos x="5" y="94"/>
                </a:cxn>
                <a:cxn ang="0">
                  <a:pos x="0" y="64"/>
                </a:cxn>
                <a:cxn ang="0">
                  <a:pos x="5" y="37"/>
                </a:cxn>
                <a:cxn ang="0">
                  <a:pos x="16" y="13"/>
                </a:cxn>
                <a:cxn ang="0">
                  <a:pos x="59" y="7"/>
                </a:cxn>
                <a:cxn ang="0">
                  <a:pos x="79" y="4"/>
                </a:cxn>
                <a:cxn ang="0">
                  <a:pos x="154" y="0"/>
                </a:cxn>
              </a:cxnLst>
              <a:rect l="0" t="0" r="r" b="b"/>
              <a:pathLst>
                <a:path w="181" h="156">
                  <a:moveTo>
                    <a:pt x="154" y="0"/>
                  </a:moveTo>
                  <a:lnTo>
                    <a:pt x="168" y="18"/>
                  </a:lnTo>
                  <a:lnTo>
                    <a:pt x="178" y="40"/>
                  </a:lnTo>
                  <a:lnTo>
                    <a:pt x="181" y="64"/>
                  </a:lnTo>
                  <a:lnTo>
                    <a:pt x="181" y="75"/>
                  </a:lnTo>
                  <a:lnTo>
                    <a:pt x="155" y="84"/>
                  </a:lnTo>
                  <a:lnTo>
                    <a:pt x="133" y="102"/>
                  </a:lnTo>
                  <a:lnTo>
                    <a:pt x="117" y="126"/>
                  </a:lnTo>
                  <a:lnTo>
                    <a:pt x="109" y="153"/>
                  </a:lnTo>
                  <a:lnTo>
                    <a:pt x="100" y="154"/>
                  </a:lnTo>
                  <a:lnTo>
                    <a:pt x="90" y="156"/>
                  </a:lnTo>
                  <a:lnTo>
                    <a:pt x="62" y="151"/>
                  </a:lnTo>
                  <a:lnTo>
                    <a:pt x="36" y="138"/>
                  </a:lnTo>
                  <a:lnTo>
                    <a:pt x="17" y="118"/>
                  </a:lnTo>
                  <a:lnTo>
                    <a:pt x="5" y="94"/>
                  </a:lnTo>
                  <a:lnTo>
                    <a:pt x="0" y="64"/>
                  </a:lnTo>
                  <a:lnTo>
                    <a:pt x="5" y="37"/>
                  </a:lnTo>
                  <a:lnTo>
                    <a:pt x="16" y="13"/>
                  </a:lnTo>
                  <a:lnTo>
                    <a:pt x="59" y="7"/>
                  </a:lnTo>
                  <a:lnTo>
                    <a:pt x="79" y="4"/>
                  </a:lnTo>
                  <a:lnTo>
                    <a:pt x="154"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13" name="Freeform 64"/>
            <p:cNvSpPr>
              <a:spLocks/>
            </p:cNvSpPr>
            <p:nvPr/>
          </p:nvSpPr>
          <p:spPr bwMode="auto">
            <a:xfrm>
              <a:off x="4749421" y="2007707"/>
              <a:ext cx="290259" cy="287552"/>
            </a:xfrm>
            <a:custGeom>
              <a:avLst/>
              <a:gdLst/>
              <a:ahLst/>
              <a:cxnLst>
                <a:cxn ang="0">
                  <a:pos x="90" y="0"/>
                </a:cxn>
                <a:cxn ang="0">
                  <a:pos x="100" y="1"/>
                </a:cxn>
                <a:cxn ang="0">
                  <a:pos x="109" y="3"/>
                </a:cxn>
                <a:cxn ang="0">
                  <a:pos x="136" y="12"/>
                </a:cxn>
                <a:cxn ang="0">
                  <a:pos x="158" y="30"/>
                </a:cxn>
                <a:cxn ang="0">
                  <a:pos x="173" y="54"/>
                </a:cxn>
                <a:cxn ang="0">
                  <a:pos x="181" y="81"/>
                </a:cxn>
                <a:cxn ang="0">
                  <a:pos x="182" y="92"/>
                </a:cxn>
                <a:cxn ang="0">
                  <a:pos x="181" y="100"/>
                </a:cxn>
                <a:cxn ang="0">
                  <a:pos x="158" y="106"/>
                </a:cxn>
                <a:cxn ang="0">
                  <a:pos x="138" y="119"/>
                </a:cxn>
                <a:cxn ang="0">
                  <a:pos x="122" y="136"/>
                </a:cxn>
                <a:cxn ang="0">
                  <a:pos x="111" y="157"/>
                </a:cxn>
                <a:cxn ang="0">
                  <a:pos x="106" y="180"/>
                </a:cxn>
                <a:cxn ang="0">
                  <a:pos x="98" y="182"/>
                </a:cxn>
                <a:cxn ang="0">
                  <a:pos x="90" y="182"/>
                </a:cxn>
                <a:cxn ang="0">
                  <a:pos x="79" y="182"/>
                </a:cxn>
                <a:cxn ang="0">
                  <a:pos x="66" y="179"/>
                </a:cxn>
                <a:cxn ang="0">
                  <a:pos x="60" y="152"/>
                </a:cxn>
                <a:cxn ang="0">
                  <a:pos x="46" y="130"/>
                </a:cxn>
                <a:cxn ang="0">
                  <a:pos x="25" y="112"/>
                </a:cxn>
                <a:cxn ang="0">
                  <a:pos x="0" y="101"/>
                </a:cxn>
                <a:cxn ang="0">
                  <a:pos x="0" y="92"/>
                </a:cxn>
                <a:cxn ang="0">
                  <a:pos x="0" y="81"/>
                </a:cxn>
                <a:cxn ang="0">
                  <a:pos x="8" y="54"/>
                </a:cxn>
                <a:cxn ang="0">
                  <a:pos x="24" y="30"/>
                </a:cxn>
                <a:cxn ang="0">
                  <a:pos x="44" y="12"/>
                </a:cxn>
                <a:cxn ang="0">
                  <a:pos x="71" y="3"/>
                </a:cxn>
                <a:cxn ang="0">
                  <a:pos x="81" y="1"/>
                </a:cxn>
                <a:cxn ang="0">
                  <a:pos x="90" y="0"/>
                </a:cxn>
              </a:cxnLst>
              <a:rect l="0" t="0" r="r" b="b"/>
              <a:pathLst>
                <a:path w="182" h="182">
                  <a:moveTo>
                    <a:pt x="90" y="0"/>
                  </a:moveTo>
                  <a:lnTo>
                    <a:pt x="100" y="1"/>
                  </a:lnTo>
                  <a:lnTo>
                    <a:pt x="109" y="3"/>
                  </a:lnTo>
                  <a:lnTo>
                    <a:pt x="136" y="12"/>
                  </a:lnTo>
                  <a:lnTo>
                    <a:pt x="158" y="30"/>
                  </a:lnTo>
                  <a:lnTo>
                    <a:pt x="173" y="54"/>
                  </a:lnTo>
                  <a:lnTo>
                    <a:pt x="181" y="81"/>
                  </a:lnTo>
                  <a:lnTo>
                    <a:pt x="182" y="92"/>
                  </a:lnTo>
                  <a:lnTo>
                    <a:pt x="181" y="100"/>
                  </a:lnTo>
                  <a:lnTo>
                    <a:pt x="158" y="106"/>
                  </a:lnTo>
                  <a:lnTo>
                    <a:pt x="138" y="119"/>
                  </a:lnTo>
                  <a:lnTo>
                    <a:pt x="122" y="136"/>
                  </a:lnTo>
                  <a:lnTo>
                    <a:pt x="111" y="157"/>
                  </a:lnTo>
                  <a:lnTo>
                    <a:pt x="106" y="180"/>
                  </a:lnTo>
                  <a:lnTo>
                    <a:pt x="98" y="182"/>
                  </a:lnTo>
                  <a:lnTo>
                    <a:pt x="90" y="182"/>
                  </a:lnTo>
                  <a:lnTo>
                    <a:pt x="79" y="182"/>
                  </a:lnTo>
                  <a:lnTo>
                    <a:pt x="66" y="179"/>
                  </a:lnTo>
                  <a:lnTo>
                    <a:pt x="60" y="152"/>
                  </a:lnTo>
                  <a:lnTo>
                    <a:pt x="46" y="130"/>
                  </a:lnTo>
                  <a:lnTo>
                    <a:pt x="25" y="112"/>
                  </a:lnTo>
                  <a:lnTo>
                    <a:pt x="0" y="101"/>
                  </a:lnTo>
                  <a:lnTo>
                    <a:pt x="0" y="92"/>
                  </a:lnTo>
                  <a:lnTo>
                    <a:pt x="0" y="81"/>
                  </a:lnTo>
                  <a:lnTo>
                    <a:pt x="8" y="54"/>
                  </a:lnTo>
                  <a:lnTo>
                    <a:pt x="24" y="30"/>
                  </a:lnTo>
                  <a:lnTo>
                    <a:pt x="44" y="12"/>
                  </a:lnTo>
                  <a:lnTo>
                    <a:pt x="71" y="3"/>
                  </a:lnTo>
                  <a:lnTo>
                    <a:pt x="81" y="1"/>
                  </a:lnTo>
                  <a:lnTo>
                    <a:pt x="90" y="0"/>
                  </a:lnTo>
                  <a:close/>
                </a:path>
              </a:pathLst>
            </a:custGeom>
            <a:solidFill>
              <a:srgbClr val="150D18"/>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14" name="Freeform 65"/>
            <p:cNvSpPr>
              <a:spLocks/>
            </p:cNvSpPr>
            <p:nvPr/>
          </p:nvSpPr>
          <p:spPr bwMode="auto">
            <a:xfrm>
              <a:off x="4400565" y="2007707"/>
              <a:ext cx="290259" cy="287552"/>
            </a:xfrm>
            <a:custGeom>
              <a:avLst/>
              <a:gdLst/>
              <a:ahLst/>
              <a:cxnLst>
                <a:cxn ang="0">
                  <a:pos x="91" y="0"/>
                </a:cxn>
                <a:cxn ang="0">
                  <a:pos x="102" y="1"/>
                </a:cxn>
                <a:cxn ang="0">
                  <a:pos x="111" y="3"/>
                </a:cxn>
                <a:cxn ang="0">
                  <a:pos x="137" y="12"/>
                </a:cxn>
                <a:cxn ang="0">
                  <a:pos x="159" y="30"/>
                </a:cxn>
                <a:cxn ang="0">
                  <a:pos x="175" y="54"/>
                </a:cxn>
                <a:cxn ang="0">
                  <a:pos x="181" y="81"/>
                </a:cxn>
                <a:cxn ang="0">
                  <a:pos x="183" y="92"/>
                </a:cxn>
                <a:cxn ang="0">
                  <a:pos x="183" y="100"/>
                </a:cxn>
                <a:cxn ang="0">
                  <a:pos x="159" y="106"/>
                </a:cxn>
                <a:cxn ang="0">
                  <a:pos x="140" y="119"/>
                </a:cxn>
                <a:cxn ang="0">
                  <a:pos x="124" y="136"/>
                </a:cxn>
                <a:cxn ang="0">
                  <a:pos x="113" y="157"/>
                </a:cxn>
                <a:cxn ang="0">
                  <a:pos x="107" y="180"/>
                </a:cxn>
                <a:cxn ang="0">
                  <a:pos x="99" y="182"/>
                </a:cxn>
                <a:cxn ang="0">
                  <a:pos x="91" y="182"/>
                </a:cxn>
                <a:cxn ang="0">
                  <a:pos x="62" y="177"/>
                </a:cxn>
                <a:cxn ang="0">
                  <a:pos x="38" y="165"/>
                </a:cxn>
                <a:cxn ang="0">
                  <a:pos x="18" y="146"/>
                </a:cxn>
                <a:cxn ang="0">
                  <a:pos x="5" y="120"/>
                </a:cxn>
                <a:cxn ang="0">
                  <a:pos x="0" y="92"/>
                </a:cxn>
                <a:cxn ang="0">
                  <a:pos x="0" y="81"/>
                </a:cxn>
                <a:cxn ang="0">
                  <a:pos x="8" y="54"/>
                </a:cxn>
                <a:cxn ang="0">
                  <a:pos x="24" y="30"/>
                </a:cxn>
                <a:cxn ang="0">
                  <a:pos x="46" y="12"/>
                </a:cxn>
                <a:cxn ang="0">
                  <a:pos x="72" y="3"/>
                </a:cxn>
                <a:cxn ang="0">
                  <a:pos x="81" y="1"/>
                </a:cxn>
                <a:cxn ang="0">
                  <a:pos x="91" y="0"/>
                </a:cxn>
              </a:cxnLst>
              <a:rect l="0" t="0" r="r" b="b"/>
              <a:pathLst>
                <a:path w="183" h="182">
                  <a:moveTo>
                    <a:pt x="91" y="0"/>
                  </a:moveTo>
                  <a:lnTo>
                    <a:pt x="102" y="1"/>
                  </a:lnTo>
                  <a:lnTo>
                    <a:pt x="111" y="3"/>
                  </a:lnTo>
                  <a:lnTo>
                    <a:pt x="137" y="12"/>
                  </a:lnTo>
                  <a:lnTo>
                    <a:pt x="159" y="30"/>
                  </a:lnTo>
                  <a:lnTo>
                    <a:pt x="175" y="54"/>
                  </a:lnTo>
                  <a:lnTo>
                    <a:pt x="181" y="81"/>
                  </a:lnTo>
                  <a:lnTo>
                    <a:pt x="183" y="92"/>
                  </a:lnTo>
                  <a:lnTo>
                    <a:pt x="183" y="100"/>
                  </a:lnTo>
                  <a:lnTo>
                    <a:pt x="159" y="106"/>
                  </a:lnTo>
                  <a:lnTo>
                    <a:pt x="140" y="119"/>
                  </a:lnTo>
                  <a:lnTo>
                    <a:pt x="124" y="136"/>
                  </a:lnTo>
                  <a:lnTo>
                    <a:pt x="113" y="157"/>
                  </a:lnTo>
                  <a:lnTo>
                    <a:pt x="107" y="180"/>
                  </a:lnTo>
                  <a:lnTo>
                    <a:pt x="99" y="182"/>
                  </a:lnTo>
                  <a:lnTo>
                    <a:pt x="91" y="182"/>
                  </a:lnTo>
                  <a:lnTo>
                    <a:pt x="62" y="177"/>
                  </a:lnTo>
                  <a:lnTo>
                    <a:pt x="38" y="165"/>
                  </a:lnTo>
                  <a:lnTo>
                    <a:pt x="18" y="146"/>
                  </a:lnTo>
                  <a:lnTo>
                    <a:pt x="5" y="120"/>
                  </a:lnTo>
                  <a:lnTo>
                    <a:pt x="0" y="92"/>
                  </a:lnTo>
                  <a:lnTo>
                    <a:pt x="0" y="81"/>
                  </a:lnTo>
                  <a:lnTo>
                    <a:pt x="8" y="54"/>
                  </a:lnTo>
                  <a:lnTo>
                    <a:pt x="24" y="30"/>
                  </a:lnTo>
                  <a:lnTo>
                    <a:pt x="46" y="12"/>
                  </a:lnTo>
                  <a:lnTo>
                    <a:pt x="72" y="3"/>
                  </a:lnTo>
                  <a:lnTo>
                    <a:pt x="81" y="1"/>
                  </a:lnTo>
                  <a:lnTo>
                    <a:pt x="91" y="0"/>
                  </a:lnTo>
                  <a:close/>
                </a:path>
              </a:pathLst>
            </a:custGeom>
            <a:solidFill>
              <a:srgbClr val="150D18"/>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15" name="Freeform 66"/>
            <p:cNvSpPr>
              <a:spLocks/>
            </p:cNvSpPr>
            <p:nvPr/>
          </p:nvSpPr>
          <p:spPr bwMode="auto">
            <a:xfrm>
              <a:off x="4918398" y="2163178"/>
              <a:ext cx="288896" cy="288929"/>
            </a:xfrm>
            <a:custGeom>
              <a:avLst/>
              <a:gdLst/>
              <a:ahLst/>
              <a:cxnLst>
                <a:cxn ang="0">
                  <a:pos x="90" y="0"/>
                </a:cxn>
                <a:cxn ang="0">
                  <a:pos x="103" y="2"/>
                </a:cxn>
                <a:cxn ang="0">
                  <a:pos x="114" y="3"/>
                </a:cxn>
                <a:cxn ang="0">
                  <a:pos x="138" y="13"/>
                </a:cxn>
                <a:cxn ang="0">
                  <a:pos x="157" y="29"/>
                </a:cxn>
                <a:cxn ang="0">
                  <a:pos x="171" y="49"/>
                </a:cxn>
                <a:cxn ang="0">
                  <a:pos x="179" y="73"/>
                </a:cxn>
                <a:cxn ang="0">
                  <a:pos x="181" y="82"/>
                </a:cxn>
                <a:cxn ang="0">
                  <a:pos x="181" y="90"/>
                </a:cxn>
                <a:cxn ang="0">
                  <a:pos x="181" y="105"/>
                </a:cxn>
                <a:cxn ang="0">
                  <a:pos x="178" y="116"/>
                </a:cxn>
                <a:cxn ang="0">
                  <a:pos x="167" y="140"/>
                </a:cxn>
                <a:cxn ang="0">
                  <a:pos x="151" y="160"/>
                </a:cxn>
                <a:cxn ang="0">
                  <a:pos x="128" y="173"/>
                </a:cxn>
                <a:cxn ang="0">
                  <a:pos x="111" y="179"/>
                </a:cxn>
                <a:cxn ang="0">
                  <a:pos x="90" y="182"/>
                </a:cxn>
                <a:cxn ang="0">
                  <a:pos x="81" y="181"/>
                </a:cxn>
                <a:cxn ang="0">
                  <a:pos x="71" y="179"/>
                </a:cxn>
                <a:cxn ang="0">
                  <a:pos x="63" y="152"/>
                </a:cxn>
                <a:cxn ang="0">
                  <a:pos x="48" y="128"/>
                </a:cxn>
                <a:cxn ang="0">
                  <a:pos x="27" y="111"/>
                </a:cxn>
                <a:cxn ang="0">
                  <a:pos x="0" y="101"/>
                </a:cxn>
                <a:cxn ang="0">
                  <a:pos x="0" y="90"/>
                </a:cxn>
                <a:cxn ang="0">
                  <a:pos x="0" y="82"/>
                </a:cxn>
                <a:cxn ang="0">
                  <a:pos x="5" y="59"/>
                </a:cxn>
                <a:cxn ang="0">
                  <a:pos x="16" y="38"/>
                </a:cxn>
                <a:cxn ang="0">
                  <a:pos x="32" y="21"/>
                </a:cxn>
                <a:cxn ang="0">
                  <a:pos x="52" y="8"/>
                </a:cxn>
                <a:cxn ang="0">
                  <a:pos x="75" y="2"/>
                </a:cxn>
                <a:cxn ang="0">
                  <a:pos x="82" y="0"/>
                </a:cxn>
                <a:cxn ang="0">
                  <a:pos x="90" y="0"/>
                </a:cxn>
              </a:cxnLst>
              <a:rect l="0" t="0" r="r" b="b"/>
              <a:pathLst>
                <a:path w="181" h="182">
                  <a:moveTo>
                    <a:pt x="90" y="0"/>
                  </a:moveTo>
                  <a:lnTo>
                    <a:pt x="103" y="2"/>
                  </a:lnTo>
                  <a:lnTo>
                    <a:pt x="114" y="3"/>
                  </a:lnTo>
                  <a:lnTo>
                    <a:pt x="138" y="13"/>
                  </a:lnTo>
                  <a:lnTo>
                    <a:pt x="157" y="29"/>
                  </a:lnTo>
                  <a:lnTo>
                    <a:pt x="171" y="49"/>
                  </a:lnTo>
                  <a:lnTo>
                    <a:pt x="179" y="73"/>
                  </a:lnTo>
                  <a:lnTo>
                    <a:pt x="181" y="82"/>
                  </a:lnTo>
                  <a:lnTo>
                    <a:pt x="181" y="90"/>
                  </a:lnTo>
                  <a:lnTo>
                    <a:pt x="181" y="105"/>
                  </a:lnTo>
                  <a:lnTo>
                    <a:pt x="178" y="116"/>
                  </a:lnTo>
                  <a:lnTo>
                    <a:pt x="167" y="140"/>
                  </a:lnTo>
                  <a:lnTo>
                    <a:pt x="151" y="160"/>
                  </a:lnTo>
                  <a:lnTo>
                    <a:pt x="128" y="173"/>
                  </a:lnTo>
                  <a:lnTo>
                    <a:pt x="111" y="179"/>
                  </a:lnTo>
                  <a:lnTo>
                    <a:pt x="90" y="182"/>
                  </a:lnTo>
                  <a:lnTo>
                    <a:pt x="81" y="181"/>
                  </a:lnTo>
                  <a:lnTo>
                    <a:pt x="71" y="179"/>
                  </a:lnTo>
                  <a:lnTo>
                    <a:pt x="63" y="152"/>
                  </a:lnTo>
                  <a:lnTo>
                    <a:pt x="48" y="128"/>
                  </a:lnTo>
                  <a:lnTo>
                    <a:pt x="27" y="111"/>
                  </a:lnTo>
                  <a:lnTo>
                    <a:pt x="0" y="101"/>
                  </a:lnTo>
                  <a:lnTo>
                    <a:pt x="0" y="90"/>
                  </a:lnTo>
                  <a:lnTo>
                    <a:pt x="0" y="82"/>
                  </a:lnTo>
                  <a:lnTo>
                    <a:pt x="5" y="59"/>
                  </a:lnTo>
                  <a:lnTo>
                    <a:pt x="16" y="38"/>
                  </a:lnTo>
                  <a:lnTo>
                    <a:pt x="32" y="21"/>
                  </a:lnTo>
                  <a:lnTo>
                    <a:pt x="52" y="8"/>
                  </a:lnTo>
                  <a:lnTo>
                    <a:pt x="75" y="2"/>
                  </a:lnTo>
                  <a:lnTo>
                    <a:pt x="82" y="0"/>
                  </a:lnTo>
                  <a:lnTo>
                    <a:pt x="90" y="0"/>
                  </a:lnTo>
                  <a:close/>
                </a:path>
              </a:pathLst>
            </a:custGeom>
            <a:solidFill>
              <a:srgbClr val="150D18"/>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16" name="Freeform 67"/>
            <p:cNvSpPr>
              <a:spLocks/>
            </p:cNvSpPr>
            <p:nvPr/>
          </p:nvSpPr>
          <p:spPr bwMode="auto">
            <a:xfrm>
              <a:off x="4569542" y="2163178"/>
              <a:ext cx="290259" cy="288929"/>
            </a:xfrm>
            <a:custGeom>
              <a:avLst/>
              <a:gdLst/>
              <a:ahLst/>
              <a:cxnLst>
                <a:cxn ang="0">
                  <a:pos x="90" y="0"/>
                </a:cxn>
                <a:cxn ang="0">
                  <a:pos x="103" y="2"/>
                </a:cxn>
                <a:cxn ang="0">
                  <a:pos x="114" y="3"/>
                </a:cxn>
                <a:cxn ang="0">
                  <a:pos x="139" y="14"/>
                </a:cxn>
                <a:cxn ang="0">
                  <a:pos x="160" y="32"/>
                </a:cxn>
                <a:cxn ang="0">
                  <a:pos x="174" y="54"/>
                </a:cxn>
                <a:cxn ang="0">
                  <a:pos x="180" y="81"/>
                </a:cxn>
                <a:cxn ang="0">
                  <a:pos x="182" y="90"/>
                </a:cxn>
                <a:cxn ang="0">
                  <a:pos x="180" y="101"/>
                </a:cxn>
                <a:cxn ang="0">
                  <a:pos x="155" y="111"/>
                </a:cxn>
                <a:cxn ang="0">
                  <a:pos x="133" y="128"/>
                </a:cxn>
                <a:cxn ang="0">
                  <a:pos x="119" y="152"/>
                </a:cxn>
                <a:cxn ang="0">
                  <a:pos x="111" y="179"/>
                </a:cxn>
                <a:cxn ang="0">
                  <a:pos x="101" y="181"/>
                </a:cxn>
                <a:cxn ang="0">
                  <a:pos x="90" y="182"/>
                </a:cxn>
                <a:cxn ang="0">
                  <a:pos x="80" y="181"/>
                </a:cxn>
                <a:cxn ang="0">
                  <a:pos x="71" y="179"/>
                </a:cxn>
                <a:cxn ang="0">
                  <a:pos x="63" y="152"/>
                </a:cxn>
                <a:cxn ang="0">
                  <a:pos x="49" y="128"/>
                </a:cxn>
                <a:cxn ang="0">
                  <a:pos x="27" y="111"/>
                </a:cxn>
                <a:cxn ang="0">
                  <a:pos x="1" y="101"/>
                </a:cxn>
                <a:cxn ang="0">
                  <a:pos x="0" y="90"/>
                </a:cxn>
                <a:cxn ang="0">
                  <a:pos x="0" y="82"/>
                </a:cxn>
                <a:cxn ang="0">
                  <a:pos x="6" y="59"/>
                </a:cxn>
                <a:cxn ang="0">
                  <a:pos x="17" y="38"/>
                </a:cxn>
                <a:cxn ang="0">
                  <a:pos x="33" y="21"/>
                </a:cxn>
                <a:cxn ang="0">
                  <a:pos x="52" y="8"/>
                </a:cxn>
                <a:cxn ang="0">
                  <a:pos x="76" y="2"/>
                </a:cxn>
                <a:cxn ang="0">
                  <a:pos x="82" y="0"/>
                </a:cxn>
                <a:cxn ang="0">
                  <a:pos x="90" y="0"/>
                </a:cxn>
              </a:cxnLst>
              <a:rect l="0" t="0" r="r" b="b"/>
              <a:pathLst>
                <a:path w="182" h="182">
                  <a:moveTo>
                    <a:pt x="90" y="0"/>
                  </a:moveTo>
                  <a:lnTo>
                    <a:pt x="103" y="2"/>
                  </a:lnTo>
                  <a:lnTo>
                    <a:pt x="114" y="3"/>
                  </a:lnTo>
                  <a:lnTo>
                    <a:pt x="139" y="14"/>
                  </a:lnTo>
                  <a:lnTo>
                    <a:pt x="160" y="32"/>
                  </a:lnTo>
                  <a:lnTo>
                    <a:pt x="174" y="54"/>
                  </a:lnTo>
                  <a:lnTo>
                    <a:pt x="180" y="81"/>
                  </a:lnTo>
                  <a:lnTo>
                    <a:pt x="182" y="90"/>
                  </a:lnTo>
                  <a:lnTo>
                    <a:pt x="180" y="101"/>
                  </a:lnTo>
                  <a:lnTo>
                    <a:pt x="155" y="111"/>
                  </a:lnTo>
                  <a:lnTo>
                    <a:pt x="133" y="128"/>
                  </a:lnTo>
                  <a:lnTo>
                    <a:pt x="119" y="152"/>
                  </a:lnTo>
                  <a:lnTo>
                    <a:pt x="111" y="179"/>
                  </a:lnTo>
                  <a:lnTo>
                    <a:pt x="101" y="181"/>
                  </a:lnTo>
                  <a:lnTo>
                    <a:pt x="90" y="182"/>
                  </a:lnTo>
                  <a:lnTo>
                    <a:pt x="80" y="181"/>
                  </a:lnTo>
                  <a:lnTo>
                    <a:pt x="71" y="179"/>
                  </a:lnTo>
                  <a:lnTo>
                    <a:pt x="63" y="152"/>
                  </a:lnTo>
                  <a:lnTo>
                    <a:pt x="49" y="128"/>
                  </a:lnTo>
                  <a:lnTo>
                    <a:pt x="27" y="111"/>
                  </a:lnTo>
                  <a:lnTo>
                    <a:pt x="1" y="101"/>
                  </a:lnTo>
                  <a:lnTo>
                    <a:pt x="0" y="90"/>
                  </a:lnTo>
                  <a:lnTo>
                    <a:pt x="0" y="82"/>
                  </a:lnTo>
                  <a:lnTo>
                    <a:pt x="6" y="59"/>
                  </a:lnTo>
                  <a:lnTo>
                    <a:pt x="17" y="38"/>
                  </a:lnTo>
                  <a:lnTo>
                    <a:pt x="33" y="21"/>
                  </a:lnTo>
                  <a:lnTo>
                    <a:pt x="52" y="8"/>
                  </a:lnTo>
                  <a:lnTo>
                    <a:pt x="76" y="2"/>
                  </a:lnTo>
                  <a:lnTo>
                    <a:pt x="82" y="0"/>
                  </a:lnTo>
                  <a:lnTo>
                    <a:pt x="90"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17" name="Freeform 68"/>
            <p:cNvSpPr>
              <a:spLocks/>
            </p:cNvSpPr>
            <p:nvPr/>
          </p:nvSpPr>
          <p:spPr bwMode="auto">
            <a:xfrm>
              <a:off x="4746695" y="2320025"/>
              <a:ext cx="284809" cy="288929"/>
            </a:xfrm>
            <a:custGeom>
              <a:avLst/>
              <a:gdLst/>
              <a:ahLst/>
              <a:cxnLst>
                <a:cxn ang="0">
                  <a:pos x="90" y="0"/>
                </a:cxn>
                <a:cxn ang="0">
                  <a:pos x="100" y="2"/>
                </a:cxn>
                <a:cxn ang="0">
                  <a:pos x="109" y="3"/>
                </a:cxn>
                <a:cxn ang="0">
                  <a:pos x="136" y="13"/>
                </a:cxn>
                <a:cxn ang="0">
                  <a:pos x="157" y="30"/>
                </a:cxn>
                <a:cxn ang="0">
                  <a:pos x="172" y="54"/>
                </a:cxn>
                <a:cxn ang="0">
                  <a:pos x="180" y="81"/>
                </a:cxn>
                <a:cxn ang="0">
                  <a:pos x="180" y="92"/>
                </a:cxn>
                <a:cxn ang="0">
                  <a:pos x="179" y="108"/>
                </a:cxn>
                <a:cxn ang="0">
                  <a:pos x="176" y="124"/>
                </a:cxn>
                <a:cxn ang="0">
                  <a:pos x="155" y="137"/>
                </a:cxn>
                <a:cxn ang="0">
                  <a:pos x="139" y="154"/>
                </a:cxn>
                <a:cxn ang="0">
                  <a:pos x="126" y="175"/>
                </a:cxn>
                <a:cxn ang="0">
                  <a:pos x="109" y="181"/>
                </a:cxn>
                <a:cxn ang="0">
                  <a:pos x="90" y="183"/>
                </a:cxn>
                <a:cxn ang="0">
                  <a:pos x="61" y="178"/>
                </a:cxn>
                <a:cxn ang="0">
                  <a:pos x="36" y="165"/>
                </a:cxn>
                <a:cxn ang="0">
                  <a:pos x="17" y="146"/>
                </a:cxn>
                <a:cxn ang="0">
                  <a:pos x="4" y="121"/>
                </a:cxn>
                <a:cxn ang="0">
                  <a:pos x="0" y="92"/>
                </a:cxn>
                <a:cxn ang="0">
                  <a:pos x="0" y="81"/>
                </a:cxn>
                <a:cxn ang="0">
                  <a:pos x="8" y="54"/>
                </a:cxn>
                <a:cxn ang="0">
                  <a:pos x="22" y="30"/>
                </a:cxn>
                <a:cxn ang="0">
                  <a:pos x="44" y="13"/>
                </a:cxn>
                <a:cxn ang="0">
                  <a:pos x="69" y="3"/>
                </a:cxn>
                <a:cxn ang="0">
                  <a:pos x="80" y="2"/>
                </a:cxn>
                <a:cxn ang="0">
                  <a:pos x="90" y="0"/>
                </a:cxn>
              </a:cxnLst>
              <a:rect l="0" t="0" r="r" b="b"/>
              <a:pathLst>
                <a:path w="180" h="183">
                  <a:moveTo>
                    <a:pt x="90" y="0"/>
                  </a:moveTo>
                  <a:lnTo>
                    <a:pt x="100" y="2"/>
                  </a:lnTo>
                  <a:lnTo>
                    <a:pt x="109" y="3"/>
                  </a:lnTo>
                  <a:lnTo>
                    <a:pt x="136" y="13"/>
                  </a:lnTo>
                  <a:lnTo>
                    <a:pt x="157" y="30"/>
                  </a:lnTo>
                  <a:lnTo>
                    <a:pt x="172" y="54"/>
                  </a:lnTo>
                  <a:lnTo>
                    <a:pt x="180" y="81"/>
                  </a:lnTo>
                  <a:lnTo>
                    <a:pt x="180" y="92"/>
                  </a:lnTo>
                  <a:lnTo>
                    <a:pt x="179" y="108"/>
                  </a:lnTo>
                  <a:lnTo>
                    <a:pt x="176" y="124"/>
                  </a:lnTo>
                  <a:lnTo>
                    <a:pt x="155" y="137"/>
                  </a:lnTo>
                  <a:lnTo>
                    <a:pt x="139" y="154"/>
                  </a:lnTo>
                  <a:lnTo>
                    <a:pt x="126" y="175"/>
                  </a:lnTo>
                  <a:lnTo>
                    <a:pt x="109" y="181"/>
                  </a:lnTo>
                  <a:lnTo>
                    <a:pt x="90" y="183"/>
                  </a:lnTo>
                  <a:lnTo>
                    <a:pt x="61" y="178"/>
                  </a:lnTo>
                  <a:lnTo>
                    <a:pt x="36" y="165"/>
                  </a:lnTo>
                  <a:lnTo>
                    <a:pt x="17" y="146"/>
                  </a:lnTo>
                  <a:lnTo>
                    <a:pt x="4" y="121"/>
                  </a:lnTo>
                  <a:lnTo>
                    <a:pt x="0" y="92"/>
                  </a:lnTo>
                  <a:lnTo>
                    <a:pt x="0" y="81"/>
                  </a:lnTo>
                  <a:lnTo>
                    <a:pt x="8" y="54"/>
                  </a:lnTo>
                  <a:lnTo>
                    <a:pt x="22" y="30"/>
                  </a:lnTo>
                  <a:lnTo>
                    <a:pt x="44" y="13"/>
                  </a:lnTo>
                  <a:lnTo>
                    <a:pt x="69" y="3"/>
                  </a:lnTo>
                  <a:lnTo>
                    <a:pt x="80" y="2"/>
                  </a:lnTo>
                  <a:lnTo>
                    <a:pt x="90" y="0"/>
                  </a:lnTo>
                  <a:close/>
                </a:path>
              </a:pathLst>
            </a:custGeom>
            <a:solidFill>
              <a:srgbClr val="260F2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18" name="Freeform 69"/>
            <p:cNvSpPr>
              <a:spLocks/>
            </p:cNvSpPr>
            <p:nvPr/>
          </p:nvSpPr>
          <p:spPr bwMode="auto">
            <a:xfrm>
              <a:off x="4395114" y="2320025"/>
              <a:ext cx="290259" cy="288929"/>
            </a:xfrm>
            <a:custGeom>
              <a:avLst/>
              <a:gdLst/>
              <a:ahLst/>
              <a:cxnLst>
                <a:cxn ang="0">
                  <a:pos x="91" y="0"/>
                </a:cxn>
                <a:cxn ang="0">
                  <a:pos x="102" y="2"/>
                </a:cxn>
                <a:cxn ang="0">
                  <a:pos x="111" y="3"/>
                </a:cxn>
                <a:cxn ang="0">
                  <a:pos x="137" y="13"/>
                </a:cxn>
                <a:cxn ang="0">
                  <a:pos x="159" y="30"/>
                </a:cxn>
                <a:cxn ang="0">
                  <a:pos x="173" y="54"/>
                </a:cxn>
                <a:cxn ang="0">
                  <a:pos x="181" y="81"/>
                </a:cxn>
                <a:cxn ang="0">
                  <a:pos x="183" y="92"/>
                </a:cxn>
                <a:cxn ang="0">
                  <a:pos x="178" y="121"/>
                </a:cxn>
                <a:cxn ang="0">
                  <a:pos x="163" y="146"/>
                </a:cxn>
                <a:cxn ang="0">
                  <a:pos x="144" y="165"/>
                </a:cxn>
                <a:cxn ang="0">
                  <a:pos x="119" y="178"/>
                </a:cxn>
                <a:cxn ang="0">
                  <a:pos x="91" y="183"/>
                </a:cxn>
                <a:cxn ang="0">
                  <a:pos x="81" y="183"/>
                </a:cxn>
                <a:cxn ang="0">
                  <a:pos x="70" y="157"/>
                </a:cxn>
                <a:cxn ang="0">
                  <a:pos x="52" y="137"/>
                </a:cxn>
                <a:cxn ang="0">
                  <a:pos x="30" y="122"/>
                </a:cxn>
                <a:cxn ang="0">
                  <a:pos x="3" y="116"/>
                </a:cxn>
                <a:cxn ang="0">
                  <a:pos x="0" y="105"/>
                </a:cxn>
                <a:cxn ang="0">
                  <a:pos x="0" y="92"/>
                </a:cxn>
                <a:cxn ang="0">
                  <a:pos x="5" y="64"/>
                </a:cxn>
                <a:cxn ang="0">
                  <a:pos x="18" y="38"/>
                </a:cxn>
                <a:cxn ang="0">
                  <a:pos x="37" y="18"/>
                </a:cxn>
                <a:cxn ang="0">
                  <a:pos x="62" y="5"/>
                </a:cxn>
                <a:cxn ang="0">
                  <a:pos x="91" y="0"/>
                </a:cxn>
              </a:cxnLst>
              <a:rect l="0" t="0" r="r" b="b"/>
              <a:pathLst>
                <a:path w="183" h="183">
                  <a:moveTo>
                    <a:pt x="91" y="0"/>
                  </a:moveTo>
                  <a:lnTo>
                    <a:pt x="102" y="2"/>
                  </a:lnTo>
                  <a:lnTo>
                    <a:pt x="111" y="3"/>
                  </a:lnTo>
                  <a:lnTo>
                    <a:pt x="137" y="13"/>
                  </a:lnTo>
                  <a:lnTo>
                    <a:pt x="159" y="30"/>
                  </a:lnTo>
                  <a:lnTo>
                    <a:pt x="173" y="54"/>
                  </a:lnTo>
                  <a:lnTo>
                    <a:pt x="181" y="81"/>
                  </a:lnTo>
                  <a:lnTo>
                    <a:pt x="183" y="92"/>
                  </a:lnTo>
                  <a:lnTo>
                    <a:pt x="178" y="121"/>
                  </a:lnTo>
                  <a:lnTo>
                    <a:pt x="163" y="146"/>
                  </a:lnTo>
                  <a:lnTo>
                    <a:pt x="144" y="165"/>
                  </a:lnTo>
                  <a:lnTo>
                    <a:pt x="119" y="178"/>
                  </a:lnTo>
                  <a:lnTo>
                    <a:pt x="91" y="183"/>
                  </a:lnTo>
                  <a:lnTo>
                    <a:pt x="81" y="183"/>
                  </a:lnTo>
                  <a:lnTo>
                    <a:pt x="70" y="157"/>
                  </a:lnTo>
                  <a:lnTo>
                    <a:pt x="52" y="137"/>
                  </a:lnTo>
                  <a:lnTo>
                    <a:pt x="30" y="122"/>
                  </a:lnTo>
                  <a:lnTo>
                    <a:pt x="3" y="116"/>
                  </a:lnTo>
                  <a:lnTo>
                    <a:pt x="0" y="105"/>
                  </a:lnTo>
                  <a:lnTo>
                    <a:pt x="0" y="92"/>
                  </a:lnTo>
                  <a:lnTo>
                    <a:pt x="5" y="64"/>
                  </a:lnTo>
                  <a:lnTo>
                    <a:pt x="18" y="38"/>
                  </a:lnTo>
                  <a:lnTo>
                    <a:pt x="37" y="18"/>
                  </a:lnTo>
                  <a:lnTo>
                    <a:pt x="62" y="5"/>
                  </a:lnTo>
                  <a:lnTo>
                    <a:pt x="91" y="0"/>
                  </a:lnTo>
                  <a:close/>
                </a:path>
              </a:pathLst>
            </a:custGeom>
            <a:solidFill>
              <a:srgbClr val="7F488E"/>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19" name="Freeform 70"/>
            <p:cNvSpPr>
              <a:spLocks/>
            </p:cNvSpPr>
            <p:nvPr/>
          </p:nvSpPr>
          <p:spPr bwMode="auto">
            <a:xfrm>
              <a:off x="4938839" y="2503013"/>
              <a:ext cx="287533" cy="287552"/>
            </a:xfrm>
            <a:custGeom>
              <a:avLst/>
              <a:gdLst/>
              <a:ahLst/>
              <a:cxnLst>
                <a:cxn ang="0">
                  <a:pos x="90" y="0"/>
                </a:cxn>
                <a:cxn ang="0">
                  <a:pos x="103" y="0"/>
                </a:cxn>
                <a:cxn ang="0">
                  <a:pos x="114" y="3"/>
                </a:cxn>
                <a:cxn ang="0">
                  <a:pos x="138" y="13"/>
                </a:cxn>
                <a:cxn ang="0">
                  <a:pos x="157" y="29"/>
                </a:cxn>
                <a:cxn ang="0">
                  <a:pos x="171" y="49"/>
                </a:cxn>
                <a:cxn ang="0">
                  <a:pos x="179" y="73"/>
                </a:cxn>
                <a:cxn ang="0">
                  <a:pos x="181" y="81"/>
                </a:cxn>
                <a:cxn ang="0">
                  <a:pos x="181" y="90"/>
                </a:cxn>
                <a:cxn ang="0">
                  <a:pos x="177" y="117"/>
                </a:cxn>
                <a:cxn ang="0">
                  <a:pos x="166" y="140"/>
                </a:cxn>
                <a:cxn ang="0">
                  <a:pos x="150" y="159"/>
                </a:cxn>
                <a:cxn ang="0">
                  <a:pos x="130" y="173"/>
                </a:cxn>
                <a:cxn ang="0">
                  <a:pos x="104" y="181"/>
                </a:cxn>
                <a:cxn ang="0">
                  <a:pos x="90" y="165"/>
                </a:cxn>
                <a:cxn ang="0">
                  <a:pos x="73" y="152"/>
                </a:cxn>
                <a:cxn ang="0">
                  <a:pos x="52" y="144"/>
                </a:cxn>
                <a:cxn ang="0">
                  <a:pos x="30" y="141"/>
                </a:cxn>
                <a:cxn ang="0">
                  <a:pos x="16" y="143"/>
                </a:cxn>
                <a:cxn ang="0">
                  <a:pos x="3" y="119"/>
                </a:cxn>
                <a:cxn ang="0">
                  <a:pos x="0" y="90"/>
                </a:cxn>
                <a:cxn ang="0">
                  <a:pos x="1" y="75"/>
                </a:cxn>
                <a:cxn ang="0">
                  <a:pos x="4" y="59"/>
                </a:cxn>
                <a:cxn ang="0">
                  <a:pos x="17" y="38"/>
                </a:cxn>
                <a:cxn ang="0">
                  <a:pos x="33" y="21"/>
                </a:cxn>
                <a:cxn ang="0">
                  <a:pos x="54" y="8"/>
                </a:cxn>
                <a:cxn ang="0">
                  <a:pos x="71" y="2"/>
                </a:cxn>
                <a:cxn ang="0">
                  <a:pos x="90" y="0"/>
                </a:cxn>
              </a:cxnLst>
              <a:rect l="0" t="0" r="r" b="b"/>
              <a:pathLst>
                <a:path w="181" h="181">
                  <a:moveTo>
                    <a:pt x="90" y="0"/>
                  </a:moveTo>
                  <a:lnTo>
                    <a:pt x="103" y="0"/>
                  </a:lnTo>
                  <a:lnTo>
                    <a:pt x="114" y="3"/>
                  </a:lnTo>
                  <a:lnTo>
                    <a:pt x="138" y="13"/>
                  </a:lnTo>
                  <a:lnTo>
                    <a:pt x="157" y="29"/>
                  </a:lnTo>
                  <a:lnTo>
                    <a:pt x="171" y="49"/>
                  </a:lnTo>
                  <a:lnTo>
                    <a:pt x="179" y="73"/>
                  </a:lnTo>
                  <a:lnTo>
                    <a:pt x="181" y="81"/>
                  </a:lnTo>
                  <a:lnTo>
                    <a:pt x="181" y="90"/>
                  </a:lnTo>
                  <a:lnTo>
                    <a:pt x="177" y="117"/>
                  </a:lnTo>
                  <a:lnTo>
                    <a:pt x="166" y="140"/>
                  </a:lnTo>
                  <a:lnTo>
                    <a:pt x="150" y="159"/>
                  </a:lnTo>
                  <a:lnTo>
                    <a:pt x="130" y="173"/>
                  </a:lnTo>
                  <a:lnTo>
                    <a:pt x="104" y="181"/>
                  </a:lnTo>
                  <a:lnTo>
                    <a:pt x="90" y="165"/>
                  </a:lnTo>
                  <a:lnTo>
                    <a:pt x="73" y="152"/>
                  </a:lnTo>
                  <a:lnTo>
                    <a:pt x="52" y="144"/>
                  </a:lnTo>
                  <a:lnTo>
                    <a:pt x="30" y="141"/>
                  </a:lnTo>
                  <a:lnTo>
                    <a:pt x="16" y="143"/>
                  </a:lnTo>
                  <a:lnTo>
                    <a:pt x="3" y="119"/>
                  </a:lnTo>
                  <a:lnTo>
                    <a:pt x="0" y="90"/>
                  </a:lnTo>
                  <a:lnTo>
                    <a:pt x="1" y="75"/>
                  </a:lnTo>
                  <a:lnTo>
                    <a:pt x="4" y="59"/>
                  </a:lnTo>
                  <a:lnTo>
                    <a:pt x="17" y="38"/>
                  </a:lnTo>
                  <a:lnTo>
                    <a:pt x="33" y="21"/>
                  </a:lnTo>
                  <a:lnTo>
                    <a:pt x="54" y="8"/>
                  </a:lnTo>
                  <a:lnTo>
                    <a:pt x="71" y="2"/>
                  </a:lnTo>
                  <a:lnTo>
                    <a:pt x="90"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21" name="Freeform 71"/>
            <p:cNvSpPr>
              <a:spLocks/>
            </p:cNvSpPr>
            <p:nvPr/>
          </p:nvSpPr>
          <p:spPr bwMode="auto">
            <a:xfrm>
              <a:off x="4622688" y="2571806"/>
              <a:ext cx="219397" cy="218760"/>
            </a:xfrm>
            <a:custGeom>
              <a:avLst/>
              <a:gdLst/>
              <a:ahLst/>
              <a:cxnLst>
                <a:cxn ang="0">
                  <a:pos x="70" y="0"/>
                </a:cxn>
                <a:cxn ang="0">
                  <a:pos x="91" y="3"/>
                </a:cxn>
                <a:cxn ang="0">
                  <a:pos x="110" y="14"/>
                </a:cxn>
                <a:cxn ang="0">
                  <a:pos x="126" y="28"/>
                </a:cxn>
                <a:cxn ang="0">
                  <a:pos x="135" y="47"/>
                </a:cxn>
                <a:cxn ang="0">
                  <a:pos x="138" y="70"/>
                </a:cxn>
                <a:cxn ang="0">
                  <a:pos x="135" y="90"/>
                </a:cxn>
                <a:cxn ang="0">
                  <a:pos x="126" y="108"/>
                </a:cxn>
                <a:cxn ang="0">
                  <a:pos x="113" y="124"/>
                </a:cxn>
                <a:cxn ang="0">
                  <a:pos x="96" y="133"/>
                </a:cxn>
                <a:cxn ang="0">
                  <a:pos x="75" y="138"/>
                </a:cxn>
                <a:cxn ang="0">
                  <a:pos x="48" y="133"/>
                </a:cxn>
                <a:cxn ang="0">
                  <a:pos x="45" y="133"/>
                </a:cxn>
                <a:cxn ang="0">
                  <a:pos x="27" y="124"/>
                </a:cxn>
                <a:cxn ang="0">
                  <a:pos x="13" y="109"/>
                </a:cxn>
                <a:cxn ang="0">
                  <a:pos x="4" y="90"/>
                </a:cxn>
                <a:cxn ang="0">
                  <a:pos x="0" y="70"/>
                </a:cxn>
                <a:cxn ang="0">
                  <a:pos x="4" y="47"/>
                </a:cxn>
                <a:cxn ang="0">
                  <a:pos x="13" y="28"/>
                </a:cxn>
                <a:cxn ang="0">
                  <a:pos x="29" y="14"/>
                </a:cxn>
                <a:cxn ang="0">
                  <a:pos x="48" y="3"/>
                </a:cxn>
                <a:cxn ang="0">
                  <a:pos x="70" y="0"/>
                </a:cxn>
              </a:cxnLst>
              <a:rect l="0" t="0" r="r" b="b"/>
              <a:pathLst>
                <a:path w="138" h="138">
                  <a:moveTo>
                    <a:pt x="70" y="0"/>
                  </a:moveTo>
                  <a:lnTo>
                    <a:pt x="91" y="3"/>
                  </a:lnTo>
                  <a:lnTo>
                    <a:pt x="110" y="14"/>
                  </a:lnTo>
                  <a:lnTo>
                    <a:pt x="126" y="28"/>
                  </a:lnTo>
                  <a:lnTo>
                    <a:pt x="135" y="47"/>
                  </a:lnTo>
                  <a:lnTo>
                    <a:pt x="138" y="70"/>
                  </a:lnTo>
                  <a:lnTo>
                    <a:pt x="135" y="90"/>
                  </a:lnTo>
                  <a:lnTo>
                    <a:pt x="126" y="108"/>
                  </a:lnTo>
                  <a:lnTo>
                    <a:pt x="113" y="124"/>
                  </a:lnTo>
                  <a:lnTo>
                    <a:pt x="96" y="133"/>
                  </a:lnTo>
                  <a:lnTo>
                    <a:pt x="75" y="138"/>
                  </a:lnTo>
                  <a:lnTo>
                    <a:pt x="48" y="133"/>
                  </a:lnTo>
                  <a:lnTo>
                    <a:pt x="45" y="133"/>
                  </a:lnTo>
                  <a:lnTo>
                    <a:pt x="27" y="124"/>
                  </a:lnTo>
                  <a:lnTo>
                    <a:pt x="13" y="109"/>
                  </a:lnTo>
                  <a:lnTo>
                    <a:pt x="4" y="90"/>
                  </a:lnTo>
                  <a:lnTo>
                    <a:pt x="0" y="70"/>
                  </a:lnTo>
                  <a:lnTo>
                    <a:pt x="4" y="47"/>
                  </a:lnTo>
                  <a:lnTo>
                    <a:pt x="13" y="28"/>
                  </a:lnTo>
                  <a:lnTo>
                    <a:pt x="29" y="14"/>
                  </a:lnTo>
                  <a:lnTo>
                    <a:pt x="48" y="3"/>
                  </a:lnTo>
                  <a:lnTo>
                    <a:pt x="70" y="0"/>
                  </a:lnTo>
                  <a:close/>
                </a:path>
              </a:pathLst>
            </a:custGeom>
            <a:solidFill>
              <a:srgbClr val="260F2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22" name="Freeform 72"/>
            <p:cNvSpPr>
              <a:spLocks/>
            </p:cNvSpPr>
            <p:nvPr/>
          </p:nvSpPr>
          <p:spPr bwMode="auto">
            <a:xfrm>
              <a:off x="4239764" y="2503013"/>
              <a:ext cx="288896" cy="287552"/>
            </a:xfrm>
            <a:custGeom>
              <a:avLst/>
              <a:gdLst/>
              <a:ahLst/>
              <a:cxnLst>
                <a:cxn ang="0">
                  <a:pos x="91" y="0"/>
                </a:cxn>
                <a:cxn ang="0">
                  <a:pos x="100" y="0"/>
                </a:cxn>
                <a:cxn ang="0">
                  <a:pos x="127" y="6"/>
                </a:cxn>
                <a:cxn ang="0">
                  <a:pos x="149" y="21"/>
                </a:cxn>
                <a:cxn ang="0">
                  <a:pos x="167" y="41"/>
                </a:cxn>
                <a:cxn ang="0">
                  <a:pos x="178" y="67"/>
                </a:cxn>
                <a:cxn ang="0">
                  <a:pos x="181" y="78"/>
                </a:cxn>
                <a:cxn ang="0">
                  <a:pos x="181" y="90"/>
                </a:cxn>
                <a:cxn ang="0">
                  <a:pos x="176" y="119"/>
                </a:cxn>
                <a:cxn ang="0">
                  <a:pos x="164" y="144"/>
                </a:cxn>
                <a:cxn ang="0">
                  <a:pos x="145" y="163"/>
                </a:cxn>
                <a:cxn ang="0">
                  <a:pos x="119" y="176"/>
                </a:cxn>
                <a:cxn ang="0">
                  <a:pos x="91" y="181"/>
                </a:cxn>
                <a:cxn ang="0">
                  <a:pos x="62" y="176"/>
                </a:cxn>
                <a:cxn ang="0">
                  <a:pos x="37" y="163"/>
                </a:cxn>
                <a:cxn ang="0">
                  <a:pos x="18" y="144"/>
                </a:cxn>
                <a:cxn ang="0">
                  <a:pos x="5" y="119"/>
                </a:cxn>
                <a:cxn ang="0">
                  <a:pos x="0" y="90"/>
                </a:cxn>
                <a:cxn ang="0">
                  <a:pos x="5" y="62"/>
                </a:cxn>
                <a:cxn ang="0">
                  <a:pos x="18" y="37"/>
                </a:cxn>
                <a:cxn ang="0">
                  <a:pos x="37" y="17"/>
                </a:cxn>
                <a:cxn ang="0">
                  <a:pos x="62" y="5"/>
                </a:cxn>
                <a:cxn ang="0">
                  <a:pos x="91" y="0"/>
                </a:cxn>
              </a:cxnLst>
              <a:rect l="0" t="0" r="r" b="b"/>
              <a:pathLst>
                <a:path w="181" h="181">
                  <a:moveTo>
                    <a:pt x="91" y="0"/>
                  </a:moveTo>
                  <a:lnTo>
                    <a:pt x="100" y="0"/>
                  </a:lnTo>
                  <a:lnTo>
                    <a:pt x="127" y="6"/>
                  </a:lnTo>
                  <a:lnTo>
                    <a:pt x="149" y="21"/>
                  </a:lnTo>
                  <a:lnTo>
                    <a:pt x="167" y="41"/>
                  </a:lnTo>
                  <a:lnTo>
                    <a:pt x="178" y="67"/>
                  </a:lnTo>
                  <a:lnTo>
                    <a:pt x="181" y="78"/>
                  </a:lnTo>
                  <a:lnTo>
                    <a:pt x="181" y="90"/>
                  </a:lnTo>
                  <a:lnTo>
                    <a:pt x="176" y="119"/>
                  </a:lnTo>
                  <a:lnTo>
                    <a:pt x="164" y="144"/>
                  </a:lnTo>
                  <a:lnTo>
                    <a:pt x="145" y="163"/>
                  </a:lnTo>
                  <a:lnTo>
                    <a:pt x="119" y="176"/>
                  </a:lnTo>
                  <a:lnTo>
                    <a:pt x="91" y="181"/>
                  </a:lnTo>
                  <a:lnTo>
                    <a:pt x="62" y="176"/>
                  </a:lnTo>
                  <a:lnTo>
                    <a:pt x="37" y="163"/>
                  </a:lnTo>
                  <a:lnTo>
                    <a:pt x="18" y="144"/>
                  </a:lnTo>
                  <a:lnTo>
                    <a:pt x="5" y="119"/>
                  </a:lnTo>
                  <a:lnTo>
                    <a:pt x="0" y="90"/>
                  </a:lnTo>
                  <a:lnTo>
                    <a:pt x="5" y="62"/>
                  </a:lnTo>
                  <a:lnTo>
                    <a:pt x="18" y="37"/>
                  </a:lnTo>
                  <a:lnTo>
                    <a:pt x="37" y="17"/>
                  </a:lnTo>
                  <a:lnTo>
                    <a:pt x="62" y="5"/>
                  </a:lnTo>
                  <a:lnTo>
                    <a:pt x="91"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25" name="Freeform 73"/>
            <p:cNvSpPr>
              <a:spLocks/>
            </p:cNvSpPr>
            <p:nvPr/>
          </p:nvSpPr>
          <p:spPr bwMode="auto">
            <a:xfrm>
              <a:off x="4842086" y="2727277"/>
              <a:ext cx="288896" cy="288929"/>
            </a:xfrm>
            <a:custGeom>
              <a:avLst/>
              <a:gdLst/>
              <a:ahLst/>
              <a:cxnLst>
                <a:cxn ang="0">
                  <a:pos x="91" y="0"/>
                </a:cxn>
                <a:cxn ang="0">
                  <a:pos x="119" y="5"/>
                </a:cxn>
                <a:cxn ang="0">
                  <a:pos x="145" y="18"/>
                </a:cxn>
                <a:cxn ang="0">
                  <a:pos x="164" y="38"/>
                </a:cxn>
                <a:cxn ang="0">
                  <a:pos x="176" y="62"/>
                </a:cxn>
                <a:cxn ang="0">
                  <a:pos x="181" y="91"/>
                </a:cxn>
                <a:cxn ang="0">
                  <a:pos x="180" y="111"/>
                </a:cxn>
                <a:cxn ang="0">
                  <a:pos x="173" y="129"/>
                </a:cxn>
                <a:cxn ang="0">
                  <a:pos x="161" y="151"/>
                </a:cxn>
                <a:cxn ang="0">
                  <a:pos x="142" y="167"/>
                </a:cxn>
                <a:cxn ang="0">
                  <a:pos x="118" y="178"/>
                </a:cxn>
                <a:cxn ang="0">
                  <a:pos x="91" y="182"/>
                </a:cxn>
                <a:cxn ang="0">
                  <a:pos x="62" y="178"/>
                </a:cxn>
                <a:cxn ang="0">
                  <a:pos x="37" y="165"/>
                </a:cxn>
                <a:cxn ang="0">
                  <a:pos x="18" y="144"/>
                </a:cxn>
                <a:cxn ang="0">
                  <a:pos x="5" y="119"/>
                </a:cxn>
                <a:cxn ang="0">
                  <a:pos x="0" y="91"/>
                </a:cxn>
                <a:cxn ang="0">
                  <a:pos x="5" y="62"/>
                </a:cxn>
                <a:cxn ang="0">
                  <a:pos x="18" y="38"/>
                </a:cxn>
                <a:cxn ang="0">
                  <a:pos x="37" y="18"/>
                </a:cxn>
                <a:cxn ang="0">
                  <a:pos x="62" y="5"/>
                </a:cxn>
                <a:cxn ang="0">
                  <a:pos x="91" y="0"/>
                </a:cxn>
              </a:cxnLst>
              <a:rect l="0" t="0" r="r" b="b"/>
              <a:pathLst>
                <a:path w="181" h="182">
                  <a:moveTo>
                    <a:pt x="91" y="0"/>
                  </a:moveTo>
                  <a:lnTo>
                    <a:pt x="119" y="5"/>
                  </a:lnTo>
                  <a:lnTo>
                    <a:pt x="145" y="18"/>
                  </a:lnTo>
                  <a:lnTo>
                    <a:pt x="164" y="38"/>
                  </a:lnTo>
                  <a:lnTo>
                    <a:pt x="176" y="62"/>
                  </a:lnTo>
                  <a:lnTo>
                    <a:pt x="181" y="91"/>
                  </a:lnTo>
                  <a:lnTo>
                    <a:pt x="180" y="111"/>
                  </a:lnTo>
                  <a:lnTo>
                    <a:pt x="173" y="129"/>
                  </a:lnTo>
                  <a:lnTo>
                    <a:pt x="161" y="151"/>
                  </a:lnTo>
                  <a:lnTo>
                    <a:pt x="142" y="167"/>
                  </a:lnTo>
                  <a:lnTo>
                    <a:pt x="118" y="178"/>
                  </a:lnTo>
                  <a:lnTo>
                    <a:pt x="91" y="182"/>
                  </a:lnTo>
                  <a:lnTo>
                    <a:pt x="62" y="178"/>
                  </a:lnTo>
                  <a:lnTo>
                    <a:pt x="37" y="165"/>
                  </a:lnTo>
                  <a:lnTo>
                    <a:pt x="18" y="144"/>
                  </a:lnTo>
                  <a:lnTo>
                    <a:pt x="5" y="119"/>
                  </a:lnTo>
                  <a:lnTo>
                    <a:pt x="0" y="91"/>
                  </a:lnTo>
                  <a:lnTo>
                    <a:pt x="5" y="62"/>
                  </a:lnTo>
                  <a:lnTo>
                    <a:pt x="18" y="38"/>
                  </a:lnTo>
                  <a:lnTo>
                    <a:pt x="37" y="18"/>
                  </a:lnTo>
                  <a:lnTo>
                    <a:pt x="62" y="5"/>
                  </a:lnTo>
                  <a:lnTo>
                    <a:pt x="91"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26" name="Freeform 74"/>
            <p:cNvSpPr>
              <a:spLocks/>
            </p:cNvSpPr>
            <p:nvPr/>
          </p:nvSpPr>
          <p:spPr bwMode="auto">
            <a:xfrm>
              <a:off x="4557278" y="2782311"/>
              <a:ext cx="284808" cy="288929"/>
            </a:xfrm>
            <a:custGeom>
              <a:avLst/>
              <a:gdLst/>
              <a:ahLst/>
              <a:cxnLst>
                <a:cxn ang="0">
                  <a:pos x="90" y="0"/>
                </a:cxn>
                <a:cxn ang="0">
                  <a:pos x="119" y="5"/>
                </a:cxn>
                <a:cxn ang="0">
                  <a:pos x="144" y="17"/>
                </a:cxn>
                <a:cxn ang="0">
                  <a:pos x="163" y="38"/>
                </a:cxn>
                <a:cxn ang="0">
                  <a:pos x="176" y="63"/>
                </a:cxn>
                <a:cxn ang="0">
                  <a:pos x="180" y="92"/>
                </a:cxn>
                <a:cxn ang="0">
                  <a:pos x="176" y="121"/>
                </a:cxn>
                <a:cxn ang="0">
                  <a:pos x="163" y="146"/>
                </a:cxn>
                <a:cxn ang="0">
                  <a:pos x="144" y="165"/>
                </a:cxn>
                <a:cxn ang="0">
                  <a:pos x="119" y="178"/>
                </a:cxn>
                <a:cxn ang="0">
                  <a:pos x="90" y="182"/>
                </a:cxn>
                <a:cxn ang="0">
                  <a:pos x="61" y="178"/>
                </a:cxn>
                <a:cxn ang="0">
                  <a:pos x="36" y="165"/>
                </a:cxn>
                <a:cxn ang="0">
                  <a:pos x="17" y="146"/>
                </a:cxn>
                <a:cxn ang="0">
                  <a:pos x="3" y="121"/>
                </a:cxn>
                <a:cxn ang="0">
                  <a:pos x="0" y="92"/>
                </a:cxn>
                <a:cxn ang="0">
                  <a:pos x="3" y="63"/>
                </a:cxn>
                <a:cxn ang="0">
                  <a:pos x="17" y="38"/>
                </a:cxn>
                <a:cxn ang="0">
                  <a:pos x="36" y="17"/>
                </a:cxn>
                <a:cxn ang="0">
                  <a:pos x="61" y="5"/>
                </a:cxn>
                <a:cxn ang="0">
                  <a:pos x="90" y="0"/>
                </a:cxn>
              </a:cxnLst>
              <a:rect l="0" t="0" r="r" b="b"/>
              <a:pathLst>
                <a:path w="180" h="182">
                  <a:moveTo>
                    <a:pt x="90" y="0"/>
                  </a:moveTo>
                  <a:lnTo>
                    <a:pt x="119" y="5"/>
                  </a:lnTo>
                  <a:lnTo>
                    <a:pt x="144" y="17"/>
                  </a:lnTo>
                  <a:lnTo>
                    <a:pt x="163" y="38"/>
                  </a:lnTo>
                  <a:lnTo>
                    <a:pt x="176" y="63"/>
                  </a:lnTo>
                  <a:lnTo>
                    <a:pt x="180" y="92"/>
                  </a:lnTo>
                  <a:lnTo>
                    <a:pt x="176" y="121"/>
                  </a:lnTo>
                  <a:lnTo>
                    <a:pt x="163" y="146"/>
                  </a:lnTo>
                  <a:lnTo>
                    <a:pt x="144" y="165"/>
                  </a:lnTo>
                  <a:lnTo>
                    <a:pt x="119" y="178"/>
                  </a:lnTo>
                  <a:lnTo>
                    <a:pt x="90" y="182"/>
                  </a:lnTo>
                  <a:lnTo>
                    <a:pt x="61" y="178"/>
                  </a:lnTo>
                  <a:lnTo>
                    <a:pt x="36" y="165"/>
                  </a:lnTo>
                  <a:lnTo>
                    <a:pt x="17" y="146"/>
                  </a:lnTo>
                  <a:lnTo>
                    <a:pt x="3" y="121"/>
                  </a:lnTo>
                  <a:lnTo>
                    <a:pt x="0" y="92"/>
                  </a:lnTo>
                  <a:lnTo>
                    <a:pt x="3" y="63"/>
                  </a:lnTo>
                  <a:lnTo>
                    <a:pt x="17" y="38"/>
                  </a:lnTo>
                  <a:lnTo>
                    <a:pt x="36" y="17"/>
                  </a:lnTo>
                  <a:lnTo>
                    <a:pt x="61" y="5"/>
                  </a:lnTo>
                  <a:lnTo>
                    <a:pt x="90"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27" name="Freeform 75"/>
            <p:cNvSpPr>
              <a:spLocks/>
            </p:cNvSpPr>
            <p:nvPr/>
          </p:nvSpPr>
          <p:spPr bwMode="auto">
            <a:xfrm>
              <a:off x="4979720" y="2996943"/>
              <a:ext cx="212584" cy="210506"/>
            </a:xfrm>
            <a:custGeom>
              <a:avLst/>
              <a:gdLst/>
              <a:ahLst/>
              <a:cxnLst>
                <a:cxn ang="0">
                  <a:pos x="67" y="0"/>
                </a:cxn>
                <a:cxn ang="0">
                  <a:pos x="87" y="3"/>
                </a:cxn>
                <a:cxn ang="0">
                  <a:pos x="106" y="12"/>
                </a:cxn>
                <a:cxn ang="0">
                  <a:pos x="121" y="27"/>
                </a:cxn>
                <a:cxn ang="0">
                  <a:pos x="130" y="46"/>
                </a:cxn>
                <a:cxn ang="0">
                  <a:pos x="133" y="66"/>
                </a:cxn>
                <a:cxn ang="0">
                  <a:pos x="130" y="89"/>
                </a:cxn>
                <a:cxn ang="0">
                  <a:pos x="121" y="106"/>
                </a:cxn>
                <a:cxn ang="0">
                  <a:pos x="106" y="120"/>
                </a:cxn>
                <a:cxn ang="0">
                  <a:pos x="87" y="130"/>
                </a:cxn>
                <a:cxn ang="0">
                  <a:pos x="67" y="133"/>
                </a:cxn>
                <a:cxn ang="0">
                  <a:pos x="46" y="130"/>
                </a:cxn>
                <a:cxn ang="0">
                  <a:pos x="27" y="120"/>
                </a:cxn>
                <a:cxn ang="0">
                  <a:pos x="13" y="106"/>
                </a:cxn>
                <a:cxn ang="0">
                  <a:pos x="3" y="89"/>
                </a:cxn>
                <a:cxn ang="0">
                  <a:pos x="0" y="66"/>
                </a:cxn>
                <a:cxn ang="0">
                  <a:pos x="3" y="46"/>
                </a:cxn>
                <a:cxn ang="0">
                  <a:pos x="13" y="27"/>
                </a:cxn>
                <a:cxn ang="0">
                  <a:pos x="27" y="12"/>
                </a:cxn>
                <a:cxn ang="0">
                  <a:pos x="46" y="3"/>
                </a:cxn>
                <a:cxn ang="0">
                  <a:pos x="67" y="0"/>
                </a:cxn>
              </a:cxnLst>
              <a:rect l="0" t="0" r="r" b="b"/>
              <a:pathLst>
                <a:path w="133" h="133">
                  <a:moveTo>
                    <a:pt x="67" y="0"/>
                  </a:moveTo>
                  <a:lnTo>
                    <a:pt x="87" y="3"/>
                  </a:lnTo>
                  <a:lnTo>
                    <a:pt x="106" y="12"/>
                  </a:lnTo>
                  <a:lnTo>
                    <a:pt x="121" y="27"/>
                  </a:lnTo>
                  <a:lnTo>
                    <a:pt x="130" y="46"/>
                  </a:lnTo>
                  <a:lnTo>
                    <a:pt x="133" y="66"/>
                  </a:lnTo>
                  <a:lnTo>
                    <a:pt x="130" y="89"/>
                  </a:lnTo>
                  <a:lnTo>
                    <a:pt x="121" y="106"/>
                  </a:lnTo>
                  <a:lnTo>
                    <a:pt x="106" y="120"/>
                  </a:lnTo>
                  <a:lnTo>
                    <a:pt x="87" y="130"/>
                  </a:lnTo>
                  <a:lnTo>
                    <a:pt x="67" y="133"/>
                  </a:lnTo>
                  <a:lnTo>
                    <a:pt x="46" y="130"/>
                  </a:lnTo>
                  <a:lnTo>
                    <a:pt x="27" y="120"/>
                  </a:lnTo>
                  <a:lnTo>
                    <a:pt x="13" y="106"/>
                  </a:lnTo>
                  <a:lnTo>
                    <a:pt x="3" y="89"/>
                  </a:lnTo>
                  <a:lnTo>
                    <a:pt x="0" y="66"/>
                  </a:lnTo>
                  <a:lnTo>
                    <a:pt x="3" y="46"/>
                  </a:lnTo>
                  <a:lnTo>
                    <a:pt x="13" y="27"/>
                  </a:lnTo>
                  <a:lnTo>
                    <a:pt x="27" y="12"/>
                  </a:lnTo>
                  <a:lnTo>
                    <a:pt x="46" y="3"/>
                  </a:lnTo>
                  <a:lnTo>
                    <a:pt x="67"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28" name="Freeform 76"/>
            <p:cNvSpPr>
              <a:spLocks/>
            </p:cNvSpPr>
            <p:nvPr/>
          </p:nvSpPr>
          <p:spPr bwMode="auto">
            <a:xfrm>
              <a:off x="4249303" y="2857983"/>
              <a:ext cx="200319" cy="200874"/>
            </a:xfrm>
            <a:custGeom>
              <a:avLst/>
              <a:gdLst/>
              <a:ahLst/>
              <a:cxnLst>
                <a:cxn ang="0">
                  <a:pos x="64" y="0"/>
                </a:cxn>
                <a:cxn ang="0">
                  <a:pos x="84" y="3"/>
                </a:cxn>
                <a:cxn ang="0">
                  <a:pos x="102" y="12"/>
                </a:cxn>
                <a:cxn ang="0">
                  <a:pos x="114" y="27"/>
                </a:cxn>
                <a:cxn ang="0">
                  <a:pos x="124" y="44"/>
                </a:cxn>
                <a:cxn ang="0">
                  <a:pos x="127" y="63"/>
                </a:cxn>
                <a:cxn ang="0">
                  <a:pos x="124" y="84"/>
                </a:cxn>
                <a:cxn ang="0">
                  <a:pos x="114" y="101"/>
                </a:cxn>
                <a:cxn ang="0">
                  <a:pos x="102" y="115"/>
                </a:cxn>
                <a:cxn ang="0">
                  <a:pos x="84" y="123"/>
                </a:cxn>
                <a:cxn ang="0">
                  <a:pos x="64" y="126"/>
                </a:cxn>
                <a:cxn ang="0">
                  <a:pos x="43" y="123"/>
                </a:cxn>
                <a:cxn ang="0">
                  <a:pos x="26" y="115"/>
                </a:cxn>
                <a:cxn ang="0">
                  <a:pos x="11" y="101"/>
                </a:cxn>
                <a:cxn ang="0">
                  <a:pos x="3" y="84"/>
                </a:cxn>
                <a:cxn ang="0">
                  <a:pos x="0" y="63"/>
                </a:cxn>
                <a:cxn ang="0">
                  <a:pos x="3" y="44"/>
                </a:cxn>
                <a:cxn ang="0">
                  <a:pos x="11" y="27"/>
                </a:cxn>
                <a:cxn ang="0">
                  <a:pos x="26" y="12"/>
                </a:cxn>
                <a:cxn ang="0">
                  <a:pos x="43" y="3"/>
                </a:cxn>
                <a:cxn ang="0">
                  <a:pos x="64" y="0"/>
                </a:cxn>
              </a:cxnLst>
              <a:rect l="0" t="0" r="r" b="b"/>
              <a:pathLst>
                <a:path w="127" h="126">
                  <a:moveTo>
                    <a:pt x="64" y="0"/>
                  </a:moveTo>
                  <a:lnTo>
                    <a:pt x="84" y="3"/>
                  </a:lnTo>
                  <a:lnTo>
                    <a:pt x="102" y="12"/>
                  </a:lnTo>
                  <a:lnTo>
                    <a:pt x="114" y="27"/>
                  </a:lnTo>
                  <a:lnTo>
                    <a:pt x="124" y="44"/>
                  </a:lnTo>
                  <a:lnTo>
                    <a:pt x="127" y="63"/>
                  </a:lnTo>
                  <a:lnTo>
                    <a:pt x="124" y="84"/>
                  </a:lnTo>
                  <a:lnTo>
                    <a:pt x="114" y="101"/>
                  </a:lnTo>
                  <a:lnTo>
                    <a:pt x="102" y="115"/>
                  </a:lnTo>
                  <a:lnTo>
                    <a:pt x="84" y="123"/>
                  </a:lnTo>
                  <a:lnTo>
                    <a:pt x="64" y="126"/>
                  </a:lnTo>
                  <a:lnTo>
                    <a:pt x="43" y="123"/>
                  </a:lnTo>
                  <a:lnTo>
                    <a:pt x="26" y="115"/>
                  </a:lnTo>
                  <a:lnTo>
                    <a:pt x="11" y="101"/>
                  </a:lnTo>
                  <a:lnTo>
                    <a:pt x="3" y="84"/>
                  </a:lnTo>
                  <a:lnTo>
                    <a:pt x="0" y="63"/>
                  </a:lnTo>
                  <a:lnTo>
                    <a:pt x="3" y="44"/>
                  </a:lnTo>
                  <a:lnTo>
                    <a:pt x="11" y="27"/>
                  </a:lnTo>
                  <a:lnTo>
                    <a:pt x="26" y="12"/>
                  </a:lnTo>
                  <a:lnTo>
                    <a:pt x="43" y="3"/>
                  </a:lnTo>
                  <a:lnTo>
                    <a:pt x="64" y="0"/>
                  </a:lnTo>
                  <a:close/>
                </a:path>
              </a:pathLst>
            </a:custGeom>
            <a:solidFill>
              <a:srgbClr val="391042"/>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29" name="Freeform 77"/>
            <p:cNvSpPr>
              <a:spLocks/>
            </p:cNvSpPr>
            <p:nvPr/>
          </p:nvSpPr>
          <p:spPr bwMode="auto">
            <a:xfrm>
              <a:off x="4842086" y="3285872"/>
              <a:ext cx="175791" cy="176109"/>
            </a:xfrm>
            <a:custGeom>
              <a:avLst/>
              <a:gdLst/>
              <a:ahLst/>
              <a:cxnLst>
                <a:cxn ang="0">
                  <a:pos x="56" y="0"/>
                </a:cxn>
                <a:cxn ang="0">
                  <a:pos x="77" y="5"/>
                </a:cxn>
                <a:cxn ang="0">
                  <a:pos x="94" y="16"/>
                </a:cxn>
                <a:cxn ang="0">
                  <a:pos x="107" y="33"/>
                </a:cxn>
                <a:cxn ang="0">
                  <a:pos x="110" y="56"/>
                </a:cxn>
                <a:cxn ang="0">
                  <a:pos x="107" y="76"/>
                </a:cxn>
                <a:cxn ang="0">
                  <a:pos x="94" y="94"/>
                </a:cxn>
                <a:cxn ang="0">
                  <a:pos x="77" y="106"/>
                </a:cxn>
                <a:cxn ang="0">
                  <a:pos x="56" y="111"/>
                </a:cxn>
                <a:cxn ang="0">
                  <a:pos x="34" y="106"/>
                </a:cxn>
                <a:cxn ang="0">
                  <a:pos x="16" y="94"/>
                </a:cxn>
                <a:cxn ang="0">
                  <a:pos x="4" y="76"/>
                </a:cxn>
                <a:cxn ang="0">
                  <a:pos x="0" y="56"/>
                </a:cxn>
                <a:cxn ang="0">
                  <a:pos x="4" y="33"/>
                </a:cxn>
                <a:cxn ang="0">
                  <a:pos x="16" y="16"/>
                </a:cxn>
                <a:cxn ang="0">
                  <a:pos x="34" y="5"/>
                </a:cxn>
                <a:cxn ang="0">
                  <a:pos x="56" y="0"/>
                </a:cxn>
              </a:cxnLst>
              <a:rect l="0" t="0" r="r" b="b"/>
              <a:pathLst>
                <a:path w="110" h="111">
                  <a:moveTo>
                    <a:pt x="56" y="0"/>
                  </a:moveTo>
                  <a:lnTo>
                    <a:pt x="77" y="5"/>
                  </a:lnTo>
                  <a:lnTo>
                    <a:pt x="94" y="16"/>
                  </a:lnTo>
                  <a:lnTo>
                    <a:pt x="107" y="33"/>
                  </a:lnTo>
                  <a:lnTo>
                    <a:pt x="110" y="56"/>
                  </a:lnTo>
                  <a:lnTo>
                    <a:pt x="107" y="76"/>
                  </a:lnTo>
                  <a:lnTo>
                    <a:pt x="94" y="94"/>
                  </a:lnTo>
                  <a:lnTo>
                    <a:pt x="77" y="106"/>
                  </a:lnTo>
                  <a:lnTo>
                    <a:pt x="56" y="111"/>
                  </a:lnTo>
                  <a:lnTo>
                    <a:pt x="34" y="106"/>
                  </a:lnTo>
                  <a:lnTo>
                    <a:pt x="16" y="94"/>
                  </a:lnTo>
                  <a:lnTo>
                    <a:pt x="4" y="76"/>
                  </a:lnTo>
                  <a:lnTo>
                    <a:pt x="0" y="56"/>
                  </a:lnTo>
                  <a:lnTo>
                    <a:pt x="4" y="33"/>
                  </a:lnTo>
                  <a:lnTo>
                    <a:pt x="16" y="16"/>
                  </a:lnTo>
                  <a:lnTo>
                    <a:pt x="34" y="5"/>
                  </a:lnTo>
                  <a:lnTo>
                    <a:pt x="56"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30" name="Freeform 78"/>
            <p:cNvSpPr>
              <a:spLocks/>
            </p:cNvSpPr>
            <p:nvPr/>
          </p:nvSpPr>
          <p:spPr bwMode="auto">
            <a:xfrm>
              <a:off x="4501406" y="3130401"/>
              <a:ext cx="288896" cy="287552"/>
            </a:xfrm>
            <a:custGeom>
              <a:avLst/>
              <a:gdLst/>
              <a:ahLst/>
              <a:cxnLst>
                <a:cxn ang="0">
                  <a:pos x="91" y="0"/>
                </a:cxn>
                <a:cxn ang="0">
                  <a:pos x="119" y="3"/>
                </a:cxn>
                <a:cxn ang="0">
                  <a:pos x="145" y="17"/>
                </a:cxn>
                <a:cxn ang="0">
                  <a:pos x="164" y="36"/>
                </a:cxn>
                <a:cxn ang="0">
                  <a:pos x="176" y="62"/>
                </a:cxn>
                <a:cxn ang="0">
                  <a:pos x="181" y="90"/>
                </a:cxn>
                <a:cxn ang="0">
                  <a:pos x="176" y="119"/>
                </a:cxn>
                <a:cxn ang="0">
                  <a:pos x="164" y="144"/>
                </a:cxn>
                <a:cxn ang="0">
                  <a:pos x="145" y="163"/>
                </a:cxn>
                <a:cxn ang="0">
                  <a:pos x="119" y="176"/>
                </a:cxn>
                <a:cxn ang="0">
                  <a:pos x="91" y="181"/>
                </a:cxn>
                <a:cxn ang="0">
                  <a:pos x="62" y="176"/>
                </a:cxn>
                <a:cxn ang="0">
                  <a:pos x="37" y="163"/>
                </a:cxn>
                <a:cxn ang="0">
                  <a:pos x="18" y="144"/>
                </a:cxn>
                <a:cxn ang="0">
                  <a:pos x="4" y="119"/>
                </a:cxn>
                <a:cxn ang="0">
                  <a:pos x="0" y="90"/>
                </a:cxn>
                <a:cxn ang="0">
                  <a:pos x="4" y="62"/>
                </a:cxn>
                <a:cxn ang="0">
                  <a:pos x="18" y="36"/>
                </a:cxn>
                <a:cxn ang="0">
                  <a:pos x="37" y="17"/>
                </a:cxn>
                <a:cxn ang="0">
                  <a:pos x="62" y="3"/>
                </a:cxn>
                <a:cxn ang="0">
                  <a:pos x="91" y="0"/>
                </a:cxn>
              </a:cxnLst>
              <a:rect l="0" t="0" r="r" b="b"/>
              <a:pathLst>
                <a:path w="181" h="181">
                  <a:moveTo>
                    <a:pt x="91" y="0"/>
                  </a:moveTo>
                  <a:lnTo>
                    <a:pt x="119" y="3"/>
                  </a:lnTo>
                  <a:lnTo>
                    <a:pt x="145" y="17"/>
                  </a:lnTo>
                  <a:lnTo>
                    <a:pt x="164" y="36"/>
                  </a:lnTo>
                  <a:lnTo>
                    <a:pt x="176" y="62"/>
                  </a:lnTo>
                  <a:lnTo>
                    <a:pt x="181" y="90"/>
                  </a:lnTo>
                  <a:lnTo>
                    <a:pt x="176" y="119"/>
                  </a:lnTo>
                  <a:lnTo>
                    <a:pt x="164" y="144"/>
                  </a:lnTo>
                  <a:lnTo>
                    <a:pt x="145" y="163"/>
                  </a:lnTo>
                  <a:lnTo>
                    <a:pt x="119" y="176"/>
                  </a:lnTo>
                  <a:lnTo>
                    <a:pt x="91" y="181"/>
                  </a:lnTo>
                  <a:lnTo>
                    <a:pt x="62" y="176"/>
                  </a:lnTo>
                  <a:lnTo>
                    <a:pt x="37" y="163"/>
                  </a:lnTo>
                  <a:lnTo>
                    <a:pt x="18" y="144"/>
                  </a:lnTo>
                  <a:lnTo>
                    <a:pt x="4" y="119"/>
                  </a:lnTo>
                  <a:lnTo>
                    <a:pt x="0" y="90"/>
                  </a:lnTo>
                  <a:lnTo>
                    <a:pt x="4" y="62"/>
                  </a:lnTo>
                  <a:lnTo>
                    <a:pt x="18" y="36"/>
                  </a:lnTo>
                  <a:lnTo>
                    <a:pt x="37" y="17"/>
                  </a:lnTo>
                  <a:lnTo>
                    <a:pt x="62" y="3"/>
                  </a:lnTo>
                  <a:lnTo>
                    <a:pt x="91"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31" name="Freeform 79"/>
            <p:cNvSpPr>
              <a:spLocks/>
            </p:cNvSpPr>
            <p:nvPr/>
          </p:nvSpPr>
          <p:spPr bwMode="auto">
            <a:xfrm>
              <a:off x="5165050" y="3307886"/>
              <a:ext cx="290259" cy="287553"/>
            </a:xfrm>
            <a:custGeom>
              <a:avLst/>
              <a:gdLst/>
              <a:ahLst/>
              <a:cxnLst>
                <a:cxn ang="0">
                  <a:pos x="91" y="0"/>
                </a:cxn>
                <a:cxn ang="0">
                  <a:pos x="119" y="5"/>
                </a:cxn>
                <a:cxn ang="0">
                  <a:pos x="145" y="18"/>
                </a:cxn>
                <a:cxn ang="0">
                  <a:pos x="165" y="37"/>
                </a:cxn>
                <a:cxn ang="0">
                  <a:pos x="178" y="62"/>
                </a:cxn>
                <a:cxn ang="0">
                  <a:pos x="183" y="91"/>
                </a:cxn>
                <a:cxn ang="0">
                  <a:pos x="178" y="119"/>
                </a:cxn>
                <a:cxn ang="0">
                  <a:pos x="165" y="145"/>
                </a:cxn>
                <a:cxn ang="0">
                  <a:pos x="145" y="164"/>
                </a:cxn>
                <a:cxn ang="0">
                  <a:pos x="119" y="176"/>
                </a:cxn>
                <a:cxn ang="0">
                  <a:pos x="91" y="181"/>
                </a:cxn>
                <a:cxn ang="0">
                  <a:pos x="62" y="176"/>
                </a:cxn>
                <a:cxn ang="0">
                  <a:pos x="37" y="164"/>
                </a:cxn>
                <a:cxn ang="0">
                  <a:pos x="18" y="145"/>
                </a:cxn>
                <a:cxn ang="0">
                  <a:pos x="5" y="119"/>
                </a:cxn>
                <a:cxn ang="0">
                  <a:pos x="0" y="91"/>
                </a:cxn>
                <a:cxn ang="0">
                  <a:pos x="5" y="62"/>
                </a:cxn>
                <a:cxn ang="0">
                  <a:pos x="18" y="37"/>
                </a:cxn>
                <a:cxn ang="0">
                  <a:pos x="37" y="18"/>
                </a:cxn>
                <a:cxn ang="0">
                  <a:pos x="62" y="5"/>
                </a:cxn>
                <a:cxn ang="0">
                  <a:pos x="91" y="0"/>
                </a:cxn>
              </a:cxnLst>
              <a:rect l="0" t="0" r="r" b="b"/>
              <a:pathLst>
                <a:path w="183" h="181">
                  <a:moveTo>
                    <a:pt x="91" y="0"/>
                  </a:moveTo>
                  <a:lnTo>
                    <a:pt x="119" y="5"/>
                  </a:lnTo>
                  <a:lnTo>
                    <a:pt x="145" y="18"/>
                  </a:lnTo>
                  <a:lnTo>
                    <a:pt x="165" y="37"/>
                  </a:lnTo>
                  <a:lnTo>
                    <a:pt x="178" y="62"/>
                  </a:lnTo>
                  <a:lnTo>
                    <a:pt x="183" y="91"/>
                  </a:lnTo>
                  <a:lnTo>
                    <a:pt x="178" y="119"/>
                  </a:lnTo>
                  <a:lnTo>
                    <a:pt x="165" y="145"/>
                  </a:lnTo>
                  <a:lnTo>
                    <a:pt x="145" y="164"/>
                  </a:lnTo>
                  <a:lnTo>
                    <a:pt x="119" y="176"/>
                  </a:lnTo>
                  <a:lnTo>
                    <a:pt x="91" y="181"/>
                  </a:lnTo>
                  <a:lnTo>
                    <a:pt x="62" y="176"/>
                  </a:lnTo>
                  <a:lnTo>
                    <a:pt x="37" y="164"/>
                  </a:lnTo>
                  <a:lnTo>
                    <a:pt x="18" y="145"/>
                  </a:lnTo>
                  <a:lnTo>
                    <a:pt x="5" y="119"/>
                  </a:lnTo>
                  <a:lnTo>
                    <a:pt x="0" y="91"/>
                  </a:lnTo>
                  <a:lnTo>
                    <a:pt x="5" y="62"/>
                  </a:lnTo>
                  <a:lnTo>
                    <a:pt x="18" y="37"/>
                  </a:lnTo>
                  <a:lnTo>
                    <a:pt x="37" y="18"/>
                  </a:lnTo>
                  <a:lnTo>
                    <a:pt x="62" y="5"/>
                  </a:lnTo>
                  <a:lnTo>
                    <a:pt x="91" y="0"/>
                  </a:lnTo>
                  <a:close/>
                </a:path>
              </a:pathLst>
            </a:custGeom>
            <a:solidFill>
              <a:srgbClr val="7F488E"/>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32" name="Freeform 80"/>
            <p:cNvSpPr>
              <a:spLocks/>
            </p:cNvSpPr>
            <p:nvPr/>
          </p:nvSpPr>
          <p:spPr bwMode="auto">
            <a:xfrm>
              <a:off x="4968819" y="3676614"/>
              <a:ext cx="212584" cy="214633"/>
            </a:xfrm>
            <a:custGeom>
              <a:avLst/>
              <a:gdLst/>
              <a:ahLst/>
              <a:cxnLst>
                <a:cxn ang="0">
                  <a:pos x="66" y="0"/>
                </a:cxn>
                <a:cxn ang="0">
                  <a:pos x="87" y="4"/>
                </a:cxn>
                <a:cxn ang="0">
                  <a:pos x="106" y="13"/>
                </a:cxn>
                <a:cxn ang="0">
                  <a:pos x="120" y="27"/>
                </a:cxn>
                <a:cxn ang="0">
                  <a:pos x="130" y="46"/>
                </a:cxn>
                <a:cxn ang="0">
                  <a:pos x="133" y="67"/>
                </a:cxn>
                <a:cxn ang="0">
                  <a:pos x="130" y="88"/>
                </a:cxn>
                <a:cxn ang="0">
                  <a:pos x="120" y="107"/>
                </a:cxn>
                <a:cxn ang="0">
                  <a:pos x="106" y="121"/>
                </a:cxn>
                <a:cxn ang="0">
                  <a:pos x="87" y="130"/>
                </a:cxn>
                <a:cxn ang="0">
                  <a:pos x="66" y="134"/>
                </a:cxn>
                <a:cxn ang="0">
                  <a:pos x="46" y="130"/>
                </a:cxn>
                <a:cxn ang="0">
                  <a:pos x="27" y="121"/>
                </a:cxn>
                <a:cxn ang="0">
                  <a:pos x="12" y="107"/>
                </a:cxn>
                <a:cxn ang="0">
                  <a:pos x="3" y="88"/>
                </a:cxn>
                <a:cxn ang="0">
                  <a:pos x="0" y="67"/>
                </a:cxn>
                <a:cxn ang="0">
                  <a:pos x="3" y="46"/>
                </a:cxn>
                <a:cxn ang="0">
                  <a:pos x="12" y="27"/>
                </a:cxn>
                <a:cxn ang="0">
                  <a:pos x="27" y="13"/>
                </a:cxn>
                <a:cxn ang="0">
                  <a:pos x="46" y="4"/>
                </a:cxn>
                <a:cxn ang="0">
                  <a:pos x="66" y="0"/>
                </a:cxn>
              </a:cxnLst>
              <a:rect l="0" t="0" r="r" b="b"/>
              <a:pathLst>
                <a:path w="133" h="134">
                  <a:moveTo>
                    <a:pt x="66" y="0"/>
                  </a:moveTo>
                  <a:lnTo>
                    <a:pt x="87" y="4"/>
                  </a:lnTo>
                  <a:lnTo>
                    <a:pt x="106" y="13"/>
                  </a:lnTo>
                  <a:lnTo>
                    <a:pt x="120" y="27"/>
                  </a:lnTo>
                  <a:lnTo>
                    <a:pt x="130" y="46"/>
                  </a:lnTo>
                  <a:lnTo>
                    <a:pt x="133" y="67"/>
                  </a:lnTo>
                  <a:lnTo>
                    <a:pt x="130" y="88"/>
                  </a:lnTo>
                  <a:lnTo>
                    <a:pt x="120" y="107"/>
                  </a:lnTo>
                  <a:lnTo>
                    <a:pt x="106" y="121"/>
                  </a:lnTo>
                  <a:lnTo>
                    <a:pt x="87" y="130"/>
                  </a:lnTo>
                  <a:lnTo>
                    <a:pt x="66" y="134"/>
                  </a:lnTo>
                  <a:lnTo>
                    <a:pt x="46" y="130"/>
                  </a:lnTo>
                  <a:lnTo>
                    <a:pt x="27" y="121"/>
                  </a:lnTo>
                  <a:lnTo>
                    <a:pt x="12" y="107"/>
                  </a:lnTo>
                  <a:lnTo>
                    <a:pt x="3" y="88"/>
                  </a:lnTo>
                  <a:lnTo>
                    <a:pt x="0" y="67"/>
                  </a:lnTo>
                  <a:lnTo>
                    <a:pt x="3" y="46"/>
                  </a:lnTo>
                  <a:lnTo>
                    <a:pt x="12" y="27"/>
                  </a:lnTo>
                  <a:lnTo>
                    <a:pt x="27" y="13"/>
                  </a:lnTo>
                  <a:lnTo>
                    <a:pt x="46" y="4"/>
                  </a:lnTo>
                  <a:lnTo>
                    <a:pt x="66"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33" name="Freeform 81"/>
            <p:cNvSpPr>
              <a:spLocks/>
            </p:cNvSpPr>
            <p:nvPr/>
          </p:nvSpPr>
          <p:spPr bwMode="auto">
            <a:xfrm>
              <a:off x="5151423" y="4386553"/>
              <a:ext cx="200319" cy="162350"/>
            </a:xfrm>
            <a:custGeom>
              <a:avLst/>
              <a:gdLst/>
              <a:ahLst/>
              <a:cxnLst>
                <a:cxn ang="0">
                  <a:pos x="73" y="0"/>
                </a:cxn>
                <a:cxn ang="0">
                  <a:pos x="93" y="3"/>
                </a:cxn>
                <a:cxn ang="0">
                  <a:pos x="113" y="11"/>
                </a:cxn>
                <a:cxn ang="0">
                  <a:pos x="127" y="24"/>
                </a:cxn>
                <a:cxn ang="0">
                  <a:pos x="97" y="46"/>
                </a:cxn>
                <a:cxn ang="0">
                  <a:pos x="74" y="60"/>
                </a:cxn>
                <a:cxn ang="0">
                  <a:pos x="13" y="100"/>
                </a:cxn>
                <a:cxn ang="0">
                  <a:pos x="6" y="103"/>
                </a:cxn>
                <a:cxn ang="0">
                  <a:pos x="6" y="103"/>
                </a:cxn>
                <a:cxn ang="0">
                  <a:pos x="2" y="89"/>
                </a:cxn>
                <a:cxn ang="0">
                  <a:pos x="0" y="73"/>
                </a:cxn>
                <a:cxn ang="0">
                  <a:pos x="3" y="49"/>
                </a:cxn>
                <a:cxn ang="0">
                  <a:pos x="14" y="30"/>
                </a:cxn>
                <a:cxn ang="0">
                  <a:pos x="30" y="14"/>
                </a:cxn>
                <a:cxn ang="0">
                  <a:pos x="51" y="3"/>
                </a:cxn>
                <a:cxn ang="0">
                  <a:pos x="73" y="0"/>
                </a:cxn>
              </a:cxnLst>
              <a:rect l="0" t="0" r="r" b="b"/>
              <a:pathLst>
                <a:path w="127" h="103">
                  <a:moveTo>
                    <a:pt x="73" y="0"/>
                  </a:moveTo>
                  <a:lnTo>
                    <a:pt x="93" y="3"/>
                  </a:lnTo>
                  <a:lnTo>
                    <a:pt x="113" y="11"/>
                  </a:lnTo>
                  <a:lnTo>
                    <a:pt x="127" y="24"/>
                  </a:lnTo>
                  <a:lnTo>
                    <a:pt x="97" y="46"/>
                  </a:lnTo>
                  <a:lnTo>
                    <a:pt x="74" y="60"/>
                  </a:lnTo>
                  <a:lnTo>
                    <a:pt x="13" y="100"/>
                  </a:lnTo>
                  <a:lnTo>
                    <a:pt x="6" y="103"/>
                  </a:lnTo>
                  <a:lnTo>
                    <a:pt x="6" y="103"/>
                  </a:lnTo>
                  <a:lnTo>
                    <a:pt x="2" y="89"/>
                  </a:lnTo>
                  <a:lnTo>
                    <a:pt x="0" y="73"/>
                  </a:lnTo>
                  <a:lnTo>
                    <a:pt x="3" y="49"/>
                  </a:lnTo>
                  <a:lnTo>
                    <a:pt x="14" y="30"/>
                  </a:lnTo>
                  <a:lnTo>
                    <a:pt x="30" y="14"/>
                  </a:lnTo>
                  <a:lnTo>
                    <a:pt x="51" y="3"/>
                  </a:lnTo>
                  <a:lnTo>
                    <a:pt x="73" y="0"/>
                  </a:lnTo>
                  <a:close/>
                </a:path>
              </a:pathLst>
            </a:custGeom>
            <a:solidFill>
              <a:srgbClr val="9F75A9"/>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34" name="Freeform 82"/>
            <p:cNvSpPr>
              <a:spLocks noEditPoints="1"/>
            </p:cNvSpPr>
            <p:nvPr/>
          </p:nvSpPr>
          <p:spPr bwMode="auto">
            <a:xfrm>
              <a:off x="2838890" y="2080627"/>
              <a:ext cx="260280" cy="555844"/>
            </a:xfrm>
            <a:custGeom>
              <a:avLst/>
              <a:gdLst/>
              <a:ahLst/>
              <a:cxnLst>
                <a:cxn ang="0">
                  <a:pos x="81" y="49"/>
                </a:cxn>
                <a:cxn ang="0">
                  <a:pos x="70" y="50"/>
                </a:cxn>
                <a:cxn ang="0">
                  <a:pos x="60" y="57"/>
                </a:cxn>
                <a:cxn ang="0">
                  <a:pos x="56" y="66"/>
                </a:cxn>
                <a:cxn ang="0">
                  <a:pos x="54" y="82"/>
                </a:cxn>
                <a:cxn ang="0">
                  <a:pos x="54" y="268"/>
                </a:cxn>
                <a:cxn ang="0">
                  <a:pos x="56" y="282"/>
                </a:cxn>
                <a:cxn ang="0">
                  <a:pos x="60" y="293"/>
                </a:cxn>
                <a:cxn ang="0">
                  <a:pos x="70" y="299"/>
                </a:cxn>
                <a:cxn ang="0">
                  <a:pos x="81" y="301"/>
                </a:cxn>
                <a:cxn ang="0">
                  <a:pos x="92" y="299"/>
                </a:cxn>
                <a:cxn ang="0">
                  <a:pos x="102" y="293"/>
                </a:cxn>
                <a:cxn ang="0">
                  <a:pos x="108" y="282"/>
                </a:cxn>
                <a:cxn ang="0">
                  <a:pos x="109" y="268"/>
                </a:cxn>
                <a:cxn ang="0">
                  <a:pos x="109" y="82"/>
                </a:cxn>
                <a:cxn ang="0">
                  <a:pos x="108" y="66"/>
                </a:cxn>
                <a:cxn ang="0">
                  <a:pos x="102" y="57"/>
                </a:cxn>
                <a:cxn ang="0">
                  <a:pos x="92" y="50"/>
                </a:cxn>
                <a:cxn ang="0">
                  <a:pos x="81" y="49"/>
                </a:cxn>
                <a:cxn ang="0">
                  <a:pos x="81" y="0"/>
                </a:cxn>
                <a:cxn ang="0">
                  <a:pos x="106" y="3"/>
                </a:cxn>
                <a:cxn ang="0">
                  <a:pos x="125" y="9"/>
                </a:cxn>
                <a:cxn ang="0">
                  <a:pos x="141" y="22"/>
                </a:cxn>
                <a:cxn ang="0">
                  <a:pos x="154" y="39"/>
                </a:cxn>
                <a:cxn ang="0">
                  <a:pos x="160" y="60"/>
                </a:cxn>
                <a:cxn ang="0">
                  <a:pos x="163" y="85"/>
                </a:cxn>
                <a:cxn ang="0">
                  <a:pos x="163" y="263"/>
                </a:cxn>
                <a:cxn ang="0">
                  <a:pos x="160" y="288"/>
                </a:cxn>
                <a:cxn ang="0">
                  <a:pos x="154" y="310"/>
                </a:cxn>
                <a:cxn ang="0">
                  <a:pos x="141" y="326"/>
                </a:cxn>
                <a:cxn ang="0">
                  <a:pos x="125" y="339"/>
                </a:cxn>
                <a:cxn ang="0">
                  <a:pos x="106" y="347"/>
                </a:cxn>
                <a:cxn ang="0">
                  <a:pos x="81" y="350"/>
                </a:cxn>
                <a:cxn ang="0">
                  <a:pos x="57" y="347"/>
                </a:cxn>
                <a:cxn ang="0">
                  <a:pos x="37" y="339"/>
                </a:cxn>
                <a:cxn ang="0">
                  <a:pos x="21" y="326"/>
                </a:cxn>
                <a:cxn ang="0">
                  <a:pos x="10" y="310"/>
                </a:cxn>
                <a:cxn ang="0">
                  <a:pos x="2" y="288"/>
                </a:cxn>
                <a:cxn ang="0">
                  <a:pos x="0" y="263"/>
                </a:cxn>
                <a:cxn ang="0">
                  <a:pos x="0" y="85"/>
                </a:cxn>
                <a:cxn ang="0">
                  <a:pos x="2" y="60"/>
                </a:cxn>
                <a:cxn ang="0">
                  <a:pos x="10" y="39"/>
                </a:cxn>
                <a:cxn ang="0">
                  <a:pos x="21" y="22"/>
                </a:cxn>
                <a:cxn ang="0">
                  <a:pos x="37" y="9"/>
                </a:cxn>
                <a:cxn ang="0">
                  <a:pos x="57" y="3"/>
                </a:cxn>
                <a:cxn ang="0">
                  <a:pos x="81" y="0"/>
                </a:cxn>
              </a:cxnLst>
              <a:rect l="0" t="0" r="r" b="b"/>
              <a:pathLst>
                <a:path w="163" h="350">
                  <a:moveTo>
                    <a:pt x="81" y="49"/>
                  </a:moveTo>
                  <a:lnTo>
                    <a:pt x="70" y="50"/>
                  </a:lnTo>
                  <a:lnTo>
                    <a:pt x="60" y="57"/>
                  </a:lnTo>
                  <a:lnTo>
                    <a:pt x="56" y="66"/>
                  </a:lnTo>
                  <a:lnTo>
                    <a:pt x="54" y="82"/>
                  </a:lnTo>
                  <a:lnTo>
                    <a:pt x="54" y="268"/>
                  </a:lnTo>
                  <a:lnTo>
                    <a:pt x="56" y="282"/>
                  </a:lnTo>
                  <a:lnTo>
                    <a:pt x="60" y="293"/>
                  </a:lnTo>
                  <a:lnTo>
                    <a:pt x="70" y="299"/>
                  </a:lnTo>
                  <a:lnTo>
                    <a:pt x="81" y="301"/>
                  </a:lnTo>
                  <a:lnTo>
                    <a:pt x="92" y="299"/>
                  </a:lnTo>
                  <a:lnTo>
                    <a:pt x="102" y="293"/>
                  </a:lnTo>
                  <a:lnTo>
                    <a:pt x="108" y="282"/>
                  </a:lnTo>
                  <a:lnTo>
                    <a:pt x="109" y="268"/>
                  </a:lnTo>
                  <a:lnTo>
                    <a:pt x="109" y="82"/>
                  </a:lnTo>
                  <a:lnTo>
                    <a:pt x="108" y="66"/>
                  </a:lnTo>
                  <a:lnTo>
                    <a:pt x="102" y="57"/>
                  </a:lnTo>
                  <a:lnTo>
                    <a:pt x="92" y="50"/>
                  </a:lnTo>
                  <a:lnTo>
                    <a:pt x="81" y="49"/>
                  </a:lnTo>
                  <a:close/>
                  <a:moveTo>
                    <a:pt x="81" y="0"/>
                  </a:moveTo>
                  <a:lnTo>
                    <a:pt x="106" y="3"/>
                  </a:lnTo>
                  <a:lnTo>
                    <a:pt x="125" y="9"/>
                  </a:lnTo>
                  <a:lnTo>
                    <a:pt x="141" y="22"/>
                  </a:lnTo>
                  <a:lnTo>
                    <a:pt x="154" y="39"/>
                  </a:lnTo>
                  <a:lnTo>
                    <a:pt x="160" y="60"/>
                  </a:lnTo>
                  <a:lnTo>
                    <a:pt x="163" y="85"/>
                  </a:lnTo>
                  <a:lnTo>
                    <a:pt x="163" y="263"/>
                  </a:lnTo>
                  <a:lnTo>
                    <a:pt x="160" y="288"/>
                  </a:lnTo>
                  <a:lnTo>
                    <a:pt x="154" y="310"/>
                  </a:lnTo>
                  <a:lnTo>
                    <a:pt x="141" y="326"/>
                  </a:lnTo>
                  <a:lnTo>
                    <a:pt x="125" y="339"/>
                  </a:lnTo>
                  <a:lnTo>
                    <a:pt x="106" y="347"/>
                  </a:lnTo>
                  <a:lnTo>
                    <a:pt x="81" y="350"/>
                  </a:lnTo>
                  <a:lnTo>
                    <a:pt x="57" y="347"/>
                  </a:lnTo>
                  <a:lnTo>
                    <a:pt x="37" y="339"/>
                  </a:lnTo>
                  <a:lnTo>
                    <a:pt x="21" y="326"/>
                  </a:lnTo>
                  <a:lnTo>
                    <a:pt x="10" y="310"/>
                  </a:lnTo>
                  <a:lnTo>
                    <a:pt x="2" y="288"/>
                  </a:lnTo>
                  <a:lnTo>
                    <a:pt x="0" y="263"/>
                  </a:lnTo>
                  <a:lnTo>
                    <a:pt x="0" y="85"/>
                  </a:lnTo>
                  <a:lnTo>
                    <a:pt x="2" y="60"/>
                  </a:lnTo>
                  <a:lnTo>
                    <a:pt x="10" y="39"/>
                  </a:lnTo>
                  <a:lnTo>
                    <a:pt x="21" y="22"/>
                  </a:lnTo>
                  <a:lnTo>
                    <a:pt x="37" y="9"/>
                  </a:lnTo>
                  <a:lnTo>
                    <a:pt x="57" y="3"/>
                  </a:lnTo>
                  <a:lnTo>
                    <a:pt x="81" y="0"/>
                  </a:lnTo>
                  <a:close/>
                </a:path>
              </a:pathLst>
            </a:custGeom>
            <a:solidFill>
              <a:srgbClr val="A7A9A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35" name="Freeform 83"/>
            <p:cNvSpPr>
              <a:spLocks noEditPoints="1"/>
            </p:cNvSpPr>
            <p:nvPr/>
          </p:nvSpPr>
          <p:spPr bwMode="auto">
            <a:xfrm>
              <a:off x="3153678" y="2087506"/>
              <a:ext cx="253466" cy="542085"/>
            </a:xfrm>
            <a:custGeom>
              <a:avLst/>
              <a:gdLst/>
              <a:ahLst/>
              <a:cxnLst>
                <a:cxn ang="0">
                  <a:pos x="53" y="48"/>
                </a:cxn>
                <a:cxn ang="0">
                  <a:pos x="53" y="164"/>
                </a:cxn>
                <a:cxn ang="0">
                  <a:pos x="78" y="164"/>
                </a:cxn>
                <a:cxn ang="0">
                  <a:pos x="91" y="162"/>
                </a:cxn>
                <a:cxn ang="0">
                  <a:pos x="99" y="157"/>
                </a:cxn>
                <a:cxn ang="0">
                  <a:pos x="103" y="148"/>
                </a:cxn>
                <a:cxn ang="0">
                  <a:pos x="105" y="132"/>
                </a:cxn>
                <a:cxn ang="0">
                  <a:pos x="105" y="81"/>
                </a:cxn>
                <a:cxn ang="0">
                  <a:pos x="103" y="65"/>
                </a:cxn>
                <a:cxn ang="0">
                  <a:pos x="99" y="56"/>
                </a:cxn>
                <a:cxn ang="0">
                  <a:pos x="91" y="50"/>
                </a:cxn>
                <a:cxn ang="0">
                  <a:pos x="78" y="48"/>
                </a:cxn>
                <a:cxn ang="0">
                  <a:pos x="53" y="48"/>
                </a:cxn>
                <a:cxn ang="0">
                  <a:pos x="0" y="0"/>
                </a:cxn>
                <a:cxn ang="0">
                  <a:pos x="78" y="0"/>
                </a:cxn>
                <a:cxn ang="0">
                  <a:pos x="103" y="2"/>
                </a:cxn>
                <a:cxn ang="0">
                  <a:pos x="124" y="10"/>
                </a:cxn>
                <a:cxn ang="0">
                  <a:pos x="138" y="21"/>
                </a:cxn>
                <a:cxn ang="0">
                  <a:pos x="149" y="38"/>
                </a:cxn>
                <a:cxn ang="0">
                  <a:pos x="157" y="59"/>
                </a:cxn>
                <a:cxn ang="0">
                  <a:pos x="159" y="84"/>
                </a:cxn>
                <a:cxn ang="0">
                  <a:pos x="159" y="129"/>
                </a:cxn>
                <a:cxn ang="0">
                  <a:pos x="157" y="154"/>
                </a:cxn>
                <a:cxn ang="0">
                  <a:pos x="149" y="175"/>
                </a:cxn>
                <a:cxn ang="0">
                  <a:pos x="138" y="191"/>
                </a:cxn>
                <a:cxn ang="0">
                  <a:pos x="124" y="203"/>
                </a:cxn>
                <a:cxn ang="0">
                  <a:pos x="103" y="211"/>
                </a:cxn>
                <a:cxn ang="0">
                  <a:pos x="78" y="213"/>
                </a:cxn>
                <a:cxn ang="0">
                  <a:pos x="53" y="213"/>
                </a:cxn>
                <a:cxn ang="0">
                  <a:pos x="53" y="341"/>
                </a:cxn>
                <a:cxn ang="0">
                  <a:pos x="0" y="341"/>
                </a:cxn>
                <a:cxn ang="0">
                  <a:pos x="0" y="0"/>
                </a:cxn>
              </a:cxnLst>
              <a:rect l="0" t="0" r="r" b="b"/>
              <a:pathLst>
                <a:path w="159" h="341">
                  <a:moveTo>
                    <a:pt x="53" y="48"/>
                  </a:moveTo>
                  <a:lnTo>
                    <a:pt x="53" y="164"/>
                  </a:lnTo>
                  <a:lnTo>
                    <a:pt x="78" y="164"/>
                  </a:lnTo>
                  <a:lnTo>
                    <a:pt x="91" y="162"/>
                  </a:lnTo>
                  <a:lnTo>
                    <a:pt x="99" y="157"/>
                  </a:lnTo>
                  <a:lnTo>
                    <a:pt x="103" y="148"/>
                  </a:lnTo>
                  <a:lnTo>
                    <a:pt x="105" y="132"/>
                  </a:lnTo>
                  <a:lnTo>
                    <a:pt x="105" y="81"/>
                  </a:lnTo>
                  <a:lnTo>
                    <a:pt x="103" y="65"/>
                  </a:lnTo>
                  <a:lnTo>
                    <a:pt x="99" y="56"/>
                  </a:lnTo>
                  <a:lnTo>
                    <a:pt x="91" y="50"/>
                  </a:lnTo>
                  <a:lnTo>
                    <a:pt x="78" y="48"/>
                  </a:lnTo>
                  <a:lnTo>
                    <a:pt x="53" y="48"/>
                  </a:lnTo>
                  <a:close/>
                  <a:moveTo>
                    <a:pt x="0" y="0"/>
                  </a:moveTo>
                  <a:lnTo>
                    <a:pt x="78" y="0"/>
                  </a:lnTo>
                  <a:lnTo>
                    <a:pt x="103" y="2"/>
                  </a:lnTo>
                  <a:lnTo>
                    <a:pt x="124" y="10"/>
                  </a:lnTo>
                  <a:lnTo>
                    <a:pt x="138" y="21"/>
                  </a:lnTo>
                  <a:lnTo>
                    <a:pt x="149" y="38"/>
                  </a:lnTo>
                  <a:lnTo>
                    <a:pt x="157" y="59"/>
                  </a:lnTo>
                  <a:lnTo>
                    <a:pt x="159" y="84"/>
                  </a:lnTo>
                  <a:lnTo>
                    <a:pt x="159" y="129"/>
                  </a:lnTo>
                  <a:lnTo>
                    <a:pt x="157" y="154"/>
                  </a:lnTo>
                  <a:lnTo>
                    <a:pt x="149" y="175"/>
                  </a:lnTo>
                  <a:lnTo>
                    <a:pt x="138" y="191"/>
                  </a:lnTo>
                  <a:lnTo>
                    <a:pt x="124" y="203"/>
                  </a:lnTo>
                  <a:lnTo>
                    <a:pt x="103" y="211"/>
                  </a:lnTo>
                  <a:lnTo>
                    <a:pt x="78" y="213"/>
                  </a:lnTo>
                  <a:lnTo>
                    <a:pt x="53" y="213"/>
                  </a:lnTo>
                  <a:lnTo>
                    <a:pt x="53" y="341"/>
                  </a:lnTo>
                  <a:lnTo>
                    <a:pt x="0" y="341"/>
                  </a:lnTo>
                  <a:lnTo>
                    <a:pt x="0" y="0"/>
                  </a:lnTo>
                  <a:close/>
                </a:path>
              </a:pathLst>
            </a:custGeom>
            <a:solidFill>
              <a:srgbClr val="A7A9A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36" name="Freeform 84"/>
            <p:cNvSpPr>
              <a:spLocks/>
            </p:cNvSpPr>
            <p:nvPr/>
          </p:nvSpPr>
          <p:spPr bwMode="auto">
            <a:xfrm>
              <a:off x="3446662" y="2087506"/>
              <a:ext cx="230300" cy="542085"/>
            </a:xfrm>
            <a:custGeom>
              <a:avLst/>
              <a:gdLst/>
              <a:ahLst/>
              <a:cxnLst>
                <a:cxn ang="0">
                  <a:pos x="0" y="0"/>
                </a:cxn>
                <a:cxn ang="0">
                  <a:pos x="146" y="0"/>
                </a:cxn>
                <a:cxn ang="0">
                  <a:pos x="146" y="48"/>
                </a:cxn>
                <a:cxn ang="0">
                  <a:pos x="54" y="48"/>
                </a:cxn>
                <a:cxn ang="0">
                  <a:pos x="54" y="143"/>
                </a:cxn>
                <a:cxn ang="0">
                  <a:pos x="127" y="143"/>
                </a:cxn>
                <a:cxn ang="0">
                  <a:pos x="127" y="192"/>
                </a:cxn>
                <a:cxn ang="0">
                  <a:pos x="54" y="192"/>
                </a:cxn>
                <a:cxn ang="0">
                  <a:pos x="54" y="292"/>
                </a:cxn>
                <a:cxn ang="0">
                  <a:pos x="146" y="292"/>
                </a:cxn>
                <a:cxn ang="0">
                  <a:pos x="146" y="341"/>
                </a:cxn>
                <a:cxn ang="0">
                  <a:pos x="0" y="341"/>
                </a:cxn>
                <a:cxn ang="0">
                  <a:pos x="0" y="0"/>
                </a:cxn>
              </a:cxnLst>
              <a:rect l="0" t="0" r="r" b="b"/>
              <a:pathLst>
                <a:path w="146" h="341">
                  <a:moveTo>
                    <a:pt x="0" y="0"/>
                  </a:moveTo>
                  <a:lnTo>
                    <a:pt x="146" y="0"/>
                  </a:lnTo>
                  <a:lnTo>
                    <a:pt x="146" y="48"/>
                  </a:lnTo>
                  <a:lnTo>
                    <a:pt x="54" y="48"/>
                  </a:lnTo>
                  <a:lnTo>
                    <a:pt x="54" y="143"/>
                  </a:lnTo>
                  <a:lnTo>
                    <a:pt x="127" y="143"/>
                  </a:lnTo>
                  <a:lnTo>
                    <a:pt x="127" y="192"/>
                  </a:lnTo>
                  <a:lnTo>
                    <a:pt x="54" y="192"/>
                  </a:lnTo>
                  <a:lnTo>
                    <a:pt x="54" y="292"/>
                  </a:lnTo>
                  <a:lnTo>
                    <a:pt x="146" y="292"/>
                  </a:lnTo>
                  <a:lnTo>
                    <a:pt x="146" y="341"/>
                  </a:lnTo>
                  <a:lnTo>
                    <a:pt x="0" y="341"/>
                  </a:lnTo>
                  <a:lnTo>
                    <a:pt x="0" y="0"/>
                  </a:lnTo>
                  <a:close/>
                </a:path>
              </a:pathLst>
            </a:custGeom>
            <a:solidFill>
              <a:srgbClr val="A7A9A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37" name="Freeform 85"/>
            <p:cNvSpPr>
              <a:spLocks/>
            </p:cNvSpPr>
            <p:nvPr/>
          </p:nvSpPr>
          <p:spPr bwMode="auto">
            <a:xfrm>
              <a:off x="3728745" y="2087506"/>
              <a:ext cx="271181" cy="542085"/>
            </a:xfrm>
            <a:custGeom>
              <a:avLst/>
              <a:gdLst/>
              <a:ahLst/>
              <a:cxnLst>
                <a:cxn ang="0">
                  <a:pos x="0" y="0"/>
                </a:cxn>
                <a:cxn ang="0">
                  <a:pos x="67" y="0"/>
                </a:cxn>
                <a:cxn ang="0">
                  <a:pos x="123" y="205"/>
                </a:cxn>
                <a:cxn ang="0">
                  <a:pos x="123" y="0"/>
                </a:cxn>
                <a:cxn ang="0">
                  <a:pos x="170" y="0"/>
                </a:cxn>
                <a:cxn ang="0">
                  <a:pos x="170" y="341"/>
                </a:cxn>
                <a:cxn ang="0">
                  <a:pos x="115" y="341"/>
                </a:cxn>
                <a:cxn ang="0">
                  <a:pos x="48" y="94"/>
                </a:cxn>
                <a:cxn ang="0">
                  <a:pos x="48" y="341"/>
                </a:cxn>
                <a:cxn ang="0">
                  <a:pos x="0" y="341"/>
                </a:cxn>
                <a:cxn ang="0">
                  <a:pos x="0" y="0"/>
                </a:cxn>
              </a:cxnLst>
              <a:rect l="0" t="0" r="r" b="b"/>
              <a:pathLst>
                <a:path w="170" h="341">
                  <a:moveTo>
                    <a:pt x="0" y="0"/>
                  </a:moveTo>
                  <a:lnTo>
                    <a:pt x="67" y="0"/>
                  </a:lnTo>
                  <a:lnTo>
                    <a:pt x="123" y="205"/>
                  </a:lnTo>
                  <a:lnTo>
                    <a:pt x="123" y="0"/>
                  </a:lnTo>
                  <a:lnTo>
                    <a:pt x="170" y="0"/>
                  </a:lnTo>
                  <a:lnTo>
                    <a:pt x="170" y="341"/>
                  </a:lnTo>
                  <a:lnTo>
                    <a:pt x="115" y="341"/>
                  </a:lnTo>
                  <a:lnTo>
                    <a:pt x="48" y="94"/>
                  </a:lnTo>
                  <a:lnTo>
                    <a:pt x="48" y="341"/>
                  </a:lnTo>
                  <a:lnTo>
                    <a:pt x="0" y="341"/>
                  </a:lnTo>
                  <a:lnTo>
                    <a:pt x="0" y="0"/>
                  </a:lnTo>
                  <a:close/>
                </a:path>
              </a:pathLst>
            </a:custGeom>
            <a:solidFill>
              <a:srgbClr val="A7A9A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38" name="Freeform 86"/>
            <p:cNvSpPr>
              <a:spLocks noEditPoints="1"/>
            </p:cNvSpPr>
            <p:nvPr/>
          </p:nvSpPr>
          <p:spPr bwMode="auto">
            <a:xfrm>
              <a:off x="2847066" y="2736908"/>
              <a:ext cx="261642" cy="543461"/>
            </a:xfrm>
            <a:custGeom>
              <a:avLst/>
              <a:gdLst/>
              <a:ahLst/>
              <a:cxnLst>
                <a:cxn ang="0">
                  <a:pos x="52" y="50"/>
                </a:cxn>
                <a:cxn ang="0">
                  <a:pos x="52" y="294"/>
                </a:cxn>
                <a:cxn ang="0">
                  <a:pos x="84" y="294"/>
                </a:cxn>
                <a:cxn ang="0">
                  <a:pos x="95" y="292"/>
                </a:cxn>
                <a:cxn ang="0">
                  <a:pos x="103" y="286"/>
                </a:cxn>
                <a:cxn ang="0">
                  <a:pos x="109" y="276"/>
                </a:cxn>
                <a:cxn ang="0">
                  <a:pos x="111" y="261"/>
                </a:cxn>
                <a:cxn ang="0">
                  <a:pos x="111" y="83"/>
                </a:cxn>
                <a:cxn ang="0">
                  <a:pos x="109" y="67"/>
                </a:cxn>
                <a:cxn ang="0">
                  <a:pos x="103" y="58"/>
                </a:cxn>
                <a:cxn ang="0">
                  <a:pos x="95" y="51"/>
                </a:cxn>
                <a:cxn ang="0">
                  <a:pos x="84" y="50"/>
                </a:cxn>
                <a:cxn ang="0">
                  <a:pos x="52" y="50"/>
                </a:cxn>
                <a:cxn ang="0">
                  <a:pos x="0" y="0"/>
                </a:cxn>
                <a:cxn ang="0">
                  <a:pos x="84" y="0"/>
                </a:cxn>
                <a:cxn ang="0">
                  <a:pos x="109" y="4"/>
                </a:cxn>
                <a:cxn ang="0">
                  <a:pos x="128" y="10"/>
                </a:cxn>
                <a:cxn ang="0">
                  <a:pos x="144" y="23"/>
                </a:cxn>
                <a:cxn ang="0">
                  <a:pos x="155" y="39"/>
                </a:cxn>
                <a:cxn ang="0">
                  <a:pos x="162" y="61"/>
                </a:cxn>
                <a:cxn ang="0">
                  <a:pos x="165" y="86"/>
                </a:cxn>
                <a:cxn ang="0">
                  <a:pos x="165" y="259"/>
                </a:cxn>
                <a:cxn ang="0">
                  <a:pos x="162" y="284"/>
                </a:cxn>
                <a:cxn ang="0">
                  <a:pos x="155" y="305"/>
                </a:cxn>
                <a:cxn ang="0">
                  <a:pos x="144" y="321"/>
                </a:cxn>
                <a:cxn ang="0">
                  <a:pos x="128" y="333"/>
                </a:cxn>
                <a:cxn ang="0">
                  <a:pos x="109" y="340"/>
                </a:cxn>
                <a:cxn ang="0">
                  <a:pos x="84" y="343"/>
                </a:cxn>
                <a:cxn ang="0">
                  <a:pos x="0" y="343"/>
                </a:cxn>
                <a:cxn ang="0">
                  <a:pos x="0" y="0"/>
                </a:cxn>
              </a:cxnLst>
              <a:rect l="0" t="0" r="r" b="b"/>
              <a:pathLst>
                <a:path w="165" h="343">
                  <a:moveTo>
                    <a:pt x="52" y="50"/>
                  </a:moveTo>
                  <a:lnTo>
                    <a:pt x="52" y="294"/>
                  </a:lnTo>
                  <a:lnTo>
                    <a:pt x="84" y="294"/>
                  </a:lnTo>
                  <a:lnTo>
                    <a:pt x="95" y="292"/>
                  </a:lnTo>
                  <a:lnTo>
                    <a:pt x="103" y="286"/>
                  </a:lnTo>
                  <a:lnTo>
                    <a:pt x="109" y="276"/>
                  </a:lnTo>
                  <a:lnTo>
                    <a:pt x="111" y="261"/>
                  </a:lnTo>
                  <a:lnTo>
                    <a:pt x="111" y="83"/>
                  </a:lnTo>
                  <a:lnTo>
                    <a:pt x="109" y="67"/>
                  </a:lnTo>
                  <a:lnTo>
                    <a:pt x="103" y="58"/>
                  </a:lnTo>
                  <a:lnTo>
                    <a:pt x="95" y="51"/>
                  </a:lnTo>
                  <a:lnTo>
                    <a:pt x="84" y="50"/>
                  </a:lnTo>
                  <a:lnTo>
                    <a:pt x="52" y="50"/>
                  </a:lnTo>
                  <a:close/>
                  <a:moveTo>
                    <a:pt x="0" y="0"/>
                  </a:moveTo>
                  <a:lnTo>
                    <a:pt x="84" y="0"/>
                  </a:lnTo>
                  <a:lnTo>
                    <a:pt x="109" y="4"/>
                  </a:lnTo>
                  <a:lnTo>
                    <a:pt x="128" y="10"/>
                  </a:lnTo>
                  <a:lnTo>
                    <a:pt x="144" y="23"/>
                  </a:lnTo>
                  <a:lnTo>
                    <a:pt x="155" y="39"/>
                  </a:lnTo>
                  <a:lnTo>
                    <a:pt x="162" y="61"/>
                  </a:lnTo>
                  <a:lnTo>
                    <a:pt x="165" y="86"/>
                  </a:lnTo>
                  <a:lnTo>
                    <a:pt x="165" y="259"/>
                  </a:lnTo>
                  <a:lnTo>
                    <a:pt x="162" y="284"/>
                  </a:lnTo>
                  <a:lnTo>
                    <a:pt x="155" y="305"/>
                  </a:lnTo>
                  <a:lnTo>
                    <a:pt x="144" y="321"/>
                  </a:lnTo>
                  <a:lnTo>
                    <a:pt x="128" y="333"/>
                  </a:lnTo>
                  <a:lnTo>
                    <a:pt x="109" y="340"/>
                  </a:lnTo>
                  <a:lnTo>
                    <a:pt x="84" y="343"/>
                  </a:lnTo>
                  <a:lnTo>
                    <a:pt x="0" y="343"/>
                  </a:lnTo>
                  <a:lnTo>
                    <a:pt x="0"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39" name="Freeform 87"/>
            <p:cNvSpPr>
              <a:spLocks noEditPoints="1"/>
            </p:cNvSpPr>
            <p:nvPr/>
          </p:nvSpPr>
          <p:spPr bwMode="auto">
            <a:xfrm>
              <a:off x="3138688" y="2736908"/>
              <a:ext cx="298436" cy="543461"/>
            </a:xfrm>
            <a:custGeom>
              <a:avLst/>
              <a:gdLst/>
              <a:ahLst/>
              <a:cxnLst>
                <a:cxn ang="0">
                  <a:pos x="92" y="62"/>
                </a:cxn>
                <a:cxn ang="0">
                  <a:pos x="65" y="235"/>
                </a:cxn>
                <a:cxn ang="0">
                  <a:pos x="117" y="235"/>
                </a:cxn>
                <a:cxn ang="0">
                  <a:pos x="92" y="62"/>
                </a:cxn>
                <a:cxn ang="0">
                  <a:pos x="54" y="0"/>
                </a:cxn>
                <a:cxn ang="0">
                  <a:pos x="133" y="0"/>
                </a:cxn>
                <a:cxn ang="0">
                  <a:pos x="188" y="343"/>
                </a:cxn>
                <a:cxn ang="0">
                  <a:pos x="133" y="343"/>
                </a:cxn>
                <a:cxn ang="0">
                  <a:pos x="123" y="281"/>
                </a:cxn>
                <a:cxn ang="0">
                  <a:pos x="58" y="281"/>
                </a:cxn>
                <a:cxn ang="0">
                  <a:pos x="49" y="343"/>
                </a:cxn>
                <a:cxn ang="0">
                  <a:pos x="0" y="343"/>
                </a:cxn>
                <a:cxn ang="0">
                  <a:pos x="54" y="0"/>
                </a:cxn>
              </a:cxnLst>
              <a:rect l="0" t="0" r="r" b="b"/>
              <a:pathLst>
                <a:path w="188" h="343">
                  <a:moveTo>
                    <a:pt x="92" y="62"/>
                  </a:moveTo>
                  <a:lnTo>
                    <a:pt x="65" y="235"/>
                  </a:lnTo>
                  <a:lnTo>
                    <a:pt x="117" y="235"/>
                  </a:lnTo>
                  <a:lnTo>
                    <a:pt x="92" y="62"/>
                  </a:lnTo>
                  <a:close/>
                  <a:moveTo>
                    <a:pt x="54" y="0"/>
                  </a:moveTo>
                  <a:lnTo>
                    <a:pt x="133" y="0"/>
                  </a:lnTo>
                  <a:lnTo>
                    <a:pt x="188" y="343"/>
                  </a:lnTo>
                  <a:lnTo>
                    <a:pt x="133" y="343"/>
                  </a:lnTo>
                  <a:lnTo>
                    <a:pt x="123" y="281"/>
                  </a:lnTo>
                  <a:lnTo>
                    <a:pt x="58" y="281"/>
                  </a:lnTo>
                  <a:lnTo>
                    <a:pt x="49" y="343"/>
                  </a:lnTo>
                  <a:lnTo>
                    <a:pt x="0" y="343"/>
                  </a:lnTo>
                  <a:lnTo>
                    <a:pt x="54"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40" name="Freeform 88"/>
            <p:cNvSpPr>
              <a:spLocks/>
            </p:cNvSpPr>
            <p:nvPr/>
          </p:nvSpPr>
          <p:spPr bwMode="auto">
            <a:xfrm>
              <a:off x="3423496" y="2736908"/>
              <a:ext cx="264367" cy="543461"/>
            </a:xfrm>
            <a:custGeom>
              <a:avLst/>
              <a:gdLst/>
              <a:ahLst/>
              <a:cxnLst>
                <a:cxn ang="0">
                  <a:pos x="0" y="0"/>
                </a:cxn>
                <a:cxn ang="0">
                  <a:pos x="166" y="0"/>
                </a:cxn>
                <a:cxn ang="0">
                  <a:pos x="166" y="50"/>
                </a:cxn>
                <a:cxn ang="0">
                  <a:pos x="111" y="50"/>
                </a:cxn>
                <a:cxn ang="0">
                  <a:pos x="111" y="343"/>
                </a:cxn>
                <a:cxn ang="0">
                  <a:pos x="57" y="343"/>
                </a:cxn>
                <a:cxn ang="0">
                  <a:pos x="57" y="50"/>
                </a:cxn>
                <a:cxn ang="0">
                  <a:pos x="0" y="50"/>
                </a:cxn>
                <a:cxn ang="0">
                  <a:pos x="0" y="0"/>
                </a:cxn>
              </a:cxnLst>
              <a:rect l="0" t="0" r="r" b="b"/>
              <a:pathLst>
                <a:path w="166" h="343">
                  <a:moveTo>
                    <a:pt x="0" y="0"/>
                  </a:moveTo>
                  <a:lnTo>
                    <a:pt x="166" y="0"/>
                  </a:lnTo>
                  <a:lnTo>
                    <a:pt x="166" y="50"/>
                  </a:lnTo>
                  <a:lnTo>
                    <a:pt x="111" y="50"/>
                  </a:lnTo>
                  <a:lnTo>
                    <a:pt x="111" y="343"/>
                  </a:lnTo>
                  <a:lnTo>
                    <a:pt x="57" y="343"/>
                  </a:lnTo>
                  <a:lnTo>
                    <a:pt x="57" y="50"/>
                  </a:lnTo>
                  <a:lnTo>
                    <a:pt x="0" y="50"/>
                  </a:lnTo>
                  <a:lnTo>
                    <a:pt x="0"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41" name="Freeform 89"/>
            <p:cNvSpPr>
              <a:spLocks noEditPoints="1"/>
            </p:cNvSpPr>
            <p:nvPr/>
          </p:nvSpPr>
          <p:spPr bwMode="auto">
            <a:xfrm>
              <a:off x="3676962" y="2736908"/>
              <a:ext cx="295709" cy="543461"/>
            </a:xfrm>
            <a:custGeom>
              <a:avLst/>
              <a:gdLst/>
              <a:ahLst/>
              <a:cxnLst>
                <a:cxn ang="0">
                  <a:pos x="90" y="62"/>
                </a:cxn>
                <a:cxn ang="0">
                  <a:pos x="65" y="235"/>
                </a:cxn>
                <a:cxn ang="0">
                  <a:pos x="117" y="235"/>
                </a:cxn>
                <a:cxn ang="0">
                  <a:pos x="90" y="62"/>
                </a:cxn>
                <a:cxn ang="0">
                  <a:pos x="53" y="0"/>
                </a:cxn>
                <a:cxn ang="0">
                  <a:pos x="133" y="0"/>
                </a:cxn>
                <a:cxn ang="0">
                  <a:pos x="187" y="343"/>
                </a:cxn>
                <a:cxn ang="0">
                  <a:pos x="133" y="343"/>
                </a:cxn>
                <a:cxn ang="0">
                  <a:pos x="123" y="281"/>
                </a:cxn>
                <a:cxn ang="0">
                  <a:pos x="58" y="281"/>
                </a:cxn>
                <a:cxn ang="0">
                  <a:pos x="49" y="343"/>
                </a:cxn>
                <a:cxn ang="0">
                  <a:pos x="0" y="343"/>
                </a:cxn>
                <a:cxn ang="0">
                  <a:pos x="53" y="0"/>
                </a:cxn>
              </a:cxnLst>
              <a:rect l="0" t="0" r="r" b="b"/>
              <a:pathLst>
                <a:path w="187" h="343">
                  <a:moveTo>
                    <a:pt x="90" y="62"/>
                  </a:moveTo>
                  <a:lnTo>
                    <a:pt x="65" y="235"/>
                  </a:lnTo>
                  <a:lnTo>
                    <a:pt x="117" y="235"/>
                  </a:lnTo>
                  <a:lnTo>
                    <a:pt x="90" y="62"/>
                  </a:lnTo>
                  <a:close/>
                  <a:moveTo>
                    <a:pt x="53" y="0"/>
                  </a:moveTo>
                  <a:lnTo>
                    <a:pt x="133" y="0"/>
                  </a:lnTo>
                  <a:lnTo>
                    <a:pt x="187" y="343"/>
                  </a:lnTo>
                  <a:lnTo>
                    <a:pt x="133" y="343"/>
                  </a:lnTo>
                  <a:lnTo>
                    <a:pt x="123" y="281"/>
                  </a:lnTo>
                  <a:lnTo>
                    <a:pt x="58" y="281"/>
                  </a:lnTo>
                  <a:lnTo>
                    <a:pt x="49" y="343"/>
                  </a:lnTo>
                  <a:lnTo>
                    <a:pt x="0" y="343"/>
                  </a:lnTo>
                  <a:lnTo>
                    <a:pt x="53"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42" name="Freeform 90"/>
            <p:cNvSpPr>
              <a:spLocks/>
            </p:cNvSpPr>
            <p:nvPr/>
          </p:nvSpPr>
          <p:spPr bwMode="auto">
            <a:xfrm>
              <a:off x="2838890" y="3383558"/>
              <a:ext cx="254829" cy="554467"/>
            </a:xfrm>
            <a:custGeom>
              <a:avLst/>
              <a:gdLst/>
              <a:ahLst/>
              <a:cxnLst>
                <a:cxn ang="0">
                  <a:pos x="79" y="0"/>
                </a:cxn>
                <a:cxn ang="0">
                  <a:pos x="105" y="2"/>
                </a:cxn>
                <a:cxn ang="0">
                  <a:pos x="124" y="9"/>
                </a:cxn>
                <a:cxn ang="0">
                  <a:pos x="140" y="22"/>
                </a:cxn>
                <a:cxn ang="0">
                  <a:pos x="151" y="38"/>
                </a:cxn>
                <a:cxn ang="0">
                  <a:pos x="157" y="60"/>
                </a:cxn>
                <a:cxn ang="0">
                  <a:pos x="160" y="86"/>
                </a:cxn>
                <a:cxn ang="0">
                  <a:pos x="160" y="119"/>
                </a:cxn>
                <a:cxn ang="0">
                  <a:pos x="109" y="119"/>
                </a:cxn>
                <a:cxn ang="0">
                  <a:pos x="109" y="82"/>
                </a:cxn>
                <a:cxn ang="0">
                  <a:pos x="108" y="67"/>
                </a:cxn>
                <a:cxn ang="0">
                  <a:pos x="102" y="55"/>
                </a:cxn>
                <a:cxn ang="0">
                  <a:pos x="92" y="51"/>
                </a:cxn>
                <a:cxn ang="0">
                  <a:pos x="81" y="48"/>
                </a:cxn>
                <a:cxn ang="0">
                  <a:pos x="70" y="51"/>
                </a:cxn>
                <a:cxn ang="0">
                  <a:pos x="60" y="55"/>
                </a:cxn>
                <a:cxn ang="0">
                  <a:pos x="56" y="67"/>
                </a:cxn>
                <a:cxn ang="0">
                  <a:pos x="54" y="82"/>
                </a:cxn>
                <a:cxn ang="0">
                  <a:pos x="54" y="266"/>
                </a:cxn>
                <a:cxn ang="0">
                  <a:pos x="56" y="282"/>
                </a:cxn>
                <a:cxn ang="0">
                  <a:pos x="60" y="292"/>
                </a:cxn>
                <a:cxn ang="0">
                  <a:pos x="70" y="298"/>
                </a:cxn>
                <a:cxn ang="0">
                  <a:pos x="81" y="300"/>
                </a:cxn>
                <a:cxn ang="0">
                  <a:pos x="92" y="298"/>
                </a:cxn>
                <a:cxn ang="0">
                  <a:pos x="102" y="292"/>
                </a:cxn>
                <a:cxn ang="0">
                  <a:pos x="108" y="282"/>
                </a:cxn>
                <a:cxn ang="0">
                  <a:pos x="109" y="266"/>
                </a:cxn>
                <a:cxn ang="0">
                  <a:pos x="109" y="217"/>
                </a:cxn>
                <a:cxn ang="0">
                  <a:pos x="160" y="217"/>
                </a:cxn>
                <a:cxn ang="0">
                  <a:pos x="160" y="263"/>
                </a:cxn>
                <a:cxn ang="0">
                  <a:pos x="157" y="289"/>
                </a:cxn>
                <a:cxn ang="0">
                  <a:pos x="151" y="309"/>
                </a:cxn>
                <a:cxn ang="0">
                  <a:pos x="140" y="327"/>
                </a:cxn>
                <a:cxn ang="0">
                  <a:pos x="124" y="339"/>
                </a:cxn>
                <a:cxn ang="0">
                  <a:pos x="105" y="347"/>
                </a:cxn>
                <a:cxn ang="0">
                  <a:pos x="79" y="349"/>
                </a:cxn>
                <a:cxn ang="0">
                  <a:pos x="56" y="347"/>
                </a:cxn>
                <a:cxn ang="0">
                  <a:pos x="35" y="339"/>
                </a:cxn>
                <a:cxn ang="0">
                  <a:pos x="21" y="327"/>
                </a:cxn>
                <a:cxn ang="0">
                  <a:pos x="8" y="309"/>
                </a:cxn>
                <a:cxn ang="0">
                  <a:pos x="2" y="289"/>
                </a:cxn>
                <a:cxn ang="0">
                  <a:pos x="0" y="263"/>
                </a:cxn>
                <a:cxn ang="0">
                  <a:pos x="0" y="86"/>
                </a:cxn>
                <a:cxn ang="0">
                  <a:pos x="2" y="60"/>
                </a:cxn>
                <a:cxn ang="0">
                  <a:pos x="8" y="38"/>
                </a:cxn>
                <a:cxn ang="0">
                  <a:pos x="21" y="22"/>
                </a:cxn>
                <a:cxn ang="0">
                  <a:pos x="35" y="9"/>
                </a:cxn>
                <a:cxn ang="0">
                  <a:pos x="56" y="2"/>
                </a:cxn>
                <a:cxn ang="0">
                  <a:pos x="79" y="0"/>
                </a:cxn>
              </a:cxnLst>
              <a:rect l="0" t="0" r="r" b="b"/>
              <a:pathLst>
                <a:path w="160" h="349">
                  <a:moveTo>
                    <a:pt x="79" y="0"/>
                  </a:moveTo>
                  <a:lnTo>
                    <a:pt x="105" y="2"/>
                  </a:lnTo>
                  <a:lnTo>
                    <a:pt x="124" y="9"/>
                  </a:lnTo>
                  <a:lnTo>
                    <a:pt x="140" y="22"/>
                  </a:lnTo>
                  <a:lnTo>
                    <a:pt x="151" y="38"/>
                  </a:lnTo>
                  <a:lnTo>
                    <a:pt x="157" y="60"/>
                  </a:lnTo>
                  <a:lnTo>
                    <a:pt x="160" y="86"/>
                  </a:lnTo>
                  <a:lnTo>
                    <a:pt x="160" y="119"/>
                  </a:lnTo>
                  <a:lnTo>
                    <a:pt x="109" y="119"/>
                  </a:lnTo>
                  <a:lnTo>
                    <a:pt x="109" y="82"/>
                  </a:lnTo>
                  <a:lnTo>
                    <a:pt x="108" y="67"/>
                  </a:lnTo>
                  <a:lnTo>
                    <a:pt x="102" y="55"/>
                  </a:lnTo>
                  <a:lnTo>
                    <a:pt x="92" y="51"/>
                  </a:lnTo>
                  <a:lnTo>
                    <a:pt x="81" y="48"/>
                  </a:lnTo>
                  <a:lnTo>
                    <a:pt x="70" y="51"/>
                  </a:lnTo>
                  <a:lnTo>
                    <a:pt x="60" y="55"/>
                  </a:lnTo>
                  <a:lnTo>
                    <a:pt x="56" y="67"/>
                  </a:lnTo>
                  <a:lnTo>
                    <a:pt x="54" y="82"/>
                  </a:lnTo>
                  <a:lnTo>
                    <a:pt x="54" y="266"/>
                  </a:lnTo>
                  <a:lnTo>
                    <a:pt x="56" y="282"/>
                  </a:lnTo>
                  <a:lnTo>
                    <a:pt x="60" y="292"/>
                  </a:lnTo>
                  <a:lnTo>
                    <a:pt x="70" y="298"/>
                  </a:lnTo>
                  <a:lnTo>
                    <a:pt x="81" y="300"/>
                  </a:lnTo>
                  <a:lnTo>
                    <a:pt x="92" y="298"/>
                  </a:lnTo>
                  <a:lnTo>
                    <a:pt x="102" y="292"/>
                  </a:lnTo>
                  <a:lnTo>
                    <a:pt x="108" y="282"/>
                  </a:lnTo>
                  <a:lnTo>
                    <a:pt x="109" y="266"/>
                  </a:lnTo>
                  <a:lnTo>
                    <a:pt x="109" y="217"/>
                  </a:lnTo>
                  <a:lnTo>
                    <a:pt x="160" y="217"/>
                  </a:lnTo>
                  <a:lnTo>
                    <a:pt x="160" y="263"/>
                  </a:lnTo>
                  <a:lnTo>
                    <a:pt x="157" y="289"/>
                  </a:lnTo>
                  <a:lnTo>
                    <a:pt x="151" y="309"/>
                  </a:lnTo>
                  <a:lnTo>
                    <a:pt x="140" y="327"/>
                  </a:lnTo>
                  <a:lnTo>
                    <a:pt x="124" y="339"/>
                  </a:lnTo>
                  <a:lnTo>
                    <a:pt x="105" y="347"/>
                  </a:lnTo>
                  <a:lnTo>
                    <a:pt x="79" y="349"/>
                  </a:lnTo>
                  <a:lnTo>
                    <a:pt x="56" y="347"/>
                  </a:lnTo>
                  <a:lnTo>
                    <a:pt x="35" y="339"/>
                  </a:lnTo>
                  <a:lnTo>
                    <a:pt x="21" y="327"/>
                  </a:lnTo>
                  <a:lnTo>
                    <a:pt x="8" y="309"/>
                  </a:lnTo>
                  <a:lnTo>
                    <a:pt x="2" y="289"/>
                  </a:lnTo>
                  <a:lnTo>
                    <a:pt x="0" y="263"/>
                  </a:lnTo>
                  <a:lnTo>
                    <a:pt x="0" y="86"/>
                  </a:lnTo>
                  <a:lnTo>
                    <a:pt x="2" y="60"/>
                  </a:lnTo>
                  <a:lnTo>
                    <a:pt x="8" y="38"/>
                  </a:lnTo>
                  <a:lnTo>
                    <a:pt x="21" y="22"/>
                  </a:lnTo>
                  <a:lnTo>
                    <a:pt x="35" y="9"/>
                  </a:lnTo>
                  <a:lnTo>
                    <a:pt x="56" y="2"/>
                  </a:lnTo>
                  <a:lnTo>
                    <a:pt x="79"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43" name="Freeform 91"/>
            <p:cNvSpPr>
              <a:spLocks/>
            </p:cNvSpPr>
            <p:nvPr/>
          </p:nvSpPr>
          <p:spPr bwMode="auto">
            <a:xfrm>
              <a:off x="3144139" y="3389061"/>
              <a:ext cx="233025" cy="543461"/>
            </a:xfrm>
            <a:custGeom>
              <a:avLst/>
              <a:gdLst/>
              <a:ahLst/>
              <a:cxnLst>
                <a:cxn ang="0">
                  <a:pos x="0" y="0"/>
                </a:cxn>
                <a:cxn ang="0">
                  <a:pos x="147" y="0"/>
                </a:cxn>
                <a:cxn ang="0">
                  <a:pos x="147" y="49"/>
                </a:cxn>
                <a:cxn ang="0">
                  <a:pos x="54" y="49"/>
                </a:cxn>
                <a:cxn ang="0">
                  <a:pos x="54" y="144"/>
                </a:cxn>
                <a:cxn ang="0">
                  <a:pos x="128" y="144"/>
                </a:cxn>
                <a:cxn ang="0">
                  <a:pos x="128" y="194"/>
                </a:cxn>
                <a:cxn ang="0">
                  <a:pos x="54" y="194"/>
                </a:cxn>
                <a:cxn ang="0">
                  <a:pos x="54" y="293"/>
                </a:cxn>
                <a:cxn ang="0">
                  <a:pos x="147" y="293"/>
                </a:cxn>
                <a:cxn ang="0">
                  <a:pos x="147" y="343"/>
                </a:cxn>
                <a:cxn ang="0">
                  <a:pos x="0" y="343"/>
                </a:cxn>
                <a:cxn ang="0">
                  <a:pos x="0" y="0"/>
                </a:cxn>
              </a:cxnLst>
              <a:rect l="0" t="0" r="r" b="b"/>
              <a:pathLst>
                <a:path w="147" h="343">
                  <a:moveTo>
                    <a:pt x="0" y="0"/>
                  </a:moveTo>
                  <a:lnTo>
                    <a:pt x="147" y="0"/>
                  </a:lnTo>
                  <a:lnTo>
                    <a:pt x="147" y="49"/>
                  </a:lnTo>
                  <a:lnTo>
                    <a:pt x="54" y="49"/>
                  </a:lnTo>
                  <a:lnTo>
                    <a:pt x="54" y="144"/>
                  </a:lnTo>
                  <a:lnTo>
                    <a:pt x="128" y="144"/>
                  </a:lnTo>
                  <a:lnTo>
                    <a:pt x="128" y="194"/>
                  </a:lnTo>
                  <a:lnTo>
                    <a:pt x="54" y="194"/>
                  </a:lnTo>
                  <a:lnTo>
                    <a:pt x="54" y="293"/>
                  </a:lnTo>
                  <a:lnTo>
                    <a:pt x="147" y="293"/>
                  </a:lnTo>
                  <a:lnTo>
                    <a:pt x="147" y="343"/>
                  </a:lnTo>
                  <a:lnTo>
                    <a:pt x="0" y="343"/>
                  </a:lnTo>
                  <a:lnTo>
                    <a:pt x="0"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44" name="Freeform 92"/>
            <p:cNvSpPr>
              <a:spLocks/>
            </p:cNvSpPr>
            <p:nvPr/>
          </p:nvSpPr>
          <p:spPr bwMode="auto">
            <a:xfrm>
              <a:off x="3428947" y="3389061"/>
              <a:ext cx="269818" cy="543461"/>
            </a:xfrm>
            <a:custGeom>
              <a:avLst/>
              <a:gdLst/>
              <a:ahLst/>
              <a:cxnLst>
                <a:cxn ang="0">
                  <a:pos x="0" y="0"/>
                </a:cxn>
                <a:cxn ang="0">
                  <a:pos x="68" y="0"/>
                </a:cxn>
                <a:cxn ang="0">
                  <a:pos x="124" y="205"/>
                </a:cxn>
                <a:cxn ang="0">
                  <a:pos x="124" y="0"/>
                </a:cxn>
                <a:cxn ang="0">
                  <a:pos x="171" y="0"/>
                </a:cxn>
                <a:cxn ang="0">
                  <a:pos x="171" y="343"/>
                </a:cxn>
                <a:cxn ang="0">
                  <a:pos x="116" y="343"/>
                </a:cxn>
                <a:cxn ang="0">
                  <a:pos x="49" y="95"/>
                </a:cxn>
                <a:cxn ang="0">
                  <a:pos x="49" y="343"/>
                </a:cxn>
                <a:cxn ang="0">
                  <a:pos x="0" y="343"/>
                </a:cxn>
                <a:cxn ang="0">
                  <a:pos x="0" y="0"/>
                </a:cxn>
              </a:cxnLst>
              <a:rect l="0" t="0" r="r" b="b"/>
              <a:pathLst>
                <a:path w="171" h="343">
                  <a:moveTo>
                    <a:pt x="0" y="0"/>
                  </a:moveTo>
                  <a:lnTo>
                    <a:pt x="68" y="0"/>
                  </a:lnTo>
                  <a:lnTo>
                    <a:pt x="124" y="205"/>
                  </a:lnTo>
                  <a:lnTo>
                    <a:pt x="124" y="0"/>
                  </a:lnTo>
                  <a:lnTo>
                    <a:pt x="171" y="0"/>
                  </a:lnTo>
                  <a:lnTo>
                    <a:pt x="171" y="343"/>
                  </a:lnTo>
                  <a:lnTo>
                    <a:pt x="116" y="343"/>
                  </a:lnTo>
                  <a:lnTo>
                    <a:pt x="49" y="95"/>
                  </a:lnTo>
                  <a:lnTo>
                    <a:pt x="49" y="343"/>
                  </a:lnTo>
                  <a:lnTo>
                    <a:pt x="0" y="343"/>
                  </a:lnTo>
                  <a:lnTo>
                    <a:pt x="0"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45" name="Freeform 93"/>
            <p:cNvSpPr>
              <a:spLocks/>
            </p:cNvSpPr>
            <p:nvPr/>
          </p:nvSpPr>
          <p:spPr bwMode="auto">
            <a:xfrm>
              <a:off x="3738284" y="3389061"/>
              <a:ext cx="264367" cy="543461"/>
            </a:xfrm>
            <a:custGeom>
              <a:avLst/>
              <a:gdLst/>
              <a:ahLst/>
              <a:cxnLst>
                <a:cxn ang="0">
                  <a:pos x="0" y="0"/>
                </a:cxn>
                <a:cxn ang="0">
                  <a:pos x="167" y="0"/>
                </a:cxn>
                <a:cxn ang="0">
                  <a:pos x="167" y="49"/>
                </a:cxn>
                <a:cxn ang="0">
                  <a:pos x="110" y="49"/>
                </a:cxn>
                <a:cxn ang="0">
                  <a:pos x="110" y="343"/>
                </a:cxn>
                <a:cxn ang="0">
                  <a:pos x="56" y="343"/>
                </a:cxn>
                <a:cxn ang="0">
                  <a:pos x="56" y="49"/>
                </a:cxn>
                <a:cxn ang="0">
                  <a:pos x="0" y="49"/>
                </a:cxn>
                <a:cxn ang="0">
                  <a:pos x="0" y="0"/>
                </a:cxn>
              </a:cxnLst>
              <a:rect l="0" t="0" r="r" b="b"/>
              <a:pathLst>
                <a:path w="167" h="343">
                  <a:moveTo>
                    <a:pt x="0" y="0"/>
                  </a:moveTo>
                  <a:lnTo>
                    <a:pt x="167" y="0"/>
                  </a:lnTo>
                  <a:lnTo>
                    <a:pt x="167" y="49"/>
                  </a:lnTo>
                  <a:lnTo>
                    <a:pt x="110" y="49"/>
                  </a:lnTo>
                  <a:lnTo>
                    <a:pt x="110" y="343"/>
                  </a:lnTo>
                  <a:lnTo>
                    <a:pt x="56" y="343"/>
                  </a:lnTo>
                  <a:lnTo>
                    <a:pt x="56" y="49"/>
                  </a:lnTo>
                  <a:lnTo>
                    <a:pt x="0" y="49"/>
                  </a:lnTo>
                  <a:lnTo>
                    <a:pt x="0"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46" name="Freeform 94"/>
            <p:cNvSpPr>
              <a:spLocks/>
            </p:cNvSpPr>
            <p:nvPr/>
          </p:nvSpPr>
          <p:spPr bwMode="auto">
            <a:xfrm>
              <a:off x="4040807" y="3389061"/>
              <a:ext cx="233025" cy="543461"/>
            </a:xfrm>
            <a:custGeom>
              <a:avLst/>
              <a:gdLst/>
              <a:ahLst/>
              <a:cxnLst>
                <a:cxn ang="0">
                  <a:pos x="0" y="0"/>
                </a:cxn>
                <a:cxn ang="0">
                  <a:pos x="147" y="0"/>
                </a:cxn>
                <a:cxn ang="0">
                  <a:pos x="147" y="49"/>
                </a:cxn>
                <a:cxn ang="0">
                  <a:pos x="53" y="49"/>
                </a:cxn>
                <a:cxn ang="0">
                  <a:pos x="53" y="144"/>
                </a:cxn>
                <a:cxn ang="0">
                  <a:pos x="128" y="144"/>
                </a:cxn>
                <a:cxn ang="0">
                  <a:pos x="128" y="194"/>
                </a:cxn>
                <a:cxn ang="0">
                  <a:pos x="53" y="194"/>
                </a:cxn>
                <a:cxn ang="0">
                  <a:pos x="53" y="293"/>
                </a:cxn>
                <a:cxn ang="0">
                  <a:pos x="147" y="293"/>
                </a:cxn>
                <a:cxn ang="0">
                  <a:pos x="147" y="343"/>
                </a:cxn>
                <a:cxn ang="0">
                  <a:pos x="0" y="343"/>
                </a:cxn>
                <a:cxn ang="0">
                  <a:pos x="0" y="0"/>
                </a:cxn>
              </a:cxnLst>
              <a:rect l="0" t="0" r="r" b="b"/>
              <a:pathLst>
                <a:path w="147" h="343">
                  <a:moveTo>
                    <a:pt x="0" y="0"/>
                  </a:moveTo>
                  <a:lnTo>
                    <a:pt x="147" y="0"/>
                  </a:lnTo>
                  <a:lnTo>
                    <a:pt x="147" y="49"/>
                  </a:lnTo>
                  <a:lnTo>
                    <a:pt x="53" y="49"/>
                  </a:lnTo>
                  <a:lnTo>
                    <a:pt x="53" y="144"/>
                  </a:lnTo>
                  <a:lnTo>
                    <a:pt x="128" y="144"/>
                  </a:lnTo>
                  <a:lnTo>
                    <a:pt x="128" y="194"/>
                  </a:lnTo>
                  <a:lnTo>
                    <a:pt x="53" y="194"/>
                  </a:lnTo>
                  <a:lnTo>
                    <a:pt x="53" y="293"/>
                  </a:lnTo>
                  <a:lnTo>
                    <a:pt x="147" y="293"/>
                  </a:lnTo>
                  <a:lnTo>
                    <a:pt x="147" y="343"/>
                  </a:lnTo>
                  <a:lnTo>
                    <a:pt x="0" y="343"/>
                  </a:lnTo>
                  <a:lnTo>
                    <a:pt x="0"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47" name="Freeform 95"/>
            <p:cNvSpPr>
              <a:spLocks noEditPoints="1"/>
            </p:cNvSpPr>
            <p:nvPr/>
          </p:nvSpPr>
          <p:spPr bwMode="auto">
            <a:xfrm>
              <a:off x="4324253" y="3389061"/>
              <a:ext cx="268456" cy="543461"/>
            </a:xfrm>
            <a:custGeom>
              <a:avLst/>
              <a:gdLst/>
              <a:ahLst/>
              <a:cxnLst>
                <a:cxn ang="0">
                  <a:pos x="54" y="49"/>
                </a:cxn>
                <a:cxn ang="0">
                  <a:pos x="54" y="154"/>
                </a:cxn>
                <a:cxn ang="0">
                  <a:pos x="76" y="154"/>
                </a:cxn>
                <a:cxn ang="0">
                  <a:pos x="89" y="152"/>
                </a:cxn>
                <a:cxn ang="0">
                  <a:pos x="100" y="146"/>
                </a:cxn>
                <a:cxn ang="0">
                  <a:pos x="106" y="135"/>
                </a:cxn>
                <a:cxn ang="0">
                  <a:pos x="108" y="117"/>
                </a:cxn>
                <a:cxn ang="0">
                  <a:pos x="108" y="84"/>
                </a:cxn>
                <a:cxn ang="0">
                  <a:pos x="106" y="68"/>
                </a:cxn>
                <a:cxn ang="0">
                  <a:pos x="101" y="57"/>
                </a:cxn>
                <a:cxn ang="0">
                  <a:pos x="92" y="51"/>
                </a:cxn>
                <a:cxn ang="0">
                  <a:pos x="81" y="49"/>
                </a:cxn>
                <a:cxn ang="0">
                  <a:pos x="54" y="49"/>
                </a:cxn>
                <a:cxn ang="0">
                  <a:pos x="0" y="0"/>
                </a:cxn>
                <a:cxn ang="0">
                  <a:pos x="82" y="0"/>
                </a:cxn>
                <a:cxn ang="0">
                  <a:pos x="108" y="2"/>
                </a:cxn>
                <a:cxn ang="0">
                  <a:pos x="127" y="10"/>
                </a:cxn>
                <a:cxn ang="0">
                  <a:pos x="142" y="19"/>
                </a:cxn>
                <a:cxn ang="0">
                  <a:pos x="154" y="35"/>
                </a:cxn>
                <a:cxn ang="0">
                  <a:pos x="160" y="54"/>
                </a:cxn>
                <a:cxn ang="0">
                  <a:pos x="162" y="79"/>
                </a:cxn>
                <a:cxn ang="0">
                  <a:pos x="162" y="106"/>
                </a:cxn>
                <a:cxn ang="0">
                  <a:pos x="158" y="130"/>
                </a:cxn>
                <a:cxn ang="0">
                  <a:pos x="152" y="149"/>
                </a:cxn>
                <a:cxn ang="0">
                  <a:pos x="141" y="165"/>
                </a:cxn>
                <a:cxn ang="0">
                  <a:pos x="127" y="175"/>
                </a:cxn>
                <a:cxn ang="0">
                  <a:pos x="142" y="186"/>
                </a:cxn>
                <a:cxn ang="0">
                  <a:pos x="154" y="203"/>
                </a:cxn>
                <a:cxn ang="0">
                  <a:pos x="160" y="224"/>
                </a:cxn>
                <a:cxn ang="0">
                  <a:pos x="162" y="247"/>
                </a:cxn>
                <a:cxn ang="0">
                  <a:pos x="162" y="301"/>
                </a:cxn>
                <a:cxn ang="0">
                  <a:pos x="163" y="324"/>
                </a:cxn>
                <a:cxn ang="0">
                  <a:pos x="168" y="343"/>
                </a:cxn>
                <a:cxn ang="0">
                  <a:pos x="112" y="343"/>
                </a:cxn>
                <a:cxn ang="0">
                  <a:pos x="111" y="336"/>
                </a:cxn>
                <a:cxn ang="0">
                  <a:pos x="109" y="328"/>
                </a:cxn>
                <a:cxn ang="0">
                  <a:pos x="108" y="317"/>
                </a:cxn>
                <a:cxn ang="0">
                  <a:pos x="108" y="300"/>
                </a:cxn>
                <a:cxn ang="0">
                  <a:pos x="108" y="246"/>
                </a:cxn>
                <a:cxn ang="0">
                  <a:pos x="106" y="227"/>
                </a:cxn>
                <a:cxn ang="0">
                  <a:pos x="100" y="213"/>
                </a:cxn>
                <a:cxn ang="0">
                  <a:pos x="89" y="205"/>
                </a:cxn>
                <a:cxn ang="0">
                  <a:pos x="73" y="203"/>
                </a:cxn>
                <a:cxn ang="0">
                  <a:pos x="54" y="203"/>
                </a:cxn>
                <a:cxn ang="0">
                  <a:pos x="54" y="343"/>
                </a:cxn>
                <a:cxn ang="0">
                  <a:pos x="0" y="343"/>
                </a:cxn>
                <a:cxn ang="0">
                  <a:pos x="0" y="0"/>
                </a:cxn>
              </a:cxnLst>
              <a:rect l="0" t="0" r="r" b="b"/>
              <a:pathLst>
                <a:path w="168" h="343">
                  <a:moveTo>
                    <a:pt x="54" y="49"/>
                  </a:moveTo>
                  <a:lnTo>
                    <a:pt x="54" y="154"/>
                  </a:lnTo>
                  <a:lnTo>
                    <a:pt x="76" y="154"/>
                  </a:lnTo>
                  <a:lnTo>
                    <a:pt x="89" y="152"/>
                  </a:lnTo>
                  <a:lnTo>
                    <a:pt x="100" y="146"/>
                  </a:lnTo>
                  <a:lnTo>
                    <a:pt x="106" y="135"/>
                  </a:lnTo>
                  <a:lnTo>
                    <a:pt x="108" y="117"/>
                  </a:lnTo>
                  <a:lnTo>
                    <a:pt x="108" y="84"/>
                  </a:lnTo>
                  <a:lnTo>
                    <a:pt x="106" y="68"/>
                  </a:lnTo>
                  <a:lnTo>
                    <a:pt x="101" y="57"/>
                  </a:lnTo>
                  <a:lnTo>
                    <a:pt x="92" y="51"/>
                  </a:lnTo>
                  <a:lnTo>
                    <a:pt x="81" y="49"/>
                  </a:lnTo>
                  <a:lnTo>
                    <a:pt x="54" y="49"/>
                  </a:lnTo>
                  <a:close/>
                  <a:moveTo>
                    <a:pt x="0" y="0"/>
                  </a:moveTo>
                  <a:lnTo>
                    <a:pt x="82" y="0"/>
                  </a:lnTo>
                  <a:lnTo>
                    <a:pt x="108" y="2"/>
                  </a:lnTo>
                  <a:lnTo>
                    <a:pt x="127" y="10"/>
                  </a:lnTo>
                  <a:lnTo>
                    <a:pt x="142" y="19"/>
                  </a:lnTo>
                  <a:lnTo>
                    <a:pt x="154" y="35"/>
                  </a:lnTo>
                  <a:lnTo>
                    <a:pt x="160" y="54"/>
                  </a:lnTo>
                  <a:lnTo>
                    <a:pt x="162" y="79"/>
                  </a:lnTo>
                  <a:lnTo>
                    <a:pt x="162" y="106"/>
                  </a:lnTo>
                  <a:lnTo>
                    <a:pt x="158" y="130"/>
                  </a:lnTo>
                  <a:lnTo>
                    <a:pt x="152" y="149"/>
                  </a:lnTo>
                  <a:lnTo>
                    <a:pt x="141" y="165"/>
                  </a:lnTo>
                  <a:lnTo>
                    <a:pt x="127" y="175"/>
                  </a:lnTo>
                  <a:lnTo>
                    <a:pt x="142" y="186"/>
                  </a:lnTo>
                  <a:lnTo>
                    <a:pt x="154" y="203"/>
                  </a:lnTo>
                  <a:lnTo>
                    <a:pt x="160" y="224"/>
                  </a:lnTo>
                  <a:lnTo>
                    <a:pt x="162" y="247"/>
                  </a:lnTo>
                  <a:lnTo>
                    <a:pt x="162" y="301"/>
                  </a:lnTo>
                  <a:lnTo>
                    <a:pt x="163" y="324"/>
                  </a:lnTo>
                  <a:lnTo>
                    <a:pt x="168" y="343"/>
                  </a:lnTo>
                  <a:lnTo>
                    <a:pt x="112" y="343"/>
                  </a:lnTo>
                  <a:lnTo>
                    <a:pt x="111" y="336"/>
                  </a:lnTo>
                  <a:lnTo>
                    <a:pt x="109" y="328"/>
                  </a:lnTo>
                  <a:lnTo>
                    <a:pt x="108" y="317"/>
                  </a:lnTo>
                  <a:lnTo>
                    <a:pt x="108" y="300"/>
                  </a:lnTo>
                  <a:lnTo>
                    <a:pt x="108" y="246"/>
                  </a:lnTo>
                  <a:lnTo>
                    <a:pt x="106" y="227"/>
                  </a:lnTo>
                  <a:lnTo>
                    <a:pt x="100" y="213"/>
                  </a:lnTo>
                  <a:lnTo>
                    <a:pt x="89" y="205"/>
                  </a:lnTo>
                  <a:lnTo>
                    <a:pt x="73" y="203"/>
                  </a:lnTo>
                  <a:lnTo>
                    <a:pt x="54" y="203"/>
                  </a:lnTo>
                  <a:lnTo>
                    <a:pt x="54" y="343"/>
                  </a:lnTo>
                  <a:lnTo>
                    <a:pt x="0" y="343"/>
                  </a:lnTo>
                  <a:lnTo>
                    <a:pt x="0" y="0"/>
                  </a:lnTo>
                  <a:close/>
                </a:path>
              </a:pathLst>
            </a:custGeom>
            <a:solidFill>
              <a:srgbClr val="5F2770"/>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48" name="Freeform 96"/>
            <p:cNvSpPr>
              <a:spLocks noEditPoints="1"/>
            </p:cNvSpPr>
            <p:nvPr/>
          </p:nvSpPr>
          <p:spPr bwMode="auto">
            <a:xfrm>
              <a:off x="2825262" y="4016449"/>
              <a:ext cx="297073" cy="542085"/>
            </a:xfrm>
            <a:custGeom>
              <a:avLst/>
              <a:gdLst/>
              <a:ahLst/>
              <a:cxnLst>
                <a:cxn ang="0">
                  <a:pos x="90" y="62"/>
                </a:cxn>
                <a:cxn ang="0">
                  <a:pos x="65" y="235"/>
                </a:cxn>
                <a:cxn ang="0">
                  <a:pos x="117" y="235"/>
                </a:cxn>
                <a:cxn ang="0">
                  <a:pos x="90" y="62"/>
                </a:cxn>
                <a:cxn ang="0">
                  <a:pos x="53" y="0"/>
                </a:cxn>
                <a:cxn ang="0">
                  <a:pos x="133" y="0"/>
                </a:cxn>
                <a:cxn ang="0">
                  <a:pos x="187" y="342"/>
                </a:cxn>
                <a:cxn ang="0">
                  <a:pos x="133" y="342"/>
                </a:cxn>
                <a:cxn ang="0">
                  <a:pos x="123" y="281"/>
                </a:cxn>
                <a:cxn ang="0">
                  <a:pos x="58" y="281"/>
                </a:cxn>
                <a:cxn ang="0">
                  <a:pos x="49" y="342"/>
                </a:cxn>
                <a:cxn ang="0">
                  <a:pos x="0" y="342"/>
                </a:cxn>
                <a:cxn ang="0">
                  <a:pos x="53" y="0"/>
                </a:cxn>
              </a:cxnLst>
              <a:rect l="0" t="0" r="r" b="b"/>
              <a:pathLst>
                <a:path w="187" h="342">
                  <a:moveTo>
                    <a:pt x="90" y="62"/>
                  </a:moveTo>
                  <a:lnTo>
                    <a:pt x="65" y="235"/>
                  </a:lnTo>
                  <a:lnTo>
                    <a:pt x="117" y="235"/>
                  </a:lnTo>
                  <a:lnTo>
                    <a:pt x="90" y="62"/>
                  </a:lnTo>
                  <a:close/>
                  <a:moveTo>
                    <a:pt x="53" y="0"/>
                  </a:moveTo>
                  <a:lnTo>
                    <a:pt x="133" y="0"/>
                  </a:lnTo>
                  <a:lnTo>
                    <a:pt x="187" y="342"/>
                  </a:lnTo>
                  <a:lnTo>
                    <a:pt x="133" y="342"/>
                  </a:lnTo>
                  <a:lnTo>
                    <a:pt x="123" y="281"/>
                  </a:lnTo>
                  <a:lnTo>
                    <a:pt x="58" y="281"/>
                  </a:lnTo>
                  <a:lnTo>
                    <a:pt x="49" y="342"/>
                  </a:lnTo>
                  <a:lnTo>
                    <a:pt x="0" y="342"/>
                  </a:lnTo>
                  <a:lnTo>
                    <a:pt x="53" y="0"/>
                  </a:lnTo>
                  <a:close/>
                </a:path>
              </a:pathLst>
            </a:custGeom>
            <a:solidFill>
              <a:srgbClr val="A7A9A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49" name="Freeform 97"/>
            <p:cNvSpPr>
              <a:spLocks/>
            </p:cNvSpPr>
            <p:nvPr/>
          </p:nvSpPr>
          <p:spPr bwMode="auto">
            <a:xfrm>
              <a:off x="3160491" y="4016449"/>
              <a:ext cx="227574" cy="542085"/>
            </a:xfrm>
            <a:custGeom>
              <a:avLst/>
              <a:gdLst/>
              <a:ahLst/>
              <a:cxnLst>
                <a:cxn ang="0">
                  <a:pos x="0" y="0"/>
                </a:cxn>
                <a:cxn ang="0">
                  <a:pos x="54" y="0"/>
                </a:cxn>
                <a:cxn ang="0">
                  <a:pos x="54" y="293"/>
                </a:cxn>
                <a:cxn ang="0">
                  <a:pos x="143" y="293"/>
                </a:cxn>
                <a:cxn ang="0">
                  <a:pos x="143" y="342"/>
                </a:cxn>
                <a:cxn ang="0">
                  <a:pos x="0" y="342"/>
                </a:cxn>
                <a:cxn ang="0">
                  <a:pos x="0" y="0"/>
                </a:cxn>
              </a:cxnLst>
              <a:rect l="0" t="0" r="r" b="b"/>
              <a:pathLst>
                <a:path w="143" h="342">
                  <a:moveTo>
                    <a:pt x="0" y="0"/>
                  </a:moveTo>
                  <a:lnTo>
                    <a:pt x="54" y="0"/>
                  </a:lnTo>
                  <a:lnTo>
                    <a:pt x="54" y="293"/>
                  </a:lnTo>
                  <a:lnTo>
                    <a:pt x="143" y="293"/>
                  </a:lnTo>
                  <a:lnTo>
                    <a:pt x="143" y="342"/>
                  </a:lnTo>
                  <a:lnTo>
                    <a:pt x="0" y="342"/>
                  </a:lnTo>
                  <a:lnTo>
                    <a:pt x="0" y="0"/>
                  </a:lnTo>
                  <a:close/>
                </a:path>
              </a:pathLst>
            </a:custGeom>
            <a:solidFill>
              <a:srgbClr val="A7A9A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50" name="Freeform 98"/>
            <p:cNvSpPr>
              <a:spLocks/>
            </p:cNvSpPr>
            <p:nvPr/>
          </p:nvSpPr>
          <p:spPr bwMode="auto">
            <a:xfrm>
              <a:off x="3427584" y="4016449"/>
              <a:ext cx="226211" cy="542085"/>
            </a:xfrm>
            <a:custGeom>
              <a:avLst/>
              <a:gdLst/>
              <a:ahLst/>
              <a:cxnLst>
                <a:cxn ang="0">
                  <a:pos x="0" y="0"/>
                </a:cxn>
                <a:cxn ang="0">
                  <a:pos x="53" y="0"/>
                </a:cxn>
                <a:cxn ang="0">
                  <a:pos x="53" y="293"/>
                </a:cxn>
                <a:cxn ang="0">
                  <a:pos x="142" y="293"/>
                </a:cxn>
                <a:cxn ang="0">
                  <a:pos x="142" y="342"/>
                </a:cxn>
                <a:cxn ang="0">
                  <a:pos x="0" y="342"/>
                </a:cxn>
                <a:cxn ang="0">
                  <a:pos x="0" y="0"/>
                </a:cxn>
              </a:cxnLst>
              <a:rect l="0" t="0" r="r" b="b"/>
              <a:pathLst>
                <a:path w="142" h="342">
                  <a:moveTo>
                    <a:pt x="0" y="0"/>
                  </a:moveTo>
                  <a:lnTo>
                    <a:pt x="53" y="0"/>
                  </a:lnTo>
                  <a:lnTo>
                    <a:pt x="53" y="293"/>
                  </a:lnTo>
                  <a:lnTo>
                    <a:pt x="142" y="293"/>
                  </a:lnTo>
                  <a:lnTo>
                    <a:pt x="142" y="342"/>
                  </a:lnTo>
                  <a:lnTo>
                    <a:pt x="0" y="342"/>
                  </a:lnTo>
                  <a:lnTo>
                    <a:pt x="0" y="0"/>
                  </a:lnTo>
                  <a:close/>
                </a:path>
              </a:pathLst>
            </a:custGeom>
            <a:solidFill>
              <a:srgbClr val="A7A9A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51" name="Rectangle 99"/>
            <p:cNvSpPr>
              <a:spLocks noChangeArrowheads="1"/>
            </p:cNvSpPr>
            <p:nvPr/>
          </p:nvSpPr>
          <p:spPr bwMode="auto">
            <a:xfrm>
              <a:off x="3690589" y="4016449"/>
              <a:ext cx="84489" cy="542085"/>
            </a:xfrm>
            <a:prstGeom prst="rect">
              <a:avLst/>
            </a:prstGeom>
            <a:solidFill>
              <a:srgbClr val="A7A9AC"/>
            </a:solidFill>
            <a:ln w="0">
              <a:noFill/>
              <a:prstDash val="solid"/>
              <a:miter lim="800000"/>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52" name="Freeform 100"/>
            <p:cNvSpPr>
              <a:spLocks noEditPoints="1"/>
            </p:cNvSpPr>
            <p:nvPr/>
          </p:nvSpPr>
          <p:spPr bwMode="auto">
            <a:xfrm>
              <a:off x="3815959" y="4016449"/>
              <a:ext cx="298435" cy="542085"/>
            </a:xfrm>
            <a:custGeom>
              <a:avLst/>
              <a:gdLst/>
              <a:ahLst/>
              <a:cxnLst>
                <a:cxn ang="0">
                  <a:pos x="91" y="62"/>
                </a:cxn>
                <a:cxn ang="0">
                  <a:pos x="65" y="235"/>
                </a:cxn>
                <a:cxn ang="0">
                  <a:pos x="116" y="235"/>
                </a:cxn>
                <a:cxn ang="0">
                  <a:pos x="91" y="62"/>
                </a:cxn>
                <a:cxn ang="0">
                  <a:pos x="54" y="0"/>
                </a:cxn>
                <a:cxn ang="0">
                  <a:pos x="134" y="0"/>
                </a:cxn>
                <a:cxn ang="0">
                  <a:pos x="188" y="342"/>
                </a:cxn>
                <a:cxn ang="0">
                  <a:pos x="134" y="342"/>
                </a:cxn>
                <a:cxn ang="0">
                  <a:pos x="124" y="281"/>
                </a:cxn>
                <a:cxn ang="0">
                  <a:pos x="57" y="281"/>
                </a:cxn>
                <a:cxn ang="0">
                  <a:pos x="50" y="342"/>
                </a:cxn>
                <a:cxn ang="0">
                  <a:pos x="0" y="342"/>
                </a:cxn>
                <a:cxn ang="0">
                  <a:pos x="54" y="0"/>
                </a:cxn>
              </a:cxnLst>
              <a:rect l="0" t="0" r="r" b="b"/>
              <a:pathLst>
                <a:path w="188" h="342">
                  <a:moveTo>
                    <a:pt x="91" y="62"/>
                  </a:moveTo>
                  <a:lnTo>
                    <a:pt x="65" y="235"/>
                  </a:lnTo>
                  <a:lnTo>
                    <a:pt x="116" y="235"/>
                  </a:lnTo>
                  <a:lnTo>
                    <a:pt x="91" y="62"/>
                  </a:lnTo>
                  <a:close/>
                  <a:moveTo>
                    <a:pt x="54" y="0"/>
                  </a:moveTo>
                  <a:lnTo>
                    <a:pt x="134" y="0"/>
                  </a:lnTo>
                  <a:lnTo>
                    <a:pt x="188" y="342"/>
                  </a:lnTo>
                  <a:lnTo>
                    <a:pt x="134" y="342"/>
                  </a:lnTo>
                  <a:lnTo>
                    <a:pt x="124" y="281"/>
                  </a:lnTo>
                  <a:lnTo>
                    <a:pt x="57" y="281"/>
                  </a:lnTo>
                  <a:lnTo>
                    <a:pt x="50" y="342"/>
                  </a:lnTo>
                  <a:lnTo>
                    <a:pt x="0" y="342"/>
                  </a:lnTo>
                  <a:lnTo>
                    <a:pt x="54" y="0"/>
                  </a:lnTo>
                  <a:close/>
                </a:path>
              </a:pathLst>
            </a:custGeom>
            <a:solidFill>
              <a:srgbClr val="A7A9A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53" name="Freeform 101"/>
            <p:cNvSpPr>
              <a:spLocks/>
            </p:cNvSpPr>
            <p:nvPr/>
          </p:nvSpPr>
          <p:spPr bwMode="auto">
            <a:xfrm>
              <a:off x="4153913" y="4016449"/>
              <a:ext cx="269818" cy="542085"/>
            </a:xfrm>
            <a:custGeom>
              <a:avLst/>
              <a:gdLst/>
              <a:ahLst/>
              <a:cxnLst>
                <a:cxn ang="0">
                  <a:pos x="0" y="0"/>
                </a:cxn>
                <a:cxn ang="0">
                  <a:pos x="67" y="0"/>
                </a:cxn>
                <a:cxn ang="0">
                  <a:pos x="122" y="204"/>
                </a:cxn>
                <a:cxn ang="0">
                  <a:pos x="122" y="0"/>
                </a:cxn>
                <a:cxn ang="0">
                  <a:pos x="170" y="0"/>
                </a:cxn>
                <a:cxn ang="0">
                  <a:pos x="170" y="342"/>
                </a:cxn>
                <a:cxn ang="0">
                  <a:pos x="114" y="342"/>
                </a:cxn>
                <a:cxn ang="0">
                  <a:pos x="47" y="95"/>
                </a:cxn>
                <a:cxn ang="0">
                  <a:pos x="47" y="342"/>
                </a:cxn>
                <a:cxn ang="0">
                  <a:pos x="0" y="342"/>
                </a:cxn>
                <a:cxn ang="0">
                  <a:pos x="0" y="0"/>
                </a:cxn>
              </a:cxnLst>
              <a:rect l="0" t="0" r="r" b="b"/>
              <a:pathLst>
                <a:path w="170" h="342">
                  <a:moveTo>
                    <a:pt x="0" y="0"/>
                  </a:moveTo>
                  <a:lnTo>
                    <a:pt x="67" y="0"/>
                  </a:lnTo>
                  <a:lnTo>
                    <a:pt x="122" y="204"/>
                  </a:lnTo>
                  <a:lnTo>
                    <a:pt x="122" y="0"/>
                  </a:lnTo>
                  <a:lnTo>
                    <a:pt x="170" y="0"/>
                  </a:lnTo>
                  <a:lnTo>
                    <a:pt x="170" y="342"/>
                  </a:lnTo>
                  <a:lnTo>
                    <a:pt x="114" y="342"/>
                  </a:lnTo>
                  <a:lnTo>
                    <a:pt x="47" y="95"/>
                  </a:lnTo>
                  <a:lnTo>
                    <a:pt x="47" y="342"/>
                  </a:lnTo>
                  <a:lnTo>
                    <a:pt x="0" y="342"/>
                  </a:lnTo>
                  <a:lnTo>
                    <a:pt x="0" y="0"/>
                  </a:lnTo>
                  <a:close/>
                </a:path>
              </a:pathLst>
            </a:custGeom>
            <a:solidFill>
              <a:srgbClr val="A7A9A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54" name="Freeform 102"/>
            <p:cNvSpPr>
              <a:spLocks/>
            </p:cNvSpPr>
            <p:nvPr/>
          </p:nvSpPr>
          <p:spPr bwMode="auto">
            <a:xfrm>
              <a:off x="4478240" y="4010946"/>
              <a:ext cx="256191" cy="554467"/>
            </a:xfrm>
            <a:custGeom>
              <a:avLst/>
              <a:gdLst/>
              <a:ahLst/>
              <a:cxnLst>
                <a:cxn ang="0">
                  <a:pos x="80" y="0"/>
                </a:cxn>
                <a:cxn ang="0">
                  <a:pos x="104" y="3"/>
                </a:cxn>
                <a:cxn ang="0">
                  <a:pos x="124" y="9"/>
                </a:cxn>
                <a:cxn ang="0">
                  <a:pos x="140" y="22"/>
                </a:cxn>
                <a:cxn ang="0">
                  <a:pos x="151" y="39"/>
                </a:cxn>
                <a:cxn ang="0">
                  <a:pos x="157" y="60"/>
                </a:cxn>
                <a:cxn ang="0">
                  <a:pos x="161" y="85"/>
                </a:cxn>
                <a:cxn ang="0">
                  <a:pos x="161" y="119"/>
                </a:cxn>
                <a:cxn ang="0">
                  <a:pos x="110" y="119"/>
                </a:cxn>
                <a:cxn ang="0">
                  <a:pos x="110" y="82"/>
                </a:cxn>
                <a:cxn ang="0">
                  <a:pos x="107" y="66"/>
                </a:cxn>
                <a:cxn ang="0">
                  <a:pos x="102" y="57"/>
                </a:cxn>
                <a:cxn ang="0">
                  <a:pos x="92" y="51"/>
                </a:cxn>
                <a:cxn ang="0">
                  <a:pos x="81" y="49"/>
                </a:cxn>
                <a:cxn ang="0">
                  <a:pos x="70" y="51"/>
                </a:cxn>
                <a:cxn ang="0">
                  <a:pos x="61" y="57"/>
                </a:cxn>
                <a:cxn ang="0">
                  <a:pos x="56" y="66"/>
                </a:cxn>
                <a:cxn ang="0">
                  <a:pos x="53" y="82"/>
                </a:cxn>
                <a:cxn ang="0">
                  <a:pos x="53" y="266"/>
                </a:cxn>
                <a:cxn ang="0">
                  <a:pos x="56" y="282"/>
                </a:cxn>
                <a:cxn ang="0">
                  <a:pos x="61" y="293"/>
                </a:cxn>
                <a:cxn ang="0">
                  <a:pos x="70" y="298"/>
                </a:cxn>
                <a:cxn ang="0">
                  <a:pos x="81" y="299"/>
                </a:cxn>
                <a:cxn ang="0">
                  <a:pos x="92" y="298"/>
                </a:cxn>
                <a:cxn ang="0">
                  <a:pos x="102" y="293"/>
                </a:cxn>
                <a:cxn ang="0">
                  <a:pos x="107" y="282"/>
                </a:cxn>
                <a:cxn ang="0">
                  <a:pos x="110" y="266"/>
                </a:cxn>
                <a:cxn ang="0">
                  <a:pos x="110" y="219"/>
                </a:cxn>
                <a:cxn ang="0">
                  <a:pos x="161" y="219"/>
                </a:cxn>
                <a:cxn ang="0">
                  <a:pos x="161" y="263"/>
                </a:cxn>
                <a:cxn ang="0">
                  <a:pos x="157" y="288"/>
                </a:cxn>
                <a:cxn ang="0">
                  <a:pos x="151" y="311"/>
                </a:cxn>
                <a:cxn ang="0">
                  <a:pos x="140" y="326"/>
                </a:cxn>
                <a:cxn ang="0">
                  <a:pos x="124" y="339"/>
                </a:cxn>
                <a:cxn ang="0">
                  <a:pos x="104" y="347"/>
                </a:cxn>
                <a:cxn ang="0">
                  <a:pos x="80" y="349"/>
                </a:cxn>
                <a:cxn ang="0">
                  <a:pos x="56" y="347"/>
                </a:cxn>
                <a:cxn ang="0">
                  <a:pos x="35" y="339"/>
                </a:cxn>
                <a:cxn ang="0">
                  <a:pos x="20" y="326"/>
                </a:cxn>
                <a:cxn ang="0">
                  <a:pos x="8" y="311"/>
                </a:cxn>
                <a:cxn ang="0">
                  <a:pos x="2" y="288"/>
                </a:cxn>
                <a:cxn ang="0">
                  <a:pos x="0" y="263"/>
                </a:cxn>
                <a:cxn ang="0">
                  <a:pos x="0" y="85"/>
                </a:cxn>
                <a:cxn ang="0">
                  <a:pos x="2" y="60"/>
                </a:cxn>
                <a:cxn ang="0">
                  <a:pos x="8" y="39"/>
                </a:cxn>
                <a:cxn ang="0">
                  <a:pos x="20" y="22"/>
                </a:cxn>
                <a:cxn ang="0">
                  <a:pos x="35" y="9"/>
                </a:cxn>
                <a:cxn ang="0">
                  <a:pos x="56" y="3"/>
                </a:cxn>
                <a:cxn ang="0">
                  <a:pos x="80" y="0"/>
                </a:cxn>
              </a:cxnLst>
              <a:rect l="0" t="0" r="r" b="b"/>
              <a:pathLst>
                <a:path w="161" h="349">
                  <a:moveTo>
                    <a:pt x="80" y="0"/>
                  </a:moveTo>
                  <a:lnTo>
                    <a:pt x="104" y="3"/>
                  </a:lnTo>
                  <a:lnTo>
                    <a:pt x="124" y="9"/>
                  </a:lnTo>
                  <a:lnTo>
                    <a:pt x="140" y="22"/>
                  </a:lnTo>
                  <a:lnTo>
                    <a:pt x="151" y="39"/>
                  </a:lnTo>
                  <a:lnTo>
                    <a:pt x="157" y="60"/>
                  </a:lnTo>
                  <a:lnTo>
                    <a:pt x="161" y="85"/>
                  </a:lnTo>
                  <a:lnTo>
                    <a:pt x="161" y="119"/>
                  </a:lnTo>
                  <a:lnTo>
                    <a:pt x="110" y="119"/>
                  </a:lnTo>
                  <a:lnTo>
                    <a:pt x="110" y="82"/>
                  </a:lnTo>
                  <a:lnTo>
                    <a:pt x="107" y="66"/>
                  </a:lnTo>
                  <a:lnTo>
                    <a:pt x="102" y="57"/>
                  </a:lnTo>
                  <a:lnTo>
                    <a:pt x="92" y="51"/>
                  </a:lnTo>
                  <a:lnTo>
                    <a:pt x="81" y="49"/>
                  </a:lnTo>
                  <a:lnTo>
                    <a:pt x="70" y="51"/>
                  </a:lnTo>
                  <a:lnTo>
                    <a:pt x="61" y="57"/>
                  </a:lnTo>
                  <a:lnTo>
                    <a:pt x="56" y="66"/>
                  </a:lnTo>
                  <a:lnTo>
                    <a:pt x="53" y="82"/>
                  </a:lnTo>
                  <a:lnTo>
                    <a:pt x="53" y="266"/>
                  </a:lnTo>
                  <a:lnTo>
                    <a:pt x="56" y="282"/>
                  </a:lnTo>
                  <a:lnTo>
                    <a:pt x="61" y="293"/>
                  </a:lnTo>
                  <a:lnTo>
                    <a:pt x="70" y="298"/>
                  </a:lnTo>
                  <a:lnTo>
                    <a:pt x="81" y="299"/>
                  </a:lnTo>
                  <a:lnTo>
                    <a:pt x="92" y="298"/>
                  </a:lnTo>
                  <a:lnTo>
                    <a:pt x="102" y="293"/>
                  </a:lnTo>
                  <a:lnTo>
                    <a:pt x="107" y="282"/>
                  </a:lnTo>
                  <a:lnTo>
                    <a:pt x="110" y="266"/>
                  </a:lnTo>
                  <a:lnTo>
                    <a:pt x="110" y="219"/>
                  </a:lnTo>
                  <a:lnTo>
                    <a:pt x="161" y="219"/>
                  </a:lnTo>
                  <a:lnTo>
                    <a:pt x="161" y="263"/>
                  </a:lnTo>
                  <a:lnTo>
                    <a:pt x="157" y="288"/>
                  </a:lnTo>
                  <a:lnTo>
                    <a:pt x="151" y="311"/>
                  </a:lnTo>
                  <a:lnTo>
                    <a:pt x="140" y="326"/>
                  </a:lnTo>
                  <a:lnTo>
                    <a:pt x="124" y="339"/>
                  </a:lnTo>
                  <a:lnTo>
                    <a:pt x="104" y="347"/>
                  </a:lnTo>
                  <a:lnTo>
                    <a:pt x="80" y="349"/>
                  </a:lnTo>
                  <a:lnTo>
                    <a:pt x="56" y="347"/>
                  </a:lnTo>
                  <a:lnTo>
                    <a:pt x="35" y="339"/>
                  </a:lnTo>
                  <a:lnTo>
                    <a:pt x="20" y="326"/>
                  </a:lnTo>
                  <a:lnTo>
                    <a:pt x="8" y="311"/>
                  </a:lnTo>
                  <a:lnTo>
                    <a:pt x="2" y="288"/>
                  </a:lnTo>
                  <a:lnTo>
                    <a:pt x="0" y="263"/>
                  </a:lnTo>
                  <a:lnTo>
                    <a:pt x="0" y="85"/>
                  </a:lnTo>
                  <a:lnTo>
                    <a:pt x="2" y="60"/>
                  </a:lnTo>
                  <a:lnTo>
                    <a:pt x="8" y="39"/>
                  </a:lnTo>
                  <a:lnTo>
                    <a:pt x="20" y="22"/>
                  </a:lnTo>
                  <a:lnTo>
                    <a:pt x="35" y="9"/>
                  </a:lnTo>
                  <a:lnTo>
                    <a:pt x="56" y="3"/>
                  </a:lnTo>
                  <a:lnTo>
                    <a:pt x="80" y="0"/>
                  </a:lnTo>
                  <a:close/>
                </a:path>
              </a:pathLst>
            </a:custGeom>
            <a:solidFill>
              <a:srgbClr val="A7A9A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sp>
          <p:nvSpPr>
            <p:cNvPr id="155" name="Freeform 103"/>
            <p:cNvSpPr>
              <a:spLocks/>
            </p:cNvSpPr>
            <p:nvPr/>
          </p:nvSpPr>
          <p:spPr bwMode="auto">
            <a:xfrm>
              <a:off x="4782126" y="4016449"/>
              <a:ext cx="235751" cy="542085"/>
            </a:xfrm>
            <a:custGeom>
              <a:avLst/>
              <a:gdLst/>
              <a:ahLst/>
              <a:cxnLst>
                <a:cxn ang="0">
                  <a:pos x="0" y="0"/>
                </a:cxn>
                <a:cxn ang="0">
                  <a:pos x="148" y="0"/>
                </a:cxn>
                <a:cxn ang="0">
                  <a:pos x="148" y="49"/>
                </a:cxn>
                <a:cxn ang="0">
                  <a:pos x="54" y="49"/>
                </a:cxn>
                <a:cxn ang="0">
                  <a:pos x="54" y="144"/>
                </a:cxn>
                <a:cxn ang="0">
                  <a:pos x="129" y="144"/>
                </a:cxn>
                <a:cxn ang="0">
                  <a:pos x="129" y="193"/>
                </a:cxn>
                <a:cxn ang="0">
                  <a:pos x="54" y="193"/>
                </a:cxn>
                <a:cxn ang="0">
                  <a:pos x="54" y="293"/>
                </a:cxn>
                <a:cxn ang="0">
                  <a:pos x="148" y="293"/>
                </a:cxn>
                <a:cxn ang="0">
                  <a:pos x="148" y="342"/>
                </a:cxn>
                <a:cxn ang="0">
                  <a:pos x="0" y="342"/>
                </a:cxn>
                <a:cxn ang="0">
                  <a:pos x="0" y="0"/>
                </a:cxn>
              </a:cxnLst>
              <a:rect l="0" t="0" r="r" b="b"/>
              <a:pathLst>
                <a:path w="148" h="342">
                  <a:moveTo>
                    <a:pt x="0" y="0"/>
                  </a:moveTo>
                  <a:lnTo>
                    <a:pt x="148" y="0"/>
                  </a:lnTo>
                  <a:lnTo>
                    <a:pt x="148" y="49"/>
                  </a:lnTo>
                  <a:lnTo>
                    <a:pt x="54" y="49"/>
                  </a:lnTo>
                  <a:lnTo>
                    <a:pt x="54" y="144"/>
                  </a:lnTo>
                  <a:lnTo>
                    <a:pt x="129" y="144"/>
                  </a:lnTo>
                  <a:lnTo>
                    <a:pt x="129" y="193"/>
                  </a:lnTo>
                  <a:lnTo>
                    <a:pt x="54" y="193"/>
                  </a:lnTo>
                  <a:lnTo>
                    <a:pt x="54" y="293"/>
                  </a:lnTo>
                  <a:lnTo>
                    <a:pt x="148" y="293"/>
                  </a:lnTo>
                  <a:lnTo>
                    <a:pt x="148" y="342"/>
                  </a:lnTo>
                  <a:lnTo>
                    <a:pt x="0" y="342"/>
                  </a:lnTo>
                  <a:lnTo>
                    <a:pt x="0" y="0"/>
                  </a:lnTo>
                  <a:close/>
                </a:path>
              </a:pathLst>
            </a:custGeom>
            <a:solidFill>
              <a:srgbClr val="A7A9AC"/>
            </a:solidFill>
            <a:ln w="0">
              <a:noFill/>
              <a:prstDash val="solid"/>
              <a:round/>
              <a:headEnd/>
              <a:tailEnd/>
            </a:ln>
          </p:spPr>
          <p:txBody>
            <a:bodyPr/>
            <a:lstStyle/>
            <a:p>
              <a:pPr defTabSz="912050" fontAlgn="auto">
                <a:spcBef>
                  <a:spcPts val="0"/>
                </a:spcBef>
                <a:spcAft>
                  <a:spcPts val="0"/>
                </a:spcAft>
                <a:defRPr/>
              </a:pPr>
              <a:endParaRPr lang="en-US" sz="1300" kern="0" dirty="0">
                <a:solidFill>
                  <a:prstClr val="white"/>
                </a:solidFill>
                <a:latin typeface="Arial"/>
              </a:endParaRPr>
            </a:p>
          </p:txBody>
        </p:sp>
      </p:grpSp>
      <p:pic>
        <p:nvPicPr>
          <p:cNvPr id="157" name="Picture 6"/>
          <p:cNvPicPr>
            <a:picLocks noChangeAspect="1" noChangeArrowheads="1"/>
          </p:cNvPicPr>
          <p:nvPr/>
        </p:nvPicPr>
        <p:blipFill>
          <a:blip r:embed="rId4" cstate="print"/>
          <a:srcRect/>
          <a:stretch>
            <a:fillRect/>
          </a:stretch>
        </p:blipFill>
        <p:spPr bwMode="auto">
          <a:xfrm>
            <a:off x="3188623" y="2674936"/>
            <a:ext cx="879292" cy="347900"/>
          </a:xfrm>
          <a:prstGeom prst="rect">
            <a:avLst/>
          </a:prstGeom>
          <a:solidFill>
            <a:schemeClr val="bg1"/>
          </a:solidFill>
          <a:ln w="9525">
            <a:noFill/>
            <a:miter lim="800000"/>
            <a:headEnd/>
            <a:tailEnd/>
          </a:ln>
          <a:effectLst/>
        </p:spPr>
      </p:pic>
      <p:sp>
        <p:nvSpPr>
          <p:cNvPr id="160" name="Right Arrow 159"/>
          <p:cNvSpPr/>
          <p:nvPr/>
        </p:nvSpPr>
        <p:spPr>
          <a:xfrm>
            <a:off x="4169811" y="2403691"/>
            <a:ext cx="805685" cy="310796"/>
          </a:xfrm>
          <a:prstGeom prst="rightArrow">
            <a:avLst/>
          </a:prstGeom>
          <a:ln/>
        </p:spPr>
        <p:style>
          <a:lnRef idx="1">
            <a:schemeClr val="accent6"/>
          </a:lnRef>
          <a:fillRef idx="3">
            <a:schemeClr val="accent6"/>
          </a:fillRef>
          <a:effectRef idx="2">
            <a:schemeClr val="accent6"/>
          </a:effectRef>
          <a:fontRef idx="minor">
            <a:schemeClr val="lt1"/>
          </a:fontRef>
        </p:style>
        <p:txBody>
          <a:bodyPr lIns="91361" tIns="45683" rIns="91361" bIns="45683" anchor="ctr"/>
          <a:lstStyle/>
          <a:p>
            <a:pPr algn="ctr" fontAlgn="auto">
              <a:spcBef>
                <a:spcPts val="0"/>
              </a:spcBef>
              <a:spcAft>
                <a:spcPts val="0"/>
              </a:spcAft>
              <a:defRPr/>
            </a:pPr>
            <a:endParaRPr lang="en-US" sz="1600" dirty="0">
              <a:solidFill>
                <a:srgbClr val="FFFFFF"/>
              </a:solidFill>
            </a:endParaRPr>
          </a:p>
        </p:txBody>
      </p:sp>
      <p:sp>
        <p:nvSpPr>
          <p:cNvPr id="161" name="TextBox 160"/>
          <p:cNvSpPr txBox="1"/>
          <p:nvPr/>
        </p:nvSpPr>
        <p:spPr>
          <a:xfrm>
            <a:off x="4975497" y="3816424"/>
            <a:ext cx="2710730" cy="867930"/>
          </a:xfrm>
          <a:prstGeom prst="rect">
            <a:avLst/>
          </a:prstGeom>
          <a:noFill/>
        </p:spPr>
        <p:txBody>
          <a:bodyPr wrap="square" rtlCol="0">
            <a:spAutoFit/>
          </a:bodyPr>
          <a:lstStyle/>
          <a:p>
            <a:pPr algn="ctr">
              <a:lnSpc>
                <a:spcPct val="90000"/>
              </a:lnSpc>
            </a:pPr>
            <a:r>
              <a:rPr lang="en-US" sz="1400" dirty="0" smtClean="0">
                <a:solidFill>
                  <a:schemeClr val="bg1"/>
                </a:solidFill>
              </a:rPr>
              <a:t>Deliver optimized products for more secure, efficient, automated platforms built on a common architecture</a:t>
            </a:r>
            <a:endParaRPr lang="en-US" sz="1400" dirty="0">
              <a:solidFill>
                <a:schemeClr val="bg1"/>
              </a:solidFill>
            </a:endParaRPr>
          </a:p>
        </p:txBody>
      </p:sp>
      <p:sp>
        <p:nvSpPr>
          <p:cNvPr id="162" name="AutoShape 38"/>
          <p:cNvSpPr>
            <a:spLocks noChangeArrowheads="1"/>
          </p:cNvSpPr>
          <p:nvPr/>
        </p:nvSpPr>
        <p:spPr bwMode="auto">
          <a:xfrm>
            <a:off x="4975498" y="1683226"/>
            <a:ext cx="2614394" cy="1857780"/>
          </a:xfrm>
          <a:prstGeom prst="roundRect">
            <a:avLst>
              <a:gd name="adj" fmla="val 1313"/>
            </a:avLst>
          </a:prstGeom>
          <a:gradFill flip="none" rotWithShape="1">
            <a:gsLst>
              <a:gs pos="0">
                <a:schemeClr val="bg1"/>
              </a:gs>
              <a:gs pos="100000">
                <a:schemeClr val="bg2">
                  <a:lumMod val="60000"/>
                  <a:lumOff val="40000"/>
                </a:schemeClr>
              </a:gs>
            </a:gsLst>
            <a:path path="circle">
              <a:fillToRect l="50000" t="50000" r="50000" b="50000"/>
            </a:path>
            <a:tileRect/>
          </a:gradFill>
          <a:ln>
            <a:solidFill>
              <a:srgbClr val="FFFFFF"/>
            </a:solidFill>
            <a:headEnd/>
            <a:tailEn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lnSpc>
                <a:spcPct val="80000"/>
              </a:lnSpc>
              <a:spcBef>
                <a:spcPct val="50000"/>
              </a:spcBef>
            </a:pPr>
            <a:endParaRPr lang="en-US" sz="2000" b="1" baseline="30000" dirty="0">
              <a:solidFill>
                <a:srgbClr val="FFFFFF"/>
              </a:solidFill>
              <a:latin typeface="+mn-lt"/>
              <a:cs typeface="+mn-cs"/>
            </a:endParaRPr>
          </a:p>
        </p:txBody>
      </p:sp>
      <p:grpSp>
        <p:nvGrpSpPr>
          <p:cNvPr id="163" name="Group 162"/>
          <p:cNvGrpSpPr/>
          <p:nvPr/>
        </p:nvGrpSpPr>
        <p:grpSpPr>
          <a:xfrm>
            <a:off x="5239950" y="2101695"/>
            <a:ext cx="733880" cy="812559"/>
            <a:chOff x="3407548" y="1619938"/>
            <a:chExt cx="450038" cy="531101"/>
          </a:xfrm>
        </p:grpSpPr>
        <p:grpSp>
          <p:nvGrpSpPr>
            <p:cNvPr id="164" name="Group 146"/>
            <p:cNvGrpSpPr/>
            <p:nvPr/>
          </p:nvGrpSpPr>
          <p:grpSpPr>
            <a:xfrm>
              <a:off x="3500491" y="2113303"/>
              <a:ext cx="264153" cy="37736"/>
              <a:chOff x="6553200" y="4518025"/>
              <a:chExt cx="600075" cy="85725"/>
            </a:xfrm>
          </p:grpSpPr>
          <p:sp>
            <p:nvSpPr>
              <p:cNvPr id="187" name="Rounded Rectangle 186"/>
              <p:cNvSpPr/>
              <p:nvPr/>
            </p:nvSpPr>
            <p:spPr bwMode="auto">
              <a:xfrm>
                <a:off x="655320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88" name="Rounded Rectangle 187"/>
              <p:cNvSpPr/>
              <p:nvPr/>
            </p:nvSpPr>
            <p:spPr bwMode="auto">
              <a:xfrm>
                <a:off x="705485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sp>
          <p:nvSpPr>
            <p:cNvPr id="165" name="Rounded Rectangle 164"/>
            <p:cNvSpPr/>
            <p:nvPr/>
          </p:nvSpPr>
          <p:spPr bwMode="auto">
            <a:xfrm>
              <a:off x="3407548" y="1619938"/>
              <a:ext cx="450038" cy="497557"/>
            </a:xfrm>
            <a:prstGeom prst="roundRect">
              <a:avLst/>
            </a:prstGeom>
            <a:gradFill flip="none" rotWithShape="1">
              <a:gsLst>
                <a:gs pos="6000">
                  <a:schemeClr val="tx2">
                    <a:lumMod val="75000"/>
                  </a:schemeClr>
                </a:gs>
                <a:gs pos="98000">
                  <a:schemeClr val="bg2"/>
                </a:gs>
              </a:gsLst>
              <a:lin ang="1620000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66" name="Rounded Rectangle 165"/>
            <p:cNvSpPr/>
            <p:nvPr/>
          </p:nvSpPr>
          <p:spPr bwMode="auto">
            <a:xfrm>
              <a:off x="3433404" y="1619939"/>
              <a:ext cx="398326" cy="469605"/>
            </a:xfrm>
            <a:prstGeom prst="roundRect">
              <a:avLst>
                <a:gd name="adj" fmla="val 894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nvGrpSpPr>
            <p:cNvPr id="167" name="Group 166"/>
            <p:cNvGrpSpPr/>
            <p:nvPr/>
          </p:nvGrpSpPr>
          <p:grpSpPr>
            <a:xfrm>
              <a:off x="3453388" y="1626913"/>
              <a:ext cx="361700" cy="78061"/>
              <a:chOff x="3458150" y="1626913"/>
              <a:chExt cx="361700" cy="78061"/>
            </a:xfrm>
          </p:grpSpPr>
          <p:sp>
            <p:nvSpPr>
              <p:cNvPr id="184" name="Rounded Rectangle 183"/>
              <p:cNvSpPr/>
              <p:nvPr/>
            </p:nvSpPr>
            <p:spPr bwMode="auto">
              <a:xfrm>
                <a:off x="3458150" y="1626913"/>
                <a:ext cx="361700" cy="78061"/>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185" name="Rounded Rectangle 184"/>
              <p:cNvSpPr/>
              <p:nvPr/>
            </p:nvSpPr>
            <p:spPr bwMode="auto">
              <a:xfrm>
                <a:off x="3482741" y="1655880"/>
                <a:ext cx="135780"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86" name="Rounded Rectangle 185"/>
              <p:cNvSpPr/>
              <p:nvPr/>
            </p:nvSpPr>
            <p:spPr bwMode="auto">
              <a:xfrm>
                <a:off x="3744937" y="1655880"/>
                <a:ext cx="37457"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168" name="Group 167"/>
            <p:cNvGrpSpPr/>
            <p:nvPr/>
          </p:nvGrpSpPr>
          <p:grpSpPr>
            <a:xfrm>
              <a:off x="3453388" y="1718591"/>
              <a:ext cx="361700" cy="78061"/>
              <a:chOff x="3458150" y="1626913"/>
              <a:chExt cx="361700" cy="78061"/>
            </a:xfrm>
          </p:grpSpPr>
          <p:sp>
            <p:nvSpPr>
              <p:cNvPr id="181" name="Rounded Rectangle 180"/>
              <p:cNvSpPr/>
              <p:nvPr/>
            </p:nvSpPr>
            <p:spPr bwMode="auto">
              <a:xfrm>
                <a:off x="3458150" y="1626913"/>
                <a:ext cx="361700" cy="78061"/>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182" name="Rounded Rectangle 181"/>
              <p:cNvSpPr/>
              <p:nvPr/>
            </p:nvSpPr>
            <p:spPr bwMode="auto">
              <a:xfrm>
                <a:off x="3482741" y="1655880"/>
                <a:ext cx="135780"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83" name="Rounded Rectangle 182"/>
              <p:cNvSpPr/>
              <p:nvPr/>
            </p:nvSpPr>
            <p:spPr bwMode="auto">
              <a:xfrm>
                <a:off x="3744937" y="1655880"/>
                <a:ext cx="37457"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169" name="Group 168"/>
            <p:cNvGrpSpPr/>
            <p:nvPr/>
          </p:nvGrpSpPr>
          <p:grpSpPr>
            <a:xfrm>
              <a:off x="3453388" y="1810269"/>
              <a:ext cx="361700" cy="78061"/>
              <a:chOff x="3458150" y="1626913"/>
              <a:chExt cx="361700" cy="78061"/>
            </a:xfrm>
          </p:grpSpPr>
          <p:sp>
            <p:nvSpPr>
              <p:cNvPr id="178" name="Rounded Rectangle 177"/>
              <p:cNvSpPr/>
              <p:nvPr/>
            </p:nvSpPr>
            <p:spPr bwMode="auto">
              <a:xfrm>
                <a:off x="3458150" y="1626913"/>
                <a:ext cx="361700" cy="78061"/>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179" name="Rounded Rectangle 178"/>
              <p:cNvSpPr/>
              <p:nvPr/>
            </p:nvSpPr>
            <p:spPr bwMode="auto">
              <a:xfrm>
                <a:off x="3482741" y="1655880"/>
                <a:ext cx="135780"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80" name="Rounded Rectangle 179"/>
              <p:cNvSpPr/>
              <p:nvPr/>
            </p:nvSpPr>
            <p:spPr bwMode="auto">
              <a:xfrm>
                <a:off x="3744937" y="1655880"/>
                <a:ext cx="37457"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170" name="Group 169"/>
            <p:cNvGrpSpPr/>
            <p:nvPr/>
          </p:nvGrpSpPr>
          <p:grpSpPr>
            <a:xfrm>
              <a:off x="3453388" y="1901947"/>
              <a:ext cx="361700" cy="78061"/>
              <a:chOff x="3458150" y="1626913"/>
              <a:chExt cx="361700" cy="78061"/>
            </a:xfrm>
          </p:grpSpPr>
          <p:sp>
            <p:nvSpPr>
              <p:cNvPr id="175" name="Rounded Rectangle 174"/>
              <p:cNvSpPr/>
              <p:nvPr/>
            </p:nvSpPr>
            <p:spPr bwMode="auto">
              <a:xfrm>
                <a:off x="3458150" y="1626913"/>
                <a:ext cx="361700" cy="78061"/>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176" name="Rounded Rectangle 175"/>
              <p:cNvSpPr/>
              <p:nvPr/>
            </p:nvSpPr>
            <p:spPr bwMode="auto">
              <a:xfrm>
                <a:off x="3482741" y="1655880"/>
                <a:ext cx="135780"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77" name="Rounded Rectangle 176"/>
              <p:cNvSpPr/>
              <p:nvPr/>
            </p:nvSpPr>
            <p:spPr bwMode="auto">
              <a:xfrm>
                <a:off x="3744937" y="1655880"/>
                <a:ext cx="37457"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171" name="Group 170"/>
            <p:cNvGrpSpPr/>
            <p:nvPr/>
          </p:nvGrpSpPr>
          <p:grpSpPr>
            <a:xfrm>
              <a:off x="3453388" y="1993625"/>
              <a:ext cx="361700" cy="78061"/>
              <a:chOff x="3458150" y="1626913"/>
              <a:chExt cx="361700" cy="78061"/>
            </a:xfrm>
          </p:grpSpPr>
          <p:sp>
            <p:nvSpPr>
              <p:cNvPr id="172" name="Rounded Rectangle 171"/>
              <p:cNvSpPr/>
              <p:nvPr/>
            </p:nvSpPr>
            <p:spPr bwMode="auto">
              <a:xfrm>
                <a:off x="3458150" y="1626913"/>
                <a:ext cx="361700" cy="78061"/>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173" name="Rounded Rectangle 172"/>
              <p:cNvSpPr/>
              <p:nvPr/>
            </p:nvSpPr>
            <p:spPr bwMode="auto">
              <a:xfrm>
                <a:off x="3482741" y="1655880"/>
                <a:ext cx="135780"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74" name="Rounded Rectangle 173"/>
              <p:cNvSpPr/>
              <p:nvPr/>
            </p:nvSpPr>
            <p:spPr bwMode="auto">
              <a:xfrm>
                <a:off x="3744937" y="1655880"/>
                <a:ext cx="37457"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sp>
        <p:nvSpPr>
          <p:cNvPr id="189" name="Round Same Side Corner Rectangle 188"/>
          <p:cNvSpPr/>
          <p:nvPr/>
        </p:nvSpPr>
        <p:spPr>
          <a:xfrm>
            <a:off x="4975497" y="1341909"/>
            <a:ext cx="2626269" cy="656751"/>
          </a:xfrm>
          <a:prstGeom prst="round2SameRect">
            <a:avLst/>
          </a:prstGeom>
          <a:gradFill flip="none" rotWithShape="1">
            <a:gsLst>
              <a:gs pos="0">
                <a:schemeClr val="accent2">
                  <a:lumMod val="75000"/>
                </a:schemeClr>
              </a:gs>
              <a:gs pos="100000">
                <a:schemeClr val="accent1">
                  <a:lumMod val="60000"/>
                  <a:lumOff val="40000"/>
                </a:schemeClr>
              </a:gs>
            </a:gsLst>
            <a:lin ang="16200000" scaled="0"/>
            <a:tileRect/>
          </a:gradFill>
          <a:ln w="22225" cap="flat" cmpd="sng" algn="ctr">
            <a:solidFill>
              <a:schemeClr val="lt1"/>
            </a:solidFill>
            <a:prstDash val="solid"/>
            <a:round/>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wrap="square" anchor="ctr"/>
          <a:lstStyle/>
          <a:p>
            <a:pPr algn="ctr" eaLnBrk="0" hangingPunct="0">
              <a:lnSpc>
                <a:spcPct val="80000"/>
              </a:lnSpc>
              <a:spcBef>
                <a:spcPct val="50000"/>
              </a:spcBef>
            </a:pPr>
            <a:r>
              <a:rPr lang="en-US" sz="1600" b="1" dirty="0" smtClean="0">
                <a:solidFill>
                  <a:srgbClr val="FFFFFF"/>
                </a:solidFill>
              </a:rPr>
              <a:t>Intel® Data Center </a:t>
            </a:r>
          </a:p>
          <a:p>
            <a:pPr algn="ctr" eaLnBrk="0" hangingPunct="0">
              <a:lnSpc>
                <a:spcPct val="80000"/>
              </a:lnSpc>
              <a:spcBef>
                <a:spcPct val="50000"/>
              </a:spcBef>
            </a:pPr>
            <a:r>
              <a:rPr lang="en-US" sz="1600" b="1" dirty="0" smtClean="0">
                <a:solidFill>
                  <a:srgbClr val="FFFFFF"/>
                </a:solidFill>
              </a:rPr>
              <a:t>Guidance</a:t>
            </a:r>
            <a:endParaRPr lang="en-US" sz="1600" b="1" dirty="0">
              <a:solidFill>
                <a:srgbClr val="FFFFFF"/>
              </a:solidFill>
            </a:endParaRPr>
          </a:p>
        </p:txBody>
      </p:sp>
      <p:pic>
        <p:nvPicPr>
          <p:cNvPr id="190" name="Picture 189"/>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6220717" y="2103916"/>
            <a:ext cx="520313" cy="390235"/>
          </a:xfrm>
          <a:prstGeom prst="rect">
            <a:avLst/>
          </a:prstGeom>
          <a:effectLst>
            <a:reflection blurRad="6350" stA="52000" endA="300" endPos="35000" dir="5400000" sy="-100000" algn="bl" rotWithShape="0"/>
          </a:effectLst>
        </p:spPr>
      </p:pic>
      <p:pic>
        <p:nvPicPr>
          <p:cNvPr id="191" name="Picture 3" descr="C:\Users\jrkenne1\AppData\Local\Temp\wzb56f\ci7vPro_d_rgb_3000.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905377" y="3122347"/>
            <a:ext cx="498961" cy="374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2"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61324" y="3107945"/>
            <a:ext cx="506680" cy="380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 name="Picture 192" descr="icon_Desktop.gif"/>
          <p:cNvPicPr>
            <a:picLocks noChangeAspect="1"/>
          </p:cNvPicPr>
          <p:nvPr/>
        </p:nvPicPr>
        <p:blipFill>
          <a:blip r:embed="rId8"/>
          <a:stretch>
            <a:fillRect/>
          </a:stretch>
        </p:blipFill>
        <p:spPr>
          <a:xfrm>
            <a:off x="6241949" y="2633838"/>
            <a:ext cx="546581" cy="351098"/>
          </a:xfrm>
          <a:prstGeom prst="rect">
            <a:avLst/>
          </a:prstGeom>
        </p:spPr>
      </p:pic>
      <p:pic>
        <p:nvPicPr>
          <p:cNvPr id="194" name="Picture 193" descr="icon_Desktop.gif"/>
          <p:cNvPicPr>
            <a:picLocks noChangeAspect="1"/>
          </p:cNvPicPr>
          <p:nvPr/>
        </p:nvPicPr>
        <p:blipFill>
          <a:blip r:embed="rId9"/>
          <a:stretch>
            <a:fillRect/>
          </a:stretch>
        </p:blipFill>
        <p:spPr>
          <a:xfrm>
            <a:off x="6970087" y="2584065"/>
            <a:ext cx="434251" cy="392988"/>
          </a:xfrm>
          <a:prstGeom prst="rect">
            <a:avLst/>
          </a:prstGeom>
        </p:spPr>
      </p:pic>
      <p:grpSp>
        <p:nvGrpSpPr>
          <p:cNvPr id="195" name="Group 194"/>
          <p:cNvGrpSpPr/>
          <p:nvPr/>
        </p:nvGrpSpPr>
        <p:grpSpPr>
          <a:xfrm>
            <a:off x="7040274" y="2094643"/>
            <a:ext cx="282634" cy="445395"/>
            <a:chOff x="8070032" y="578358"/>
            <a:chExt cx="282634" cy="445395"/>
          </a:xfrm>
        </p:grpSpPr>
        <p:sp>
          <p:nvSpPr>
            <p:cNvPr id="196" name="Rounded Rectangle 157"/>
            <p:cNvSpPr/>
            <p:nvPr/>
          </p:nvSpPr>
          <p:spPr bwMode="auto">
            <a:xfrm>
              <a:off x="8070032" y="578358"/>
              <a:ext cx="282380" cy="445395"/>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cs typeface="Verdana" pitchFamily="34" charset="0"/>
              </a:endParaRPr>
            </a:p>
          </p:txBody>
        </p:sp>
        <p:sp>
          <p:nvSpPr>
            <p:cNvPr id="197" name="Rectangle 196"/>
            <p:cNvSpPr/>
            <p:nvPr/>
          </p:nvSpPr>
          <p:spPr bwMode="auto">
            <a:xfrm>
              <a:off x="8070669" y="850910"/>
              <a:ext cx="281997" cy="22302"/>
            </a:xfrm>
            <a:prstGeom prst="rect">
              <a:avLst/>
            </a:prstGeom>
            <a:solidFill>
              <a:schemeClr val="bg1"/>
            </a:soli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cs typeface="Verdana" pitchFamily="34" charset="0"/>
              </a:endParaRPr>
            </a:p>
          </p:txBody>
        </p:sp>
        <p:sp>
          <p:nvSpPr>
            <p:cNvPr id="198" name="Rectangle 197"/>
            <p:cNvSpPr/>
            <p:nvPr/>
          </p:nvSpPr>
          <p:spPr bwMode="auto">
            <a:xfrm>
              <a:off x="8070669" y="930827"/>
              <a:ext cx="281997" cy="22302"/>
            </a:xfrm>
            <a:prstGeom prst="rect">
              <a:avLst/>
            </a:prstGeom>
            <a:solidFill>
              <a:schemeClr val="bg1"/>
            </a:soli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cs typeface="Verdana" pitchFamily="34" charset="0"/>
              </a:endParaRPr>
            </a:p>
          </p:txBody>
        </p:sp>
      </p:grpSp>
      <p:grpSp>
        <p:nvGrpSpPr>
          <p:cNvPr id="199" name="Group 198"/>
          <p:cNvGrpSpPr/>
          <p:nvPr/>
        </p:nvGrpSpPr>
        <p:grpSpPr>
          <a:xfrm>
            <a:off x="5327823" y="3040733"/>
            <a:ext cx="582782" cy="500273"/>
            <a:chOff x="436223" y="5339704"/>
            <a:chExt cx="287167" cy="301926"/>
          </a:xfrm>
        </p:grpSpPr>
        <p:grpSp>
          <p:nvGrpSpPr>
            <p:cNvPr id="200" name="Group 199"/>
            <p:cNvGrpSpPr/>
            <p:nvPr/>
          </p:nvGrpSpPr>
          <p:grpSpPr>
            <a:xfrm>
              <a:off x="436223" y="5339704"/>
              <a:ext cx="287167" cy="301926"/>
              <a:chOff x="-1465126" y="1543047"/>
              <a:chExt cx="960301" cy="1009653"/>
            </a:xfrm>
          </p:grpSpPr>
          <p:grpSp>
            <p:nvGrpSpPr>
              <p:cNvPr id="209" name="Group 208"/>
              <p:cNvGrpSpPr/>
              <p:nvPr/>
            </p:nvGrpSpPr>
            <p:grpSpPr>
              <a:xfrm>
                <a:off x="-1465126" y="1543047"/>
                <a:ext cx="960301" cy="1009653"/>
                <a:chOff x="-1218491" y="1543047"/>
                <a:chExt cx="713666" cy="1009653"/>
              </a:xfrm>
            </p:grpSpPr>
            <p:sp>
              <p:nvSpPr>
                <p:cNvPr id="211" name="Rounded Rectangle 210"/>
                <p:cNvSpPr/>
                <p:nvPr/>
              </p:nvSpPr>
              <p:spPr bwMode="auto">
                <a:xfrm>
                  <a:off x="-1218491" y="1543050"/>
                  <a:ext cx="713666" cy="1009650"/>
                </a:xfrm>
                <a:prstGeom prst="roundRect">
                  <a:avLst>
                    <a:gd name="adj" fmla="val 4403"/>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sp>
              <p:nvSpPr>
                <p:cNvPr id="212" name="Round Same Side Corner Rectangle 211"/>
                <p:cNvSpPr/>
                <p:nvPr/>
              </p:nvSpPr>
              <p:spPr bwMode="auto">
                <a:xfrm>
                  <a:off x="-1188313" y="1543047"/>
                  <a:ext cx="673016" cy="155120"/>
                </a:xfrm>
                <a:prstGeom prst="round2SameRect">
                  <a:avLst/>
                </a:prstGeom>
                <a:gradFill>
                  <a:gsLst>
                    <a:gs pos="100000">
                      <a:srgbClr val="484A4C"/>
                    </a:gs>
                    <a:gs pos="0">
                      <a:srgbClr val="484A4C">
                        <a:lumMod val="60000"/>
                        <a:lumOff val="40000"/>
                      </a:srgbClr>
                    </a:gs>
                  </a:gsLst>
                  <a:lin ang="16200000" scaled="0"/>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grpSp>
          <p:sp>
            <p:nvSpPr>
              <p:cNvPr id="210" name="Round Same Side Corner Rectangle 209"/>
              <p:cNvSpPr/>
              <p:nvPr/>
            </p:nvSpPr>
            <p:spPr bwMode="auto">
              <a:xfrm>
                <a:off x="-1410427" y="1698170"/>
                <a:ext cx="867814" cy="803868"/>
              </a:xfrm>
              <a:prstGeom prst="round2SameRect">
                <a:avLst>
                  <a:gd name="adj1" fmla="val 0"/>
                  <a:gd name="adj2" fmla="val 7500"/>
                </a:avLst>
              </a:prstGeom>
              <a:solidFill>
                <a:srgbClr val="FFFFFF"/>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grpSp>
        <p:grpSp>
          <p:nvGrpSpPr>
            <p:cNvPr id="201" name="Group 200"/>
            <p:cNvGrpSpPr/>
            <p:nvPr/>
          </p:nvGrpSpPr>
          <p:grpSpPr>
            <a:xfrm>
              <a:off x="475584" y="5454189"/>
              <a:ext cx="196300" cy="147412"/>
              <a:chOff x="-3063982" y="683639"/>
              <a:chExt cx="2272617" cy="1706631"/>
            </a:xfrm>
          </p:grpSpPr>
          <p:sp>
            <p:nvSpPr>
              <p:cNvPr id="204" name="Round Same Side Corner Rectangle 225"/>
              <p:cNvSpPr/>
              <p:nvPr/>
            </p:nvSpPr>
            <p:spPr bwMode="auto">
              <a:xfrm>
                <a:off x="-3063982" y="715943"/>
                <a:ext cx="2272617" cy="1674327"/>
              </a:xfrm>
              <a:custGeom>
                <a:avLst/>
                <a:gdLst/>
                <a:ahLst/>
                <a:cxnLst/>
                <a:rect l="l" t="t" r="r" b="b"/>
                <a:pathLst>
                  <a:path w="2272617" h="1674327">
                    <a:moveTo>
                      <a:pt x="42787" y="0"/>
                    </a:moveTo>
                    <a:lnTo>
                      <a:pt x="94061" y="0"/>
                    </a:lnTo>
                    <a:cubicBezTo>
                      <a:pt x="117692" y="0"/>
                      <a:pt x="136848" y="19156"/>
                      <a:pt x="136848" y="42787"/>
                    </a:cubicBezTo>
                    <a:lnTo>
                      <a:pt x="136848" y="1542208"/>
                    </a:lnTo>
                    <a:lnTo>
                      <a:pt x="2236354" y="1542208"/>
                    </a:lnTo>
                    <a:cubicBezTo>
                      <a:pt x="2256382" y="1542208"/>
                      <a:pt x="2272617" y="1558443"/>
                      <a:pt x="2272617" y="1578471"/>
                    </a:cubicBezTo>
                    <a:lnTo>
                      <a:pt x="2272617" y="1638064"/>
                    </a:lnTo>
                    <a:cubicBezTo>
                      <a:pt x="2272617" y="1658092"/>
                      <a:pt x="2256382" y="1674327"/>
                      <a:pt x="2236354" y="1674327"/>
                    </a:cubicBezTo>
                    <a:lnTo>
                      <a:pt x="1" y="1674327"/>
                    </a:lnTo>
                    <a:lnTo>
                      <a:pt x="1" y="1654496"/>
                    </a:lnTo>
                    <a:lnTo>
                      <a:pt x="0" y="1654496"/>
                    </a:lnTo>
                    <a:lnTo>
                      <a:pt x="0" y="42787"/>
                    </a:lnTo>
                    <a:cubicBezTo>
                      <a:pt x="0" y="19156"/>
                      <a:pt x="19156" y="0"/>
                      <a:pt x="42787" y="0"/>
                    </a:cubicBezTo>
                    <a:close/>
                  </a:path>
                </a:pathLst>
              </a:custGeom>
              <a:gradFill flip="none" rotWithShape="1">
                <a:gsLst>
                  <a:gs pos="6000">
                    <a:srgbClr val="484A4C">
                      <a:lumMod val="75000"/>
                    </a:srgbClr>
                  </a:gs>
                  <a:gs pos="98000">
                    <a:srgbClr val="B4BABD"/>
                  </a:gs>
                </a:gsLst>
                <a:lin ang="16200000" scaled="1"/>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sp>
            <p:nvSpPr>
              <p:cNvPr id="205" name="Rounded Rectangle 204"/>
              <p:cNvSpPr/>
              <p:nvPr/>
            </p:nvSpPr>
            <p:spPr bwMode="auto">
              <a:xfrm>
                <a:off x="-2777251" y="1165596"/>
                <a:ext cx="365119" cy="949311"/>
              </a:xfrm>
              <a:prstGeom prst="roundRect">
                <a:avLst/>
              </a:prstGeom>
              <a:gradFill flip="none" rotWithShape="1">
                <a:gsLst>
                  <a:gs pos="100000">
                    <a:srgbClr val="0071C5"/>
                  </a:gs>
                  <a:gs pos="0">
                    <a:srgbClr val="00AEEF"/>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sp>
            <p:nvSpPr>
              <p:cNvPr id="206" name="Rounded Rectangle 205"/>
              <p:cNvSpPr/>
              <p:nvPr/>
            </p:nvSpPr>
            <p:spPr bwMode="auto">
              <a:xfrm>
                <a:off x="-2280688" y="858895"/>
                <a:ext cx="365119" cy="1256012"/>
              </a:xfrm>
              <a:prstGeom prst="roundRect">
                <a:avLst/>
              </a:prstGeom>
              <a:gradFill flip="none" rotWithShape="1">
                <a:gsLst>
                  <a:gs pos="5000">
                    <a:srgbClr val="D6DF27"/>
                  </a:gs>
                  <a:gs pos="95000">
                    <a:srgbClr val="8CC640"/>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latin typeface="Neo Sans Intel" pitchFamily="34" charset="0"/>
                </a:endParaRPr>
              </a:p>
            </p:txBody>
          </p:sp>
          <p:sp>
            <p:nvSpPr>
              <p:cNvPr id="207" name="Rounded Rectangle 206"/>
              <p:cNvSpPr/>
              <p:nvPr/>
            </p:nvSpPr>
            <p:spPr bwMode="auto">
              <a:xfrm>
                <a:off x="-1769521" y="1004944"/>
                <a:ext cx="365119" cy="1109963"/>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latin typeface="Neo Sans Intel" pitchFamily="34" charset="0"/>
                </a:endParaRPr>
              </a:p>
            </p:txBody>
          </p:sp>
          <p:sp>
            <p:nvSpPr>
              <p:cNvPr id="208" name="Rounded Rectangle 207"/>
              <p:cNvSpPr/>
              <p:nvPr/>
            </p:nvSpPr>
            <p:spPr bwMode="auto">
              <a:xfrm>
                <a:off x="-1243749" y="683639"/>
                <a:ext cx="365119" cy="1431269"/>
              </a:xfrm>
              <a:prstGeom prst="roundRect">
                <a:avLst/>
              </a:prstGeom>
              <a:gradFill flip="none" rotWithShape="1">
                <a:gsLst>
                  <a:gs pos="100000">
                    <a:srgbClr val="00AEEF"/>
                  </a:gs>
                  <a:gs pos="0">
                    <a:srgbClr val="00AEEF">
                      <a:lumMod val="60000"/>
                      <a:lumOff val="40000"/>
                    </a:srgbClr>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grpSp>
        <p:sp>
          <p:nvSpPr>
            <p:cNvPr id="202" name="Rectangle 201"/>
            <p:cNvSpPr/>
            <p:nvPr/>
          </p:nvSpPr>
          <p:spPr bwMode="auto">
            <a:xfrm>
              <a:off x="509279" y="5406247"/>
              <a:ext cx="130903" cy="8203"/>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sp>
          <p:nvSpPr>
            <p:cNvPr id="203" name="Rectangle 202"/>
            <p:cNvSpPr/>
            <p:nvPr/>
          </p:nvSpPr>
          <p:spPr bwMode="auto">
            <a:xfrm>
              <a:off x="532551" y="5423804"/>
              <a:ext cx="84359" cy="2734"/>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grpSp>
      <p:pic>
        <p:nvPicPr>
          <p:cNvPr id="213" name="Picture 212" descr="OVA_main_RGB.jpg"/>
          <p:cNvPicPr>
            <a:picLocks noChangeAspect="1"/>
          </p:cNvPicPr>
          <p:nvPr/>
        </p:nvPicPr>
        <p:blipFill>
          <a:blip r:embed="rId10" cstate="print"/>
          <a:stretch>
            <a:fillRect/>
          </a:stretch>
        </p:blipFill>
        <p:spPr>
          <a:xfrm>
            <a:off x="1695320" y="2708910"/>
            <a:ext cx="719284" cy="419773"/>
          </a:xfrm>
          <a:prstGeom prst="rect">
            <a:avLst/>
          </a:prstGeom>
        </p:spPr>
      </p:pic>
    </p:spTree>
    <p:extLst>
      <p:ext uri="{BB962C8B-B14F-4D97-AF65-F5344CB8AC3E}">
        <p14:creationId xmlns="" xmlns:p14="http://schemas.microsoft.com/office/powerpoint/2010/main" val="101398612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flipH="1">
            <a:off x="6089428" y="3663816"/>
            <a:ext cx="3707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2746167" y="1848130"/>
            <a:ext cx="9470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2586260" y="4544805"/>
            <a:ext cx="8075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ounded Rectangle 186"/>
          <p:cNvSpPr/>
          <p:nvPr/>
        </p:nvSpPr>
        <p:spPr bwMode="auto">
          <a:xfrm>
            <a:off x="179098" y="3760715"/>
            <a:ext cx="2433410" cy="2476312"/>
          </a:xfrm>
          <a:prstGeom prst="roundRect">
            <a:avLst>
              <a:gd name="adj" fmla="val 2728"/>
            </a:avLst>
          </a:prstGeom>
          <a:solidFill>
            <a:schemeClr val="bg1">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88" name="Rounded Rectangle 187"/>
          <p:cNvSpPr/>
          <p:nvPr/>
        </p:nvSpPr>
        <p:spPr bwMode="auto">
          <a:xfrm>
            <a:off x="234414" y="1047924"/>
            <a:ext cx="2489353" cy="2534003"/>
          </a:xfrm>
          <a:prstGeom prst="roundRect">
            <a:avLst>
              <a:gd name="adj" fmla="val 2728"/>
            </a:avLst>
          </a:prstGeom>
          <a:solidFill>
            <a:schemeClr val="bg1">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86" name="Rounded Rectangle 185"/>
          <p:cNvSpPr/>
          <p:nvPr/>
        </p:nvSpPr>
        <p:spPr bwMode="auto">
          <a:xfrm>
            <a:off x="6474756" y="3520083"/>
            <a:ext cx="2343241" cy="2638459"/>
          </a:xfrm>
          <a:prstGeom prst="roundRect">
            <a:avLst>
              <a:gd name="adj" fmla="val 2728"/>
            </a:avLst>
          </a:prstGeom>
          <a:solidFill>
            <a:schemeClr val="bg1">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nvGrpSpPr>
          <p:cNvPr id="34" name="Group 33"/>
          <p:cNvGrpSpPr/>
          <p:nvPr/>
        </p:nvGrpSpPr>
        <p:grpSpPr>
          <a:xfrm>
            <a:off x="2758619" y="1553977"/>
            <a:ext cx="3938146" cy="3539973"/>
            <a:chOff x="5760922" y="883211"/>
            <a:chExt cx="2855082" cy="2653014"/>
          </a:xfrm>
        </p:grpSpPr>
        <p:grpSp>
          <p:nvGrpSpPr>
            <p:cNvPr id="35" name="Group 34"/>
            <p:cNvGrpSpPr/>
            <p:nvPr/>
          </p:nvGrpSpPr>
          <p:grpSpPr>
            <a:xfrm>
              <a:off x="5760922" y="883211"/>
              <a:ext cx="2855082" cy="2653014"/>
              <a:chOff x="3479800" y="2117722"/>
              <a:chExt cx="2367864" cy="2200278"/>
            </a:xfrm>
          </p:grpSpPr>
          <p:sp>
            <p:nvSpPr>
              <p:cNvPr id="39" name="Freeform 38"/>
              <p:cNvSpPr/>
              <p:nvPr/>
            </p:nvSpPr>
            <p:spPr>
              <a:xfrm rot="7269012">
                <a:off x="4078993" y="1864592"/>
                <a:ext cx="1138264" cy="1644523"/>
              </a:xfrm>
              <a:custGeom>
                <a:avLst/>
                <a:gdLst>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0900 w 1092200"/>
                  <a:gd name="connsiteY6" fmla="*/ 1416050 h 1657350"/>
                  <a:gd name="connsiteX7" fmla="*/ 1079500 w 1092200"/>
                  <a:gd name="connsiteY7" fmla="*/ 1657350 h 1657350"/>
                  <a:gd name="connsiteX8" fmla="*/ 95250 w 1092200"/>
                  <a:gd name="connsiteY8" fmla="*/ 203200 h 1657350"/>
                  <a:gd name="connsiteX0" fmla="*/ 10160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0900 w 1092200"/>
                  <a:gd name="connsiteY6" fmla="*/ 1416050 h 1657350"/>
                  <a:gd name="connsiteX7" fmla="*/ 1079500 w 1092200"/>
                  <a:gd name="connsiteY7" fmla="*/ 1657350 h 1657350"/>
                  <a:gd name="connsiteX8" fmla="*/ 101600 w 1092200"/>
                  <a:gd name="connsiteY8" fmla="*/ 203200 h 1657350"/>
                  <a:gd name="connsiteX0" fmla="*/ 10160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0900 w 1092200"/>
                  <a:gd name="connsiteY6" fmla="*/ 1416050 h 1657350"/>
                  <a:gd name="connsiteX7" fmla="*/ 1079500 w 1092200"/>
                  <a:gd name="connsiteY7" fmla="*/ 1657350 h 1657350"/>
                  <a:gd name="connsiteX8" fmla="*/ 101600 w 1092200"/>
                  <a:gd name="connsiteY8" fmla="*/ 203200 h 1657350"/>
                  <a:gd name="connsiteX0" fmla="*/ 101600 w 1094349"/>
                  <a:gd name="connsiteY0" fmla="*/ 203200 h 1657350"/>
                  <a:gd name="connsiteX1" fmla="*/ 0 w 1094349"/>
                  <a:gd name="connsiteY1" fmla="*/ 139700 h 1657350"/>
                  <a:gd name="connsiteX2" fmla="*/ 501650 w 1094349"/>
                  <a:gd name="connsiteY2" fmla="*/ 0 h 1657350"/>
                  <a:gd name="connsiteX3" fmla="*/ 666750 w 1094349"/>
                  <a:gd name="connsiteY3" fmla="*/ 527050 h 1657350"/>
                  <a:gd name="connsiteX4" fmla="*/ 539750 w 1094349"/>
                  <a:gd name="connsiteY4" fmla="*/ 450850 h 1657350"/>
                  <a:gd name="connsiteX5" fmla="*/ 1094349 w 1094349"/>
                  <a:gd name="connsiteY5" fmla="*/ 1178731 h 1657350"/>
                  <a:gd name="connsiteX6" fmla="*/ 850900 w 1094349"/>
                  <a:gd name="connsiteY6" fmla="*/ 1416050 h 1657350"/>
                  <a:gd name="connsiteX7" fmla="*/ 1079500 w 1094349"/>
                  <a:gd name="connsiteY7" fmla="*/ 1657350 h 1657350"/>
                  <a:gd name="connsiteX8" fmla="*/ 101600 w 1094349"/>
                  <a:gd name="connsiteY8" fmla="*/ 203200 h 1657350"/>
                  <a:gd name="connsiteX0" fmla="*/ 101600 w 1094349"/>
                  <a:gd name="connsiteY0" fmla="*/ 203200 h 1657350"/>
                  <a:gd name="connsiteX1" fmla="*/ 0 w 1094349"/>
                  <a:gd name="connsiteY1" fmla="*/ 139700 h 1657350"/>
                  <a:gd name="connsiteX2" fmla="*/ 501650 w 1094349"/>
                  <a:gd name="connsiteY2" fmla="*/ 0 h 1657350"/>
                  <a:gd name="connsiteX3" fmla="*/ 666750 w 1094349"/>
                  <a:gd name="connsiteY3" fmla="*/ 527050 h 1657350"/>
                  <a:gd name="connsiteX4" fmla="*/ 539750 w 1094349"/>
                  <a:gd name="connsiteY4" fmla="*/ 450850 h 1657350"/>
                  <a:gd name="connsiteX5" fmla="*/ 1094349 w 1094349"/>
                  <a:gd name="connsiteY5" fmla="*/ 1178731 h 1657350"/>
                  <a:gd name="connsiteX6" fmla="*/ 883506 w 1094349"/>
                  <a:gd name="connsiteY6" fmla="*/ 1396341 h 1657350"/>
                  <a:gd name="connsiteX7" fmla="*/ 1079500 w 1094349"/>
                  <a:gd name="connsiteY7" fmla="*/ 1657350 h 1657350"/>
                  <a:gd name="connsiteX8" fmla="*/ 101600 w 1094349"/>
                  <a:gd name="connsiteY8" fmla="*/ 203200 h 1657350"/>
                  <a:gd name="connsiteX0" fmla="*/ 101600 w 1138264"/>
                  <a:gd name="connsiteY0" fmla="*/ 203200 h 1644090"/>
                  <a:gd name="connsiteX1" fmla="*/ 0 w 1138264"/>
                  <a:gd name="connsiteY1" fmla="*/ 139700 h 1644090"/>
                  <a:gd name="connsiteX2" fmla="*/ 501650 w 1138264"/>
                  <a:gd name="connsiteY2" fmla="*/ 0 h 1644090"/>
                  <a:gd name="connsiteX3" fmla="*/ 666750 w 1138264"/>
                  <a:gd name="connsiteY3" fmla="*/ 527050 h 1644090"/>
                  <a:gd name="connsiteX4" fmla="*/ 539750 w 1138264"/>
                  <a:gd name="connsiteY4" fmla="*/ 450850 h 1644090"/>
                  <a:gd name="connsiteX5" fmla="*/ 1094349 w 1138264"/>
                  <a:gd name="connsiteY5" fmla="*/ 1178731 h 1644090"/>
                  <a:gd name="connsiteX6" fmla="*/ 883506 w 1138264"/>
                  <a:gd name="connsiteY6" fmla="*/ 1396341 h 1644090"/>
                  <a:gd name="connsiteX7" fmla="*/ 1138264 w 1138264"/>
                  <a:gd name="connsiteY7" fmla="*/ 1644090 h 1644090"/>
                  <a:gd name="connsiteX8" fmla="*/ 101600 w 1138264"/>
                  <a:gd name="connsiteY8" fmla="*/ 203200 h 1644090"/>
                  <a:gd name="connsiteX0" fmla="*/ 101600 w 1138264"/>
                  <a:gd name="connsiteY0" fmla="*/ 203200 h 1644537"/>
                  <a:gd name="connsiteX1" fmla="*/ 0 w 1138264"/>
                  <a:gd name="connsiteY1" fmla="*/ 139700 h 1644537"/>
                  <a:gd name="connsiteX2" fmla="*/ 501650 w 1138264"/>
                  <a:gd name="connsiteY2" fmla="*/ 0 h 1644537"/>
                  <a:gd name="connsiteX3" fmla="*/ 666750 w 1138264"/>
                  <a:gd name="connsiteY3" fmla="*/ 527050 h 1644537"/>
                  <a:gd name="connsiteX4" fmla="*/ 539750 w 1138264"/>
                  <a:gd name="connsiteY4" fmla="*/ 450850 h 1644537"/>
                  <a:gd name="connsiteX5" fmla="*/ 1094349 w 1138264"/>
                  <a:gd name="connsiteY5" fmla="*/ 1178731 h 1644537"/>
                  <a:gd name="connsiteX6" fmla="*/ 883506 w 1138264"/>
                  <a:gd name="connsiteY6" fmla="*/ 1396341 h 1644537"/>
                  <a:gd name="connsiteX7" fmla="*/ 1138264 w 1138264"/>
                  <a:gd name="connsiteY7" fmla="*/ 1644090 h 1644537"/>
                  <a:gd name="connsiteX8" fmla="*/ 101600 w 1138264"/>
                  <a:gd name="connsiteY8" fmla="*/ 203200 h 1644537"/>
                  <a:gd name="connsiteX0" fmla="*/ 101600 w 1138264"/>
                  <a:gd name="connsiteY0" fmla="*/ 203200 h 1644523"/>
                  <a:gd name="connsiteX1" fmla="*/ 0 w 1138264"/>
                  <a:gd name="connsiteY1" fmla="*/ 139700 h 1644523"/>
                  <a:gd name="connsiteX2" fmla="*/ 501650 w 1138264"/>
                  <a:gd name="connsiteY2" fmla="*/ 0 h 1644523"/>
                  <a:gd name="connsiteX3" fmla="*/ 666750 w 1138264"/>
                  <a:gd name="connsiteY3" fmla="*/ 527050 h 1644523"/>
                  <a:gd name="connsiteX4" fmla="*/ 539750 w 1138264"/>
                  <a:gd name="connsiteY4" fmla="*/ 450850 h 1644523"/>
                  <a:gd name="connsiteX5" fmla="*/ 1094349 w 1138264"/>
                  <a:gd name="connsiteY5" fmla="*/ 1178731 h 1644523"/>
                  <a:gd name="connsiteX6" fmla="*/ 883506 w 1138264"/>
                  <a:gd name="connsiteY6" fmla="*/ 1396341 h 1644523"/>
                  <a:gd name="connsiteX7" fmla="*/ 1138264 w 1138264"/>
                  <a:gd name="connsiteY7" fmla="*/ 1644090 h 1644523"/>
                  <a:gd name="connsiteX8" fmla="*/ 101600 w 1138264"/>
                  <a:gd name="connsiteY8" fmla="*/ 203200 h 1644523"/>
                  <a:gd name="connsiteX0" fmla="*/ 101600 w 1138264"/>
                  <a:gd name="connsiteY0" fmla="*/ 203200 h 1644523"/>
                  <a:gd name="connsiteX1" fmla="*/ 0 w 1138264"/>
                  <a:gd name="connsiteY1" fmla="*/ 139700 h 1644523"/>
                  <a:gd name="connsiteX2" fmla="*/ 501650 w 1138264"/>
                  <a:gd name="connsiteY2" fmla="*/ 0 h 1644523"/>
                  <a:gd name="connsiteX3" fmla="*/ 666750 w 1138264"/>
                  <a:gd name="connsiteY3" fmla="*/ 527050 h 1644523"/>
                  <a:gd name="connsiteX4" fmla="*/ 539750 w 1138264"/>
                  <a:gd name="connsiteY4" fmla="*/ 450850 h 1644523"/>
                  <a:gd name="connsiteX5" fmla="*/ 1094349 w 1138264"/>
                  <a:gd name="connsiteY5" fmla="*/ 1178731 h 1644523"/>
                  <a:gd name="connsiteX6" fmla="*/ 883506 w 1138264"/>
                  <a:gd name="connsiteY6" fmla="*/ 1396341 h 1644523"/>
                  <a:gd name="connsiteX7" fmla="*/ 1138264 w 1138264"/>
                  <a:gd name="connsiteY7" fmla="*/ 1644090 h 1644523"/>
                  <a:gd name="connsiteX8" fmla="*/ 101600 w 1138264"/>
                  <a:gd name="connsiteY8" fmla="*/ 203200 h 1644523"/>
                  <a:gd name="connsiteX0" fmla="*/ 101600 w 1138264"/>
                  <a:gd name="connsiteY0" fmla="*/ 203200 h 1644523"/>
                  <a:gd name="connsiteX1" fmla="*/ 0 w 1138264"/>
                  <a:gd name="connsiteY1" fmla="*/ 139700 h 1644523"/>
                  <a:gd name="connsiteX2" fmla="*/ 501650 w 1138264"/>
                  <a:gd name="connsiteY2" fmla="*/ 0 h 1644523"/>
                  <a:gd name="connsiteX3" fmla="*/ 666750 w 1138264"/>
                  <a:gd name="connsiteY3" fmla="*/ 527050 h 1644523"/>
                  <a:gd name="connsiteX4" fmla="*/ 539750 w 1138264"/>
                  <a:gd name="connsiteY4" fmla="*/ 450850 h 1644523"/>
                  <a:gd name="connsiteX5" fmla="*/ 1094349 w 1138264"/>
                  <a:gd name="connsiteY5" fmla="*/ 1178731 h 1644523"/>
                  <a:gd name="connsiteX6" fmla="*/ 883506 w 1138264"/>
                  <a:gd name="connsiteY6" fmla="*/ 1396341 h 1644523"/>
                  <a:gd name="connsiteX7" fmla="*/ 1138264 w 1138264"/>
                  <a:gd name="connsiteY7" fmla="*/ 1644090 h 1644523"/>
                  <a:gd name="connsiteX8" fmla="*/ 101600 w 1138264"/>
                  <a:gd name="connsiteY8" fmla="*/ 203200 h 1644523"/>
                  <a:gd name="connsiteX0" fmla="*/ 101600 w 1138264"/>
                  <a:gd name="connsiteY0" fmla="*/ 203200 h 1644523"/>
                  <a:gd name="connsiteX1" fmla="*/ 0 w 1138264"/>
                  <a:gd name="connsiteY1" fmla="*/ 139700 h 1644523"/>
                  <a:gd name="connsiteX2" fmla="*/ 501650 w 1138264"/>
                  <a:gd name="connsiteY2" fmla="*/ 0 h 1644523"/>
                  <a:gd name="connsiteX3" fmla="*/ 666750 w 1138264"/>
                  <a:gd name="connsiteY3" fmla="*/ 527050 h 1644523"/>
                  <a:gd name="connsiteX4" fmla="*/ 539750 w 1138264"/>
                  <a:gd name="connsiteY4" fmla="*/ 450850 h 1644523"/>
                  <a:gd name="connsiteX5" fmla="*/ 1094349 w 1138264"/>
                  <a:gd name="connsiteY5" fmla="*/ 1178731 h 1644523"/>
                  <a:gd name="connsiteX6" fmla="*/ 883506 w 1138264"/>
                  <a:gd name="connsiteY6" fmla="*/ 1396341 h 1644523"/>
                  <a:gd name="connsiteX7" fmla="*/ 1138264 w 1138264"/>
                  <a:gd name="connsiteY7" fmla="*/ 1644090 h 1644523"/>
                  <a:gd name="connsiteX8" fmla="*/ 101600 w 1138264"/>
                  <a:gd name="connsiteY8" fmla="*/ 203200 h 1644523"/>
                  <a:gd name="connsiteX0" fmla="*/ 101600 w 1138264"/>
                  <a:gd name="connsiteY0" fmla="*/ 203200 h 1644523"/>
                  <a:gd name="connsiteX1" fmla="*/ 0 w 1138264"/>
                  <a:gd name="connsiteY1" fmla="*/ 139700 h 1644523"/>
                  <a:gd name="connsiteX2" fmla="*/ 501650 w 1138264"/>
                  <a:gd name="connsiteY2" fmla="*/ 0 h 1644523"/>
                  <a:gd name="connsiteX3" fmla="*/ 666750 w 1138264"/>
                  <a:gd name="connsiteY3" fmla="*/ 527050 h 1644523"/>
                  <a:gd name="connsiteX4" fmla="*/ 539750 w 1138264"/>
                  <a:gd name="connsiteY4" fmla="*/ 450850 h 1644523"/>
                  <a:gd name="connsiteX5" fmla="*/ 1094349 w 1138264"/>
                  <a:gd name="connsiteY5" fmla="*/ 1178731 h 1644523"/>
                  <a:gd name="connsiteX6" fmla="*/ 883506 w 1138264"/>
                  <a:gd name="connsiteY6" fmla="*/ 1396341 h 1644523"/>
                  <a:gd name="connsiteX7" fmla="*/ 1138264 w 1138264"/>
                  <a:gd name="connsiteY7" fmla="*/ 1644090 h 1644523"/>
                  <a:gd name="connsiteX8" fmla="*/ 101600 w 1138264"/>
                  <a:gd name="connsiteY8" fmla="*/ 203200 h 164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264" h="1644523">
                    <a:moveTo>
                      <a:pt x="101600" y="203200"/>
                    </a:moveTo>
                    <a:lnTo>
                      <a:pt x="0" y="139700"/>
                    </a:lnTo>
                    <a:lnTo>
                      <a:pt x="501650" y="0"/>
                    </a:lnTo>
                    <a:lnTo>
                      <a:pt x="666750" y="527050"/>
                    </a:lnTo>
                    <a:lnTo>
                      <a:pt x="539750" y="450850"/>
                    </a:lnTo>
                    <a:cubicBezTo>
                      <a:pt x="424891" y="847169"/>
                      <a:pt x="758359" y="1163413"/>
                      <a:pt x="1094349" y="1178731"/>
                    </a:cubicBezTo>
                    <a:lnTo>
                      <a:pt x="883506" y="1396341"/>
                    </a:lnTo>
                    <a:lnTo>
                      <a:pt x="1138264" y="1644090"/>
                    </a:lnTo>
                    <a:cubicBezTo>
                      <a:pt x="240119" y="1668013"/>
                      <a:pt x="-151732" y="695680"/>
                      <a:pt x="101600" y="203200"/>
                    </a:cubicBezTo>
                    <a:close/>
                  </a:path>
                </a:pathLst>
              </a:custGeom>
              <a:gradFill flip="none" rotWithShape="1">
                <a:gsLst>
                  <a:gs pos="5000">
                    <a:srgbClr val="FDD900"/>
                  </a:gs>
                  <a:gs pos="95000">
                    <a:srgbClr val="F27422"/>
                  </a:gs>
                </a:gsLst>
                <a:lin ang="16200000" scaled="0"/>
                <a:tileRect/>
              </a:gradFill>
              <a:ln w="38100" cap="flat" cmpd="sng" algn="ctr">
                <a:solidFill>
                  <a:schemeClr val="bg1"/>
                </a:solid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1400" b="1" dirty="0">
                  <a:solidFill>
                    <a:schemeClr val="tx1"/>
                  </a:solidFill>
                  <a:cs typeface="Arial" pitchFamily="34" charset="0"/>
                </a:endParaRPr>
              </a:p>
            </p:txBody>
          </p:sp>
          <p:sp>
            <p:nvSpPr>
              <p:cNvPr id="40" name="Freeform 39"/>
              <p:cNvSpPr/>
              <p:nvPr/>
            </p:nvSpPr>
            <p:spPr>
              <a:xfrm>
                <a:off x="3479800" y="2660650"/>
                <a:ext cx="1092200" cy="1657350"/>
              </a:xfrm>
              <a:custGeom>
                <a:avLst/>
                <a:gdLst>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0900 w 1092200"/>
                  <a:gd name="connsiteY6" fmla="*/ 1416050 h 1657350"/>
                  <a:gd name="connsiteX7" fmla="*/ 1079500 w 1092200"/>
                  <a:gd name="connsiteY7" fmla="*/ 1657350 h 1657350"/>
                  <a:gd name="connsiteX8" fmla="*/ 95250 w 1092200"/>
                  <a:gd name="connsiteY8" fmla="*/ 203200 h 1657350"/>
                  <a:gd name="connsiteX0" fmla="*/ 10160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0900 w 1092200"/>
                  <a:gd name="connsiteY6" fmla="*/ 1416050 h 1657350"/>
                  <a:gd name="connsiteX7" fmla="*/ 1079500 w 1092200"/>
                  <a:gd name="connsiteY7" fmla="*/ 1657350 h 1657350"/>
                  <a:gd name="connsiteX8" fmla="*/ 101600 w 1092200"/>
                  <a:gd name="connsiteY8" fmla="*/ 203200 h 1657350"/>
                  <a:gd name="connsiteX0" fmla="*/ 10160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0900 w 1092200"/>
                  <a:gd name="connsiteY6" fmla="*/ 1416050 h 1657350"/>
                  <a:gd name="connsiteX7" fmla="*/ 1079500 w 1092200"/>
                  <a:gd name="connsiteY7" fmla="*/ 1657350 h 1657350"/>
                  <a:gd name="connsiteX8" fmla="*/ 101600 w 1092200"/>
                  <a:gd name="connsiteY8" fmla="*/ 20320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200" h="1657350">
                    <a:moveTo>
                      <a:pt x="101600" y="203200"/>
                    </a:moveTo>
                    <a:lnTo>
                      <a:pt x="0" y="139700"/>
                    </a:lnTo>
                    <a:lnTo>
                      <a:pt x="501650" y="0"/>
                    </a:lnTo>
                    <a:lnTo>
                      <a:pt x="666750" y="527050"/>
                    </a:lnTo>
                    <a:lnTo>
                      <a:pt x="539750" y="450850"/>
                    </a:lnTo>
                    <a:cubicBezTo>
                      <a:pt x="438150" y="905933"/>
                      <a:pt x="742950" y="1113367"/>
                      <a:pt x="1092200" y="1187450"/>
                    </a:cubicBezTo>
                    <a:lnTo>
                      <a:pt x="850900" y="1416050"/>
                    </a:lnTo>
                    <a:lnTo>
                      <a:pt x="1079500" y="1657350"/>
                    </a:lnTo>
                    <a:cubicBezTo>
                      <a:pt x="141817" y="1579033"/>
                      <a:pt x="-103717" y="726017"/>
                      <a:pt x="101600" y="203200"/>
                    </a:cubicBezTo>
                    <a:close/>
                  </a:path>
                </a:pathLst>
              </a:custGeom>
              <a:gradFill flip="none" rotWithShape="1">
                <a:gsLst>
                  <a:gs pos="5000">
                    <a:srgbClr val="D6DF27"/>
                  </a:gs>
                  <a:gs pos="95000">
                    <a:srgbClr val="8CC640"/>
                  </a:gs>
                </a:gsLst>
                <a:lin ang="16200000" scaled="0"/>
                <a:tileRect/>
              </a:gradFill>
              <a:ln w="38100" cap="flat" cmpd="sng" algn="ctr">
                <a:solidFill>
                  <a:schemeClr val="bg1"/>
                </a:solid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1400" b="1" dirty="0">
                  <a:solidFill>
                    <a:schemeClr val="tx1"/>
                  </a:solidFill>
                  <a:cs typeface="Arial" pitchFamily="34" charset="0"/>
                </a:endParaRPr>
              </a:p>
            </p:txBody>
          </p:sp>
          <p:sp>
            <p:nvSpPr>
              <p:cNvPr id="41" name="Freeform 40"/>
              <p:cNvSpPr/>
              <p:nvPr/>
            </p:nvSpPr>
            <p:spPr>
              <a:xfrm rot="14604594">
                <a:off x="4430915" y="2800038"/>
                <a:ext cx="1195940" cy="1637559"/>
              </a:xfrm>
              <a:custGeom>
                <a:avLst/>
                <a:gdLst>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7250 w 1092200"/>
                  <a:gd name="connsiteY6" fmla="*/ 1435100 h 1657350"/>
                  <a:gd name="connsiteX7" fmla="*/ 1079500 w 1092200"/>
                  <a:gd name="connsiteY7" fmla="*/ 1657350 h 1657350"/>
                  <a:gd name="connsiteX8" fmla="*/ 95250 w 1092200"/>
                  <a:gd name="connsiteY8" fmla="*/ 203200 h 1657350"/>
                  <a:gd name="connsiteX0" fmla="*/ 9525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0900 w 1092200"/>
                  <a:gd name="connsiteY6" fmla="*/ 1416050 h 1657350"/>
                  <a:gd name="connsiteX7" fmla="*/ 1079500 w 1092200"/>
                  <a:gd name="connsiteY7" fmla="*/ 1657350 h 1657350"/>
                  <a:gd name="connsiteX8" fmla="*/ 95250 w 1092200"/>
                  <a:gd name="connsiteY8" fmla="*/ 203200 h 1657350"/>
                  <a:gd name="connsiteX0" fmla="*/ 10160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0900 w 1092200"/>
                  <a:gd name="connsiteY6" fmla="*/ 1416050 h 1657350"/>
                  <a:gd name="connsiteX7" fmla="*/ 1079500 w 1092200"/>
                  <a:gd name="connsiteY7" fmla="*/ 1657350 h 1657350"/>
                  <a:gd name="connsiteX8" fmla="*/ 101600 w 1092200"/>
                  <a:gd name="connsiteY8" fmla="*/ 203200 h 1657350"/>
                  <a:gd name="connsiteX0" fmla="*/ 101600 w 1092200"/>
                  <a:gd name="connsiteY0" fmla="*/ 203200 h 1657350"/>
                  <a:gd name="connsiteX1" fmla="*/ 0 w 1092200"/>
                  <a:gd name="connsiteY1" fmla="*/ 139700 h 1657350"/>
                  <a:gd name="connsiteX2" fmla="*/ 501650 w 1092200"/>
                  <a:gd name="connsiteY2" fmla="*/ 0 h 1657350"/>
                  <a:gd name="connsiteX3" fmla="*/ 666750 w 1092200"/>
                  <a:gd name="connsiteY3" fmla="*/ 527050 h 1657350"/>
                  <a:gd name="connsiteX4" fmla="*/ 539750 w 1092200"/>
                  <a:gd name="connsiteY4" fmla="*/ 450850 h 1657350"/>
                  <a:gd name="connsiteX5" fmla="*/ 1092200 w 1092200"/>
                  <a:gd name="connsiteY5" fmla="*/ 1187450 h 1657350"/>
                  <a:gd name="connsiteX6" fmla="*/ 850900 w 1092200"/>
                  <a:gd name="connsiteY6" fmla="*/ 1416050 h 1657350"/>
                  <a:gd name="connsiteX7" fmla="*/ 1079500 w 1092200"/>
                  <a:gd name="connsiteY7" fmla="*/ 1657350 h 1657350"/>
                  <a:gd name="connsiteX8" fmla="*/ 101600 w 1092200"/>
                  <a:gd name="connsiteY8" fmla="*/ 203200 h 1657350"/>
                  <a:gd name="connsiteX0" fmla="*/ 101600 w 1114926"/>
                  <a:gd name="connsiteY0" fmla="*/ 203200 h 1657350"/>
                  <a:gd name="connsiteX1" fmla="*/ 0 w 1114926"/>
                  <a:gd name="connsiteY1" fmla="*/ 139700 h 1657350"/>
                  <a:gd name="connsiteX2" fmla="*/ 501650 w 1114926"/>
                  <a:gd name="connsiteY2" fmla="*/ 0 h 1657350"/>
                  <a:gd name="connsiteX3" fmla="*/ 666750 w 1114926"/>
                  <a:gd name="connsiteY3" fmla="*/ 527050 h 1657350"/>
                  <a:gd name="connsiteX4" fmla="*/ 539750 w 1114926"/>
                  <a:gd name="connsiteY4" fmla="*/ 450850 h 1657350"/>
                  <a:gd name="connsiteX5" fmla="*/ 1114926 w 1114926"/>
                  <a:gd name="connsiteY5" fmla="*/ 1170421 h 1657350"/>
                  <a:gd name="connsiteX6" fmla="*/ 850900 w 1114926"/>
                  <a:gd name="connsiteY6" fmla="*/ 1416050 h 1657350"/>
                  <a:gd name="connsiteX7" fmla="*/ 1079500 w 1114926"/>
                  <a:gd name="connsiteY7" fmla="*/ 1657350 h 1657350"/>
                  <a:gd name="connsiteX8" fmla="*/ 101600 w 1114926"/>
                  <a:gd name="connsiteY8" fmla="*/ 203200 h 1657350"/>
                  <a:gd name="connsiteX0" fmla="*/ 101600 w 1114926"/>
                  <a:gd name="connsiteY0" fmla="*/ 203200 h 1657350"/>
                  <a:gd name="connsiteX1" fmla="*/ 0 w 1114926"/>
                  <a:gd name="connsiteY1" fmla="*/ 139700 h 1657350"/>
                  <a:gd name="connsiteX2" fmla="*/ 501650 w 1114926"/>
                  <a:gd name="connsiteY2" fmla="*/ 0 h 1657350"/>
                  <a:gd name="connsiteX3" fmla="*/ 666750 w 1114926"/>
                  <a:gd name="connsiteY3" fmla="*/ 527050 h 1657350"/>
                  <a:gd name="connsiteX4" fmla="*/ 539750 w 1114926"/>
                  <a:gd name="connsiteY4" fmla="*/ 450850 h 1657350"/>
                  <a:gd name="connsiteX5" fmla="*/ 1114926 w 1114926"/>
                  <a:gd name="connsiteY5" fmla="*/ 1170421 h 1657350"/>
                  <a:gd name="connsiteX6" fmla="*/ 924744 w 1114926"/>
                  <a:gd name="connsiteY6" fmla="*/ 1396204 h 1657350"/>
                  <a:gd name="connsiteX7" fmla="*/ 1079500 w 1114926"/>
                  <a:gd name="connsiteY7" fmla="*/ 1657350 h 1657350"/>
                  <a:gd name="connsiteX8" fmla="*/ 101600 w 1114926"/>
                  <a:gd name="connsiteY8" fmla="*/ 203200 h 1657350"/>
                  <a:gd name="connsiteX0" fmla="*/ 101600 w 1161864"/>
                  <a:gd name="connsiteY0" fmla="*/ 203200 h 1634667"/>
                  <a:gd name="connsiteX1" fmla="*/ 0 w 1161864"/>
                  <a:gd name="connsiteY1" fmla="*/ 139700 h 1634667"/>
                  <a:gd name="connsiteX2" fmla="*/ 501650 w 1161864"/>
                  <a:gd name="connsiteY2" fmla="*/ 0 h 1634667"/>
                  <a:gd name="connsiteX3" fmla="*/ 666750 w 1161864"/>
                  <a:gd name="connsiteY3" fmla="*/ 527050 h 1634667"/>
                  <a:gd name="connsiteX4" fmla="*/ 539750 w 1161864"/>
                  <a:gd name="connsiteY4" fmla="*/ 450850 h 1634667"/>
                  <a:gd name="connsiteX5" fmla="*/ 1114926 w 1161864"/>
                  <a:gd name="connsiteY5" fmla="*/ 1170421 h 1634667"/>
                  <a:gd name="connsiteX6" fmla="*/ 924744 w 1161864"/>
                  <a:gd name="connsiteY6" fmla="*/ 1396204 h 1634667"/>
                  <a:gd name="connsiteX7" fmla="*/ 1161864 w 1161864"/>
                  <a:gd name="connsiteY7" fmla="*/ 1634667 h 1634667"/>
                  <a:gd name="connsiteX8" fmla="*/ 101600 w 1161864"/>
                  <a:gd name="connsiteY8" fmla="*/ 203200 h 1634667"/>
                  <a:gd name="connsiteX0" fmla="*/ 101600 w 1161864"/>
                  <a:gd name="connsiteY0" fmla="*/ 203200 h 1634668"/>
                  <a:gd name="connsiteX1" fmla="*/ 0 w 1161864"/>
                  <a:gd name="connsiteY1" fmla="*/ 139700 h 1634668"/>
                  <a:gd name="connsiteX2" fmla="*/ 501650 w 1161864"/>
                  <a:gd name="connsiteY2" fmla="*/ 0 h 1634668"/>
                  <a:gd name="connsiteX3" fmla="*/ 666750 w 1161864"/>
                  <a:gd name="connsiteY3" fmla="*/ 527050 h 1634668"/>
                  <a:gd name="connsiteX4" fmla="*/ 539750 w 1161864"/>
                  <a:gd name="connsiteY4" fmla="*/ 450850 h 1634668"/>
                  <a:gd name="connsiteX5" fmla="*/ 1114926 w 1161864"/>
                  <a:gd name="connsiteY5" fmla="*/ 1170421 h 1634668"/>
                  <a:gd name="connsiteX6" fmla="*/ 924744 w 1161864"/>
                  <a:gd name="connsiteY6" fmla="*/ 1396204 h 1634668"/>
                  <a:gd name="connsiteX7" fmla="*/ 1161864 w 1161864"/>
                  <a:gd name="connsiteY7" fmla="*/ 1634667 h 1634668"/>
                  <a:gd name="connsiteX8" fmla="*/ 101600 w 1161864"/>
                  <a:gd name="connsiteY8" fmla="*/ 203200 h 1634668"/>
                  <a:gd name="connsiteX0" fmla="*/ 101600 w 1161864"/>
                  <a:gd name="connsiteY0" fmla="*/ 203200 h 1634668"/>
                  <a:gd name="connsiteX1" fmla="*/ 0 w 1161864"/>
                  <a:gd name="connsiteY1" fmla="*/ 139700 h 1634668"/>
                  <a:gd name="connsiteX2" fmla="*/ 501650 w 1161864"/>
                  <a:gd name="connsiteY2" fmla="*/ 0 h 1634668"/>
                  <a:gd name="connsiteX3" fmla="*/ 666750 w 1161864"/>
                  <a:gd name="connsiteY3" fmla="*/ 527050 h 1634668"/>
                  <a:gd name="connsiteX4" fmla="*/ 539750 w 1161864"/>
                  <a:gd name="connsiteY4" fmla="*/ 450850 h 1634668"/>
                  <a:gd name="connsiteX5" fmla="*/ 1114926 w 1161864"/>
                  <a:gd name="connsiteY5" fmla="*/ 1170421 h 1634668"/>
                  <a:gd name="connsiteX6" fmla="*/ 924744 w 1161864"/>
                  <a:gd name="connsiteY6" fmla="*/ 1396204 h 1634668"/>
                  <a:gd name="connsiteX7" fmla="*/ 1161864 w 1161864"/>
                  <a:gd name="connsiteY7" fmla="*/ 1634667 h 1634668"/>
                  <a:gd name="connsiteX8" fmla="*/ 101600 w 1161864"/>
                  <a:gd name="connsiteY8" fmla="*/ 203200 h 1634668"/>
                  <a:gd name="connsiteX0" fmla="*/ 101600 w 1181748"/>
                  <a:gd name="connsiteY0" fmla="*/ 203200 h 1623317"/>
                  <a:gd name="connsiteX1" fmla="*/ 0 w 1181748"/>
                  <a:gd name="connsiteY1" fmla="*/ 139700 h 1623317"/>
                  <a:gd name="connsiteX2" fmla="*/ 501650 w 1181748"/>
                  <a:gd name="connsiteY2" fmla="*/ 0 h 1623317"/>
                  <a:gd name="connsiteX3" fmla="*/ 666750 w 1181748"/>
                  <a:gd name="connsiteY3" fmla="*/ 527050 h 1623317"/>
                  <a:gd name="connsiteX4" fmla="*/ 539750 w 1181748"/>
                  <a:gd name="connsiteY4" fmla="*/ 450850 h 1623317"/>
                  <a:gd name="connsiteX5" fmla="*/ 1114926 w 1181748"/>
                  <a:gd name="connsiteY5" fmla="*/ 1170421 h 1623317"/>
                  <a:gd name="connsiteX6" fmla="*/ 924744 w 1181748"/>
                  <a:gd name="connsiteY6" fmla="*/ 1396204 h 1623317"/>
                  <a:gd name="connsiteX7" fmla="*/ 1181748 w 1181748"/>
                  <a:gd name="connsiteY7" fmla="*/ 1623316 h 1623317"/>
                  <a:gd name="connsiteX8" fmla="*/ 101600 w 1181748"/>
                  <a:gd name="connsiteY8" fmla="*/ 203200 h 1623317"/>
                  <a:gd name="connsiteX0" fmla="*/ 101600 w 1181748"/>
                  <a:gd name="connsiteY0" fmla="*/ 203200 h 1623354"/>
                  <a:gd name="connsiteX1" fmla="*/ 0 w 1181748"/>
                  <a:gd name="connsiteY1" fmla="*/ 139700 h 1623354"/>
                  <a:gd name="connsiteX2" fmla="*/ 501650 w 1181748"/>
                  <a:gd name="connsiteY2" fmla="*/ 0 h 1623354"/>
                  <a:gd name="connsiteX3" fmla="*/ 666750 w 1181748"/>
                  <a:gd name="connsiteY3" fmla="*/ 527050 h 1623354"/>
                  <a:gd name="connsiteX4" fmla="*/ 539750 w 1181748"/>
                  <a:gd name="connsiteY4" fmla="*/ 450850 h 1623354"/>
                  <a:gd name="connsiteX5" fmla="*/ 1114926 w 1181748"/>
                  <a:gd name="connsiteY5" fmla="*/ 1170421 h 1623354"/>
                  <a:gd name="connsiteX6" fmla="*/ 924744 w 1181748"/>
                  <a:gd name="connsiteY6" fmla="*/ 1396204 h 1623354"/>
                  <a:gd name="connsiteX7" fmla="*/ 1181748 w 1181748"/>
                  <a:gd name="connsiteY7" fmla="*/ 1623316 h 1623354"/>
                  <a:gd name="connsiteX8" fmla="*/ 101600 w 1181748"/>
                  <a:gd name="connsiteY8" fmla="*/ 203200 h 1623354"/>
                  <a:gd name="connsiteX0" fmla="*/ 101600 w 1195940"/>
                  <a:gd name="connsiteY0" fmla="*/ 203200 h 1637559"/>
                  <a:gd name="connsiteX1" fmla="*/ 0 w 1195940"/>
                  <a:gd name="connsiteY1" fmla="*/ 139700 h 1637559"/>
                  <a:gd name="connsiteX2" fmla="*/ 501650 w 1195940"/>
                  <a:gd name="connsiteY2" fmla="*/ 0 h 1637559"/>
                  <a:gd name="connsiteX3" fmla="*/ 666750 w 1195940"/>
                  <a:gd name="connsiteY3" fmla="*/ 527050 h 1637559"/>
                  <a:gd name="connsiteX4" fmla="*/ 539750 w 1195940"/>
                  <a:gd name="connsiteY4" fmla="*/ 450850 h 1637559"/>
                  <a:gd name="connsiteX5" fmla="*/ 1114926 w 1195940"/>
                  <a:gd name="connsiteY5" fmla="*/ 1170421 h 1637559"/>
                  <a:gd name="connsiteX6" fmla="*/ 924744 w 1195940"/>
                  <a:gd name="connsiteY6" fmla="*/ 1396204 h 1637559"/>
                  <a:gd name="connsiteX7" fmla="*/ 1195940 w 1195940"/>
                  <a:gd name="connsiteY7" fmla="*/ 1637521 h 1637559"/>
                  <a:gd name="connsiteX8" fmla="*/ 101600 w 1195940"/>
                  <a:gd name="connsiteY8" fmla="*/ 203200 h 163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940" h="1637559">
                    <a:moveTo>
                      <a:pt x="101600" y="203200"/>
                    </a:moveTo>
                    <a:lnTo>
                      <a:pt x="0" y="139700"/>
                    </a:lnTo>
                    <a:lnTo>
                      <a:pt x="501650" y="0"/>
                    </a:lnTo>
                    <a:lnTo>
                      <a:pt x="666750" y="527050"/>
                    </a:lnTo>
                    <a:lnTo>
                      <a:pt x="539750" y="450850"/>
                    </a:lnTo>
                    <a:cubicBezTo>
                      <a:pt x="500631" y="894601"/>
                      <a:pt x="765676" y="1096338"/>
                      <a:pt x="1114926" y="1170421"/>
                    </a:cubicBezTo>
                    <a:lnTo>
                      <a:pt x="924744" y="1396204"/>
                    </a:lnTo>
                    <a:lnTo>
                      <a:pt x="1195940" y="1637521"/>
                    </a:lnTo>
                    <a:cubicBezTo>
                      <a:pt x="244021" y="1644393"/>
                      <a:pt x="-103717" y="726017"/>
                      <a:pt x="101600" y="203200"/>
                    </a:cubicBezTo>
                    <a:close/>
                  </a:path>
                </a:pathLst>
              </a:custGeom>
              <a:gradFill flip="none" rotWithShape="1">
                <a:gsLst>
                  <a:gs pos="5000">
                    <a:schemeClr val="accent2"/>
                  </a:gs>
                  <a:gs pos="95000">
                    <a:schemeClr val="accent1"/>
                  </a:gs>
                </a:gsLst>
                <a:lin ang="16200000" scaled="0"/>
                <a:tileRect/>
              </a:gradFill>
              <a:ln w="38100" cap="flat" cmpd="sng" algn="ctr">
                <a:solidFill>
                  <a:schemeClr val="bg1"/>
                </a:solid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1400" b="1" dirty="0">
                  <a:solidFill>
                    <a:schemeClr val="tx1"/>
                  </a:solidFill>
                  <a:cs typeface="Arial" pitchFamily="34" charset="0"/>
                </a:endParaRPr>
              </a:p>
            </p:txBody>
          </p:sp>
        </p:grpSp>
        <p:sp>
          <p:nvSpPr>
            <p:cNvPr id="36" name="TextBox 35"/>
            <p:cNvSpPr txBox="1"/>
            <p:nvPr/>
          </p:nvSpPr>
          <p:spPr>
            <a:xfrm rot="192807">
              <a:off x="6111782" y="1353512"/>
              <a:ext cx="1932989" cy="2056828"/>
            </a:xfrm>
            <a:prstGeom prst="rect">
              <a:avLst/>
            </a:prstGeom>
            <a:noFill/>
          </p:spPr>
          <p:txBody>
            <a:bodyPr wrap="square" rtlCol="0">
              <a:prstTxWarp prst="textArchUp">
                <a:avLst>
                  <a:gd name="adj" fmla="val 8974441"/>
                </a:avLst>
              </a:prstTxWarp>
              <a:spAutoFit/>
            </a:bodyPr>
            <a:lstStyle/>
            <a:p>
              <a:pPr algn="ctr"/>
              <a:r>
                <a:rPr lang="en-US" sz="1400" b="1" dirty="0" smtClean="0">
                  <a:solidFill>
                    <a:schemeClr val="tx1"/>
                  </a:solidFill>
                </a:rPr>
                <a:t>SERVERS</a:t>
              </a:r>
              <a:br>
                <a:rPr lang="en-US" sz="1400" b="1" dirty="0" smtClean="0">
                  <a:solidFill>
                    <a:schemeClr val="tx1"/>
                  </a:solidFill>
                </a:rPr>
              </a:br>
              <a:r>
                <a:rPr lang="en-US" sz="1400" dirty="0" smtClean="0">
                  <a:solidFill>
                    <a:schemeClr val="tx1"/>
                  </a:solidFill>
                </a:rPr>
                <a:t>Flexible Workloads</a:t>
              </a:r>
              <a:endParaRPr lang="en-US" sz="1400" b="1" dirty="0">
                <a:solidFill>
                  <a:schemeClr val="tx1"/>
                </a:solidFill>
              </a:endParaRPr>
            </a:p>
          </p:txBody>
        </p:sp>
        <p:sp>
          <p:nvSpPr>
            <p:cNvPr id="37" name="TextBox 36"/>
            <p:cNvSpPr txBox="1"/>
            <p:nvPr/>
          </p:nvSpPr>
          <p:spPr>
            <a:xfrm rot="15214046">
              <a:off x="6259679" y="1229422"/>
              <a:ext cx="1932989" cy="2056830"/>
            </a:xfrm>
            <a:prstGeom prst="rect">
              <a:avLst/>
            </a:prstGeom>
            <a:noFill/>
          </p:spPr>
          <p:txBody>
            <a:bodyPr wrap="square" rtlCol="0">
              <a:prstTxWarp prst="textArchUp">
                <a:avLst>
                  <a:gd name="adj" fmla="val 8974441"/>
                </a:avLst>
              </a:prstTxWarp>
              <a:spAutoFit/>
            </a:bodyPr>
            <a:lstStyle/>
            <a:p>
              <a:pPr algn="ctr"/>
              <a:r>
                <a:rPr lang="en-US" sz="1400" b="1" dirty="0" smtClean="0">
                  <a:solidFill>
                    <a:schemeClr val="tx1"/>
                  </a:solidFill>
                </a:rPr>
                <a:t>STORAGE</a:t>
              </a:r>
              <a:br>
                <a:rPr lang="en-US" sz="1400" b="1" dirty="0" smtClean="0">
                  <a:solidFill>
                    <a:schemeClr val="tx1"/>
                  </a:solidFill>
                </a:rPr>
              </a:br>
              <a:r>
                <a:rPr lang="en-US" sz="1400" dirty="0" smtClean="0">
                  <a:solidFill>
                    <a:schemeClr val="tx1"/>
                  </a:solidFill>
                </a:rPr>
                <a:t>Open Platforms</a:t>
              </a:r>
              <a:endParaRPr lang="en-US" sz="1400" b="1" dirty="0">
                <a:solidFill>
                  <a:schemeClr val="tx1"/>
                </a:solidFill>
              </a:endParaRPr>
            </a:p>
          </p:txBody>
        </p:sp>
        <p:sp>
          <p:nvSpPr>
            <p:cNvPr id="38" name="TextBox 37"/>
            <p:cNvSpPr txBox="1"/>
            <p:nvPr/>
          </p:nvSpPr>
          <p:spPr>
            <a:xfrm rot="7566618">
              <a:off x="6013956" y="1152568"/>
              <a:ext cx="1932989" cy="2056830"/>
            </a:xfrm>
            <a:prstGeom prst="rect">
              <a:avLst/>
            </a:prstGeom>
            <a:noFill/>
          </p:spPr>
          <p:txBody>
            <a:bodyPr wrap="square" rtlCol="0">
              <a:prstTxWarp prst="textArchUp">
                <a:avLst>
                  <a:gd name="adj" fmla="val 8974441"/>
                </a:avLst>
              </a:prstTxWarp>
              <a:spAutoFit/>
            </a:bodyPr>
            <a:lstStyle/>
            <a:p>
              <a:pPr algn="ctr"/>
              <a:r>
                <a:rPr lang="en-US" sz="1400" b="1" dirty="0" smtClean="0">
                  <a:solidFill>
                    <a:schemeClr val="tx1"/>
                  </a:solidFill>
                </a:rPr>
                <a:t>NETWORK</a:t>
              </a:r>
              <a:br>
                <a:rPr lang="en-US" sz="1400" b="1" dirty="0" smtClean="0">
                  <a:solidFill>
                    <a:schemeClr val="tx1"/>
                  </a:solidFill>
                </a:rPr>
              </a:br>
              <a:r>
                <a:rPr lang="en-US" sz="1400" dirty="0" smtClean="0">
                  <a:solidFill>
                    <a:schemeClr val="tx1"/>
                  </a:solidFill>
                </a:rPr>
                <a:t>Unified Networking</a:t>
              </a:r>
              <a:endParaRPr lang="en-US" sz="1400" dirty="0">
                <a:solidFill>
                  <a:schemeClr val="tx1"/>
                </a:solidFill>
              </a:endParaRPr>
            </a:p>
          </p:txBody>
        </p:sp>
      </p:grpSp>
      <p:sp>
        <p:nvSpPr>
          <p:cNvPr id="42" name="TextBox 41"/>
          <p:cNvSpPr txBox="1"/>
          <p:nvPr/>
        </p:nvSpPr>
        <p:spPr>
          <a:xfrm>
            <a:off x="3808235" y="3132829"/>
            <a:ext cx="1644125" cy="584775"/>
          </a:xfrm>
          <a:prstGeom prst="rect">
            <a:avLst/>
          </a:prstGeom>
          <a:noFill/>
        </p:spPr>
        <p:txBody>
          <a:bodyPr wrap="square" rtlCol="0">
            <a:spAutoFit/>
          </a:bodyPr>
          <a:lstStyle/>
          <a:p>
            <a:pPr algn="ctr"/>
            <a:r>
              <a:rPr lang="en-US" sz="1600" dirty="0" smtClean="0">
                <a:solidFill>
                  <a:schemeClr val="tx1"/>
                </a:solidFill>
              </a:rPr>
              <a:t>Virtualized Infrastructure</a:t>
            </a:r>
            <a:endParaRPr lang="en-US" sz="1600" dirty="0">
              <a:solidFill>
                <a:schemeClr val="tx1"/>
              </a:solidFill>
            </a:endParaRPr>
          </a:p>
        </p:txBody>
      </p:sp>
      <p:sp>
        <p:nvSpPr>
          <p:cNvPr id="2" name="Title 1"/>
          <p:cNvSpPr>
            <a:spLocks noGrp="1"/>
          </p:cNvSpPr>
          <p:nvPr>
            <p:ph type="title"/>
          </p:nvPr>
        </p:nvSpPr>
        <p:spPr>
          <a:xfrm>
            <a:off x="107874" y="119416"/>
            <a:ext cx="9036125" cy="830997"/>
          </a:xfrm>
        </p:spPr>
        <p:txBody>
          <a:bodyPr/>
          <a:lstStyle/>
          <a:p>
            <a:r>
              <a:rPr lang="en-US" dirty="0" smtClean="0"/>
              <a:t> Dynamic Infrastructure of Servers, Storage, Networking</a:t>
            </a:r>
            <a:endParaRPr lang="en-US" dirty="0"/>
          </a:p>
        </p:txBody>
      </p:sp>
      <p:sp>
        <p:nvSpPr>
          <p:cNvPr id="24" name="Rectangle 23"/>
          <p:cNvSpPr/>
          <p:nvPr/>
        </p:nvSpPr>
        <p:spPr>
          <a:xfrm>
            <a:off x="234414" y="4823336"/>
            <a:ext cx="2336162" cy="1231106"/>
          </a:xfrm>
          <a:prstGeom prst="rect">
            <a:avLst/>
          </a:prstGeom>
        </p:spPr>
        <p:txBody>
          <a:bodyPr wrap="square">
            <a:spAutoFit/>
          </a:bodyPr>
          <a:lstStyle/>
          <a:p>
            <a:r>
              <a:rPr lang="en-US" b="1" kern="0" dirty="0" smtClean="0">
                <a:solidFill>
                  <a:schemeClr val="tx1"/>
                </a:solidFill>
                <a:cs typeface="Arial" charset="0"/>
              </a:rPr>
              <a:t>Solution:</a:t>
            </a:r>
          </a:p>
          <a:p>
            <a:r>
              <a:rPr lang="en-US" sz="1400" kern="0" dirty="0" smtClean="0">
                <a:cs typeface="Arial" charset="0"/>
              </a:rPr>
              <a:t>Intelligent scale-out </a:t>
            </a:r>
            <a:r>
              <a:rPr lang="en-US" sz="1400" kern="0" dirty="0">
                <a:cs typeface="Arial" charset="0"/>
              </a:rPr>
              <a:t>storage built </a:t>
            </a:r>
            <a:r>
              <a:rPr lang="en-US" sz="1400" kern="0" dirty="0" smtClean="0">
                <a:cs typeface="Arial" charset="0"/>
              </a:rPr>
              <a:t>with Intel Xeon </a:t>
            </a:r>
            <a:r>
              <a:rPr lang="en-US" sz="1400" kern="0" dirty="0">
                <a:cs typeface="Arial" charset="0"/>
              </a:rPr>
              <a:t>processor E5-based </a:t>
            </a:r>
            <a:r>
              <a:rPr lang="en-US" sz="1400" kern="0" dirty="0" smtClean="0">
                <a:cs typeface="Arial" charset="0"/>
              </a:rPr>
              <a:t>storage</a:t>
            </a:r>
            <a:endParaRPr lang="en-US" sz="1400" dirty="0"/>
          </a:p>
        </p:txBody>
      </p:sp>
      <p:sp>
        <p:nvSpPr>
          <p:cNvPr id="45" name="Rectangle 44"/>
          <p:cNvSpPr/>
          <p:nvPr/>
        </p:nvSpPr>
        <p:spPr>
          <a:xfrm>
            <a:off x="179097" y="2093517"/>
            <a:ext cx="2523473" cy="1446550"/>
          </a:xfrm>
          <a:prstGeom prst="rect">
            <a:avLst/>
          </a:prstGeom>
        </p:spPr>
        <p:txBody>
          <a:bodyPr wrap="square">
            <a:spAutoFit/>
          </a:bodyPr>
          <a:lstStyle/>
          <a:p>
            <a:r>
              <a:rPr lang="en-US" b="1" kern="0" dirty="0" smtClean="0">
                <a:solidFill>
                  <a:schemeClr val="tx1"/>
                </a:solidFill>
                <a:cs typeface="Arial" charset="0"/>
              </a:rPr>
              <a:t>Solution:</a:t>
            </a:r>
          </a:p>
          <a:p>
            <a:r>
              <a:rPr lang="en-US" sz="1400" kern="0" dirty="0" smtClean="0">
                <a:cs typeface="Arial" charset="0"/>
              </a:rPr>
              <a:t>Intel® Xeon® processor E5-based servers up to 80% performance boost with hardware-enhanced security</a:t>
            </a:r>
            <a:endParaRPr lang="en-US" sz="1400" dirty="0"/>
          </a:p>
        </p:txBody>
      </p:sp>
      <p:sp>
        <p:nvSpPr>
          <p:cNvPr id="47" name="Rectangle 46"/>
          <p:cNvSpPr/>
          <p:nvPr/>
        </p:nvSpPr>
        <p:spPr>
          <a:xfrm>
            <a:off x="6494889" y="4711993"/>
            <a:ext cx="2296553" cy="1446550"/>
          </a:xfrm>
          <a:prstGeom prst="rect">
            <a:avLst/>
          </a:prstGeom>
        </p:spPr>
        <p:txBody>
          <a:bodyPr wrap="square">
            <a:spAutoFit/>
          </a:bodyPr>
          <a:lstStyle/>
          <a:p>
            <a:r>
              <a:rPr lang="en-US" b="1" kern="0" dirty="0" smtClean="0">
                <a:solidFill>
                  <a:schemeClr val="tx1"/>
                </a:solidFill>
                <a:cs typeface="Arial" charset="0"/>
              </a:rPr>
              <a:t>Solution:</a:t>
            </a:r>
          </a:p>
          <a:p>
            <a:r>
              <a:rPr lang="en-US" sz="1400" kern="0" dirty="0" smtClean="0">
                <a:cs typeface="Arial" charset="0"/>
              </a:rPr>
              <a:t>Intel 1/10/40 GbE for proven performance and flexibility for virtualized environments</a:t>
            </a:r>
            <a:endParaRPr lang="en-US" sz="1400" dirty="0"/>
          </a:p>
        </p:txBody>
      </p:sp>
      <p:pic>
        <p:nvPicPr>
          <p:cNvPr id="48" name="Picture 47"/>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852062" y="1122765"/>
            <a:ext cx="1382418" cy="1036812"/>
          </a:xfrm>
          <a:prstGeom prst="rect">
            <a:avLst/>
          </a:prstGeom>
        </p:spPr>
      </p:pic>
      <p:sp>
        <p:nvSpPr>
          <p:cNvPr id="18" name="TextBox 17"/>
          <p:cNvSpPr txBox="1"/>
          <p:nvPr/>
        </p:nvSpPr>
        <p:spPr>
          <a:xfrm>
            <a:off x="234414" y="3760715"/>
            <a:ext cx="2336163" cy="1015663"/>
          </a:xfrm>
          <a:prstGeom prst="rect">
            <a:avLst/>
          </a:prstGeom>
          <a:noFill/>
        </p:spPr>
        <p:txBody>
          <a:bodyPr wrap="square" rtlCol="0">
            <a:spAutoFit/>
          </a:bodyPr>
          <a:lstStyle/>
          <a:p>
            <a:r>
              <a:rPr lang="en-US" b="1" dirty="0" smtClean="0">
                <a:solidFill>
                  <a:schemeClr val="tx1"/>
                </a:solidFill>
              </a:rPr>
              <a:t>Challenge: </a:t>
            </a:r>
          </a:p>
          <a:p>
            <a:r>
              <a:rPr lang="en-US" sz="1400" dirty="0" smtClean="0"/>
              <a:t>Cost effective storage to handle &gt;50% CAGR in unstructured data</a:t>
            </a:r>
            <a:endParaRPr lang="en-US" sz="1400" dirty="0"/>
          </a:p>
        </p:txBody>
      </p:sp>
      <p:sp>
        <p:nvSpPr>
          <p:cNvPr id="32" name="TextBox 31"/>
          <p:cNvSpPr txBox="1"/>
          <p:nvPr/>
        </p:nvSpPr>
        <p:spPr>
          <a:xfrm>
            <a:off x="6494890" y="3531958"/>
            <a:ext cx="2059056" cy="1231106"/>
          </a:xfrm>
          <a:prstGeom prst="rect">
            <a:avLst/>
          </a:prstGeom>
          <a:noFill/>
        </p:spPr>
        <p:txBody>
          <a:bodyPr wrap="square" rtlCol="0">
            <a:spAutoFit/>
          </a:bodyPr>
          <a:lstStyle/>
          <a:p>
            <a:r>
              <a:rPr lang="en-US" b="1" dirty="0" smtClean="0">
                <a:solidFill>
                  <a:schemeClr val="tx1"/>
                </a:solidFill>
              </a:rPr>
              <a:t>Challenge: </a:t>
            </a:r>
          </a:p>
          <a:p>
            <a:r>
              <a:rPr lang="en-US" sz="1400" dirty="0" smtClean="0"/>
              <a:t>Network becomes next bottleneck in virtualized environments </a:t>
            </a:r>
            <a:endParaRPr lang="en-US" sz="1400" dirty="0"/>
          </a:p>
        </p:txBody>
      </p:sp>
      <p:sp>
        <p:nvSpPr>
          <p:cNvPr id="33" name="TextBox 32"/>
          <p:cNvSpPr txBox="1"/>
          <p:nvPr/>
        </p:nvSpPr>
        <p:spPr>
          <a:xfrm>
            <a:off x="220041" y="1070267"/>
            <a:ext cx="2470337" cy="1015663"/>
          </a:xfrm>
          <a:prstGeom prst="rect">
            <a:avLst/>
          </a:prstGeom>
          <a:noFill/>
        </p:spPr>
        <p:txBody>
          <a:bodyPr wrap="square" rtlCol="0">
            <a:spAutoFit/>
          </a:bodyPr>
          <a:lstStyle/>
          <a:p>
            <a:r>
              <a:rPr lang="en-US" b="1" dirty="0" smtClean="0">
                <a:solidFill>
                  <a:schemeClr val="tx1"/>
                </a:solidFill>
              </a:rPr>
              <a:t>Challenge: </a:t>
            </a:r>
          </a:p>
          <a:p>
            <a:r>
              <a:rPr lang="en-US" sz="1400" dirty="0" smtClean="0"/>
              <a:t>Need scalable, efficient  performance for unpredictable demand</a:t>
            </a:r>
            <a:endParaRPr lang="en-US" sz="1400" dirty="0"/>
          </a:p>
        </p:txBody>
      </p:sp>
      <p:grpSp>
        <p:nvGrpSpPr>
          <p:cNvPr id="50" name="Group 49"/>
          <p:cNvGrpSpPr/>
          <p:nvPr/>
        </p:nvGrpSpPr>
        <p:grpSpPr>
          <a:xfrm>
            <a:off x="7873107" y="3043162"/>
            <a:ext cx="995615" cy="444324"/>
            <a:chOff x="15066963" y="-590550"/>
            <a:chExt cx="4225925" cy="1885950"/>
          </a:xfrm>
        </p:grpSpPr>
        <p:sp>
          <p:nvSpPr>
            <p:cNvPr id="51" name="Freeform 108"/>
            <p:cNvSpPr>
              <a:spLocks/>
            </p:cNvSpPr>
            <p:nvPr/>
          </p:nvSpPr>
          <p:spPr bwMode="auto">
            <a:xfrm>
              <a:off x="15066963" y="-590550"/>
              <a:ext cx="4225925" cy="1885950"/>
            </a:xfrm>
            <a:custGeom>
              <a:avLst/>
              <a:gdLst>
                <a:gd name="T0" fmla="*/ 0 w 2662"/>
                <a:gd name="T1" fmla="*/ 0 h 1188"/>
                <a:gd name="T2" fmla="*/ 0 w 2662"/>
                <a:gd name="T3" fmla="*/ 973 h 1188"/>
                <a:gd name="T4" fmla="*/ 1462 w 2662"/>
                <a:gd name="T5" fmla="*/ 973 h 1188"/>
                <a:gd name="T6" fmla="*/ 1462 w 2662"/>
                <a:gd name="T7" fmla="*/ 1188 h 1188"/>
                <a:gd name="T8" fmla="*/ 2253 w 2662"/>
                <a:gd name="T9" fmla="*/ 1188 h 1188"/>
                <a:gd name="T10" fmla="*/ 2253 w 2662"/>
                <a:gd name="T11" fmla="*/ 973 h 1188"/>
                <a:gd name="T12" fmla="*/ 2662 w 2662"/>
                <a:gd name="T13" fmla="*/ 973 h 1188"/>
                <a:gd name="T14" fmla="*/ 2662 w 2662"/>
                <a:gd name="T15" fmla="*/ 0 h 1188"/>
                <a:gd name="T16" fmla="*/ 0 w 2662"/>
                <a:gd name="T17" fmla="*/ 0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2" h="1188">
                  <a:moveTo>
                    <a:pt x="0" y="0"/>
                  </a:moveTo>
                  <a:lnTo>
                    <a:pt x="0" y="973"/>
                  </a:lnTo>
                  <a:lnTo>
                    <a:pt x="1462" y="973"/>
                  </a:lnTo>
                  <a:lnTo>
                    <a:pt x="1462" y="1188"/>
                  </a:lnTo>
                  <a:lnTo>
                    <a:pt x="2253" y="1188"/>
                  </a:lnTo>
                  <a:lnTo>
                    <a:pt x="2253" y="973"/>
                  </a:lnTo>
                  <a:lnTo>
                    <a:pt x="2662" y="973"/>
                  </a:lnTo>
                  <a:lnTo>
                    <a:pt x="2662" y="0"/>
                  </a:lnTo>
                  <a:lnTo>
                    <a:pt x="0" y="0"/>
                  </a:lnTo>
                  <a:close/>
                </a:path>
              </a:pathLst>
            </a:custGeom>
            <a:gradFill flip="none" rotWithShape="1">
              <a:gsLst>
                <a:gs pos="5000">
                  <a:srgbClr val="D6DF27"/>
                </a:gs>
                <a:gs pos="95000">
                  <a:srgbClr val="8CC640"/>
                </a:gs>
              </a:gsLst>
              <a:lin ang="5400000" scaled="1"/>
              <a:tileRect/>
            </a:gradFill>
            <a:ln w="19050">
              <a:solidFill>
                <a:schemeClr val="accent5"/>
              </a:solid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sp>
          <p:nvSpPr>
            <p:cNvPr id="52" name="Rectangle 109"/>
            <p:cNvSpPr>
              <a:spLocks noChangeArrowheads="1"/>
            </p:cNvSpPr>
            <p:nvPr/>
          </p:nvSpPr>
          <p:spPr bwMode="auto">
            <a:xfrm>
              <a:off x="17800638"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53" name="Freeform 110"/>
            <p:cNvSpPr>
              <a:spLocks/>
            </p:cNvSpPr>
            <p:nvPr/>
          </p:nvSpPr>
          <p:spPr bwMode="auto">
            <a:xfrm>
              <a:off x="17800638"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54" name="Rectangle 111"/>
            <p:cNvSpPr>
              <a:spLocks noChangeArrowheads="1"/>
            </p:cNvSpPr>
            <p:nvPr/>
          </p:nvSpPr>
          <p:spPr bwMode="auto">
            <a:xfrm>
              <a:off x="17960975"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55" name="Freeform 112"/>
            <p:cNvSpPr>
              <a:spLocks/>
            </p:cNvSpPr>
            <p:nvPr/>
          </p:nvSpPr>
          <p:spPr bwMode="auto">
            <a:xfrm>
              <a:off x="17960975"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56" name="Rectangle 113"/>
            <p:cNvSpPr>
              <a:spLocks noChangeArrowheads="1"/>
            </p:cNvSpPr>
            <p:nvPr/>
          </p:nvSpPr>
          <p:spPr bwMode="auto">
            <a:xfrm>
              <a:off x="17473613"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57" name="Freeform 114"/>
            <p:cNvSpPr>
              <a:spLocks/>
            </p:cNvSpPr>
            <p:nvPr/>
          </p:nvSpPr>
          <p:spPr bwMode="auto">
            <a:xfrm>
              <a:off x="17473613"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58" name="Rectangle 115"/>
            <p:cNvSpPr>
              <a:spLocks noChangeArrowheads="1"/>
            </p:cNvSpPr>
            <p:nvPr/>
          </p:nvSpPr>
          <p:spPr bwMode="auto">
            <a:xfrm>
              <a:off x="17635538"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59" name="Freeform 116"/>
            <p:cNvSpPr>
              <a:spLocks/>
            </p:cNvSpPr>
            <p:nvPr/>
          </p:nvSpPr>
          <p:spPr bwMode="auto">
            <a:xfrm>
              <a:off x="17635538"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60" name="Rectangle 117"/>
            <p:cNvSpPr>
              <a:spLocks noChangeArrowheads="1"/>
            </p:cNvSpPr>
            <p:nvPr/>
          </p:nvSpPr>
          <p:spPr bwMode="auto">
            <a:xfrm>
              <a:off x="18126075"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61" name="Freeform 118"/>
            <p:cNvSpPr>
              <a:spLocks/>
            </p:cNvSpPr>
            <p:nvPr/>
          </p:nvSpPr>
          <p:spPr bwMode="auto">
            <a:xfrm>
              <a:off x="18126075"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62" name="Rectangle 119"/>
            <p:cNvSpPr>
              <a:spLocks noChangeArrowheads="1"/>
            </p:cNvSpPr>
            <p:nvPr/>
          </p:nvSpPr>
          <p:spPr bwMode="auto">
            <a:xfrm>
              <a:off x="18291175"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63" name="Freeform 120"/>
            <p:cNvSpPr>
              <a:spLocks/>
            </p:cNvSpPr>
            <p:nvPr/>
          </p:nvSpPr>
          <p:spPr bwMode="auto">
            <a:xfrm>
              <a:off x="18291175"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64" name="Rectangle 121"/>
            <p:cNvSpPr>
              <a:spLocks noChangeArrowheads="1"/>
            </p:cNvSpPr>
            <p:nvPr/>
          </p:nvSpPr>
          <p:spPr bwMode="auto">
            <a:xfrm>
              <a:off x="18453100"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65" name="Freeform 122"/>
            <p:cNvSpPr>
              <a:spLocks/>
            </p:cNvSpPr>
            <p:nvPr/>
          </p:nvSpPr>
          <p:spPr bwMode="auto">
            <a:xfrm>
              <a:off x="18453100"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66" name="Rectangle 123"/>
            <p:cNvSpPr>
              <a:spLocks noChangeArrowheads="1"/>
            </p:cNvSpPr>
            <p:nvPr/>
          </p:nvSpPr>
          <p:spPr bwMode="auto">
            <a:xfrm>
              <a:off x="17694275" y="-387350"/>
              <a:ext cx="87313" cy="107950"/>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67" name="Rectangle 124"/>
            <p:cNvSpPr>
              <a:spLocks noChangeArrowheads="1"/>
            </p:cNvSpPr>
            <p:nvPr/>
          </p:nvSpPr>
          <p:spPr bwMode="auto">
            <a:xfrm>
              <a:off x="17859375" y="-387350"/>
              <a:ext cx="87313" cy="107950"/>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68" name="Rectangle 125"/>
            <p:cNvSpPr>
              <a:spLocks noChangeArrowheads="1"/>
            </p:cNvSpPr>
            <p:nvPr/>
          </p:nvSpPr>
          <p:spPr bwMode="auto">
            <a:xfrm>
              <a:off x="18021300" y="-387350"/>
              <a:ext cx="85725" cy="107950"/>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69" name="Rectangle 126"/>
            <p:cNvSpPr>
              <a:spLocks noChangeArrowheads="1"/>
            </p:cNvSpPr>
            <p:nvPr/>
          </p:nvSpPr>
          <p:spPr bwMode="auto">
            <a:xfrm>
              <a:off x="18186400" y="-387350"/>
              <a:ext cx="85725" cy="107950"/>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70" name="Rectangle 127"/>
            <p:cNvSpPr>
              <a:spLocks noChangeArrowheads="1"/>
            </p:cNvSpPr>
            <p:nvPr/>
          </p:nvSpPr>
          <p:spPr bwMode="auto">
            <a:xfrm>
              <a:off x="18346738" y="-387350"/>
              <a:ext cx="87313" cy="107950"/>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71" name="Rectangle 128"/>
            <p:cNvSpPr>
              <a:spLocks noChangeArrowheads="1"/>
            </p:cNvSpPr>
            <p:nvPr/>
          </p:nvSpPr>
          <p:spPr bwMode="auto">
            <a:xfrm>
              <a:off x="17694275" y="673100"/>
              <a:ext cx="87313" cy="109538"/>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72" name="Rectangle 129"/>
            <p:cNvSpPr>
              <a:spLocks noChangeArrowheads="1"/>
            </p:cNvSpPr>
            <p:nvPr/>
          </p:nvSpPr>
          <p:spPr bwMode="auto">
            <a:xfrm>
              <a:off x="17859375" y="673100"/>
              <a:ext cx="87313" cy="109538"/>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73" name="Rectangle 130"/>
            <p:cNvSpPr>
              <a:spLocks noChangeArrowheads="1"/>
            </p:cNvSpPr>
            <p:nvPr/>
          </p:nvSpPr>
          <p:spPr bwMode="auto">
            <a:xfrm>
              <a:off x="18021300" y="673100"/>
              <a:ext cx="85725" cy="109538"/>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74" name="Rectangle 131"/>
            <p:cNvSpPr>
              <a:spLocks noChangeArrowheads="1"/>
            </p:cNvSpPr>
            <p:nvPr/>
          </p:nvSpPr>
          <p:spPr bwMode="auto">
            <a:xfrm>
              <a:off x="18186400" y="673100"/>
              <a:ext cx="85725" cy="109538"/>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75" name="Rectangle 132"/>
            <p:cNvSpPr>
              <a:spLocks noChangeArrowheads="1"/>
            </p:cNvSpPr>
            <p:nvPr/>
          </p:nvSpPr>
          <p:spPr bwMode="auto">
            <a:xfrm>
              <a:off x="18346738" y="673100"/>
              <a:ext cx="87313" cy="109538"/>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76" name="Rectangle 133"/>
            <p:cNvSpPr>
              <a:spLocks noChangeArrowheads="1"/>
            </p:cNvSpPr>
            <p:nvPr/>
          </p:nvSpPr>
          <p:spPr bwMode="auto">
            <a:xfrm>
              <a:off x="18535650" y="482600"/>
              <a:ext cx="107950"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77" name="Rectangle 134"/>
            <p:cNvSpPr>
              <a:spLocks noChangeArrowheads="1"/>
            </p:cNvSpPr>
            <p:nvPr/>
          </p:nvSpPr>
          <p:spPr bwMode="auto">
            <a:xfrm>
              <a:off x="18535650" y="317500"/>
              <a:ext cx="107950"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78" name="Rectangle 135"/>
            <p:cNvSpPr>
              <a:spLocks noChangeArrowheads="1"/>
            </p:cNvSpPr>
            <p:nvPr/>
          </p:nvSpPr>
          <p:spPr bwMode="auto">
            <a:xfrm>
              <a:off x="18535650" y="155575"/>
              <a:ext cx="107950"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79" name="Rectangle 136"/>
            <p:cNvSpPr>
              <a:spLocks noChangeArrowheads="1"/>
            </p:cNvSpPr>
            <p:nvPr/>
          </p:nvSpPr>
          <p:spPr bwMode="auto">
            <a:xfrm>
              <a:off x="18535650" y="-9525"/>
              <a:ext cx="107950"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80" name="Rectangle 137"/>
            <p:cNvSpPr>
              <a:spLocks noChangeArrowheads="1"/>
            </p:cNvSpPr>
            <p:nvPr/>
          </p:nvSpPr>
          <p:spPr bwMode="auto">
            <a:xfrm>
              <a:off x="18535650" y="-169863"/>
              <a:ext cx="107950"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81" name="Rectangle 138"/>
            <p:cNvSpPr>
              <a:spLocks noChangeArrowheads="1"/>
            </p:cNvSpPr>
            <p:nvPr/>
          </p:nvSpPr>
          <p:spPr bwMode="auto">
            <a:xfrm>
              <a:off x="17473613" y="482600"/>
              <a:ext cx="112713"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82" name="Rectangle 139"/>
            <p:cNvSpPr>
              <a:spLocks noChangeArrowheads="1"/>
            </p:cNvSpPr>
            <p:nvPr/>
          </p:nvSpPr>
          <p:spPr bwMode="auto">
            <a:xfrm>
              <a:off x="17473613" y="317500"/>
              <a:ext cx="112713"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83" name="Rectangle 140"/>
            <p:cNvSpPr>
              <a:spLocks noChangeArrowheads="1"/>
            </p:cNvSpPr>
            <p:nvPr/>
          </p:nvSpPr>
          <p:spPr bwMode="auto">
            <a:xfrm>
              <a:off x="17473613" y="155575"/>
              <a:ext cx="112713"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84" name="Rectangle 141"/>
            <p:cNvSpPr>
              <a:spLocks noChangeArrowheads="1"/>
            </p:cNvSpPr>
            <p:nvPr/>
          </p:nvSpPr>
          <p:spPr bwMode="auto">
            <a:xfrm>
              <a:off x="17473613" y="-9525"/>
              <a:ext cx="112713"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85" name="Rectangle 142"/>
            <p:cNvSpPr>
              <a:spLocks noChangeArrowheads="1"/>
            </p:cNvSpPr>
            <p:nvPr/>
          </p:nvSpPr>
          <p:spPr bwMode="auto">
            <a:xfrm>
              <a:off x="17473613" y="-169863"/>
              <a:ext cx="112713"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86" name="Rectangle 143"/>
            <p:cNvSpPr>
              <a:spLocks noChangeArrowheads="1"/>
            </p:cNvSpPr>
            <p:nvPr/>
          </p:nvSpPr>
          <p:spPr bwMode="auto">
            <a:xfrm>
              <a:off x="17583150" y="-279400"/>
              <a:ext cx="952500" cy="952500"/>
            </a:xfrm>
            <a:prstGeom prst="rect">
              <a:avLst/>
            </a:prstGeom>
            <a:solidFill>
              <a:srgbClr val="1E1F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144"/>
            <p:cNvSpPr>
              <a:spLocks noChangeArrowheads="1"/>
            </p:cNvSpPr>
            <p:nvPr/>
          </p:nvSpPr>
          <p:spPr bwMode="auto">
            <a:xfrm>
              <a:off x="16589375" y="-252413"/>
              <a:ext cx="606425" cy="228600"/>
            </a:xfrm>
            <a:prstGeom prst="rect">
              <a:avLst/>
            </a:prstGeom>
            <a:solidFill>
              <a:srgbClr val="1E1F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145"/>
            <p:cNvSpPr>
              <a:spLocks noChangeArrowheads="1"/>
            </p:cNvSpPr>
            <p:nvPr/>
          </p:nvSpPr>
          <p:spPr bwMode="auto">
            <a:xfrm>
              <a:off x="16589375" y="69850"/>
              <a:ext cx="606425" cy="231775"/>
            </a:xfrm>
            <a:prstGeom prst="rect">
              <a:avLst/>
            </a:prstGeom>
            <a:solidFill>
              <a:srgbClr val="1E1F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146"/>
            <p:cNvSpPr>
              <a:spLocks noChangeArrowheads="1"/>
            </p:cNvSpPr>
            <p:nvPr/>
          </p:nvSpPr>
          <p:spPr bwMode="auto">
            <a:xfrm>
              <a:off x="16589375" y="376238"/>
              <a:ext cx="606425" cy="233363"/>
            </a:xfrm>
            <a:prstGeom prst="rect">
              <a:avLst/>
            </a:prstGeom>
            <a:solidFill>
              <a:srgbClr val="1E1F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147"/>
            <p:cNvSpPr>
              <a:spLocks noChangeArrowheads="1"/>
            </p:cNvSpPr>
            <p:nvPr/>
          </p:nvSpPr>
          <p:spPr bwMode="auto">
            <a:xfrm>
              <a:off x="18954750" y="-358775"/>
              <a:ext cx="244475" cy="230188"/>
            </a:xfrm>
            <a:prstGeom prst="rect">
              <a:avLst/>
            </a:prstGeom>
            <a:solidFill>
              <a:srgbClr val="1E1F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148"/>
            <p:cNvSpPr>
              <a:spLocks noChangeArrowheads="1"/>
            </p:cNvSpPr>
            <p:nvPr/>
          </p:nvSpPr>
          <p:spPr bwMode="auto">
            <a:xfrm>
              <a:off x="18954750" y="-69850"/>
              <a:ext cx="244475" cy="228600"/>
            </a:xfrm>
            <a:prstGeom prst="rect">
              <a:avLst/>
            </a:prstGeom>
            <a:solidFill>
              <a:srgbClr val="1E1F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149"/>
            <p:cNvSpPr>
              <a:spLocks noChangeArrowheads="1"/>
            </p:cNvSpPr>
            <p:nvPr/>
          </p:nvSpPr>
          <p:spPr bwMode="auto">
            <a:xfrm>
              <a:off x="18954750" y="219075"/>
              <a:ext cx="244475" cy="228600"/>
            </a:xfrm>
            <a:prstGeom prst="rect">
              <a:avLst/>
            </a:prstGeom>
            <a:solidFill>
              <a:srgbClr val="1E1F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150"/>
            <p:cNvSpPr>
              <a:spLocks noChangeArrowheads="1"/>
            </p:cNvSpPr>
            <p:nvPr/>
          </p:nvSpPr>
          <p:spPr bwMode="auto">
            <a:xfrm>
              <a:off x="18957925" y="508000"/>
              <a:ext cx="241300" cy="228600"/>
            </a:xfrm>
            <a:prstGeom prst="rect">
              <a:avLst/>
            </a:prstGeom>
            <a:solidFill>
              <a:srgbClr val="1E1F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151"/>
            <p:cNvSpPr>
              <a:spLocks noChangeArrowheads="1"/>
            </p:cNvSpPr>
            <p:nvPr/>
          </p:nvSpPr>
          <p:spPr bwMode="auto">
            <a:xfrm>
              <a:off x="15913100" y="-252413"/>
              <a:ext cx="608013" cy="228600"/>
            </a:xfrm>
            <a:prstGeom prst="rect">
              <a:avLst/>
            </a:prstGeom>
            <a:solidFill>
              <a:srgbClr val="1E1F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152"/>
            <p:cNvSpPr>
              <a:spLocks noChangeArrowheads="1"/>
            </p:cNvSpPr>
            <p:nvPr/>
          </p:nvSpPr>
          <p:spPr bwMode="auto">
            <a:xfrm>
              <a:off x="15913100" y="69850"/>
              <a:ext cx="608013" cy="231775"/>
            </a:xfrm>
            <a:prstGeom prst="rect">
              <a:avLst/>
            </a:prstGeom>
            <a:solidFill>
              <a:srgbClr val="1E1F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153"/>
            <p:cNvSpPr>
              <a:spLocks noChangeArrowheads="1"/>
            </p:cNvSpPr>
            <p:nvPr/>
          </p:nvSpPr>
          <p:spPr bwMode="auto">
            <a:xfrm>
              <a:off x="15913100" y="376238"/>
              <a:ext cx="608013" cy="233363"/>
            </a:xfrm>
            <a:prstGeom prst="rect">
              <a:avLst/>
            </a:prstGeom>
            <a:solidFill>
              <a:srgbClr val="1E1F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Rectangle 154"/>
            <p:cNvSpPr>
              <a:spLocks noChangeArrowheads="1"/>
            </p:cNvSpPr>
            <p:nvPr/>
          </p:nvSpPr>
          <p:spPr bwMode="auto">
            <a:xfrm>
              <a:off x="15232063" y="-252413"/>
              <a:ext cx="606425" cy="228600"/>
            </a:xfrm>
            <a:prstGeom prst="rect">
              <a:avLst/>
            </a:prstGeom>
            <a:gradFill flip="none" rotWithShape="1">
              <a:gsLst>
                <a:gs pos="100000">
                  <a:schemeClr val="accent1"/>
                </a:gs>
                <a:gs pos="0">
                  <a:schemeClr val="accent2"/>
                </a:gs>
              </a:gsLst>
              <a:lin ang="5400000" scaled="1"/>
              <a:tileRect/>
            </a:gradFill>
            <a:ln w="28575" algn="ctr">
              <a:noFill/>
              <a:miter lim="800000"/>
              <a:headEnd type="none" w="sm" len="sm"/>
              <a:tailEnd type="none" w="sm" len="sm"/>
            </a:ln>
          </p:spPr>
          <p:txBody>
            <a:bodyPr lIns="91431" tIns="45716" rIns="91431" bIns="45716" rtlCol="0" anchor="ctr"/>
            <a:lstStyle/>
            <a:p>
              <a:pPr algn="ctr"/>
              <a:endParaRPr lang="en-US" sz="2000" kern="0" dirty="0">
                <a:solidFill>
                  <a:schemeClr val="bg1"/>
                </a:solidFill>
              </a:endParaRPr>
            </a:p>
          </p:txBody>
        </p:sp>
        <p:sp>
          <p:nvSpPr>
            <p:cNvPr id="98" name="Rectangle 155"/>
            <p:cNvSpPr>
              <a:spLocks noChangeArrowheads="1"/>
            </p:cNvSpPr>
            <p:nvPr/>
          </p:nvSpPr>
          <p:spPr bwMode="auto">
            <a:xfrm>
              <a:off x="15232063" y="69850"/>
              <a:ext cx="606425" cy="231775"/>
            </a:xfrm>
            <a:prstGeom prst="rect">
              <a:avLst/>
            </a:prstGeom>
            <a:gradFill flip="none" rotWithShape="1">
              <a:gsLst>
                <a:gs pos="100000">
                  <a:schemeClr val="accent1"/>
                </a:gs>
                <a:gs pos="0">
                  <a:schemeClr val="accent2"/>
                </a:gs>
              </a:gsLst>
              <a:lin ang="5400000" scaled="1"/>
              <a:tileRect/>
            </a:gradFill>
            <a:ln w="28575" algn="ctr">
              <a:noFill/>
              <a:miter lim="800000"/>
              <a:headEnd type="none" w="sm" len="sm"/>
              <a:tailEnd type="none" w="sm" len="sm"/>
            </a:ln>
          </p:spPr>
          <p:txBody>
            <a:bodyPr lIns="91431" tIns="45716" rIns="91431" bIns="45716" rtlCol="0" anchor="ctr"/>
            <a:lstStyle/>
            <a:p>
              <a:pPr algn="ctr"/>
              <a:endParaRPr lang="en-US" sz="2000" kern="0" dirty="0">
                <a:solidFill>
                  <a:schemeClr val="bg1"/>
                </a:solidFill>
              </a:endParaRPr>
            </a:p>
          </p:txBody>
        </p:sp>
        <p:sp>
          <p:nvSpPr>
            <p:cNvPr id="99" name="Rectangle 156"/>
            <p:cNvSpPr>
              <a:spLocks noChangeArrowheads="1"/>
            </p:cNvSpPr>
            <p:nvPr/>
          </p:nvSpPr>
          <p:spPr bwMode="auto">
            <a:xfrm>
              <a:off x="15232063" y="376238"/>
              <a:ext cx="606425" cy="233363"/>
            </a:xfrm>
            <a:prstGeom prst="rect">
              <a:avLst/>
            </a:prstGeom>
            <a:gradFill flip="none" rotWithShape="1">
              <a:gsLst>
                <a:gs pos="100000">
                  <a:schemeClr val="accent1"/>
                </a:gs>
                <a:gs pos="0">
                  <a:schemeClr val="accent2"/>
                </a:gs>
              </a:gsLst>
              <a:lin ang="5400000" scaled="1"/>
              <a:tileRect/>
            </a:gradFill>
            <a:ln w="28575" algn="ctr">
              <a:noFill/>
              <a:miter lim="800000"/>
              <a:headEnd type="none" w="sm" len="sm"/>
              <a:tailEnd type="none" w="sm" len="sm"/>
            </a:ln>
          </p:spPr>
          <p:txBody>
            <a:bodyPr lIns="91431" tIns="45716" rIns="91431" bIns="45716" rtlCol="0" anchor="ctr"/>
            <a:lstStyle/>
            <a:p>
              <a:pPr algn="ctr"/>
              <a:endParaRPr lang="en-US" sz="2000" kern="0" dirty="0">
                <a:solidFill>
                  <a:schemeClr val="bg1"/>
                </a:solidFill>
              </a:endParaRPr>
            </a:p>
          </p:txBody>
        </p:sp>
      </p:grpSp>
      <p:grpSp>
        <p:nvGrpSpPr>
          <p:cNvPr id="100" name="Group 99"/>
          <p:cNvGrpSpPr/>
          <p:nvPr/>
        </p:nvGrpSpPr>
        <p:grpSpPr>
          <a:xfrm>
            <a:off x="2585084" y="703172"/>
            <a:ext cx="762250" cy="762250"/>
            <a:chOff x="2558106" y="750971"/>
            <a:chExt cx="762250" cy="762250"/>
          </a:xfrm>
        </p:grpSpPr>
        <p:sp>
          <p:nvSpPr>
            <p:cNvPr id="101" name="Rounded Rectangle 100"/>
            <p:cNvSpPr/>
            <p:nvPr/>
          </p:nvSpPr>
          <p:spPr>
            <a:xfrm>
              <a:off x="2558106" y="750971"/>
              <a:ext cx="762250" cy="762250"/>
            </a:xfrm>
            <a:prstGeom prst="roundRect">
              <a:avLst>
                <a:gd name="adj" fmla="val 10842"/>
              </a:avLst>
            </a:prstGeom>
            <a:gradFill flip="none" rotWithShape="1">
              <a:gsLst>
                <a:gs pos="54000">
                  <a:schemeClr val="bg1"/>
                </a:gs>
                <a:gs pos="95000">
                  <a:schemeClr val="bg1">
                    <a:lumMod val="85000"/>
                  </a:schemeClr>
                </a:gs>
              </a:gsLst>
              <a:path path="circle">
                <a:fillToRect l="50000" t="50000" r="50000" b="50000"/>
              </a:path>
              <a:tileRect/>
            </a:gradFill>
            <a:ln w="3175" cap="flat" cmpd="sng" algn="ctr">
              <a:noFill/>
              <a:prstDash val="solid"/>
              <a:round/>
              <a:headEnd type="none" w="sm" len="sm"/>
              <a:tailEnd type="none" w="sm" len="sm"/>
            </a:ln>
            <a:effectLst>
              <a:outerShdw blurRad="50800" dist="25400" dir="3000000" algn="tl" rotWithShape="0">
                <a:prstClr val="black">
                  <a:alpha val="75000"/>
                </a:prstClr>
              </a:outerShdw>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grpSp>
          <p:nvGrpSpPr>
            <p:cNvPr id="102" name="Group 101"/>
            <p:cNvGrpSpPr/>
            <p:nvPr/>
          </p:nvGrpSpPr>
          <p:grpSpPr>
            <a:xfrm>
              <a:off x="2714212" y="867463"/>
              <a:ext cx="450038" cy="531101"/>
              <a:chOff x="3407548" y="1619938"/>
              <a:chExt cx="450038" cy="531101"/>
            </a:xfrm>
          </p:grpSpPr>
          <p:grpSp>
            <p:nvGrpSpPr>
              <p:cNvPr id="103" name="Group 146"/>
              <p:cNvGrpSpPr/>
              <p:nvPr/>
            </p:nvGrpSpPr>
            <p:grpSpPr>
              <a:xfrm>
                <a:off x="3500491" y="2113303"/>
                <a:ext cx="264153" cy="37736"/>
                <a:chOff x="6553200" y="4518025"/>
                <a:chExt cx="600075" cy="85725"/>
              </a:xfrm>
            </p:grpSpPr>
            <p:sp>
              <p:nvSpPr>
                <p:cNvPr id="126" name="Rounded Rectangle 125"/>
                <p:cNvSpPr/>
                <p:nvPr/>
              </p:nvSpPr>
              <p:spPr bwMode="auto">
                <a:xfrm>
                  <a:off x="655320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27" name="Rounded Rectangle 126"/>
                <p:cNvSpPr/>
                <p:nvPr/>
              </p:nvSpPr>
              <p:spPr bwMode="auto">
                <a:xfrm>
                  <a:off x="705485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sp>
            <p:nvSpPr>
              <p:cNvPr id="104" name="Rounded Rectangle 103"/>
              <p:cNvSpPr/>
              <p:nvPr/>
            </p:nvSpPr>
            <p:spPr bwMode="auto">
              <a:xfrm>
                <a:off x="3407548" y="1619938"/>
                <a:ext cx="450038" cy="497557"/>
              </a:xfrm>
              <a:prstGeom prst="roundRect">
                <a:avLst/>
              </a:prstGeom>
              <a:gradFill flip="none" rotWithShape="1">
                <a:gsLst>
                  <a:gs pos="6000">
                    <a:schemeClr val="tx2">
                      <a:lumMod val="75000"/>
                    </a:schemeClr>
                  </a:gs>
                  <a:gs pos="98000">
                    <a:schemeClr val="bg2"/>
                  </a:gs>
                </a:gsLst>
                <a:lin ang="1620000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05" name="Rounded Rectangle 104"/>
              <p:cNvSpPr/>
              <p:nvPr/>
            </p:nvSpPr>
            <p:spPr bwMode="auto">
              <a:xfrm>
                <a:off x="3433404" y="1619939"/>
                <a:ext cx="398326" cy="469605"/>
              </a:xfrm>
              <a:prstGeom prst="roundRect">
                <a:avLst>
                  <a:gd name="adj" fmla="val 894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nvGrpSpPr>
              <p:cNvPr id="106" name="Group 105"/>
              <p:cNvGrpSpPr/>
              <p:nvPr/>
            </p:nvGrpSpPr>
            <p:grpSpPr>
              <a:xfrm>
                <a:off x="3453388" y="1626913"/>
                <a:ext cx="361700" cy="78061"/>
                <a:chOff x="3458150" y="1626913"/>
                <a:chExt cx="361700" cy="78061"/>
              </a:xfrm>
            </p:grpSpPr>
            <p:sp>
              <p:nvSpPr>
                <p:cNvPr id="123" name="Rounded Rectangle 122"/>
                <p:cNvSpPr/>
                <p:nvPr/>
              </p:nvSpPr>
              <p:spPr bwMode="auto">
                <a:xfrm>
                  <a:off x="3458150" y="1626913"/>
                  <a:ext cx="361700" cy="78061"/>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124" name="Rounded Rectangle 123"/>
                <p:cNvSpPr/>
                <p:nvPr/>
              </p:nvSpPr>
              <p:spPr bwMode="auto">
                <a:xfrm>
                  <a:off x="3482741" y="1655880"/>
                  <a:ext cx="135780"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25" name="Rounded Rectangle 124"/>
                <p:cNvSpPr/>
                <p:nvPr/>
              </p:nvSpPr>
              <p:spPr bwMode="auto">
                <a:xfrm>
                  <a:off x="3744937" y="1655880"/>
                  <a:ext cx="37457"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107" name="Group 106"/>
              <p:cNvGrpSpPr/>
              <p:nvPr/>
            </p:nvGrpSpPr>
            <p:grpSpPr>
              <a:xfrm>
                <a:off x="3453388" y="1718591"/>
                <a:ext cx="361700" cy="78061"/>
                <a:chOff x="3458150" y="1626913"/>
                <a:chExt cx="361700" cy="78061"/>
              </a:xfrm>
            </p:grpSpPr>
            <p:sp>
              <p:nvSpPr>
                <p:cNvPr id="120" name="Rounded Rectangle 119"/>
                <p:cNvSpPr/>
                <p:nvPr/>
              </p:nvSpPr>
              <p:spPr bwMode="auto">
                <a:xfrm>
                  <a:off x="3458150" y="1626913"/>
                  <a:ext cx="361700" cy="78061"/>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121" name="Rounded Rectangle 120"/>
                <p:cNvSpPr/>
                <p:nvPr/>
              </p:nvSpPr>
              <p:spPr bwMode="auto">
                <a:xfrm>
                  <a:off x="3482741" y="1655880"/>
                  <a:ext cx="135780"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22" name="Rounded Rectangle 121"/>
                <p:cNvSpPr/>
                <p:nvPr/>
              </p:nvSpPr>
              <p:spPr bwMode="auto">
                <a:xfrm>
                  <a:off x="3744937" y="1655880"/>
                  <a:ext cx="37457"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108" name="Group 107"/>
              <p:cNvGrpSpPr/>
              <p:nvPr/>
            </p:nvGrpSpPr>
            <p:grpSpPr>
              <a:xfrm>
                <a:off x="3453388" y="1810269"/>
                <a:ext cx="361700" cy="78061"/>
                <a:chOff x="3458150" y="1626913"/>
                <a:chExt cx="361700" cy="78061"/>
              </a:xfrm>
            </p:grpSpPr>
            <p:sp>
              <p:nvSpPr>
                <p:cNvPr id="117" name="Rounded Rectangle 116"/>
                <p:cNvSpPr/>
                <p:nvPr/>
              </p:nvSpPr>
              <p:spPr bwMode="auto">
                <a:xfrm>
                  <a:off x="3458150" y="1626913"/>
                  <a:ext cx="361700" cy="78061"/>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118" name="Rounded Rectangle 117"/>
                <p:cNvSpPr/>
                <p:nvPr/>
              </p:nvSpPr>
              <p:spPr bwMode="auto">
                <a:xfrm>
                  <a:off x="3482741" y="1655880"/>
                  <a:ext cx="135780"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19" name="Rounded Rectangle 118"/>
                <p:cNvSpPr/>
                <p:nvPr/>
              </p:nvSpPr>
              <p:spPr bwMode="auto">
                <a:xfrm>
                  <a:off x="3744937" y="1655880"/>
                  <a:ext cx="37457"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109" name="Group 108"/>
              <p:cNvGrpSpPr/>
              <p:nvPr/>
            </p:nvGrpSpPr>
            <p:grpSpPr>
              <a:xfrm>
                <a:off x="3453388" y="1901947"/>
                <a:ext cx="361700" cy="78061"/>
                <a:chOff x="3458150" y="1626913"/>
                <a:chExt cx="361700" cy="78061"/>
              </a:xfrm>
            </p:grpSpPr>
            <p:sp>
              <p:nvSpPr>
                <p:cNvPr id="114" name="Rounded Rectangle 113"/>
                <p:cNvSpPr/>
                <p:nvPr/>
              </p:nvSpPr>
              <p:spPr bwMode="auto">
                <a:xfrm>
                  <a:off x="3458150" y="1626913"/>
                  <a:ext cx="361700" cy="78061"/>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115" name="Rounded Rectangle 114"/>
                <p:cNvSpPr/>
                <p:nvPr/>
              </p:nvSpPr>
              <p:spPr bwMode="auto">
                <a:xfrm>
                  <a:off x="3482741" y="1655880"/>
                  <a:ext cx="135780"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16" name="Rounded Rectangle 115"/>
                <p:cNvSpPr/>
                <p:nvPr/>
              </p:nvSpPr>
              <p:spPr bwMode="auto">
                <a:xfrm>
                  <a:off x="3744937" y="1655880"/>
                  <a:ext cx="37457"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110" name="Group 109"/>
              <p:cNvGrpSpPr/>
              <p:nvPr/>
            </p:nvGrpSpPr>
            <p:grpSpPr>
              <a:xfrm>
                <a:off x="3453388" y="1993625"/>
                <a:ext cx="361700" cy="78061"/>
                <a:chOff x="3458150" y="1626913"/>
                <a:chExt cx="361700" cy="78061"/>
              </a:xfrm>
            </p:grpSpPr>
            <p:sp>
              <p:nvSpPr>
                <p:cNvPr id="111" name="Rounded Rectangle 110"/>
                <p:cNvSpPr/>
                <p:nvPr/>
              </p:nvSpPr>
              <p:spPr bwMode="auto">
                <a:xfrm>
                  <a:off x="3458150" y="1626913"/>
                  <a:ext cx="361700" cy="78061"/>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112" name="Rounded Rectangle 111"/>
                <p:cNvSpPr/>
                <p:nvPr/>
              </p:nvSpPr>
              <p:spPr bwMode="auto">
                <a:xfrm>
                  <a:off x="3482741" y="1655880"/>
                  <a:ext cx="135780"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13" name="Rounded Rectangle 112"/>
                <p:cNvSpPr/>
                <p:nvPr/>
              </p:nvSpPr>
              <p:spPr bwMode="auto">
                <a:xfrm>
                  <a:off x="3744937" y="1655880"/>
                  <a:ext cx="37457" cy="20126"/>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grpSp>
      <p:pic>
        <p:nvPicPr>
          <p:cNvPr id="185" name="Picture 18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21777" y="5562555"/>
            <a:ext cx="850394" cy="862586"/>
          </a:xfrm>
          <a:prstGeom prst="rect">
            <a:avLst/>
          </a:prstGeom>
        </p:spPr>
      </p:pic>
      <p:sp>
        <p:nvSpPr>
          <p:cNvPr id="4" name="Slide Number Placeholder 3"/>
          <p:cNvSpPr>
            <a:spLocks noGrp="1"/>
          </p:cNvSpPr>
          <p:nvPr>
            <p:ph type="sldNum" sz="quarter" idx="12"/>
          </p:nvPr>
        </p:nvSpPr>
        <p:spPr/>
        <p:txBody>
          <a:bodyPr/>
          <a:lstStyle/>
          <a:p>
            <a:fld id="{FD44707B-D922-47D5-BD24-D96E91B70543}" type="slidenum">
              <a:rPr lang="en-US" smtClean="0"/>
              <a:pPr/>
              <a:t>8</a:t>
            </a:fld>
            <a:endParaRPr lang="en-US" dirty="0"/>
          </a:p>
        </p:txBody>
      </p:sp>
    </p:spTree>
    <p:extLst>
      <p:ext uri="{BB962C8B-B14F-4D97-AF65-F5344CB8AC3E}">
        <p14:creationId xmlns="" xmlns:p14="http://schemas.microsoft.com/office/powerpoint/2010/main" val="23855866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0625"/>
            <a:ext cx="8693150" cy="707886"/>
          </a:xfrm>
        </p:spPr>
        <p:txBody>
          <a:bodyPr/>
          <a:lstStyle/>
          <a:p>
            <a:pPr>
              <a:defRPr/>
            </a:pPr>
            <a:r>
              <a:rPr lang="en-US" dirty="0" smtClean="0">
                <a:solidFill>
                  <a:srgbClr val="0860A8"/>
                </a:solidFill>
              </a:rPr>
              <a:t>Evolving Platform Capabilities</a:t>
            </a:r>
            <a:endParaRPr lang="en-US" dirty="0">
              <a:solidFill>
                <a:srgbClr val="0860A8"/>
              </a:solidFill>
            </a:endParaRPr>
          </a:p>
        </p:txBody>
      </p:sp>
      <p:sp>
        <p:nvSpPr>
          <p:cNvPr id="10" name="Rectangle 73"/>
          <p:cNvSpPr>
            <a:spLocks noChangeArrowheads="1"/>
          </p:cNvSpPr>
          <p:nvPr/>
        </p:nvSpPr>
        <p:spPr bwMode="auto">
          <a:xfrm>
            <a:off x="6451410" y="825488"/>
            <a:ext cx="184664"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endParaRPr lang="en-US" sz="1400" b="1" kern="0" dirty="0">
              <a:solidFill>
                <a:srgbClr val="FFFFFF"/>
              </a:solidFill>
            </a:endParaRPr>
          </a:p>
        </p:txBody>
      </p:sp>
      <p:sp>
        <p:nvSpPr>
          <p:cNvPr id="59" name="Rounded Rectangle 58"/>
          <p:cNvSpPr/>
          <p:nvPr/>
        </p:nvSpPr>
        <p:spPr>
          <a:xfrm>
            <a:off x="158046" y="1151269"/>
            <a:ext cx="8847138" cy="904875"/>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0000"/>
              </a:lnSpc>
              <a:spcBef>
                <a:spcPct val="50000"/>
              </a:spcBef>
            </a:pPr>
            <a:endParaRPr lang="en-US" kern="0" dirty="0">
              <a:solidFill>
                <a:srgbClr val="000000"/>
              </a:solidFill>
            </a:endParaRPr>
          </a:p>
        </p:txBody>
      </p:sp>
      <p:sp>
        <p:nvSpPr>
          <p:cNvPr id="60" name="Rounded Rectangle 59"/>
          <p:cNvSpPr/>
          <p:nvPr/>
        </p:nvSpPr>
        <p:spPr>
          <a:xfrm>
            <a:off x="158046" y="2118548"/>
            <a:ext cx="8847138" cy="904875"/>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0000"/>
              </a:lnSpc>
              <a:spcBef>
                <a:spcPct val="50000"/>
              </a:spcBef>
            </a:pPr>
            <a:endParaRPr lang="en-US" kern="0" dirty="0">
              <a:solidFill>
                <a:srgbClr val="000000"/>
              </a:solidFill>
            </a:endParaRPr>
          </a:p>
        </p:txBody>
      </p:sp>
      <p:sp>
        <p:nvSpPr>
          <p:cNvPr id="63" name="Rounded Rectangle 62"/>
          <p:cNvSpPr/>
          <p:nvPr/>
        </p:nvSpPr>
        <p:spPr bwMode="auto">
          <a:xfrm>
            <a:off x="2449452" y="2228085"/>
            <a:ext cx="2011680" cy="685800"/>
          </a:xfrm>
          <a:prstGeom prst="roundRect">
            <a:avLst/>
          </a:prstGeom>
          <a:solidFill>
            <a:srgbClr val="61CAFF">
              <a:alpha val="49804"/>
            </a:srgbClr>
          </a:solidFill>
          <a:effectLst/>
          <a:scene3d>
            <a:camera prst="orthographicFront"/>
            <a:lightRig rig="threePt" dir="t"/>
          </a:scene3d>
          <a:sp3d>
            <a:bevelT/>
          </a:sp3d>
        </p:spPr>
        <p:txBody>
          <a:bodyPr wrap="square" rtlCol="0" anchor="ctr">
            <a:noAutofit/>
          </a:bodyPr>
          <a:lstStyle/>
          <a:p>
            <a:pPr algn="ctr">
              <a:spcBef>
                <a:spcPts val="300"/>
              </a:spcBef>
            </a:pPr>
            <a:r>
              <a:rPr lang="en-US" sz="1200" dirty="0">
                <a:solidFill>
                  <a:schemeClr val="bg1"/>
                </a:solidFill>
                <a:latin typeface="Arial" pitchFamily="34" charset="0"/>
              </a:rPr>
              <a:t>SSD </a:t>
            </a:r>
            <a:r>
              <a:rPr lang="en-US" sz="1200" dirty="0" smtClean="0">
                <a:solidFill>
                  <a:schemeClr val="bg1"/>
                </a:solidFill>
                <a:latin typeface="Arial" pitchFamily="34" charset="0"/>
              </a:rPr>
              <a:t> and NVM for low latency/high bandwidth</a:t>
            </a:r>
            <a:endParaRPr lang="en-US" sz="1200" dirty="0">
              <a:solidFill>
                <a:schemeClr val="bg1"/>
              </a:solidFill>
              <a:latin typeface="Arial" pitchFamily="34" charset="0"/>
            </a:endParaRPr>
          </a:p>
        </p:txBody>
      </p:sp>
      <p:sp>
        <p:nvSpPr>
          <p:cNvPr id="64" name="TextBox 63"/>
          <p:cNvSpPr txBox="1"/>
          <p:nvPr/>
        </p:nvSpPr>
        <p:spPr>
          <a:xfrm>
            <a:off x="609600" y="1272758"/>
            <a:ext cx="1600200" cy="646331"/>
          </a:xfrm>
          <a:prstGeom prst="rect">
            <a:avLst/>
          </a:prstGeom>
          <a:noFill/>
        </p:spPr>
        <p:txBody>
          <a:bodyPr>
            <a:spAutoFit/>
          </a:bodyPr>
          <a:lstStyle/>
          <a:p>
            <a:pPr fontAlgn="auto">
              <a:spcBef>
                <a:spcPts val="0"/>
              </a:spcBef>
              <a:spcAft>
                <a:spcPts val="0"/>
              </a:spcAft>
              <a:defRPr/>
            </a:pPr>
            <a:r>
              <a:rPr lang="en-US" sz="1400" b="1" dirty="0">
                <a:solidFill>
                  <a:srgbClr val="FFFFFF"/>
                </a:solidFill>
                <a:ea typeface="+mn-ea"/>
                <a:cs typeface="Calibri" pitchFamily="34" charset="0"/>
              </a:rPr>
              <a:t>Server</a:t>
            </a:r>
          </a:p>
          <a:p>
            <a:pPr fontAlgn="auto">
              <a:spcBef>
                <a:spcPts val="0"/>
              </a:spcBef>
              <a:spcAft>
                <a:spcPts val="0"/>
              </a:spcAft>
              <a:defRPr/>
            </a:pPr>
            <a:r>
              <a:rPr lang="en-US" sz="1050" dirty="0">
                <a:solidFill>
                  <a:srgbClr val="FFFFFF"/>
                </a:solidFill>
                <a:cs typeface="Calibri" pitchFamily="34" charset="0"/>
              </a:rPr>
              <a:t>P</a:t>
            </a:r>
            <a:r>
              <a:rPr lang="en-US" sz="1050" dirty="0" smtClean="0">
                <a:solidFill>
                  <a:srgbClr val="FFFFFF"/>
                </a:solidFill>
                <a:ea typeface="+mn-ea"/>
                <a:cs typeface="Calibri" pitchFamily="34" charset="0"/>
              </a:rPr>
              <a:t>erformance </a:t>
            </a:r>
            <a:r>
              <a:rPr lang="en-US" sz="1050" dirty="0">
                <a:solidFill>
                  <a:srgbClr val="FFFFFF"/>
                </a:solidFill>
                <a:ea typeface="+mn-ea"/>
                <a:cs typeface="Calibri" pitchFamily="34" charset="0"/>
              </a:rPr>
              <a:t>&amp; efficiency optimized</a:t>
            </a:r>
          </a:p>
        </p:txBody>
      </p:sp>
      <p:sp>
        <p:nvSpPr>
          <p:cNvPr id="65" name="TextBox 64"/>
          <p:cNvSpPr txBox="1"/>
          <p:nvPr/>
        </p:nvSpPr>
        <p:spPr>
          <a:xfrm>
            <a:off x="651759" y="2174723"/>
            <a:ext cx="1876425" cy="792525"/>
          </a:xfrm>
          <a:prstGeom prst="rect">
            <a:avLst/>
          </a:prstGeom>
          <a:noFill/>
        </p:spPr>
        <p:txBody>
          <a:bodyPr>
            <a:spAutoFit/>
          </a:bodyPr>
          <a:lstStyle/>
          <a:p>
            <a:pPr fontAlgn="auto">
              <a:spcBef>
                <a:spcPts val="0"/>
              </a:spcBef>
              <a:spcAft>
                <a:spcPts val="0"/>
              </a:spcAft>
              <a:defRPr/>
            </a:pPr>
            <a:r>
              <a:rPr lang="en-US" sz="1400" b="1" dirty="0">
                <a:solidFill>
                  <a:srgbClr val="FFFFFF"/>
                </a:solidFill>
                <a:ea typeface="+mn-ea"/>
                <a:cs typeface="Calibri" pitchFamily="34" charset="0"/>
              </a:rPr>
              <a:t>Storage</a:t>
            </a:r>
            <a:endParaRPr lang="en-US" sz="1100" b="1" dirty="0">
              <a:solidFill>
                <a:srgbClr val="FFFFFF"/>
              </a:solidFill>
              <a:ea typeface="+mn-ea"/>
              <a:cs typeface="Calibri" pitchFamily="34" charset="0"/>
            </a:endParaRPr>
          </a:p>
          <a:p>
            <a:pPr fontAlgn="auto">
              <a:spcBef>
                <a:spcPts val="0"/>
              </a:spcBef>
              <a:spcAft>
                <a:spcPts val="0"/>
              </a:spcAft>
              <a:defRPr/>
            </a:pPr>
            <a:r>
              <a:rPr lang="en-US" sz="1050" dirty="0">
                <a:solidFill>
                  <a:srgbClr val="FFFFFF"/>
                </a:solidFill>
                <a:ea typeface="+mn-ea"/>
                <a:cs typeface="Calibri" pitchFamily="34" charset="0"/>
              </a:rPr>
              <a:t>Scalable converged storage servers+ storage apps</a:t>
            </a:r>
          </a:p>
        </p:txBody>
      </p:sp>
      <p:sp>
        <p:nvSpPr>
          <p:cNvPr id="66" name="Rounded Rectangle 65"/>
          <p:cNvSpPr/>
          <p:nvPr/>
        </p:nvSpPr>
        <p:spPr bwMode="auto">
          <a:xfrm>
            <a:off x="4656390" y="2228085"/>
            <a:ext cx="2011680" cy="685800"/>
          </a:xfrm>
          <a:prstGeom prst="roundRect">
            <a:avLst/>
          </a:prstGeom>
          <a:solidFill>
            <a:srgbClr val="61CAFF">
              <a:alpha val="49804"/>
            </a:srgbClr>
          </a:solidFill>
          <a:effectLst/>
          <a:scene3d>
            <a:camera prst="orthographicFront"/>
            <a:lightRig rig="threePt" dir="t"/>
          </a:scene3d>
          <a:sp3d>
            <a:bevelT/>
          </a:sp3d>
        </p:spPr>
        <p:txBody>
          <a:bodyPr wrap="square" rtlCol="0" anchor="ctr">
            <a:noAutofit/>
          </a:bodyPr>
          <a:lstStyle/>
          <a:p>
            <a:pPr algn="ctr">
              <a:spcBef>
                <a:spcPts val="300"/>
              </a:spcBef>
            </a:pPr>
            <a:r>
              <a:rPr lang="en-US" sz="1200" dirty="0" smtClean="0">
                <a:solidFill>
                  <a:schemeClr val="bg1"/>
                </a:solidFill>
                <a:latin typeface="Arial" pitchFamily="34" charset="0"/>
              </a:rPr>
              <a:t>Enhanced distributed </a:t>
            </a:r>
            <a:r>
              <a:rPr lang="en-US" sz="1200" dirty="0">
                <a:solidFill>
                  <a:schemeClr val="bg1"/>
                </a:solidFill>
                <a:latin typeface="Arial" pitchFamily="34" charset="0"/>
              </a:rPr>
              <a:t>storage &amp; file systems, erasure code, analytics</a:t>
            </a:r>
          </a:p>
        </p:txBody>
      </p:sp>
      <p:sp>
        <p:nvSpPr>
          <p:cNvPr id="67" name="Rounded Rectangle 66"/>
          <p:cNvSpPr/>
          <p:nvPr/>
        </p:nvSpPr>
        <p:spPr bwMode="auto">
          <a:xfrm>
            <a:off x="6889896" y="2228085"/>
            <a:ext cx="2011680" cy="646986"/>
          </a:xfrm>
          <a:prstGeom prst="roundRect">
            <a:avLst/>
          </a:prstGeom>
          <a:solidFill>
            <a:srgbClr val="61CAFF">
              <a:alpha val="49804"/>
            </a:srgbClr>
          </a:solidFill>
          <a:effectLst/>
          <a:scene3d>
            <a:camera prst="orthographicFront"/>
            <a:lightRig rig="threePt" dir="t"/>
          </a:scene3d>
          <a:sp3d>
            <a:bevelT/>
          </a:sp3d>
        </p:spPr>
        <p:txBody>
          <a:bodyPr wrap="square" rtlCol="0" anchor="ctr">
            <a:noAutofit/>
          </a:bodyPr>
          <a:lstStyle/>
          <a:p>
            <a:pPr algn="ctr">
              <a:spcBef>
                <a:spcPts val="300"/>
              </a:spcBef>
            </a:pPr>
            <a:r>
              <a:rPr lang="en-US" sz="1200" dirty="0">
                <a:solidFill>
                  <a:schemeClr val="bg1"/>
                </a:solidFill>
                <a:latin typeface="Arial" pitchFamily="34" charset="0"/>
              </a:rPr>
              <a:t>Add’l core data protection </a:t>
            </a:r>
          </a:p>
          <a:p>
            <a:pPr algn="ctr">
              <a:spcBef>
                <a:spcPts val="300"/>
              </a:spcBef>
            </a:pPr>
            <a:r>
              <a:rPr lang="en-US" sz="1200" dirty="0">
                <a:solidFill>
                  <a:schemeClr val="bg1"/>
                </a:solidFill>
                <a:latin typeface="Arial" pitchFamily="34" charset="0"/>
              </a:rPr>
              <a:t>NVM acceleration</a:t>
            </a:r>
          </a:p>
          <a:p>
            <a:pPr algn="ctr">
              <a:spcBef>
                <a:spcPts val="300"/>
              </a:spcBef>
            </a:pPr>
            <a:r>
              <a:rPr lang="en-US" sz="1200" dirty="0">
                <a:solidFill>
                  <a:schemeClr val="bg1"/>
                </a:solidFill>
                <a:latin typeface="Arial" pitchFamily="34" charset="0"/>
              </a:rPr>
              <a:t>Data mgmt optimizations</a:t>
            </a:r>
          </a:p>
        </p:txBody>
      </p:sp>
      <p:sp>
        <p:nvSpPr>
          <p:cNvPr id="70" name="Rounded Rectangle 69"/>
          <p:cNvSpPr/>
          <p:nvPr/>
        </p:nvSpPr>
        <p:spPr bwMode="auto">
          <a:xfrm>
            <a:off x="2449453" y="1261045"/>
            <a:ext cx="6484001" cy="685800"/>
          </a:xfrm>
          <a:prstGeom prst="roundRect">
            <a:avLst/>
          </a:prstGeom>
          <a:solidFill>
            <a:srgbClr val="61CAFF">
              <a:alpha val="49804"/>
            </a:srgbClr>
          </a:solidFill>
          <a:effectLst/>
          <a:scene3d>
            <a:camera prst="orthographicFront"/>
            <a:lightRig rig="threePt" dir="t"/>
          </a:scene3d>
          <a:sp3d>
            <a:bevelT/>
          </a:sp3d>
        </p:spPr>
        <p:txBody>
          <a:bodyPr wrap="square" rtlCol="0" anchor="ctr">
            <a:noAutofit/>
          </a:bodyPr>
          <a:lstStyle/>
          <a:p>
            <a:pPr algn="ctr">
              <a:spcBef>
                <a:spcPts val="300"/>
              </a:spcBef>
            </a:pPr>
            <a:r>
              <a:rPr lang="en-US" sz="1200" dirty="0" smtClean="0">
                <a:solidFill>
                  <a:schemeClr val="bg1"/>
                </a:solidFill>
                <a:latin typeface="Arial" pitchFamily="34" charset="0"/>
              </a:rPr>
              <a:t>Increasing  </a:t>
            </a:r>
            <a:r>
              <a:rPr lang="en-US" sz="1200" dirty="0">
                <a:solidFill>
                  <a:schemeClr val="bg1"/>
                </a:solidFill>
                <a:latin typeface="Arial" pitchFamily="34" charset="0"/>
              </a:rPr>
              <a:t>application performance , reliability, scale, serviceability</a:t>
            </a:r>
          </a:p>
        </p:txBody>
      </p:sp>
      <p:sp>
        <p:nvSpPr>
          <p:cNvPr id="72" name="Rounded Rectangle 71"/>
          <p:cNvSpPr/>
          <p:nvPr/>
        </p:nvSpPr>
        <p:spPr>
          <a:xfrm>
            <a:off x="165339" y="4119629"/>
            <a:ext cx="8847138" cy="904875"/>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0000"/>
              </a:lnSpc>
              <a:spcBef>
                <a:spcPct val="50000"/>
              </a:spcBef>
            </a:pPr>
            <a:endParaRPr lang="en-US" kern="0" dirty="0">
              <a:solidFill>
                <a:srgbClr val="000000"/>
              </a:solidFill>
            </a:endParaRPr>
          </a:p>
        </p:txBody>
      </p:sp>
      <p:sp>
        <p:nvSpPr>
          <p:cNvPr id="73" name="Rounded Rectangle 72"/>
          <p:cNvSpPr/>
          <p:nvPr/>
        </p:nvSpPr>
        <p:spPr>
          <a:xfrm>
            <a:off x="150874" y="5075658"/>
            <a:ext cx="8847138" cy="904875"/>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0000"/>
              </a:lnSpc>
              <a:spcBef>
                <a:spcPct val="50000"/>
              </a:spcBef>
            </a:pPr>
            <a:endParaRPr lang="en-US" kern="0" dirty="0">
              <a:solidFill>
                <a:srgbClr val="000000"/>
              </a:solidFill>
            </a:endParaRPr>
          </a:p>
        </p:txBody>
      </p:sp>
      <p:sp>
        <p:nvSpPr>
          <p:cNvPr id="74" name="Rounded Rectangle 73"/>
          <p:cNvSpPr/>
          <p:nvPr/>
        </p:nvSpPr>
        <p:spPr bwMode="auto">
          <a:xfrm>
            <a:off x="6889896" y="4302942"/>
            <a:ext cx="2013316" cy="567965"/>
          </a:xfrm>
          <a:prstGeom prst="roundRect">
            <a:avLst/>
          </a:prstGeom>
          <a:solidFill>
            <a:srgbClr val="61CAFF">
              <a:alpha val="49804"/>
            </a:srgbClr>
          </a:solidFill>
          <a:effectLst/>
          <a:scene3d>
            <a:camera prst="orthographicFront"/>
            <a:lightRig rig="threePt" dir="t"/>
          </a:scene3d>
          <a:sp3d>
            <a:bevelT/>
          </a:sp3d>
        </p:spPr>
        <p:txBody>
          <a:bodyPr wrap="square" rtlCol="0" anchor="ctr">
            <a:noAutofit/>
          </a:bodyPr>
          <a:lstStyle/>
          <a:p>
            <a:pPr algn="ctr">
              <a:spcBef>
                <a:spcPts val="300"/>
              </a:spcBef>
            </a:pPr>
            <a:r>
              <a:rPr lang="en-US" sz="1200" dirty="0">
                <a:solidFill>
                  <a:schemeClr val="bg1"/>
                </a:solidFill>
                <a:latin typeface="Arial" pitchFamily="34" charset="0"/>
              </a:rPr>
              <a:t>Dynamic integrity assurance and recovery</a:t>
            </a:r>
          </a:p>
        </p:txBody>
      </p:sp>
      <p:sp>
        <p:nvSpPr>
          <p:cNvPr id="75" name="Rounded Rectangle 74"/>
          <p:cNvSpPr/>
          <p:nvPr/>
        </p:nvSpPr>
        <p:spPr bwMode="auto">
          <a:xfrm>
            <a:off x="2464604" y="4321771"/>
            <a:ext cx="4171470" cy="567965"/>
          </a:xfrm>
          <a:prstGeom prst="roundRect">
            <a:avLst/>
          </a:prstGeom>
          <a:solidFill>
            <a:srgbClr val="61CAFF">
              <a:alpha val="49804"/>
            </a:srgbClr>
          </a:solidFill>
          <a:effectLst/>
          <a:scene3d>
            <a:camera prst="orthographicFront"/>
            <a:lightRig rig="threePt" dir="t"/>
          </a:scene3d>
          <a:sp3d>
            <a:bevelT/>
          </a:sp3d>
        </p:spPr>
        <p:txBody>
          <a:bodyPr wrap="square" rtlCol="0" anchor="ctr">
            <a:noAutofit/>
          </a:bodyPr>
          <a:lstStyle/>
          <a:p>
            <a:pPr algn="ctr">
              <a:spcBef>
                <a:spcPts val="300"/>
              </a:spcBef>
            </a:pPr>
            <a:r>
              <a:rPr lang="en-US" sz="1200" dirty="0">
                <a:solidFill>
                  <a:schemeClr val="bg1"/>
                </a:solidFill>
                <a:latin typeface="Arial" pitchFamily="34" charset="0"/>
              </a:rPr>
              <a:t>Hardware-based data and multi-tenant workload integrity</a:t>
            </a:r>
          </a:p>
        </p:txBody>
      </p:sp>
      <p:sp>
        <p:nvSpPr>
          <p:cNvPr id="76" name="TextBox 75"/>
          <p:cNvSpPr txBox="1"/>
          <p:nvPr/>
        </p:nvSpPr>
        <p:spPr>
          <a:xfrm>
            <a:off x="616012" y="4157967"/>
            <a:ext cx="1887537" cy="79252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ea typeface="+mn-ea"/>
                <a:cs typeface="Calibri" pitchFamily="34" charset="0"/>
              </a:rPr>
              <a:t>Security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ea typeface="+mn-ea"/>
                <a:cs typeface="Calibri" pitchFamily="34" charset="0"/>
              </a:rPr>
              <a:t>Automated  </a:t>
            </a:r>
            <a:r>
              <a:rPr kumimoji="0" lang="en-US" sz="1050" b="0" i="0" u="none" strike="noStrike" kern="0" cap="none" spc="0" normalizeH="0" baseline="0" noProof="0" dirty="0" smtClean="0">
                <a:ln>
                  <a:noFill/>
                </a:ln>
                <a:solidFill>
                  <a:srgbClr val="FFFFFF"/>
                </a:solidFill>
                <a:effectLst/>
                <a:uLnTx/>
                <a:uFillTx/>
                <a:ea typeface="+mn-ea"/>
                <a:cs typeface="Calibri" pitchFamily="34" charset="0"/>
              </a:rPr>
              <a:t>controls, data </a:t>
            </a:r>
            <a:r>
              <a:rPr kumimoji="0" lang="en-US" sz="1050" b="0" i="0" u="none" strike="noStrike" kern="0" cap="none" spc="0" normalizeH="0" baseline="0" noProof="0" dirty="0">
                <a:ln>
                  <a:noFill/>
                </a:ln>
                <a:solidFill>
                  <a:srgbClr val="FFFFFF"/>
                </a:solidFill>
                <a:effectLst/>
                <a:uLnTx/>
                <a:uFillTx/>
                <a:ea typeface="+mn-ea"/>
                <a:cs typeface="Calibri" pitchFamily="34" charset="0"/>
              </a:rPr>
              <a:t>protection, </a:t>
            </a:r>
            <a:r>
              <a:rPr kumimoji="0" lang="en-US" sz="1050" b="0" i="0" u="none" strike="noStrike" kern="0" cap="none" spc="0" normalizeH="0" baseline="0" noProof="0" dirty="0" smtClean="0">
                <a:ln>
                  <a:noFill/>
                </a:ln>
                <a:solidFill>
                  <a:srgbClr val="FFFFFF"/>
                </a:solidFill>
                <a:effectLst/>
                <a:uLnTx/>
                <a:uFillTx/>
                <a:ea typeface="+mn-ea"/>
                <a:cs typeface="Calibri" pitchFamily="34" charset="0"/>
              </a:rPr>
              <a:t>multi- </a:t>
            </a:r>
            <a:r>
              <a:rPr kumimoji="0" lang="en-US" sz="1050" b="0" i="0" u="none" strike="noStrike" kern="0" cap="none" spc="0" normalizeH="0" baseline="0" noProof="0" dirty="0">
                <a:ln>
                  <a:noFill/>
                </a:ln>
                <a:solidFill>
                  <a:srgbClr val="FFFFFF"/>
                </a:solidFill>
                <a:effectLst/>
                <a:uLnTx/>
                <a:uFillTx/>
                <a:ea typeface="+mn-ea"/>
                <a:cs typeface="Calibri" pitchFamily="34" charset="0"/>
              </a:rPr>
              <a:t>tenant </a:t>
            </a:r>
            <a:r>
              <a:rPr lang="en-US" sz="1050" kern="0" dirty="0" smtClean="0">
                <a:solidFill>
                  <a:srgbClr val="FFFFFF"/>
                </a:solidFill>
                <a:cs typeface="Calibri" pitchFamily="34" charset="0"/>
              </a:rPr>
              <a:t>datacenter</a:t>
            </a:r>
            <a:endParaRPr kumimoji="0" lang="en-US" sz="1400" b="0" i="0" u="none" strike="noStrike" kern="0" cap="none" spc="0" normalizeH="0" baseline="0" noProof="0" dirty="0">
              <a:ln>
                <a:noFill/>
              </a:ln>
              <a:solidFill>
                <a:srgbClr val="FFFFFF"/>
              </a:solidFill>
              <a:effectLst/>
              <a:uLnTx/>
              <a:uFillTx/>
              <a:ea typeface="+mn-ea"/>
              <a:cs typeface="Calibri" pitchFamily="34" charset="0"/>
            </a:endParaRPr>
          </a:p>
        </p:txBody>
      </p:sp>
      <p:sp>
        <p:nvSpPr>
          <p:cNvPr id="78" name="Rounded Rectangle 77"/>
          <p:cNvSpPr/>
          <p:nvPr/>
        </p:nvSpPr>
        <p:spPr bwMode="auto">
          <a:xfrm>
            <a:off x="6889896" y="5172873"/>
            <a:ext cx="1969768" cy="620554"/>
          </a:xfrm>
          <a:prstGeom prst="roundRect">
            <a:avLst/>
          </a:prstGeom>
          <a:solidFill>
            <a:srgbClr val="61CAFF">
              <a:alpha val="49804"/>
            </a:srgbClr>
          </a:solidFill>
          <a:effectLst/>
          <a:scene3d>
            <a:camera prst="orthographicFront"/>
            <a:lightRig rig="threePt" dir="t"/>
          </a:scene3d>
          <a:sp3d>
            <a:bevelT/>
          </a:sp3d>
        </p:spPr>
        <p:txBody>
          <a:bodyPr wrap="square" rtlCol="0" anchor="ctr">
            <a:noAutofit/>
          </a:bodyPr>
          <a:lstStyle/>
          <a:p>
            <a:pPr algn="ctr">
              <a:spcBef>
                <a:spcPts val="300"/>
              </a:spcBef>
            </a:pPr>
            <a:r>
              <a:rPr lang="en-US" sz="1200" dirty="0">
                <a:solidFill>
                  <a:schemeClr val="bg1"/>
                </a:solidFill>
                <a:latin typeface="Arial" pitchFamily="34" charset="0"/>
              </a:rPr>
              <a:t>Increased intelligence on platform &amp; VM resource usage /optimizations</a:t>
            </a:r>
          </a:p>
        </p:txBody>
      </p:sp>
      <p:sp>
        <p:nvSpPr>
          <p:cNvPr id="79" name="Rounded Rectangle 78"/>
          <p:cNvSpPr/>
          <p:nvPr/>
        </p:nvSpPr>
        <p:spPr bwMode="auto">
          <a:xfrm>
            <a:off x="2500230" y="5132397"/>
            <a:ext cx="4135844" cy="620554"/>
          </a:xfrm>
          <a:prstGeom prst="roundRect">
            <a:avLst/>
          </a:prstGeom>
          <a:solidFill>
            <a:srgbClr val="61CAFF">
              <a:alpha val="49804"/>
            </a:srgbClr>
          </a:solidFill>
          <a:effectLst/>
          <a:scene3d>
            <a:camera prst="orthographicFront"/>
            <a:lightRig rig="threePt" dir="t"/>
          </a:scene3d>
          <a:sp3d>
            <a:bevelT/>
          </a:sp3d>
        </p:spPr>
        <p:txBody>
          <a:bodyPr wrap="square" rtlCol="0" anchor="ctr">
            <a:noAutofit/>
          </a:bodyPr>
          <a:lstStyle/>
          <a:p>
            <a:pPr algn="ctr">
              <a:spcBef>
                <a:spcPts val="300"/>
              </a:spcBef>
            </a:pPr>
            <a:r>
              <a:rPr lang="en-US" sz="1200" dirty="0">
                <a:solidFill>
                  <a:schemeClr val="bg1"/>
                </a:solidFill>
                <a:latin typeface="Arial" pitchFamily="34" charset="0"/>
              </a:rPr>
              <a:t>DC efficiency and density tuning via deep power and resource usage instrumentation </a:t>
            </a:r>
          </a:p>
        </p:txBody>
      </p:sp>
      <p:sp>
        <p:nvSpPr>
          <p:cNvPr id="80" name="TextBox 79"/>
          <p:cNvSpPr txBox="1"/>
          <p:nvPr/>
        </p:nvSpPr>
        <p:spPr>
          <a:xfrm>
            <a:off x="620775" y="5189512"/>
            <a:ext cx="1914525" cy="646331"/>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ea typeface="+mn-ea"/>
                <a:cs typeface="Calibri" pitchFamily="34" charset="0"/>
              </a:rPr>
              <a:t>Orchestration</a:t>
            </a:r>
            <a:endParaRPr kumimoji="0" lang="en-US" sz="1400" b="1" i="0" u="none" strike="noStrike" kern="0" cap="none" spc="0" normalizeH="0" baseline="0" noProof="0" dirty="0">
              <a:ln>
                <a:noFill/>
              </a:ln>
              <a:solidFill>
                <a:srgbClr val="FFFFFF"/>
              </a:solidFill>
              <a:effectLst/>
              <a:uLnTx/>
              <a:uFillTx/>
              <a:ea typeface="+mn-ea"/>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FFFF"/>
                </a:solidFill>
                <a:effectLst/>
                <a:uLnTx/>
                <a:uFillTx/>
                <a:ea typeface="+mn-ea"/>
                <a:cs typeface="Calibri" pitchFamily="34" charset="0"/>
              </a:rPr>
              <a:t>Automated </a:t>
            </a:r>
            <a:r>
              <a:rPr kumimoji="0" lang="en-US" sz="1050" b="0" i="0" u="none" strike="noStrike" kern="0" cap="none" spc="0" normalizeH="0" baseline="0" noProof="0" dirty="0">
                <a:ln>
                  <a:noFill/>
                </a:ln>
                <a:solidFill>
                  <a:srgbClr val="FFFFFF"/>
                </a:solidFill>
                <a:effectLst/>
                <a:uLnTx/>
                <a:uFillTx/>
                <a:ea typeface="+mn-ea"/>
                <a:cs typeface="Calibri" pitchFamily="34" charset="0"/>
              </a:rPr>
              <a:t>density</a:t>
            </a:r>
            <a:r>
              <a:rPr kumimoji="0" lang="en-US" sz="1050" b="0" i="0" u="none" strike="noStrike" kern="0" cap="none" spc="0" normalizeH="0" baseline="0" noProof="0" dirty="0" smtClean="0">
                <a:ln>
                  <a:noFill/>
                </a:ln>
                <a:solidFill>
                  <a:srgbClr val="FFFFFF"/>
                </a:solidFill>
                <a:effectLst/>
                <a:uLnTx/>
                <a:uFillTx/>
                <a:ea typeface="+mn-ea"/>
                <a:cs typeface="Calibri" pitchFamily="34" charset="0"/>
              </a:rPr>
              <a:t>/ efficiency</a:t>
            </a:r>
            <a:endParaRPr kumimoji="0" lang="en-US" sz="1050" b="0" i="0" u="none" strike="noStrike" kern="0" cap="none" spc="0" normalizeH="0" baseline="0" noProof="0" dirty="0">
              <a:ln>
                <a:noFill/>
              </a:ln>
              <a:solidFill>
                <a:srgbClr val="FFFFFF"/>
              </a:solidFill>
              <a:effectLst/>
              <a:uLnTx/>
              <a:uFillTx/>
              <a:ea typeface="+mn-ea"/>
              <a:cs typeface="Calibri" pitchFamily="34" charset="0"/>
            </a:endParaRPr>
          </a:p>
        </p:txBody>
      </p:sp>
      <p:sp>
        <p:nvSpPr>
          <p:cNvPr id="82" name="Rounded Rectangle 81"/>
          <p:cNvSpPr/>
          <p:nvPr/>
        </p:nvSpPr>
        <p:spPr>
          <a:xfrm>
            <a:off x="166337" y="3074928"/>
            <a:ext cx="8847138" cy="904875"/>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0000"/>
              </a:lnSpc>
              <a:spcBef>
                <a:spcPct val="50000"/>
              </a:spcBef>
            </a:pPr>
            <a:endParaRPr lang="en-US" kern="0" dirty="0">
              <a:solidFill>
                <a:srgbClr val="000000"/>
              </a:solidFill>
            </a:endParaRPr>
          </a:p>
        </p:txBody>
      </p:sp>
      <p:sp>
        <p:nvSpPr>
          <p:cNvPr id="84" name="Rounded Rectangle 83"/>
          <p:cNvSpPr/>
          <p:nvPr/>
        </p:nvSpPr>
        <p:spPr bwMode="auto">
          <a:xfrm>
            <a:off x="2474562" y="3176570"/>
            <a:ext cx="1980480" cy="685800"/>
          </a:xfrm>
          <a:prstGeom prst="roundRect">
            <a:avLst/>
          </a:prstGeom>
          <a:solidFill>
            <a:srgbClr val="61CAFF">
              <a:alpha val="49804"/>
            </a:srgbClr>
          </a:solidFill>
          <a:effectLst/>
          <a:scene3d>
            <a:camera prst="orthographicFront"/>
            <a:lightRig rig="threePt" dir="t"/>
          </a:scene3d>
          <a:sp3d>
            <a:bevelT/>
          </a:sp3d>
        </p:spPr>
        <p:txBody>
          <a:bodyPr wrap="square" rtlCol="0" anchor="ctr">
            <a:noAutofit/>
          </a:bodyPr>
          <a:lstStyle/>
          <a:p>
            <a:pPr algn="ctr">
              <a:spcBef>
                <a:spcPts val="300"/>
              </a:spcBef>
            </a:pPr>
            <a:r>
              <a:rPr lang="en-US" sz="1200" dirty="0">
                <a:solidFill>
                  <a:schemeClr val="bg1"/>
                </a:solidFill>
                <a:latin typeface="Arial" pitchFamily="34" charset="0"/>
              </a:rPr>
              <a:t>Unified networking</a:t>
            </a:r>
          </a:p>
        </p:txBody>
      </p:sp>
      <p:sp>
        <p:nvSpPr>
          <p:cNvPr id="85" name="TextBox 84"/>
          <p:cNvSpPr txBox="1"/>
          <p:nvPr/>
        </p:nvSpPr>
        <p:spPr>
          <a:xfrm>
            <a:off x="645762" y="3136672"/>
            <a:ext cx="1600200" cy="792525"/>
          </a:xfrm>
          <a:prstGeom prst="rect">
            <a:avLst/>
          </a:prstGeom>
          <a:noFill/>
        </p:spPr>
        <p:txBody>
          <a:bodyPr>
            <a:spAutoFit/>
          </a:bodyPr>
          <a:lstStyle/>
          <a:p>
            <a:pPr fontAlgn="auto">
              <a:spcBef>
                <a:spcPts val="0"/>
              </a:spcBef>
              <a:spcAft>
                <a:spcPts val="0"/>
              </a:spcAft>
              <a:defRPr/>
            </a:pPr>
            <a:r>
              <a:rPr lang="en-US" sz="1400" b="1" dirty="0" smtClean="0">
                <a:solidFill>
                  <a:srgbClr val="FFFFFF"/>
                </a:solidFill>
                <a:ea typeface="+mn-ea"/>
                <a:cs typeface="Calibri" pitchFamily="34" charset="0"/>
              </a:rPr>
              <a:t>Network</a:t>
            </a:r>
            <a:endParaRPr lang="en-US" sz="1400" b="1" dirty="0">
              <a:solidFill>
                <a:srgbClr val="FFFFFF"/>
              </a:solidFill>
              <a:ea typeface="+mn-ea"/>
              <a:cs typeface="Calibri" pitchFamily="34" charset="0"/>
            </a:endParaRPr>
          </a:p>
          <a:p>
            <a:pPr fontAlgn="auto">
              <a:spcBef>
                <a:spcPts val="0"/>
              </a:spcBef>
              <a:spcAft>
                <a:spcPts val="0"/>
              </a:spcAft>
              <a:defRPr/>
            </a:pPr>
            <a:r>
              <a:rPr lang="en-US" sz="1050" dirty="0">
                <a:solidFill>
                  <a:srgbClr val="FFFFFF"/>
                </a:solidFill>
                <a:ea typeface="+mn-ea"/>
                <a:cs typeface="Calibri" pitchFamily="34" charset="0"/>
              </a:rPr>
              <a:t>Programmable network equipment, open interfaces</a:t>
            </a:r>
            <a:endParaRPr lang="en-US" sz="800" dirty="0">
              <a:solidFill>
                <a:srgbClr val="FFFFFF"/>
              </a:solidFill>
              <a:ea typeface="+mn-ea"/>
              <a:cs typeface="Calibri" pitchFamily="34" charset="0"/>
            </a:endParaRPr>
          </a:p>
        </p:txBody>
      </p:sp>
      <p:sp>
        <p:nvSpPr>
          <p:cNvPr id="87" name="Rounded Rectangle 86"/>
          <p:cNvSpPr/>
          <p:nvPr/>
        </p:nvSpPr>
        <p:spPr bwMode="auto">
          <a:xfrm>
            <a:off x="6889895" y="3123130"/>
            <a:ext cx="2029197" cy="771843"/>
          </a:xfrm>
          <a:prstGeom prst="roundRect">
            <a:avLst/>
          </a:prstGeom>
          <a:solidFill>
            <a:srgbClr val="61CAFF">
              <a:alpha val="49804"/>
            </a:srgbClr>
          </a:solidFill>
          <a:effectLst/>
          <a:scene3d>
            <a:camera prst="orthographicFront"/>
            <a:lightRig rig="threePt" dir="t"/>
          </a:scene3d>
          <a:sp3d>
            <a:bevelT/>
          </a:sp3d>
        </p:spPr>
        <p:txBody>
          <a:bodyPr wrap="square" rtlCol="0" anchor="ctr">
            <a:noAutofit/>
          </a:bodyPr>
          <a:lstStyle/>
          <a:p>
            <a:pPr algn="ctr">
              <a:spcBef>
                <a:spcPts val="300"/>
              </a:spcBef>
            </a:pPr>
            <a:r>
              <a:rPr lang="en-US" sz="1200" dirty="0">
                <a:solidFill>
                  <a:schemeClr val="bg1"/>
                </a:solidFill>
                <a:latin typeface="Arial" pitchFamily="34" charset="0"/>
              </a:rPr>
              <a:t>10/40/100G platform with CPU </a:t>
            </a:r>
            <a:r>
              <a:rPr lang="en-US" sz="1200" dirty="0" smtClean="0">
                <a:solidFill>
                  <a:schemeClr val="bg1"/>
                </a:solidFill>
                <a:latin typeface="Arial" pitchFamily="34" charset="0"/>
              </a:rPr>
              <a:t>based network apps</a:t>
            </a:r>
            <a:endParaRPr lang="en-US" sz="1200" dirty="0">
              <a:solidFill>
                <a:schemeClr val="bg1"/>
              </a:solidFill>
              <a:latin typeface="Arial" pitchFamily="34" charset="0"/>
            </a:endParaRPr>
          </a:p>
          <a:p>
            <a:pPr algn="ctr">
              <a:spcBef>
                <a:spcPts val="300"/>
              </a:spcBef>
            </a:pPr>
            <a:r>
              <a:rPr lang="en-US" sz="1200" dirty="0">
                <a:solidFill>
                  <a:schemeClr val="bg1"/>
                </a:solidFill>
                <a:latin typeface="Arial" pitchFamily="34" charset="0"/>
              </a:rPr>
              <a:t>Converged virtual appliances</a:t>
            </a:r>
          </a:p>
        </p:txBody>
      </p:sp>
      <p:sp>
        <p:nvSpPr>
          <p:cNvPr id="89" name="Line 7"/>
          <p:cNvSpPr>
            <a:spLocks noChangeShapeType="1"/>
          </p:cNvSpPr>
          <p:nvPr/>
        </p:nvSpPr>
        <p:spPr bwMode="gray">
          <a:xfrm>
            <a:off x="2314507" y="1071562"/>
            <a:ext cx="0" cy="4800600"/>
          </a:xfrm>
          <a:prstGeom prst="line">
            <a:avLst/>
          </a:prstGeom>
          <a:noFill/>
          <a:ln w="28575">
            <a:solidFill>
              <a:srgbClr val="FFFFFF">
                <a:alpha val="70195"/>
              </a:srgbClr>
            </a:solidFill>
            <a:round/>
            <a:headEnd/>
            <a:tailEnd/>
          </a:ln>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90" name="Line 7"/>
          <p:cNvSpPr>
            <a:spLocks noChangeShapeType="1"/>
          </p:cNvSpPr>
          <p:nvPr/>
        </p:nvSpPr>
        <p:spPr bwMode="gray">
          <a:xfrm>
            <a:off x="4543271" y="1071562"/>
            <a:ext cx="0" cy="4800600"/>
          </a:xfrm>
          <a:prstGeom prst="line">
            <a:avLst/>
          </a:prstGeom>
          <a:noFill/>
          <a:ln w="19050">
            <a:solidFill>
              <a:srgbClr val="FFFFFF">
                <a:alpha val="70195"/>
              </a:srgbClr>
            </a:solidFill>
            <a:prstDash val="sysDot"/>
            <a:round/>
            <a:headEnd/>
            <a:tailEnd/>
          </a:ln>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91" name="Line 7"/>
          <p:cNvSpPr>
            <a:spLocks noChangeShapeType="1"/>
          </p:cNvSpPr>
          <p:nvPr/>
        </p:nvSpPr>
        <p:spPr bwMode="gray">
          <a:xfrm>
            <a:off x="6772035" y="1071562"/>
            <a:ext cx="0" cy="4800600"/>
          </a:xfrm>
          <a:prstGeom prst="line">
            <a:avLst/>
          </a:prstGeom>
          <a:noFill/>
          <a:ln w="19050">
            <a:solidFill>
              <a:srgbClr val="FFFFFF">
                <a:alpha val="70195"/>
              </a:srgbClr>
            </a:solidFill>
            <a:prstDash val="sysDot"/>
            <a:round/>
            <a:headEnd/>
            <a:tailEnd/>
          </a:ln>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9" name="AutoShape 86"/>
          <p:cNvSpPr>
            <a:spLocks noChangeArrowheads="1"/>
          </p:cNvSpPr>
          <p:nvPr/>
        </p:nvSpPr>
        <p:spPr bwMode="auto">
          <a:xfrm>
            <a:off x="177424" y="668337"/>
            <a:ext cx="8915400" cy="515938"/>
          </a:xfrm>
          <a:prstGeom prst="rightArrow">
            <a:avLst>
              <a:gd name="adj1" fmla="val 65213"/>
              <a:gd name="adj2" fmla="val 88116"/>
            </a:avLst>
          </a:prstGeom>
          <a:gradFill rotWithShape="0">
            <a:gsLst>
              <a:gs pos="2000">
                <a:srgbClr val="FFFFFF">
                  <a:lumMod val="75000"/>
                </a:srgbClr>
              </a:gs>
              <a:gs pos="100000">
                <a:srgbClr val="333333"/>
              </a:gs>
            </a:gsLst>
            <a:lin ang="0" scaled="1"/>
          </a:gradFill>
          <a:ln w="3175">
            <a:solidFill>
              <a:srgbClr val="FFFFFF">
                <a:alpha val="70000"/>
              </a:srgbClr>
            </a:solidFill>
            <a:miter lim="800000"/>
            <a:headEnd/>
            <a:tailEnd/>
          </a:ln>
          <a:effectLst/>
        </p:spPr>
        <p:txBody>
          <a:bodyPr lIns="91407" tIns="45704" rIns="91407" bIns="45704" anchor="ctr">
            <a:spAutoFit/>
          </a:bodyPr>
          <a:lstStyle/>
          <a:p>
            <a:pPr algn="ctr" eaLnBrk="0" hangingPunct="0">
              <a:lnSpc>
                <a:spcPct val="80000"/>
              </a:lnSpc>
              <a:spcBef>
                <a:spcPct val="50000"/>
              </a:spcBef>
              <a:defRPr/>
            </a:pPr>
            <a:endParaRPr lang="en-US" kern="0" dirty="0">
              <a:solidFill>
                <a:srgbClr val="000000"/>
              </a:solidFill>
              <a:effectLst>
                <a:outerShdw blurRad="38100" dist="38100" dir="2700000" algn="tl">
                  <a:srgbClr val="000000">
                    <a:alpha val="43137"/>
                  </a:srgbClr>
                </a:outerShdw>
              </a:effectLst>
            </a:endParaRPr>
          </a:p>
        </p:txBody>
      </p:sp>
      <p:sp>
        <p:nvSpPr>
          <p:cNvPr id="11" name="Rectangle 91"/>
          <p:cNvSpPr>
            <a:spLocks noChangeArrowheads="1"/>
          </p:cNvSpPr>
          <p:nvPr/>
        </p:nvSpPr>
        <p:spPr bwMode="auto">
          <a:xfrm>
            <a:off x="3038788" y="793978"/>
            <a:ext cx="697560"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2012</a:t>
            </a:r>
            <a:endParaRPr lang="en-US" sz="1400" b="1" kern="0" dirty="0">
              <a:solidFill>
                <a:srgbClr val="FFFFFF"/>
              </a:solidFill>
            </a:endParaRPr>
          </a:p>
        </p:txBody>
      </p:sp>
      <p:sp>
        <p:nvSpPr>
          <p:cNvPr id="13" name="Rectangle 99"/>
          <p:cNvSpPr>
            <a:spLocks noChangeArrowheads="1"/>
          </p:cNvSpPr>
          <p:nvPr/>
        </p:nvSpPr>
        <p:spPr bwMode="auto">
          <a:xfrm>
            <a:off x="5296073" y="793978"/>
            <a:ext cx="697560"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2013</a:t>
            </a:r>
            <a:endParaRPr lang="en-US" sz="1400" b="1" kern="0" dirty="0">
              <a:solidFill>
                <a:srgbClr val="FFFFFF"/>
              </a:solidFill>
            </a:endParaRPr>
          </a:p>
        </p:txBody>
      </p:sp>
      <p:sp>
        <p:nvSpPr>
          <p:cNvPr id="14" name="Rectangle 99"/>
          <p:cNvSpPr>
            <a:spLocks noChangeArrowheads="1"/>
          </p:cNvSpPr>
          <p:nvPr/>
        </p:nvSpPr>
        <p:spPr bwMode="auto">
          <a:xfrm>
            <a:off x="7389786" y="793978"/>
            <a:ext cx="697560"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2014</a:t>
            </a:r>
            <a:endParaRPr lang="en-US" sz="1400" b="1" kern="0" dirty="0">
              <a:solidFill>
                <a:srgbClr val="FFFFFF"/>
              </a:solidFill>
            </a:endParaRPr>
          </a:p>
        </p:txBody>
      </p:sp>
      <p:sp>
        <p:nvSpPr>
          <p:cNvPr id="92" name="Line 7"/>
          <p:cNvSpPr>
            <a:spLocks noChangeShapeType="1"/>
          </p:cNvSpPr>
          <p:nvPr/>
        </p:nvSpPr>
        <p:spPr bwMode="gray">
          <a:xfrm>
            <a:off x="9000800" y="1128265"/>
            <a:ext cx="0" cy="4800600"/>
          </a:xfrm>
          <a:prstGeom prst="line">
            <a:avLst/>
          </a:prstGeom>
          <a:noFill/>
          <a:ln w="19050">
            <a:solidFill>
              <a:srgbClr val="FFFFFF">
                <a:alpha val="70195"/>
              </a:srgbClr>
            </a:solidFill>
            <a:prstDash val="sysDot"/>
            <a:round/>
            <a:headEnd/>
            <a:tailEnd/>
          </a:ln>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94" name="Rounded Rectangle 93"/>
          <p:cNvSpPr/>
          <p:nvPr/>
        </p:nvSpPr>
        <p:spPr bwMode="auto">
          <a:xfrm>
            <a:off x="4659928" y="3156694"/>
            <a:ext cx="2011680" cy="685800"/>
          </a:xfrm>
          <a:prstGeom prst="roundRect">
            <a:avLst/>
          </a:prstGeom>
          <a:solidFill>
            <a:srgbClr val="61CAFF">
              <a:alpha val="49804"/>
            </a:srgbClr>
          </a:solidFill>
          <a:effectLst/>
          <a:scene3d>
            <a:camera prst="orthographicFront"/>
            <a:lightRig rig="threePt" dir="t"/>
          </a:scene3d>
          <a:sp3d>
            <a:bevelT/>
          </a:sp3d>
        </p:spPr>
        <p:txBody>
          <a:bodyPr wrap="square" rtlCol="0" anchor="ctr">
            <a:noAutofit/>
          </a:bodyPr>
          <a:lstStyle/>
          <a:p>
            <a:pPr algn="ctr">
              <a:spcBef>
                <a:spcPts val="300"/>
              </a:spcBef>
            </a:pPr>
            <a:r>
              <a:rPr lang="en-US" sz="1200" dirty="0">
                <a:solidFill>
                  <a:schemeClr val="bg1"/>
                </a:solidFill>
                <a:latin typeface="Arial" pitchFamily="34" charset="0"/>
              </a:rPr>
              <a:t>Programmable control plane &amp; 10/40G switch</a:t>
            </a:r>
          </a:p>
          <a:p>
            <a:pPr algn="ctr">
              <a:spcBef>
                <a:spcPts val="300"/>
              </a:spcBef>
            </a:pPr>
            <a:r>
              <a:rPr lang="en-US" sz="1200" dirty="0">
                <a:solidFill>
                  <a:schemeClr val="bg1"/>
                </a:solidFill>
                <a:latin typeface="Arial" pitchFamily="34" charset="0"/>
              </a:rPr>
              <a:t>Management APIs</a:t>
            </a:r>
          </a:p>
        </p:txBody>
      </p:sp>
      <p:sp>
        <p:nvSpPr>
          <p:cNvPr id="34" name="Slide Number Placeholder 2"/>
          <p:cNvSpPr txBox="1">
            <a:spLocks/>
          </p:cNvSpPr>
          <p:nvPr/>
        </p:nvSpPr>
        <p:spPr bwMode="auto">
          <a:xfrm>
            <a:off x="-2013858" y="5535840"/>
            <a:ext cx="4254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dirty="0">
              <a:solidFill>
                <a:srgbClr val="FFFFFF"/>
              </a:solidFill>
            </a:endParaRPr>
          </a:p>
        </p:txBody>
      </p:sp>
      <p:grpSp>
        <p:nvGrpSpPr>
          <p:cNvPr id="35" name="Group 34"/>
          <p:cNvGrpSpPr/>
          <p:nvPr/>
        </p:nvGrpSpPr>
        <p:grpSpPr>
          <a:xfrm>
            <a:off x="275551" y="2412692"/>
            <a:ext cx="356258" cy="337143"/>
            <a:chOff x="6853309" y="3999102"/>
            <a:chExt cx="1716088" cy="1624013"/>
          </a:xfrm>
        </p:grpSpPr>
        <p:sp>
          <p:nvSpPr>
            <p:cNvPr id="36" name="Freeform 164"/>
            <p:cNvSpPr>
              <a:spLocks/>
            </p:cNvSpPr>
            <p:nvPr/>
          </p:nvSpPr>
          <p:spPr bwMode="auto">
            <a:xfrm>
              <a:off x="7602609" y="5259577"/>
              <a:ext cx="217488" cy="363538"/>
            </a:xfrm>
            <a:custGeom>
              <a:avLst/>
              <a:gdLst>
                <a:gd name="T0" fmla="*/ 43 w 58"/>
                <a:gd name="T1" fmla="*/ 43 h 97"/>
                <a:gd name="T2" fmla="*/ 43 w 58"/>
                <a:gd name="T3" fmla="*/ 0 h 97"/>
                <a:gd name="T4" fmla="*/ 15 w 58"/>
                <a:gd name="T5" fmla="*/ 0 h 97"/>
                <a:gd name="T6" fmla="*/ 15 w 58"/>
                <a:gd name="T7" fmla="*/ 43 h 97"/>
                <a:gd name="T8" fmla="*/ 0 w 58"/>
                <a:gd name="T9" fmla="*/ 68 h 97"/>
                <a:gd name="T10" fmla="*/ 29 w 58"/>
                <a:gd name="T11" fmla="*/ 97 h 97"/>
                <a:gd name="T12" fmla="*/ 58 w 58"/>
                <a:gd name="T13" fmla="*/ 68 h 97"/>
                <a:gd name="T14" fmla="*/ 43 w 58"/>
                <a:gd name="T15" fmla="*/ 43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7">
                  <a:moveTo>
                    <a:pt x="43" y="43"/>
                  </a:moveTo>
                  <a:cubicBezTo>
                    <a:pt x="43" y="0"/>
                    <a:pt x="43" y="0"/>
                    <a:pt x="43" y="0"/>
                  </a:cubicBezTo>
                  <a:cubicBezTo>
                    <a:pt x="15" y="0"/>
                    <a:pt x="15" y="0"/>
                    <a:pt x="15" y="0"/>
                  </a:cubicBezTo>
                  <a:cubicBezTo>
                    <a:pt x="15" y="43"/>
                    <a:pt x="15" y="43"/>
                    <a:pt x="15" y="43"/>
                  </a:cubicBezTo>
                  <a:cubicBezTo>
                    <a:pt x="6" y="48"/>
                    <a:pt x="0" y="57"/>
                    <a:pt x="0" y="68"/>
                  </a:cubicBezTo>
                  <a:cubicBezTo>
                    <a:pt x="0" y="84"/>
                    <a:pt x="13" y="97"/>
                    <a:pt x="29" y="97"/>
                  </a:cubicBezTo>
                  <a:cubicBezTo>
                    <a:pt x="45" y="97"/>
                    <a:pt x="58" y="84"/>
                    <a:pt x="58" y="68"/>
                  </a:cubicBezTo>
                  <a:cubicBezTo>
                    <a:pt x="58" y="57"/>
                    <a:pt x="52" y="48"/>
                    <a:pt x="43" y="43"/>
                  </a:cubicBezTo>
                  <a:close/>
                </a:path>
              </a:pathLst>
            </a:custGeom>
            <a:gradFill flip="none" rotWithShape="1">
              <a:gsLst>
                <a:gs pos="5000">
                  <a:srgbClr val="D6DF27"/>
                </a:gs>
                <a:gs pos="95000">
                  <a:srgbClr val="8CC640"/>
                </a:gs>
              </a:gsLst>
              <a:lin ang="0" scaled="1"/>
              <a:tileRect/>
            </a:gradFill>
            <a:ln w="19050">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sp>
          <p:nvSpPr>
            <p:cNvPr id="37" name="Freeform 165"/>
            <p:cNvSpPr>
              <a:spLocks/>
            </p:cNvSpPr>
            <p:nvPr/>
          </p:nvSpPr>
          <p:spPr bwMode="auto">
            <a:xfrm>
              <a:off x="7875659" y="5443727"/>
              <a:ext cx="693738" cy="179388"/>
            </a:xfrm>
            <a:custGeom>
              <a:avLst/>
              <a:gdLst>
                <a:gd name="T0" fmla="*/ 160 w 185"/>
                <a:gd name="T1" fmla="*/ 0 h 48"/>
                <a:gd name="T2" fmla="*/ 7 w 185"/>
                <a:gd name="T3" fmla="*/ 0 h 48"/>
                <a:gd name="T4" fmla="*/ 9 w 185"/>
                <a:gd name="T5" fmla="*/ 17 h 48"/>
                <a:gd name="T6" fmla="*/ 0 w 185"/>
                <a:gd name="T7" fmla="*/ 48 h 48"/>
                <a:gd name="T8" fmla="*/ 160 w 185"/>
                <a:gd name="T9" fmla="*/ 48 h 48"/>
                <a:gd name="T10" fmla="*/ 185 w 185"/>
                <a:gd name="T11" fmla="*/ 24 h 48"/>
                <a:gd name="T12" fmla="*/ 160 w 1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5" h="48">
                  <a:moveTo>
                    <a:pt x="160" y="0"/>
                  </a:moveTo>
                  <a:cubicBezTo>
                    <a:pt x="7" y="0"/>
                    <a:pt x="7" y="0"/>
                    <a:pt x="7" y="0"/>
                  </a:cubicBezTo>
                  <a:cubicBezTo>
                    <a:pt x="8" y="5"/>
                    <a:pt x="9" y="11"/>
                    <a:pt x="9" y="17"/>
                  </a:cubicBezTo>
                  <a:cubicBezTo>
                    <a:pt x="9" y="29"/>
                    <a:pt x="6" y="39"/>
                    <a:pt x="0" y="48"/>
                  </a:cubicBezTo>
                  <a:cubicBezTo>
                    <a:pt x="160" y="48"/>
                    <a:pt x="160" y="48"/>
                    <a:pt x="160" y="48"/>
                  </a:cubicBezTo>
                  <a:cubicBezTo>
                    <a:pt x="174" y="48"/>
                    <a:pt x="185" y="37"/>
                    <a:pt x="185" y="24"/>
                  </a:cubicBezTo>
                  <a:cubicBezTo>
                    <a:pt x="185" y="10"/>
                    <a:pt x="174" y="0"/>
                    <a:pt x="160" y="0"/>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38" name="Freeform 166"/>
            <p:cNvSpPr>
              <a:spLocks/>
            </p:cNvSpPr>
            <p:nvPr/>
          </p:nvSpPr>
          <p:spPr bwMode="auto">
            <a:xfrm>
              <a:off x="6853309" y="5443727"/>
              <a:ext cx="681038" cy="179388"/>
            </a:xfrm>
            <a:custGeom>
              <a:avLst/>
              <a:gdLst>
                <a:gd name="T0" fmla="*/ 172 w 182"/>
                <a:gd name="T1" fmla="*/ 17 h 48"/>
                <a:gd name="T2" fmla="*/ 175 w 182"/>
                <a:gd name="T3" fmla="*/ 0 h 48"/>
                <a:gd name="T4" fmla="*/ 25 w 182"/>
                <a:gd name="T5" fmla="*/ 0 h 48"/>
                <a:gd name="T6" fmla="*/ 0 w 182"/>
                <a:gd name="T7" fmla="*/ 24 h 48"/>
                <a:gd name="T8" fmla="*/ 25 w 182"/>
                <a:gd name="T9" fmla="*/ 48 h 48"/>
                <a:gd name="T10" fmla="*/ 182 w 182"/>
                <a:gd name="T11" fmla="*/ 48 h 48"/>
                <a:gd name="T12" fmla="*/ 172 w 182"/>
                <a:gd name="T13" fmla="*/ 17 h 48"/>
              </a:gdLst>
              <a:ahLst/>
              <a:cxnLst>
                <a:cxn ang="0">
                  <a:pos x="T0" y="T1"/>
                </a:cxn>
                <a:cxn ang="0">
                  <a:pos x="T2" y="T3"/>
                </a:cxn>
                <a:cxn ang="0">
                  <a:pos x="T4" y="T5"/>
                </a:cxn>
                <a:cxn ang="0">
                  <a:pos x="T6" y="T7"/>
                </a:cxn>
                <a:cxn ang="0">
                  <a:pos x="T8" y="T9"/>
                </a:cxn>
                <a:cxn ang="0">
                  <a:pos x="T10" y="T11"/>
                </a:cxn>
                <a:cxn ang="0">
                  <a:pos x="T12" y="T13"/>
                </a:cxn>
              </a:cxnLst>
              <a:rect l="0" t="0" r="r" b="b"/>
              <a:pathLst>
                <a:path w="182" h="48">
                  <a:moveTo>
                    <a:pt x="172" y="17"/>
                  </a:moveTo>
                  <a:cubicBezTo>
                    <a:pt x="172" y="11"/>
                    <a:pt x="173" y="5"/>
                    <a:pt x="175" y="0"/>
                  </a:cubicBezTo>
                  <a:cubicBezTo>
                    <a:pt x="25" y="0"/>
                    <a:pt x="25" y="0"/>
                    <a:pt x="25" y="0"/>
                  </a:cubicBezTo>
                  <a:cubicBezTo>
                    <a:pt x="11" y="0"/>
                    <a:pt x="0" y="10"/>
                    <a:pt x="0" y="24"/>
                  </a:cubicBezTo>
                  <a:cubicBezTo>
                    <a:pt x="0" y="37"/>
                    <a:pt x="11" y="48"/>
                    <a:pt x="25" y="48"/>
                  </a:cubicBezTo>
                  <a:cubicBezTo>
                    <a:pt x="182" y="48"/>
                    <a:pt x="182" y="48"/>
                    <a:pt x="182" y="48"/>
                  </a:cubicBezTo>
                  <a:cubicBezTo>
                    <a:pt x="176" y="39"/>
                    <a:pt x="172" y="29"/>
                    <a:pt x="172" y="17"/>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dirty="0">
                <a:solidFill>
                  <a:srgbClr val="FFFFFF"/>
                </a:solidFill>
              </a:endParaRPr>
            </a:p>
          </p:txBody>
        </p:sp>
        <p:sp>
          <p:nvSpPr>
            <p:cNvPr id="39" name="Freeform 167"/>
            <p:cNvSpPr>
              <a:spLocks/>
            </p:cNvSpPr>
            <p:nvPr/>
          </p:nvSpPr>
          <p:spPr bwMode="auto">
            <a:xfrm>
              <a:off x="6958084" y="3999102"/>
              <a:ext cx="1393825" cy="1293813"/>
            </a:xfrm>
            <a:custGeom>
              <a:avLst/>
              <a:gdLst>
                <a:gd name="T0" fmla="*/ 324 w 372"/>
                <a:gd name="T1" fmla="*/ 52 h 345"/>
                <a:gd name="T2" fmla="*/ 208 w 372"/>
                <a:gd name="T3" fmla="*/ 52 h 345"/>
                <a:gd name="T4" fmla="*/ 208 w 372"/>
                <a:gd name="T5" fmla="*/ 48 h 345"/>
                <a:gd name="T6" fmla="*/ 160 w 372"/>
                <a:gd name="T7" fmla="*/ 0 h 345"/>
                <a:gd name="T8" fmla="*/ 48 w 372"/>
                <a:gd name="T9" fmla="*/ 0 h 345"/>
                <a:gd name="T10" fmla="*/ 0 w 372"/>
                <a:gd name="T11" fmla="*/ 48 h 345"/>
                <a:gd name="T12" fmla="*/ 0 w 372"/>
                <a:gd name="T13" fmla="*/ 100 h 345"/>
                <a:gd name="T14" fmla="*/ 0 w 372"/>
                <a:gd name="T15" fmla="*/ 297 h 345"/>
                <a:gd name="T16" fmla="*/ 48 w 372"/>
                <a:gd name="T17" fmla="*/ 345 h 345"/>
                <a:gd name="T18" fmla="*/ 160 w 372"/>
                <a:gd name="T19" fmla="*/ 345 h 345"/>
                <a:gd name="T20" fmla="*/ 324 w 372"/>
                <a:gd name="T21" fmla="*/ 345 h 345"/>
                <a:gd name="T22" fmla="*/ 372 w 372"/>
                <a:gd name="T23" fmla="*/ 297 h 345"/>
                <a:gd name="T24" fmla="*/ 372 w 372"/>
                <a:gd name="T25" fmla="*/ 100 h 345"/>
                <a:gd name="T26" fmla="*/ 324 w 372"/>
                <a:gd name="T27" fmla="*/ 5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345">
                  <a:moveTo>
                    <a:pt x="324" y="52"/>
                  </a:moveTo>
                  <a:cubicBezTo>
                    <a:pt x="208" y="52"/>
                    <a:pt x="208" y="52"/>
                    <a:pt x="208" y="52"/>
                  </a:cubicBezTo>
                  <a:cubicBezTo>
                    <a:pt x="208" y="48"/>
                    <a:pt x="208" y="48"/>
                    <a:pt x="208" y="48"/>
                  </a:cubicBezTo>
                  <a:cubicBezTo>
                    <a:pt x="208" y="21"/>
                    <a:pt x="187" y="0"/>
                    <a:pt x="160" y="0"/>
                  </a:cubicBezTo>
                  <a:cubicBezTo>
                    <a:pt x="48" y="0"/>
                    <a:pt x="48" y="0"/>
                    <a:pt x="48" y="0"/>
                  </a:cubicBezTo>
                  <a:cubicBezTo>
                    <a:pt x="22" y="0"/>
                    <a:pt x="0" y="21"/>
                    <a:pt x="0" y="48"/>
                  </a:cubicBezTo>
                  <a:cubicBezTo>
                    <a:pt x="0" y="100"/>
                    <a:pt x="0" y="100"/>
                    <a:pt x="0" y="100"/>
                  </a:cubicBezTo>
                  <a:cubicBezTo>
                    <a:pt x="0" y="297"/>
                    <a:pt x="0" y="297"/>
                    <a:pt x="0" y="297"/>
                  </a:cubicBezTo>
                  <a:cubicBezTo>
                    <a:pt x="0" y="324"/>
                    <a:pt x="22" y="345"/>
                    <a:pt x="48" y="345"/>
                  </a:cubicBezTo>
                  <a:cubicBezTo>
                    <a:pt x="160" y="345"/>
                    <a:pt x="160" y="345"/>
                    <a:pt x="160" y="345"/>
                  </a:cubicBezTo>
                  <a:cubicBezTo>
                    <a:pt x="324" y="345"/>
                    <a:pt x="324" y="345"/>
                    <a:pt x="324" y="345"/>
                  </a:cubicBezTo>
                  <a:cubicBezTo>
                    <a:pt x="351" y="345"/>
                    <a:pt x="372" y="324"/>
                    <a:pt x="372" y="297"/>
                  </a:cubicBezTo>
                  <a:cubicBezTo>
                    <a:pt x="372" y="100"/>
                    <a:pt x="372" y="100"/>
                    <a:pt x="372" y="100"/>
                  </a:cubicBezTo>
                  <a:cubicBezTo>
                    <a:pt x="372" y="73"/>
                    <a:pt x="351" y="52"/>
                    <a:pt x="324" y="52"/>
                  </a:cubicBezTo>
                  <a:close/>
                </a:path>
              </a:pathLst>
            </a:custGeom>
            <a:gradFill flip="none" rotWithShape="1">
              <a:gsLst>
                <a:gs pos="5000">
                  <a:srgbClr val="D6DF27"/>
                </a:gs>
                <a:gs pos="95000">
                  <a:srgbClr val="8CC640"/>
                </a:gs>
              </a:gsLst>
              <a:lin ang="16200000" scaled="0"/>
              <a:tileRect/>
            </a:gradFill>
            <a:ln w="9525">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sp>
          <p:nvSpPr>
            <p:cNvPr id="40" name="Freeform 168"/>
            <p:cNvSpPr>
              <a:spLocks/>
            </p:cNvSpPr>
            <p:nvPr/>
          </p:nvSpPr>
          <p:spPr bwMode="auto">
            <a:xfrm>
              <a:off x="7093022" y="4329302"/>
              <a:ext cx="1335088" cy="963613"/>
            </a:xfrm>
            <a:custGeom>
              <a:avLst/>
              <a:gdLst>
                <a:gd name="T0" fmla="*/ 356 w 356"/>
                <a:gd name="T1" fmla="*/ 209 h 257"/>
                <a:gd name="T2" fmla="*/ 308 w 356"/>
                <a:gd name="T3" fmla="*/ 257 h 257"/>
                <a:gd name="T4" fmla="*/ 48 w 356"/>
                <a:gd name="T5" fmla="*/ 257 h 257"/>
                <a:gd name="T6" fmla="*/ 0 w 356"/>
                <a:gd name="T7" fmla="*/ 209 h 257"/>
                <a:gd name="T8" fmla="*/ 0 w 356"/>
                <a:gd name="T9" fmla="*/ 48 h 257"/>
                <a:gd name="T10" fmla="*/ 48 w 356"/>
                <a:gd name="T11" fmla="*/ 0 h 257"/>
                <a:gd name="T12" fmla="*/ 308 w 356"/>
                <a:gd name="T13" fmla="*/ 0 h 257"/>
                <a:gd name="T14" fmla="*/ 356 w 356"/>
                <a:gd name="T15" fmla="*/ 48 h 257"/>
                <a:gd name="T16" fmla="*/ 356 w 356"/>
                <a:gd name="T17" fmla="*/ 20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257">
                  <a:moveTo>
                    <a:pt x="356" y="209"/>
                  </a:moveTo>
                  <a:cubicBezTo>
                    <a:pt x="356" y="236"/>
                    <a:pt x="335" y="257"/>
                    <a:pt x="308" y="257"/>
                  </a:cubicBezTo>
                  <a:cubicBezTo>
                    <a:pt x="48" y="257"/>
                    <a:pt x="48" y="257"/>
                    <a:pt x="48" y="257"/>
                  </a:cubicBezTo>
                  <a:cubicBezTo>
                    <a:pt x="22" y="257"/>
                    <a:pt x="0" y="236"/>
                    <a:pt x="0" y="209"/>
                  </a:cubicBezTo>
                  <a:cubicBezTo>
                    <a:pt x="0" y="48"/>
                    <a:pt x="0" y="48"/>
                    <a:pt x="0" y="48"/>
                  </a:cubicBezTo>
                  <a:cubicBezTo>
                    <a:pt x="0" y="21"/>
                    <a:pt x="22" y="0"/>
                    <a:pt x="48" y="0"/>
                  </a:cubicBezTo>
                  <a:cubicBezTo>
                    <a:pt x="308" y="0"/>
                    <a:pt x="308" y="0"/>
                    <a:pt x="308" y="0"/>
                  </a:cubicBezTo>
                  <a:cubicBezTo>
                    <a:pt x="335" y="0"/>
                    <a:pt x="356" y="21"/>
                    <a:pt x="356" y="48"/>
                  </a:cubicBezTo>
                  <a:lnTo>
                    <a:pt x="356" y="20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69"/>
            <p:cNvSpPr>
              <a:spLocks/>
            </p:cNvSpPr>
            <p:nvPr/>
          </p:nvSpPr>
          <p:spPr bwMode="auto">
            <a:xfrm>
              <a:off x="7181922" y="4419789"/>
              <a:ext cx="1246188" cy="873125"/>
            </a:xfrm>
            <a:custGeom>
              <a:avLst/>
              <a:gdLst>
                <a:gd name="T0" fmla="*/ 332 w 332"/>
                <a:gd name="T1" fmla="*/ 185 h 233"/>
                <a:gd name="T2" fmla="*/ 284 w 332"/>
                <a:gd name="T3" fmla="*/ 233 h 233"/>
                <a:gd name="T4" fmla="*/ 48 w 332"/>
                <a:gd name="T5" fmla="*/ 233 h 233"/>
                <a:gd name="T6" fmla="*/ 0 w 332"/>
                <a:gd name="T7" fmla="*/ 185 h 233"/>
                <a:gd name="T8" fmla="*/ 0 w 332"/>
                <a:gd name="T9" fmla="*/ 48 h 233"/>
                <a:gd name="T10" fmla="*/ 48 w 332"/>
                <a:gd name="T11" fmla="*/ 0 h 233"/>
                <a:gd name="T12" fmla="*/ 284 w 332"/>
                <a:gd name="T13" fmla="*/ 0 h 233"/>
                <a:gd name="T14" fmla="*/ 332 w 332"/>
                <a:gd name="T15" fmla="*/ 48 h 233"/>
                <a:gd name="T16" fmla="*/ 332 w 332"/>
                <a:gd name="T17"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233">
                  <a:moveTo>
                    <a:pt x="332" y="185"/>
                  </a:moveTo>
                  <a:cubicBezTo>
                    <a:pt x="332" y="212"/>
                    <a:pt x="311" y="233"/>
                    <a:pt x="284" y="233"/>
                  </a:cubicBezTo>
                  <a:cubicBezTo>
                    <a:pt x="48" y="233"/>
                    <a:pt x="48" y="233"/>
                    <a:pt x="48" y="233"/>
                  </a:cubicBezTo>
                  <a:cubicBezTo>
                    <a:pt x="22" y="233"/>
                    <a:pt x="0" y="212"/>
                    <a:pt x="0" y="185"/>
                  </a:cubicBezTo>
                  <a:cubicBezTo>
                    <a:pt x="0" y="48"/>
                    <a:pt x="0" y="48"/>
                    <a:pt x="0" y="48"/>
                  </a:cubicBezTo>
                  <a:cubicBezTo>
                    <a:pt x="0" y="21"/>
                    <a:pt x="22" y="0"/>
                    <a:pt x="48" y="0"/>
                  </a:cubicBezTo>
                  <a:cubicBezTo>
                    <a:pt x="284" y="0"/>
                    <a:pt x="284" y="0"/>
                    <a:pt x="284" y="0"/>
                  </a:cubicBezTo>
                  <a:cubicBezTo>
                    <a:pt x="311" y="0"/>
                    <a:pt x="332" y="21"/>
                    <a:pt x="332" y="48"/>
                  </a:cubicBezTo>
                  <a:lnTo>
                    <a:pt x="332" y="185"/>
                  </a:lnTo>
                  <a:close/>
                </a:path>
              </a:pathLst>
            </a:custGeom>
            <a:gradFill flip="none" rotWithShape="1">
              <a:gsLst>
                <a:gs pos="5000">
                  <a:srgbClr val="D6DF27"/>
                </a:gs>
                <a:gs pos="95000">
                  <a:srgbClr val="8CC640"/>
                </a:gs>
              </a:gsLst>
              <a:lin ang="16200000" scaled="0"/>
              <a:tileRect/>
            </a:gradFill>
            <a:ln w="19050">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grpSp>
      <p:grpSp>
        <p:nvGrpSpPr>
          <p:cNvPr id="42" name="Group 41"/>
          <p:cNvGrpSpPr/>
          <p:nvPr/>
        </p:nvGrpSpPr>
        <p:grpSpPr>
          <a:xfrm>
            <a:off x="275753" y="4349137"/>
            <a:ext cx="301015" cy="447051"/>
            <a:chOff x="3839094" y="3681795"/>
            <a:chExt cx="614796" cy="913064"/>
          </a:xfrm>
          <a:effectLst>
            <a:outerShdw blurRad="50800" dist="38100" dir="2700000" algn="tl" rotWithShape="0">
              <a:prstClr val="black">
                <a:alpha val="40000"/>
              </a:prstClr>
            </a:outerShdw>
          </a:effectLst>
        </p:grpSpPr>
        <p:sp>
          <p:nvSpPr>
            <p:cNvPr id="43" name="Rounded Rectangle 157"/>
            <p:cNvSpPr/>
            <p:nvPr/>
          </p:nvSpPr>
          <p:spPr bwMode="auto">
            <a:xfrm>
              <a:off x="3839094" y="3681795"/>
              <a:ext cx="614244" cy="913064"/>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cs typeface="Verdana" pitchFamily="34" charset="0"/>
              </a:endParaRPr>
            </a:p>
          </p:txBody>
        </p:sp>
        <p:grpSp>
          <p:nvGrpSpPr>
            <p:cNvPr id="44" name="Group 92"/>
            <p:cNvGrpSpPr/>
            <p:nvPr/>
          </p:nvGrpSpPr>
          <p:grpSpPr>
            <a:xfrm>
              <a:off x="3840480" y="4240530"/>
              <a:ext cx="613410" cy="209549"/>
              <a:chOff x="3848100" y="4240530"/>
              <a:chExt cx="601980" cy="209549"/>
            </a:xfrm>
            <a:solidFill>
              <a:schemeClr val="bg1"/>
            </a:solidFill>
          </p:grpSpPr>
          <p:sp>
            <p:nvSpPr>
              <p:cNvPr id="45" name="Rectangle 44"/>
              <p:cNvSpPr/>
              <p:nvPr/>
            </p:nvSpPr>
            <p:spPr bwMode="auto">
              <a:xfrm>
                <a:off x="3848100" y="424053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cs typeface="Verdana" pitchFamily="34" charset="0"/>
                </a:endParaRPr>
              </a:p>
            </p:txBody>
          </p:sp>
          <p:sp>
            <p:nvSpPr>
              <p:cNvPr id="46" name="Rectangle 45"/>
              <p:cNvSpPr/>
              <p:nvPr/>
            </p:nvSpPr>
            <p:spPr bwMode="auto">
              <a:xfrm>
                <a:off x="3848100" y="440436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dirty="0">
                  <a:solidFill>
                    <a:schemeClr val="bg1"/>
                  </a:solidFill>
                  <a:cs typeface="Verdana" pitchFamily="34" charset="0"/>
                </a:endParaRPr>
              </a:p>
            </p:txBody>
          </p:sp>
        </p:grpSp>
      </p:grpSp>
      <p:grpSp>
        <p:nvGrpSpPr>
          <p:cNvPr id="47" name="Group 197"/>
          <p:cNvGrpSpPr/>
          <p:nvPr/>
        </p:nvGrpSpPr>
        <p:grpSpPr>
          <a:xfrm>
            <a:off x="290349" y="1430672"/>
            <a:ext cx="311664" cy="367803"/>
            <a:chOff x="6435725" y="3387724"/>
            <a:chExt cx="1022350" cy="1206501"/>
          </a:xfrm>
        </p:grpSpPr>
        <p:grpSp>
          <p:nvGrpSpPr>
            <p:cNvPr id="48" name="Group 198"/>
            <p:cNvGrpSpPr/>
            <p:nvPr/>
          </p:nvGrpSpPr>
          <p:grpSpPr>
            <a:xfrm>
              <a:off x="6646863" y="4508500"/>
              <a:ext cx="600075" cy="85725"/>
              <a:chOff x="6553200" y="4518025"/>
              <a:chExt cx="600075" cy="85725"/>
            </a:xfrm>
          </p:grpSpPr>
          <p:sp>
            <p:nvSpPr>
              <p:cNvPr id="96" name="Rounded Rectangle 95"/>
              <p:cNvSpPr/>
              <p:nvPr/>
            </p:nvSpPr>
            <p:spPr bwMode="auto">
              <a:xfrm>
                <a:off x="655320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97" name="Rounded Rectangle 96"/>
              <p:cNvSpPr/>
              <p:nvPr/>
            </p:nvSpPr>
            <p:spPr bwMode="auto">
              <a:xfrm>
                <a:off x="705485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sp>
          <p:nvSpPr>
            <p:cNvPr id="49" name="Rounded Rectangle 48"/>
            <p:cNvSpPr/>
            <p:nvPr/>
          </p:nvSpPr>
          <p:spPr bwMode="auto">
            <a:xfrm>
              <a:off x="6435725" y="3387724"/>
              <a:ext cx="1022350" cy="1130299"/>
            </a:xfrm>
            <a:prstGeom prst="roundRect">
              <a:avLst/>
            </a:prstGeom>
            <a:gradFill flip="none" rotWithShape="1">
              <a:gsLst>
                <a:gs pos="6000">
                  <a:schemeClr val="tx2">
                    <a:lumMod val="75000"/>
                  </a:schemeClr>
                </a:gs>
                <a:gs pos="98000">
                  <a:schemeClr val="bg2"/>
                </a:gs>
              </a:gsLst>
              <a:lin ang="1620000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50" name="Rounded Rectangle 49"/>
            <p:cNvSpPr/>
            <p:nvPr/>
          </p:nvSpPr>
          <p:spPr bwMode="auto">
            <a:xfrm>
              <a:off x="6494463" y="3387726"/>
              <a:ext cx="904875" cy="1066800"/>
            </a:xfrm>
            <a:prstGeom prst="roundRect">
              <a:avLst>
                <a:gd name="adj" fmla="val 894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nvGrpSpPr>
            <p:cNvPr id="51" name="Group 201"/>
            <p:cNvGrpSpPr/>
            <p:nvPr/>
          </p:nvGrpSpPr>
          <p:grpSpPr>
            <a:xfrm>
              <a:off x="6521450" y="3403592"/>
              <a:ext cx="850900" cy="187322"/>
              <a:chOff x="4724400" y="3392584"/>
              <a:chExt cx="762000" cy="142722"/>
            </a:xfrm>
          </p:grpSpPr>
          <p:sp>
            <p:nvSpPr>
              <p:cNvPr id="88" name="Rounded Rectangle 87"/>
              <p:cNvSpPr/>
              <p:nvPr/>
            </p:nvSpPr>
            <p:spPr bwMode="auto">
              <a:xfrm>
                <a:off x="4724400" y="3392584"/>
                <a:ext cx="762000" cy="142722"/>
              </a:xfrm>
              <a:prstGeom prst="roundRect">
                <a:avLst/>
              </a:prstGeom>
              <a:gradFill flip="none" rotWithShape="1">
                <a:gsLst>
                  <a:gs pos="100000">
                    <a:schemeClr val="accent1"/>
                  </a:gs>
                  <a:gs pos="0">
                    <a:schemeClr val="accent2"/>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93" name="Rounded Rectangle 92"/>
              <p:cNvSpPr/>
              <p:nvPr/>
            </p:nvSpPr>
            <p:spPr bwMode="auto">
              <a:xfrm>
                <a:off x="4800600" y="3443361"/>
                <a:ext cx="276225"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95" name="Rounded Rectangle 94"/>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52" name="Group 202"/>
            <p:cNvGrpSpPr/>
            <p:nvPr/>
          </p:nvGrpSpPr>
          <p:grpSpPr>
            <a:xfrm>
              <a:off x="6521450" y="3611557"/>
              <a:ext cx="850900" cy="187322"/>
              <a:chOff x="4724400" y="3392584"/>
              <a:chExt cx="762000" cy="142722"/>
            </a:xfrm>
          </p:grpSpPr>
          <p:sp>
            <p:nvSpPr>
              <p:cNvPr id="81" name="Rounded Rectangle 80"/>
              <p:cNvSpPr/>
              <p:nvPr/>
            </p:nvSpPr>
            <p:spPr bwMode="auto">
              <a:xfrm>
                <a:off x="4724400" y="3392584"/>
                <a:ext cx="762000" cy="142722"/>
              </a:xfrm>
              <a:prstGeom prst="roundRect">
                <a:avLst/>
              </a:prstGeom>
              <a:gradFill flip="none" rotWithShape="1">
                <a:gsLst>
                  <a:gs pos="100000">
                    <a:schemeClr val="accent1"/>
                  </a:gs>
                  <a:gs pos="0">
                    <a:schemeClr val="accent2"/>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83" name="Rounded Rectangle 82"/>
              <p:cNvSpPr/>
              <p:nvPr/>
            </p:nvSpPr>
            <p:spPr bwMode="auto">
              <a:xfrm>
                <a:off x="4800600" y="3443361"/>
                <a:ext cx="276225"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86" name="Rounded Rectangle 85"/>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53" name="Group 203"/>
            <p:cNvGrpSpPr/>
            <p:nvPr/>
          </p:nvGrpSpPr>
          <p:grpSpPr>
            <a:xfrm>
              <a:off x="6521450" y="3819522"/>
              <a:ext cx="850900" cy="187322"/>
              <a:chOff x="4724400" y="3392584"/>
              <a:chExt cx="762000" cy="142722"/>
            </a:xfrm>
          </p:grpSpPr>
          <p:sp>
            <p:nvSpPr>
              <p:cNvPr id="69" name="Rounded Rectangle 68"/>
              <p:cNvSpPr/>
              <p:nvPr/>
            </p:nvSpPr>
            <p:spPr bwMode="auto">
              <a:xfrm>
                <a:off x="4724400" y="3392584"/>
                <a:ext cx="762000" cy="142722"/>
              </a:xfrm>
              <a:prstGeom prst="roundRect">
                <a:avLst/>
              </a:prstGeom>
              <a:gradFill flip="none" rotWithShape="1">
                <a:gsLst>
                  <a:gs pos="100000">
                    <a:schemeClr val="accent1"/>
                  </a:gs>
                  <a:gs pos="0">
                    <a:schemeClr val="accent2"/>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71" name="Rounded Rectangle 70"/>
              <p:cNvSpPr/>
              <p:nvPr/>
            </p:nvSpPr>
            <p:spPr bwMode="auto">
              <a:xfrm>
                <a:off x="4800600" y="3443361"/>
                <a:ext cx="276225"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77" name="Rounded Rectangle 76"/>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54" name="Group 204"/>
            <p:cNvGrpSpPr/>
            <p:nvPr/>
          </p:nvGrpSpPr>
          <p:grpSpPr>
            <a:xfrm>
              <a:off x="6521450" y="4027487"/>
              <a:ext cx="850900" cy="187322"/>
              <a:chOff x="4724400" y="3392584"/>
              <a:chExt cx="762000" cy="142722"/>
            </a:xfrm>
          </p:grpSpPr>
          <p:sp>
            <p:nvSpPr>
              <p:cNvPr id="61" name="Rounded Rectangle 60"/>
              <p:cNvSpPr/>
              <p:nvPr/>
            </p:nvSpPr>
            <p:spPr bwMode="auto">
              <a:xfrm>
                <a:off x="4724400" y="3392584"/>
                <a:ext cx="762000" cy="142722"/>
              </a:xfrm>
              <a:prstGeom prst="roundRect">
                <a:avLst/>
              </a:prstGeom>
              <a:gradFill flip="none" rotWithShape="1">
                <a:gsLst>
                  <a:gs pos="100000">
                    <a:schemeClr val="accent1"/>
                  </a:gs>
                  <a:gs pos="0">
                    <a:schemeClr val="accent2"/>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62" name="Rounded Rectangle 61"/>
              <p:cNvSpPr/>
              <p:nvPr/>
            </p:nvSpPr>
            <p:spPr bwMode="auto">
              <a:xfrm>
                <a:off x="4800600" y="3443361"/>
                <a:ext cx="276225"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68" name="Rounded Rectangle 67"/>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55" name="Group 205"/>
            <p:cNvGrpSpPr/>
            <p:nvPr/>
          </p:nvGrpSpPr>
          <p:grpSpPr>
            <a:xfrm>
              <a:off x="6521450" y="4235453"/>
              <a:ext cx="850900" cy="187322"/>
              <a:chOff x="4724400" y="3392584"/>
              <a:chExt cx="762000" cy="142722"/>
            </a:xfrm>
          </p:grpSpPr>
          <p:sp>
            <p:nvSpPr>
              <p:cNvPr id="56" name="Rounded Rectangle 55"/>
              <p:cNvSpPr/>
              <p:nvPr/>
            </p:nvSpPr>
            <p:spPr bwMode="auto">
              <a:xfrm>
                <a:off x="4724400" y="3392584"/>
                <a:ext cx="762000" cy="142722"/>
              </a:xfrm>
              <a:prstGeom prst="roundRect">
                <a:avLst/>
              </a:prstGeom>
              <a:gradFill flip="none" rotWithShape="1">
                <a:gsLst>
                  <a:gs pos="100000">
                    <a:schemeClr val="accent1"/>
                  </a:gs>
                  <a:gs pos="0">
                    <a:schemeClr val="accent2"/>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57" name="Rounded Rectangle 56"/>
              <p:cNvSpPr/>
              <p:nvPr/>
            </p:nvSpPr>
            <p:spPr bwMode="auto">
              <a:xfrm>
                <a:off x="4800600" y="3443361"/>
                <a:ext cx="276225"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58" name="Rounded Rectangle 57"/>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grpSp>
        <p:nvGrpSpPr>
          <p:cNvPr id="98" name="Group 97"/>
          <p:cNvGrpSpPr/>
          <p:nvPr/>
        </p:nvGrpSpPr>
        <p:grpSpPr>
          <a:xfrm>
            <a:off x="253689" y="3288683"/>
            <a:ext cx="342293" cy="415235"/>
            <a:chOff x="7948390" y="1652803"/>
            <a:chExt cx="611117" cy="741345"/>
          </a:xfrm>
        </p:grpSpPr>
        <p:grpSp>
          <p:nvGrpSpPr>
            <p:cNvPr id="99" name="Group 181"/>
            <p:cNvGrpSpPr/>
            <p:nvPr/>
          </p:nvGrpSpPr>
          <p:grpSpPr>
            <a:xfrm>
              <a:off x="7948390" y="2062718"/>
              <a:ext cx="611117" cy="331430"/>
              <a:chOff x="-1008063" y="3948113"/>
              <a:chExt cx="693738" cy="376238"/>
            </a:xfrm>
          </p:grpSpPr>
          <p:sp>
            <p:nvSpPr>
              <p:cNvPr id="110" name="Freeform 14"/>
              <p:cNvSpPr>
                <a:spLocks noEditPoints="1"/>
              </p:cNvSpPr>
              <p:nvPr/>
            </p:nvSpPr>
            <p:spPr bwMode="auto">
              <a:xfrm>
                <a:off x="-1008063" y="3986213"/>
                <a:ext cx="554038" cy="338138"/>
              </a:xfrm>
              <a:custGeom>
                <a:avLst/>
                <a:gdLst>
                  <a:gd name="T0" fmla="*/ 120 w 148"/>
                  <a:gd name="T1" fmla="*/ 34 h 90"/>
                  <a:gd name="T2" fmla="*/ 120 w 148"/>
                  <a:gd name="T3" fmla="*/ 34 h 90"/>
                  <a:gd name="T4" fmla="*/ 77 w 148"/>
                  <a:gd name="T5" fmla="*/ 0 h 90"/>
                  <a:gd name="T6" fmla="*/ 39 w 148"/>
                  <a:gd name="T7" fmla="*/ 22 h 90"/>
                  <a:gd name="T8" fmla="*/ 34 w 148"/>
                  <a:gd name="T9" fmla="*/ 21 h 90"/>
                  <a:gd name="T10" fmla="*/ 0 w 148"/>
                  <a:gd name="T11" fmla="*/ 56 h 90"/>
                  <a:gd name="T12" fmla="*/ 33 w 148"/>
                  <a:gd name="T13" fmla="*/ 90 h 90"/>
                  <a:gd name="T14" fmla="*/ 33 w 148"/>
                  <a:gd name="T15" fmla="*/ 90 h 90"/>
                  <a:gd name="T16" fmla="*/ 34 w 148"/>
                  <a:gd name="T17" fmla="*/ 90 h 90"/>
                  <a:gd name="T18" fmla="*/ 34 w 148"/>
                  <a:gd name="T19" fmla="*/ 90 h 90"/>
                  <a:gd name="T20" fmla="*/ 34 w 148"/>
                  <a:gd name="T21" fmla="*/ 90 h 90"/>
                  <a:gd name="T22" fmla="*/ 85 w 148"/>
                  <a:gd name="T23" fmla="*/ 90 h 90"/>
                  <a:gd name="T24" fmla="*/ 120 w 148"/>
                  <a:gd name="T25" fmla="*/ 90 h 90"/>
                  <a:gd name="T26" fmla="*/ 120 w 148"/>
                  <a:gd name="T27" fmla="*/ 90 h 90"/>
                  <a:gd name="T28" fmla="*/ 120 w 148"/>
                  <a:gd name="T29" fmla="*/ 90 h 90"/>
                  <a:gd name="T30" fmla="*/ 121 w 148"/>
                  <a:gd name="T31" fmla="*/ 90 h 90"/>
                  <a:gd name="T32" fmla="*/ 121 w 148"/>
                  <a:gd name="T33" fmla="*/ 90 h 90"/>
                  <a:gd name="T34" fmla="*/ 148 w 148"/>
                  <a:gd name="T35" fmla="*/ 62 h 90"/>
                  <a:gd name="T36" fmla="*/ 120 w 148"/>
                  <a:gd name="T37" fmla="*/ 34 h 90"/>
                  <a:gd name="T38" fmla="*/ 137 w 148"/>
                  <a:gd name="T39" fmla="*/ 62 h 90"/>
                  <a:gd name="T40" fmla="*/ 121 w 148"/>
                  <a:gd name="T41" fmla="*/ 79 h 90"/>
                  <a:gd name="T42" fmla="*/ 33 w 148"/>
                  <a:gd name="T43" fmla="*/ 78 h 90"/>
                  <a:gd name="T44" fmla="*/ 33 w 148"/>
                  <a:gd name="T45" fmla="*/ 78 h 90"/>
                  <a:gd name="T46" fmla="*/ 32 w 148"/>
                  <a:gd name="T47" fmla="*/ 78 h 90"/>
                  <a:gd name="T48" fmla="*/ 32 w 148"/>
                  <a:gd name="T49" fmla="*/ 78 h 90"/>
                  <a:gd name="T50" fmla="*/ 14 w 148"/>
                  <a:gd name="T51" fmla="*/ 56 h 90"/>
                  <a:gd name="T52" fmla="*/ 23 w 148"/>
                  <a:gd name="T53" fmla="*/ 37 h 90"/>
                  <a:gd name="T54" fmla="*/ 26 w 148"/>
                  <a:gd name="T55" fmla="*/ 36 h 90"/>
                  <a:gd name="T56" fmla="*/ 27 w 148"/>
                  <a:gd name="T57" fmla="*/ 35 h 90"/>
                  <a:gd name="T58" fmla="*/ 36 w 148"/>
                  <a:gd name="T59" fmla="*/ 33 h 90"/>
                  <a:gd name="T60" fmla="*/ 48 w 148"/>
                  <a:gd name="T61" fmla="*/ 36 h 90"/>
                  <a:gd name="T62" fmla="*/ 56 w 148"/>
                  <a:gd name="T63" fmla="*/ 44 h 90"/>
                  <a:gd name="T64" fmla="*/ 56 w 148"/>
                  <a:gd name="T65" fmla="*/ 44 h 90"/>
                  <a:gd name="T66" fmla="*/ 60 w 148"/>
                  <a:gd name="T67" fmla="*/ 46 h 90"/>
                  <a:gd name="T68" fmla="*/ 65 w 148"/>
                  <a:gd name="T69" fmla="*/ 41 h 90"/>
                  <a:gd name="T70" fmla="*/ 64 w 148"/>
                  <a:gd name="T71" fmla="*/ 37 h 90"/>
                  <a:gd name="T72" fmla="*/ 52 w 148"/>
                  <a:gd name="T73" fmla="*/ 26 h 90"/>
                  <a:gd name="T74" fmla="*/ 78 w 148"/>
                  <a:gd name="T75" fmla="*/ 12 h 90"/>
                  <a:gd name="T76" fmla="*/ 107 w 148"/>
                  <a:gd name="T77" fmla="*/ 34 h 90"/>
                  <a:gd name="T78" fmla="*/ 108 w 148"/>
                  <a:gd name="T79" fmla="*/ 37 h 90"/>
                  <a:gd name="T80" fmla="*/ 108 w 148"/>
                  <a:gd name="T81" fmla="*/ 42 h 90"/>
                  <a:gd name="T82" fmla="*/ 108 w 148"/>
                  <a:gd name="T83" fmla="*/ 44 h 90"/>
                  <a:gd name="T84" fmla="*/ 118 w 148"/>
                  <a:gd name="T85" fmla="*/ 43 h 90"/>
                  <a:gd name="T86" fmla="*/ 137 w 148"/>
                  <a:gd name="T87" fmla="*/ 62 h 90"/>
                  <a:gd name="T88" fmla="*/ 136 w 148"/>
                  <a:gd name="T89" fmla="*/ 62 h 90"/>
                  <a:gd name="T90" fmla="*/ 137 w 148"/>
                  <a:gd name="T91"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90">
                    <a:moveTo>
                      <a:pt x="120" y="34"/>
                    </a:moveTo>
                    <a:cubicBezTo>
                      <a:pt x="120" y="34"/>
                      <a:pt x="120" y="34"/>
                      <a:pt x="120" y="34"/>
                    </a:cubicBezTo>
                    <a:cubicBezTo>
                      <a:pt x="115" y="15"/>
                      <a:pt x="98" y="0"/>
                      <a:pt x="77" y="0"/>
                    </a:cubicBezTo>
                    <a:cubicBezTo>
                      <a:pt x="61" y="0"/>
                      <a:pt x="47" y="9"/>
                      <a:pt x="39" y="22"/>
                    </a:cubicBezTo>
                    <a:cubicBezTo>
                      <a:pt x="38" y="21"/>
                      <a:pt x="36" y="21"/>
                      <a:pt x="34" y="21"/>
                    </a:cubicBezTo>
                    <a:cubicBezTo>
                      <a:pt x="15" y="21"/>
                      <a:pt x="0" y="37"/>
                      <a:pt x="0" y="56"/>
                    </a:cubicBezTo>
                    <a:cubicBezTo>
                      <a:pt x="0" y="75"/>
                      <a:pt x="15" y="90"/>
                      <a:pt x="33" y="90"/>
                    </a:cubicBezTo>
                    <a:cubicBezTo>
                      <a:pt x="33" y="90"/>
                      <a:pt x="33" y="90"/>
                      <a:pt x="33" y="90"/>
                    </a:cubicBezTo>
                    <a:cubicBezTo>
                      <a:pt x="34" y="90"/>
                      <a:pt x="34" y="90"/>
                      <a:pt x="34" y="90"/>
                    </a:cubicBezTo>
                    <a:cubicBezTo>
                      <a:pt x="34" y="90"/>
                      <a:pt x="34" y="90"/>
                      <a:pt x="34" y="90"/>
                    </a:cubicBezTo>
                    <a:cubicBezTo>
                      <a:pt x="34" y="90"/>
                      <a:pt x="34" y="90"/>
                      <a:pt x="34" y="90"/>
                    </a:cubicBezTo>
                    <a:cubicBezTo>
                      <a:pt x="85" y="90"/>
                      <a:pt x="85" y="90"/>
                      <a:pt x="85" y="90"/>
                    </a:cubicBezTo>
                    <a:cubicBezTo>
                      <a:pt x="120" y="90"/>
                      <a:pt x="120" y="90"/>
                      <a:pt x="120" y="90"/>
                    </a:cubicBezTo>
                    <a:cubicBezTo>
                      <a:pt x="120" y="90"/>
                      <a:pt x="120" y="90"/>
                      <a:pt x="120" y="90"/>
                    </a:cubicBezTo>
                    <a:cubicBezTo>
                      <a:pt x="120" y="90"/>
                      <a:pt x="120" y="90"/>
                      <a:pt x="120" y="90"/>
                    </a:cubicBezTo>
                    <a:cubicBezTo>
                      <a:pt x="121" y="90"/>
                      <a:pt x="121" y="90"/>
                      <a:pt x="121" y="90"/>
                    </a:cubicBezTo>
                    <a:cubicBezTo>
                      <a:pt x="121" y="90"/>
                      <a:pt x="121" y="90"/>
                      <a:pt x="121" y="90"/>
                    </a:cubicBezTo>
                    <a:cubicBezTo>
                      <a:pt x="136" y="90"/>
                      <a:pt x="148" y="78"/>
                      <a:pt x="148" y="62"/>
                    </a:cubicBezTo>
                    <a:cubicBezTo>
                      <a:pt x="148" y="47"/>
                      <a:pt x="136" y="34"/>
                      <a:pt x="120" y="34"/>
                    </a:cubicBezTo>
                    <a:close/>
                    <a:moveTo>
                      <a:pt x="137" y="62"/>
                    </a:moveTo>
                    <a:cubicBezTo>
                      <a:pt x="137" y="71"/>
                      <a:pt x="130" y="78"/>
                      <a:pt x="121" y="79"/>
                    </a:cubicBezTo>
                    <a:cubicBezTo>
                      <a:pt x="33" y="78"/>
                      <a:pt x="33" y="78"/>
                      <a:pt x="33" y="78"/>
                    </a:cubicBezTo>
                    <a:cubicBezTo>
                      <a:pt x="33" y="78"/>
                      <a:pt x="33" y="78"/>
                      <a:pt x="33" y="78"/>
                    </a:cubicBezTo>
                    <a:cubicBezTo>
                      <a:pt x="33" y="78"/>
                      <a:pt x="33" y="78"/>
                      <a:pt x="32" y="78"/>
                    </a:cubicBezTo>
                    <a:cubicBezTo>
                      <a:pt x="32" y="78"/>
                      <a:pt x="32" y="78"/>
                      <a:pt x="32" y="78"/>
                    </a:cubicBezTo>
                    <a:cubicBezTo>
                      <a:pt x="21" y="76"/>
                      <a:pt x="14" y="67"/>
                      <a:pt x="14" y="56"/>
                    </a:cubicBezTo>
                    <a:cubicBezTo>
                      <a:pt x="14" y="48"/>
                      <a:pt x="18" y="41"/>
                      <a:pt x="23" y="37"/>
                    </a:cubicBezTo>
                    <a:cubicBezTo>
                      <a:pt x="24" y="37"/>
                      <a:pt x="25" y="36"/>
                      <a:pt x="26" y="36"/>
                    </a:cubicBezTo>
                    <a:cubicBezTo>
                      <a:pt x="26" y="36"/>
                      <a:pt x="26" y="35"/>
                      <a:pt x="27" y="35"/>
                    </a:cubicBezTo>
                    <a:cubicBezTo>
                      <a:pt x="30" y="34"/>
                      <a:pt x="33" y="33"/>
                      <a:pt x="36" y="33"/>
                    </a:cubicBezTo>
                    <a:cubicBezTo>
                      <a:pt x="41" y="33"/>
                      <a:pt x="44" y="34"/>
                      <a:pt x="48" y="36"/>
                    </a:cubicBezTo>
                    <a:cubicBezTo>
                      <a:pt x="51" y="38"/>
                      <a:pt x="54" y="41"/>
                      <a:pt x="56" y="44"/>
                    </a:cubicBezTo>
                    <a:cubicBezTo>
                      <a:pt x="56" y="44"/>
                      <a:pt x="56" y="44"/>
                      <a:pt x="56" y="44"/>
                    </a:cubicBezTo>
                    <a:cubicBezTo>
                      <a:pt x="57" y="45"/>
                      <a:pt x="58" y="46"/>
                      <a:pt x="60" y="46"/>
                    </a:cubicBezTo>
                    <a:cubicBezTo>
                      <a:pt x="63" y="46"/>
                      <a:pt x="65" y="44"/>
                      <a:pt x="65" y="41"/>
                    </a:cubicBezTo>
                    <a:cubicBezTo>
                      <a:pt x="65" y="39"/>
                      <a:pt x="65" y="38"/>
                      <a:pt x="64" y="37"/>
                    </a:cubicBezTo>
                    <a:cubicBezTo>
                      <a:pt x="61" y="33"/>
                      <a:pt x="57" y="29"/>
                      <a:pt x="52" y="26"/>
                    </a:cubicBezTo>
                    <a:cubicBezTo>
                      <a:pt x="57" y="18"/>
                      <a:pt x="67" y="12"/>
                      <a:pt x="78" y="12"/>
                    </a:cubicBezTo>
                    <a:cubicBezTo>
                      <a:pt x="91" y="12"/>
                      <a:pt x="103" y="21"/>
                      <a:pt x="107" y="34"/>
                    </a:cubicBezTo>
                    <a:cubicBezTo>
                      <a:pt x="107" y="35"/>
                      <a:pt x="108" y="36"/>
                      <a:pt x="108" y="37"/>
                    </a:cubicBezTo>
                    <a:cubicBezTo>
                      <a:pt x="108" y="38"/>
                      <a:pt x="108" y="40"/>
                      <a:pt x="108" y="42"/>
                    </a:cubicBezTo>
                    <a:cubicBezTo>
                      <a:pt x="108" y="43"/>
                      <a:pt x="108" y="44"/>
                      <a:pt x="108" y="44"/>
                    </a:cubicBezTo>
                    <a:cubicBezTo>
                      <a:pt x="108" y="44"/>
                      <a:pt x="117" y="43"/>
                      <a:pt x="118" y="43"/>
                    </a:cubicBezTo>
                    <a:cubicBezTo>
                      <a:pt x="128" y="43"/>
                      <a:pt x="137" y="52"/>
                      <a:pt x="137" y="62"/>
                    </a:cubicBezTo>
                    <a:cubicBezTo>
                      <a:pt x="137" y="62"/>
                      <a:pt x="136" y="62"/>
                      <a:pt x="136" y="62"/>
                    </a:cubicBezTo>
                    <a:cubicBezTo>
                      <a:pt x="136" y="62"/>
                      <a:pt x="137" y="62"/>
                      <a:pt x="137" y="62"/>
                    </a:cubicBezTo>
                    <a:close/>
                  </a:path>
                </a:pathLst>
              </a:custGeom>
              <a:gradFill flip="none" rotWithShape="1">
                <a:gsLst>
                  <a:gs pos="5000">
                    <a:srgbClr val="D6DF27"/>
                  </a:gs>
                  <a:gs pos="95000">
                    <a:srgbClr val="8CC640"/>
                  </a:gs>
                </a:gsLst>
                <a:lin ang="16200000" scaled="0"/>
                <a:tileRect/>
              </a:gradFill>
              <a:ln w="19050">
                <a:noFill/>
                <a:round/>
                <a:headEnd/>
                <a:tailEnd/>
              </a:ln>
              <a:effectLst/>
              <a:extLst>
                <a:ext uri="{91240B29-F687-4F45-9708-019B960494DF}">
                  <a14:hiddenLine xmlns=""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p>
            </p:txBody>
          </p:sp>
          <p:sp>
            <p:nvSpPr>
              <p:cNvPr id="111" name="Freeform 15"/>
              <p:cNvSpPr>
                <a:spLocks/>
              </p:cNvSpPr>
              <p:nvPr/>
            </p:nvSpPr>
            <p:spPr bwMode="auto">
              <a:xfrm>
                <a:off x="-625475" y="3948113"/>
                <a:ext cx="311150" cy="274638"/>
              </a:xfrm>
              <a:custGeom>
                <a:avLst/>
                <a:gdLst>
                  <a:gd name="T0" fmla="*/ 60 w 83"/>
                  <a:gd name="T1" fmla="*/ 28 h 73"/>
                  <a:gd name="T2" fmla="*/ 60 w 83"/>
                  <a:gd name="T3" fmla="*/ 28 h 73"/>
                  <a:gd name="T4" fmla="*/ 25 w 83"/>
                  <a:gd name="T5" fmla="*/ 0 h 73"/>
                  <a:gd name="T6" fmla="*/ 0 w 83"/>
                  <a:gd name="T7" fmla="*/ 10 h 73"/>
                  <a:gd name="T8" fmla="*/ 11 w 83"/>
                  <a:gd name="T9" fmla="*/ 19 h 73"/>
                  <a:gd name="T10" fmla="*/ 26 w 83"/>
                  <a:gd name="T11" fmla="*/ 14 h 73"/>
                  <a:gd name="T12" fmla="*/ 52 w 83"/>
                  <a:gd name="T13" fmla="*/ 39 h 73"/>
                  <a:gd name="T14" fmla="*/ 60 w 83"/>
                  <a:gd name="T15" fmla="*/ 39 h 73"/>
                  <a:gd name="T16" fmla="*/ 71 w 83"/>
                  <a:gd name="T17" fmla="*/ 51 h 73"/>
                  <a:gd name="T18" fmla="*/ 54 w 83"/>
                  <a:gd name="T19" fmla="*/ 62 h 73"/>
                  <a:gd name="T20" fmla="*/ 53 w 83"/>
                  <a:gd name="T21" fmla="*/ 62 h 73"/>
                  <a:gd name="T22" fmla="*/ 54 w 83"/>
                  <a:gd name="T23" fmla="*/ 71 h 73"/>
                  <a:gd name="T24" fmla="*/ 54 w 83"/>
                  <a:gd name="T25" fmla="*/ 73 h 73"/>
                  <a:gd name="T26" fmla="*/ 60 w 83"/>
                  <a:gd name="T27" fmla="*/ 73 h 73"/>
                  <a:gd name="T28" fmla="*/ 60 w 83"/>
                  <a:gd name="T29" fmla="*/ 73 h 73"/>
                  <a:gd name="T30" fmla="*/ 60 w 83"/>
                  <a:gd name="T31" fmla="*/ 73 h 73"/>
                  <a:gd name="T32" fmla="*/ 61 w 83"/>
                  <a:gd name="T33" fmla="*/ 73 h 73"/>
                  <a:gd name="T34" fmla="*/ 61 w 83"/>
                  <a:gd name="T35" fmla="*/ 73 h 73"/>
                  <a:gd name="T36" fmla="*/ 83 w 83"/>
                  <a:gd name="T37" fmla="*/ 51 h 73"/>
                  <a:gd name="T38" fmla="*/ 60 w 83"/>
                  <a:gd name="T3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73">
                    <a:moveTo>
                      <a:pt x="60" y="28"/>
                    </a:moveTo>
                    <a:cubicBezTo>
                      <a:pt x="60" y="28"/>
                      <a:pt x="60" y="28"/>
                      <a:pt x="60" y="28"/>
                    </a:cubicBezTo>
                    <a:cubicBezTo>
                      <a:pt x="56" y="12"/>
                      <a:pt x="42" y="0"/>
                      <a:pt x="25" y="0"/>
                    </a:cubicBezTo>
                    <a:cubicBezTo>
                      <a:pt x="15" y="0"/>
                      <a:pt x="7" y="4"/>
                      <a:pt x="0" y="10"/>
                    </a:cubicBezTo>
                    <a:cubicBezTo>
                      <a:pt x="4" y="12"/>
                      <a:pt x="8" y="15"/>
                      <a:pt x="11" y="19"/>
                    </a:cubicBezTo>
                    <a:cubicBezTo>
                      <a:pt x="16" y="15"/>
                      <a:pt x="21" y="14"/>
                      <a:pt x="26" y="14"/>
                    </a:cubicBezTo>
                    <a:cubicBezTo>
                      <a:pt x="48" y="14"/>
                      <a:pt x="52" y="39"/>
                      <a:pt x="52" y="39"/>
                    </a:cubicBezTo>
                    <a:cubicBezTo>
                      <a:pt x="52" y="39"/>
                      <a:pt x="59" y="39"/>
                      <a:pt x="60" y="39"/>
                    </a:cubicBezTo>
                    <a:cubicBezTo>
                      <a:pt x="66" y="39"/>
                      <a:pt x="71" y="43"/>
                      <a:pt x="71" y="51"/>
                    </a:cubicBezTo>
                    <a:cubicBezTo>
                      <a:pt x="71" y="51"/>
                      <a:pt x="70" y="62"/>
                      <a:pt x="54" y="62"/>
                    </a:cubicBezTo>
                    <a:cubicBezTo>
                      <a:pt x="53" y="62"/>
                      <a:pt x="53" y="62"/>
                      <a:pt x="53" y="62"/>
                    </a:cubicBezTo>
                    <a:cubicBezTo>
                      <a:pt x="54" y="65"/>
                      <a:pt x="54" y="68"/>
                      <a:pt x="54" y="71"/>
                    </a:cubicBezTo>
                    <a:cubicBezTo>
                      <a:pt x="54" y="72"/>
                      <a:pt x="54" y="72"/>
                      <a:pt x="54" y="73"/>
                    </a:cubicBezTo>
                    <a:cubicBezTo>
                      <a:pt x="60" y="73"/>
                      <a:pt x="60" y="73"/>
                      <a:pt x="60" y="73"/>
                    </a:cubicBezTo>
                    <a:cubicBezTo>
                      <a:pt x="60" y="73"/>
                      <a:pt x="60" y="73"/>
                      <a:pt x="60" y="73"/>
                    </a:cubicBezTo>
                    <a:cubicBezTo>
                      <a:pt x="60" y="73"/>
                      <a:pt x="60" y="73"/>
                      <a:pt x="60" y="73"/>
                    </a:cubicBezTo>
                    <a:cubicBezTo>
                      <a:pt x="61" y="73"/>
                      <a:pt x="61" y="73"/>
                      <a:pt x="61" y="73"/>
                    </a:cubicBezTo>
                    <a:cubicBezTo>
                      <a:pt x="61" y="73"/>
                      <a:pt x="61" y="73"/>
                      <a:pt x="61" y="73"/>
                    </a:cubicBezTo>
                    <a:cubicBezTo>
                      <a:pt x="73" y="73"/>
                      <a:pt x="83" y="63"/>
                      <a:pt x="83" y="51"/>
                    </a:cubicBezTo>
                    <a:cubicBezTo>
                      <a:pt x="83" y="38"/>
                      <a:pt x="73" y="28"/>
                      <a:pt x="60" y="28"/>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a:extLst>
                <a:ext uri="{91240B29-F687-4F45-9708-019B960494DF}">
                  <a14:hiddenLine xmlns="" xmlns:a14="http://schemas.microsoft.com/office/drawing/2010/main" w="9525">
                    <a:solidFill>
                      <a:srgbClr val="000000"/>
                    </a:solidFill>
                    <a:round/>
                    <a:headEnd/>
                    <a:tailEnd/>
                  </a14:hiddenLine>
                </a:ext>
              </a:extLst>
            </p:spPr>
            <p:txBody>
              <a:bodyPr lIns="91431" tIns="45716" rIns="91431" bIns="45716" rtlCol="0" anchor="ctr"/>
              <a:lstStyle/>
              <a:p>
                <a:pPr algn="ctr"/>
                <a:endParaRPr lang="en-US" sz="2000" kern="0" dirty="0">
                  <a:solidFill>
                    <a:srgbClr val="FFFFFF"/>
                  </a:solidFill>
                </a:endParaRPr>
              </a:p>
            </p:txBody>
          </p:sp>
        </p:grpSp>
        <p:pic>
          <p:nvPicPr>
            <p:cNvPr id="100" name="Picture 3" descr="C:\Users\v-kmcmah\Documents\Clients\BuzzBee\1517_Intel\DCSG_decks\icons\dotted-line.pn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68547" t="72170"/>
            <a:stretch/>
          </p:blipFill>
          <p:spPr bwMode="auto">
            <a:xfrm flipH="1" flipV="1">
              <a:off x="8125534" y="1716222"/>
              <a:ext cx="264127" cy="15277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1" name="Group 183"/>
            <p:cNvGrpSpPr/>
            <p:nvPr/>
          </p:nvGrpSpPr>
          <p:grpSpPr>
            <a:xfrm>
              <a:off x="8062077" y="1652803"/>
              <a:ext cx="424255" cy="607634"/>
              <a:chOff x="8119294" y="1848829"/>
              <a:chExt cx="623738" cy="893342"/>
            </a:xfrm>
          </p:grpSpPr>
          <p:grpSp>
            <p:nvGrpSpPr>
              <p:cNvPr id="102" name="Group 184"/>
              <p:cNvGrpSpPr/>
              <p:nvPr/>
            </p:nvGrpSpPr>
            <p:grpSpPr>
              <a:xfrm>
                <a:off x="8119294" y="2091399"/>
                <a:ext cx="306247" cy="650772"/>
                <a:chOff x="1995719" y="3712310"/>
                <a:chExt cx="187570" cy="398584"/>
              </a:xfrm>
            </p:grpSpPr>
            <p:sp>
              <p:nvSpPr>
                <p:cNvPr id="107" name="Round Same Side Corner Rectangle 106"/>
                <p:cNvSpPr/>
                <p:nvPr/>
              </p:nvSpPr>
              <p:spPr bwMode="auto">
                <a:xfrm>
                  <a:off x="1995719" y="3712310"/>
                  <a:ext cx="187570" cy="398584"/>
                </a:xfrm>
                <a:prstGeom prst="round2SameRect">
                  <a:avLst>
                    <a:gd name="adj1" fmla="val 20786"/>
                    <a:gd name="adj2" fmla="val 18405"/>
                  </a:avLst>
                </a:prstGeom>
                <a:gradFill flip="none" rotWithShape="1">
                  <a:gsLst>
                    <a:gs pos="5000">
                      <a:schemeClr val="accent2"/>
                    </a:gs>
                    <a:gs pos="95000">
                      <a:schemeClr val="accent1"/>
                    </a:gs>
                  </a:gsLst>
                  <a:lin ang="16200000" scaled="0"/>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latin typeface="Neo Sans Intel" pitchFamily="34" charset="0"/>
                  </a:endParaRPr>
                </a:p>
              </p:txBody>
            </p:sp>
            <p:sp>
              <p:nvSpPr>
                <p:cNvPr id="108" name="Round Same Side Corner Rectangle 107"/>
                <p:cNvSpPr/>
                <p:nvPr/>
              </p:nvSpPr>
              <p:spPr bwMode="auto">
                <a:xfrm rot="5400000">
                  <a:off x="2066644" y="3733215"/>
                  <a:ext cx="45719" cy="136769"/>
                </a:xfrm>
                <a:prstGeom prst="round2SameRect">
                  <a:avLst>
                    <a:gd name="adj1" fmla="val 50000"/>
                    <a:gd name="adj2" fmla="val 5000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09" name="Oval 108"/>
                <p:cNvSpPr/>
                <p:nvPr/>
              </p:nvSpPr>
              <p:spPr bwMode="auto">
                <a:xfrm>
                  <a:off x="2066644" y="3965087"/>
                  <a:ext cx="45719" cy="45719"/>
                </a:xfrm>
                <a:prstGeom prst="ellipse">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nvGrpSpPr>
              <p:cNvPr id="103" name="Group 185"/>
              <p:cNvGrpSpPr/>
              <p:nvPr/>
            </p:nvGrpSpPr>
            <p:grpSpPr>
              <a:xfrm>
                <a:off x="8503920" y="1848829"/>
                <a:ext cx="239112" cy="544716"/>
                <a:chOff x="1995719" y="3583507"/>
                <a:chExt cx="187570" cy="427299"/>
              </a:xfrm>
            </p:grpSpPr>
            <p:sp>
              <p:nvSpPr>
                <p:cNvPr id="104" name="Round Same Side Corner Rectangle 103"/>
                <p:cNvSpPr/>
                <p:nvPr/>
              </p:nvSpPr>
              <p:spPr bwMode="auto">
                <a:xfrm>
                  <a:off x="1995719" y="3583507"/>
                  <a:ext cx="187570" cy="398584"/>
                </a:xfrm>
                <a:prstGeom prst="round2SameRect">
                  <a:avLst>
                    <a:gd name="adj1" fmla="val 20786"/>
                    <a:gd name="adj2" fmla="val 18405"/>
                  </a:avLst>
                </a:prstGeom>
                <a:gradFill flip="none" rotWithShape="1">
                  <a:gsLst>
                    <a:gs pos="5000">
                      <a:schemeClr val="accent2"/>
                    </a:gs>
                    <a:gs pos="95000">
                      <a:schemeClr val="accent1"/>
                    </a:gs>
                  </a:gsLst>
                  <a:lin ang="16200000" scaled="0"/>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b="1" dirty="0">
                    <a:solidFill>
                      <a:schemeClr val="tx1"/>
                    </a:solidFill>
                    <a:latin typeface="Neo Sans Intel" pitchFamily="34" charset="0"/>
                  </a:endParaRPr>
                </a:p>
              </p:txBody>
            </p:sp>
            <p:sp>
              <p:nvSpPr>
                <p:cNvPr id="105" name="Round Same Side Corner Rectangle 104"/>
                <p:cNvSpPr/>
                <p:nvPr/>
              </p:nvSpPr>
              <p:spPr bwMode="auto">
                <a:xfrm rot="5400000">
                  <a:off x="2066644" y="3733215"/>
                  <a:ext cx="45719" cy="136769"/>
                </a:xfrm>
                <a:prstGeom prst="round2SameRect">
                  <a:avLst>
                    <a:gd name="adj1" fmla="val 50000"/>
                    <a:gd name="adj2" fmla="val 5000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06" name="Oval 105"/>
                <p:cNvSpPr/>
                <p:nvPr/>
              </p:nvSpPr>
              <p:spPr bwMode="auto">
                <a:xfrm>
                  <a:off x="2066644" y="3965087"/>
                  <a:ext cx="45719" cy="45719"/>
                </a:xfrm>
                <a:prstGeom prst="ellipse">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grpSp>
        </p:grpSp>
      </p:grpSp>
      <p:grpSp>
        <p:nvGrpSpPr>
          <p:cNvPr id="112" name="Group 111"/>
          <p:cNvGrpSpPr/>
          <p:nvPr/>
        </p:nvGrpSpPr>
        <p:grpSpPr>
          <a:xfrm>
            <a:off x="268936" y="5356447"/>
            <a:ext cx="351722" cy="301926"/>
            <a:chOff x="436223" y="5339704"/>
            <a:chExt cx="287167" cy="301926"/>
          </a:xfrm>
        </p:grpSpPr>
        <p:grpSp>
          <p:nvGrpSpPr>
            <p:cNvPr id="113" name="Group 195"/>
            <p:cNvGrpSpPr/>
            <p:nvPr/>
          </p:nvGrpSpPr>
          <p:grpSpPr>
            <a:xfrm>
              <a:off x="436223" y="5339704"/>
              <a:ext cx="287167" cy="301926"/>
              <a:chOff x="-1465126" y="1543047"/>
              <a:chExt cx="960301" cy="1009653"/>
            </a:xfrm>
          </p:grpSpPr>
          <p:grpSp>
            <p:nvGrpSpPr>
              <p:cNvPr id="122" name="Group 210"/>
              <p:cNvGrpSpPr/>
              <p:nvPr/>
            </p:nvGrpSpPr>
            <p:grpSpPr>
              <a:xfrm>
                <a:off x="-1465126" y="1543047"/>
                <a:ext cx="960301" cy="1009653"/>
                <a:chOff x="-1218491" y="1543047"/>
                <a:chExt cx="713666" cy="1009653"/>
              </a:xfrm>
            </p:grpSpPr>
            <p:sp>
              <p:nvSpPr>
                <p:cNvPr id="124" name="Rounded Rectangle 123"/>
                <p:cNvSpPr/>
                <p:nvPr/>
              </p:nvSpPr>
              <p:spPr bwMode="auto">
                <a:xfrm>
                  <a:off x="-1218491" y="1543050"/>
                  <a:ext cx="713666" cy="1009650"/>
                </a:xfrm>
                <a:prstGeom prst="roundRect">
                  <a:avLst>
                    <a:gd name="adj" fmla="val 4403"/>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sp>
              <p:nvSpPr>
                <p:cNvPr id="125" name="Round Same Side Corner Rectangle 124"/>
                <p:cNvSpPr/>
                <p:nvPr/>
              </p:nvSpPr>
              <p:spPr bwMode="auto">
                <a:xfrm>
                  <a:off x="-1188313" y="1543047"/>
                  <a:ext cx="673016" cy="155120"/>
                </a:xfrm>
                <a:prstGeom prst="round2SameRect">
                  <a:avLst/>
                </a:prstGeom>
                <a:gradFill>
                  <a:gsLst>
                    <a:gs pos="100000">
                      <a:srgbClr val="484A4C"/>
                    </a:gs>
                    <a:gs pos="0">
                      <a:srgbClr val="484A4C">
                        <a:lumMod val="60000"/>
                        <a:lumOff val="40000"/>
                      </a:srgbClr>
                    </a:gs>
                  </a:gsLst>
                  <a:lin ang="16200000" scaled="0"/>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grpSp>
          <p:sp>
            <p:nvSpPr>
              <p:cNvPr id="123" name="Round Same Side Corner Rectangle 122"/>
              <p:cNvSpPr/>
              <p:nvPr/>
            </p:nvSpPr>
            <p:spPr bwMode="auto">
              <a:xfrm>
                <a:off x="-1410427" y="1698170"/>
                <a:ext cx="867814" cy="803868"/>
              </a:xfrm>
              <a:prstGeom prst="round2SameRect">
                <a:avLst>
                  <a:gd name="adj1" fmla="val 0"/>
                  <a:gd name="adj2" fmla="val 7500"/>
                </a:avLst>
              </a:prstGeom>
              <a:solidFill>
                <a:srgbClr val="FFFFFF"/>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grpSp>
        <p:grpSp>
          <p:nvGrpSpPr>
            <p:cNvPr id="114" name="Group 196"/>
            <p:cNvGrpSpPr/>
            <p:nvPr/>
          </p:nvGrpSpPr>
          <p:grpSpPr>
            <a:xfrm>
              <a:off x="475584" y="5454189"/>
              <a:ext cx="196300" cy="147412"/>
              <a:chOff x="-3063982" y="683639"/>
              <a:chExt cx="2272617" cy="1706631"/>
            </a:xfrm>
          </p:grpSpPr>
          <p:sp>
            <p:nvSpPr>
              <p:cNvPr id="117" name="Round Same Side Corner Rectangle 225"/>
              <p:cNvSpPr/>
              <p:nvPr/>
            </p:nvSpPr>
            <p:spPr bwMode="auto">
              <a:xfrm>
                <a:off x="-3063982" y="715943"/>
                <a:ext cx="2272617" cy="1674327"/>
              </a:xfrm>
              <a:custGeom>
                <a:avLst/>
                <a:gdLst/>
                <a:ahLst/>
                <a:cxnLst/>
                <a:rect l="l" t="t" r="r" b="b"/>
                <a:pathLst>
                  <a:path w="2272617" h="1674327">
                    <a:moveTo>
                      <a:pt x="42787" y="0"/>
                    </a:moveTo>
                    <a:lnTo>
                      <a:pt x="94061" y="0"/>
                    </a:lnTo>
                    <a:cubicBezTo>
                      <a:pt x="117692" y="0"/>
                      <a:pt x="136848" y="19156"/>
                      <a:pt x="136848" y="42787"/>
                    </a:cubicBezTo>
                    <a:lnTo>
                      <a:pt x="136848" y="1542208"/>
                    </a:lnTo>
                    <a:lnTo>
                      <a:pt x="2236354" y="1542208"/>
                    </a:lnTo>
                    <a:cubicBezTo>
                      <a:pt x="2256382" y="1542208"/>
                      <a:pt x="2272617" y="1558443"/>
                      <a:pt x="2272617" y="1578471"/>
                    </a:cubicBezTo>
                    <a:lnTo>
                      <a:pt x="2272617" y="1638064"/>
                    </a:lnTo>
                    <a:cubicBezTo>
                      <a:pt x="2272617" y="1658092"/>
                      <a:pt x="2256382" y="1674327"/>
                      <a:pt x="2236354" y="1674327"/>
                    </a:cubicBezTo>
                    <a:lnTo>
                      <a:pt x="1" y="1674327"/>
                    </a:lnTo>
                    <a:lnTo>
                      <a:pt x="1" y="1654496"/>
                    </a:lnTo>
                    <a:lnTo>
                      <a:pt x="0" y="1654496"/>
                    </a:lnTo>
                    <a:lnTo>
                      <a:pt x="0" y="42787"/>
                    </a:lnTo>
                    <a:cubicBezTo>
                      <a:pt x="0" y="19156"/>
                      <a:pt x="19156" y="0"/>
                      <a:pt x="42787" y="0"/>
                    </a:cubicBezTo>
                    <a:close/>
                  </a:path>
                </a:pathLst>
              </a:custGeom>
              <a:gradFill flip="none" rotWithShape="1">
                <a:gsLst>
                  <a:gs pos="6000">
                    <a:srgbClr val="484A4C">
                      <a:lumMod val="75000"/>
                    </a:srgbClr>
                  </a:gs>
                  <a:gs pos="98000">
                    <a:srgbClr val="B4BABD"/>
                  </a:gs>
                </a:gsLst>
                <a:lin ang="16200000" scaled="1"/>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sp>
            <p:nvSpPr>
              <p:cNvPr id="118" name="Rounded Rectangle 117"/>
              <p:cNvSpPr/>
              <p:nvPr/>
            </p:nvSpPr>
            <p:spPr bwMode="auto">
              <a:xfrm>
                <a:off x="-2777251" y="1165596"/>
                <a:ext cx="365119" cy="949311"/>
              </a:xfrm>
              <a:prstGeom prst="roundRect">
                <a:avLst/>
              </a:prstGeom>
              <a:gradFill flip="none" rotWithShape="1">
                <a:gsLst>
                  <a:gs pos="100000">
                    <a:srgbClr val="0071C5"/>
                  </a:gs>
                  <a:gs pos="0">
                    <a:srgbClr val="00AEEF"/>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sp>
            <p:nvSpPr>
              <p:cNvPr id="119" name="Rounded Rectangle 118"/>
              <p:cNvSpPr/>
              <p:nvPr/>
            </p:nvSpPr>
            <p:spPr bwMode="auto">
              <a:xfrm>
                <a:off x="-2280688" y="858895"/>
                <a:ext cx="365119" cy="1256012"/>
              </a:xfrm>
              <a:prstGeom prst="roundRect">
                <a:avLst/>
              </a:prstGeom>
              <a:gradFill flip="none" rotWithShape="1">
                <a:gsLst>
                  <a:gs pos="5000">
                    <a:srgbClr val="D6DF27"/>
                  </a:gs>
                  <a:gs pos="95000">
                    <a:srgbClr val="8CC640"/>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latin typeface="Neo Sans Intel" pitchFamily="34" charset="0"/>
                </a:endParaRPr>
              </a:p>
            </p:txBody>
          </p:sp>
          <p:sp>
            <p:nvSpPr>
              <p:cNvPr id="120" name="Rounded Rectangle 119"/>
              <p:cNvSpPr/>
              <p:nvPr/>
            </p:nvSpPr>
            <p:spPr bwMode="auto">
              <a:xfrm>
                <a:off x="-1769521" y="1004944"/>
                <a:ext cx="365119" cy="1109963"/>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latin typeface="Neo Sans Intel" pitchFamily="34" charset="0"/>
                </a:endParaRPr>
              </a:p>
            </p:txBody>
          </p:sp>
          <p:sp>
            <p:nvSpPr>
              <p:cNvPr id="121" name="Rounded Rectangle 120"/>
              <p:cNvSpPr/>
              <p:nvPr/>
            </p:nvSpPr>
            <p:spPr bwMode="auto">
              <a:xfrm>
                <a:off x="-1243749" y="683639"/>
                <a:ext cx="365119" cy="1431269"/>
              </a:xfrm>
              <a:prstGeom prst="roundRect">
                <a:avLst/>
              </a:prstGeom>
              <a:gradFill flip="none" rotWithShape="1">
                <a:gsLst>
                  <a:gs pos="100000">
                    <a:srgbClr val="00AEEF"/>
                  </a:gs>
                  <a:gs pos="0">
                    <a:srgbClr val="00AEEF">
                      <a:lumMod val="60000"/>
                      <a:lumOff val="40000"/>
                    </a:srgbClr>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grpSp>
        <p:sp>
          <p:nvSpPr>
            <p:cNvPr id="115" name="Rectangle 114"/>
            <p:cNvSpPr/>
            <p:nvPr/>
          </p:nvSpPr>
          <p:spPr bwMode="auto">
            <a:xfrm>
              <a:off x="509279" y="5406247"/>
              <a:ext cx="130903" cy="8203"/>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sp>
          <p:nvSpPr>
            <p:cNvPr id="116" name="Rectangle 115"/>
            <p:cNvSpPr/>
            <p:nvPr/>
          </p:nvSpPr>
          <p:spPr bwMode="auto">
            <a:xfrm>
              <a:off x="532551" y="5423804"/>
              <a:ext cx="84359" cy="2734"/>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grpSp>
    </p:spTree>
    <p:extLst>
      <p:ext uri="{BB962C8B-B14F-4D97-AF65-F5344CB8AC3E}">
        <p14:creationId xmlns="" xmlns:p14="http://schemas.microsoft.com/office/powerpoint/2010/main" val="207551679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erver Gold 20110314">
  <a:themeElements>
    <a:clrScheme name="Custom 43">
      <a:dk1>
        <a:srgbClr val="061922"/>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lgn="ctr">
          <a:solidFill>
            <a:srgbClr val="111111"/>
          </a:solidFill>
          <a:miter lim="800000"/>
          <a:headEnd type="none" w="sm" len="sm"/>
          <a:tailEnd type="none" w="sm" len="sm"/>
        </a:ln>
      </a:spPr>
      <a:bodyPr lIns="91431" tIns="45716" rIns="91431" bIns="45716" anchor="ctr"/>
      <a:lstStyle>
        <a:defPPr marL="0" indent="0" algn="ctr" fontAlgn="auto">
          <a:lnSpc>
            <a:spcPct val="100000"/>
          </a:lnSpc>
          <a:spcBef>
            <a:spcPts val="0"/>
          </a:spcBef>
          <a:spcAft>
            <a:spcPts val="0"/>
          </a:spcAft>
          <a:buClrTx/>
          <a:defRPr sz="2000" kern="0" dirty="0" smtClean="0">
            <a:solidFill>
              <a:schemeClr val="bg1"/>
            </a:solidFill>
          </a:defRPr>
        </a:defPPr>
      </a:lstStyle>
    </a:spDef>
  </a:objectDefaults>
  <a:extraClrSchemeLst/>
</a:theme>
</file>

<file path=ppt/theme/theme2.xml><?xml version="1.0" encoding="utf-8"?>
<a:theme xmlns:a="http://schemas.openxmlformats.org/drawingml/2006/main" name="4_white_intel_only">
  <a:themeElements>
    <a:clrScheme name="intel blue">
      <a:dk1>
        <a:srgbClr val="000000"/>
      </a:dk1>
      <a:lt1>
        <a:srgbClr val="FFFFFF"/>
      </a:lt1>
      <a:dk2>
        <a:srgbClr val="0860A8"/>
      </a:dk2>
      <a:lt2>
        <a:srgbClr val="FFFFFF"/>
      </a:lt2>
      <a:accent1>
        <a:srgbClr val="339933"/>
      </a:accent1>
      <a:accent2>
        <a:srgbClr val="FF6600"/>
      </a:accent2>
      <a:accent3>
        <a:srgbClr val="FFC000"/>
      </a:accent3>
      <a:accent4>
        <a:srgbClr val="CC0066"/>
      </a:accent4>
      <a:accent5>
        <a:srgbClr val="66CCFF"/>
      </a:accent5>
      <a:accent6>
        <a:srgbClr val="808080"/>
      </a:accent6>
      <a:hlink>
        <a:srgbClr val="FFC000"/>
      </a:hlink>
      <a:folHlink>
        <a:srgbClr val="000000"/>
      </a:folHlink>
    </a:clrScheme>
    <a:fontScheme name="interl-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a:effectLst>
          <a:outerShdw blurRad="50800" dist="76200" dir="7800000" sx="101000" sy="101000" algn="tr" rotWithShape="0">
            <a:prstClr val="black">
              <a:alpha val="29000"/>
            </a:prstClr>
          </a:outerShdw>
        </a:effectLst>
      </a:spPr>
      <a:bodyPr anchor="ctr">
        <a:spAutoFit/>
      </a:bodyPr>
      <a:lstStyle>
        <a:defPPr marL="0" marR="0" indent="0" algn="ctr" defTabSz="914400" eaLnBrk="0" fontAlgn="auto" latinLnBrk="0" hangingPunct="0">
          <a:lnSpc>
            <a:spcPct val="80000"/>
          </a:lnSpc>
          <a:spcBef>
            <a:spcPct val="50000"/>
          </a:spcBef>
          <a:spcAft>
            <a:spcPts val="0"/>
          </a:spcAft>
          <a:buClrTx/>
          <a:buSzTx/>
          <a:buFontTx/>
          <a:buNone/>
          <a:tabLst/>
          <a:defRPr kumimoji="0" sz="1800" b="0" i="0" u="none" strike="noStrike" kern="0" cap="none" spc="0" normalizeH="0" baseline="0" noProof="0" smtClean="0">
            <a:ln>
              <a:noFill/>
            </a:ln>
            <a:solidFill>
              <a:srgbClr val="000000"/>
            </a:solidFill>
            <a:effectLst/>
            <a:uLnTx/>
            <a:uFillTx/>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96" charset="0"/>
          </a:defRPr>
        </a:defPPr>
      </a:lstStyle>
    </a:lnDef>
    <a:txDef>
      <a:spPr>
        <a:noFill/>
      </a:spPr>
      <a:bodyPr wrap="none" rtlCol="0">
        <a:spAutoFit/>
      </a:bodyPr>
      <a:lstStyle>
        <a:defPPr>
          <a:defRPr sz="2000" dirty="0"/>
        </a:defPPr>
      </a:lstStyle>
    </a:txDef>
  </a:objectDefaults>
  <a:extraClrSchemeLst>
    <a:extraClrScheme>
      <a:clrScheme name="2_white_intel_only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3">
    <a:dk1>
      <a:srgbClr val="061922"/>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Abstract xmlns="1ba3b578-647c-497e-a6c7-47cbcee8228b">&lt;This presentation provides an overview of the Intel products and technologies that IT enterprise data centers should consider when modernizing their data center. While cloud technology is included, it is done so as one of several ways to modernize. If you are looking for a cloud-specific presentation then please see the Enterprise Cloud presentation also by Jake Smith.
</Abstract>
    <Languages xmlns="1ba3b578-647c-497e-a6c7-47cbcee8228b">
      <Value>2</Value>
    </Languages>
    <Codenames xmlns="1ba3b578-647c-497e-a6c7-47cbcee8228b"/>
    <Platforms xmlns="1ba3b578-647c-497e-a6c7-47cbcee8228b">
      <Value>78</Value>
    </Platforms>
    <Segments xmlns="1ba3b578-647c-497e-a6c7-47cbcee8228b">
      <Value>14</Value>
      <Value>15</Value>
      <Value>26</Value>
      <Value>20</Value>
      <Value>38</Value>
    </Segments>
    <ContentOwner xmlns="1ba3b578-647c-497e-a6c7-47cbcee8228b">
      <UserInfo>
        <DisplayName>Smith, Jake</DisplayName>
        <AccountId>116</AccountId>
        <AccountType/>
      </UserInfo>
    </ContentOwner>
    <ContentCategories xmlns="1ba3b578-647c-497e-a6c7-47cbcee8228b">
      <Value>46</Value>
    </ContentCategories>
    <TargetedView xmlns="1ba3b578-647c-497e-a6c7-47cbcee8228b">
      <Value>5</Value>
    </TargetedView>
    <Classification xmlns="1ba3b578-647c-497e-a6c7-47cbcee8228b">
      <Value>3</Value>
    </Classification>
    <EOLDate xmlns="1ba3b578-647c-497e-a6c7-47cbcee8228b">2012-12-31T07:00:00+00:00</EOLDate>
    <Downloads xmlns="9251e8ce-2662-45a2-a3e7-5f8d4c0280d5">154</Downloads>
    <Geography xmlns="1ba3b578-647c-497e-a6c7-47cbcee8228b">
      <Value>All Geographies</Value>
      <Value>APAC</Value>
      <Value>ASMO-LAR</Value>
      <Value>ASMO-NAR</Value>
      <Value>EMEA</Value>
      <Value>IJKK</Value>
      <Value>PRC</Value>
    </Geography>
    <Technologies xmlns="1ba3b578-647c-497e-a6c7-47cbcee8228b"/>
    <ProgramsAndInitiatives xmlns="1ba3b578-647c-497e-a6c7-47cbcee8228b"/>
    <Audiences xmlns="1ba3b578-647c-497e-a6c7-47cbcee8228b">
      <Value>6</Value>
    </Audiences>
  </documentManagement>
</p:properties>
</file>

<file path=customXml/item2.xml><?xml version="1.0" encoding="utf-8"?>
<LongProperties xmlns="http://schemas.microsoft.com/office/2006/metadata/longProperties">
  <LongProp xmlns="" name="Abstract"><![CDATA[THE INTEL XEON® PROCESSOR 5500 SERIES IS HERE!!!  Driving server refresh in a down economy and raising server CPU ASPs – that’s what the Xeon® 5500 is all about.  Staggering performance, energy efficient, and optimized for virtualization.  This deck shows enterprise IT decision makers why refreshing and standardizing on the Intel Xeon® 5500 based serves (launching in March 2009) offer them immediate value today, even in a down economy.  It enables fellow travelers and Intel field sales communicate the IT value proposition of using high performance, energy efficient, and intelligent Intel Xeon® 5500 based servers for infrastructure refresh and virtualization, supported by both business & technical proof points.  It also provides a comprehensive set of the latest performance data on the Intel Xeon® processor 5500 series platform, along with key transition and sell-up messages, for one of our biggest server platform launches ever.]]></LongProp>
</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General Content" ma:contentTypeID="0x0101007CE7E4AEE4754F8E8495FB8033F8549200221AE5A75260304092EF8B1B1CF87782" ma:contentTypeVersion="9" ma:contentTypeDescription="A general content item." ma:contentTypeScope="" ma:versionID="7632bfbac563543f133faee3c1f74e64">
  <xsd:schema xmlns:xsd="http://www.w3.org/2001/XMLSchema" xmlns:p="http://schemas.microsoft.com/office/2006/metadata/properties" xmlns:ns1="http://schemas.microsoft.com/sharepoint/v3" xmlns:ns2="1ba3b578-647c-497e-a6c7-47cbcee8228b" xmlns:ns3="9251e8ce-2662-45a2-a3e7-5f8d4c0280d5" targetNamespace="http://schemas.microsoft.com/office/2006/metadata/properties" ma:root="true" ma:fieldsID="3c4196fd66031c17b19b7386f9d412a5" ns1:_="" ns2:_="" ns3:_="">
    <xsd:import namespace="http://schemas.microsoft.com/sharepoint/v3"/>
    <xsd:import namespace="1ba3b578-647c-497e-a6c7-47cbcee8228b"/>
    <xsd:import namespace="9251e8ce-2662-45a2-a3e7-5f8d4c0280d5"/>
    <xsd:element name="properties">
      <xsd:complexType>
        <xsd:sequence>
          <xsd:element name="documentManagement">
            <xsd:complexType>
              <xsd:all>
                <xsd:element ref="ns2:ContentCategories" minOccurs="0"/>
                <xsd:element ref="ns2:Classification" minOccurs="0"/>
                <xsd:element ref="ns2:Abstract"/>
                <xsd:element ref="ns2:EOLDate"/>
                <xsd:element ref="ns2:Languages" minOccurs="0"/>
                <xsd:element ref="ns2:TargetedView" minOccurs="0"/>
                <xsd:element ref="ns2:Geography" minOccurs="0"/>
                <xsd:element ref="ns2:Audiences" minOccurs="0"/>
                <xsd:element ref="ns2:Codenames" minOccurs="0"/>
                <xsd:element ref="ns2:Platforms" minOccurs="0"/>
                <xsd:element ref="ns2:ProgramsAndInitiatives" minOccurs="0"/>
                <xsd:element ref="ns2:Segments" minOccurs="0"/>
                <xsd:element ref="ns2:Technologies" minOccurs="0"/>
                <xsd:element ref="ns2:ContentOwner"/>
                <xsd:element ref="ns1:AllDocuments"/>
                <xsd:element ref="ns3:Downloads"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AllDocuments" ma:index="22" ma:displayName="All Documents" ma:default="1" ma:internalName="AllDocuments" ma:readOnly="true">
      <xsd:simpleType>
        <xsd:restriction base="dms:Text"/>
      </xsd:simpleType>
    </xsd:element>
  </xsd:schema>
  <xsd:schema xmlns:xsd="http://www.w3.org/2001/XMLSchema" xmlns:dms="http://schemas.microsoft.com/office/2006/documentManagement/types" targetNamespace="1ba3b578-647c-497e-a6c7-47cbcee8228b" elementFormDefault="qualified">
    <xsd:import namespace="http://schemas.microsoft.com/office/2006/documentManagement/types"/>
    <xsd:element name="ContentCategories" ma:index="2" nillable="true" ma:displayName="Document Type" ma:list="{98f33d5e-53f4-4195-97a9-6a77b78fe3ec}" ma:internalName="ContentCategori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Classification" ma:index="3" nillable="true" ma:displayName="Classification" ma:list="{7b995d0d-d806-40bd-9555-66d41c3cb553}" ma:internalName="Classification"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Abstract" ma:index="4" ma:displayName="Abstract" ma:internalName="Abstract">
      <xsd:simpleType>
        <xsd:restriction base="dms:Note"/>
      </xsd:simpleType>
    </xsd:element>
    <xsd:element name="EOLDate" ma:index="5" ma:displayName="EOL Date" ma:format="DateOnly" ma:internalName="EOLDate">
      <xsd:simpleType>
        <xsd:restriction base="dms:DateTime"/>
      </xsd:simpleType>
    </xsd:element>
    <xsd:element name="Languages" ma:index="6" nillable="true" ma:displayName="Languages" ma:list="{ad71293b-2881-4435-815a-6104bbe5385a}" ma:internalName="Languag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TargetedView" ma:index="7" nillable="true" ma:displayName="Targeted View" ma:list="{d77459d8-0d3e-4a5a-b96c-95bed2a43929}" ma:internalName="TargetedView"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Geography" ma:index="8" nillable="true" ma:displayName="Geography" ma:internalName="Geography" ma:requiredMultiChoice="true">
      <xsd:complexType>
        <xsd:complexContent>
          <xsd:extension base="dms:MultiChoice">
            <xsd:sequence>
              <xsd:element name="Value" maxOccurs="unbounded" minOccurs="0" nillable="true">
                <xsd:simpleType>
                  <xsd:restriction base="dms:Choice">
                    <xsd:enumeration value="All Geographies"/>
                    <xsd:enumeration value="APAC"/>
                    <xsd:enumeration value="ASMO-LAR"/>
                    <xsd:enumeration value="ASMO-NAR"/>
                    <xsd:enumeration value="EMEA"/>
                    <xsd:enumeration value="IJKK"/>
                    <xsd:enumeration value="PRC"/>
                  </xsd:restriction>
                </xsd:simpleType>
              </xsd:element>
            </xsd:sequence>
          </xsd:extension>
        </xsd:complexContent>
      </xsd:complexType>
    </xsd:element>
    <xsd:element name="Audiences" ma:index="9" nillable="true" ma:displayName="Audiences" ma:list="{db10efb6-9e91-40ba-a498-37365b4cc101}" ma:internalName="Audiences" ma:showField="Title">
      <xsd:complexType>
        <xsd:complexContent>
          <xsd:extension base="dms:MultiChoiceLookup">
            <xsd:sequence>
              <xsd:element name="Value" type="dms:Lookup" maxOccurs="unbounded" minOccurs="0" nillable="true"/>
            </xsd:sequence>
          </xsd:extension>
        </xsd:complexContent>
      </xsd:complexType>
    </xsd:element>
    <xsd:element name="Codenames" ma:index="10" nillable="true" ma:displayName="Codenames" ma:list="{255521f3-a095-428b-ac7e-15c082bdd271}" ma:internalName="Codenames" ma:showField="Title">
      <xsd:complexType>
        <xsd:complexContent>
          <xsd:extension base="dms:MultiChoiceLookup">
            <xsd:sequence>
              <xsd:element name="Value" type="dms:Lookup" maxOccurs="unbounded" minOccurs="0" nillable="true"/>
            </xsd:sequence>
          </xsd:extension>
        </xsd:complexContent>
      </xsd:complexType>
    </xsd:element>
    <xsd:element name="Platforms" ma:index="11" nillable="true" ma:displayName="Platforms" ma:list="{1a12e7dc-7750-42b8-aafd-a558fe17a451}" ma:internalName="Platforms" ma:showField="Title">
      <xsd:complexType>
        <xsd:complexContent>
          <xsd:extension base="dms:MultiChoiceLookup">
            <xsd:sequence>
              <xsd:element name="Value" type="dms:Lookup" maxOccurs="unbounded" minOccurs="0" nillable="true"/>
            </xsd:sequence>
          </xsd:extension>
        </xsd:complexContent>
      </xsd:complexType>
    </xsd:element>
    <xsd:element name="ProgramsAndInitiatives" ma:index="12" nillable="true" ma:displayName="Programs and Initiatives" ma:list="{3abeacab-d64d-45ae-ac32-82ba465f2bd0}" ma:internalName="ProgramsAndInitiatives" ma:showField="Title">
      <xsd:complexType>
        <xsd:complexContent>
          <xsd:extension base="dms:MultiChoiceLookup">
            <xsd:sequence>
              <xsd:element name="Value" type="dms:Lookup" maxOccurs="unbounded" minOccurs="0" nillable="true"/>
            </xsd:sequence>
          </xsd:extension>
        </xsd:complexContent>
      </xsd:complexType>
    </xsd:element>
    <xsd:element name="Segments" ma:index="13" nillable="true" ma:displayName="Segments" ma:list="{40900142-fc39-45e9-ae58-1a70a615b56b}" ma:internalName="Segments" ma:showField="Title">
      <xsd:complexType>
        <xsd:complexContent>
          <xsd:extension base="dms:MultiChoiceLookup">
            <xsd:sequence>
              <xsd:element name="Value" type="dms:Lookup" maxOccurs="unbounded" minOccurs="0" nillable="true"/>
            </xsd:sequence>
          </xsd:extension>
        </xsd:complexContent>
      </xsd:complexType>
    </xsd:element>
    <xsd:element name="Technologies" ma:index="14" nillable="true" ma:displayName="Technologies" ma:list="{a1214e0d-a3ef-41a1-8725-99d7149bd27d}" ma:internalName="Technologies" ma:showField="Title">
      <xsd:complexType>
        <xsd:complexContent>
          <xsd:extension base="dms:MultiChoiceLookup">
            <xsd:sequence>
              <xsd:element name="Value" type="dms:Lookup" maxOccurs="unbounded" minOccurs="0" nillable="true"/>
            </xsd:sequence>
          </xsd:extension>
        </xsd:complexContent>
      </xsd:complexType>
    </xsd:element>
    <xsd:element name="ContentOwner" ma:index="15" ma:displayName="Content Owner" ma:list="UserInfo" ma:internalName="Cont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9251e8ce-2662-45a2-a3e7-5f8d4c0280d5" elementFormDefault="qualified">
    <xsd:import namespace="http://schemas.microsoft.com/office/2006/documentManagement/types"/>
    <xsd:element name="Downloads" ma:index="23" nillable="true" ma:displayName="Downloads" ma:default="0" ma:internalName="Download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8948083-9B54-43A4-B5DD-851CC068FF90}">
  <ds:schemaRefs>
    <ds:schemaRef ds:uri="http://schemas.microsoft.com/office/2006/metadata/properties"/>
    <ds:schemaRef ds:uri="1ba3b578-647c-497e-a6c7-47cbcee8228b"/>
    <ds:schemaRef ds:uri="9251e8ce-2662-45a2-a3e7-5f8d4c0280d5"/>
  </ds:schemaRefs>
</ds:datastoreItem>
</file>

<file path=customXml/itemProps2.xml><?xml version="1.0" encoding="utf-8"?>
<ds:datastoreItem xmlns:ds="http://schemas.openxmlformats.org/officeDocument/2006/customXml" ds:itemID="{1B1F8548-0529-49D4-8E1B-43E8FD371F27}">
  <ds:schemaRefs>
    <ds:schemaRef ds:uri="http://schemas.microsoft.com/office/2006/metadata/longProperties"/>
    <ds:schemaRef ds:uri=""/>
  </ds:schemaRefs>
</ds:datastoreItem>
</file>

<file path=customXml/itemProps3.xml><?xml version="1.0" encoding="utf-8"?>
<ds:datastoreItem xmlns:ds="http://schemas.openxmlformats.org/officeDocument/2006/customXml" ds:itemID="{A75CC67C-502F-4EE4-93F6-9256D1CBF1C3}">
  <ds:schemaRefs>
    <ds:schemaRef ds:uri="http://schemas.microsoft.com/sharepoint/v3/contenttype/forms"/>
  </ds:schemaRefs>
</ds:datastoreItem>
</file>

<file path=customXml/itemProps4.xml><?xml version="1.0" encoding="utf-8"?>
<ds:datastoreItem xmlns:ds="http://schemas.openxmlformats.org/officeDocument/2006/customXml" ds:itemID="{A113C362-CCEB-420F-9D83-6A1C68F5C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ba3b578-647c-497e-a6c7-47cbcee8228b"/>
    <ds:schemaRef ds:uri="9251e8ce-2662-45a2-a3e7-5f8d4c0280d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105866</TotalTime>
  <Words>6597</Words>
  <Application>Microsoft Office PowerPoint</Application>
  <PresentationFormat>On-screen Show (4:3)</PresentationFormat>
  <Paragraphs>743</Paragraphs>
  <Slides>30</Slides>
  <Notes>23</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Server Gold 20110314</vt:lpstr>
      <vt:lpstr>4_white_intel_only</vt:lpstr>
      <vt:lpstr>Intel Server Edge </vt:lpstr>
      <vt:lpstr>Legal Disclaimer</vt:lpstr>
      <vt:lpstr>               For Your thriving Datacenter </vt:lpstr>
      <vt:lpstr>Slide 4</vt:lpstr>
      <vt:lpstr>For business to thrive….IT Must Scale!</vt:lpstr>
      <vt:lpstr>Infrastructure Virtualization Delivers Agility &amp; Cost Savings Intel IT provides a good example</vt:lpstr>
      <vt:lpstr>Intel Data Center Infrastructure Guidance </vt:lpstr>
      <vt:lpstr> Dynamic Infrastructure of Servers, Storage, Networking</vt:lpstr>
      <vt:lpstr>Evolving Platform Capabilities</vt:lpstr>
      <vt:lpstr>The Heart of a Next-Generation Data Center</vt:lpstr>
      <vt:lpstr>High Density Value in 4-Socket Servers</vt:lpstr>
      <vt:lpstr>Announcing Breakthrough Performance  on  Intel® Xeon Phi™ Coprocessor  (Codenamed Knights Corner)</vt:lpstr>
      <vt:lpstr>Intel’s Many Core and Multi-core Engines</vt:lpstr>
      <vt:lpstr>New Technologies Reduce Total Cost of Ownership</vt:lpstr>
      <vt:lpstr>Server Platform Guidance</vt:lpstr>
      <vt:lpstr>Intel® SSD 710 Series for the Data Center Quality You Can Trust</vt:lpstr>
      <vt:lpstr>Intel® SSD 910 Series Highlights</vt:lpstr>
      <vt:lpstr>Storage Platform Guidance</vt:lpstr>
      <vt:lpstr>Simplify &amp; Reduce TCO with Intel 10GbE</vt:lpstr>
      <vt:lpstr>Networking Platform Guidance</vt:lpstr>
      <vt:lpstr>Server Security Technologies  Intel® Helps Protect Your Business Refresh your infrastructure with Intel ® Xeon® Processor-based systems</vt:lpstr>
      <vt:lpstr>Security Guidance</vt:lpstr>
      <vt:lpstr>Slide 23</vt:lpstr>
      <vt:lpstr>The Intel Server Edge Enterprise Platforms &amp; Services Division (EPSD)</vt:lpstr>
      <vt:lpstr>The Intel Server Edge Enterprise Platforms &amp; Services Division (EPSD)</vt:lpstr>
      <vt:lpstr>Intel® Modular Server Virtualization Manager  “Bear River”</vt:lpstr>
      <vt:lpstr>Slide 27</vt:lpstr>
      <vt:lpstr>Slide 28</vt:lpstr>
      <vt:lpstr>Slide 29</vt:lpstr>
      <vt:lpstr>Slide 30</vt:lpstr>
    </vt:vector>
  </TitlesOfParts>
  <Company>BuzzBee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Infrastructure</dc:title>
  <dc:creator>Cindy Lavoie</dc:creator>
  <cp:lastModifiedBy>mvanzant</cp:lastModifiedBy>
  <cp:revision>5445</cp:revision>
  <cp:lastPrinted>2012-05-23T00:18:04Z</cp:lastPrinted>
  <dcterms:created xsi:type="dcterms:W3CDTF">2012-02-29T21:03:12Z</dcterms:created>
  <dcterms:modified xsi:type="dcterms:W3CDTF">2012-10-03T19:37:08Z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0x0101007CE7E4AEE4754F8E8495FB8033F8549200221AE5A75260304092EF8B1B1CF87782</vt:lpwstr>
  </property>
  <property fmtid="{D5CDD505-2E9C-101B-9397-08002B2CF9AE}" pid="3" name="Order">
    <vt:r8>447500</vt:r8>
  </property>
</Properties>
</file>