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7" r:id="rId2"/>
    <p:sldId id="259" r:id="rId3"/>
    <p:sldId id="262" r:id="rId4"/>
    <p:sldId id="270" r:id="rId5"/>
    <p:sldId id="271" r:id="rId6"/>
    <p:sldId id="268" r:id="rId7"/>
    <p:sldId id="272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DA2A8-4952-4832-B0F5-929B1B6B2AA5}" type="datetimeFigureOut">
              <a:rPr lang="ro-RO" smtClean="0"/>
              <a:t>04.10.2012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38723-B50F-4FCD-AB8A-ED212F280F3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8509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38723-B50F-4FCD-AB8A-ED212F280F3F}" type="slidenum">
              <a:rPr lang="ro-RO" smtClean="0"/>
              <a:t>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55307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750B-2B76-45F3-9F46-6D0CF2F564AA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8F1D-BD6B-477B-A7F2-6246A637C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67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750B-2B76-45F3-9F46-6D0CF2F564AA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8F1D-BD6B-477B-A7F2-6246A637C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750B-2B76-45F3-9F46-6D0CF2F564AA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8F1D-BD6B-477B-A7F2-6246A637C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8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750B-2B76-45F3-9F46-6D0CF2F564AA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8F1D-BD6B-477B-A7F2-6246A637C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59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750B-2B76-45F3-9F46-6D0CF2F564AA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8F1D-BD6B-477B-A7F2-6246A637C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7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750B-2B76-45F3-9F46-6D0CF2F564AA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8F1D-BD6B-477B-A7F2-6246A637C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5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750B-2B76-45F3-9F46-6D0CF2F564AA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8F1D-BD6B-477B-A7F2-6246A637C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750B-2B76-45F3-9F46-6D0CF2F564AA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8F1D-BD6B-477B-A7F2-6246A637C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7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750B-2B76-45F3-9F46-6D0CF2F564AA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8F1D-BD6B-477B-A7F2-6246A637C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28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750B-2B76-45F3-9F46-6D0CF2F564AA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8F1D-BD6B-477B-A7F2-6246A637C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9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750B-2B76-45F3-9F46-6D0CF2F564AA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8F1D-BD6B-477B-A7F2-6246A637C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6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9750B-2B76-45F3-9F46-6D0CF2F564AA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88F1D-BD6B-477B-A7F2-6246A637C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4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2971800"/>
            <a:ext cx="4038600" cy="1981200"/>
          </a:xfrm>
          <a:prstGeom prst="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4400" b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Pași spre </a:t>
            </a:r>
            <a:r>
              <a:rPr lang="ro-RO" sz="4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viitor</a:t>
            </a:r>
          </a:p>
          <a:p>
            <a:pPr algn="ctr"/>
            <a:endParaRPr lang="ro-RO" sz="40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o-RO" sz="4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Octombrie 2012</a:t>
            </a:r>
            <a:endParaRPr lang="en-US" sz="4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5400" y="5867400"/>
            <a:ext cx="3886200" cy="838200"/>
          </a:xfrm>
          <a:prstGeom prst="rect">
            <a:avLst/>
          </a:prstGeom>
          <a:solidFill>
            <a:schemeClr val="lt1">
              <a:alpha val="68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Eduard Pughin, </a:t>
            </a:r>
            <a:endParaRPr lang="ro-RO" b="1" dirty="0" smtClean="0"/>
          </a:p>
          <a:p>
            <a:pPr algn="ctr"/>
            <a:r>
              <a:rPr lang="en-US" dirty="0" smtClean="0"/>
              <a:t>Director Opera</a:t>
            </a:r>
            <a:r>
              <a:rPr lang="ro-RO" dirty="0" smtClean="0"/>
              <a:t>țiuni Maguay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877" y="457200"/>
            <a:ext cx="2760087" cy="35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286000"/>
            <a:ext cx="3839590" cy="1470222"/>
          </a:xfrm>
          <a:prstGeom prst="round2DiagRect">
            <a:avLst>
              <a:gd name="adj1" fmla="val 16667"/>
              <a:gd name="adj2" fmla="val 8418"/>
            </a:avLst>
          </a:prstGeom>
          <a:solidFill>
            <a:schemeClr val="bg1">
              <a:lumMod val="85000"/>
              <a:alpha val="9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</a:rPr>
              <a:t>Vă mulțumesc!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33091"/>
            <a:ext cx="2133600" cy="27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85997">
            <a:off x="533400" y="685800"/>
            <a:ext cx="8153400" cy="2133600"/>
          </a:xfrm>
          <a:prstGeom prst="rightArrow">
            <a:avLst>
              <a:gd name="adj1" fmla="val 61688"/>
              <a:gd name="adj2" fmla="val 64701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</a:rPr>
              <a:t>Strategia Maguay</a:t>
            </a:r>
            <a:r>
              <a:rPr lang="ro-RO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</a:rPr>
              <a:t>2012 ...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657600"/>
          </a:xfrm>
          <a:solidFill>
            <a:schemeClr val="lt1">
              <a:alpha val="8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/>
            <a:r>
              <a:rPr lang="ro-RO" b="1" dirty="0">
                <a:solidFill>
                  <a:srgbClr val="C00000"/>
                </a:solidFill>
              </a:rPr>
              <a:t>System </a:t>
            </a:r>
            <a:r>
              <a:rPr lang="ro-RO" b="1" dirty="0" smtClean="0">
                <a:solidFill>
                  <a:srgbClr val="C00000"/>
                </a:solidFill>
              </a:rPr>
              <a:t>Builder</a:t>
            </a:r>
            <a:endParaRPr lang="ro-RO" b="1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ro-RO" sz="2800" i="1" dirty="0" smtClean="0">
                <a:solidFill>
                  <a:srgbClr val="C00000"/>
                </a:solidFill>
              </a:rPr>
              <a:t>	</a:t>
            </a:r>
            <a:r>
              <a:rPr lang="ro-RO" sz="3000" i="1" dirty="0" smtClean="0">
                <a:solidFill>
                  <a:srgbClr val="C00000"/>
                </a:solidFill>
              </a:rPr>
              <a:t>Sisteme de calcul si stocare </a:t>
            </a:r>
          </a:p>
          <a:p>
            <a:pPr marL="0" lvl="0" indent="0">
              <a:buNone/>
            </a:pPr>
            <a:r>
              <a:rPr lang="ro-RO" sz="3000" i="1" dirty="0" smtClean="0">
                <a:solidFill>
                  <a:srgbClr val="C00000"/>
                </a:solidFill>
              </a:rPr>
              <a:t>	sub marcă proprie</a:t>
            </a:r>
          </a:p>
          <a:p>
            <a:pPr marL="457200" lvl="1" indent="0">
              <a:buNone/>
            </a:pPr>
            <a:r>
              <a:rPr lang="ro-RO" b="1" dirty="0" smtClean="0"/>
              <a:t>Portabile</a:t>
            </a:r>
            <a:r>
              <a:rPr lang="ro-RO" dirty="0" smtClean="0"/>
              <a:t>: Notebook, Netbook, Ultrabook</a:t>
            </a:r>
          </a:p>
          <a:p>
            <a:pPr marL="457200" lvl="1" indent="0">
              <a:buNone/>
            </a:pPr>
            <a:r>
              <a:rPr lang="ro-RO" b="1" dirty="0" smtClean="0"/>
              <a:t>Desktop: </a:t>
            </a:r>
            <a:r>
              <a:rPr lang="ro-RO" dirty="0" smtClean="0"/>
              <a:t>PC –uri, statii grafice, thin clients</a:t>
            </a:r>
            <a:endParaRPr lang="ro-RO" dirty="0"/>
          </a:p>
          <a:p>
            <a:pPr marL="457200" lvl="1" indent="0">
              <a:buNone/>
            </a:pPr>
            <a:r>
              <a:rPr lang="ro-RO" b="1" dirty="0" smtClean="0"/>
              <a:t>Servere: </a:t>
            </a:r>
            <a:r>
              <a:rPr lang="ro-RO" dirty="0" smtClean="0"/>
              <a:t>Mono / Multi Procesor; configuratii BLADE</a:t>
            </a:r>
          </a:p>
          <a:p>
            <a:pPr marL="457200" lvl="1" indent="0">
              <a:buNone/>
            </a:pPr>
            <a:r>
              <a:rPr lang="ro-RO" b="1" dirty="0" smtClean="0"/>
              <a:t>Storage</a:t>
            </a:r>
            <a:r>
              <a:rPr lang="ro-RO" dirty="0" smtClean="0"/>
              <a:t> </a:t>
            </a:r>
            <a:r>
              <a:rPr lang="ro-RO" dirty="0"/>
              <a:t>(Maguay </a:t>
            </a:r>
            <a:r>
              <a:rPr lang="ro-RO" b="1" dirty="0"/>
              <a:t>PowerStor</a:t>
            </a:r>
            <a:r>
              <a:rPr lang="ro-RO" dirty="0"/>
              <a:t>, lansat în 2011)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865" y="2777319"/>
            <a:ext cx="2013735" cy="1337481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>
            <a:off x="533400" y="4191000"/>
            <a:ext cx="304800" cy="1828800"/>
          </a:xfrm>
          <a:prstGeom prst="leftBrac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13" y="6505292"/>
            <a:ext cx="2760087" cy="35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382000" cy="2286000"/>
          </a:xfrm>
          <a:solidFill>
            <a:schemeClr val="lt1">
              <a:alpha val="8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o-RO" b="1" dirty="0" smtClean="0">
                <a:solidFill>
                  <a:srgbClr val="C00000"/>
                </a:solidFill>
              </a:rPr>
              <a:t>Integrator de sistem</a:t>
            </a:r>
            <a:endParaRPr lang="ro-RO" sz="1000" i="1" dirty="0"/>
          </a:p>
          <a:p>
            <a:pPr marL="0" lvl="0" indent="0">
              <a:buNone/>
            </a:pPr>
            <a:r>
              <a:rPr lang="ro-RO" i="1" dirty="0" smtClean="0"/>
              <a:t>Dezvoltare si implementare </a:t>
            </a:r>
          </a:p>
          <a:p>
            <a:pPr marL="0" lvl="0" indent="0">
              <a:buNone/>
            </a:pPr>
            <a:r>
              <a:rPr lang="ro-RO" i="1" dirty="0" smtClean="0"/>
              <a:t>de </a:t>
            </a:r>
            <a:r>
              <a:rPr lang="ro-RO" i="1" dirty="0"/>
              <a:t>soluții și </a:t>
            </a:r>
            <a:r>
              <a:rPr lang="ro-RO" i="1" dirty="0" smtClean="0"/>
              <a:t>proiecte complexe</a:t>
            </a:r>
          </a:p>
          <a:p>
            <a:pPr marL="0" lvl="0" indent="0">
              <a:buNone/>
            </a:pPr>
            <a:r>
              <a:rPr lang="ro-RO" i="1" dirty="0" smtClean="0"/>
              <a:t>Hardware &amp; Software</a:t>
            </a:r>
            <a:endParaRPr lang="en-US" i="1" dirty="0"/>
          </a:p>
          <a:p>
            <a:pPr marL="457200" lvl="1" indent="0">
              <a:buNone/>
            </a:pPr>
            <a:endParaRPr lang="ro-RO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 descr="C:\Users\andreea.paraschiv\Downloads\336661_336745996369300_1707629958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212" y="2138041"/>
            <a:ext cx="3197070" cy="426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 rot="21085997">
            <a:off x="533400" y="685800"/>
            <a:ext cx="8153400" cy="2133600"/>
          </a:xfrm>
          <a:prstGeom prst="rightArrow">
            <a:avLst>
              <a:gd name="adj1" fmla="val 61688"/>
              <a:gd name="adj2" fmla="val 64701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b="1" smtClean="0">
                <a:solidFill>
                  <a:schemeClr val="accent1">
                    <a:lumMod val="50000"/>
                  </a:schemeClr>
                </a:solidFill>
              </a:rPr>
              <a:t>Strategia Maguay 2012 ...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13" y="6505292"/>
            <a:ext cx="2760087" cy="35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9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581400"/>
            <a:ext cx="8534400" cy="2590800"/>
          </a:xfrm>
          <a:solidFill>
            <a:schemeClr val="lt1">
              <a:alpha val="8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o-RO" b="1" dirty="0" smtClean="0">
                <a:solidFill>
                  <a:srgbClr val="C00000"/>
                </a:solidFill>
              </a:rPr>
              <a:t>Dezvoltator software</a:t>
            </a:r>
            <a:endParaRPr lang="ro-RO" sz="1000" i="1" dirty="0"/>
          </a:p>
          <a:p>
            <a:pPr marL="0" lvl="0" indent="0">
              <a:buNone/>
            </a:pPr>
            <a:r>
              <a:rPr lang="ro-RO" i="1" dirty="0" smtClean="0"/>
              <a:t>Dezvoltare si implementare </a:t>
            </a:r>
          </a:p>
          <a:p>
            <a:pPr marL="0" lvl="0" indent="0">
              <a:buNone/>
            </a:pPr>
            <a:r>
              <a:rPr lang="ro-RO" i="1" dirty="0" smtClean="0"/>
              <a:t>de aplicatii software proprii:</a:t>
            </a:r>
          </a:p>
          <a:p>
            <a:pPr marL="0" lvl="0" indent="0">
              <a:buNone/>
            </a:pPr>
            <a:r>
              <a:rPr lang="ro-RO" i="1" dirty="0" smtClean="0">
                <a:solidFill>
                  <a:srgbClr val="C00000"/>
                </a:solidFill>
              </a:rPr>
              <a:t>i-Track – solutie completa de monitorizare flota,	 AdvanceLearningSystem Backoffice, QuizMaster</a:t>
            </a:r>
            <a:endParaRPr lang="en-US" i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ro-RO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21085997">
            <a:off x="533400" y="685800"/>
            <a:ext cx="8153400" cy="2133600"/>
          </a:xfrm>
          <a:prstGeom prst="rightArrow">
            <a:avLst>
              <a:gd name="adj1" fmla="val 61688"/>
              <a:gd name="adj2" fmla="val 64701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</a:rPr>
              <a:t>Strategia Maguay 2012 ...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13" y="6505292"/>
            <a:ext cx="2760087" cy="35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Andreea backup\Andreea\NTDF\2012\Pozesevere\new-hot-ais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1524000" cy="751113"/>
          </a:xfrm>
        </p:spPr>
      </p:pic>
      <p:sp>
        <p:nvSpPr>
          <p:cNvPr id="7" name="Rectangle 6"/>
          <p:cNvSpPr/>
          <p:nvPr/>
        </p:nvSpPr>
        <p:spPr>
          <a:xfrm>
            <a:off x="990600" y="2667000"/>
            <a:ext cx="75438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 smtClean="0"/>
              <a:t>INTERBRANDS </a:t>
            </a:r>
            <a:r>
              <a:rPr lang="en-US" sz="2400" b="1" dirty="0"/>
              <a:t>Marketing &amp; Distribution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3657600"/>
            <a:ext cx="75438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 smtClean="0"/>
              <a:t>ELECTROTEL</a:t>
            </a:r>
            <a:endParaRPr lang="en-US" sz="2400" b="1" dirty="0"/>
          </a:p>
        </p:txBody>
      </p:sp>
      <p:sp>
        <p:nvSpPr>
          <p:cNvPr id="8" name="Round Diagonal Corner Rectangle 7"/>
          <p:cNvSpPr/>
          <p:nvPr/>
        </p:nvSpPr>
        <p:spPr>
          <a:xfrm>
            <a:off x="990600" y="1447800"/>
            <a:ext cx="3771900" cy="1066800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/>
              <a:t>Studii de caz de referință</a:t>
            </a:r>
            <a:r>
              <a:rPr lang="en-US" sz="2400" b="1" dirty="0" smtClean="0"/>
              <a:t> </a:t>
            </a:r>
            <a:endParaRPr lang="ro-RO" sz="2400" b="1" dirty="0" smtClean="0"/>
          </a:p>
          <a:p>
            <a:pPr algn="ctr"/>
            <a:r>
              <a:rPr lang="ro-RO" sz="2400" b="1" dirty="0" smtClean="0"/>
              <a:t>și recunoașteri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990600" y="4648200"/>
            <a:ext cx="75438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 smtClean="0"/>
              <a:t>Portal educațional UMF Iași</a:t>
            </a:r>
            <a:endParaRPr lang="en-US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52400"/>
            <a:ext cx="2760087" cy="35270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90600" y="5638800"/>
            <a:ext cx="75438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 smtClean="0"/>
              <a:t>Recunoașteri System Builder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6774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Andreea backup\Andreea\NTDF\2012\Pozesevere\new-hot-ais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>
          <a:xfrm>
            <a:off x="147500" y="1058300"/>
            <a:ext cx="5298440" cy="4797370"/>
          </a:xfrm>
          <a:prstGeom prst="homePlat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 smtClean="0"/>
              <a:t>ELECTROTEL – </a:t>
            </a:r>
            <a:endParaRPr lang="ro-RO" b="1" dirty="0" smtClean="0"/>
          </a:p>
          <a:p>
            <a:r>
              <a:rPr lang="ro-RO" sz="1900" b="1" dirty="0" smtClean="0"/>
              <a:t>Proiect </a:t>
            </a:r>
            <a:r>
              <a:rPr lang="ro-RO" sz="1900" b="1" dirty="0" smtClean="0"/>
              <a:t>consolidare Datacenter</a:t>
            </a:r>
          </a:p>
          <a:p>
            <a:pPr algn="ctr"/>
            <a:endParaRPr lang="ro-RO" sz="1400" b="1" dirty="0" smtClean="0"/>
          </a:p>
          <a:p>
            <a:pPr algn="just"/>
            <a:r>
              <a:rPr lang="en-US" b="1" dirty="0" err="1">
                <a:latin typeface="Calibri" pitchFamily="34" charset="0"/>
                <a:cs typeface="Calibri" pitchFamily="34" charset="0"/>
              </a:rPr>
              <a:t>Tehnologii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Vmware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ESXi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5, </a:t>
            </a:r>
            <a:endParaRPr lang="ro-RO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NexentaStor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3.1.3</a:t>
            </a:r>
            <a:r>
              <a:rPr lang="ro-RO" sz="1400" dirty="0" smtClean="0">
                <a:latin typeface="Calibri" pitchFamily="34" charset="0"/>
                <a:cs typeface="Calibri" pitchFamily="34" charset="0"/>
              </a:rPr>
              <a:t>, A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ctive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Directory, Exchange 2010,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Symantec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Backup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Exec</a:t>
            </a:r>
            <a:r>
              <a:rPr lang="ro-RO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2012</a:t>
            </a:r>
            <a:endParaRPr lang="ro-RO" sz="1400" dirty="0" smtClean="0">
              <a:latin typeface="Calibri" pitchFamily="34" charset="0"/>
              <a:cs typeface="Calibri" pitchFamily="34" charset="0"/>
            </a:endParaRPr>
          </a:p>
          <a:p>
            <a:endParaRPr lang="ro-RO" sz="1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o-RO" sz="1400" b="1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vi-VN" sz="1400" b="1" dirty="0" smtClean="0">
                <a:latin typeface="Calibri" pitchFamily="34" charset="0"/>
                <a:cs typeface="Calibri" pitchFamily="34" charset="0"/>
              </a:rPr>
              <a:t>ompanie</a:t>
            </a:r>
            <a:r>
              <a:rPr lang="vi-VN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cu </a:t>
            </a:r>
            <a:r>
              <a:rPr lang="pt-BR" sz="1400" dirty="0">
                <a:latin typeface="Calibri" pitchFamily="34" charset="0"/>
                <a:cs typeface="Calibri" pitchFamily="34" charset="0"/>
              </a:rPr>
              <a:t>400 de </a:t>
            </a:r>
            <a:r>
              <a:rPr lang="pt-BR" sz="1400" dirty="0" smtClean="0">
                <a:latin typeface="Calibri" pitchFamily="34" charset="0"/>
                <a:cs typeface="Calibri" pitchFamily="34" charset="0"/>
              </a:rPr>
              <a:t>angajați</a:t>
            </a:r>
            <a:r>
              <a:rPr lang="ro-RO" sz="1400" dirty="0" smtClean="0">
                <a:latin typeface="Calibri" pitchFamily="34" charset="0"/>
                <a:cs typeface="Calibri" pitchFamily="34" charset="0"/>
              </a:rPr>
              <a:t> si </a:t>
            </a:r>
            <a:r>
              <a:rPr lang="vi-VN" sz="1400" dirty="0" smtClean="0">
                <a:latin typeface="Calibri" pitchFamily="34" charset="0"/>
                <a:cs typeface="Calibri" pitchFamily="34" charset="0"/>
              </a:rPr>
              <a:t>40 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de ani de experiență în </a:t>
            </a:r>
            <a:r>
              <a:rPr lang="vi-VN" sz="1400" dirty="0" smtClean="0">
                <a:latin typeface="Calibri" pitchFamily="34" charset="0"/>
                <a:cs typeface="Calibri" pitchFamily="34" charset="0"/>
              </a:rPr>
              <a:t>domeniul</a:t>
            </a:r>
            <a:r>
              <a:rPr lang="ro-RO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1400" dirty="0" smtClean="0">
                <a:latin typeface="Calibri" pitchFamily="34" charset="0"/>
                <a:cs typeface="Calibri" pitchFamily="34" charset="0"/>
              </a:rPr>
              <a:t>tablourilor 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electrice de joasă și medie tensiune și </a:t>
            </a:r>
            <a:r>
              <a:rPr lang="pt-BR" sz="1400" dirty="0" smtClean="0">
                <a:latin typeface="Calibri" pitchFamily="34" charset="0"/>
                <a:cs typeface="Calibri" pitchFamily="34" charset="0"/>
              </a:rPr>
              <a:t>de </a:t>
            </a:r>
            <a:r>
              <a:rPr lang="pt-BR" sz="1400" dirty="0">
                <a:latin typeface="Calibri" pitchFamily="34" charset="0"/>
                <a:cs typeface="Calibri" pitchFamily="34" charset="0"/>
              </a:rPr>
              <a:t>automatizare, </a:t>
            </a:r>
            <a:endParaRPr lang="ro-RO" sz="1400" dirty="0">
              <a:latin typeface="Calibri" pitchFamily="34" charset="0"/>
              <a:cs typeface="Calibri" pitchFamily="34" charset="0"/>
            </a:endParaRPr>
          </a:p>
          <a:p>
            <a:endParaRPr lang="ro-RO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b="1" dirty="0" smtClean="0">
                <a:latin typeface="Calibri" pitchFamily="34" charset="0"/>
                <a:cs typeface="Calibri" pitchFamily="34" charset="0"/>
              </a:rPr>
              <a:t>Soluția</a:t>
            </a:r>
            <a:r>
              <a:rPr lang="vi-VN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dezvoltată de Maguay constă în consolidarea </a:t>
            </a:r>
            <a:r>
              <a:rPr lang="vi-VN" sz="1400" dirty="0" smtClean="0">
                <a:latin typeface="Calibri" pitchFamily="34" charset="0"/>
                <a:cs typeface="Calibri" pitchFamily="34" charset="0"/>
              </a:rPr>
              <a:t>infrastructurii</a:t>
            </a:r>
            <a:r>
              <a:rPr lang="ro-RO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1400" dirty="0" smtClean="0">
                <a:latin typeface="Calibri" pitchFamily="34" charset="0"/>
                <a:cs typeface="Calibri" pitchFamily="34" charset="0"/>
              </a:rPr>
              <a:t>Electrotel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, alegându-se platforma de virtualizare VMware vSphere 5, </a:t>
            </a:r>
            <a:r>
              <a:rPr lang="vi-VN" sz="1400" dirty="0" smtClean="0">
                <a:latin typeface="Calibri" pitchFamily="34" charset="0"/>
                <a:cs typeface="Calibri" pitchFamily="34" charset="0"/>
              </a:rPr>
              <a:t>datorită</a:t>
            </a:r>
            <a:r>
              <a:rPr lang="ro-RO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1400" dirty="0" smtClean="0">
                <a:latin typeface="Calibri" pitchFamily="34" charset="0"/>
                <a:cs typeface="Calibri" pitchFamily="34" charset="0"/>
              </a:rPr>
              <a:t>avantajelor 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pe care le prezintă. Suportul fizic constă în două servere </a:t>
            </a:r>
            <a:r>
              <a:rPr lang="vi-VN" sz="1400" dirty="0" smtClean="0">
                <a:latin typeface="Calibri" pitchFamily="34" charset="0"/>
                <a:cs typeface="Calibri" pitchFamily="34" charset="0"/>
              </a:rPr>
              <a:t>dual</a:t>
            </a:r>
            <a:r>
              <a:rPr lang="ro-RO" sz="1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/>
            <a:r>
              <a:rPr lang="en-US" sz="1400" dirty="0" smtClean="0">
                <a:latin typeface="Calibri" pitchFamily="34" charset="0"/>
                <a:cs typeface="Calibri" pitchFamily="34" charset="0"/>
              </a:rPr>
              <a:t>socket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Maguay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eXpertServer</a:t>
            </a:r>
            <a:endParaRPr lang="ro-RO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și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unitatea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stocare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endParaRPr lang="ro-RO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MaguayPowerStore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ro-RO" sz="1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/>
            <a:r>
              <a:rPr lang="vi-VN" sz="1400" dirty="0" smtClean="0">
                <a:latin typeface="Calibri" pitchFamily="34" charset="0"/>
                <a:cs typeface="Calibri" pitchFamily="34" charset="0"/>
              </a:rPr>
              <a:t>pe 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tehnologie </a:t>
            </a:r>
            <a:r>
              <a:rPr lang="vi-VN" sz="1400" dirty="0" smtClean="0">
                <a:latin typeface="Calibri" pitchFamily="34" charset="0"/>
                <a:cs typeface="Calibri" pitchFamily="34" charset="0"/>
              </a:rPr>
              <a:t>Nexenta</a:t>
            </a:r>
            <a:r>
              <a:rPr lang="ro-RO" sz="1400" dirty="0" smtClean="0">
                <a:latin typeface="Calibri" pitchFamily="34" charset="0"/>
                <a:cs typeface="Calibri" pitchFamily="34" charset="0"/>
              </a:rPr>
              <a:t>.</a:t>
            </a:r>
            <a:endParaRPr lang="ro-RO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4267200" y="2971800"/>
            <a:ext cx="2590800" cy="1066800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/>
              <a:t>Studii de caz de referință</a:t>
            </a:r>
            <a:endParaRPr lang="en-US" sz="2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012" y="333092"/>
            <a:ext cx="1942388" cy="24821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1524000" cy="751113"/>
          </a:xfrm>
        </p:spPr>
      </p:pic>
      <p:grpSp>
        <p:nvGrpSpPr>
          <p:cNvPr id="4" name="Group 3"/>
          <p:cNvGrpSpPr/>
          <p:nvPr/>
        </p:nvGrpSpPr>
        <p:grpSpPr>
          <a:xfrm rot="21443724">
            <a:off x="1962832" y="640826"/>
            <a:ext cx="7327484" cy="4064760"/>
            <a:chOff x="2180329" y="-391302"/>
            <a:chExt cx="7327484" cy="4064760"/>
          </a:xfrm>
        </p:grpSpPr>
        <p:sp>
          <p:nvSpPr>
            <p:cNvPr id="7" name="Pentagon 6"/>
            <p:cNvSpPr/>
            <p:nvPr/>
          </p:nvSpPr>
          <p:spPr>
            <a:xfrm rot="11715204">
              <a:off x="2180329" y="-391302"/>
              <a:ext cx="7273525" cy="4064760"/>
            </a:xfrm>
            <a:prstGeom prst="homePlat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2" name="TextBox 1"/>
            <p:cNvSpPr txBox="1"/>
            <p:nvPr/>
          </p:nvSpPr>
          <p:spPr>
            <a:xfrm rot="989029">
              <a:off x="3676081" y="157380"/>
              <a:ext cx="5831732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1600" b="1" dirty="0" smtClean="0">
                  <a:latin typeface="Arial" pitchFamily="34" charset="0"/>
                  <a:cs typeface="Arial" pitchFamily="34" charset="0"/>
                </a:rPr>
                <a:t>   INTERBRANDS  – Proiect central Server</a:t>
              </a:r>
            </a:p>
            <a:p>
              <a:r>
                <a:rPr lang="ro-RO" sz="1600" b="1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ro-RO" sz="16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vi-VN" sz="1600" b="1" dirty="0" smtClean="0">
                  <a:latin typeface="Arial" pitchFamily="34" charset="0"/>
                  <a:cs typeface="Arial" pitchFamily="34" charset="0"/>
                </a:rPr>
                <a:t>Soluția </a:t>
              </a:r>
              <a:r>
                <a:rPr lang="vi-VN" sz="1600" dirty="0">
                  <a:latin typeface="Arial" pitchFamily="34" charset="0"/>
                  <a:cs typeface="Arial" pitchFamily="34" charset="0"/>
                </a:rPr>
                <a:t>dezvoltată de </a:t>
              </a:r>
              <a:r>
                <a:rPr lang="vi-VN" sz="1600" dirty="0" smtClean="0">
                  <a:latin typeface="Arial" pitchFamily="34" charset="0"/>
                  <a:cs typeface="Arial" pitchFamily="34" charset="0"/>
                </a:rPr>
                <a:t>Maguay </a:t>
              </a:r>
              <a:r>
                <a:rPr lang="ro-RO" sz="1600" dirty="0">
                  <a:latin typeface="Arial" pitchFamily="34" charset="0"/>
                  <a:cs typeface="Arial" pitchFamily="34" charset="0"/>
                </a:rPr>
                <a:t>a </a:t>
              </a:r>
              <a:r>
                <a:rPr lang="ro-RO" sz="1600" dirty="0" smtClean="0">
                  <a:latin typeface="Arial" pitchFamily="34" charset="0"/>
                  <a:cs typeface="Arial" pitchFamily="34" charset="0"/>
                </a:rPr>
                <a:t>asigurat tranzitia de la un sistem de baze de date distribuit geografic la unul centralizat. Prin aceasta s-au obtinut: </a:t>
              </a:r>
            </a:p>
            <a:p>
              <a:pPr marL="285750" indent="-285750">
                <a:buFontTx/>
                <a:buChar char="-"/>
              </a:pPr>
              <a:r>
                <a:rPr lang="ro-RO" sz="1600" dirty="0" smtClean="0">
                  <a:latin typeface="Arial" pitchFamily="34" charset="0"/>
                  <a:cs typeface="Arial" pitchFamily="34" charset="0"/>
                </a:rPr>
                <a:t>eliminarea problemelor de replicare</a:t>
              </a:r>
            </a:p>
            <a:p>
              <a:pPr marL="285750" indent="-285750">
                <a:buFontTx/>
                <a:buChar char="-"/>
              </a:pPr>
              <a:r>
                <a:rPr lang="ro-RO" sz="1600" dirty="0" smtClean="0">
                  <a:latin typeface="Arial" pitchFamily="34" charset="0"/>
                  <a:cs typeface="Arial" pitchFamily="34" charset="0"/>
                </a:rPr>
                <a:t>cresterea vitezei de lucru</a:t>
              </a:r>
            </a:p>
            <a:p>
              <a:pPr marL="285750" indent="-285750">
                <a:buFontTx/>
                <a:buChar char="-"/>
              </a:pPr>
              <a:r>
                <a:rPr lang="ro-RO" sz="1600" dirty="0" smtClean="0">
                  <a:latin typeface="Arial" pitchFamily="34" charset="0"/>
                  <a:cs typeface="Arial" pitchFamily="34" charset="0"/>
                </a:rPr>
                <a:t>reducerea costurilor de administrare si exploatare, licentiere, diverse consumuri</a:t>
              </a:r>
            </a:p>
            <a:p>
              <a:r>
                <a:rPr lang="vi-VN" sz="1600" dirty="0" smtClean="0">
                  <a:latin typeface="Arial" pitchFamily="34" charset="0"/>
                  <a:cs typeface="Arial" pitchFamily="34" charset="0"/>
                </a:rPr>
                <a:t>6 servere</a:t>
              </a:r>
              <a:r>
                <a:rPr lang="ro-RO" sz="1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1600" dirty="0" smtClean="0">
                  <a:latin typeface="Arial" pitchFamily="34" charset="0"/>
                  <a:cs typeface="Arial" pitchFamily="34" charset="0"/>
                </a:rPr>
                <a:t>dual </a:t>
              </a:r>
              <a:r>
                <a:rPr lang="vi-VN" sz="1600" dirty="0">
                  <a:latin typeface="Arial" pitchFamily="34" charset="0"/>
                  <a:cs typeface="Arial" pitchFamily="34" charset="0"/>
                </a:rPr>
                <a:t>procesor Maguay </a:t>
              </a:r>
              <a:r>
                <a:rPr lang="vi-VN" sz="1600" dirty="0" smtClean="0">
                  <a:latin typeface="Arial" pitchFamily="34" charset="0"/>
                  <a:cs typeface="Arial" pitchFamily="34" charset="0"/>
                </a:rPr>
                <a:t>eXpertServer</a:t>
              </a:r>
              <a:endParaRPr lang="ro-RO" sz="16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vi-VN" sz="1600" dirty="0" smtClean="0">
                  <a:latin typeface="Arial" pitchFamily="34" charset="0"/>
                  <a:cs typeface="Arial" pitchFamily="34" charset="0"/>
                </a:rPr>
                <a:t>unit</a:t>
              </a:r>
              <a:r>
                <a:rPr lang="ro-RO" sz="1600" dirty="0" smtClean="0">
                  <a:latin typeface="Arial" pitchFamily="34" charset="0"/>
                  <a:cs typeface="Arial" pitchFamily="34" charset="0"/>
                </a:rPr>
                <a:t>ate</a:t>
              </a:r>
              <a:r>
                <a:rPr lang="vi-VN" sz="1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1600" dirty="0">
                  <a:latin typeface="Arial" pitchFamily="34" charset="0"/>
                  <a:cs typeface="Arial" pitchFamily="34" charset="0"/>
                </a:rPr>
                <a:t>de stocare </a:t>
              </a:r>
              <a:r>
                <a:rPr lang="vi-VN" sz="1600" dirty="0" smtClean="0">
                  <a:latin typeface="Arial" pitchFamily="34" charset="0"/>
                  <a:cs typeface="Arial" pitchFamily="34" charset="0"/>
                </a:rPr>
                <a:t>Promise</a:t>
              </a:r>
              <a:r>
                <a:rPr lang="ro-RO" sz="1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1600" dirty="0" smtClean="0">
                  <a:latin typeface="Arial" pitchFamily="34" charset="0"/>
                  <a:cs typeface="Arial" pitchFamily="34" charset="0"/>
                </a:rPr>
                <a:t>VTrak E610fD</a:t>
              </a:r>
              <a:endParaRPr lang="ro-RO" sz="16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vi-VN" sz="1600" dirty="0" smtClean="0">
                  <a:latin typeface="Arial" pitchFamily="34" charset="0"/>
                  <a:cs typeface="Arial" pitchFamily="34" charset="0"/>
                </a:rPr>
                <a:t>Soluția </a:t>
              </a:r>
              <a:r>
                <a:rPr lang="vi-VN" sz="1600" dirty="0">
                  <a:latin typeface="Arial" pitchFamily="34" charset="0"/>
                  <a:cs typeface="Arial" pitchFamily="34" charset="0"/>
                </a:rPr>
                <a:t>este bazată pe tehnologie Microsoft și Oracle.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71600" y="4343400"/>
            <a:ext cx="7620000" cy="2359936"/>
            <a:chOff x="1752600" y="4648200"/>
            <a:chExt cx="7239000" cy="2057400"/>
          </a:xfrm>
        </p:grpSpPr>
        <p:sp>
          <p:nvSpPr>
            <p:cNvPr id="12" name="Pentagon 11"/>
            <p:cNvSpPr/>
            <p:nvPr/>
          </p:nvSpPr>
          <p:spPr>
            <a:xfrm rot="10800000">
              <a:off x="1752600" y="4648200"/>
              <a:ext cx="7239000" cy="2057400"/>
            </a:xfrm>
            <a:prstGeom prst="homePlate">
              <a:avLst>
                <a:gd name="adj" fmla="val 38552"/>
              </a:avLst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507800" y="4782005"/>
              <a:ext cx="6117482" cy="1824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o-RO" sz="2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	</a:t>
              </a:r>
              <a:r>
                <a:rPr lang="ro-RO" sz="2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UMF Iași – platformă eLearning </a:t>
              </a:r>
            </a:p>
            <a:p>
              <a:r>
                <a:rPr lang="ro-RO" sz="2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14.000 studenți înregistrați</a:t>
              </a:r>
            </a:p>
            <a:p>
              <a:r>
                <a:rPr lang="ro-RO" sz="2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24.500 de materiale încărcate</a:t>
              </a:r>
            </a:p>
            <a:p>
              <a:r>
                <a:rPr lang="ro-RO" sz="2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7.800 de căutări lunare</a:t>
              </a:r>
            </a:p>
            <a:p>
              <a:r>
                <a:rPr lang="ro-RO" sz="2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46.300 de note în catalogul virtual</a:t>
              </a:r>
              <a:endParaRPr lang="en-US" sz="2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673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Andreea backup\Andreea\NTDF\2012\Pozesevere\new-hot-ais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entagon 6"/>
          <p:cNvSpPr/>
          <p:nvPr/>
        </p:nvSpPr>
        <p:spPr>
          <a:xfrm rot="11715204">
            <a:off x="3342278" y="279809"/>
            <a:ext cx="5464612" cy="3294442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endParaRPr lang="en-US" sz="2400" b="1" dirty="0"/>
          </a:p>
        </p:txBody>
      </p:sp>
      <p:sp>
        <p:nvSpPr>
          <p:cNvPr id="8" name="Round Diagonal Corner Rectangle 7"/>
          <p:cNvSpPr/>
          <p:nvPr/>
        </p:nvSpPr>
        <p:spPr>
          <a:xfrm>
            <a:off x="3581400" y="3314700"/>
            <a:ext cx="2590800" cy="1066800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/>
              <a:t>Recunoașteri System Builder</a:t>
            </a:r>
            <a:endParaRPr lang="en-US" sz="2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012" y="333092"/>
            <a:ext cx="1942388" cy="248216"/>
          </a:xfrm>
          <a:prstGeom prst="rect">
            <a:avLst/>
          </a:prstGeom>
        </p:spPr>
      </p:pic>
      <p:sp>
        <p:nvSpPr>
          <p:cNvPr id="12" name="Pentagon 11"/>
          <p:cNvSpPr/>
          <p:nvPr/>
        </p:nvSpPr>
        <p:spPr>
          <a:xfrm rot="21160820">
            <a:off x="3845740" y="4474194"/>
            <a:ext cx="5255507" cy="2057400"/>
          </a:xfrm>
          <a:prstGeom prst="homePlate">
            <a:avLst>
              <a:gd name="adj" fmla="val 38552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200" b="1" dirty="0" smtClean="0">
                <a:solidFill>
                  <a:schemeClr val="bg1"/>
                </a:solidFill>
              </a:rPr>
              <a:t>Locul 1 ca producător local</a:t>
            </a:r>
          </a:p>
          <a:p>
            <a:pPr algn="ctr"/>
            <a:r>
              <a:rPr lang="ro-RO" sz="2400" b="1" dirty="0" smtClean="0">
                <a:solidFill>
                  <a:schemeClr val="bg1"/>
                </a:solidFill>
              </a:rPr>
              <a:t>Conform IDG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1524000" cy="751113"/>
          </a:xfrm>
        </p:spPr>
      </p:pic>
      <p:sp>
        <p:nvSpPr>
          <p:cNvPr id="2" name="TextBox 1"/>
          <p:cNvSpPr txBox="1"/>
          <p:nvPr/>
        </p:nvSpPr>
        <p:spPr>
          <a:xfrm rot="989029">
            <a:off x="4706304" y="390012"/>
            <a:ext cx="350949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dirty="0" smtClean="0"/>
              <a:t>Premiere sisteme de calcul </a:t>
            </a:r>
          </a:p>
          <a:p>
            <a:endParaRPr lang="ro-RO" b="1" dirty="0"/>
          </a:p>
          <a:p>
            <a:pPr marL="285750" indent="-285750">
              <a:buFontTx/>
              <a:buChar char="-"/>
            </a:pPr>
            <a:r>
              <a:rPr lang="ro-RO" sz="1600" b="1" dirty="0" smtClean="0"/>
              <a:t>2011 CHIP TIP portabil Myway H1501x</a:t>
            </a:r>
          </a:p>
          <a:p>
            <a:pPr marL="285750" indent="-285750">
              <a:buFontTx/>
              <a:buChar char="-"/>
            </a:pPr>
            <a:r>
              <a:rPr lang="ro-RO" sz="1600" b="1" dirty="0" smtClean="0"/>
              <a:t>2006-2008 CHIP Computer: cel mai bun PC construit in Romania</a:t>
            </a:r>
          </a:p>
          <a:p>
            <a:pPr marL="285750" indent="-285750">
              <a:buFontTx/>
              <a:buChar char="-"/>
            </a:pPr>
            <a:r>
              <a:rPr lang="ro-RO" sz="1600" b="1" dirty="0" smtClean="0"/>
              <a:t>Maguay </a:t>
            </a:r>
            <a:r>
              <a:rPr lang="ro-RO" sz="1600" b="1" dirty="0"/>
              <a:t>a fost premiata de Intel pentru </a:t>
            </a:r>
            <a:r>
              <a:rPr lang="ro-RO" sz="1600" b="1" dirty="0" smtClean="0"/>
              <a:t>excelenta in domeniul portabilelor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893" y="1218096"/>
            <a:ext cx="3966986" cy="550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1676400"/>
          </a:xfrm>
          <a:solidFill>
            <a:schemeClr val="lt1">
              <a:alpha val="8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>
              <a:buNone/>
            </a:pPr>
            <a:r>
              <a:rPr lang="ro-RO" sz="2100" b="1" dirty="0" smtClean="0"/>
              <a:t>1.Valoare </a:t>
            </a:r>
            <a:r>
              <a:rPr lang="ro-RO" sz="2100" b="1" dirty="0"/>
              <a:t>adăugată </a:t>
            </a:r>
            <a:r>
              <a:rPr lang="ro-RO" sz="2100" dirty="0" smtClean="0"/>
              <a:t>soluțiilor construite sub </a:t>
            </a:r>
            <a:r>
              <a:rPr lang="ro-RO" sz="2200" b="1" dirty="0" smtClean="0"/>
              <a:t>marca proprie Maguay</a:t>
            </a:r>
          </a:p>
          <a:p>
            <a:pPr lvl="0">
              <a:buFontTx/>
              <a:buChar char="-"/>
            </a:pPr>
            <a:r>
              <a:rPr lang="ro-RO" sz="2100" dirty="0" smtClean="0"/>
              <a:t>Valorificarea tehnologiei si a competențelor </a:t>
            </a:r>
            <a:r>
              <a:rPr lang="ro-RO" sz="2100" dirty="0"/>
              <a:t>noastre </a:t>
            </a:r>
            <a:endParaRPr lang="ro-RO" sz="2100" dirty="0" smtClean="0"/>
          </a:p>
          <a:p>
            <a:pPr lvl="0">
              <a:buFontTx/>
              <a:buChar char="-"/>
            </a:pPr>
            <a:r>
              <a:rPr lang="ro-RO" sz="2100" dirty="0" smtClean="0"/>
              <a:t>Personalizarea in functie de necesitatile de moment si de viitor ale Beneficiarului</a:t>
            </a:r>
            <a:endParaRPr lang="ro-RO" sz="21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3581400"/>
            <a:ext cx="8458199" cy="762000"/>
          </a:xfrm>
          <a:prstGeom prst="rect">
            <a:avLst/>
          </a:prstGeom>
          <a:solidFill>
            <a:schemeClr val="lt1">
              <a:alpha val="8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sz="2100" b="1" dirty="0" smtClean="0"/>
              <a:t>2.</a:t>
            </a:r>
            <a:r>
              <a:rPr lang="ro-RO" sz="2100" dirty="0" smtClean="0"/>
              <a:t>Integrarea în </a:t>
            </a:r>
            <a:r>
              <a:rPr lang="ro-RO" sz="2100" dirty="0"/>
              <a:t>soluțiile </a:t>
            </a:r>
            <a:r>
              <a:rPr lang="ro-RO" sz="2100" dirty="0" smtClean="0"/>
              <a:t>noastre, cu preponderenta</a:t>
            </a:r>
            <a:r>
              <a:rPr lang="ro-RO" sz="2100" b="1" dirty="0" smtClean="0"/>
              <a:t> </a:t>
            </a:r>
            <a:r>
              <a:rPr lang="ro-RO" sz="2100" dirty="0" smtClean="0"/>
              <a:t>a</a:t>
            </a:r>
            <a:r>
              <a:rPr lang="ro-RO" sz="2100" b="1" dirty="0" smtClean="0"/>
              <a:t> tehnologiei:  </a:t>
            </a:r>
          </a:p>
          <a:p>
            <a:pPr marL="0" indent="0" algn="ctr">
              <a:buNone/>
            </a:pPr>
            <a:r>
              <a:rPr lang="ro-RO" sz="2100" b="1" dirty="0" smtClean="0"/>
              <a:t>de ultima ora, standardizata si non-proprietara </a:t>
            </a:r>
            <a:endParaRPr lang="en-US" sz="2100" dirty="0"/>
          </a:p>
          <a:p>
            <a:pPr marL="0" lvl="0" indent="0">
              <a:buNone/>
            </a:pPr>
            <a:endParaRPr lang="ro-RO" sz="21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585349"/>
            <a:ext cx="2133600" cy="27265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80999" y="4419600"/>
            <a:ext cx="8458199" cy="2057400"/>
            <a:chOff x="380999" y="4419600"/>
            <a:chExt cx="8458199" cy="2057400"/>
          </a:xfrm>
        </p:grpSpPr>
        <p:grpSp>
          <p:nvGrpSpPr>
            <p:cNvPr id="12" name="Group 11"/>
            <p:cNvGrpSpPr/>
            <p:nvPr/>
          </p:nvGrpSpPr>
          <p:grpSpPr>
            <a:xfrm>
              <a:off x="380999" y="4419600"/>
              <a:ext cx="8458199" cy="2057400"/>
              <a:chOff x="380999" y="4419600"/>
              <a:chExt cx="8458199" cy="2057400"/>
            </a:xfrm>
          </p:grpSpPr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380999" y="4419600"/>
                <a:ext cx="8458199" cy="2057400"/>
              </a:xfrm>
              <a:prstGeom prst="rect">
                <a:avLst/>
              </a:prstGeom>
              <a:solidFill>
                <a:schemeClr val="lt1">
                  <a:alpha val="89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o-RO" sz="2100" b="1" dirty="0" smtClean="0"/>
                  <a:t>3. </a:t>
                </a:r>
                <a:r>
                  <a:rPr lang="ro-RO" sz="2100" b="1" dirty="0"/>
                  <a:t>Parteneriate directe cu </a:t>
                </a:r>
                <a:r>
                  <a:rPr lang="ro-RO" sz="2100" b="1" dirty="0" smtClean="0"/>
                  <a:t>lideri inovativi si generatorii de </a:t>
                </a:r>
                <a:r>
                  <a:rPr lang="ro-RO" sz="2100" b="1" dirty="0"/>
                  <a:t>tehnologie</a:t>
                </a:r>
                <a:endParaRPr lang="en-US" sz="2100" b="1" dirty="0"/>
              </a:p>
            </p:txBody>
          </p:sp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7855" y="4825103"/>
                <a:ext cx="6096000" cy="1624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514600" y="4953000"/>
                <a:ext cx="1295400" cy="6841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26" name="Picture 2" descr="http://penta.com.au/images/1328889759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5105399"/>
              <a:ext cx="567011" cy="429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209799" y="457200"/>
            <a:ext cx="693420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400" b="1" dirty="0" smtClean="0">
                <a:solidFill>
                  <a:schemeClr val="accent1">
                    <a:lumMod val="50000"/>
                  </a:schemeClr>
                </a:solidFill>
              </a:rPr>
              <a:t>Despre principii de business</a:t>
            </a:r>
            <a:r>
              <a:rPr lang="ro-RO" sz="3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o-RO" sz="3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o-RO" sz="3400" b="1" dirty="0" smtClean="0">
                <a:solidFill>
                  <a:schemeClr val="accent1">
                    <a:lumMod val="50000"/>
                  </a:schemeClr>
                </a:solidFill>
              </a:rPr>
              <a:t>- consecventa -</a:t>
            </a:r>
            <a:endParaRPr lang="ro-RO" sz="3400" dirty="0"/>
          </a:p>
        </p:txBody>
      </p:sp>
    </p:spTree>
    <p:extLst>
      <p:ext uri="{BB962C8B-B14F-4D97-AF65-F5344CB8AC3E}">
        <p14:creationId xmlns:p14="http://schemas.microsoft.com/office/powerpoint/2010/main" val="294302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9755" y="333091"/>
            <a:ext cx="4152330" cy="1470222"/>
          </a:xfrm>
          <a:prstGeom prst="round2DiagRect">
            <a:avLst>
              <a:gd name="adj1" fmla="val 16667"/>
              <a:gd name="adj2" fmla="val 8418"/>
            </a:avLst>
          </a:prstGeom>
          <a:solidFill>
            <a:schemeClr val="lt1">
              <a:alpha val="9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</a:rPr>
              <a:t>      Provocarea Maguay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0273" y="2286000"/>
            <a:ext cx="8229600" cy="3962400"/>
          </a:xfrm>
          <a:prstGeom prst="rect">
            <a:avLst/>
          </a:prstGeom>
          <a:solidFill>
            <a:schemeClr val="lt1">
              <a:alpha val="8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buFont typeface="+mj-lt"/>
              <a:buAutoNum type="arabicPeriod"/>
            </a:pPr>
            <a:r>
              <a:rPr lang="ro-RO" dirty="0"/>
              <a:t>Ne dorim ca produsele </a:t>
            </a:r>
            <a:r>
              <a:rPr lang="ro-RO" dirty="0" smtClean="0"/>
              <a:t>și </a:t>
            </a:r>
            <a:r>
              <a:rPr lang="ro-RO" dirty="0"/>
              <a:t>solutiile livrate de </a:t>
            </a:r>
            <a:r>
              <a:rPr lang="ro-RO" dirty="0" smtClean="0"/>
              <a:t>către Maguay  să </a:t>
            </a:r>
            <a:r>
              <a:rPr lang="ro-RO" dirty="0"/>
              <a:t>fie apreciate </a:t>
            </a:r>
            <a:r>
              <a:rPr lang="ro-RO" dirty="0" smtClean="0"/>
              <a:t>pentru:</a:t>
            </a:r>
          </a:p>
          <a:p>
            <a:pPr marL="0" lvl="0" indent="0">
              <a:buNone/>
            </a:pPr>
            <a:r>
              <a:rPr lang="ro-RO" b="1" dirty="0" smtClean="0">
                <a:solidFill>
                  <a:schemeClr val="tx2">
                    <a:lumMod val="75000"/>
                  </a:schemeClr>
                </a:solidFill>
              </a:rPr>
              <a:t>Performanța ... Eficiența ... Disponibilitate ...</a:t>
            </a:r>
            <a:r>
              <a:rPr lang="ro-RO" dirty="0" smtClean="0"/>
              <a:t> </a:t>
            </a:r>
            <a:r>
              <a:rPr lang="ro-RO" b="1" dirty="0" smtClean="0">
                <a:solidFill>
                  <a:schemeClr val="tx2">
                    <a:lumMod val="75000"/>
                  </a:schemeClr>
                </a:solidFill>
              </a:rPr>
              <a:t>Preț corect ... Costuri reduse de exploatare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ro-RO" dirty="0" smtClean="0"/>
              <a:t>2. </a:t>
            </a:r>
            <a:r>
              <a:rPr lang="ro-RO"/>
              <a:t>Transpunere </a:t>
            </a:r>
            <a:r>
              <a:rPr lang="ro-RO" smtClean="0"/>
              <a:t>in „</a:t>
            </a:r>
            <a:r>
              <a:rPr lang="ro-RO" b="1" smtClean="0">
                <a:solidFill>
                  <a:schemeClr val="tx2">
                    <a:lumMod val="75000"/>
                  </a:schemeClr>
                </a:solidFill>
              </a:rPr>
              <a:t>mediul</a:t>
            </a:r>
            <a:r>
              <a:rPr lang="ro-RO" smtClean="0"/>
              <a:t> </a:t>
            </a:r>
            <a:r>
              <a:rPr lang="ro-RO" b="1" dirty="0">
                <a:solidFill>
                  <a:schemeClr val="tx2">
                    <a:lumMod val="75000"/>
                  </a:schemeClr>
                </a:solidFill>
              </a:rPr>
              <a:t>on-line</a:t>
            </a:r>
            <a:r>
              <a:rPr lang="ro-RO" dirty="0" smtClean="0"/>
              <a:t>” a prezentei Maguay, incepand de la ofertare si configurare si pana la suportul tehnic in timp real!</a:t>
            </a:r>
          </a:p>
          <a:p>
            <a:pPr marL="0" lvl="0" indent="0">
              <a:buNone/>
            </a:pPr>
            <a:r>
              <a:rPr lang="ro-RO" dirty="0" smtClean="0"/>
              <a:t>3. </a:t>
            </a:r>
            <a:r>
              <a:rPr lang="ro-RO" b="1" dirty="0">
                <a:solidFill>
                  <a:schemeClr val="tx2">
                    <a:lumMod val="75000"/>
                  </a:schemeClr>
                </a:solidFill>
              </a:rPr>
              <a:t>Extinderea ariei de activitate</a:t>
            </a:r>
            <a:r>
              <a:rPr lang="ro-RO" dirty="0"/>
              <a:t>: clienți și din alte țări Europene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33091"/>
            <a:ext cx="2133600" cy="272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12" y="6328938"/>
            <a:ext cx="2760087" cy="35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4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425</Words>
  <Application>Microsoft Office PowerPoint</Application>
  <PresentationFormat>On-screen Show (4:3)</PresentationFormat>
  <Paragraphs>79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Strategia Maguay 2012 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Provocarea Maguay</vt:lpstr>
      <vt:lpstr>Vă mulțumesc!</vt:lpstr>
    </vt:vector>
  </TitlesOfParts>
  <Company>Maguay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Costel Mazilu</dc:creator>
  <cp:lastModifiedBy>Eduard Pughin</cp:lastModifiedBy>
  <cp:revision>98</cp:revision>
  <dcterms:created xsi:type="dcterms:W3CDTF">2012-10-03T07:43:25Z</dcterms:created>
  <dcterms:modified xsi:type="dcterms:W3CDTF">2012-10-04T06:24:40Z</dcterms:modified>
</cp:coreProperties>
</file>