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62" r:id="rId4"/>
    <p:sldId id="263" r:id="rId5"/>
    <p:sldId id="265" r:id="rId6"/>
    <p:sldId id="266" r:id="rId7"/>
    <p:sldId id="268" r:id="rId8"/>
    <p:sldId id="292" r:id="rId9"/>
    <p:sldId id="293" r:id="rId10"/>
    <p:sldId id="294" r:id="rId11"/>
    <p:sldId id="270" r:id="rId12"/>
    <p:sldId id="277" r:id="rId13"/>
    <p:sldId id="278" r:id="rId14"/>
    <p:sldId id="280" r:id="rId15"/>
    <p:sldId id="271" r:id="rId16"/>
    <p:sldId id="295" r:id="rId17"/>
    <p:sldId id="296" r:id="rId18"/>
    <p:sldId id="282" r:id="rId19"/>
    <p:sldId id="272" r:id="rId20"/>
    <p:sldId id="297" r:id="rId21"/>
    <p:sldId id="298" r:id="rId22"/>
    <p:sldId id="299" r:id="rId23"/>
    <p:sldId id="300" r:id="rId24"/>
    <p:sldId id="275" r:id="rId25"/>
    <p:sldId id="289" r:id="rId26"/>
    <p:sldId id="290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340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B144-02CE-4D63-8866-3D83B970F556}" type="doc">
      <dgm:prSet loTypeId="urn:microsoft.com/office/officeart/2005/8/layout/radial5" loCatId="cycle" qsTypeId="urn:microsoft.com/office/officeart/2005/8/quickstyle/simple2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117910C7-55AA-416E-92A8-A0326A547E48}">
      <dgm:prSet phldrT="[文字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PROMISE</a:t>
          </a:r>
          <a:endParaRPr lang="zh-TW" altLang="en-US" dirty="0"/>
        </a:p>
      </dgm:t>
    </dgm:pt>
    <dgm:pt modelId="{F920B2E8-10D5-42CD-AF0A-D701CFA917D7}" type="parTrans" cxnId="{5CAE445F-A906-4884-AEBC-8CC2E3FC32FA}">
      <dgm:prSet/>
      <dgm:spPr/>
      <dgm:t>
        <a:bodyPr/>
        <a:lstStyle/>
        <a:p>
          <a:endParaRPr lang="zh-TW" altLang="en-US"/>
        </a:p>
      </dgm:t>
    </dgm:pt>
    <dgm:pt modelId="{A59BBFD6-89FA-48DF-82AB-C7C91F893E6D}" type="sibTrans" cxnId="{5CAE445F-A906-4884-AEBC-8CC2E3FC32FA}">
      <dgm:prSet/>
      <dgm:spPr/>
      <dgm:t>
        <a:bodyPr/>
        <a:lstStyle/>
        <a:p>
          <a:endParaRPr lang="zh-TW" altLang="en-US"/>
        </a:p>
      </dgm:t>
    </dgm:pt>
    <dgm:pt modelId="{2E8BCAF3-CC35-4144-A626-45E40E3ACED9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Global Industry Veteran</a:t>
          </a:r>
          <a:endParaRPr lang="zh-TW" altLang="en-US" dirty="0"/>
        </a:p>
      </dgm:t>
    </dgm:pt>
    <dgm:pt modelId="{6D25F3AD-FB34-48B2-9B65-10A89533AC73}" type="parTrans" cxnId="{ABAD80F6-658A-4315-A21F-79A65DF88EE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EAA3F219-FC91-4022-AC81-4C168879869E}" type="sibTrans" cxnId="{ABAD80F6-658A-4315-A21F-79A65DF88EE3}">
      <dgm:prSet/>
      <dgm:spPr/>
      <dgm:t>
        <a:bodyPr/>
        <a:lstStyle/>
        <a:p>
          <a:endParaRPr lang="zh-TW" altLang="en-US"/>
        </a:p>
      </dgm:t>
    </dgm:pt>
    <dgm:pt modelId="{53168D3D-99FC-4381-A673-C4A7C05EB347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Outstanding Price/ Performance</a:t>
          </a:r>
          <a:endParaRPr lang="zh-TW" altLang="en-US" dirty="0"/>
        </a:p>
      </dgm:t>
    </dgm:pt>
    <dgm:pt modelId="{5E75CBA4-E3B6-47AD-B47E-7B8BC9ABD77B}" type="parTrans" cxnId="{F2F6F65E-4CAD-4D9C-A515-55E62E67754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647CDC5D-CB17-4AC2-9E1C-9CB05CE70A0D}" type="sibTrans" cxnId="{F2F6F65E-4CAD-4D9C-A515-55E62E677544}">
      <dgm:prSet/>
      <dgm:spPr/>
      <dgm:t>
        <a:bodyPr/>
        <a:lstStyle/>
        <a:p>
          <a:endParaRPr lang="zh-TW" altLang="en-US"/>
        </a:p>
      </dgm:t>
    </dgm:pt>
    <dgm:pt modelId="{87EA803E-B10C-445D-A59D-5C3C97C0D271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Trusted Technology Provider for Major OEM Customers</a:t>
          </a:r>
          <a:endParaRPr lang="zh-TW" altLang="en-US" dirty="0"/>
        </a:p>
      </dgm:t>
    </dgm:pt>
    <dgm:pt modelId="{287DACC8-5F4F-438D-B4CC-7D3F930469E3}" type="parTrans" cxnId="{CD4DDED3-255A-439F-BE15-609652066C2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8F9119A1-10DD-4533-8B12-9920988E55C7}" type="sibTrans" cxnId="{CD4DDED3-255A-439F-BE15-609652066C27}">
      <dgm:prSet/>
      <dgm:spPr/>
      <dgm:t>
        <a:bodyPr/>
        <a:lstStyle/>
        <a:p>
          <a:endParaRPr lang="zh-TW" altLang="en-US"/>
        </a:p>
      </dgm:t>
    </dgm:pt>
    <dgm:pt modelId="{EED9D5B1-9C15-4ADD-8472-46293A938036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World-class Service and Support Organization</a:t>
          </a:r>
          <a:endParaRPr lang="zh-TW" altLang="en-US" dirty="0"/>
        </a:p>
      </dgm:t>
    </dgm:pt>
    <dgm:pt modelId="{91E3E9D3-0D41-4074-8B69-645895D45727}" type="parTrans" cxnId="{431F3D06-A49A-45E9-A259-3CA6F15C1BF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997E8934-E410-43AF-A301-2AB0D9901191}" type="sibTrans" cxnId="{431F3D06-A49A-45E9-A259-3CA6F15C1BF4}">
      <dgm:prSet/>
      <dgm:spPr/>
      <dgm:t>
        <a:bodyPr/>
        <a:lstStyle/>
        <a:p>
          <a:endParaRPr lang="zh-TW" altLang="en-US"/>
        </a:p>
      </dgm:t>
    </dgm:pt>
    <dgm:pt modelId="{F12E670E-EFBB-457F-8EDE-654A77A6554C}">
      <dgm:prSet phldrT="[文字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dirty="0" smtClean="0"/>
            <a:t>Leading RAID Technology Innovator</a:t>
          </a:r>
          <a:endParaRPr lang="zh-TW" altLang="en-US" dirty="0"/>
        </a:p>
      </dgm:t>
    </dgm:pt>
    <dgm:pt modelId="{4FB5DE30-D950-4431-9A7F-19621241AE94}" type="parTrans" cxnId="{2DF52570-6DC3-43B5-BB43-6B4B74517E2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/>
        </a:p>
      </dgm:t>
    </dgm:pt>
    <dgm:pt modelId="{0AB30857-EC23-47DC-9A02-6AB60915143C}" type="sibTrans" cxnId="{2DF52570-6DC3-43B5-BB43-6B4B74517E29}">
      <dgm:prSet/>
      <dgm:spPr/>
      <dgm:t>
        <a:bodyPr/>
        <a:lstStyle/>
        <a:p>
          <a:endParaRPr lang="zh-TW" altLang="en-US"/>
        </a:p>
      </dgm:t>
    </dgm:pt>
    <dgm:pt modelId="{A7742FF3-C68C-43C3-9501-C1AF22C114EB}" type="pres">
      <dgm:prSet presAssocID="{AF77B144-02CE-4D63-8866-3D83B970F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BB2598-C8E0-42BE-B2AC-2657CAEFE487}" type="pres">
      <dgm:prSet presAssocID="{117910C7-55AA-416E-92A8-A0326A547E48}" presName="centerShape" presStyleLbl="node0" presStyleIdx="0" presStyleCnt="1" custScaleX="172235" custScaleY="172233"/>
      <dgm:spPr/>
      <dgm:t>
        <a:bodyPr/>
        <a:lstStyle/>
        <a:p>
          <a:endParaRPr lang="zh-TW" altLang="en-US"/>
        </a:p>
      </dgm:t>
    </dgm:pt>
    <dgm:pt modelId="{27C327C7-051C-4D93-9319-B53393D3E1BA}" type="pres">
      <dgm:prSet presAssocID="{6D25F3AD-FB34-48B2-9B65-10A89533AC73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FA41A62D-44DB-4888-812C-67B4DB9234CB}" type="pres">
      <dgm:prSet presAssocID="{6D25F3AD-FB34-48B2-9B65-10A89533AC7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F1B73511-0369-4339-A8F8-4DEE9690C41B}" type="pres">
      <dgm:prSet presAssocID="{2E8BCAF3-CC35-4144-A626-45E40E3ACED9}" presName="node" presStyleLbl="node1" presStyleIdx="0" presStyleCnt="5" custScaleX="105811" custScaleY="105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2DE529-62AF-4C08-AC61-F1173E41C285}" type="pres">
      <dgm:prSet presAssocID="{5E75CBA4-E3B6-47AD-B47E-7B8BC9ABD77B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41D4FBF5-12E3-4E9E-ADD8-DB9F269692FE}" type="pres">
      <dgm:prSet presAssocID="{5E75CBA4-E3B6-47AD-B47E-7B8BC9ABD77B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C9C443E0-45F3-4946-BFB9-CC56EF140123}" type="pres">
      <dgm:prSet presAssocID="{53168D3D-99FC-4381-A673-C4A7C05EB347}" presName="node" presStyleLbl="node1" presStyleIdx="1" presStyleCnt="5" custScaleX="105811" custScaleY="105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0E9A8-925E-4EA2-AEC3-4A4AD3E61F37}" type="pres">
      <dgm:prSet presAssocID="{287DACC8-5F4F-438D-B4CC-7D3F930469E3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6F9F6A32-0709-425C-9358-04B3CD0ADFDC}" type="pres">
      <dgm:prSet presAssocID="{287DACC8-5F4F-438D-B4CC-7D3F930469E3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58283EE4-B875-42D1-96C6-A34B0E06101E}" type="pres">
      <dgm:prSet presAssocID="{87EA803E-B10C-445D-A59D-5C3C97C0D271}" presName="node" presStyleLbl="node1" presStyleIdx="2" presStyleCnt="5" custScaleX="105811" custScaleY="105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A59691-82E7-4070-9851-C9D84172A05C}" type="pres">
      <dgm:prSet presAssocID="{91E3E9D3-0D41-4074-8B69-645895D45727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54FE6EDE-0502-4F2F-B1D4-6AE141A59C8B}" type="pres">
      <dgm:prSet presAssocID="{91E3E9D3-0D41-4074-8B69-645895D4572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F104C640-2FF1-46CA-96D7-A276C91F048D}" type="pres">
      <dgm:prSet presAssocID="{EED9D5B1-9C15-4ADD-8472-46293A938036}" presName="node" presStyleLbl="node1" presStyleIdx="3" presStyleCnt="5" custScaleX="105811" custScaleY="105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7125C9-9C81-4AB6-ACB6-37DD7FD3F121}" type="pres">
      <dgm:prSet presAssocID="{4FB5DE30-D950-4431-9A7F-19621241AE94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1685E1CB-C57A-4441-A3D9-095E9D239F35}" type="pres">
      <dgm:prSet presAssocID="{4FB5DE30-D950-4431-9A7F-19621241AE94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AA8987CF-B8F1-4893-BC8E-CE77BEBEF892}" type="pres">
      <dgm:prSet presAssocID="{F12E670E-EFBB-457F-8EDE-654A77A6554C}" presName="node" presStyleLbl="node1" presStyleIdx="4" presStyleCnt="5" custScaleX="105811" custScaleY="1058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5718D0-CCBB-4E1E-AA71-F63B73DAA493}" type="presOf" srcId="{91E3E9D3-0D41-4074-8B69-645895D45727}" destId="{6EA59691-82E7-4070-9851-C9D84172A05C}" srcOrd="0" destOrd="0" presId="urn:microsoft.com/office/officeart/2005/8/layout/radial5"/>
    <dgm:cxn modelId="{ABAD80F6-658A-4315-A21F-79A65DF88EE3}" srcId="{117910C7-55AA-416E-92A8-A0326A547E48}" destId="{2E8BCAF3-CC35-4144-A626-45E40E3ACED9}" srcOrd="0" destOrd="0" parTransId="{6D25F3AD-FB34-48B2-9B65-10A89533AC73}" sibTransId="{EAA3F219-FC91-4022-AC81-4C168879869E}"/>
    <dgm:cxn modelId="{6C3B380D-342A-49B3-9560-51EE139A37C0}" type="presOf" srcId="{4FB5DE30-D950-4431-9A7F-19621241AE94}" destId="{707125C9-9C81-4AB6-ACB6-37DD7FD3F121}" srcOrd="0" destOrd="0" presId="urn:microsoft.com/office/officeart/2005/8/layout/radial5"/>
    <dgm:cxn modelId="{D1988B38-6655-4208-BAD3-ACB5C4E6E40A}" type="presOf" srcId="{287DACC8-5F4F-438D-B4CC-7D3F930469E3}" destId="{B9B0E9A8-925E-4EA2-AEC3-4A4AD3E61F37}" srcOrd="0" destOrd="0" presId="urn:microsoft.com/office/officeart/2005/8/layout/radial5"/>
    <dgm:cxn modelId="{5CAE445F-A906-4884-AEBC-8CC2E3FC32FA}" srcId="{AF77B144-02CE-4D63-8866-3D83B970F556}" destId="{117910C7-55AA-416E-92A8-A0326A547E48}" srcOrd="0" destOrd="0" parTransId="{F920B2E8-10D5-42CD-AF0A-D701CFA917D7}" sibTransId="{A59BBFD6-89FA-48DF-82AB-C7C91F893E6D}"/>
    <dgm:cxn modelId="{EEC5C2B0-10B8-4824-A3E8-4280AE0F8F41}" type="presOf" srcId="{2E8BCAF3-CC35-4144-A626-45E40E3ACED9}" destId="{F1B73511-0369-4339-A8F8-4DEE9690C41B}" srcOrd="0" destOrd="0" presId="urn:microsoft.com/office/officeart/2005/8/layout/radial5"/>
    <dgm:cxn modelId="{7E0C11E5-4FD6-4F3E-A10B-DE1742F67157}" type="presOf" srcId="{87EA803E-B10C-445D-A59D-5C3C97C0D271}" destId="{58283EE4-B875-42D1-96C6-A34B0E06101E}" srcOrd="0" destOrd="0" presId="urn:microsoft.com/office/officeart/2005/8/layout/radial5"/>
    <dgm:cxn modelId="{2DF52570-6DC3-43B5-BB43-6B4B74517E29}" srcId="{117910C7-55AA-416E-92A8-A0326A547E48}" destId="{F12E670E-EFBB-457F-8EDE-654A77A6554C}" srcOrd="4" destOrd="0" parTransId="{4FB5DE30-D950-4431-9A7F-19621241AE94}" sibTransId="{0AB30857-EC23-47DC-9A02-6AB60915143C}"/>
    <dgm:cxn modelId="{1DF84525-79CD-4BD1-B03C-2094CFDE1D8C}" type="presOf" srcId="{117910C7-55AA-416E-92A8-A0326A547E48}" destId="{70BB2598-C8E0-42BE-B2AC-2657CAEFE487}" srcOrd="0" destOrd="0" presId="urn:microsoft.com/office/officeart/2005/8/layout/radial5"/>
    <dgm:cxn modelId="{3CFBFF00-6C20-42F1-8BF8-15EB4A4108B3}" type="presOf" srcId="{6D25F3AD-FB34-48B2-9B65-10A89533AC73}" destId="{FA41A62D-44DB-4888-812C-67B4DB9234CB}" srcOrd="1" destOrd="0" presId="urn:microsoft.com/office/officeart/2005/8/layout/radial5"/>
    <dgm:cxn modelId="{1CF6A590-0977-4290-84B2-E9D8DC4A96A6}" type="presOf" srcId="{F12E670E-EFBB-457F-8EDE-654A77A6554C}" destId="{AA8987CF-B8F1-4893-BC8E-CE77BEBEF892}" srcOrd="0" destOrd="0" presId="urn:microsoft.com/office/officeart/2005/8/layout/radial5"/>
    <dgm:cxn modelId="{5F687FB9-451B-4219-866F-190B9CE48246}" type="presOf" srcId="{53168D3D-99FC-4381-A673-C4A7C05EB347}" destId="{C9C443E0-45F3-4946-BFB9-CC56EF140123}" srcOrd="0" destOrd="0" presId="urn:microsoft.com/office/officeart/2005/8/layout/radial5"/>
    <dgm:cxn modelId="{C8038772-18F3-4313-853B-E2930314EE32}" type="presOf" srcId="{EED9D5B1-9C15-4ADD-8472-46293A938036}" destId="{F104C640-2FF1-46CA-96D7-A276C91F048D}" srcOrd="0" destOrd="0" presId="urn:microsoft.com/office/officeart/2005/8/layout/radial5"/>
    <dgm:cxn modelId="{850EF6EA-E9B1-4D83-82E4-6DAFDCB8F244}" type="presOf" srcId="{287DACC8-5F4F-438D-B4CC-7D3F930469E3}" destId="{6F9F6A32-0709-425C-9358-04B3CD0ADFDC}" srcOrd="1" destOrd="0" presId="urn:microsoft.com/office/officeart/2005/8/layout/radial5"/>
    <dgm:cxn modelId="{CD4DDED3-255A-439F-BE15-609652066C27}" srcId="{117910C7-55AA-416E-92A8-A0326A547E48}" destId="{87EA803E-B10C-445D-A59D-5C3C97C0D271}" srcOrd="2" destOrd="0" parTransId="{287DACC8-5F4F-438D-B4CC-7D3F930469E3}" sibTransId="{8F9119A1-10DD-4533-8B12-9920988E55C7}"/>
    <dgm:cxn modelId="{F2F6F65E-4CAD-4D9C-A515-55E62E677544}" srcId="{117910C7-55AA-416E-92A8-A0326A547E48}" destId="{53168D3D-99FC-4381-A673-C4A7C05EB347}" srcOrd="1" destOrd="0" parTransId="{5E75CBA4-E3B6-47AD-B47E-7B8BC9ABD77B}" sibTransId="{647CDC5D-CB17-4AC2-9E1C-9CB05CE70A0D}"/>
    <dgm:cxn modelId="{13D07286-97D3-44DC-9171-FD40EDB20674}" type="presOf" srcId="{6D25F3AD-FB34-48B2-9B65-10A89533AC73}" destId="{27C327C7-051C-4D93-9319-B53393D3E1BA}" srcOrd="0" destOrd="0" presId="urn:microsoft.com/office/officeart/2005/8/layout/radial5"/>
    <dgm:cxn modelId="{44705A83-9D22-4890-AD56-636B03C0EBB7}" type="presOf" srcId="{4FB5DE30-D950-4431-9A7F-19621241AE94}" destId="{1685E1CB-C57A-4441-A3D9-095E9D239F35}" srcOrd="1" destOrd="0" presId="urn:microsoft.com/office/officeart/2005/8/layout/radial5"/>
    <dgm:cxn modelId="{64762079-078D-43A4-BC4C-F6E5A3979526}" type="presOf" srcId="{91E3E9D3-0D41-4074-8B69-645895D45727}" destId="{54FE6EDE-0502-4F2F-B1D4-6AE141A59C8B}" srcOrd="1" destOrd="0" presId="urn:microsoft.com/office/officeart/2005/8/layout/radial5"/>
    <dgm:cxn modelId="{431F3D06-A49A-45E9-A259-3CA6F15C1BF4}" srcId="{117910C7-55AA-416E-92A8-A0326A547E48}" destId="{EED9D5B1-9C15-4ADD-8472-46293A938036}" srcOrd="3" destOrd="0" parTransId="{91E3E9D3-0D41-4074-8B69-645895D45727}" sibTransId="{997E8934-E410-43AF-A301-2AB0D9901191}"/>
    <dgm:cxn modelId="{B63DA49F-CCFB-4DB5-BC68-44B0956800FF}" type="presOf" srcId="{AF77B144-02CE-4D63-8866-3D83B970F556}" destId="{A7742FF3-C68C-43C3-9501-C1AF22C114EB}" srcOrd="0" destOrd="0" presId="urn:microsoft.com/office/officeart/2005/8/layout/radial5"/>
    <dgm:cxn modelId="{5C165D91-F5A0-40DE-BA80-3C246E13672D}" type="presOf" srcId="{5E75CBA4-E3B6-47AD-B47E-7B8BC9ABD77B}" destId="{41D4FBF5-12E3-4E9E-ADD8-DB9F269692FE}" srcOrd="1" destOrd="0" presId="urn:microsoft.com/office/officeart/2005/8/layout/radial5"/>
    <dgm:cxn modelId="{63F05353-17E5-41F7-80E1-33251B9C9677}" type="presOf" srcId="{5E75CBA4-E3B6-47AD-B47E-7B8BC9ABD77B}" destId="{AA2DE529-62AF-4C08-AC61-F1173E41C285}" srcOrd="0" destOrd="0" presId="urn:microsoft.com/office/officeart/2005/8/layout/radial5"/>
    <dgm:cxn modelId="{022DA825-8ADA-4444-B4F8-23C9FAC95E54}" type="presParOf" srcId="{A7742FF3-C68C-43C3-9501-C1AF22C114EB}" destId="{70BB2598-C8E0-42BE-B2AC-2657CAEFE487}" srcOrd="0" destOrd="0" presId="urn:microsoft.com/office/officeart/2005/8/layout/radial5"/>
    <dgm:cxn modelId="{06026937-DB75-4688-B16D-780FDE18C2C5}" type="presParOf" srcId="{A7742FF3-C68C-43C3-9501-C1AF22C114EB}" destId="{27C327C7-051C-4D93-9319-B53393D3E1BA}" srcOrd="1" destOrd="0" presId="urn:microsoft.com/office/officeart/2005/8/layout/radial5"/>
    <dgm:cxn modelId="{38A13D27-270E-4991-AE22-5449ECEDC106}" type="presParOf" srcId="{27C327C7-051C-4D93-9319-B53393D3E1BA}" destId="{FA41A62D-44DB-4888-812C-67B4DB9234CB}" srcOrd="0" destOrd="0" presId="urn:microsoft.com/office/officeart/2005/8/layout/radial5"/>
    <dgm:cxn modelId="{A8A87089-5A65-42A7-A662-959198FC7B8D}" type="presParOf" srcId="{A7742FF3-C68C-43C3-9501-C1AF22C114EB}" destId="{F1B73511-0369-4339-A8F8-4DEE9690C41B}" srcOrd="2" destOrd="0" presId="urn:microsoft.com/office/officeart/2005/8/layout/radial5"/>
    <dgm:cxn modelId="{FBD568FE-C451-4E80-B502-0C62E3A8AA27}" type="presParOf" srcId="{A7742FF3-C68C-43C3-9501-C1AF22C114EB}" destId="{AA2DE529-62AF-4C08-AC61-F1173E41C285}" srcOrd="3" destOrd="0" presId="urn:microsoft.com/office/officeart/2005/8/layout/radial5"/>
    <dgm:cxn modelId="{53FC89CD-3263-480D-B176-041C669CDACA}" type="presParOf" srcId="{AA2DE529-62AF-4C08-AC61-F1173E41C285}" destId="{41D4FBF5-12E3-4E9E-ADD8-DB9F269692FE}" srcOrd="0" destOrd="0" presId="urn:microsoft.com/office/officeart/2005/8/layout/radial5"/>
    <dgm:cxn modelId="{503E96B1-A6BE-480B-8111-6A56BD0A7D62}" type="presParOf" srcId="{A7742FF3-C68C-43C3-9501-C1AF22C114EB}" destId="{C9C443E0-45F3-4946-BFB9-CC56EF140123}" srcOrd="4" destOrd="0" presId="urn:microsoft.com/office/officeart/2005/8/layout/radial5"/>
    <dgm:cxn modelId="{09726AFB-E049-4D8C-9619-9753CDFE5ECD}" type="presParOf" srcId="{A7742FF3-C68C-43C3-9501-C1AF22C114EB}" destId="{B9B0E9A8-925E-4EA2-AEC3-4A4AD3E61F37}" srcOrd="5" destOrd="0" presId="urn:microsoft.com/office/officeart/2005/8/layout/radial5"/>
    <dgm:cxn modelId="{7A6ECAA3-8D96-4040-BDC0-B50FD4E81760}" type="presParOf" srcId="{B9B0E9A8-925E-4EA2-AEC3-4A4AD3E61F37}" destId="{6F9F6A32-0709-425C-9358-04B3CD0ADFDC}" srcOrd="0" destOrd="0" presId="urn:microsoft.com/office/officeart/2005/8/layout/radial5"/>
    <dgm:cxn modelId="{6B6B5018-5493-4FEC-B706-50660D2FA2A2}" type="presParOf" srcId="{A7742FF3-C68C-43C3-9501-C1AF22C114EB}" destId="{58283EE4-B875-42D1-96C6-A34B0E06101E}" srcOrd="6" destOrd="0" presId="urn:microsoft.com/office/officeart/2005/8/layout/radial5"/>
    <dgm:cxn modelId="{645427BE-6019-4C91-8A27-6FC4BCA5664C}" type="presParOf" srcId="{A7742FF3-C68C-43C3-9501-C1AF22C114EB}" destId="{6EA59691-82E7-4070-9851-C9D84172A05C}" srcOrd="7" destOrd="0" presId="urn:microsoft.com/office/officeart/2005/8/layout/radial5"/>
    <dgm:cxn modelId="{10F14807-A79B-4470-8752-D52CA65903AE}" type="presParOf" srcId="{6EA59691-82E7-4070-9851-C9D84172A05C}" destId="{54FE6EDE-0502-4F2F-B1D4-6AE141A59C8B}" srcOrd="0" destOrd="0" presId="urn:microsoft.com/office/officeart/2005/8/layout/radial5"/>
    <dgm:cxn modelId="{03F2074A-B5AE-42E5-A49D-A017B2C583D4}" type="presParOf" srcId="{A7742FF3-C68C-43C3-9501-C1AF22C114EB}" destId="{F104C640-2FF1-46CA-96D7-A276C91F048D}" srcOrd="8" destOrd="0" presId="urn:microsoft.com/office/officeart/2005/8/layout/radial5"/>
    <dgm:cxn modelId="{48873753-DAB9-4272-8E5E-C16EC4E001C2}" type="presParOf" srcId="{A7742FF3-C68C-43C3-9501-C1AF22C114EB}" destId="{707125C9-9C81-4AB6-ACB6-37DD7FD3F121}" srcOrd="9" destOrd="0" presId="urn:microsoft.com/office/officeart/2005/8/layout/radial5"/>
    <dgm:cxn modelId="{0625D580-9BBE-44BC-B0F8-57F71C32B3F4}" type="presParOf" srcId="{707125C9-9C81-4AB6-ACB6-37DD7FD3F121}" destId="{1685E1CB-C57A-4441-A3D9-095E9D239F35}" srcOrd="0" destOrd="0" presId="urn:microsoft.com/office/officeart/2005/8/layout/radial5"/>
    <dgm:cxn modelId="{4ED168F9-F318-451B-A75F-0A2B31733EDC}" type="presParOf" srcId="{A7742FF3-C68C-43C3-9501-C1AF22C114EB}" destId="{AA8987CF-B8F1-4893-BC8E-CE77BEBEF89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2598-C8E0-42BE-B2AC-2657CAEFE487}">
      <dsp:nvSpPr>
        <dsp:cNvPr id="0" name=""/>
        <dsp:cNvSpPr/>
      </dsp:nvSpPr>
      <dsp:spPr>
        <a:xfrm>
          <a:off x="3285867" y="1746180"/>
          <a:ext cx="2083880" cy="2083856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kern="1200" dirty="0" smtClean="0"/>
            <a:t>PROMISE</a:t>
          </a:r>
          <a:endParaRPr lang="zh-TW" altLang="en-US" sz="2900" kern="1200" dirty="0"/>
        </a:p>
      </dsp:txBody>
      <dsp:txXfrm>
        <a:off x="3591044" y="2051354"/>
        <a:ext cx="1473526" cy="1473508"/>
      </dsp:txXfrm>
    </dsp:sp>
    <dsp:sp modelId="{27C327C7-051C-4D93-9319-B53393D3E1BA}">
      <dsp:nvSpPr>
        <dsp:cNvPr id="0" name=""/>
        <dsp:cNvSpPr/>
      </dsp:nvSpPr>
      <dsp:spPr>
        <a:xfrm rot="16200000">
          <a:off x="4265794" y="1383370"/>
          <a:ext cx="124026" cy="49862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4284398" y="1501699"/>
        <a:ext cx="86818" cy="299177"/>
      </dsp:txXfrm>
    </dsp:sp>
    <dsp:sp modelId="{F1B73511-0369-4339-A8F8-4DEE9690C41B}">
      <dsp:nvSpPr>
        <dsp:cNvPr id="0" name=""/>
        <dsp:cNvSpPr/>
      </dsp:nvSpPr>
      <dsp:spPr>
        <a:xfrm>
          <a:off x="3551920" y="-39605"/>
          <a:ext cx="1551773" cy="155177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Global Industry Veteran</a:t>
          </a:r>
          <a:endParaRPr lang="zh-TW" altLang="en-US" sz="1500" kern="1200" dirty="0"/>
        </a:p>
      </dsp:txBody>
      <dsp:txXfrm>
        <a:off x="3779172" y="187647"/>
        <a:ext cx="1097269" cy="1097269"/>
      </dsp:txXfrm>
    </dsp:sp>
    <dsp:sp modelId="{AA2DE529-62AF-4C08-AC61-F1173E41C285}">
      <dsp:nvSpPr>
        <dsp:cNvPr id="0" name=""/>
        <dsp:cNvSpPr/>
      </dsp:nvSpPr>
      <dsp:spPr>
        <a:xfrm rot="20520000">
          <a:off x="5364676" y="2181747"/>
          <a:ext cx="124021" cy="49862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5365586" y="2287221"/>
        <a:ext cx="86815" cy="299177"/>
      </dsp:txXfrm>
    </dsp:sp>
    <dsp:sp modelId="{C9C443E0-45F3-4946-BFB9-CC56EF140123}">
      <dsp:nvSpPr>
        <dsp:cNvPr id="0" name=""/>
        <dsp:cNvSpPr/>
      </dsp:nvSpPr>
      <dsp:spPr>
        <a:xfrm>
          <a:off x="5503324" y="1378172"/>
          <a:ext cx="1551773" cy="155177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Outstanding Price/ Performance</a:t>
          </a:r>
          <a:endParaRPr lang="zh-TW" altLang="en-US" sz="1500" kern="1200" dirty="0"/>
        </a:p>
      </dsp:txBody>
      <dsp:txXfrm>
        <a:off x="5730576" y="1605424"/>
        <a:ext cx="1097269" cy="1097269"/>
      </dsp:txXfrm>
    </dsp:sp>
    <dsp:sp modelId="{B9B0E9A8-925E-4EA2-AEC3-4A4AD3E61F37}">
      <dsp:nvSpPr>
        <dsp:cNvPr id="0" name=""/>
        <dsp:cNvSpPr/>
      </dsp:nvSpPr>
      <dsp:spPr>
        <a:xfrm rot="3240000">
          <a:off x="4944937" y="3473554"/>
          <a:ext cx="124024" cy="49862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4952606" y="3558228"/>
        <a:ext cx="86817" cy="299177"/>
      </dsp:txXfrm>
    </dsp:sp>
    <dsp:sp modelId="{58283EE4-B875-42D1-96C6-A34B0E06101E}">
      <dsp:nvSpPr>
        <dsp:cNvPr id="0" name=""/>
        <dsp:cNvSpPr/>
      </dsp:nvSpPr>
      <dsp:spPr>
        <a:xfrm>
          <a:off x="4757954" y="3672185"/>
          <a:ext cx="1551773" cy="155177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Trusted Technology Provider for Major OEM Customers</a:t>
          </a:r>
          <a:endParaRPr lang="zh-TW" altLang="en-US" sz="1500" kern="1200" dirty="0"/>
        </a:p>
      </dsp:txBody>
      <dsp:txXfrm>
        <a:off x="4985206" y="3899437"/>
        <a:ext cx="1097269" cy="1097269"/>
      </dsp:txXfrm>
    </dsp:sp>
    <dsp:sp modelId="{6EA59691-82E7-4070-9851-C9D84172A05C}">
      <dsp:nvSpPr>
        <dsp:cNvPr id="0" name=""/>
        <dsp:cNvSpPr/>
      </dsp:nvSpPr>
      <dsp:spPr>
        <a:xfrm rot="7560000">
          <a:off x="3586652" y="3473554"/>
          <a:ext cx="124024" cy="49862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3616190" y="3558228"/>
        <a:ext cx="86817" cy="299177"/>
      </dsp:txXfrm>
    </dsp:sp>
    <dsp:sp modelId="{F104C640-2FF1-46CA-96D7-A276C91F048D}">
      <dsp:nvSpPr>
        <dsp:cNvPr id="0" name=""/>
        <dsp:cNvSpPr/>
      </dsp:nvSpPr>
      <dsp:spPr>
        <a:xfrm>
          <a:off x="2345886" y="3672185"/>
          <a:ext cx="1551773" cy="155177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World-class Service and Support Organization</a:t>
          </a:r>
          <a:endParaRPr lang="zh-TW" altLang="en-US" sz="1500" kern="1200" dirty="0"/>
        </a:p>
      </dsp:txBody>
      <dsp:txXfrm>
        <a:off x="2573138" y="3899437"/>
        <a:ext cx="1097269" cy="1097269"/>
      </dsp:txXfrm>
    </dsp:sp>
    <dsp:sp modelId="{707125C9-9C81-4AB6-ACB6-37DD7FD3F121}">
      <dsp:nvSpPr>
        <dsp:cNvPr id="0" name=""/>
        <dsp:cNvSpPr/>
      </dsp:nvSpPr>
      <dsp:spPr>
        <a:xfrm rot="11880000">
          <a:off x="3166917" y="2181747"/>
          <a:ext cx="124021" cy="49862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3203213" y="2287221"/>
        <a:ext cx="86815" cy="299177"/>
      </dsp:txXfrm>
    </dsp:sp>
    <dsp:sp modelId="{AA8987CF-B8F1-4893-BC8E-CE77BEBEF892}">
      <dsp:nvSpPr>
        <dsp:cNvPr id="0" name=""/>
        <dsp:cNvSpPr/>
      </dsp:nvSpPr>
      <dsp:spPr>
        <a:xfrm>
          <a:off x="1600516" y="1378172"/>
          <a:ext cx="1551773" cy="155177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Leading RAID Technology Innovator</a:t>
          </a:r>
          <a:endParaRPr lang="zh-TW" altLang="en-US" sz="1500" kern="1200" dirty="0"/>
        </a:p>
      </dsp:txBody>
      <dsp:txXfrm>
        <a:off x="1827768" y="1605424"/>
        <a:ext cx="1097269" cy="109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CC09D2-E9F2-4DD6-BD66-FE649FD6FBB7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CA1664-8163-41E8-B7CB-7549C43834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538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i="1" dirty="0" smtClean="0">
                <a:ea typeface="Arial Unicode MS" pitchFamily="34" charset="-120"/>
              </a:rPr>
              <a:t>PROMISE is well positioned to succeed in the current tough economic environment through its global presence, competitive product pricing, and product portfolio suitable for segments that have good growth potential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1664-8163-41E8-B7CB-7549C438342F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95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Dual Controller, 8G FC, 12/16/24,</a:t>
            </a:r>
            <a:r>
              <a:rPr lang="en-US" baseline="0" dirty="0" smtClean="0"/>
              <a:t> 7JBOD Expansion, PDM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1664-8163-41E8-B7CB-7549C438342F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84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Applications: archival, post-production editing, broadcast, asset management, near-line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1664-8163-41E8-B7CB-7549C438342F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1664-8163-41E8-B7CB-7549C438342F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7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²"/>
            </a:pPr>
            <a:r>
              <a:rPr lang="pt-BR" altLang="zh-TW" sz="1200" dirty="0" smtClean="0">
                <a:solidFill>
                  <a:srgbClr val="333333"/>
                </a:solidFill>
              </a:rPr>
              <a:t>64bit 6-core @ 1.1GHz Processor,</a:t>
            </a:r>
            <a:r>
              <a:rPr lang="pt-BR" altLang="zh-TW" sz="1200" baseline="0" dirty="0" smtClean="0">
                <a:solidFill>
                  <a:srgbClr val="333333"/>
                </a:solidFill>
              </a:rPr>
              <a:t> </a:t>
            </a:r>
            <a:r>
              <a:rPr lang="pt-BR" altLang="zh-TW" sz="1200" dirty="0" smtClean="0">
                <a:solidFill>
                  <a:srgbClr val="333333"/>
                </a:solidFill>
              </a:rPr>
              <a:t>Standard 2GB cache per controller (up to 8GB), </a:t>
            </a:r>
            <a:r>
              <a:rPr kumimoji="0" lang="en-US" altLang="zh-TW" b="1" dirty="0" err="1" smtClean="0">
                <a:solidFill>
                  <a:srgbClr val="005596"/>
                </a:solidFill>
                <a:latin typeface="Calibri" pitchFamily="34" charset="0"/>
                <a:ea typeface="標楷體" pitchFamily="65" charset="-120"/>
              </a:rPr>
              <a:t>iSCSI</a:t>
            </a:r>
            <a:r>
              <a:rPr kumimoji="0" lang="en-US" altLang="zh-TW" b="1" dirty="0" smtClean="0">
                <a:solidFill>
                  <a:srgbClr val="005596"/>
                </a:solidFill>
                <a:latin typeface="Calibri" pitchFamily="34" charset="0"/>
                <a:ea typeface="標楷體" pitchFamily="65" charset="-120"/>
              </a:rPr>
              <a:t> FUNCTIONS,</a:t>
            </a:r>
            <a:r>
              <a:rPr kumimoji="0" lang="en-US" altLang="zh-TW" b="1" baseline="0" dirty="0" smtClean="0">
                <a:solidFill>
                  <a:srgbClr val="005596"/>
                </a:solidFill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en-US" altLang="zh-TW" sz="120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Support multiple nodes,</a:t>
            </a:r>
            <a:r>
              <a:rPr kumimoji="0" lang="en-US" altLang="zh-TW" sz="1200" baseline="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en-US" altLang="zh-TW" sz="120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Up to 4 Multiple Connections per Session (MC/S)</a:t>
            </a:r>
            <a:r>
              <a:rPr kumimoji="0" lang="nl-NL" altLang="zh-TW" sz="120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,</a:t>
            </a:r>
            <a:r>
              <a:rPr kumimoji="0" lang="nl-NL" altLang="zh-TW" sz="1200" baseline="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en-US" altLang="zh-TW" sz="120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128 concurrent sessions per controller,</a:t>
            </a:r>
            <a:r>
              <a:rPr kumimoji="0" lang="en-US" altLang="zh-TW" sz="1200" baseline="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 </a:t>
            </a:r>
            <a:r>
              <a:rPr kumimoji="0" lang="en-US" altLang="zh-TW" sz="1200" dirty="0" smtClean="0">
                <a:solidFill>
                  <a:srgbClr val="4D4D4D"/>
                </a:solidFill>
                <a:latin typeface="Calibri" pitchFamily="34" charset="0"/>
                <a:ea typeface="標楷體" pitchFamily="65" charset="-120"/>
              </a:rPr>
              <a:t>Support IPv6</a:t>
            </a:r>
          </a:p>
          <a:p>
            <a:pPr eaLnBrk="1" hangingPunct="1">
              <a:buFont typeface="Calibri" pitchFamily="34" charset="0"/>
              <a:buChar char="–"/>
            </a:pPr>
            <a:endParaRPr lang="pt-BR" altLang="zh-TW" sz="1200" dirty="0" smtClean="0">
              <a:solidFill>
                <a:srgbClr val="333333"/>
              </a:solidFill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1664-8163-41E8-B7CB-7549C438342F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06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Thunderbolt</a:t>
            </a:r>
            <a:r>
              <a:rPr lang="en-US" baseline="0" dirty="0" smtClean="0"/>
              <a:t> technology enables devices that have never been on the SAN before to connect through FC to the SAN directly such as the iMac and 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 and any future services that support Thunderbolt.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750C-F936-4F49-86C7-1345AA2A2D2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</a:t>
            </a:r>
            <a:r>
              <a:rPr lang="en-US" baseline="0" dirty="0" smtClean="0"/>
              <a:t> usage models</a:t>
            </a:r>
          </a:p>
          <a:p>
            <a:r>
              <a:rPr lang="en-US" baseline="0" dirty="0" smtClean="0"/>
              <a:t> - in office: allows for quick attachment of portable units (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Pro) or visiting editors or producers</a:t>
            </a:r>
          </a:p>
          <a:p>
            <a:r>
              <a:rPr lang="en-US" baseline="0" dirty="0" smtClean="0"/>
              <a:t> - in office: enables high powered notebooks and iMac systems to connect to the SAN</a:t>
            </a:r>
          </a:p>
          <a:p>
            <a:r>
              <a:rPr lang="en-US" baseline="0" dirty="0" smtClean="0"/>
              <a:t> - in office: when 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Pros or iMacs are used, </a:t>
            </a:r>
            <a:r>
              <a:rPr lang="en-US" baseline="0" dirty="0" err="1" smtClean="0"/>
              <a:t>SANLink</a:t>
            </a:r>
            <a:r>
              <a:rPr lang="en-US" baseline="0" dirty="0" smtClean="0"/>
              <a:t> can streamline workflows by eliminating unnecessary file copies and transfers (remove AFP </a:t>
            </a:r>
            <a:r>
              <a:rPr lang="en-US" baseline="0" dirty="0" err="1" smtClean="0"/>
              <a:t>reshares</a:t>
            </a:r>
            <a:r>
              <a:rPr lang="en-US" baseline="0" dirty="0" smtClean="0"/>
              <a:t> as well)</a:t>
            </a:r>
          </a:p>
          <a:p>
            <a:r>
              <a:rPr lang="en-US" baseline="0" dirty="0" smtClean="0"/>
              <a:t> - on the go: for mobile notebooks for portable SANs.  Removed need to transport Mac Pro workstation for each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9F3D-BC35-4348-9A79-6C62B51470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SANLink</a:t>
            </a:r>
            <a:r>
              <a:rPr lang="en-US" baseline="0" dirty="0" smtClean="0"/>
              <a:t> has been designed to provide the smoothest user experience possible.</a:t>
            </a:r>
          </a:p>
          <a:p>
            <a:r>
              <a:rPr lang="en-US" baseline="0" dirty="0" smtClean="0"/>
              <a:t>- Zero software is required to get </a:t>
            </a:r>
            <a:r>
              <a:rPr lang="en-US" baseline="0" dirty="0" err="1" smtClean="0"/>
              <a:t>SANLink</a:t>
            </a:r>
            <a:r>
              <a:rPr lang="en-US" baseline="0" dirty="0" smtClean="0"/>
              <a:t> working as drivers will be embedded in Mac OS X.</a:t>
            </a:r>
          </a:p>
          <a:p>
            <a:r>
              <a:rPr lang="en-US" baseline="0" dirty="0" smtClean="0"/>
              <a:t>- Device will appear to the system as a FC device, much like an Apple Fibre Channel </a:t>
            </a:r>
            <a:r>
              <a:rPr lang="en-US" baseline="0" dirty="0" err="1" smtClean="0"/>
              <a:t>PCIe</a:t>
            </a:r>
            <a:r>
              <a:rPr lang="en-US" baseline="0" dirty="0" smtClean="0"/>
              <a:t> card appears in a Mac Pro.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SANLink</a:t>
            </a:r>
            <a:r>
              <a:rPr lang="en-US" baseline="0" dirty="0" smtClean="0"/>
              <a:t> is a fully tested and qualified with all VTrak x10 and x30 Series products and can deliver similar performance as a FC card on a Mac Pro.  (e.g. 5 streams of 8-bit uncompressed 1080p 30fps can be delivered to a </a:t>
            </a:r>
            <a:r>
              <a:rPr lang="en-US" baseline="0" dirty="0" err="1" smtClean="0"/>
              <a:t>MacBook</a:t>
            </a:r>
            <a:r>
              <a:rPr lang="en-US" baseline="0" dirty="0" smtClean="0"/>
              <a:t> Pro using </a:t>
            </a:r>
            <a:r>
              <a:rPr lang="en-US" baseline="0" dirty="0" err="1" smtClean="0"/>
              <a:t>SANLink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750C-F936-4F49-86C7-1345AA2A2D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</a:rPr>
              <a:t>The world’s smallest Thunderbolt™ attached storage easily fits in your pocket!</a:t>
            </a:r>
          </a:p>
          <a:p>
            <a:r>
              <a:rPr lang="en-US" sz="1200" b="0" dirty="0" smtClean="0">
                <a:solidFill>
                  <a:schemeClr val="tx1"/>
                </a:solidFill>
              </a:rPr>
              <a:t>Breathtaking throughput of up to 750MB/s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chemeClr val="tx1"/>
                </a:solidFill>
              </a:rPr>
              <a:t>Engineered for remarkable performance with or without the power adapter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5750C-F936-4F49-86C7-1345AA2A2D2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6"/>
          <p:cNvSpPr/>
          <p:nvPr userDrawn="1"/>
        </p:nvSpPr>
        <p:spPr>
          <a:xfrm>
            <a:off x="0" y="0"/>
            <a:ext cx="2268538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9"/>
          <p:cNvSpPr/>
          <p:nvPr userDrawn="1"/>
        </p:nvSpPr>
        <p:spPr>
          <a:xfrm>
            <a:off x="2268538" y="0"/>
            <a:ext cx="14287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</a:endParaRPr>
          </a:p>
        </p:txBody>
      </p:sp>
      <p:pic>
        <p:nvPicPr>
          <p:cNvPr id="7" name="Picture 3" descr="D:\Data\Logo\Promise_logo_transparent_bg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6225" y="3213100"/>
            <a:ext cx="170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71800" y="2130425"/>
            <a:ext cx="612068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6120680" cy="62292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8ABC-4003-4518-8F69-2EC4327E3118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5F49-FA42-48F8-96D7-858D51F327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版面配置區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42992" cy="6480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E482-66FE-4399-9F0D-159A79867F75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7550-3768-4F42-A540-35B143B7F1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0" y="1052736"/>
            <a:ext cx="2267744" cy="58052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2411760" y="1268760"/>
            <a:ext cx="6285384" cy="4680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DE92-EDFE-4F8F-9363-CA7A578E9950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7C25-BC39-45E8-A7D6-2ADF7A8736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1763688" y="1196753"/>
            <a:ext cx="5544616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67544" y="3717032"/>
            <a:ext cx="8229600" cy="22322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A26E-F0F3-427A-9A9F-25B1601BACCE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4EFD-AC21-4753-8430-614EDA67B1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47525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644008" y="1196752"/>
            <a:ext cx="4053136" cy="47525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AAD2-7A92-42CE-B21D-28D2EDC7CBA0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EDFF-0EEA-4999-AB75-1B0874393A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4114800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644008" y="1196752"/>
            <a:ext cx="4053136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4"/>
          </p:nvPr>
        </p:nvSpPr>
        <p:spPr>
          <a:xfrm>
            <a:off x="467544" y="3645024"/>
            <a:ext cx="4114800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5"/>
          </p:nvPr>
        </p:nvSpPr>
        <p:spPr>
          <a:xfrm>
            <a:off x="4654352" y="3645023"/>
            <a:ext cx="4053136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0C4C-9717-471E-84F3-08848A2AE0A1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950D4-CA04-4B9E-B93D-FD0822147B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196753"/>
            <a:ext cx="4114800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idx="13"/>
          </p:nvPr>
        </p:nvSpPr>
        <p:spPr>
          <a:xfrm>
            <a:off x="4644008" y="1196752"/>
            <a:ext cx="4053136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idx="14"/>
          </p:nvPr>
        </p:nvSpPr>
        <p:spPr>
          <a:xfrm>
            <a:off x="467544" y="3645024"/>
            <a:ext cx="8208912" cy="21602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DD97C-8B52-41D7-9FB3-C3F1D0A11AE2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5D4F4-62E6-4E0E-B931-D1F0AA4CF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TW"/>
              <a:t>2009 Promise Confidential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j-lt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j-lt"/>
            </a:endParaRP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33D11FB3-5CD1-496C-A5E0-04A4CC1B43BA}" type="datetimeFigureOut">
              <a:rPr lang="zh-TW" altLang="en-US"/>
              <a:pPr>
                <a:defRPr/>
              </a:pPr>
              <a:t>2012/10/3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2011 PROMISE Confidential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992B4892-9BC0-4ADC-8A22-6CECB2E93C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3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5843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908050"/>
            <a:ext cx="9144000" cy="14446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tx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1034" name="Picture 3" descr="D:\Data\Logo\Promise_logo_transparent_bg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260350"/>
            <a:ext cx="17033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70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404040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40404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8.png"/><Relationship Id="rId3" Type="http://schemas.openxmlformats.org/officeDocument/2006/relationships/image" Target="../media/image12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6.png"/><Relationship Id="rId5" Type="http://schemas.openxmlformats.org/officeDocument/2006/relationships/image" Target="../media/image15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13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標題 1"/>
          <p:cNvSpPr>
            <a:spLocks noGrp="1"/>
          </p:cNvSpPr>
          <p:nvPr>
            <p:ph type="ctrTitle"/>
          </p:nvPr>
        </p:nvSpPr>
        <p:spPr>
          <a:xfrm>
            <a:off x="2771775" y="2130425"/>
            <a:ext cx="6121400" cy="1470025"/>
          </a:xfrm>
        </p:spPr>
        <p:txBody>
          <a:bodyPr/>
          <a:lstStyle/>
          <a:p>
            <a:r>
              <a:rPr lang="en-US" dirty="0"/>
              <a:t>Unified storage solutions, 2012 line-up overview</a:t>
            </a:r>
            <a:endParaRPr lang="zh-TW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355976" y="5877272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Eduards Putra</a:t>
            </a:r>
          </a:p>
          <a:p>
            <a:pPr algn="r"/>
            <a:r>
              <a:rPr lang="nl-NL" dirty="0"/>
              <a:t>Business </a:t>
            </a:r>
            <a:r>
              <a:rPr lang="nl-NL" dirty="0" smtClean="0"/>
              <a:t>Development Manager </a:t>
            </a:r>
            <a:r>
              <a:rPr lang="nl-NL" dirty="0"/>
              <a:t>EMEA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Expansion Configurations</a:t>
            </a:r>
            <a:br>
              <a:rPr lang="en-US" smtClean="0"/>
            </a:br>
            <a:r>
              <a:rPr lang="en-US" sz="2000" smtClean="0"/>
              <a:t>Max Capacity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6313" y="1988840"/>
            <a:ext cx="8768175" cy="4680520"/>
            <a:chOff x="899592" y="1772816"/>
            <a:chExt cx="7284330" cy="3888432"/>
          </a:xfrm>
        </p:grpSpPr>
        <p:pic>
          <p:nvPicPr>
            <p:cNvPr id="27" name="Picture 26" descr="ortho042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212976"/>
              <a:ext cx="3035858" cy="2448272"/>
            </a:xfrm>
            <a:prstGeom prst="rect">
              <a:avLst/>
            </a:prstGeom>
          </p:spPr>
        </p:pic>
        <p:pic>
          <p:nvPicPr>
            <p:cNvPr id="35" name="Picture 34" descr="ortho042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212976"/>
              <a:ext cx="3035858" cy="2448272"/>
            </a:xfrm>
            <a:prstGeom prst="rect">
              <a:avLst/>
            </a:prstGeom>
          </p:spPr>
        </p:pic>
        <p:cxnSp>
          <p:nvCxnSpPr>
            <p:cNvPr id="36" name="Curved Connector 35"/>
            <p:cNvCxnSpPr/>
            <p:nvPr/>
          </p:nvCxnSpPr>
          <p:spPr>
            <a:xfrm rot="16200000" flipH="1">
              <a:off x="2256278" y="3008418"/>
              <a:ext cx="1337242" cy="450214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1392182" y="3008418"/>
              <a:ext cx="1337242" cy="450214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 descr="VTrak_E830fD_front_with_LEDs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1377" y="1772816"/>
              <a:ext cx="2592288" cy="99659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" name="Curved Connector 27"/>
            <p:cNvCxnSpPr/>
            <p:nvPr/>
          </p:nvCxnSpPr>
          <p:spPr>
            <a:xfrm flipV="1">
              <a:off x="3697774" y="4173120"/>
              <a:ext cx="1658815" cy="293760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/>
            <p:nvPr/>
          </p:nvCxnSpPr>
          <p:spPr>
            <a:xfrm flipV="1">
              <a:off x="3671855" y="4397760"/>
              <a:ext cx="1710653" cy="302400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ontent Placeholder 25"/>
          <p:cNvSpPr>
            <a:spLocks noGrp="1"/>
          </p:cNvSpPr>
          <p:nvPr>
            <p:ph idx="13"/>
          </p:nvPr>
        </p:nvSpPr>
        <p:spPr>
          <a:xfrm>
            <a:off x="4644008" y="1268760"/>
            <a:ext cx="4053136" cy="2232248"/>
          </a:xfrm>
        </p:spPr>
        <p:txBody>
          <a:bodyPr>
            <a:noAutofit/>
          </a:bodyPr>
          <a:lstStyle/>
          <a:p>
            <a:r>
              <a:rPr lang="en-US" dirty="0" smtClean="0"/>
              <a:t>Expand using </a:t>
            </a:r>
            <a:r>
              <a:rPr lang="en-US" i="1" dirty="0" smtClean="0"/>
              <a:t>two</a:t>
            </a:r>
            <a:r>
              <a:rPr lang="en-US" dirty="0" smtClean="0"/>
              <a:t> </a:t>
            </a:r>
            <a:r>
              <a:rPr lang="en-US" dirty="0" err="1" smtClean="0"/>
              <a:t>VTrak</a:t>
            </a:r>
            <a:r>
              <a:rPr lang="en-US" dirty="0" smtClean="0"/>
              <a:t> J930s</a:t>
            </a:r>
          </a:p>
          <a:p>
            <a:r>
              <a:rPr lang="en-US" dirty="0" smtClean="0"/>
              <a:t>144 total spindles in 12U</a:t>
            </a:r>
          </a:p>
          <a:p>
            <a:r>
              <a:rPr lang="en-US" dirty="0" smtClean="0"/>
              <a:t>432TB Total Raw Capacity</a:t>
            </a:r>
          </a:p>
          <a:p>
            <a:r>
              <a:rPr lang="en-US" dirty="0" smtClean="0"/>
              <a:t>Ideal for archival, backup, asset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9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Vtrak Ex10/Jx10 Series</a:t>
            </a:r>
            <a:endParaRPr lang="zh-TW" altLang="en-US" smtClean="0"/>
          </a:p>
        </p:txBody>
      </p:sp>
      <p:pic>
        <p:nvPicPr>
          <p:cNvPr id="27650" name="內容版面配置區 4" descr="VTrak_E6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6263" y="1341438"/>
            <a:ext cx="5173662" cy="2011362"/>
          </a:xfrm>
        </p:spPr>
      </p:pic>
      <p:sp>
        <p:nvSpPr>
          <p:cNvPr id="27651" name="內容版面配置區 3"/>
          <p:cNvSpPr>
            <a:spLocks noGrp="1"/>
          </p:cNvSpPr>
          <p:nvPr>
            <p:ph idx="13"/>
          </p:nvPr>
        </p:nvSpPr>
        <p:spPr>
          <a:xfrm>
            <a:off x="468313" y="3716338"/>
            <a:ext cx="8229600" cy="2233612"/>
          </a:xfrm>
        </p:spPr>
        <p:txBody>
          <a:bodyPr>
            <a:noAutofit/>
          </a:bodyPr>
          <a:lstStyle/>
          <a:p>
            <a:r>
              <a:rPr lang="en-US" altLang="zh-TW" sz="2800" dirty="0" err="1" smtClean="0"/>
              <a:t>VTrak</a:t>
            </a:r>
            <a:r>
              <a:rPr lang="en-US" altLang="zh-TW" sz="2800" dirty="0" smtClean="0"/>
              <a:t> RAID and JBOD Subsystems</a:t>
            </a:r>
          </a:p>
          <a:p>
            <a:r>
              <a:rPr lang="en-US" altLang="zh-TW" sz="2800" dirty="0" smtClean="0"/>
              <a:t>SAS and SATA disk drives</a:t>
            </a:r>
          </a:p>
          <a:p>
            <a:r>
              <a:rPr lang="en-US" altLang="zh-TW" sz="2800" dirty="0" smtClean="0"/>
              <a:t>Dual Controller –High Availability</a:t>
            </a:r>
          </a:p>
          <a:p>
            <a:r>
              <a:rPr lang="en-US" altLang="zh-TW" sz="2800" dirty="0" smtClean="0"/>
              <a:t>4Gb </a:t>
            </a:r>
            <a:r>
              <a:rPr lang="en-US" altLang="zh-TW" sz="2800" dirty="0" err="1" smtClean="0"/>
              <a:t>Fibre</a:t>
            </a:r>
            <a:r>
              <a:rPr lang="en-US" altLang="zh-TW" sz="2800" dirty="0" smtClean="0"/>
              <a:t> Channel SAN Host Connectivity</a:t>
            </a:r>
          </a:p>
          <a:p>
            <a:r>
              <a:rPr lang="en-US" altLang="zh-TW" sz="2800" dirty="0" smtClean="0"/>
              <a:t>4Gb SAS Wide Host Connectivity</a:t>
            </a:r>
            <a:endParaRPr lang="zh-TW" altLang="en-US" sz="2800" dirty="0" smtClean="0"/>
          </a:p>
        </p:txBody>
      </p:sp>
      <p:pic>
        <p:nvPicPr>
          <p:cNvPr id="27652" name="Picture 1" descr="D:\Desktop files\Website Form\logo_vtra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1714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Internet Datacenter in US</a:t>
            </a:r>
            <a:endParaRPr lang="zh-TW" altLang="en-US" smtClean="0"/>
          </a:p>
        </p:txBody>
      </p:sp>
      <p:sp>
        <p:nvSpPr>
          <p:cNvPr id="34818" name="內容版面配置區 3"/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4752975"/>
          </a:xfrm>
        </p:spPr>
        <p:txBody>
          <a:bodyPr/>
          <a:lstStyle/>
          <a:p>
            <a:r>
              <a:rPr lang="en-US" altLang="zh-TW" smtClean="0"/>
              <a:t>PROMISE VTrak’s real installation case of an Internet data center in USA</a:t>
            </a:r>
          </a:p>
          <a:p>
            <a:r>
              <a:rPr lang="en-US" altLang="zh-TW" smtClean="0"/>
              <a:t>Installation of 7000+ VTrak chassis</a:t>
            </a:r>
          </a:p>
          <a:p>
            <a:r>
              <a:rPr lang="en-US" altLang="zh-TW" smtClean="0"/>
              <a:t>Over 85PB+ of usable storage and growing</a:t>
            </a:r>
          </a:p>
        </p:txBody>
      </p:sp>
      <p:pic>
        <p:nvPicPr>
          <p:cNvPr id="34819" name="Content Placeholder 6" descr="70+PBs.jpg"/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133600"/>
            <a:ext cx="3887787" cy="2879725"/>
          </a:xfrm>
        </p:spPr>
      </p:pic>
      <p:pic>
        <p:nvPicPr>
          <p:cNvPr id="34820" name="內容版面配置區 4" descr="VTrak_E61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437063"/>
            <a:ext cx="3455988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VTrak within CERN‘s IT Center</a:t>
            </a:r>
            <a:endParaRPr lang="zh-TW" altLang="en-US" smtClean="0"/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4752975"/>
          </a:xfrm>
        </p:spPr>
        <p:txBody>
          <a:bodyPr/>
          <a:lstStyle/>
          <a:p>
            <a:r>
              <a:rPr lang="en-US" altLang="zh-TW" smtClean="0"/>
              <a:t>100+ VTrak system installed in CERN’s IT center</a:t>
            </a:r>
          </a:p>
          <a:p>
            <a:r>
              <a:rPr lang="en-US" altLang="zh-TW" smtClean="0"/>
              <a:t>Actual installed</a:t>
            </a:r>
          </a:p>
          <a:p>
            <a:pPr lvl="1"/>
            <a:r>
              <a:rPr lang="en-US" altLang="zh-TW" smtClean="0"/>
              <a:t>About 80 VTrak Ex10f-s with SATA HDDs = 2 PB</a:t>
            </a:r>
          </a:p>
          <a:p>
            <a:pPr lvl="1"/>
            <a:r>
              <a:rPr lang="en-US" altLang="zh-TW" smtClean="0"/>
              <a:t>About 30 VTrak Ex10f-s with SAS HDDs = 110 TB</a:t>
            </a:r>
          </a:p>
          <a:p>
            <a:endParaRPr lang="zh-TW" altLang="en-US" smtClean="0"/>
          </a:p>
        </p:txBody>
      </p:sp>
      <p:pic>
        <p:nvPicPr>
          <p:cNvPr id="35843" name="Grafik 4" descr="03 PT CERN.jpg"/>
          <p:cNvPicPr>
            <a:picLocks noGrp="1" noChangeAspect="1"/>
          </p:cNvPicPr>
          <p:nvPr>
            <p:ph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060575"/>
            <a:ext cx="2028825" cy="3057525"/>
          </a:xfrm>
          <a:ln>
            <a:solidFill>
              <a:schemeClr val="tx1"/>
            </a:solidFill>
          </a:ln>
        </p:spPr>
      </p:pic>
      <p:pic>
        <p:nvPicPr>
          <p:cNvPr id="35844" name="Grafik 2" descr="01 PT CER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060575"/>
            <a:ext cx="2030412" cy="305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052513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內容版面配置區 4" descr="VTrak_E61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437063"/>
            <a:ext cx="3455988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VTrak in 2010 FIFA Broadcasting</a:t>
            </a:r>
            <a:endParaRPr lang="zh-TW" altLang="en-US" smtClean="0"/>
          </a:p>
        </p:txBody>
      </p:sp>
      <p:sp>
        <p:nvSpPr>
          <p:cNvPr id="37890" name="內容版面配置區 3"/>
          <p:cNvSpPr>
            <a:spLocks noGrp="1"/>
          </p:cNvSpPr>
          <p:nvPr>
            <p:ph idx="13"/>
          </p:nvPr>
        </p:nvSpPr>
        <p:spPr>
          <a:xfrm>
            <a:off x="611188" y="1196975"/>
            <a:ext cx="4052887" cy="4752975"/>
          </a:xfrm>
        </p:spPr>
        <p:txBody>
          <a:bodyPr/>
          <a:lstStyle/>
          <a:p>
            <a:r>
              <a:rPr lang="en-US" altLang="zh-TW" sz="1800" dirty="0" smtClean="0"/>
              <a:t>Solely HDTV (16:9) is used for the first time.</a:t>
            </a:r>
          </a:p>
          <a:p>
            <a:r>
              <a:rPr lang="en-US" altLang="zh-TW" sz="1800" dirty="0" smtClean="0"/>
              <a:t>For the services of the International Broadcast Centre the storage capacity is less critical than the reliably available data transfer rate.</a:t>
            </a:r>
          </a:p>
          <a:p>
            <a:r>
              <a:rPr lang="en-US" altLang="zh-TW" sz="1800" dirty="0" smtClean="0"/>
              <a:t>10 Promise </a:t>
            </a:r>
            <a:r>
              <a:rPr lang="en-US" altLang="zh-TW" sz="1800" dirty="0" err="1" smtClean="0"/>
              <a:t>VTrak</a:t>
            </a:r>
            <a:r>
              <a:rPr lang="en-US" altLang="zh-TW" sz="1800" dirty="0" smtClean="0"/>
              <a:t> E-Class basic units with 16 SAS hard drives (3,5 Inch, 15.000 rpm, 450GB) in each of them are networked together and simultaneously utilized as an RAID 5.</a:t>
            </a:r>
          </a:p>
          <a:p>
            <a:r>
              <a:rPr lang="en-US" altLang="zh-TW" sz="1800" dirty="0" smtClean="0"/>
              <a:t>The expected data transfer rate for the access on about 66 TB usable storage capacity is 10 x 300 MB/s</a:t>
            </a:r>
            <a:endParaRPr lang="zh-TW" altLang="en-US" sz="1800" dirty="0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125538"/>
            <a:ext cx="3549650" cy="5124450"/>
          </a:xfrm>
        </p:spPr>
      </p:pic>
      <p:sp>
        <p:nvSpPr>
          <p:cNvPr id="37892" name="文字方塊 5"/>
          <p:cNvSpPr txBox="1">
            <a:spLocks noChangeArrowheads="1"/>
          </p:cNvSpPr>
          <p:nvPr/>
        </p:nvSpPr>
        <p:spPr bwMode="auto">
          <a:xfrm>
            <a:off x="4427538" y="65976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196975"/>
            <a:ext cx="1196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437188"/>
            <a:ext cx="3643312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VessRAID</a:t>
            </a:r>
            <a:r>
              <a:rPr lang="en-US" altLang="zh-TW" dirty="0" smtClean="0"/>
              <a:t> Series</a:t>
            </a:r>
            <a:endParaRPr lang="zh-TW" altLang="en-US" dirty="0" smtClean="0"/>
          </a:p>
        </p:txBody>
      </p:sp>
      <p:sp>
        <p:nvSpPr>
          <p:cNvPr id="28674" name="內容版面配置區 4"/>
          <p:cNvSpPr>
            <a:spLocks noGrp="1"/>
          </p:cNvSpPr>
          <p:nvPr>
            <p:ph idx="13"/>
          </p:nvPr>
        </p:nvSpPr>
        <p:spPr>
          <a:xfrm>
            <a:off x="395536" y="4221088"/>
            <a:ext cx="8229600" cy="223361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err="1" smtClean="0"/>
              <a:t>VessRAID</a:t>
            </a:r>
            <a:r>
              <a:rPr lang="en-US" altLang="zh-TW" dirty="0" smtClean="0"/>
              <a:t> and JBOD Subsystem</a:t>
            </a:r>
          </a:p>
          <a:p>
            <a:r>
              <a:rPr lang="en-US" altLang="zh-TW" dirty="0" smtClean="0"/>
              <a:t>SAS and SATA disk drives</a:t>
            </a:r>
          </a:p>
          <a:p>
            <a:r>
              <a:rPr lang="en-US" altLang="zh-TW" dirty="0" smtClean="0"/>
              <a:t>Single Controller</a:t>
            </a:r>
          </a:p>
          <a:p>
            <a:r>
              <a:rPr lang="en-US" altLang="zh-TW" dirty="0" smtClean="0"/>
              <a:t>FC 8Gb SAN Host Connectivity</a:t>
            </a:r>
          </a:p>
          <a:p>
            <a:r>
              <a:rPr lang="en-US" altLang="zh-TW" dirty="0" smtClean="0"/>
              <a:t>4x3Gb SAS Wide Host Connectivity</a:t>
            </a:r>
          </a:p>
          <a:p>
            <a:r>
              <a:rPr lang="en-US" altLang="zh-TW" dirty="0" err="1" smtClean="0"/>
              <a:t>iSCSI</a:t>
            </a:r>
            <a:r>
              <a:rPr lang="en-US" altLang="zh-TW" dirty="0" smtClean="0"/>
              <a:t> SAN and Parallel SCSI Host Connectivity</a:t>
            </a: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565400"/>
            <a:ext cx="12969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D:\Desktop files\Website Form\logo_ves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1714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內容版面配置區 11" descr="1x40_front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63713" y="1756246"/>
            <a:ext cx="5545137" cy="1816770"/>
          </a:xfr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3850" y="1196975"/>
            <a:ext cx="8569325" cy="338415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333333"/>
                </a:solidFill>
              </a:rPr>
              <a:t>Fiber </a:t>
            </a:r>
            <a:r>
              <a:rPr lang="en-US" altLang="zh-TW" sz="2000" dirty="0" smtClean="0">
                <a:solidFill>
                  <a:srgbClr val="333333"/>
                </a:solidFill>
              </a:rPr>
              <a:t>Channel 8Gbps, </a:t>
            </a:r>
            <a:r>
              <a:rPr lang="en-US" altLang="zh-TW" sz="2000" dirty="0" err="1" smtClean="0">
                <a:solidFill>
                  <a:srgbClr val="333333"/>
                </a:solidFill>
              </a:rPr>
              <a:t>iSCSI</a:t>
            </a:r>
            <a:r>
              <a:rPr lang="en-US" altLang="zh-TW" sz="2000" dirty="0" smtClean="0">
                <a:solidFill>
                  <a:srgbClr val="333333"/>
                </a:solidFill>
              </a:rPr>
              <a:t> 1Gbps &amp; 10Gbps host connect ports </a:t>
            </a:r>
          </a:p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333333"/>
                </a:solidFill>
              </a:rPr>
              <a:t>Dual Controller High Availability Design</a:t>
            </a:r>
          </a:p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333333"/>
                </a:solidFill>
              </a:rPr>
              <a:t>High Scalability (112 HDDs) and Green Design</a:t>
            </a:r>
          </a:p>
          <a:p>
            <a:pPr marL="0" indent="0" eaLnBrk="1" hangingPunct="1">
              <a:buNone/>
            </a:pPr>
            <a:r>
              <a:rPr lang="en-US" altLang="zh-TW" sz="2000" dirty="0" smtClean="0">
                <a:solidFill>
                  <a:srgbClr val="4D4D4D"/>
                </a:solidFill>
              </a:rPr>
              <a:t>Predictive </a:t>
            </a:r>
            <a:r>
              <a:rPr lang="en-US" altLang="zh-TW" sz="2000" dirty="0" smtClean="0">
                <a:solidFill>
                  <a:srgbClr val="4D4D4D"/>
                </a:solidFill>
              </a:rPr>
              <a:t>Data Migration (PDM)</a:t>
            </a:r>
          </a:p>
          <a:p>
            <a:pPr marL="0" indent="0" eaLnBrk="1" hangingPunct="1">
              <a:buNone/>
            </a:pPr>
            <a:r>
              <a:rPr lang="en-US" altLang="zh-TW" sz="2000" b="1" dirty="0" err="1" smtClean="0">
                <a:solidFill>
                  <a:srgbClr val="333333"/>
                </a:solidFill>
              </a:rPr>
              <a:t>PerfectRebuild</a:t>
            </a:r>
            <a:r>
              <a:rPr lang="en-US" altLang="zh-TW" sz="2000" dirty="0" smtClean="0">
                <a:solidFill>
                  <a:srgbClr val="333333"/>
                </a:solidFill>
              </a:rPr>
              <a:t> - Rebuild with improved recovery efficiency</a:t>
            </a:r>
          </a:p>
          <a:p>
            <a:pPr marL="0" indent="0" eaLnBrk="1" hangingPunct="1">
              <a:buNone/>
            </a:pPr>
            <a:r>
              <a:rPr lang="en-US" altLang="zh-TW" sz="2000" b="1" dirty="0" smtClean="0">
                <a:solidFill>
                  <a:srgbClr val="333333"/>
                </a:solidFill>
              </a:rPr>
              <a:t>Advanced battery flash </a:t>
            </a:r>
            <a:r>
              <a:rPr lang="en-US" altLang="zh-TW" sz="2000" b="1" dirty="0" smtClean="0">
                <a:solidFill>
                  <a:srgbClr val="333333"/>
                </a:solidFill>
              </a:rPr>
              <a:t>backup</a:t>
            </a:r>
          </a:p>
          <a:p>
            <a:pPr marL="0" indent="0" eaLnBrk="0" hangingPunct="0">
              <a:buNone/>
            </a:pPr>
            <a:r>
              <a:rPr lang="en-US" altLang="zh-TW" sz="2000" dirty="0" err="1">
                <a:solidFill>
                  <a:srgbClr val="333333"/>
                </a:solidFill>
                <a:latin typeface="Calibri" pitchFamily="34" charset="0"/>
              </a:rPr>
              <a:t>PerfectFlash</a:t>
            </a:r>
            <a:r>
              <a:rPr lang="en-US" altLang="zh-TW" sz="2000" dirty="0">
                <a:solidFill>
                  <a:srgbClr val="333333"/>
                </a:solidFill>
                <a:latin typeface="Calibri" pitchFamily="34" charset="0"/>
              </a:rPr>
              <a:t>™ -Non-disruptive image update without system downtime</a:t>
            </a:r>
            <a:endParaRPr lang="en-US" altLang="zh-TW" sz="2000" dirty="0">
              <a:solidFill>
                <a:srgbClr val="333333"/>
              </a:solidFill>
              <a:latin typeface="Calibri" pitchFamily="34" charset="0"/>
              <a:ea typeface="標楷體" pitchFamily="65" charset="-120"/>
            </a:endParaRPr>
          </a:p>
          <a:p>
            <a:pPr marL="0" indent="0" eaLnBrk="0" hangingPunct="0">
              <a:buNone/>
            </a:pPr>
            <a:r>
              <a:rPr lang="en-US" altLang="zh-TW" sz="2000" dirty="0">
                <a:solidFill>
                  <a:srgbClr val="333333"/>
                </a:solidFill>
                <a:latin typeface="Calibri" pitchFamily="34" charset="0"/>
                <a:ea typeface="標楷體" pitchFamily="65" charset="-120"/>
              </a:rPr>
              <a:t>Built-in performance monitor and power usage monitoring</a:t>
            </a:r>
          </a:p>
          <a:p>
            <a:pPr marL="0" indent="0" eaLnBrk="0" hangingPunct="0">
              <a:buNone/>
            </a:pPr>
            <a:r>
              <a:rPr lang="en-US" altLang="zh-TW" sz="2000" dirty="0">
                <a:solidFill>
                  <a:srgbClr val="333333"/>
                </a:solidFill>
                <a:latin typeface="Calibri" pitchFamily="34" charset="0"/>
                <a:ea typeface="標楷體" pitchFamily="65" charset="-120"/>
              </a:rPr>
              <a:t>OPAS Service Log and UPS Monitor through USB</a:t>
            </a:r>
          </a:p>
          <a:p>
            <a:pPr eaLnBrk="1" hangingPunct="1">
              <a:buFont typeface="Calibri" pitchFamily="34" charset="0"/>
              <a:buChar char="–"/>
            </a:pPr>
            <a:endParaRPr lang="en-US" altLang="zh-TW" sz="2000" dirty="0" smtClean="0">
              <a:solidFill>
                <a:srgbClr val="333333"/>
              </a:solidFill>
            </a:endParaRPr>
          </a:p>
        </p:txBody>
      </p:sp>
      <p:pic>
        <p:nvPicPr>
          <p:cNvPr id="7171" name="Picture 2" descr="D:\Desktop files\Website Form\logo_v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80075"/>
            <a:ext cx="1714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849938"/>
            <a:ext cx="10064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/>
          </p:cNvSpPr>
          <p:nvPr/>
        </p:nvSpPr>
        <p:spPr bwMode="auto">
          <a:xfrm>
            <a:off x="4643438" y="1196975"/>
            <a:ext cx="42497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alibri" pitchFamily="34" charset="0"/>
              <a:buChar char="–"/>
            </a:pPr>
            <a:endParaRPr kumimoji="0" lang="en-US" altLang="zh-TW" sz="1400" dirty="0">
              <a:solidFill>
                <a:srgbClr val="333333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7174" name="Picture 7" descr="Citrix_ready_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07050"/>
            <a:ext cx="10064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VR2000 fro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4941888"/>
            <a:ext cx="43180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457200" y="188913"/>
            <a:ext cx="5843588" cy="6477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altLang="zh-TW" dirty="0" err="1" smtClean="0"/>
              <a:t>VessRAID</a:t>
            </a:r>
            <a:r>
              <a:rPr lang="en-US" altLang="zh-TW" dirty="0" smtClean="0"/>
              <a:t> 2000 Series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48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ChangeArrowheads="1"/>
          </p:cNvSpPr>
          <p:nvPr/>
        </p:nvSpPr>
        <p:spPr bwMode="auto">
          <a:xfrm rot="5400000">
            <a:off x="5785643" y="3567907"/>
            <a:ext cx="2601913" cy="2305050"/>
          </a:xfrm>
          <a:prstGeom prst="homePlate">
            <a:avLst>
              <a:gd name="adj" fmla="val 20114"/>
            </a:avLst>
          </a:prstGeom>
          <a:gradFill rotWithShape="1">
            <a:gsLst>
              <a:gs pos="0">
                <a:srgbClr val="6AA121"/>
              </a:gs>
              <a:gs pos="100000">
                <a:srgbClr val="314B0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147" name="AutoShape 5"/>
          <p:cNvSpPr>
            <a:spLocks noChangeArrowheads="1"/>
          </p:cNvSpPr>
          <p:nvPr/>
        </p:nvSpPr>
        <p:spPr bwMode="auto">
          <a:xfrm rot="5400000">
            <a:off x="3266281" y="3567907"/>
            <a:ext cx="2601913" cy="2305050"/>
          </a:xfrm>
          <a:prstGeom prst="homePlate">
            <a:avLst>
              <a:gd name="adj" fmla="val 19973"/>
            </a:avLst>
          </a:prstGeom>
          <a:gradFill rotWithShape="1">
            <a:gsLst>
              <a:gs pos="0">
                <a:srgbClr val="FFCB05"/>
              </a:gs>
              <a:gs pos="100000">
                <a:srgbClr val="765E02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486150" y="3529013"/>
            <a:ext cx="22383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2000" b="1">
                <a:solidFill>
                  <a:schemeClr val="bg1"/>
                </a:solidFill>
                <a:latin typeface="Calibri" pitchFamily="34" charset="0"/>
              </a:rPr>
              <a:t>SMB Marketplace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Finance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Education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Manufacturing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Health Care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Gaming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Online Services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endParaRPr lang="zh-TW" alt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 rot="5400000">
            <a:off x="745331" y="3567907"/>
            <a:ext cx="2601913" cy="2305050"/>
          </a:xfrm>
          <a:prstGeom prst="homePlate">
            <a:avLst>
              <a:gd name="adj" fmla="val 20595"/>
            </a:avLst>
          </a:prstGeom>
          <a:gradFill rotWithShape="1">
            <a:gsLst>
              <a:gs pos="0">
                <a:srgbClr val="1458C6"/>
              </a:gs>
              <a:gs pos="100000">
                <a:srgbClr val="09295C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zh-TW" altLang="en-US" b="1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992188" y="3543300"/>
            <a:ext cx="20875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2000" b="1">
                <a:solidFill>
                  <a:schemeClr val="bg1"/>
                </a:solidFill>
                <a:latin typeface="Calibri" pitchFamily="34" charset="0"/>
              </a:rPr>
              <a:t>Data Archive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ERP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Exchange Email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Unstructured Data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Video Recording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Historic Data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5934075" y="3508375"/>
            <a:ext cx="238283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sz="2000" b="1">
                <a:solidFill>
                  <a:schemeClr val="bg1"/>
                </a:solidFill>
                <a:latin typeface="Calibri" pitchFamily="34" charset="0"/>
              </a:rPr>
              <a:t>Video Surveillance</a:t>
            </a:r>
            <a:endParaRPr lang="en-US" altLang="zh-TW" sz="1400" b="1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Banking 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Government 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School &amp; institute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Airport &amp; Subway station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en-US" altLang="zh-TW" sz="1400" b="1">
                <a:solidFill>
                  <a:schemeClr val="bg1"/>
                </a:solidFill>
                <a:latin typeface="Calibri" pitchFamily="34" charset="0"/>
              </a:rPr>
              <a:t>City Surveillance</a:t>
            </a:r>
          </a:p>
        </p:txBody>
      </p:sp>
      <p:pic>
        <p:nvPicPr>
          <p:cNvPr id="6152" name="Picture 15" descr="VR2000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00213"/>
            <a:ext cx="359886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itle 1"/>
          <p:cNvSpPr>
            <a:spLocks/>
          </p:cNvSpPr>
          <p:nvPr/>
        </p:nvSpPr>
        <p:spPr bwMode="auto">
          <a:xfrm>
            <a:off x="457200" y="188913"/>
            <a:ext cx="5843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200" b="1">
                <a:solidFill>
                  <a:schemeClr val="bg1"/>
                </a:solidFill>
                <a:latin typeface="Calibri" pitchFamily="34" charset="0"/>
              </a:rPr>
              <a:t>Solution Focus Areas</a:t>
            </a:r>
          </a:p>
        </p:txBody>
      </p:sp>
    </p:spTree>
    <p:extLst>
      <p:ext uri="{BB962C8B-B14F-4D97-AF65-F5344CB8AC3E}">
        <p14:creationId xmlns:p14="http://schemas.microsoft.com/office/powerpoint/2010/main" val="328974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z="2400" dirty="0" smtClean="0"/>
              <a:t>World’s First H/W RAID with Thunderbolt</a:t>
            </a:r>
            <a:endParaRPr lang="zh-TW" altLang="en-US" sz="2400" dirty="0" smtClean="0"/>
          </a:p>
        </p:txBody>
      </p:sp>
      <p:pic>
        <p:nvPicPr>
          <p:cNvPr id="3993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" y="1196975"/>
            <a:ext cx="7943850" cy="4929188"/>
          </a:xfrm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949950"/>
            <a:ext cx="28813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Pagasus Product Introduction</a:t>
            </a:r>
            <a:endParaRPr lang="zh-TW" altLang="en-US" smtClean="0"/>
          </a:p>
        </p:txBody>
      </p:sp>
      <p:pic>
        <p:nvPicPr>
          <p:cNvPr id="29698" name="內容版面配置區 5" descr="Pegasus_R4_R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92475" y="1196975"/>
            <a:ext cx="2487613" cy="2160588"/>
          </a:xfrm>
        </p:spPr>
      </p:pic>
      <p:sp>
        <p:nvSpPr>
          <p:cNvPr id="5" name="內容版面配置區 4"/>
          <p:cNvSpPr>
            <a:spLocks noGrp="1"/>
          </p:cNvSpPr>
          <p:nvPr>
            <p:ph idx="13"/>
          </p:nvPr>
        </p:nvSpPr>
        <p:spPr>
          <a:xfrm>
            <a:off x="468313" y="3716338"/>
            <a:ext cx="4103687" cy="244951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First Hardware RAID Solution with Thunderbolt™ Interface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Up to 800 MB/s Sustained Data Transfer Rates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 Support 4/6 HDDs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Advanced RAID Engine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RAID Level: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R4: RAID: 0, 1, 5, 6, 10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R6: RAID 0, 1, 5, 50, 6 and 10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4787900" y="3716338"/>
            <a:ext cx="4105275" cy="22336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dirty="0">
                <a:latin typeface="+mj-lt"/>
                <a:ea typeface="+mn-ea"/>
              </a:rPr>
              <a:t>Attractive, Stylish and Combat Enclosure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dirty="0">
                <a:latin typeface="+mj-lt"/>
                <a:ea typeface="+mn-ea"/>
              </a:rPr>
              <a:t>Ultra Quiet Design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dirty="0">
                <a:solidFill>
                  <a:srgbClr val="FF0000"/>
                </a:solidFill>
                <a:latin typeface="+mj-lt"/>
                <a:ea typeface="+mn-ea"/>
              </a:rPr>
              <a:t>Thunderbolt™ Technology ports (2x)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dirty="0">
                <a:latin typeface="+mj-lt"/>
                <a:ea typeface="+mn-ea"/>
              </a:rPr>
              <a:t>Hot-Swappable Bays for Effortless </a:t>
            </a:r>
            <a:r>
              <a:rPr kumimoji="0" lang="en-US" altLang="zh-TW" sz="2400" dirty="0">
                <a:latin typeface="+mj-lt"/>
                <a:ea typeface="+mn-ea"/>
              </a:rPr>
              <a:t>Replacement of Failed Drive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dirty="0">
                <a:latin typeface="+mj-lt"/>
                <a:ea typeface="+mn-ea"/>
              </a:rPr>
              <a:t>Robust Error Handling Provides Superior Data Protection</a:t>
            </a:r>
          </a:p>
        </p:txBody>
      </p:sp>
      <p:sp>
        <p:nvSpPr>
          <p:cNvPr id="9" name="矩形 8"/>
          <p:cNvSpPr/>
          <p:nvPr/>
        </p:nvSpPr>
        <p:spPr>
          <a:xfrm>
            <a:off x="2916238" y="3141663"/>
            <a:ext cx="1439862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Pegasus R4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6463" y="3141663"/>
            <a:ext cx="1439862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Pegasus R6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924175"/>
            <a:ext cx="279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圖片 11" descr="Pegasus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484313"/>
            <a:ext cx="1946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635375" y="1196975"/>
            <a:ext cx="5051425" cy="49291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23 Years of Tested RAID technology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Delivering High Performing, Economically Sensible Solutions through OEMs, Integrators &amp; VARs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Gartner Ranked </a:t>
            </a:r>
            <a:r>
              <a:rPr lang="en-US" altLang="zh-TW" dirty="0" smtClean="0">
                <a:solidFill>
                  <a:srgbClr val="FF0000"/>
                </a:solidFill>
              </a:rPr>
              <a:t>#4</a:t>
            </a:r>
            <a:r>
              <a:rPr lang="en-US" altLang="zh-TW" dirty="0" smtClean="0"/>
              <a:t> in WW : Block Entry-Level Modular Disk Array  (Gartner, 2011, April)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Gartner Ranked </a:t>
            </a:r>
            <a:r>
              <a:rPr lang="en-US" altLang="zh-TW" dirty="0" smtClean="0">
                <a:solidFill>
                  <a:srgbClr val="FF0000"/>
                </a:solidFill>
              </a:rPr>
              <a:t>#4</a:t>
            </a:r>
            <a:r>
              <a:rPr lang="en-US" altLang="zh-TW" dirty="0" smtClean="0"/>
              <a:t> in WW HBA Market  (Gartner, 2009/July)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Unparalleled Customer Support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24x7 Access to Customer Support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Rich, Diverse Product Portfolio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Trusted Partner: SONY, Apple, Intel, NEC, AMD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Shipped over 1.6 million products with PROMISE RAID</a:t>
            </a:r>
          </a:p>
        </p:txBody>
      </p:sp>
      <p:sp>
        <p:nvSpPr>
          <p:cNvPr id="13314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Quick Facts of PROMISE</a:t>
            </a:r>
            <a:endParaRPr lang="zh-TW" alt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3481388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SANLink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2861228"/>
            <a:ext cx="4536504" cy="2160240"/>
          </a:xfrm>
        </p:spPr>
        <p:txBody>
          <a:bodyPr>
            <a:normAutofit/>
          </a:bodyPr>
          <a:lstStyle/>
          <a:p>
            <a:pPr marL="0" indent="1588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Got Thunderbolt?</a:t>
            </a:r>
          </a:p>
          <a:p>
            <a:pPr marL="0" indent="1588" algn="ctr">
              <a:buNone/>
            </a:pP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1588"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iMac 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MacBook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</a:t>
            </a:r>
          </a:p>
          <a:p>
            <a:pPr marL="0" indent="1588"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SAN with </a:t>
            </a:r>
          </a:p>
          <a:p>
            <a:pPr marL="0" indent="1588" algn="ctr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SANLink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08104" y="1916832"/>
            <a:ext cx="2503914" cy="3472969"/>
            <a:chOff x="5652120" y="2116271"/>
            <a:chExt cx="2503914" cy="3472969"/>
          </a:xfrm>
        </p:grpSpPr>
        <p:pic>
          <p:nvPicPr>
            <p:cNvPr id="4" name="內容版面配置區 7" descr="SANLink_FC_side.png"/>
            <p:cNvPicPr>
              <a:picLocks noChangeAspect="1"/>
            </p:cNvPicPr>
            <p:nvPr/>
          </p:nvPicPr>
          <p:blipFill>
            <a:blip r:embed="rId3" cstate="screen">
              <a:grayscl/>
            </a:blip>
            <a:stretch>
              <a:fillRect/>
            </a:stretch>
          </p:blipFill>
          <p:spPr>
            <a:xfrm>
              <a:off x="5652120" y="2116271"/>
              <a:ext cx="2503914" cy="1537561"/>
            </a:xfrm>
            <a:prstGeom prst="rect">
              <a:avLst/>
            </a:prstGeom>
            <a:effectLst>
              <a:outerShdw blurRad="647700" dist="203200" dir="2700000" algn="tl" rotWithShape="0">
                <a:prstClr val="black">
                  <a:alpha val="37000"/>
                </a:prstClr>
              </a:outerShdw>
            </a:effectLst>
          </p:spPr>
        </p:pic>
        <p:pic>
          <p:nvPicPr>
            <p:cNvPr id="5" name="Picture 2" descr="E:\Documents\Work\Product Images\Burton Creek\Photos\SANLink_MDP_side.png"/>
            <p:cNvPicPr>
              <a:picLocks noChangeAspect="1" noChangeArrowheads="1"/>
            </p:cNvPicPr>
            <p:nvPr/>
          </p:nvPicPr>
          <p:blipFill>
            <a:blip r:embed="rId4" cstate="screen">
              <a:grayscl/>
            </a:blip>
            <a:srcRect/>
            <a:stretch>
              <a:fillRect/>
            </a:stretch>
          </p:blipFill>
          <p:spPr bwMode="auto">
            <a:xfrm>
              <a:off x="5707762" y="4060487"/>
              <a:ext cx="2448272" cy="1528753"/>
            </a:xfrm>
            <a:prstGeom prst="rect">
              <a:avLst/>
            </a:prstGeom>
            <a:noFill/>
            <a:effectLst>
              <a:outerShdw blurRad="647700" dist="203200" dir="2700000" algn="tl" rotWithShape="0">
                <a:prstClr val="black">
                  <a:alpha val="37000"/>
                </a:prstClr>
              </a:outerShdw>
            </a:effectLst>
          </p:spPr>
        </p:pic>
      </p:grp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2311" y="5733256"/>
            <a:ext cx="20955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5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接點 9"/>
          <p:cNvCxnSpPr/>
          <p:nvPr/>
        </p:nvCxnSpPr>
        <p:spPr>
          <a:xfrm flipV="1">
            <a:off x="6660232" y="4426479"/>
            <a:ext cx="552822" cy="83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9"/>
          <p:cNvCxnSpPr/>
          <p:nvPr/>
        </p:nvCxnSpPr>
        <p:spPr>
          <a:xfrm flipV="1">
            <a:off x="6660232" y="2276872"/>
            <a:ext cx="552822" cy="838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9"/>
          <p:cNvCxnSpPr/>
          <p:nvPr/>
        </p:nvCxnSpPr>
        <p:spPr>
          <a:xfrm rot="5400000" flipH="1" flipV="1">
            <a:off x="5587541" y="3349563"/>
            <a:ext cx="217509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 rot="5400000">
            <a:off x="467544" y="4149080"/>
            <a:ext cx="21602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rot="5400000">
            <a:off x="1475656" y="4149080"/>
            <a:ext cx="2160240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699792" y="2792812"/>
            <a:ext cx="1224136" cy="132132"/>
            <a:chOff x="2483768" y="2792812"/>
            <a:chExt cx="1224136" cy="132132"/>
          </a:xfrm>
        </p:grpSpPr>
        <p:cxnSp>
          <p:nvCxnSpPr>
            <p:cNvPr id="88" name="直線接點 43"/>
            <p:cNvCxnSpPr/>
            <p:nvPr/>
          </p:nvCxnSpPr>
          <p:spPr>
            <a:xfrm>
              <a:off x="2483768" y="2924944"/>
              <a:ext cx="122413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2483768" y="2792812"/>
              <a:ext cx="122413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SANLink</a:t>
            </a:r>
            <a:r>
              <a:rPr lang="en-US" altLang="zh-TW" dirty="0" smtClean="0"/>
              <a:t> Connectivity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4173" y="2420888"/>
            <a:ext cx="359628" cy="336426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924944"/>
            <a:ext cx="104775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Data\Logo\icons\Device\Macbook-Pr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3575" y="4077072"/>
            <a:ext cx="1364689" cy="755128"/>
          </a:xfrm>
          <a:prstGeom prst="rect">
            <a:avLst/>
          </a:prstGeom>
          <a:noFill/>
        </p:spPr>
      </p:pic>
      <p:pic>
        <p:nvPicPr>
          <p:cNvPr id="4101" name="Picture 5" descr="D:\Data\Logo\icons\Device\cinema-display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36516" y="1628800"/>
            <a:ext cx="1438807" cy="1098289"/>
          </a:xfrm>
          <a:prstGeom prst="rect">
            <a:avLst/>
          </a:prstGeom>
          <a:noFill/>
        </p:spPr>
      </p:pic>
      <p:pic>
        <p:nvPicPr>
          <p:cNvPr id="31" name="Picture 2" descr="E:\Documents\Work\Product Images\VTrak\x30\Ex30\Rendered Imgs\VTrak_E830_front_transparen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2492896"/>
            <a:ext cx="1944216" cy="708196"/>
          </a:xfrm>
          <a:prstGeom prst="rect">
            <a:avLst/>
          </a:prstGeom>
          <a:noFill/>
          <a:effectLst/>
        </p:spPr>
      </p:pic>
      <p:pic>
        <p:nvPicPr>
          <p:cNvPr id="48" name="Picture 2" descr="E:\Documents\Work\Product Images\VTrak\x30\Ex30\Rendered Imgs\VTrak_E830_front_transparen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3356992"/>
            <a:ext cx="1944216" cy="708196"/>
          </a:xfrm>
          <a:prstGeom prst="rect">
            <a:avLst/>
          </a:prstGeom>
          <a:noFill/>
          <a:effectLst/>
        </p:spPr>
      </p:pic>
      <p:pic>
        <p:nvPicPr>
          <p:cNvPr id="49" name="Picture 2" descr="E:\Documents\Work\Product Images\VTrak\x30\Ex30\Rendered Imgs\VTrak_E830_front_transparen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4149080"/>
            <a:ext cx="1944216" cy="708196"/>
          </a:xfrm>
          <a:prstGeom prst="rect">
            <a:avLst/>
          </a:prstGeom>
          <a:noFill/>
          <a:effectLst/>
        </p:spPr>
      </p:pic>
      <p:pic>
        <p:nvPicPr>
          <p:cNvPr id="50" name="Picture 2" descr="E:\Documents\Work\Product Images\VTrak\x30\Ex30\Rendered Imgs\VTrak_E830_front_transparen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4953052"/>
            <a:ext cx="1944216" cy="708196"/>
          </a:xfrm>
          <a:prstGeom prst="rect">
            <a:avLst/>
          </a:prstGeom>
          <a:noFill/>
          <a:effectLst/>
        </p:spPr>
      </p:pic>
      <p:pic>
        <p:nvPicPr>
          <p:cNvPr id="51" name="Picture 17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518" y="2548441"/>
            <a:ext cx="727521" cy="26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矩形 51"/>
          <p:cNvSpPr/>
          <p:nvPr/>
        </p:nvSpPr>
        <p:spPr>
          <a:xfrm>
            <a:off x="0" y="2780928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x30 RAID Subsystem</a:t>
            </a:r>
            <a:endParaRPr lang="zh-TW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53" name="Picture 17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518" y="3407734"/>
            <a:ext cx="727521" cy="26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矩形 54"/>
          <p:cNvSpPr/>
          <p:nvPr/>
        </p:nvSpPr>
        <p:spPr>
          <a:xfrm>
            <a:off x="7184047" y="3645024"/>
            <a:ext cx="11437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err="1" smtClean="0">
                <a:solidFill>
                  <a:schemeClr val="tx1"/>
                </a:solidFill>
              </a:rPr>
              <a:t>Macbook</a:t>
            </a:r>
            <a:r>
              <a:rPr lang="en-US" altLang="zh-TW" sz="1200" b="1" dirty="0" smtClean="0">
                <a:solidFill>
                  <a:schemeClr val="tx1"/>
                </a:solidFill>
              </a:rPr>
              <a:t> Pro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184047" y="2852936"/>
            <a:ext cx="11437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chemeClr val="tx1"/>
                </a:solidFill>
              </a:rPr>
              <a:t>iMac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  <p:sp>
        <p:nvSpPr>
          <p:cNvPr id="71" name="矩形 54"/>
          <p:cNvSpPr/>
          <p:nvPr/>
        </p:nvSpPr>
        <p:spPr>
          <a:xfrm>
            <a:off x="7184047" y="3212976"/>
            <a:ext cx="11437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or</a:t>
            </a:r>
            <a:endParaRPr lang="zh-TW" altLang="en-US" sz="1050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10800000">
            <a:off x="5868144" y="3212976"/>
            <a:ext cx="79208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69330" y="3933056"/>
            <a:ext cx="144016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4139952" y="2852936"/>
            <a:ext cx="1368152" cy="2463745"/>
            <a:chOff x="3923928" y="2852936"/>
            <a:chExt cx="1368152" cy="2463745"/>
          </a:xfrm>
        </p:grpSpPr>
        <p:cxnSp>
          <p:nvCxnSpPr>
            <p:cNvPr id="77" name="直線接點 44"/>
            <p:cNvCxnSpPr/>
            <p:nvPr/>
          </p:nvCxnSpPr>
          <p:spPr>
            <a:xfrm rot="5400000">
              <a:off x="2715743" y="4082388"/>
              <a:ext cx="2458904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44"/>
            <p:cNvCxnSpPr/>
            <p:nvPr/>
          </p:nvCxnSpPr>
          <p:spPr>
            <a:xfrm rot="5400000">
              <a:off x="2934659" y="4005064"/>
              <a:ext cx="230425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3923928" y="5316681"/>
              <a:ext cx="122413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44"/>
            <p:cNvCxnSpPr/>
            <p:nvPr/>
          </p:nvCxnSpPr>
          <p:spPr>
            <a:xfrm>
              <a:off x="4067944" y="5157192"/>
              <a:ext cx="1224136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內容版面配置區 7" descr="SANLink_FC_side.png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grayscl/>
          </a:blip>
          <a:stretch>
            <a:fillRect/>
          </a:stretch>
        </p:blipFill>
        <p:spPr>
          <a:xfrm>
            <a:off x="4788024" y="4437112"/>
            <a:ext cx="1773372" cy="1088963"/>
          </a:xfrm>
        </p:spPr>
      </p:pic>
      <p:pic>
        <p:nvPicPr>
          <p:cNvPr id="5122" name="Picture 2" descr="C:\Documents and Settings\randallc.PTU\Desktop\CropperCapture[9]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504936" y="2740819"/>
            <a:ext cx="1676400" cy="228600"/>
          </a:xfrm>
          <a:prstGeom prst="rect">
            <a:avLst/>
          </a:prstGeom>
          <a:noFill/>
        </p:spPr>
      </p:pic>
      <p:sp>
        <p:nvSpPr>
          <p:cNvPr id="92" name="矩形 51"/>
          <p:cNvSpPr/>
          <p:nvPr/>
        </p:nvSpPr>
        <p:spPr>
          <a:xfrm>
            <a:off x="0" y="3645024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dirty="0" smtClean="0">
                <a:solidFill>
                  <a:schemeClr val="tx1"/>
                </a:solidFill>
              </a:rPr>
              <a:t>x30 Expansion Chassis</a:t>
            </a:r>
            <a:endParaRPr lang="zh-TW" altLang="en-US" sz="1050" dirty="0" smtClean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582633" y="4023907"/>
            <a:ext cx="2160240" cy="1944216"/>
          </a:xfrm>
          <a:prstGeom prst="ellipse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51"/>
          <p:cNvSpPr/>
          <p:nvPr/>
        </p:nvSpPr>
        <p:spPr>
          <a:xfrm>
            <a:off x="5176953" y="5517232"/>
            <a:ext cx="9716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50" b="1" dirty="0" err="1" smtClean="0">
                <a:solidFill>
                  <a:schemeClr val="tx1"/>
                </a:solidFill>
              </a:rPr>
              <a:t>SANLink</a:t>
            </a:r>
            <a:r>
              <a:rPr lang="en-US" altLang="zh-TW" sz="1050" b="1" dirty="0" smtClean="0">
                <a:solidFill>
                  <a:schemeClr val="tx1"/>
                </a:solidFill>
              </a:rPr>
              <a:t> Adapter</a:t>
            </a:r>
            <a:endParaRPr lang="zh-TW" altLang="en-US" sz="105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SANLink</a:t>
            </a:r>
            <a:r>
              <a:rPr lang="en-US" dirty="0" smtClean="0"/>
              <a:t>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4752527"/>
          </a:xfrm>
        </p:spPr>
        <p:txBody>
          <a:bodyPr anchor="ctr"/>
          <a:lstStyle/>
          <a:p>
            <a:r>
              <a:rPr lang="en-US" altLang="zh-TW" dirty="0" smtClean="0"/>
              <a:t>Fully qualified Mac OS X, Mac OS X Server, Final Cut Studio and </a:t>
            </a:r>
            <a:r>
              <a:rPr lang="en-US" altLang="zh-TW" dirty="0" err="1" smtClean="0"/>
              <a:t>Xsan</a:t>
            </a:r>
            <a:endParaRPr lang="en-US" altLang="zh-TW" dirty="0" smtClean="0"/>
          </a:p>
          <a:p>
            <a:r>
              <a:rPr lang="en-US" altLang="zh-TW" dirty="0" smtClean="0"/>
              <a:t>Zero Software Install on Mac OS X </a:t>
            </a:r>
          </a:p>
          <a:p>
            <a:r>
              <a:rPr lang="en-US" altLang="zh-TW" dirty="0" smtClean="0"/>
              <a:t>Qualified solution with PROMISE VTrak x30 Series and VTrak x10 Series storage subsystems </a:t>
            </a:r>
            <a:endParaRPr lang="zh-TW" alt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09938" y="1668479"/>
            <a:ext cx="3721598" cy="38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Pegasus J2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808" y="1065635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484" name="Picture 4" descr="http://www.promise.com/media_bank/Web%20Public%20Media/Pegasus_J_Series/J2_ro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2258"/>
            <a:ext cx="3701397" cy="22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09600" y="341313"/>
            <a:ext cx="58435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1304950"/>
            <a:ext cx="845392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The World's Fastest and Smallest Thunderbolt™ Enabled Storage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09600" y="3212976"/>
            <a:ext cx="6266656" cy="282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Hyper-Portable</a:t>
            </a:r>
          </a:p>
          <a:p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Incredibly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Fast </a:t>
            </a: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  <a:p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Premium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Performance Wherever You Go! </a:t>
            </a:r>
            <a:b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</a:b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2" name="圖片 11" descr="Pegasus_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5301208"/>
            <a:ext cx="1946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2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群組 28"/>
          <p:cNvGrpSpPr>
            <a:grpSpLocks/>
          </p:cNvGrpSpPr>
          <p:nvPr/>
        </p:nvGrpSpPr>
        <p:grpSpPr bwMode="auto">
          <a:xfrm>
            <a:off x="611188" y="1196975"/>
            <a:ext cx="8281987" cy="5400675"/>
            <a:chOff x="611560" y="1196752"/>
            <a:chExt cx="6354161" cy="5400600"/>
          </a:xfrm>
        </p:grpSpPr>
        <p:sp>
          <p:nvSpPr>
            <p:cNvPr id="4" name="矩形 3"/>
            <p:cNvSpPr/>
            <p:nvPr/>
          </p:nvSpPr>
          <p:spPr>
            <a:xfrm>
              <a:off x="611560" y="1628546"/>
              <a:ext cx="1535863" cy="49688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218065" y="1628546"/>
              <a:ext cx="1535863" cy="4968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823353" y="1628546"/>
              <a:ext cx="1535863" cy="49688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429858" y="1628546"/>
              <a:ext cx="1535863" cy="496880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1196752"/>
              <a:ext cx="1535863" cy="42385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Cloud Datacenter</a:t>
              </a:r>
              <a:endParaRPr kumimoji="0" lang="zh-TW" altLang="en-US" sz="16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218065" y="1196752"/>
              <a:ext cx="1535863" cy="4238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A/V Post-production</a:t>
              </a:r>
              <a:endParaRPr kumimoji="0" lang="zh-TW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823353" y="1196752"/>
              <a:ext cx="1535863" cy="42385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Surveillance</a:t>
              </a:r>
              <a:endParaRPr kumimoji="0" lang="zh-TW" altLang="en-US" sz="16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5429858" y="1196752"/>
              <a:ext cx="1535863" cy="4238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OEM</a:t>
              </a:r>
              <a:endParaRPr kumimoji="0" lang="zh-TW" altLang="en-US" sz="1600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611560" y="1844824"/>
            <a:ext cx="2016224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1043608" y="2564904"/>
            <a:ext cx="2592288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2699792" y="3356992"/>
            <a:ext cx="2088232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788024" y="4149080"/>
            <a:ext cx="4104456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4788024" y="5013176"/>
            <a:ext cx="4104456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4788024" y="5805264"/>
            <a:ext cx="4104456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88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Vertical Solution</a:t>
            </a:r>
            <a:endParaRPr lang="zh-TW" altLang="en-US" smtClean="0"/>
          </a:p>
        </p:txBody>
      </p:sp>
      <p:pic>
        <p:nvPicPr>
          <p:cNvPr id="32789" name="圖片 24" descr="S3000_w_reflec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圖片 25" descr="VTrak_E830fD_front_top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71600" y="2492896"/>
            <a:ext cx="1158469" cy="55480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2791" name="Picture 5" descr="D:\Desktop files\Website Source\Product Image\SmartStor_li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919663"/>
            <a:ext cx="1081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2" name="Picture 4" descr="D:\Desktop files\Website Source\Product Image\FastTrak_T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768975"/>
            <a:ext cx="10445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Picture 10" descr="C:\Users\steven.lien.PROMISE.COM.TW\Desktop\NS6700_Pesp_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868863"/>
            <a:ext cx="6492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336" y="5805264"/>
            <a:ext cx="5834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2795" name="Picture 7" descr="D:\Desktop files\Website Source\Product Image\VTrak_lis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2492375"/>
            <a:ext cx="12239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2564904"/>
            <a:ext cx="1933335" cy="129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3568" y="4437112"/>
            <a:ext cx="172819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808" y="5085184"/>
            <a:ext cx="1656184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932040" y="1700808"/>
            <a:ext cx="180020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矩形 35"/>
          <p:cNvSpPr/>
          <p:nvPr/>
        </p:nvSpPr>
        <p:spPr>
          <a:xfrm>
            <a:off x="971550" y="2276475"/>
            <a:ext cx="10080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S3000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71550" y="3068638"/>
            <a:ext cx="12239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Ex30/Jx30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124075" y="3068638"/>
            <a:ext cx="12239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Ex10/Jx10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87900" y="4581525"/>
            <a:ext cx="2160588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VessRAID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1000f/1000s/1000i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76825" y="5516563"/>
            <a:ext cx="15113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SmartStor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NSx700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875463" y="5516563"/>
            <a:ext cx="2017712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SmartStor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NSx600/ DS4600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80288" y="6308725"/>
            <a:ext cx="11525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SW ROMB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076825" y="6308725"/>
            <a:ext cx="17272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SuperTrak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FastTrak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555875" y="3860800"/>
            <a:ext cx="12239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Mac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" name="Picture 2" descr="D:\Desktop files\Website Source\Product Image\VTrak-lis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483768" y="3284984"/>
            <a:ext cx="1353804" cy="50405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54" name="圖片 53" descr="1x20_front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596336" y="4149080"/>
            <a:ext cx="1277752" cy="3497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5" name="圖片 54" descr="1x30_front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228184" y="4149080"/>
            <a:ext cx="1277752" cy="33700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6" name="圖片 55" descr="1x40_front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860032" y="4077072"/>
            <a:ext cx="1277752" cy="4392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2813" name="圖片 52" descr="Pegasus_R4_R6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995738" y="3213100"/>
            <a:ext cx="79216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矩形 56"/>
          <p:cNvSpPr/>
          <p:nvPr/>
        </p:nvSpPr>
        <p:spPr>
          <a:xfrm>
            <a:off x="3779838" y="3860800"/>
            <a:ext cx="12239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Pegasus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2411413" y="1989138"/>
            <a:ext cx="4032250" cy="4032250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7504" y="1196974"/>
          <a:ext cx="8655615" cy="518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107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Summary – Why PROMISE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ctrTitle"/>
          </p:nvPr>
        </p:nvSpPr>
        <p:spPr>
          <a:xfrm>
            <a:off x="3347864" y="2924944"/>
            <a:ext cx="5400600" cy="1512168"/>
          </a:xfrm>
        </p:spPr>
        <p:txBody>
          <a:bodyPr/>
          <a:lstStyle/>
          <a:p>
            <a:r>
              <a:rPr lang="en-US" altLang="zh-TW" sz="7200" dirty="0" smtClean="0"/>
              <a:t>Thank You!</a:t>
            </a:r>
            <a:br>
              <a:rPr lang="en-US" altLang="zh-TW" sz="7200" dirty="0" smtClean="0"/>
            </a:br>
            <a:endParaRPr lang="zh-TW" altLang="en-US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Our People</a:t>
            </a:r>
            <a:endParaRPr lang="zh-TW" altLang="en-US" smtClean="0"/>
          </a:p>
        </p:txBody>
      </p:sp>
      <p:graphicFrame>
        <p:nvGraphicFramePr>
          <p:cNvPr id="19458" name="圖表 3"/>
          <p:cNvGraphicFramePr>
            <a:graphicFrameLocks/>
          </p:cNvGraphicFramePr>
          <p:nvPr/>
        </p:nvGraphicFramePr>
        <p:xfrm>
          <a:off x="250825" y="1341438"/>
          <a:ext cx="67691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r:id="rId3" imgW="6773243" imgH="3383573" progId="Excel.Chart.8">
                  <p:embed/>
                </p:oleObj>
              </mc:Choice>
              <mc:Fallback>
                <p:oleObj r:id="rId3" imgW="6773243" imgH="3383573" progId="Excel.Chart.8">
                  <p:embed/>
                  <p:pic>
                    <p:nvPicPr>
                      <p:cNvPr id="0" name="圖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6769100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圖表 4"/>
          <p:cNvGraphicFramePr>
            <a:graphicFrameLocks/>
          </p:cNvGraphicFramePr>
          <p:nvPr/>
        </p:nvGraphicFramePr>
        <p:xfrm>
          <a:off x="5759450" y="4149725"/>
          <a:ext cx="338455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r:id="rId5" imgW="3383573" imgH="1871634" progId="Excel.Chart.8">
                  <p:embed/>
                </p:oleObj>
              </mc:Choice>
              <mc:Fallback>
                <p:oleObj r:id="rId5" imgW="3383573" imgH="1871634" progId="Excel.Chart.8">
                  <p:embed/>
                  <p:pic>
                    <p:nvPicPr>
                      <p:cNvPr id="0" name="圖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4149725"/>
                        <a:ext cx="3384550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向右箭號 5"/>
          <p:cNvSpPr/>
          <p:nvPr/>
        </p:nvSpPr>
        <p:spPr bwMode="auto">
          <a:xfrm rot="2114734">
            <a:off x="5423729" y="4012945"/>
            <a:ext cx="936104" cy="50405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2813">
              <a:defRPr/>
            </a:pPr>
            <a:endParaRPr lang="zh-TW" altLang="en-US" dirty="0">
              <a:latin typeface="Arial Unicode MS" pitchFamily="34" charset="-120"/>
              <a:ea typeface="Arial Unicode MS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3713" y="5157788"/>
            <a:ext cx="427831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450+ total employees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100+ patents (avg. 1 patent/4 employees)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180+ experienced R&amp;D professionals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Total R&amp;D storage experience avg. 15 years</a:t>
            </a:r>
          </a:p>
        </p:txBody>
      </p:sp>
      <p:sp>
        <p:nvSpPr>
          <p:cNvPr id="8" name="矩形 7"/>
          <p:cNvSpPr/>
          <p:nvPr/>
        </p:nvSpPr>
        <p:spPr>
          <a:xfrm>
            <a:off x="250825" y="4076700"/>
            <a:ext cx="171291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R&amp;D 40%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atin typeface="+mj-lt"/>
                <a:ea typeface="Arial Unicode MS" pitchFamily="34" charset="-120"/>
                <a:cs typeface="Arial Unicode MS" pitchFamily="34" charset="-120"/>
              </a:rPr>
              <a:t>R&amp;D + QA ~60%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b="1" dirty="0"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PROMISE Worldwide</a:t>
            </a:r>
            <a:endParaRPr lang="zh-TW" alt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68313" y="1196975"/>
            <a:ext cx="843121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6"/>
          <p:cNvSpPr>
            <a:spLocks noChangeArrowheads="1"/>
          </p:cNvSpPr>
          <p:nvPr/>
        </p:nvSpPr>
        <p:spPr bwMode="auto">
          <a:xfrm>
            <a:off x="539750" y="3933825"/>
            <a:ext cx="1800225" cy="938213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Sales, Marketing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Quality Assurance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Post service &amp; support</a:t>
            </a:r>
          </a:p>
        </p:txBody>
      </p:sp>
      <p:sp>
        <p:nvSpPr>
          <p:cNvPr id="6" name="Rectangle 184"/>
          <p:cNvSpPr>
            <a:spLocks noChangeArrowheads="1"/>
          </p:cNvSpPr>
          <p:nvPr/>
        </p:nvSpPr>
        <p:spPr bwMode="auto">
          <a:xfrm>
            <a:off x="6804025" y="4652963"/>
            <a:ext cx="1428750" cy="1277937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Taiwan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Sales &amp; Marketing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Manufacturing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Quality Assurance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Traded at TAIEX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kumimoji="0" lang="en-US" altLang="zh-TW" sz="1100" dirty="0">
              <a:latin typeface="+mj-lt"/>
              <a:ea typeface="Arial Unicode MS" pitchFamily="34" charset="-120"/>
            </a:endParaRPr>
          </a:p>
        </p:txBody>
      </p:sp>
      <p:sp>
        <p:nvSpPr>
          <p:cNvPr id="7" name="Rectangle 198"/>
          <p:cNvSpPr>
            <a:spLocks noChangeArrowheads="1"/>
          </p:cNvSpPr>
          <p:nvPr/>
        </p:nvSpPr>
        <p:spPr bwMode="auto">
          <a:xfrm>
            <a:off x="7559675" y="3357563"/>
            <a:ext cx="1584325" cy="600075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Japan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Pre-Sales &amp; marketing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Post service &amp; support</a:t>
            </a:r>
          </a:p>
        </p:txBody>
      </p:sp>
      <p:sp>
        <p:nvSpPr>
          <p:cNvPr id="8" name="Rectangle 180"/>
          <p:cNvSpPr>
            <a:spLocks noChangeArrowheads="1"/>
          </p:cNvSpPr>
          <p:nvPr/>
        </p:nvSpPr>
        <p:spPr bwMode="auto">
          <a:xfrm>
            <a:off x="3203575" y="1412875"/>
            <a:ext cx="1582738" cy="769938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EMEA &amp; 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Sales &amp; Marketing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Post service &amp; support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Logistic Hub</a:t>
            </a:r>
          </a:p>
        </p:txBody>
      </p:sp>
      <p:sp>
        <p:nvSpPr>
          <p:cNvPr id="9" name="Rectangle 178"/>
          <p:cNvSpPr>
            <a:spLocks noChangeArrowheads="1"/>
          </p:cNvSpPr>
          <p:nvPr/>
        </p:nvSpPr>
        <p:spPr bwMode="auto">
          <a:xfrm>
            <a:off x="7380288" y="1484313"/>
            <a:ext cx="1547812" cy="939800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China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Sales &amp; Marketing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1100" dirty="0">
                <a:latin typeface="+mj-lt"/>
                <a:ea typeface="Arial Unicode MS" pitchFamily="34" charset="-120"/>
              </a:rPr>
              <a:t>Post service &amp; support</a:t>
            </a:r>
          </a:p>
        </p:txBody>
      </p:sp>
      <p:pic>
        <p:nvPicPr>
          <p:cNvPr id="10" name="Picture 1" descr="D:\Desktop files\Website Form\office\PT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80" y="4869160"/>
            <a:ext cx="11430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Desktop files\Website Form\office\PT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484784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D:\Desktop files\Website Form\office\PT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4368" y="2204864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D:\Desktop files\Website Form\office\PTT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4653136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176" y="1484784"/>
            <a:ext cx="1143000" cy="112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email"/>
          <a:srcRect b="26375"/>
          <a:stretch>
            <a:fillRect/>
          </a:stretch>
        </p:blipFill>
        <p:spPr bwMode="auto">
          <a:xfrm>
            <a:off x="683568" y="1484784"/>
            <a:ext cx="1143000" cy="112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Technological Core Value</a:t>
            </a:r>
            <a:endParaRPr lang="zh-TW" altLang="en-US" smtClean="0"/>
          </a:p>
        </p:txBody>
      </p:sp>
      <p:grpSp>
        <p:nvGrpSpPr>
          <p:cNvPr id="22530" name="Group 166"/>
          <p:cNvGrpSpPr>
            <a:grpSpLocks/>
          </p:cNvGrpSpPr>
          <p:nvPr/>
        </p:nvGrpSpPr>
        <p:grpSpPr bwMode="auto">
          <a:xfrm>
            <a:off x="2919413" y="2247900"/>
            <a:ext cx="3333750" cy="3333750"/>
            <a:chOff x="1701" y="1525"/>
            <a:chExt cx="2223" cy="2223"/>
          </a:xfrm>
        </p:grpSpPr>
        <p:sp>
          <p:nvSpPr>
            <p:cNvPr id="22607" name="AutoShape 10"/>
            <p:cNvSpPr>
              <a:spLocks noChangeArrowheads="1"/>
            </p:cNvSpPr>
            <p:nvPr/>
          </p:nvSpPr>
          <p:spPr bwMode="auto">
            <a:xfrm>
              <a:off x="1701" y="1525"/>
              <a:ext cx="2223" cy="22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8 h 21600"/>
                <a:gd name="T26" fmla="*/ 18432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77" y="10800"/>
                  </a:moveTo>
                  <a:cubicBezTo>
                    <a:pt x="2177" y="15562"/>
                    <a:pt x="6038" y="19423"/>
                    <a:pt x="10800" y="19423"/>
                  </a:cubicBezTo>
                  <a:cubicBezTo>
                    <a:pt x="15562" y="19423"/>
                    <a:pt x="19423" y="15562"/>
                    <a:pt x="19423" y="10800"/>
                  </a:cubicBezTo>
                  <a:cubicBezTo>
                    <a:pt x="19423" y="6038"/>
                    <a:pt x="15562" y="2177"/>
                    <a:pt x="10800" y="2177"/>
                  </a:cubicBezTo>
                  <a:cubicBezTo>
                    <a:pt x="6038" y="2177"/>
                    <a:pt x="2177" y="6038"/>
                    <a:pt x="2177" y="10800"/>
                  </a:cubicBezTo>
                  <a:close/>
                </a:path>
              </a:pathLst>
            </a:custGeom>
            <a:solidFill>
              <a:srgbClr val="6699FF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608" name="AutoShape 11"/>
            <p:cNvSpPr>
              <a:spLocks noChangeArrowheads="1"/>
            </p:cNvSpPr>
            <p:nvPr/>
          </p:nvSpPr>
          <p:spPr bwMode="auto">
            <a:xfrm>
              <a:off x="1950" y="1774"/>
              <a:ext cx="1725" cy="1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8 h 21600"/>
                <a:gd name="T26" fmla="*/ 18432 w 21600"/>
                <a:gd name="T27" fmla="*/ 1843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94" y="10800"/>
                  </a:moveTo>
                  <a:cubicBezTo>
                    <a:pt x="694" y="16381"/>
                    <a:pt x="5219" y="20906"/>
                    <a:pt x="10800" y="20906"/>
                  </a:cubicBezTo>
                  <a:cubicBezTo>
                    <a:pt x="16381" y="20906"/>
                    <a:pt x="20906" y="16381"/>
                    <a:pt x="20906" y="10800"/>
                  </a:cubicBezTo>
                  <a:cubicBezTo>
                    <a:pt x="20906" y="5219"/>
                    <a:pt x="16381" y="694"/>
                    <a:pt x="10800" y="694"/>
                  </a:cubicBezTo>
                  <a:cubicBezTo>
                    <a:pt x="5219" y="694"/>
                    <a:pt x="694" y="5219"/>
                    <a:pt x="694" y="10800"/>
                  </a:cubicBez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531" name="Group 104"/>
          <p:cNvGrpSpPr>
            <a:grpSpLocks/>
          </p:cNvGrpSpPr>
          <p:nvPr/>
        </p:nvGrpSpPr>
        <p:grpSpPr bwMode="auto">
          <a:xfrm>
            <a:off x="2511425" y="2928938"/>
            <a:ext cx="1089025" cy="1089025"/>
            <a:chOff x="105" y="2976"/>
            <a:chExt cx="726" cy="726"/>
          </a:xfrm>
        </p:grpSpPr>
        <p:sp>
          <p:nvSpPr>
            <p:cNvPr id="22605" name="Oval 16"/>
            <p:cNvSpPr>
              <a:spLocks noChangeArrowheads="1"/>
            </p:cNvSpPr>
            <p:nvPr/>
          </p:nvSpPr>
          <p:spPr bwMode="auto">
            <a:xfrm>
              <a:off x="105" y="2976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86" name="Oval 17"/>
            <p:cNvSpPr>
              <a:spLocks noChangeArrowheads="1"/>
            </p:cNvSpPr>
            <p:nvPr/>
          </p:nvSpPr>
          <p:spPr bwMode="auto">
            <a:xfrm>
              <a:off x="137" y="3013"/>
              <a:ext cx="657" cy="6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HBA</a:t>
              </a:r>
            </a:p>
          </p:txBody>
        </p:sp>
      </p:grpSp>
      <p:grpSp>
        <p:nvGrpSpPr>
          <p:cNvPr id="22532" name="Group 71"/>
          <p:cNvGrpSpPr>
            <a:grpSpLocks/>
          </p:cNvGrpSpPr>
          <p:nvPr/>
        </p:nvGrpSpPr>
        <p:grpSpPr bwMode="auto">
          <a:xfrm rot="-6300000">
            <a:off x="2579688" y="3881438"/>
            <a:ext cx="1157287" cy="1157287"/>
            <a:chOff x="340" y="2704"/>
            <a:chExt cx="1089" cy="1089"/>
          </a:xfrm>
        </p:grpSpPr>
        <p:sp>
          <p:nvSpPr>
            <p:cNvPr id="88" name="AutoShape 72"/>
            <p:cNvSpPr>
              <a:spLocks noChangeArrowheads="1"/>
            </p:cNvSpPr>
            <p:nvPr/>
          </p:nvSpPr>
          <p:spPr bwMode="auto">
            <a:xfrm>
              <a:off x="340" y="2704"/>
              <a:ext cx="1089" cy="10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 w 21600"/>
                <a:gd name="T13" fmla="*/ 0 h 21600"/>
                <a:gd name="T14" fmla="*/ 21045 w 21600"/>
                <a:gd name="T15" fmla="*/ 78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916" y="5851"/>
                  </a:moveTo>
                  <a:cubicBezTo>
                    <a:pt x="4619" y="3138"/>
                    <a:pt x="7597" y="1491"/>
                    <a:pt x="10800" y="1492"/>
                  </a:cubicBezTo>
                  <a:cubicBezTo>
                    <a:pt x="14002" y="1492"/>
                    <a:pt x="16980" y="3138"/>
                    <a:pt x="18683" y="5851"/>
                  </a:cubicBezTo>
                  <a:lnTo>
                    <a:pt x="19947" y="5058"/>
                  </a:lnTo>
                  <a:cubicBezTo>
                    <a:pt x="17971" y="1910"/>
                    <a:pt x="14516" y="-1"/>
                    <a:pt x="10799" y="0"/>
                  </a:cubicBezTo>
                  <a:cubicBezTo>
                    <a:pt x="7083" y="0"/>
                    <a:pt x="3628" y="1910"/>
                    <a:pt x="1652" y="505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>
                <a:latin typeface="Arial Unicode MS" pitchFamily="34" charset="-120"/>
                <a:ea typeface="Arial Unicode MS" pitchFamily="34" charset="-120"/>
              </a:endParaRPr>
            </a:p>
          </p:txBody>
        </p:sp>
        <p:sp>
          <p:nvSpPr>
            <p:cNvPr id="89" name="AutoShape 73"/>
            <p:cNvSpPr>
              <a:spLocks noChangeArrowheads="1"/>
            </p:cNvSpPr>
            <p:nvPr/>
          </p:nvSpPr>
          <p:spPr bwMode="auto">
            <a:xfrm rot="-8100000">
              <a:off x="319" y="2908"/>
              <a:ext cx="226" cy="181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zh-TW" altLang="en-US" sz="2000" b="1" dirty="0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</a:endParaRPr>
            </a:p>
          </p:txBody>
        </p:sp>
        <p:sp>
          <p:nvSpPr>
            <p:cNvPr id="90" name="AutoShape 74"/>
            <p:cNvSpPr>
              <a:spLocks noChangeArrowheads="1"/>
            </p:cNvSpPr>
            <p:nvPr/>
          </p:nvSpPr>
          <p:spPr bwMode="auto">
            <a:xfrm rot="8100000">
              <a:off x="1204" y="2886"/>
              <a:ext cx="226" cy="181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zh-TW" altLang="en-US" sz="2000" b="1" dirty="0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</a:endParaRPr>
            </a:p>
          </p:txBody>
        </p:sp>
      </p:grpSp>
      <p:grpSp>
        <p:nvGrpSpPr>
          <p:cNvPr id="22533" name="Group 105"/>
          <p:cNvGrpSpPr>
            <a:grpSpLocks/>
          </p:cNvGrpSpPr>
          <p:nvPr/>
        </p:nvGrpSpPr>
        <p:grpSpPr bwMode="auto">
          <a:xfrm>
            <a:off x="4006850" y="1795463"/>
            <a:ext cx="1089025" cy="1089025"/>
            <a:chOff x="105" y="2976"/>
            <a:chExt cx="726" cy="726"/>
          </a:xfrm>
        </p:grpSpPr>
        <p:sp>
          <p:nvSpPr>
            <p:cNvPr id="22600" name="Oval 106"/>
            <p:cNvSpPr>
              <a:spLocks noChangeArrowheads="1"/>
            </p:cNvSpPr>
            <p:nvPr/>
          </p:nvSpPr>
          <p:spPr bwMode="auto">
            <a:xfrm>
              <a:off x="105" y="2976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93" name="Oval 107"/>
            <p:cNvSpPr>
              <a:spLocks noChangeArrowheads="1"/>
            </p:cNvSpPr>
            <p:nvPr/>
          </p:nvSpPr>
          <p:spPr bwMode="auto">
            <a:xfrm>
              <a:off x="137" y="3013"/>
              <a:ext cx="657" cy="6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Subsystem</a:t>
              </a:r>
            </a:p>
          </p:txBody>
        </p:sp>
      </p:grpSp>
      <p:grpSp>
        <p:nvGrpSpPr>
          <p:cNvPr id="22534" name="Group 108"/>
          <p:cNvGrpSpPr>
            <a:grpSpLocks/>
          </p:cNvGrpSpPr>
          <p:nvPr/>
        </p:nvGrpSpPr>
        <p:grpSpPr bwMode="auto">
          <a:xfrm>
            <a:off x="5570538" y="2927350"/>
            <a:ext cx="1089025" cy="1089025"/>
            <a:chOff x="105" y="2976"/>
            <a:chExt cx="726" cy="726"/>
          </a:xfrm>
        </p:grpSpPr>
        <p:sp>
          <p:nvSpPr>
            <p:cNvPr id="22598" name="Oval 109"/>
            <p:cNvSpPr>
              <a:spLocks noChangeArrowheads="1"/>
            </p:cNvSpPr>
            <p:nvPr/>
          </p:nvSpPr>
          <p:spPr bwMode="auto">
            <a:xfrm>
              <a:off x="105" y="2976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96" name="Oval 110"/>
            <p:cNvSpPr>
              <a:spLocks noChangeArrowheads="1"/>
            </p:cNvSpPr>
            <p:nvPr/>
          </p:nvSpPr>
          <p:spPr bwMode="auto">
            <a:xfrm>
              <a:off x="137" y="3013"/>
              <a:ext cx="657" cy="6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NAS</a:t>
              </a:r>
            </a:p>
          </p:txBody>
        </p:sp>
      </p:grpSp>
      <p:grpSp>
        <p:nvGrpSpPr>
          <p:cNvPr id="22535" name="Group 111"/>
          <p:cNvGrpSpPr>
            <a:grpSpLocks/>
          </p:cNvGrpSpPr>
          <p:nvPr/>
        </p:nvGrpSpPr>
        <p:grpSpPr bwMode="auto">
          <a:xfrm>
            <a:off x="5053013" y="4572000"/>
            <a:ext cx="1087437" cy="1089025"/>
            <a:chOff x="105" y="2976"/>
            <a:chExt cx="726" cy="726"/>
          </a:xfrm>
        </p:grpSpPr>
        <p:sp>
          <p:nvSpPr>
            <p:cNvPr id="22596" name="Oval 112"/>
            <p:cNvSpPr>
              <a:spLocks noChangeArrowheads="1"/>
            </p:cNvSpPr>
            <p:nvPr/>
          </p:nvSpPr>
          <p:spPr bwMode="auto">
            <a:xfrm>
              <a:off x="105" y="2976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99" name="Oval 113"/>
            <p:cNvSpPr>
              <a:spLocks noChangeArrowheads="1"/>
            </p:cNvSpPr>
            <p:nvPr/>
          </p:nvSpPr>
          <p:spPr bwMode="auto">
            <a:xfrm>
              <a:off x="137" y="3013"/>
              <a:ext cx="657" cy="6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DAS</a:t>
              </a:r>
            </a:p>
          </p:txBody>
        </p:sp>
      </p:grpSp>
      <p:grpSp>
        <p:nvGrpSpPr>
          <p:cNvPr id="22536" name="Group 117"/>
          <p:cNvGrpSpPr>
            <a:grpSpLocks/>
          </p:cNvGrpSpPr>
          <p:nvPr/>
        </p:nvGrpSpPr>
        <p:grpSpPr bwMode="auto">
          <a:xfrm>
            <a:off x="6729413" y="3433763"/>
            <a:ext cx="650875" cy="650875"/>
            <a:chOff x="4154" y="2296"/>
            <a:chExt cx="434" cy="434"/>
          </a:xfrm>
        </p:grpSpPr>
        <p:sp>
          <p:nvSpPr>
            <p:cNvPr id="22594" name="Oval 115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02" name="Oval 116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eSATA</a:t>
              </a:r>
            </a:p>
          </p:txBody>
        </p:sp>
      </p:grpSp>
      <p:grpSp>
        <p:nvGrpSpPr>
          <p:cNvPr id="22537" name="Group 118"/>
          <p:cNvGrpSpPr>
            <a:grpSpLocks/>
          </p:cNvGrpSpPr>
          <p:nvPr/>
        </p:nvGrpSpPr>
        <p:grpSpPr bwMode="auto">
          <a:xfrm>
            <a:off x="6227763" y="5229225"/>
            <a:ext cx="650875" cy="650875"/>
            <a:chOff x="4154" y="2296"/>
            <a:chExt cx="434" cy="434"/>
          </a:xfrm>
        </p:grpSpPr>
        <p:sp>
          <p:nvSpPr>
            <p:cNvPr id="22592" name="Oval 119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05" name="Oval 120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IEEE 1394</a:t>
              </a:r>
            </a:p>
          </p:txBody>
        </p:sp>
      </p:grpSp>
      <p:grpSp>
        <p:nvGrpSpPr>
          <p:cNvPr id="22538" name="Group 121"/>
          <p:cNvGrpSpPr>
            <a:grpSpLocks/>
          </p:cNvGrpSpPr>
          <p:nvPr/>
        </p:nvGrpSpPr>
        <p:grpSpPr bwMode="auto">
          <a:xfrm>
            <a:off x="5724525" y="5732463"/>
            <a:ext cx="650875" cy="650875"/>
            <a:chOff x="4154" y="2296"/>
            <a:chExt cx="434" cy="434"/>
          </a:xfrm>
        </p:grpSpPr>
        <p:sp>
          <p:nvSpPr>
            <p:cNvPr id="22590" name="Oval 122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08" name="Oval 123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eSATA</a:t>
              </a:r>
            </a:p>
          </p:txBody>
        </p:sp>
      </p:grpSp>
      <p:grpSp>
        <p:nvGrpSpPr>
          <p:cNvPr id="22539" name="Group 124"/>
          <p:cNvGrpSpPr>
            <a:grpSpLocks/>
          </p:cNvGrpSpPr>
          <p:nvPr/>
        </p:nvGrpSpPr>
        <p:grpSpPr bwMode="auto">
          <a:xfrm>
            <a:off x="5003800" y="5805488"/>
            <a:ext cx="650875" cy="650875"/>
            <a:chOff x="4154" y="2296"/>
            <a:chExt cx="434" cy="434"/>
          </a:xfrm>
        </p:grpSpPr>
        <p:sp>
          <p:nvSpPr>
            <p:cNvPr id="22588" name="Oval 125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11" name="Oval 126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USB 2.0</a:t>
              </a:r>
            </a:p>
          </p:txBody>
        </p:sp>
      </p:grpSp>
      <p:grpSp>
        <p:nvGrpSpPr>
          <p:cNvPr id="22540" name="Group 127"/>
          <p:cNvGrpSpPr>
            <a:grpSpLocks/>
          </p:cNvGrpSpPr>
          <p:nvPr/>
        </p:nvGrpSpPr>
        <p:grpSpPr bwMode="auto">
          <a:xfrm>
            <a:off x="2443163" y="5240338"/>
            <a:ext cx="650875" cy="650875"/>
            <a:chOff x="4154" y="2296"/>
            <a:chExt cx="434" cy="434"/>
          </a:xfrm>
        </p:grpSpPr>
        <p:sp>
          <p:nvSpPr>
            <p:cNvPr id="22586" name="Oval 128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14" name="Oval 129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ROMB</a:t>
              </a:r>
            </a:p>
          </p:txBody>
        </p:sp>
      </p:grpSp>
      <p:grpSp>
        <p:nvGrpSpPr>
          <p:cNvPr id="22541" name="Group 130"/>
          <p:cNvGrpSpPr>
            <a:grpSpLocks/>
          </p:cNvGrpSpPr>
          <p:nvPr/>
        </p:nvGrpSpPr>
        <p:grpSpPr bwMode="auto">
          <a:xfrm>
            <a:off x="1898650" y="3638550"/>
            <a:ext cx="650875" cy="650875"/>
            <a:chOff x="4154" y="2296"/>
            <a:chExt cx="434" cy="434"/>
          </a:xfrm>
        </p:grpSpPr>
        <p:sp>
          <p:nvSpPr>
            <p:cNvPr id="22584" name="Oval 131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17" name="Oval 132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eSATA</a:t>
              </a:r>
            </a:p>
          </p:txBody>
        </p:sp>
      </p:grpSp>
      <p:grpSp>
        <p:nvGrpSpPr>
          <p:cNvPr id="22542" name="Group 133"/>
          <p:cNvGrpSpPr>
            <a:grpSpLocks/>
          </p:cNvGrpSpPr>
          <p:nvPr/>
        </p:nvGrpSpPr>
        <p:grpSpPr bwMode="auto">
          <a:xfrm>
            <a:off x="1763713" y="2928938"/>
            <a:ext cx="650875" cy="650875"/>
            <a:chOff x="4154" y="2296"/>
            <a:chExt cx="434" cy="434"/>
          </a:xfrm>
        </p:grpSpPr>
        <p:sp>
          <p:nvSpPr>
            <p:cNvPr id="22582" name="Oval 134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0" name="Oval 135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</a:t>
              </a:r>
            </a:p>
          </p:txBody>
        </p:sp>
      </p:grpSp>
      <p:grpSp>
        <p:nvGrpSpPr>
          <p:cNvPr id="22543" name="Group 136"/>
          <p:cNvGrpSpPr>
            <a:grpSpLocks/>
          </p:cNvGrpSpPr>
          <p:nvPr/>
        </p:nvGrpSpPr>
        <p:grpSpPr bwMode="auto">
          <a:xfrm>
            <a:off x="2201863" y="2344738"/>
            <a:ext cx="650875" cy="650875"/>
            <a:chOff x="4154" y="2296"/>
            <a:chExt cx="434" cy="434"/>
          </a:xfrm>
        </p:grpSpPr>
        <p:sp>
          <p:nvSpPr>
            <p:cNvPr id="22580" name="Oval 137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3" name="Oval 138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SATA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3G/6G</a:t>
              </a:r>
            </a:p>
          </p:txBody>
        </p:sp>
      </p:grpSp>
      <p:grpSp>
        <p:nvGrpSpPr>
          <p:cNvPr id="22544" name="Group 139"/>
          <p:cNvGrpSpPr>
            <a:grpSpLocks/>
          </p:cNvGrpSpPr>
          <p:nvPr/>
        </p:nvGrpSpPr>
        <p:grpSpPr bwMode="auto">
          <a:xfrm>
            <a:off x="3103563" y="1868488"/>
            <a:ext cx="649287" cy="650875"/>
            <a:chOff x="4154" y="2296"/>
            <a:chExt cx="434" cy="434"/>
          </a:xfrm>
        </p:grpSpPr>
        <p:sp>
          <p:nvSpPr>
            <p:cNvPr id="22578" name="Oval 140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6" name="Oval 141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 to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SAS/SATA</a:t>
              </a:r>
            </a:p>
          </p:txBody>
        </p:sp>
      </p:grpSp>
      <p:grpSp>
        <p:nvGrpSpPr>
          <p:cNvPr id="22545" name="Group 142"/>
          <p:cNvGrpSpPr>
            <a:grpSpLocks/>
          </p:cNvGrpSpPr>
          <p:nvPr/>
        </p:nvGrpSpPr>
        <p:grpSpPr bwMode="auto">
          <a:xfrm>
            <a:off x="3540125" y="1325563"/>
            <a:ext cx="650875" cy="650875"/>
            <a:chOff x="4154" y="2296"/>
            <a:chExt cx="434" cy="434"/>
          </a:xfrm>
        </p:grpSpPr>
        <p:sp>
          <p:nvSpPr>
            <p:cNvPr id="22576" name="Oval 143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29" name="Oval 144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iSCSI to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SAS/SATA</a:t>
              </a:r>
            </a:p>
          </p:txBody>
        </p:sp>
      </p:grpSp>
      <p:grpSp>
        <p:nvGrpSpPr>
          <p:cNvPr id="22546" name="Group 145"/>
          <p:cNvGrpSpPr>
            <a:grpSpLocks/>
          </p:cNvGrpSpPr>
          <p:nvPr/>
        </p:nvGrpSpPr>
        <p:grpSpPr bwMode="auto">
          <a:xfrm>
            <a:off x="4225925" y="1052513"/>
            <a:ext cx="650875" cy="650875"/>
            <a:chOff x="4154" y="2296"/>
            <a:chExt cx="434" cy="434"/>
          </a:xfrm>
        </p:grpSpPr>
        <p:sp>
          <p:nvSpPr>
            <p:cNvPr id="22574" name="Oval 146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32" name="Oval 147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FC to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SAS/SATA</a:t>
              </a:r>
            </a:p>
          </p:txBody>
        </p:sp>
      </p:grpSp>
      <p:grpSp>
        <p:nvGrpSpPr>
          <p:cNvPr id="22547" name="Group 148"/>
          <p:cNvGrpSpPr>
            <a:grpSpLocks/>
          </p:cNvGrpSpPr>
          <p:nvPr/>
        </p:nvGrpSpPr>
        <p:grpSpPr bwMode="auto">
          <a:xfrm>
            <a:off x="4906963" y="1325563"/>
            <a:ext cx="650875" cy="650875"/>
            <a:chOff x="4154" y="2296"/>
            <a:chExt cx="434" cy="434"/>
          </a:xfrm>
        </p:grpSpPr>
        <p:sp>
          <p:nvSpPr>
            <p:cNvPr id="22572" name="Oval 149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35" name="Oval 150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SAS JBOD</a:t>
              </a:r>
            </a:p>
          </p:txBody>
        </p:sp>
      </p:grpSp>
      <p:grpSp>
        <p:nvGrpSpPr>
          <p:cNvPr id="22548" name="Group 151"/>
          <p:cNvGrpSpPr>
            <a:grpSpLocks/>
          </p:cNvGrpSpPr>
          <p:nvPr/>
        </p:nvGrpSpPr>
        <p:grpSpPr bwMode="auto">
          <a:xfrm>
            <a:off x="5353050" y="1868488"/>
            <a:ext cx="650875" cy="650875"/>
            <a:chOff x="4154" y="2296"/>
            <a:chExt cx="434" cy="434"/>
          </a:xfrm>
        </p:grpSpPr>
        <p:sp>
          <p:nvSpPr>
            <p:cNvPr id="22570" name="Oval 152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38" name="Oval 153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SCSI to SATA</a:t>
              </a:r>
            </a:p>
          </p:txBody>
        </p:sp>
      </p:grpSp>
      <p:grpSp>
        <p:nvGrpSpPr>
          <p:cNvPr id="22549" name="Group 154"/>
          <p:cNvGrpSpPr>
            <a:grpSpLocks/>
          </p:cNvGrpSpPr>
          <p:nvPr/>
        </p:nvGrpSpPr>
        <p:grpSpPr bwMode="auto">
          <a:xfrm>
            <a:off x="6689725" y="2722563"/>
            <a:ext cx="650875" cy="650875"/>
            <a:chOff x="4154" y="2296"/>
            <a:chExt cx="434" cy="434"/>
          </a:xfrm>
        </p:grpSpPr>
        <p:sp>
          <p:nvSpPr>
            <p:cNvPr id="22568" name="Oval 155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41" name="Oval 156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Gigabit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Ethernet</a:t>
              </a:r>
            </a:p>
          </p:txBody>
        </p:sp>
      </p:grpSp>
      <p:grpSp>
        <p:nvGrpSpPr>
          <p:cNvPr id="22550" name="Group 157"/>
          <p:cNvGrpSpPr>
            <a:grpSpLocks/>
          </p:cNvGrpSpPr>
          <p:nvPr/>
        </p:nvGrpSpPr>
        <p:grpSpPr bwMode="auto">
          <a:xfrm>
            <a:off x="3078163" y="4641850"/>
            <a:ext cx="1089025" cy="1087438"/>
            <a:chOff x="105" y="2976"/>
            <a:chExt cx="726" cy="726"/>
          </a:xfrm>
        </p:grpSpPr>
        <p:sp>
          <p:nvSpPr>
            <p:cNvPr id="22566" name="Oval 158"/>
            <p:cNvSpPr>
              <a:spLocks noChangeArrowheads="1"/>
            </p:cNvSpPr>
            <p:nvPr/>
          </p:nvSpPr>
          <p:spPr bwMode="auto">
            <a:xfrm>
              <a:off x="105" y="2976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44" name="Oval 159"/>
            <p:cNvSpPr>
              <a:spLocks noChangeArrowheads="1"/>
            </p:cNvSpPr>
            <p:nvPr/>
          </p:nvSpPr>
          <p:spPr bwMode="auto">
            <a:xfrm>
              <a:off x="137" y="3013"/>
              <a:ext cx="657" cy="65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ASIC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Software</a:t>
              </a:r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>
            <a:off x="3532188" y="2828925"/>
            <a:ext cx="2108200" cy="1970088"/>
            <a:chOff x="2109" y="1912"/>
            <a:chExt cx="1406" cy="1314"/>
          </a:xfrm>
        </p:grpSpPr>
        <p:grpSp>
          <p:nvGrpSpPr>
            <p:cNvPr id="22558" name="Group 165"/>
            <p:cNvGrpSpPr>
              <a:grpSpLocks/>
            </p:cNvGrpSpPr>
            <p:nvPr/>
          </p:nvGrpSpPr>
          <p:grpSpPr bwMode="auto">
            <a:xfrm>
              <a:off x="2263" y="2088"/>
              <a:ext cx="1098" cy="1098"/>
              <a:chOff x="2263" y="2088"/>
              <a:chExt cx="1098" cy="1098"/>
            </a:xfrm>
          </p:grpSpPr>
          <p:sp>
            <p:nvSpPr>
              <p:cNvPr id="22564" name="Oval 4"/>
              <p:cNvSpPr>
                <a:spLocks noChangeArrowheads="1"/>
              </p:cNvSpPr>
              <p:nvPr/>
            </p:nvSpPr>
            <p:spPr bwMode="auto">
              <a:xfrm>
                <a:off x="2263" y="2088"/>
                <a:ext cx="1098" cy="1098"/>
              </a:xfrm>
              <a:prstGeom prst="ellipse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DDDDDD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kumimoji="0" lang="zh-TW" altLang="en-US" sz="2000" b="1">
                  <a:solidFill>
                    <a:schemeClr val="bg2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  <p:sp>
            <p:nvSpPr>
              <p:cNvPr id="153" name="Oval 5"/>
              <p:cNvSpPr>
                <a:spLocks noChangeArrowheads="1"/>
              </p:cNvSpPr>
              <p:nvPr/>
            </p:nvSpPr>
            <p:spPr bwMode="auto">
              <a:xfrm>
                <a:off x="2318" y="2147"/>
                <a:ext cx="994" cy="9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Arial Unicode MS" pitchFamily="34" charset="-120"/>
                  </a:rPr>
                  <a:t>RAID Engine/</a:t>
                </a:r>
              </a:p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Arial Unicode MS" pitchFamily="34" charset="-120"/>
                  </a:rPr>
                  <a:t>WebPAM</a:t>
                </a:r>
              </a:p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Arial Unicode MS" pitchFamily="34" charset="-120"/>
                  </a:rPr>
                  <a:t>Management </a:t>
                </a:r>
              </a:p>
              <a:p>
                <a:pPr algn="ctr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ea typeface="Arial Unicode MS" pitchFamily="34" charset="-120"/>
                  </a:rPr>
                  <a:t>Software</a:t>
                </a:r>
              </a:p>
            </p:txBody>
          </p:sp>
        </p:grpSp>
        <p:sp>
          <p:nvSpPr>
            <p:cNvPr id="22559" name="AutoShape 43"/>
            <p:cNvSpPr>
              <a:spLocks noChangeArrowheads="1"/>
            </p:cNvSpPr>
            <p:nvPr/>
          </p:nvSpPr>
          <p:spPr bwMode="auto">
            <a:xfrm rot="-4511257">
              <a:off x="2041" y="2364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2560" name="AutoShape 41"/>
            <p:cNvSpPr>
              <a:spLocks noChangeArrowheads="1"/>
            </p:cNvSpPr>
            <p:nvPr/>
          </p:nvSpPr>
          <p:spPr bwMode="auto">
            <a:xfrm rot="-8402547">
              <a:off x="2268" y="3090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2561" name="AutoShape 42"/>
            <p:cNvSpPr>
              <a:spLocks noChangeArrowheads="1"/>
            </p:cNvSpPr>
            <p:nvPr/>
          </p:nvSpPr>
          <p:spPr bwMode="auto">
            <a:xfrm rot="8304996">
              <a:off x="3107" y="3067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2562" name="AutoShape 40"/>
            <p:cNvSpPr>
              <a:spLocks noChangeArrowheads="1"/>
            </p:cNvSpPr>
            <p:nvPr/>
          </p:nvSpPr>
          <p:spPr bwMode="auto">
            <a:xfrm rot="4263503">
              <a:off x="3311" y="2364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22563" name="AutoShape 39"/>
            <p:cNvSpPr>
              <a:spLocks noChangeArrowheads="1"/>
            </p:cNvSpPr>
            <p:nvPr/>
          </p:nvSpPr>
          <p:spPr bwMode="auto">
            <a:xfrm>
              <a:off x="2661" y="1912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</p:grpSp>
      <p:grpSp>
        <p:nvGrpSpPr>
          <p:cNvPr id="22552" name="Group 127"/>
          <p:cNvGrpSpPr>
            <a:grpSpLocks/>
          </p:cNvGrpSpPr>
          <p:nvPr/>
        </p:nvGrpSpPr>
        <p:grpSpPr bwMode="auto">
          <a:xfrm>
            <a:off x="3055938" y="5784850"/>
            <a:ext cx="650875" cy="650875"/>
            <a:chOff x="4154" y="2296"/>
            <a:chExt cx="434" cy="434"/>
          </a:xfrm>
        </p:grpSpPr>
        <p:sp>
          <p:nvSpPr>
            <p:cNvPr id="22556" name="Oval 128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56" name="Oval 129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SW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RAID</a:t>
              </a:r>
            </a:p>
          </p:txBody>
        </p:sp>
      </p:grpSp>
      <p:grpSp>
        <p:nvGrpSpPr>
          <p:cNvPr id="22553" name="Group 118"/>
          <p:cNvGrpSpPr>
            <a:grpSpLocks/>
          </p:cNvGrpSpPr>
          <p:nvPr/>
        </p:nvGrpSpPr>
        <p:grpSpPr bwMode="auto">
          <a:xfrm>
            <a:off x="6227763" y="4508500"/>
            <a:ext cx="650875" cy="650875"/>
            <a:chOff x="4154" y="2296"/>
            <a:chExt cx="434" cy="434"/>
          </a:xfrm>
        </p:grpSpPr>
        <p:sp>
          <p:nvSpPr>
            <p:cNvPr id="22554" name="Oval 119"/>
            <p:cNvSpPr>
              <a:spLocks noChangeArrowheads="1"/>
            </p:cNvSpPr>
            <p:nvPr/>
          </p:nvSpPr>
          <p:spPr bwMode="auto">
            <a:xfrm>
              <a:off x="4154" y="2296"/>
              <a:ext cx="434" cy="434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kumimoji="0" lang="zh-TW" altLang="en-US" sz="2000" b="1">
                <a:solidFill>
                  <a:schemeClr val="bg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sp>
          <p:nvSpPr>
            <p:cNvPr id="159" name="Oval 120"/>
            <p:cNvSpPr>
              <a:spLocks noChangeArrowheads="1"/>
            </p:cNvSpPr>
            <p:nvPr/>
          </p:nvSpPr>
          <p:spPr bwMode="auto">
            <a:xfrm>
              <a:off x="4174" y="2319"/>
              <a:ext cx="392" cy="39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9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 Unicode MS" pitchFamily="34" charset="-120"/>
                </a:rPr>
                <a:t>Thunderbolt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群組 39"/>
          <p:cNvGrpSpPr>
            <a:grpSpLocks/>
          </p:cNvGrpSpPr>
          <p:nvPr/>
        </p:nvGrpSpPr>
        <p:grpSpPr bwMode="auto">
          <a:xfrm>
            <a:off x="611188" y="1196975"/>
            <a:ext cx="8064500" cy="5400675"/>
            <a:chOff x="611560" y="1196752"/>
            <a:chExt cx="6360707" cy="5400600"/>
          </a:xfrm>
        </p:grpSpPr>
        <p:sp>
          <p:nvSpPr>
            <p:cNvPr id="4" name="矩形 3"/>
            <p:cNvSpPr/>
            <p:nvPr/>
          </p:nvSpPr>
          <p:spPr>
            <a:xfrm>
              <a:off x="611560" y="1628546"/>
              <a:ext cx="1536336" cy="496880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218014" y="1628546"/>
              <a:ext cx="1536337" cy="49688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823216" y="1628546"/>
              <a:ext cx="1536337" cy="49688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35930" y="1628546"/>
              <a:ext cx="1536337" cy="4968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1196752"/>
              <a:ext cx="1536336" cy="423857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Datacenter</a:t>
              </a:r>
              <a:endParaRPr kumimoji="0" lang="zh-TW" altLang="en-US" sz="16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2218014" y="1196752"/>
              <a:ext cx="1536337" cy="4238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Enterprise</a:t>
              </a:r>
              <a:endParaRPr kumimoji="0" lang="zh-TW" altLang="en-US" sz="16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3823216" y="1196752"/>
              <a:ext cx="1536337" cy="42385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SMB</a:t>
              </a:r>
              <a:endParaRPr kumimoji="0" lang="zh-TW" altLang="en-US" sz="16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435930" y="1196752"/>
              <a:ext cx="1536337" cy="42385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600" dirty="0"/>
                <a:t>SOHO &amp; Home</a:t>
              </a:r>
              <a:endParaRPr kumimoji="0" lang="zh-TW" altLang="en-US" sz="1600" dirty="0"/>
            </a:p>
          </p:txBody>
        </p:sp>
      </p:grpSp>
      <p:sp>
        <p:nvSpPr>
          <p:cNvPr id="51" name="矩形 50"/>
          <p:cNvSpPr/>
          <p:nvPr/>
        </p:nvSpPr>
        <p:spPr>
          <a:xfrm>
            <a:off x="1619672" y="2564904"/>
            <a:ext cx="2952328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3" name="矩形 52"/>
          <p:cNvSpPr/>
          <p:nvPr/>
        </p:nvSpPr>
        <p:spPr>
          <a:xfrm>
            <a:off x="2339752" y="3356992"/>
            <a:ext cx="2952328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4283968" y="4077072"/>
            <a:ext cx="2448272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5436096" y="4941168"/>
            <a:ext cx="3168352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3059832" y="5877272"/>
            <a:ext cx="3888432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569" name="標題 2"/>
          <p:cNvSpPr>
            <a:spLocks noGrp="1"/>
          </p:cNvSpPr>
          <p:nvPr>
            <p:ph type="title"/>
          </p:nvPr>
        </p:nvSpPr>
        <p:spPr>
          <a:xfrm>
            <a:off x="457200" y="188913"/>
            <a:ext cx="5843588" cy="647700"/>
          </a:xfrm>
        </p:spPr>
        <p:txBody>
          <a:bodyPr/>
          <a:lstStyle/>
          <a:p>
            <a:r>
              <a:rPr lang="en-US" altLang="zh-TW" smtClean="0"/>
              <a:t>Product Lineup by Segment</a:t>
            </a:r>
            <a:endParaRPr lang="zh-TW" altLang="en-US" smtClean="0"/>
          </a:p>
        </p:txBody>
      </p:sp>
      <p:pic>
        <p:nvPicPr>
          <p:cNvPr id="26" name="圖片 25" descr="VTrak_E830fD_front_top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51720" y="2392477"/>
            <a:ext cx="1368152" cy="6552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3571" name="Picture 5" descr="D:\Desktop files\Website Source\Product Image\SmartStor_li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775200"/>
            <a:ext cx="10810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7" descr="D:\Desktop files\Website Source\Product Image\VTrak_li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284538"/>
            <a:ext cx="12239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4" descr="D:\Desktop files\Website Source\Product Image\FastTrak_T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5922963"/>
            <a:ext cx="10445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9" descr="D:\Desktop files\Website Source\Product Image\SuperTrak_EX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5849938"/>
            <a:ext cx="10810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10" descr="C:\Users\steven.lien.PROMISE.COM.TW\Desktop\NS6700_Pesp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4724400"/>
            <a:ext cx="647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/>
          <p:cNvSpPr/>
          <p:nvPr/>
        </p:nvSpPr>
        <p:spPr>
          <a:xfrm>
            <a:off x="2124075" y="3068638"/>
            <a:ext cx="122396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Ex30/Jx30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27313" y="3860800"/>
            <a:ext cx="12239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Ex10/Jx10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16463" y="4508500"/>
            <a:ext cx="21590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VessRAID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1000f/1000s/1000i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32363" y="5516563"/>
            <a:ext cx="15113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SmartStor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NSx700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32588" y="5516563"/>
            <a:ext cx="20161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SmartStor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NSx600/ DS4600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32138" y="6308725"/>
            <a:ext cx="11525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SuperTrak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651500" y="6308725"/>
            <a:ext cx="10810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FastTrak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584" y="3861048"/>
            <a:ext cx="1656184" cy="122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824" y="4509120"/>
            <a:ext cx="1368152" cy="122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60032" y="1988840"/>
            <a:ext cx="1525841" cy="111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48264" y="2564904"/>
            <a:ext cx="1523680" cy="126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矩形 38"/>
          <p:cNvSpPr/>
          <p:nvPr/>
        </p:nvSpPr>
        <p:spPr>
          <a:xfrm>
            <a:off x="611560" y="1844824"/>
            <a:ext cx="2952328" cy="504056"/>
          </a:xfrm>
          <a:prstGeom prst="rect">
            <a:avLst/>
          </a:prstGeom>
          <a:gradFill>
            <a:gsLst>
              <a:gs pos="90000">
                <a:schemeClr val="tx2">
                  <a:lumMod val="60000"/>
                  <a:lumOff val="40000"/>
                  <a:alpha val="5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3590" name="圖片 45" descr="S3000_w_reflection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7088" y="2060575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矩形 49"/>
          <p:cNvSpPr/>
          <p:nvPr/>
        </p:nvSpPr>
        <p:spPr>
          <a:xfrm>
            <a:off x="827088" y="2276475"/>
            <a:ext cx="1008062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VTrak</a:t>
            </a:r>
            <a:r>
              <a:rPr kumimoji="0"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S3000</a:t>
            </a:r>
            <a:endParaRPr kumimoji="0"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" name="圖片 51" descr="1x40_front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60032" y="4077072"/>
            <a:ext cx="1277752" cy="4392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VTrak Ex30/Jx30 Series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idx="13"/>
          </p:nvPr>
        </p:nvSpPr>
        <p:spPr>
          <a:xfrm>
            <a:off x="468313" y="3716338"/>
            <a:ext cx="8229600" cy="2233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Intel Xeon C5500/C3500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Host Interface: 8G FC x 2 (each controller)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High Availability Design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Up to 6000MB/s bandwidth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2U-12 Bay/ 3U-16 Bay/ 4U-24 Bay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Up to 7 JBOD expansion through 6G SAS</a:t>
            </a:r>
          </a:p>
        </p:txBody>
      </p:sp>
      <p:pic>
        <p:nvPicPr>
          <p:cNvPr id="7" name="Picture 2" descr="E:\Documents\Work\Product Images\VTrak\x30\Ex30\Rendered Imgs\VTrak_E830_front_transparen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3728" y="1293560"/>
            <a:ext cx="4874021" cy="1775400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6" name="Picture 2" descr="C:\Users\steven.lien.PROMISE.COM.TW\Desktop\company profile graphics\Xeon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312" y="2204864"/>
            <a:ext cx="1080120" cy="81369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5610" name="Picture 1" descr="D:\Desktop files\Website Form\logo_vtra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268413"/>
            <a:ext cx="1714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VTrak</a:t>
            </a:r>
            <a:r>
              <a:rPr lang="en-US" sz="4000" dirty="0" smtClean="0"/>
              <a:t> </a:t>
            </a:r>
            <a:r>
              <a:rPr lang="en-US" sz="4000" dirty="0" smtClean="0"/>
              <a:t>J930s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6491064" cy="4176464"/>
          </a:xfrm>
        </p:spPr>
        <p:txBody>
          <a:bodyPr>
            <a:normAutofit/>
          </a:bodyPr>
          <a:lstStyle/>
          <a:p>
            <a:r>
              <a:rPr lang="en-US" sz="3200" dirty="0"/>
              <a:t>Ultra-Density </a:t>
            </a:r>
            <a:r>
              <a:rPr lang="en-US" sz="3200" dirty="0" smtClean="0"/>
              <a:t>4U/60-bay</a:t>
            </a:r>
            <a:endParaRPr lang="en-US" sz="3200" dirty="0" smtClean="0"/>
          </a:p>
          <a:p>
            <a:r>
              <a:rPr lang="en-US" sz="3200" dirty="0" smtClean="0"/>
              <a:t>Configured </a:t>
            </a:r>
            <a:r>
              <a:rPr lang="en-US" sz="3200" dirty="0" smtClean="0"/>
              <a:t>with sixty 3TB drive for 180TB of raw capacity</a:t>
            </a:r>
            <a:endParaRPr lang="en-US" sz="3200" dirty="0"/>
          </a:p>
          <a:p>
            <a:r>
              <a:rPr lang="en-US" sz="3200" dirty="0" smtClean="0"/>
              <a:t>Expandable up to 2 </a:t>
            </a:r>
            <a:r>
              <a:rPr lang="en-US" sz="3200" dirty="0" smtClean="0"/>
              <a:t>chassis</a:t>
            </a:r>
            <a:endParaRPr lang="en-US" sz="3200" dirty="0"/>
          </a:p>
        </p:txBody>
      </p:sp>
      <p:pic>
        <p:nvPicPr>
          <p:cNvPr id="2" name="Picture 1" descr="4U60_EnclosureOpen - randy edit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23368"/>
            <a:ext cx="5250251" cy="28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Configurations</a:t>
            </a:r>
            <a:br>
              <a:rPr lang="en-US" dirty="0" smtClean="0"/>
            </a:br>
            <a:r>
              <a:rPr lang="en-US" sz="2000" dirty="0" smtClean="0"/>
              <a:t>Max Performance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Expand using </a:t>
            </a:r>
            <a:r>
              <a:rPr lang="en-US" i="1" dirty="0" smtClean="0"/>
              <a:t>one</a:t>
            </a:r>
            <a:r>
              <a:rPr lang="en-US" dirty="0" smtClean="0"/>
              <a:t> J930s for max performance, lowest latency</a:t>
            </a:r>
          </a:p>
          <a:p>
            <a:r>
              <a:rPr lang="en-US" dirty="0" smtClean="0"/>
              <a:t>252TB Total Raw Capacity</a:t>
            </a:r>
          </a:p>
          <a:p>
            <a:r>
              <a:rPr lang="en-US" dirty="0" smtClean="0"/>
              <a:t>Delivers over 5.5GB/s reads, 2.5GB/s Writes</a:t>
            </a:r>
          </a:p>
          <a:p>
            <a:r>
              <a:rPr lang="en-US" dirty="0" smtClean="0"/>
              <a:t>Stream over </a:t>
            </a:r>
            <a:r>
              <a:rPr lang="en-US" i="1" dirty="0" smtClean="0"/>
              <a:t>twenty</a:t>
            </a:r>
            <a:r>
              <a:rPr lang="en-US" dirty="0" smtClean="0"/>
              <a:t> 10-bit 1920x1080p24 uncompressed videos</a:t>
            </a:r>
          </a:p>
          <a:p>
            <a:r>
              <a:rPr lang="en-US" dirty="0" smtClean="0"/>
              <a:t>Easily support 2K, 4K streaming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3094" y="1412776"/>
            <a:ext cx="3930874" cy="5034799"/>
            <a:chOff x="899592" y="1772816"/>
            <a:chExt cx="3035858" cy="3888432"/>
          </a:xfrm>
        </p:grpSpPr>
        <p:pic>
          <p:nvPicPr>
            <p:cNvPr id="7" name="Picture 6" descr="ortho0423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3212976"/>
              <a:ext cx="3035858" cy="2448272"/>
            </a:xfrm>
            <a:prstGeom prst="rect">
              <a:avLst/>
            </a:prstGeom>
          </p:spPr>
        </p:pic>
        <p:cxnSp>
          <p:nvCxnSpPr>
            <p:cNvPr id="12" name="Curved Connector 11"/>
            <p:cNvCxnSpPr/>
            <p:nvPr/>
          </p:nvCxnSpPr>
          <p:spPr>
            <a:xfrm rot="16200000" flipH="1">
              <a:off x="2256278" y="3008418"/>
              <a:ext cx="1337242" cy="450214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1392182" y="3008418"/>
              <a:ext cx="1337242" cy="450214"/>
            </a:xfrm>
            <a:prstGeom prst="curvedConnector3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 descr="VTrak_E830fD_front_with_LED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1377" y="1772816"/>
              <a:ext cx="2592288" cy="9965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099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1323</Words>
  <Application>Microsoft Office PowerPoint</Application>
  <PresentationFormat>On-screen Show (4:3)</PresentationFormat>
  <Paragraphs>256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1_Office 佈景主題</vt:lpstr>
      <vt:lpstr>Microsoft Excel Chart</vt:lpstr>
      <vt:lpstr>Unified storage solutions, 2012 line-up overview</vt:lpstr>
      <vt:lpstr>Quick Facts of PROMISE</vt:lpstr>
      <vt:lpstr>Our People</vt:lpstr>
      <vt:lpstr>PROMISE Worldwide</vt:lpstr>
      <vt:lpstr>Technological Core Value</vt:lpstr>
      <vt:lpstr>Product Lineup by Segment</vt:lpstr>
      <vt:lpstr>VTrak Ex30/Jx30 Series</vt:lpstr>
      <vt:lpstr>VTrak J930s</vt:lpstr>
      <vt:lpstr>Expansion Configurations Max Performance</vt:lpstr>
      <vt:lpstr>Expansion Configurations Max Capacity</vt:lpstr>
      <vt:lpstr>Vtrak Ex10/Jx10 Series</vt:lpstr>
      <vt:lpstr>Internet Datacenter in US</vt:lpstr>
      <vt:lpstr>VTrak within CERN‘s IT Center</vt:lpstr>
      <vt:lpstr>VTrak in 2010 FIFA Broadcasting</vt:lpstr>
      <vt:lpstr>VessRAID Series</vt:lpstr>
      <vt:lpstr>PowerPoint Presentation</vt:lpstr>
      <vt:lpstr>PowerPoint Presentation</vt:lpstr>
      <vt:lpstr>World’s First H/W RAID with Thunderbolt</vt:lpstr>
      <vt:lpstr>Pagasus Product Introduction</vt:lpstr>
      <vt:lpstr>SANLink</vt:lpstr>
      <vt:lpstr>SANLink Connectivity</vt:lpstr>
      <vt:lpstr>SANLink Compatibility</vt:lpstr>
      <vt:lpstr>Pegasus J2</vt:lpstr>
      <vt:lpstr>Vertical Solution</vt:lpstr>
      <vt:lpstr>Summary – Why PROMISE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steven.lien</dc:creator>
  <cp:lastModifiedBy>Eduards Putra</cp:lastModifiedBy>
  <cp:revision>27</cp:revision>
  <dcterms:created xsi:type="dcterms:W3CDTF">2011-04-26T07:45:46Z</dcterms:created>
  <dcterms:modified xsi:type="dcterms:W3CDTF">2012-10-04T05:16:18Z</dcterms:modified>
</cp:coreProperties>
</file>