
<file path=[Content_Types].xml><?xml version="1.0" encoding="utf-8"?>
<Types xmlns="http://schemas.openxmlformats.org/package/2006/content-types">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8" r:id="rId1"/>
    <p:sldMasterId id="2147484157" r:id="rId2"/>
  </p:sldMasterIdLst>
  <p:notesMasterIdLst>
    <p:notesMasterId r:id="rId26"/>
  </p:notesMasterIdLst>
  <p:handoutMasterIdLst>
    <p:handoutMasterId r:id="rId27"/>
  </p:handoutMasterIdLst>
  <p:sldIdLst>
    <p:sldId id="414" r:id="rId3"/>
    <p:sldId id="415" r:id="rId4"/>
    <p:sldId id="390" r:id="rId5"/>
    <p:sldId id="416" r:id="rId6"/>
    <p:sldId id="417" r:id="rId7"/>
    <p:sldId id="418" r:id="rId8"/>
    <p:sldId id="435" r:id="rId9"/>
    <p:sldId id="436" r:id="rId10"/>
    <p:sldId id="437" r:id="rId11"/>
    <p:sldId id="438" r:id="rId12"/>
    <p:sldId id="439" r:id="rId13"/>
    <p:sldId id="440" r:id="rId14"/>
    <p:sldId id="434" r:id="rId15"/>
    <p:sldId id="402" r:id="rId16"/>
    <p:sldId id="403" r:id="rId17"/>
    <p:sldId id="404" r:id="rId18"/>
    <p:sldId id="405" r:id="rId19"/>
    <p:sldId id="406" r:id="rId20"/>
    <p:sldId id="424" r:id="rId21"/>
    <p:sldId id="425" r:id="rId22"/>
    <p:sldId id="426" r:id="rId23"/>
    <p:sldId id="432" r:id="rId24"/>
    <p:sldId id="433" r:id="rId25"/>
  </p:sldIdLst>
  <p:sldSz cx="9144000" cy="6858000" type="screen4x3"/>
  <p:notesSz cx="7010400" cy="9296400"/>
  <p:custDataLst>
    <p:tags r:id="rId28"/>
  </p:custDataLst>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75DEFF"/>
    <a:srgbClr val="0076BB"/>
    <a:srgbClr val="00B6F1"/>
    <a:srgbClr val="E3E9EF"/>
    <a:srgbClr val="BFBFBF"/>
    <a:srgbClr val="758087"/>
    <a:srgbClr val="808184"/>
    <a:srgbClr val="4D4C4E"/>
    <a:srgbClr val="3B3A3C"/>
    <a:srgbClr val="F0F3F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118" autoAdjust="0"/>
    <p:restoredTop sz="58423" autoAdjust="0"/>
  </p:normalViewPr>
  <p:slideViewPr>
    <p:cSldViewPr snapToGrid="0">
      <p:cViewPr varScale="1">
        <p:scale>
          <a:sx n="75" d="100"/>
          <a:sy n="75" d="100"/>
        </p:scale>
        <p:origin x="-1704" y="-90"/>
      </p:cViewPr>
      <p:guideLst>
        <p:guide orient="horz" pos="2160"/>
        <p:guide pos="2880"/>
      </p:guideLst>
    </p:cSldViewPr>
  </p:slideViewPr>
  <p:notesTextViewPr>
    <p:cViewPr>
      <p:scale>
        <a:sx n="100" d="100"/>
        <a:sy n="100" d="100"/>
      </p:scale>
      <p:origin x="0" y="0"/>
    </p:cViewPr>
  </p:notesTextViewPr>
  <p:sorterViewPr>
    <p:cViewPr>
      <p:scale>
        <a:sx n="52" d="100"/>
        <a:sy n="52" d="100"/>
      </p:scale>
      <p:origin x="0" y="0"/>
    </p:cViewPr>
  </p:sorterViewPr>
  <p:notesViewPr>
    <p:cSldViewPr snapToGrid="0">
      <p:cViewPr varScale="1">
        <p:scale>
          <a:sx n="56" d="100"/>
          <a:sy n="56" d="100"/>
        </p:scale>
        <p:origin x="-2808"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818" name="Picture 6" descr="logo_blue"/>
          <p:cNvPicPr>
            <a:picLocks noChangeAspect="1" noChangeArrowheads="1"/>
          </p:cNvPicPr>
          <p:nvPr/>
        </p:nvPicPr>
        <p:blipFill>
          <a:blip r:embed="rId2" cstate="print"/>
          <a:srcRect/>
          <a:stretch>
            <a:fillRect/>
          </a:stretch>
        </p:blipFill>
        <p:spPr bwMode="auto">
          <a:xfrm>
            <a:off x="467360" y="111364"/>
            <a:ext cx="2103120" cy="353456"/>
          </a:xfrm>
          <a:prstGeom prst="rect">
            <a:avLst/>
          </a:prstGeom>
          <a:noFill/>
          <a:ln w="9525">
            <a:noFill/>
            <a:miter lim="800000"/>
            <a:headEnd/>
            <a:tailEnd/>
          </a:ln>
        </p:spPr>
      </p:pic>
      <p:sp>
        <p:nvSpPr>
          <p:cNvPr id="28675" name="Rectangle 7"/>
          <p:cNvSpPr>
            <a:spLocks noChangeArrowheads="1"/>
          </p:cNvSpPr>
          <p:nvPr/>
        </p:nvSpPr>
        <p:spPr bwMode="auto">
          <a:xfrm>
            <a:off x="77893" y="8755724"/>
            <a:ext cx="5063067" cy="464820"/>
          </a:xfrm>
          <a:prstGeom prst="rect">
            <a:avLst/>
          </a:prstGeom>
          <a:noFill/>
          <a:ln w="9525">
            <a:noFill/>
            <a:miter lim="800000"/>
            <a:headEnd/>
            <a:tailEnd/>
          </a:ln>
        </p:spPr>
        <p:txBody>
          <a:bodyPr lIns="93177" tIns="46589" rIns="93177" bIns="46589" anchor="b"/>
          <a:lstStyle/>
          <a:p>
            <a:pPr>
              <a:defRPr/>
            </a:pPr>
            <a:r>
              <a:rPr lang="en-US" sz="600" dirty="0">
                <a:ea typeface="ＭＳ Ｐゴシック" charset="-128"/>
                <a:cs typeface="+mn-cs"/>
              </a:rPr>
              <a:t>© 2010 Quantum Corporation. Company Confidential. Forward-looking information is based upon multiple assumptions and uncertainties, does not necessarily represent the company</a:t>
            </a:r>
            <a:r>
              <a:rPr lang="ja-JP" altLang="en-US" sz="600">
                <a:ea typeface="ＭＳ Ｐゴシック" charset="-128"/>
                <a:cs typeface="+mn-cs"/>
              </a:rPr>
              <a:t>’</a:t>
            </a:r>
            <a:r>
              <a:rPr lang="en-US" altLang="ja-JP" sz="600" dirty="0">
                <a:ea typeface="ＭＳ Ｐゴシック" charset="-128"/>
                <a:cs typeface="+mn-cs"/>
              </a:rPr>
              <a:t>s outlook and is for planning purposes only.</a:t>
            </a:r>
            <a:endParaRPr lang="en-US" sz="600" dirty="0">
              <a:ea typeface="ＭＳ Ｐゴシック" charset="-128"/>
              <a:cs typeface="+mn-cs"/>
            </a:endParaRPr>
          </a:p>
        </p:txBody>
      </p:sp>
      <p:sp>
        <p:nvSpPr>
          <p:cNvPr id="28676" name="Rectangle 8"/>
          <p:cNvSpPr>
            <a:spLocks noChangeArrowheads="1"/>
          </p:cNvSpPr>
          <p:nvPr/>
        </p:nvSpPr>
        <p:spPr bwMode="auto">
          <a:xfrm>
            <a:off x="5452534" y="8754110"/>
            <a:ext cx="1556244" cy="464820"/>
          </a:xfrm>
          <a:prstGeom prst="rect">
            <a:avLst/>
          </a:prstGeom>
          <a:noFill/>
          <a:ln w="9525">
            <a:noFill/>
            <a:miter lim="800000"/>
            <a:headEnd/>
            <a:tailEnd/>
          </a:ln>
        </p:spPr>
        <p:txBody>
          <a:bodyPr lIns="93177" tIns="46589" rIns="93177" bIns="46589" anchor="b"/>
          <a:lstStyle/>
          <a:p>
            <a:pPr algn="r">
              <a:defRPr/>
            </a:pPr>
            <a:fld id="{E9375551-024A-4E8E-8388-0CAFED5DDF7D}" type="slidenum">
              <a:rPr lang="en-US" sz="1200">
                <a:ea typeface="ＭＳ Ｐゴシック" charset="-128"/>
                <a:cs typeface="+mn-cs"/>
              </a:rPr>
              <a:pPr algn="r">
                <a:defRPr/>
              </a:pPr>
              <a:t>‹#›</a:t>
            </a:fld>
            <a:endParaRPr lang="en-US" sz="1200" dirty="0">
              <a:ea typeface="ＭＳ Ｐゴシック" charset="-128"/>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155787" y="4415790"/>
            <a:ext cx="6698827"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77893" y="8754110"/>
            <a:ext cx="5063067"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600">
                <a:ea typeface="ＭＳ Ｐゴシック" charset="-128"/>
                <a:cs typeface="+mn-cs"/>
              </a:defRPr>
            </a:lvl1pPr>
          </a:lstStyle>
          <a:p>
            <a:pPr>
              <a:defRPr/>
            </a:pPr>
            <a:r>
              <a:rPr lang="en-US"/>
              <a:t>© 2010 Quantum Corporation. Company Confidential. Forward-looking information is based upon multiple assumptions and uncertainties, does not necessarily represent the company</a:t>
            </a:r>
            <a:r>
              <a:rPr lang="ja-JP" altLang="en-US"/>
              <a:t>’</a:t>
            </a:r>
            <a:r>
              <a:rPr lang="en-US" altLang="ja-JP"/>
              <a:t>s outlook and is for planning purposes only.</a:t>
            </a:r>
            <a:endParaRPr lang="en-US"/>
          </a:p>
        </p:txBody>
      </p:sp>
      <p:sp>
        <p:nvSpPr>
          <p:cNvPr id="10247" name="Rectangle 7"/>
          <p:cNvSpPr>
            <a:spLocks noGrp="1" noChangeArrowheads="1"/>
          </p:cNvSpPr>
          <p:nvPr>
            <p:ph type="sldNum" sz="quarter" idx="5"/>
          </p:nvPr>
        </p:nvSpPr>
        <p:spPr bwMode="auto">
          <a:xfrm>
            <a:off x="5452534" y="8754110"/>
            <a:ext cx="1556244"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ea typeface="ＭＳ Ｐゴシック" charset="-128"/>
                <a:cs typeface="+mn-cs"/>
              </a:defRPr>
            </a:lvl1pPr>
          </a:lstStyle>
          <a:p>
            <a:pPr>
              <a:defRPr/>
            </a:pPr>
            <a:fld id="{CA8473E7-9841-4E21-BCBF-C3AC3779E235}" type="slidenum">
              <a:rPr lang="en-US"/>
              <a:pPr>
                <a:defRPr/>
              </a:pPr>
              <a:t>‹#›</a:t>
            </a:fld>
            <a:endParaRPr lang="en-US"/>
          </a:p>
        </p:txBody>
      </p:sp>
      <p:pic>
        <p:nvPicPr>
          <p:cNvPr id="32774" name="Picture 8" descr="logo_blue"/>
          <p:cNvPicPr>
            <a:picLocks noChangeAspect="1" noChangeArrowheads="1"/>
          </p:cNvPicPr>
          <p:nvPr/>
        </p:nvPicPr>
        <p:blipFill>
          <a:blip r:embed="rId2"/>
          <a:srcRect/>
          <a:stretch>
            <a:fillRect/>
          </a:stretch>
        </p:blipFill>
        <p:spPr bwMode="auto">
          <a:xfrm>
            <a:off x="467360" y="111364"/>
            <a:ext cx="2103120" cy="35345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dt="0"/>
  <p:notesStyle>
    <a:lvl1pPr algn="l" rtl="0" eaLnBrk="0" fontAlgn="base" hangingPunct="0">
      <a:spcBef>
        <a:spcPct val="10000"/>
      </a:spcBef>
      <a:spcAft>
        <a:spcPct val="0"/>
      </a:spcAft>
      <a:defRPr sz="1000" kern="1200">
        <a:solidFill>
          <a:schemeClr val="tx1"/>
        </a:solidFill>
        <a:latin typeface="Arial" charset="0"/>
        <a:ea typeface="ＭＳ Ｐゴシック" charset="0"/>
        <a:cs typeface="ＭＳ Ｐゴシック" charset="-128"/>
      </a:defRPr>
    </a:lvl1pPr>
    <a:lvl2pPr marL="457200" algn="l" rtl="0" eaLnBrk="0" fontAlgn="base" hangingPunct="0">
      <a:spcBef>
        <a:spcPct val="10000"/>
      </a:spcBef>
      <a:spcAft>
        <a:spcPct val="0"/>
      </a:spcAft>
      <a:defRPr sz="1000" kern="1200">
        <a:solidFill>
          <a:schemeClr val="tx1"/>
        </a:solidFill>
        <a:latin typeface="Arial" charset="0"/>
        <a:ea typeface="ＭＳ Ｐゴシック" charset="0"/>
        <a:cs typeface="+mn-cs"/>
      </a:defRPr>
    </a:lvl2pPr>
    <a:lvl3pPr marL="914400" algn="l" rtl="0" eaLnBrk="0" fontAlgn="base" hangingPunct="0">
      <a:spcBef>
        <a:spcPct val="10000"/>
      </a:spcBef>
      <a:spcAft>
        <a:spcPct val="0"/>
      </a:spcAft>
      <a:defRPr sz="1000" kern="1200">
        <a:solidFill>
          <a:schemeClr val="tx1"/>
        </a:solidFill>
        <a:latin typeface="Arial" charset="0"/>
        <a:ea typeface="ＭＳ Ｐゴシック" charset="0"/>
        <a:cs typeface="+mn-cs"/>
      </a:defRPr>
    </a:lvl3pPr>
    <a:lvl4pPr marL="1371600" algn="l" rtl="0" eaLnBrk="0" fontAlgn="base" hangingPunct="0">
      <a:spcBef>
        <a:spcPct val="10000"/>
      </a:spcBef>
      <a:spcAft>
        <a:spcPct val="0"/>
      </a:spcAft>
      <a:defRPr sz="1000" kern="1200">
        <a:solidFill>
          <a:schemeClr val="tx1"/>
        </a:solidFill>
        <a:latin typeface="Arial" charset="0"/>
        <a:ea typeface="ＭＳ Ｐゴシック" charset="0"/>
        <a:cs typeface="+mn-cs"/>
      </a:defRPr>
    </a:lvl4pPr>
    <a:lvl5pPr marL="1828800" algn="l" rtl="0" eaLnBrk="0" fontAlgn="base" hangingPunct="0">
      <a:spcBef>
        <a:spcPct val="10000"/>
      </a:spcBef>
      <a:spcAft>
        <a:spcPct val="0"/>
      </a:spcAft>
      <a:defRPr sz="10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US" dirty="0" smtClean="0">
                <a:ea typeface="ＭＳ Ｐゴシック" pitchFamily="34" charset="-128"/>
              </a:rPr>
              <a:t>To change (or delete) the image, go to View</a:t>
            </a:r>
            <a:r>
              <a:rPr lang="en-US" dirty="0" smtClean="0">
                <a:ea typeface="ＭＳ Ｐゴシック" pitchFamily="34" charset="-128"/>
                <a:sym typeface="Wingdings" pitchFamily="2" charset="2"/>
              </a:rPr>
              <a:t>slide master.  </a:t>
            </a:r>
          </a:p>
          <a:p>
            <a:r>
              <a:rPr lang="en-US" dirty="0" smtClean="0">
                <a:ea typeface="ＭＳ Ｐゴシック" pitchFamily="34" charset="-128"/>
                <a:sym typeface="Wingdings" pitchFamily="2" charset="2"/>
              </a:rPr>
              <a:t>Next, move the Q out of the way to access the image behind the Q</a:t>
            </a:r>
          </a:p>
          <a:p>
            <a:r>
              <a:rPr lang="en-US" dirty="0" smtClean="0">
                <a:ea typeface="ＭＳ Ｐゴシック" pitchFamily="34" charset="-128"/>
                <a:sym typeface="Wingdings" pitchFamily="2" charset="2"/>
              </a:rPr>
              <a:t>Right click on the image and select “change image”.  This will allow you to select an alternate image in the same area.</a:t>
            </a:r>
          </a:p>
          <a:p>
            <a:r>
              <a:rPr lang="en-US" dirty="0" smtClean="0">
                <a:ea typeface="ＭＳ Ｐゴシック" pitchFamily="34" charset="-128"/>
                <a:sym typeface="Wingdings" pitchFamily="2" charset="2"/>
              </a:rPr>
              <a:t>Reposition the Q around the image, centering as needed</a:t>
            </a:r>
            <a:endParaRPr lang="en-US" dirty="0" smtClean="0">
              <a:ea typeface="ＭＳ Ｐゴシック" pitchFamily="34" charset="-128"/>
            </a:endParaRPr>
          </a:p>
          <a:p>
            <a:endParaRPr lang="en-US" dirty="0" smtClean="0">
              <a:ea typeface="ＭＳ Ｐゴシック" pitchFamily="34" charset="-128"/>
            </a:endParaRPr>
          </a:p>
        </p:txBody>
      </p:sp>
      <p:sp>
        <p:nvSpPr>
          <p:cNvPr id="33796" name="Footer Placeholder 3"/>
          <p:cNvSpPr>
            <a:spLocks noGrp="1"/>
          </p:cNvSpPr>
          <p:nvPr>
            <p:ph type="ftr" sz="quarter" idx="4"/>
          </p:nvPr>
        </p:nvSpPr>
        <p:spPr>
          <a:noFill/>
        </p:spPr>
        <p:txBody>
          <a:bodyPr/>
          <a:lstStyle/>
          <a:p>
            <a:r>
              <a:rPr lang="en-US" dirty="0" smtClean="0">
                <a:solidFill>
                  <a:prstClr val="black"/>
                </a:solidFill>
              </a:rPr>
              <a:t>© 2010 Quantum Corporation. Company Confidential. Forward-looking information is based upon multiple assumptions and uncertainties, does not necessarily represent the company</a:t>
            </a:r>
            <a:r>
              <a:rPr lang="ja-JP" altLang="en-US" smtClean="0">
                <a:solidFill>
                  <a:prstClr val="black"/>
                </a:solidFill>
              </a:rPr>
              <a:t>’</a:t>
            </a:r>
            <a:r>
              <a:rPr lang="en-US" altLang="ja-JP" dirty="0" smtClean="0">
                <a:solidFill>
                  <a:prstClr val="black"/>
                </a:solidFill>
              </a:rPr>
              <a:t>s outlook and is for planning purposes only.</a:t>
            </a:r>
            <a:endParaRPr lang="en-US" dirty="0" smtClean="0">
              <a:solidFill>
                <a:prstClr val="black"/>
              </a:solidFill>
            </a:endParaRPr>
          </a:p>
        </p:txBody>
      </p:sp>
      <p:sp>
        <p:nvSpPr>
          <p:cNvPr id="33797" name="Slide Number Placeholder 4"/>
          <p:cNvSpPr>
            <a:spLocks noGrp="1"/>
          </p:cNvSpPr>
          <p:nvPr>
            <p:ph type="sldNum" sz="quarter" idx="5"/>
          </p:nvPr>
        </p:nvSpPr>
        <p:spPr>
          <a:noFill/>
        </p:spPr>
        <p:txBody>
          <a:bodyPr/>
          <a:lstStyle/>
          <a:p>
            <a:fld id="{FDAA195F-4895-4F52-A7F5-87A39BCFC923}" type="slidenum">
              <a:rPr lang="en-US" smtClean="0">
                <a:solidFill>
                  <a:prstClr val="black"/>
                </a:solidFill>
              </a:rPr>
              <a:pPr/>
              <a:t>1</a:t>
            </a:fld>
            <a:endParaRPr lang="en-US" dirty="0"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u="none" dirty="0" smtClean="0"/>
              <a:t>Xerox needed an offering for their customers that provided warm failover of data in the cloud.  Quantum’s virtual backup and recovery</a:t>
            </a:r>
            <a:r>
              <a:rPr lang="en-US" i="1" u="none" baseline="0" dirty="0" smtClean="0"/>
              <a:t> products allow Xerox to provide these data protection services.  Xerox is certain to drive bottom line revenues from this new market opportunity.</a:t>
            </a:r>
            <a:endParaRPr lang="en-US" i="1" u="none" dirty="0"/>
          </a:p>
        </p:txBody>
      </p:sp>
      <p:sp>
        <p:nvSpPr>
          <p:cNvPr id="4" name="Footer Placeholder 3"/>
          <p:cNvSpPr>
            <a:spLocks noGrp="1"/>
          </p:cNvSpPr>
          <p:nvPr>
            <p:ph type="ftr" sz="quarter" idx="10"/>
          </p:nvPr>
        </p:nvSpPr>
        <p:spPr/>
        <p:txBody>
          <a:bodyPr/>
          <a:lstStyle/>
          <a:p>
            <a:pPr>
              <a:defRPr/>
            </a:pPr>
            <a:r>
              <a:rPr lang="en-US" dirty="0" smtClean="0"/>
              <a:t>© 2010 Quantum Corporation. Company Confidential. Forward-looking information is based upon multiple assumptions and uncertainties, does not necessarily represent the company</a:t>
            </a:r>
            <a:r>
              <a:rPr lang="ja-JP" altLang="en-US" smtClean="0"/>
              <a:t>’</a:t>
            </a:r>
            <a:r>
              <a:rPr lang="en-US" altLang="ja-JP" dirty="0" smtClean="0"/>
              <a:t>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CA8473E7-9841-4E21-BCBF-C3AC3779E235}"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10000"/>
              </a:spcBef>
              <a:spcAft>
                <a:spcPct val="0"/>
              </a:spcAft>
              <a:buClrTx/>
              <a:buSzTx/>
              <a:buFontTx/>
              <a:buNone/>
              <a:tabLst/>
              <a:defRPr/>
            </a:pPr>
            <a:r>
              <a:rPr lang="en-US" dirty="0" smtClean="0"/>
              <a:t>These</a:t>
            </a:r>
            <a:r>
              <a:rPr lang="en-US" baseline="0" dirty="0" smtClean="0"/>
              <a:t> are the top 3 big data drivers that customers indicated in a recent study Quantum performed of Midrange and Enterprise companies.</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 2010 Quantum Corporation. Company Confidential. Forward-looking information is based upon multiple assumptions and uncertainties, does not necessarily represent the company</a:t>
            </a:r>
            <a:r>
              <a:rPr lang="ja-JP" altLang="en-US" smtClean="0"/>
              <a:t>’</a:t>
            </a:r>
            <a:r>
              <a:rPr lang="en-US" altLang="ja-JP" smtClean="0"/>
              <a:t>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CA8473E7-9841-4E21-BCBF-C3AC3779E235}"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u="none" dirty="0" smtClean="0"/>
              <a:t>Turner was faced with storage and staffing</a:t>
            </a:r>
            <a:r>
              <a:rPr lang="en-US" i="1" u="none" baseline="0" dirty="0" smtClean="0"/>
              <a:t> inefficiencies which reduced productivity and drove up operational costs.  With Quantum’s N-tier storage architecture, they were able to more effectively access and reuse large data files allowing them to maximize the value of their video and digital content.</a:t>
            </a:r>
          </a:p>
          <a:p>
            <a:endParaRPr lang="en-US" dirty="0"/>
          </a:p>
        </p:txBody>
      </p:sp>
      <p:sp>
        <p:nvSpPr>
          <p:cNvPr id="4" name="Footer Placeholder 3"/>
          <p:cNvSpPr>
            <a:spLocks noGrp="1"/>
          </p:cNvSpPr>
          <p:nvPr>
            <p:ph type="ftr" sz="quarter" idx="10"/>
          </p:nvPr>
        </p:nvSpPr>
        <p:spPr/>
        <p:txBody>
          <a:bodyPr/>
          <a:lstStyle/>
          <a:p>
            <a:pPr>
              <a:defRPr/>
            </a:pPr>
            <a:r>
              <a:rPr lang="en-US" dirty="0" smtClean="0"/>
              <a:t>© 2010 Quantum Corporation. Company Confidential. Forward-looking information is based upon multiple assumptions and uncertainties, does not necessarily represent the company</a:t>
            </a:r>
            <a:r>
              <a:rPr lang="ja-JP" altLang="en-US" smtClean="0"/>
              <a:t>’</a:t>
            </a:r>
            <a:r>
              <a:rPr lang="en-US" altLang="ja-JP" dirty="0" smtClean="0"/>
              <a:t>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CA8473E7-9841-4E21-BCBF-C3AC3779E235}"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w="9525"/>
        </p:spPr>
        <p:txBody>
          <a:bodyPr/>
          <a:lstStyle/>
          <a:p>
            <a:endParaRPr lang="en-US" smtClean="0"/>
          </a:p>
        </p:txBody>
      </p:sp>
      <p:sp>
        <p:nvSpPr>
          <p:cNvPr id="10244" name="Footer Placeholder 3"/>
          <p:cNvSpPr>
            <a:spLocks noGrp="1"/>
          </p:cNvSpPr>
          <p:nvPr>
            <p:ph type="ftr" sz="quarter" idx="4294967295"/>
          </p:nvPr>
        </p:nvSpPr>
        <p:spPr bwMode="auto">
          <a:xfrm>
            <a:off x="0" y="8829121"/>
            <a:ext cx="3038145" cy="465743"/>
          </a:xfrm>
          <a:prstGeom prst="rect">
            <a:avLst/>
          </a:prstGeom>
          <a:noFill/>
          <a:ln>
            <a:miter lim="800000"/>
            <a:headEnd/>
            <a:tailEnd/>
          </a:ln>
        </p:spPr>
        <p:txBody>
          <a:bodyPr lIns="93161" tIns="46582" rIns="93161" bIns="46582"/>
          <a:lstStyle/>
          <a:p>
            <a:pPr defTabSz="911967"/>
            <a:r>
              <a:rPr lang="en-US" sz="1800" dirty="0"/>
              <a:t>© 2011 Quantum Corporation. Company Confidential. Forward-looking information is based upon multiple assumptions and uncertainties, does not necessarily represent the company</a:t>
            </a:r>
            <a:r>
              <a:rPr lang="ja-JP" altLang="en-US" sz="1800"/>
              <a:t>’</a:t>
            </a:r>
            <a:r>
              <a:rPr lang="en-US" altLang="ja-JP" sz="1800" dirty="0"/>
              <a:t>s outlook and is for planning purposes only.</a:t>
            </a:r>
            <a:endParaRPr lang="en-US" sz="1800" dirty="0"/>
          </a:p>
        </p:txBody>
      </p:sp>
      <p:sp>
        <p:nvSpPr>
          <p:cNvPr id="10245" name="Slide Number Placeholder 4"/>
          <p:cNvSpPr>
            <a:spLocks noGrp="1"/>
          </p:cNvSpPr>
          <p:nvPr>
            <p:ph type="sldNum" sz="quarter" idx="5"/>
          </p:nvPr>
        </p:nvSpPr>
        <p:spPr>
          <a:noFill/>
        </p:spPr>
        <p:txBody>
          <a:bodyPr/>
          <a:lstStyle/>
          <a:p>
            <a:pPr defTabSz="911967"/>
            <a:fld id="{E26DFBE5-12C8-4E15-B834-3D5FE7EF59D7}" type="slidenum">
              <a:rPr lang="en-US">
                <a:latin typeface="Arial" charset="0"/>
              </a:rPr>
              <a:pPr defTabSz="911967"/>
              <a:t>15</a:t>
            </a:fld>
            <a:endParaRPr lang="en-US" dirty="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w="9525"/>
        </p:spPr>
        <p:txBody>
          <a:bodyPr/>
          <a:lstStyle/>
          <a:p>
            <a:endParaRPr lang="en-US" smtClean="0"/>
          </a:p>
        </p:txBody>
      </p:sp>
      <p:sp>
        <p:nvSpPr>
          <p:cNvPr id="12292" name="Footer Placeholder 3"/>
          <p:cNvSpPr txBox="1">
            <a:spLocks noGrp="1"/>
          </p:cNvSpPr>
          <p:nvPr/>
        </p:nvSpPr>
        <p:spPr bwMode="auto">
          <a:xfrm>
            <a:off x="0" y="8829121"/>
            <a:ext cx="3038145" cy="465743"/>
          </a:xfrm>
          <a:prstGeom prst="rect">
            <a:avLst/>
          </a:prstGeom>
          <a:noFill/>
          <a:ln w="9525">
            <a:noFill/>
            <a:miter lim="800000"/>
            <a:headEnd/>
            <a:tailEnd/>
          </a:ln>
        </p:spPr>
        <p:txBody>
          <a:bodyPr lIns="93161" tIns="46582" rIns="93161" bIns="46582"/>
          <a:lstStyle/>
          <a:p>
            <a:pPr defTabSz="911967"/>
            <a:r>
              <a:rPr lang="en-US" dirty="0"/>
              <a:t>© 2011 Quantum Corporation. Company Confidential. Forward-looking information is based upon multiple assumptions and uncertainties, does not necessarily represent the company</a:t>
            </a:r>
            <a:r>
              <a:rPr lang="ja-JP" altLang="en-US"/>
              <a:t>’</a:t>
            </a:r>
            <a:r>
              <a:rPr lang="en-US" altLang="ja-JP" dirty="0"/>
              <a:t>s outlook and is for planning purposes only.</a:t>
            </a:r>
            <a:endParaRPr lang="en-US" dirty="0"/>
          </a:p>
        </p:txBody>
      </p:sp>
      <p:sp>
        <p:nvSpPr>
          <p:cNvPr id="12293" name="Slide Number Placeholder 4"/>
          <p:cNvSpPr txBox="1">
            <a:spLocks noGrp="1"/>
          </p:cNvSpPr>
          <p:nvPr/>
        </p:nvSpPr>
        <p:spPr bwMode="auto">
          <a:xfrm>
            <a:off x="3276997" y="9067373"/>
            <a:ext cx="471620" cy="229028"/>
          </a:xfrm>
          <a:prstGeom prst="rect">
            <a:avLst/>
          </a:prstGeom>
          <a:noFill/>
          <a:ln w="12700">
            <a:noFill/>
            <a:miter lim="800000"/>
            <a:headEnd/>
            <a:tailEnd/>
          </a:ln>
        </p:spPr>
        <p:txBody>
          <a:bodyPr lIns="91582" tIns="45794" rIns="91582" bIns="45794" anchor="b"/>
          <a:lstStyle/>
          <a:p>
            <a:pPr algn="ctr" defTabSz="911967"/>
            <a:fld id="{3C2EBB64-3149-4733-9BCD-84777CACB716}" type="slidenum">
              <a:rPr lang="en-US" sz="800"/>
              <a:pPr algn="ctr" defTabSz="911967"/>
              <a:t>16</a:t>
            </a:fld>
            <a:endParaRPr lang="en-US" sz="8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31690">
              <a:defRPr/>
            </a:pPr>
            <a:r>
              <a:rPr lang="en-US" dirty="0" smtClean="0"/>
              <a:t>“Quantum provides a comprehensive portfolio of solutions to help companies solve their data protection challenges. Quantum’s solutions protect data across architectures – both physical and virtual environments – and across distributed sites, enabling customers to meet constantly evolving SLAs with today’s budget.  Our specialized expertise in data protection, as well as our n-tier architecture and approach to data protection enable our customers to maximize the value they get from their data and IT investment - and from their data - today and over time.”</a:t>
            </a:r>
          </a:p>
          <a:p>
            <a:endParaRPr lang="en-US" sz="800" dirty="0" smtClean="0"/>
          </a:p>
          <a:p>
            <a:endParaRPr lang="en-US" sz="800" dirty="0" smtClean="0"/>
          </a:p>
          <a:p>
            <a:r>
              <a:rPr lang="en-US" sz="800" b="1" i="1" dirty="0" smtClean="0"/>
              <a:t>Quantum’s Data Protection Solutions Enable You to…</a:t>
            </a:r>
            <a:endParaRPr lang="en-US" sz="800" dirty="0" smtClean="0"/>
          </a:p>
          <a:p>
            <a:pPr lvl="0"/>
            <a:r>
              <a:rPr lang="en-US" sz="800" b="1" u="sng" dirty="0" smtClean="0"/>
              <a:t>...PROTECT DATA ACROSS Evolving Architectures</a:t>
            </a:r>
            <a:endParaRPr lang="en-US" sz="800" dirty="0" smtClean="0"/>
          </a:p>
          <a:p>
            <a:pPr lvl="1"/>
            <a:r>
              <a:rPr lang="en-US" sz="800" dirty="0" smtClean="0"/>
              <a:t>Protect traditional, virtualized and cloud environments with one solution, enabling customers to leverage these disruptive IT technologies while ensuring a robust strategy for business continuance and disaster recovery. </a:t>
            </a:r>
          </a:p>
          <a:p>
            <a:pPr lvl="1"/>
            <a:r>
              <a:rPr lang="en-US" sz="800" dirty="0" smtClean="0"/>
              <a:t>Transition smoothly from traditional data protection approaches to virtual- and cloud-based infrastructures – protecting their prior investments while readying for the future.</a:t>
            </a:r>
          </a:p>
          <a:p>
            <a:pPr lvl="1"/>
            <a:r>
              <a:rPr lang="en-US" sz="800" dirty="0" smtClean="0"/>
              <a:t>Simplify transition from Physical, Virtual, to Cloud.  Bridge from today to tomorrow. </a:t>
            </a:r>
          </a:p>
          <a:p>
            <a:pPr lvl="1"/>
            <a:r>
              <a:rPr lang="en-US" sz="800" dirty="0" smtClean="0"/>
              <a:t>Future-proof your IT (or DP) infrastructure for disruptive technology. </a:t>
            </a:r>
          </a:p>
          <a:p>
            <a:pPr lvl="1"/>
            <a:endParaRPr lang="en-US" sz="800" dirty="0" smtClean="0"/>
          </a:p>
          <a:p>
            <a:pPr lvl="0"/>
            <a:r>
              <a:rPr lang="en-US" sz="800" dirty="0" smtClean="0"/>
              <a:t> Simplify </a:t>
            </a:r>
            <a:r>
              <a:rPr lang="en-US" sz="800" b="1" u="sng" dirty="0" smtClean="0"/>
              <a:t>DATA Protection ACROSS DISTRIBUTED SITES </a:t>
            </a:r>
            <a:endParaRPr lang="en-US" sz="800" dirty="0" smtClean="0"/>
          </a:p>
          <a:p>
            <a:r>
              <a:rPr lang="en-US" sz="800" dirty="0" smtClean="0"/>
              <a:t>Centralize and simplify data management  at a edge to core enable data movement</a:t>
            </a:r>
          </a:p>
          <a:p>
            <a:pPr lvl="1"/>
            <a:r>
              <a:rPr lang="en-US" sz="800" dirty="0" smtClean="0"/>
              <a:t>Reduce IT complexity to improve performance, manageability. </a:t>
            </a:r>
          </a:p>
          <a:p>
            <a:pPr lvl="1"/>
            <a:r>
              <a:rPr lang="en-US" sz="800" dirty="0" smtClean="0"/>
              <a:t>Innovations like de-duplication, replication enable data protection across sites</a:t>
            </a:r>
          </a:p>
          <a:p>
            <a:pPr lvl="1"/>
            <a:r>
              <a:rPr lang="en-US" sz="800" dirty="0" smtClean="0"/>
              <a:t>Consolidate (Centralize?) sites (backup storage?) to reduce complexity and costs</a:t>
            </a:r>
          </a:p>
          <a:p>
            <a:pPr lvl="1"/>
            <a:r>
              <a:rPr lang="en-US" sz="800" dirty="0" smtClean="0"/>
              <a:t>Reduce (eliminate?) IT staff requirements at remote sites</a:t>
            </a:r>
          </a:p>
          <a:p>
            <a:pPr lvl="1"/>
            <a:r>
              <a:rPr lang="en-US" sz="800" dirty="0" smtClean="0"/>
              <a:t>We make disaster recovery viable for remote sites and small businesses (Offer backup where you didn’t have this before)</a:t>
            </a:r>
          </a:p>
          <a:p>
            <a:pPr lvl="1"/>
            <a:endParaRPr lang="en-US" sz="800" dirty="0" smtClean="0"/>
          </a:p>
          <a:p>
            <a:pPr lvl="0"/>
            <a:r>
              <a:rPr lang="en-US" sz="800" b="1" u="sng" dirty="0" smtClean="0"/>
              <a:t>Consistently Meet INCREASINGLY DEMANDING SLAS</a:t>
            </a:r>
            <a:endParaRPr lang="en-US" sz="800" dirty="0" smtClean="0"/>
          </a:p>
          <a:p>
            <a:r>
              <a:rPr lang="en-US" sz="800" dirty="0" smtClean="0"/>
              <a:t>Certainty of data accessibility for business continuity</a:t>
            </a:r>
          </a:p>
          <a:p>
            <a:pPr lvl="1"/>
            <a:r>
              <a:rPr lang="en-US" sz="800" dirty="0" smtClean="0"/>
              <a:t>Drastically reduce backup sizes and times</a:t>
            </a:r>
          </a:p>
          <a:p>
            <a:pPr lvl="1"/>
            <a:r>
              <a:rPr lang="en-US" sz="800" dirty="0" smtClean="0"/>
              <a:t>Restore any data at near backup speed</a:t>
            </a:r>
          </a:p>
          <a:p>
            <a:pPr lvl="1"/>
            <a:r>
              <a:rPr lang="en-US" sz="800" dirty="0" smtClean="0"/>
              <a:t>Restore VMs in minutes not hours</a:t>
            </a:r>
          </a:p>
          <a:p>
            <a:pPr lvl="1"/>
            <a:r>
              <a:rPr lang="en-US" sz="800" dirty="0" smtClean="0"/>
              <a:t>Meet business demands for constant data availability </a:t>
            </a:r>
          </a:p>
          <a:p>
            <a:pPr lvl="1"/>
            <a:r>
              <a:rPr lang="en-US" sz="800" dirty="0" smtClean="0"/>
              <a:t>Assurance your data is secure across the organization from the time it’s backed up to when you expire it. (compliance)</a:t>
            </a:r>
          </a:p>
          <a:p>
            <a:r>
              <a:rPr lang="en-US" sz="800" dirty="0" smtClean="0"/>
              <a:t> </a:t>
            </a:r>
          </a:p>
          <a:p>
            <a:pPr lvl="0"/>
            <a:r>
              <a:rPr lang="en-US" sz="800" b="1" u="sng" dirty="0" smtClean="0"/>
              <a:t>...THRIVE IN A “SAVE EVERYTHING” WORLD WITH TODAY’S BUDGET</a:t>
            </a:r>
            <a:endParaRPr lang="en-US" sz="800" dirty="0" smtClean="0"/>
          </a:p>
          <a:p>
            <a:r>
              <a:rPr lang="en-US" sz="800" dirty="0" smtClean="0"/>
              <a:t>Leverage the benefits of tape and disk in an integrated solution.  </a:t>
            </a:r>
          </a:p>
          <a:p>
            <a:pPr lvl="1"/>
            <a:r>
              <a:rPr lang="en-US" sz="800" dirty="0" smtClean="0"/>
              <a:t>Handle increased data volume while gaining order of magnitude reductions in costs.</a:t>
            </a:r>
          </a:p>
          <a:p>
            <a:pPr lvl="1"/>
            <a:r>
              <a:rPr lang="en-US" sz="800" dirty="0" smtClean="0"/>
              <a:t>N-tier architecture matches data cost to data value and manage data effectively and affordability over its entire lifecycle.</a:t>
            </a:r>
          </a:p>
          <a:p>
            <a:pPr lvl="1"/>
            <a:r>
              <a:rPr lang="en-US" sz="800" dirty="0" smtClean="0"/>
              <a:t>Grow backup capacity without growing staff.  Do more with less.  Simplicity. </a:t>
            </a:r>
          </a:p>
          <a:p>
            <a:pPr lvl="1"/>
            <a:r>
              <a:rPr lang="en-US" sz="800" dirty="0" smtClean="0"/>
              <a:t>4x improvement in IT productivity (where did this come from?)</a:t>
            </a:r>
          </a:p>
          <a:p>
            <a:r>
              <a:rPr lang="en-US" sz="800" dirty="0" smtClean="0"/>
              <a:t> </a:t>
            </a:r>
          </a:p>
          <a:p>
            <a:r>
              <a:rPr lang="en-US" sz="800" dirty="0" smtClean="0"/>
              <a:t> </a:t>
            </a:r>
          </a:p>
          <a:p>
            <a:endParaRPr lang="en-US" dirty="0"/>
          </a:p>
        </p:txBody>
      </p:sp>
      <p:sp>
        <p:nvSpPr>
          <p:cNvPr id="4" name="Footer Placeholder 3"/>
          <p:cNvSpPr>
            <a:spLocks noGrp="1"/>
          </p:cNvSpPr>
          <p:nvPr>
            <p:ph type="ftr" sz="quarter" idx="10"/>
          </p:nvPr>
        </p:nvSpPr>
        <p:spPr/>
        <p:txBody>
          <a:bodyPr/>
          <a:lstStyle/>
          <a:p>
            <a:pPr>
              <a:defRPr/>
            </a:pPr>
            <a:r>
              <a:rPr lang="en-US" smtClean="0">
                <a:solidFill>
                  <a:prstClr val="black"/>
                </a:solidFill>
              </a:rPr>
              <a:t>© 2010 Quantum Corporation. Company Confidential. Forward-looking information is based upon multiple assumptions and uncertainties, does not necessarily represent the company</a:t>
            </a:r>
            <a:r>
              <a:rPr lang="ja-JP" altLang="en-US" smtClean="0">
                <a:solidFill>
                  <a:prstClr val="black"/>
                </a:solidFill>
              </a:rPr>
              <a:t>’</a:t>
            </a:r>
            <a:r>
              <a:rPr lang="en-US" altLang="ja-JP" smtClean="0">
                <a:solidFill>
                  <a:prstClr val="black"/>
                </a:solidFill>
              </a:rPr>
              <a:t>s outlook and is for planning purposes only.</a:t>
            </a: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1105681A-069E-4206-BB3D-D34DCBD2F14C}" type="slidenum">
              <a:rPr lang="en-US" smtClean="0">
                <a:solidFill>
                  <a:prstClr val="black"/>
                </a:solidFill>
              </a:rPr>
              <a:pPr>
                <a:defRPr/>
              </a:pPr>
              <a:t>19</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 2012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DA3BD94F-28E5-4880-B701-587685D02D5F}" type="slidenum">
              <a:rPr lang="en-US" smtClean="0"/>
              <a:pPr>
                <a:defRPr/>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 2012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DA3BD94F-28E5-4880-B701-587685D02D5F}" type="slidenum">
              <a:rPr lang="en-US" smtClean="0"/>
              <a:pPr>
                <a:defRPr/>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i="1" u="none" strike="noStrike" baseline="0" dirty="0" smtClean="0"/>
              <a:t>Quantum helps you adapt to that changing environment by helping you keep more data  for longer periods of time, bridge from your current state to meet your future needs while reducing cost and increasing return on investment.  With Quantum’s approach you can be certain that you’re </a:t>
            </a:r>
            <a:r>
              <a:rPr lang="en-US" i="1" dirty="0" smtClean="0"/>
              <a:t>extract</a:t>
            </a:r>
            <a:r>
              <a:rPr lang="en-US" i="1" baseline="0" dirty="0" smtClean="0"/>
              <a:t> </a:t>
            </a:r>
            <a:r>
              <a:rPr lang="en-US" i="1" u="none" dirty="0" smtClean="0"/>
              <a:t>full </a:t>
            </a:r>
            <a:r>
              <a:rPr lang="en-US" i="1" dirty="0" smtClean="0"/>
              <a:t>value from your data.</a:t>
            </a:r>
            <a:endParaRPr lang="en-US" dirty="0" smtClean="0"/>
          </a:p>
          <a:p>
            <a:endParaRPr lang="en-US" sz="1400" dirty="0" smtClean="0"/>
          </a:p>
          <a:p>
            <a:r>
              <a:rPr lang="en-US" sz="1400" b="1" u="sng" kern="0" dirty="0" smtClean="0"/>
              <a:t>Keep More Data, Longer</a:t>
            </a:r>
          </a:p>
          <a:p>
            <a:r>
              <a:rPr lang="en-US" sz="1200" i="1" dirty="0" smtClean="0"/>
              <a:t>We realize that </a:t>
            </a:r>
            <a:r>
              <a:rPr lang="en-US" sz="1200" i="1" u="none" strike="noStrike" dirty="0" smtClean="0"/>
              <a:t>you</a:t>
            </a:r>
            <a:r>
              <a:rPr lang="en-US" sz="1200" i="1" strike="noStrike" baseline="0" dirty="0" smtClean="0"/>
              <a:t> c</a:t>
            </a:r>
            <a:r>
              <a:rPr lang="en-US" sz="1200" i="1" dirty="0" smtClean="0"/>
              <a:t>an’t always predetermine what data will be valuable in the future, so the best plan is to build a model to preserve</a:t>
            </a:r>
            <a:r>
              <a:rPr lang="en-US" sz="1200" i="1" baseline="0" dirty="0" smtClean="0"/>
              <a:t> </a:t>
            </a:r>
            <a:r>
              <a:rPr lang="en-US" sz="1200" i="1" dirty="0" smtClean="0"/>
              <a:t>data and provide access for long periods of time.  Our N-tier architecture incorporates a wide range of technologies and data management policies, </a:t>
            </a:r>
            <a:r>
              <a:rPr lang="en-US" sz="1200" i="1" u="none" dirty="0" smtClean="0"/>
              <a:t>allowing you </a:t>
            </a:r>
            <a:r>
              <a:rPr lang="en-US" sz="1200" i="1" dirty="0" smtClean="0"/>
              <a:t>to align the value of data to the cost of storage throughout the data lifecycle.  This N-tier architecture incorporates technologies from SSD’s through to primary storage, deduplication tiers, wide area storage, and tape.</a:t>
            </a:r>
            <a:endParaRPr lang="en-US" sz="1200" dirty="0" smtClean="0"/>
          </a:p>
          <a:p>
            <a:pPr lvl="1">
              <a:buNone/>
            </a:pPr>
            <a:endParaRPr lang="en-US" sz="1400" i="1" dirty="0" smtClean="0"/>
          </a:p>
          <a:p>
            <a:pPr defTabSz="931774">
              <a:defRPr/>
            </a:pPr>
            <a:r>
              <a:rPr lang="en-US" sz="1400" b="1" u="sng" kern="0" dirty="0" smtClean="0">
                <a:solidFill>
                  <a:srgbClr val="000000"/>
                </a:solidFill>
              </a:rPr>
              <a:t>Bridge from Today to Tomorrow</a:t>
            </a:r>
            <a:endParaRPr lang="en-US" sz="1400" i="1" dirty="0" smtClean="0"/>
          </a:p>
          <a:p>
            <a:pPr lvl="0">
              <a:buNone/>
            </a:pPr>
            <a:r>
              <a:rPr lang="en-US" sz="1200" i="1" dirty="0" smtClean="0"/>
              <a:t>We focus on not only meeting your current data protection and big data management needs but also helping you transition to new infrastructure like virtualization and the Cloud.  We recognize that you can’t always anticipate what your future needs will be, nor can you just rip-out your existing infrastructure for a new approach.</a:t>
            </a:r>
            <a:r>
              <a:rPr lang="en-US" sz="1200" i="1" baseline="0" dirty="0" smtClean="0"/>
              <a:t>  We continuously innovate to help you get from point A to point B, and our </a:t>
            </a:r>
            <a:r>
              <a:rPr lang="en-US" sz="1200" i="1" baseline="0" dirty="0" err="1" smtClean="0"/>
              <a:t>indepence</a:t>
            </a:r>
            <a:r>
              <a:rPr lang="en-US" sz="1200" i="1" baseline="0" dirty="0" smtClean="0"/>
              <a:t> ensures that you can be certain that our solution integrate across a wide range of server, storage, and networking types</a:t>
            </a:r>
            <a:r>
              <a:rPr lang="en-US" sz="1200" i="1" dirty="0" smtClean="0"/>
              <a:t>.  </a:t>
            </a:r>
            <a:r>
              <a:rPr lang="en-US" sz="1200" i="1" u="none" dirty="0" smtClean="0"/>
              <a:t>Finally, </a:t>
            </a:r>
            <a:r>
              <a:rPr lang="en-US" sz="1200" i="1" dirty="0" smtClean="0"/>
              <a:t>our products are flexible and highly scalable – up to 100s of PB’s in the case of </a:t>
            </a:r>
            <a:r>
              <a:rPr lang="en-US" sz="1200" i="1" dirty="0" err="1" smtClean="0"/>
              <a:t>StorNext</a:t>
            </a:r>
            <a:r>
              <a:rPr lang="en-US" sz="1200" i="1" dirty="0" smtClean="0"/>
              <a:t> – and why we pioneered the concept of capacity-on-demand, first made available in our Scalar libraries and recently introduced in select </a:t>
            </a:r>
            <a:r>
              <a:rPr lang="en-US" sz="1200" i="1" dirty="0" err="1" smtClean="0"/>
              <a:t>DXi</a:t>
            </a:r>
            <a:r>
              <a:rPr lang="en-US" sz="1200" i="1" dirty="0" smtClean="0"/>
              <a:t> and </a:t>
            </a:r>
            <a:r>
              <a:rPr lang="en-US" sz="1200" i="1" dirty="0" err="1" smtClean="0"/>
              <a:t>vmPRO</a:t>
            </a:r>
            <a:r>
              <a:rPr lang="en-US" sz="1200" i="1" dirty="0" smtClean="0"/>
              <a:t> appliances.   </a:t>
            </a:r>
          </a:p>
          <a:p>
            <a:pPr lvl="0">
              <a:buNone/>
            </a:pPr>
            <a:endParaRPr lang="en-US" sz="1400" b="1" i="1" u="sng" kern="0" dirty="0" smtClean="0">
              <a:solidFill>
                <a:srgbClr val="000000"/>
              </a:solidFill>
            </a:endParaRPr>
          </a:p>
          <a:p>
            <a:pPr lvl="0">
              <a:buNone/>
            </a:pPr>
            <a:r>
              <a:rPr lang="en-US" sz="1400" b="1" u="sng" kern="0" dirty="0" smtClean="0">
                <a:solidFill>
                  <a:srgbClr val="000000"/>
                </a:solidFill>
              </a:rPr>
              <a:t>Reduce Cost, Increase ROI</a:t>
            </a:r>
            <a:endParaRPr lang="en-US" sz="1400" i="1" dirty="0" smtClean="0"/>
          </a:p>
          <a:p>
            <a:pPr lvl="0">
              <a:buNone/>
            </a:pPr>
            <a:r>
              <a:rPr lang="en-US" sz="1050" i="1" u="none" strike="noStrike" baseline="0" dirty="0" smtClean="0"/>
              <a:t>Quantum can</a:t>
            </a:r>
            <a:r>
              <a:rPr lang="en-US" sz="1050" i="1" strike="noStrike" baseline="0" dirty="0" smtClean="0"/>
              <a:t> de</a:t>
            </a:r>
            <a:r>
              <a:rPr lang="en-US" sz="1050" i="1" dirty="0" smtClean="0"/>
              <a:t>liver </a:t>
            </a:r>
            <a:r>
              <a:rPr lang="en-US" sz="1050" i="1" u="sng" dirty="0" smtClean="0"/>
              <a:t>(insert company name)</a:t>
            </a:r>
            <a:r>
              <a:rPr lang="en-US" sz="1050" i="1" u="none" dirty="0" smtClean="0"/>
              <a:t> </a:t>
            </a:r>
            <a:r>
              <a:rPr lang="en-US" sz="1050" i="1" dirty="0" smtClean="0"/>
              <a:t>unmatched value, with low initial and ongoing costs that result in the lowest TCO solutions, thereby improving</a:t>
            </a:r>
            <a:r>
              <a:rPr lang="en-US" sz="1050" i="1" strike="noStrike" baseline="0" dirty="0" smtClean="0"/>
              <a:t> o</a:t>
            </a:r>
            <a:r>
              <a:rPr lang="en-US" sz="1050" i="1" dirty="0" smtClean="0"/>
              <a:t>verall IT infrastructure efficiency.  This focus on cost-effectiveness also enables Quantum to provide </a:t>
            </a:r>
            <a:r>
              <a:rPr lang="en-US" sz="1050" i="1" u="none" dirty="0" smtClean="0"/>
              <a:t>you</a:t>
            </a:r>
            <a:r>
              <a:rPr lang="en-US" sz="1050" i="1" dirty="0" smtClean="0"/>
              <a:t> a fast return on  </a:t>
            </a:r>
            <a:r>
              <a:rPr lang="en-US" sz="1050" i="1" u="none" dirty="0" smtClean="0"/>
              <a:t>your</a:t>
            </a:r>
            <a:r>
              <a:rPr lang="en-US" sz="1050" i="1" dirty="0" smtClean="0"/>
              <a:t> investment.  In fact, a recent IDC study shows that Quantum DXi customers typically experience a payback in just over six months.  We do all this without compromising on features and functionality.  Finally, Quantum can deliver unmatched value because we’re focused solely on data protection and big data solutions for our customers.  </a:t>
            </a:r>
            <a:endParaRPr lang="en-US" sz="1050" b="1" dirty="0" smtClean="0"/>
          </a:p>
          <a:p>
            <a:endParaRPr lang="en-US" dirty="0"/>
          </a:p>
        </p:txBody>
      </p:sp>
      <p:sp>
        <p:nvSpPr>
          <p:cNvPr id="4" name="Footer Placeholder 3"/>
          <p:cNvSpPr>
            <a:spLocks noGrp="1"/>
          </p:cNvSpPr>
          <p:nvPr>
            <p:ph type="ftr" sz="quarter" idx="10"/>
          </p:nvPr>
        </p:nvSpPr>
        <p:spPr/>
        <p:txBody>
          <a:bodyPr/>
          <a:lstStyle/>
          <a:p>
            <a:pPr>
              <a:defRPr/>
            </a:pPr>
            <a:r>
              <a:rPr lang="en-US" dirty="0" smtClean="0"/>
              <a:t>© 2010 Quantum Corporation. Company Confidential. Forward-looking information is based upon multiple assumptions and uncertainties, does not necessarily represent the company</a:t>
            </a:r>
            <a:r>
              <a:rPr lang="ja-JP" altLang="en-US" smtClean="0"/>
              <a:t>’</a:t>
            </a:r>
            <a:r>
              <a:rPr lang="en-US" altLang="ja-JP" dirty="0" smtClean="0"/>
              <a:t>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CA8473E7-9841-4E21-BCBF-C3AC3779E235}" type="slidenum">
              <a:rPr lang="en-US" smtClean="0"/>
              <a:pPr>
                <a:defRPr/>
              </a:pPr>
              <a:t>22</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a:t>
            </a:r>
            <a:r>
              <a:rPr lang="en-US" baseline="0" dirty="0" smtClean="0"/>
              <a:t> this slide to wrap up the presentation.</a:t>
            </a:r>
          </a:p>
          <a:p>
            <a:endParaRPr lang="en-US" baseline="0" dirty="0" smtClean="0"/>
          </a:p>
          <a:p>
            <a:endParaRPr lang="en-US" baseline="0" dirty="0" smtClean="0"/>
          </a:p>
          <a:p>
            <a:r>
              <a:rPr lang="en-US" i="1" dirty="0" smtClean="0"/>
              <a:t>B</a:t>
            </a:r>
            <a:r>
              <a:rPr lang="en-US" i="1" baseline="0" dirty="0" smtClean="0"/>
              <a:t>y partnering with Quantum</a:t>
            </a:r>
            <a:r>
              <a:rPr lang="en-US" i="1" dirty="0" smtClean="0"/>
              <a:t>, you can be certain you’re maximizing the value of your data over its entire lifecycle.  You</a:t>
            </a:r>
            <a:r>
              <a:rPr lang="en-US" i="1" baseline="0" dirty="0" smtClean="0"/>
              <a:t>r data will be protected and preserved in any environment at any scale.</a:t>
            </a:r>
          </a:p>
          <a:p>
            <a:pPr>
              <a:buFont typeface="Arial" pitchFamily="34" charset="0"/>
              <a:buChar char="•"/>
            </a:pPr>
            <a:r>
              <a:rPr lang="en-US" i="1" baseline="0" dirty="0" smtClean="0"/>
              <a:t>Our solutions help you overcome your resource and budget constraints by delivering unparalleled value and improving your infrastructure efficiency.</a:t>
            </a:r>
          </a:p>
          <a:p>
            <a:pPr>
              <a:buFont typeface="Arial" pitchFamily="34" charset="0"/>
              <a:buChar char="•"/>
            </a:pPr>
            <a:r>
              <a:rPr lang="en-US" i="1" baseline="0" dirty="0" smtClean="0"/>
              <a:t>Quantum’s specialists can provide you unmatched expertise and support with innovative and customized solutions.</a:t>
            </a:r>
          </a:p>
          <a:p>
            <a:pPr>
              <a:buFont typeface="Arial" pitchFamily="34" charset="0"/>
              <a:buChar char="•"/>
            </a:pPr>
            <a:r>
              <a:rPr lang="en-US" i="1" baseline="0" dirty="0" smtClean="0"/>
              <a:t>Through N-tier architecture, we can ensure that your data is aligned to the cost of storage throughout the entire data lifecycle while improving backup and restore times for better overall productivity.</a:t>
            </a:r>
          </a:p>
          <a:p>
            <a:pPr>
              <a:buFont typeface="Arial" pitchFamily="34" charset="0"/>
              <a:buChar char="•"/>
            </a:pPr>
            <a:r>
              <a:rPr lang="en-US" i="1" baseline="0" dirty="0" smtClean="0"/>
              <a:t>Lastly, Quantum’s innovative solutions will continue to evolve to support your ever changing IT environment.</a:t>
            </a:r>
          </a:p>
          <a:p>
            <a:pPr>
              <a:buFont typeface="Arial" pitchFamily="34" charset="0"/>
              <a:buChar char="•"/>
            </a:pPr>
            <a:endParaRPr lang="en-US" i="1" baseline="0" dirty="0" smtClean="0"/>
          </a:p>
        </p:txBody>
      </p:sp>
      <p:sp>
        <p:nvSpPr>
          <p:cNvPr id="4" name="Footer Placeholder 3"/>
          <p:cNvSpPr>
            <a:spLocks noGrp="1"/>
          </p:cNvSpPr>
          <p:nvPr>
            <p:ph type="ftr" sz="quarter" idx="10"/>
          </p:nvPr>
        </p:nvSpPr>
        <p:spPr/>
        <p:txBody>
          <a:bodyPr/>
          <a:lstStyle/>
          <a:p>
            <a:pPr>
              <a:defRPr/>
            </a:pPr>
            <a:r>
              <a:rPr lang="en-US" dirty="0" smtClean="0"/>
              <a:t>© 2010 Quantum Corporation. Company Confidential. Forward-looking information is based upon multiple assumptions and uncertainties, does not necessarily represent the company</a:t>
            </a:r>
            <a:r>
              <a:rPr lang="ja-JP" altLang="en-US" smtClean="0"/>
              <a:t>’</a:t>
            </a:r>
            <a:r>
              <a:rPr lang="en-US" altLang="ja-JP" dirty="0" smtClean="0"/>
              <a:t>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CA8473E7-9841-4E21-BCBF-C3AC3779E235}" type="slidenum">
              <a:rPr lang="en-US" smtClean="0"/>
              <a:pPr>
                <a:defRPr/>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this slide</a:t>
            </a:r>
            <a:r>
              <a:rPr lang="en-US" baseline="0" dirty="0" smtClean="0"/>
              <a:t> to give the elevator pitch.  Try not to tell the whole story with this or follow the typical vendor approach.  Be edgy and </a:t>
            </a:r>
            <a:r>
              <a:rPr lang="en-US" u="none" baseline="0" dirty="0" smtClean="0">
                <a:solidFill>
                  <a:srgbClr val="FF0000"/>
                </a:solidFill>
              </a:rPr>
              <a:t>provocative.</a:t>
            </a:r>
          </a:p>
          <a:p>
            <a:endParaRPr lang="en-US" u="sng" baseline="0" dirty="0" smtClean="0">
              <a:solidFill>
                <a:srgbClr val="FF0000"/>
              </a:solidFill>
            </a:endParaRPr>
          </a:p>
          <a:p>
            <a:r>
              <a:rPr lang="en-US" i="1" dirty="0" smtClean="0"/>
              <a:t>Thank you for the opportunity to share</a:t>
            </a:r>
            <a:r>
              <a:rPr lang="en-US" i="1" baseline="0" dirty="0" smtClean="0"/>
              <a:t> a bit about Quantum</a:t>
            </a:r>
            <a:r>
              <a:rPr lang="en-US" i="1" dirty="0" smtClean="0"/>
              <a:t>.  I know your time</a:t>
            </a:r>
            <a:r>
              <a:rPr lang="en-US" i="1" baseline="0" dirty="0" smtClean="0"/>
              <a:t> is valuable, so I’ll spare you the facts and figures and concentrate on who we are, what we do, and why you should care.</a:t>
            </a:r>
          </a:p>
          <a:p>
            <a:endParaRPr lang="en-US" i="1" baseline="0" dirty="0" smtClean="0"/>
          </a:p>
          <a:p>
            <a:r>
              <a:rPr lang="en-US" i="1" baseline="0" dirty="0" smtClean="0"/>
              <a:t>Over the last few years, Quantum has proven ourselves as a global expert in data protection and big data management.  We provide  customers with industry-leading solutions for storing and </a:t>
            </a:r>
            <a:r>
              <a:rPr lang="en-US" i="1" u="none" baseline="0" dirty="0" smtClean="0"/>
              <a:t>protecting</a:t>
            </a:r>
            <a:r>
              <a:rPr lang="en-US" i="1" baseline="0" dirty="0" smtClean="0"/>
              <a:t> information across physical, virtual, and cloud environments.  We also deliver tiered storage solutions for some of the most demanding  big data environments.</a:t>
            </a:r>
          </a:p>
          <a:p>
            <a:endParaRPr lang="en-US" i="1" baseline="0" dirty="0" smtClean="0"/>
          </a:p>
          <a:p>
            <a:pPr marL="0" marR="0" indent="0" algn="l" defTabSz="914400" rtl="0" eaLnBrk="0" fontAlgn="base" latinLnBrk="0" hangingPunct="0">
              <a:lnSpc>
                <a:spcPct val="100000"/>
              </a:lnSpc>
              <a:spcBef>
                <a:spcPct val="10000"/>
              </a:spcBef>
              <a:spcAft>
                <a:spcPct val="0"/>
              </a:spcAft>
              <a:buClrTx/>
              <a:buSzTx/>
              <a:buFontTx/>
              <a:buNone/>
              <a:tabLst/>
              <a:defRPr/>
            </a:pPr>
            <a:r>
              <a:rPr lang="en-US" sz="1000" i="1" kern="1200" baseline="0" dirty="0" smtClean="0">
                <a:solidFill>
                  <a:schemeClr val="tx1"/>
                </a:solidFill>
                <a:latin typeface="Arial" charset="0"/>
                <a:ea typeface="ＭＳ Ｐゴシック" charset="0"/>
                <a:cs typeface="ＭＳ Ｐゴシック" charset="-128"/>
              </a:rPr>
              <a:t>Here’s why this matters to you. </a:t>
            </a:r>
            <a:r>
              <a:rPr lang="en-US" i="1" baseline="0" dirty="0" smtClean="0"/>
              <a:t>With Quantum’s specialized solutions and expertise, you can be certain you’re maximizing the value of your data because it’s well-protected and preserved over it’s entire lifecycle.  And we’re an independent provider with a broad range of solutions, so you can be assured that we have the </a:t>
            </a:r>
            <a:r>
              <a:rPr lang="en-US" i="1" u="none" baseline="0" dirty="0" smtClean="0"/>
              <a:t>proficiency</a:t>
            </a:r>
            <a:r>
              <a:rPr lang="en-US" i="1" baseline="0" dirty="0" smtClean="0"/>
              <a:t> and products to do this across any environment or at any scale, from a TB to multiple PB’s.  </a:t>
            </a:r>
          </a:p>
          <a:p>
            <a:pPr marL="0" marR="0" indent="0" algn="l" defTabSz="914400" rtl="0" eaLnBrk="0" fontAlgn="base" latinLnBrk="0" hangingPunct="0">
              <a:lnSpc>
                <a:spcPct val="100000"/>
              </a:lnSpc>
              <a:spcBef>
                <a:spcPct val="10000"/>
              </a:spcBef>
              <a:spcAft>
                <a:spcPct val="0"/>
              </a:spcAft>
              <a:buClrTx/>
              <a:buSzTx/>
              <a:buFontTx/>
              <a:buNone/>
              <a:tabLst/>
              <a:defRPr/>
            </a:pPr>
            <a:endParaRPr lang="en-US" i="1" baseline="0" dirty="0" smtClean="0"/>
          </a:p>
          <a:p>
            <a:pPr marL="0" marR="0" indent="0" algn="l" defTabSz="914400" rtl="0" eaLnBrk="0" fontAlgn="base" latinLnBrk="0" hangingPunct="0">
              <a:lnSpc>
                <a:spcPct val="100000"/>
              </a:lnSpc>
              <a:spcBef>
                <a:spcPct val="10000"/>
              </a:spcBef>
              <a:spcAft>
                <a:spcPct val="0"/>
              </a:spcAft>
              <a:buClrTx/>
              <a:buSzTx/>
              <a:buFontTx/>
              <a:buNone/>
              <a:tabLst/>
              <a:defRPr/>
            </a:pPr>
            <a:r>
              <a:rPr lang="en-US" i="1" baseline="0" dirty="0" smtClean="0"/>
              <a:t>To us, it’s about delivering unmatched value, specialized expertise, a unique N-tier architecture to lifecycle management, and continuous innovation to help you get from point A to point B… on your terms.</a:t>
            </a:r>
            <a:endParaRPr lang="en-US" i="1" dirty="0" smtClean="0"/>
          </a:p>
          <a:p>
            <a:endParaRPr lang="en-US" dirty="0" smtClean="0"/>
          </a:p>
          <a:p>
            <a:r>
              <a:rPr lang="en-US" dirty="0" smtClean="0"/>
              <a:t>If you need to</a:t>
            </a:r>
            <a:r>
              <a:rPr lang="en-US" baseline="0" dirty="0" smtClean="0"/>
              <a:t> sprinkle in a few </a:t>
            </a:r>
            <a:r>
              <a:rPr lang="en-US" dirty="0" smtClean="0"/>
              <a:t>Quantum numbers, consider the following:</a:t>
            </a:r>
          </a:p>
          <a:p>
            <a:pPr marL="0" marR="0" lvl="1" indent="0" algn="l" defTabSz="914400" rtl="0" eaLnBrk="0" fontAlgn="base" latinLnBrk="0" hangingPunct="0">
              <a:lnSpc>
                <a:spcPct val="100000"/>
              </a:lnSpc>
              <a:spcBef>
                <a:spcPct val="10000"/>
              </a:spcBef>
              <a:spcAft>
                <a:spcPct val="0"/>
              </a:spcAft>
              <a:buClrTx/>
              <a:buSzTx/>
              <a:buFont typeface="Arial" charset="0"/>
              <a:buChar char="•"/>
              <a:tabLst/>
              <a:defRPr/>
            </a:pPr>
            <a:r>
              <a:rPr lang="en-US" i="1" dirty="0" smtClean="0"/>
              <a:t>30 years delivering data protection and</a:t>
            </a:r>
            <a:r>
              <a:rPr lang="en-US" i="1" baseline="0" dirty="0" smtClean="0"/>
              <a:t> </a:t>
            </a:r>
            <a:r>
              <a:rPr lang="en-US" i="1" dirty="0" smtClean="0"/>
              <a:t>tiered storage</a:t>
            </a:r>
          </a:p>
          <a:p>
            <a:pPr marL="0" marR="0" lvl="1" indent="0" algn="l" defTabSz="914400" rtl="0" eaLnBrk="0" fontAlgn="base" latinLnBrk="0" hangingPunct="0">
              <a:lnSpc>
                <a:spcPct val="100000"/>
              </a:lnSpc>
              <a:spcBef>
                <a:spcPct val="10000"/>
              </a:spcBef>
              <a:spcAft>
                <a:spcPct val="0"/>
              </a:spcAft>
              <a:buClrTx/>
              <a:buSzTx/>
              <a:buFont typeface="Arial" charset="0"/>
              <a:buChar char="•"/>
              <a:tabLst/>
              <a:defRPr/>
            </a:pPr>
            <a:r>
              <a:rPr lang="en-US" i="1" dirty="0" smtClean="0"/>
              <a:t>Service infrastructure in over 100 countries</a:t>
            </a:r>
          </a:p>
          <a:p>
            <a:pPr marL="0" marR="0" lvl="1" indent="0" algn="l" defTabSz="914400" rtl="0" eaLnBrk="0" fontAlgn="base" latinLnBrk="0" hangingPunct="0">
              <a:lnSpc>
                <a:spcPct val="100000"/>
              </a:lnSpc>
              <a:spcBef>
                <a:spcPct val="10000"/>
              </a:spcBef>
              <a:spcAft>
                <a:spcPct val="0"/>
              </a:spcAft>
              <a:buClrTx/>
              <a:buSzTx/>
              <a:buFont typeface="Arial" charset="0"/>
              <a:buChar char="•"/>
              <a:tabLst/>
              <a:defRPr/>
            </a:pPr>
            <a:r>
              <a:rPr lang="en-US" i="1" dirty="0" smtClean="0"/>
              <a:t>Over 50,000 customers and &gt;500 PB’s of managed storage</a:t>
            </a:r>
          </a:p>
          <a:p>
            <a:pPr marL="0" marR="0" lvl="1" indent="0" algn="l" defTabSz="914400" rtl="0" eaLnBrk="0" fontAlgn="base" latinLnBrk="0" hangingPunct="0">
              <a:lnSpc>
                <a:spcPct val="100000"/>
              </a:lnSpc>
              <a:spcBef>
                <a:spcPct val="10000"/>
              </a:spcBef>
              <a:spcAft>
                <a:spcPct val="0"/>
              </a:spcAft>
              <a:buClrTx/>
              <a:buSzTx/>
              <a:buFont typeface="Arial" charset="0"/>
              <a:buChar char="•"/>
              <a:tabLst/>
              <a:defRPr/>
            </a:pPr>
            <a:r>
              <a:rPr lang="en-US" i="1" dirty="0" smtClean="0"/>
              <a:t>Revenues of ~$650M,</a:t>
            </a:r>
            <a:r>
              <a:rPr lang="en-US" i="1" baseline="0" dirty="0" smtClean="0"/>
              <a:t> </a:t>
            </a:r>
            <a:r>
              <a:rPr lang="en-US" i="1" dirty="0" smtClean="0"/>
              <a:t>traded on NYSE: QTM</a:t>
            </a:r>
          </a:p>
          <a:p>
            <a:pPr marL="0" marR="0" lvl="1" indent="0" algn="l" defTabSz="914400" rtl="0" eaLnBrk="0" fontAlgn="base" latinLnBrk="0" hangingPunct="0">
              <a:lnSpc>
                <a:spcPct val="100000"/>
              </a:lnSpc>
              <a:spcBef>
                <a:spcPct val="10000"/>
              </a:spcBef>
              <a:spcAft>
                <a:spcPct val="0"/>
              </a:spcAft>
              <a:buClrTx/>
              <a:buSzTx/>
              <a:buFont typeface="Arial" charset="0"/>
              <a:buChar char="•"/>
              <a:tabLst/>
              <a:defRPr/>
            </a:pPr>
            <a:r>
              <a:rPr lang="en-US" i="1" baseline="0" dirty="0" smtClean="0"/>
              <a:t>1,800 employees</a:t>
            </a:r>
            <a:endParaRPr lang="en-US" i="1" dirty="0" smtClean="0"/>
          </a:p>
          <a:p>
            <a:pPr marL="0" marR="0" lvl="1" indent="0" algn="l" defTabSz="914400" rtl="0" eaLnBrk="0" fontAlgn="base" latinLnBrk="0" hangingPunct="0">
              <a:lnSpc>
                <a:spcPct val="100000"/>
              </a:lnSpc>
              <a:spcBef>
                <a:spcPct val="10000"/>
              </a:spcBef>
              <a:spcAft>
                <a:spcPct val="0"/>
              </a:spcAft>
              <a:buClrTx/>
              <a:buSzTx/>
              <a:buFont typeface="Arial" charset="0"/>
              <a:buChar char="•"/>
              <a:tabLst/>
              <a:defRPr/>
            </a:pP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dirty="0" smtClean="0"/>
              <a:t>© 2010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9BDAF2AA-D762-4FE1-9912-FC1704C142EB}"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Use this slide to emphasize that IT priorities rank BU/Recovery, virtualization, and DR very high on the list.  Ask customer’s opinion of the ranking and get buy-in that these are priorities.</a:t>
            </a:r>
          </a:p>
          <a:p>
            <a:endParaRPr lang="en-US" baseline="0" dirty="0" smtClean="0"/>
          </a:p>
          <a:p>
            <a:r>
              <a:rPr lang="en-US" i="1" baseline="0" dirty="0" smtClean="0"/>
              <a:t>ESG recently conducted a study among IT management on their top priorities for the year.  As may be well aware of, data protection and preservation are very high on the list.  This reflects the growing importance of data and the need to extract maximum value from it.</a:t>
            </a:r>
          </a:p>
          <a:p>
            <a:endParaRPr lang="en-US" i="1" baseline="0" dirty="0" smtClean="0"/>
          </a:p>
          <a:p>
            <a:endParaRPr lang="en-US" i="1" baseline="0" dirty="0" smtClean="0"/>
          </a:p>
          <a:p>
            <a:endParaRPr lang="en-US" i="1" dirty="0" smtClean="0"/>
          </a:p>
          <a:p>
            <a:endParaRPr lang="en-US" dirty="0"/>
          </a:p>
        </p:txBody>
      </p:sp>
      <p:sp>
        <p:nvSpPr>
          <p:cNvPr id="4" name="Footer Placeholder 3"/>
          <p:cNvSpPr>
            <a:spLocks noGrp="1"/>
          </p:cNvSpPr>
          <p:nvPr>
            <p:ph type="ftr" sz="quarter" idx="10"/>
          </p:nvPr>
        </p:nvSpPr>
        <p:spPr/>
        <p:txBody>
          <a:bodyPr/>
          <a:lstStyle/>
          <a:p>
            <a:pPr>
              <a:defRPr/>
            </a:pPr>
            <a:r>
              <a:rPr lang="en-US" smtClean="0"/>
              <a:t>© 2010 Quantum Corporation. Company Confidential. Forward-looking information is based upon multiple assumptions and uncertainties, does not necessarily represent the company</a:t>
            </a:r>
            <a:r>
              <a:rPr lang="ja-JP" altLang="en-US" smtClean="0"/>
              <a:t>’</a:t>
            </a:r>
            <a:r>
              <a:rPr lang="en-US" altLang="ja-JP" smtClean="0"/>
              <a:t>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CA8473E7-9841-4E21-BCBF-C3AC3779E235}"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1200" u="none" dirty="0" smtClean="0"/>
              <a:t>Use this slide to drive a discussion that highlights the strategic importance of data and the need to manage, protect, and retain it over the entire lifecycle.  This will elevate the importance of data protection and big data management and demonstrate Quantum’s expertise across these two areas. </a:t>
            </a:r>
          </a:p>
          <a:p>
            <a:endParaRPr lang="en-US" sz="1400" dirty="0" smtClean="0"/>
          </a:p>
          <a:p>
            <a:r>
              <a:rPr lang="en-US" sz="1400" b="1" u="sng" kern="0" dirty="0" smtClean="0"/>
              <a:t>Economics of Data </a:t>
            </a:r>
          </a:p>
          <a:p>
            <a:pPr>
              <a:lnSpc>
                <a:spcPct val="120000"/>
              </a:lnSpc>
              <a:spcBef>
                <a:spcPts val="0"/>
              </a:spcBef>
            </a:pPr>
            <a:r>
              <a:rPr lang="en-US" sz="1400" dirty="0" smtClean="0"/>
              <a:t>Tee up the concepts of data drivers and the opportunity behind extracting value from the data… hence the need to protect and manage it over time.</a:t>
            </a:r>
          </a:p>
          <a:p>
            <a:pPr>
              <a:lnSpc>
                <a:spcPct val="120000"/>
              </a:lnSpc>
              <a:spcBef>
                <a:spcPts val="0"/>
              </a:spcBef>
            </a:pPr>
            <a:endParaRPr lang="en-US" sz="1400" i="1" dirty="0" smtClean="0"/>
          </a:p>
          <a:p>
            <a:pPr>
              <a:lnSpc>
                <a:spcPct val="120000"/>
              </a:lnSpc>
              <a:spcBef>
                <a:spcPts val="0"/>
              </a:spcBef>
            </a:pPr>
            <a:r>
              <a:rPr lang="en-US" sz="1200" i="1" u="none" dirty="0" smtClean="0"/>
              <a:t>I want to take some time to share our perspective of the market and give you some insights into how we’re approaching it from a strategic </a:t>
            </a:r>
            <a:r>
              <a:rPr lang="en-US" sz="1200" i="1" u="none" strike="noStrike" baseline="0" dirty="0" smtClean="0"/>
              <a:t>point of view.</a:t>
            </a:r>
            <a:r>
              <a:rPr lang="en-US" sz="1200" i="1" u="none" dirty="0" smtClean="0"/>
              <a:t> </a:t>
            </a:r>
            <a:endParaRPr lang="en-US" sz="1200" u="none" dirty="0" smtClean="0"/>
          </a:p>
          <a:p>
            <a:pPr lvl="1">
              <a:buNone/>
            </a:pPr>
            <a:r>
              <a:rPr lang="en-US" sz="1200" i="1" dirty="0" smtClean="0"/>
              <a:t>We’re seeing increased customer focus on the economic</a:t>
            </a:r>
            <a:r>
              <a:rPr lang="en-US" sz="1200" i="1" baseline="0" dirty="0" smtClean="0"/>
              <a:t> value of </a:t>
            </a:r>
            <a:r>
              <a:rPr lang="en-US" sz="1200" i="1" dirty="0" smtClean="0"/>
              <a:t>data … customers are storing more data for longer periods of time and finding new ways to analyze and reuse it for new revenue streams or new </a:t>
            </a:r>
            <a:r>
              <a:rPr lang="en-US" sz="1200" i="1" u="none" dirty="0" smtClean="0"/>
              <a:t>technological </a:t>
            </a:r>
            <a:r>
              <a:rPr lang="en-US" sz="1200" i="1" dirty="0" smtClean="0"/>
              <a:t>breakthroughs. IT departments like yours play a critical role in your company’s </a:t>
            </a:r>
            <a:r>
              <a:rPr lang="en-US" sz="1200" i="1" baseline="0" dirty="0" smtClean="0"/>
              <a:t>success.  You need to </a:t>
            </a:r>
            <a:r>
              <a:rPr lang="en-US" sz="1200" i="1" strike="noStrike" baseline="0" dirty="0" smtClean="0"/>
              <a:t>be certain you are t</a:t>
            </a:r>
            <a:r>
              <a:rPr lang="en-US" sz="1200" i="1" dirty="0" smtClean="0"/>
              <a:t>aking full advantage of the information and knowledge locked-up in that data.  That’s why topics like data protection and big data management are so relevant and consistently show up as top priorities in end-user research studies.  {reference ESG</a:t>
            </a:r>
            <a:r>
              <a:rPr lang="en-US" sz="1200" i="1" baseline="0" dirty="0" smtClean="0"/>
              <a:t> study in the bullpen if needed}</a:t>
            </a:r>
            <a:endParaRPr lang="en-US" sz="1200" i="1" dirty="0" smtClean="0"/>
          </a:p>
          <a:p>
            <a:endParaRPr lang="en-US" sz="1400" i="1" dirty="0" smtClean="0"/>
          </a:p>
          <a:p>
            <a:pPr defTabSz="931774">
              <a:defRPr/>
            </a:pPr>
            <a:r>
              <a:rPr lang="en-US" sz="1400" b="1" u="sng" kern="0" dirty="0" smtClean="0"/>
              <a:t>New Technologies</a:t>
            </a:r>
            <a:endParaRPr lang="en-US" sz="1400" i="1" dirty="0" smtClean="0"/>
          </a:p>
          <a:p>
            <a:pPr lvl="0"/>
            <a:r>
              <a:rPr lang="en-US" i="1" dirty="0" smtClean="0"/>
              <a:t>We see several new architectures and technologies that can</a:t>
            </a:r>
            <a:r>
              <a:rPr lang="en-US" i="1" baseline="0" dirty="0" smtClean="0"/>
              <a:t> help you unlock the value of data while r</a:t>
            </a:r>
            <a:r>
              <a:rPr lang="en-US" i="1" u="none" dirty="0" smtClean="0"/>
              <a:t>educing costs </a:t>
            </a:r>
            <a:r>
              <a:rPr lang="en-US" i="1" dirty="0" smtClean="0"/>
              <a:t>and increasing efficiency.  The challenge is that they can also introduce disruption for </a:t>
            </a:r>
            <a:r>
              <a:rPr lang="en-US" i="1" u="none" dirty="0" smtClean="0"/>
              <a:t>your IT</a:t>
            </a:r>
            <a:r>
              <a:rPr lang="en-US" i="1" u="none" baseline="0" dirty="0" smtClean="0"/>
              <a:t> department if deployed incorrectly, so it requires</a:t>
            </a:r>
            <a:r>
              <a:rPr lang="en-US" i="1" u="none" strike="noStrike" baseline="0" dirty="0" smtClean="0"/>
              <a:t> c</a:t>
            </a:r>
            <a:r>
              <a:rPr lang="en-US" i="1" u="none" dirty="0" smtClean="0"/>
              <a:t>areful planning </a:t>
            </a:r>
            <a:r>
              <a:rPr lang="en-US" i="1" dirty="0" smtClean="0"/>
              <a:t>and smart solutions</a:t>
            </a:r>
            <a:r>
              <a:rPr lang="en-US" i="1" baseline="0" dirty="0" smtClean="0"/>
              <a:t> </a:t>
            </a:r>
            <a:r>
              <a:rPr lang="en-US" i="1" dirty="0" smtClean="0"/>
              <a:t>to take steps forward rather than steps backward.  </a:t>
            </a:r>
          </a:p>
          <a:p>
            <a:pPr lvl="0"/>
            <a:endParaRPr lang="en-US" i="1" dirty="0" smtClean="0"/>
          </a:p>
          <a:p>
            <a:pPr lvl="0"/>
            <a:r>
              <a:rPr lang="en-US" dirty="0" smtClean="0"/>
              <a:t>Then I’d give an example or two…</a:t>
            </a:r>
          </a:p>
          <a:p>
            <a:pPr lvl="1">
              <a:buFont typeface="Arial" pitchFamily="34" charset="0"/>
              <a:buChar char="•"/>
            </a:pPr>
            <a:r>
              <a:rPr lang="en-US" i="1" strike="noStrike" baseline="0" dirty="0" smtClean="0"/>
              <a:t>De</a:t>
            </a:r>
            <a:r>
              <a:rPr lang="en-US" i="1" dirty="0" smtClean="0"/>
              <a:t>duplication, for example, is a game-changing technology and one that Quantum is very successful</a:t>
            </a:r>
            <a:r>
              <a:rPr lang="en-US" i="1" baseline="0" dirty="0" smtClean="0"/>
              <a:t> </a:t>
            </a:r>
            <a:r>
              <a:rPr lang="en-US" i="1" dirty="0" smtClean="0"/>
              <a:t>with.  However, if you choose the wrong deployment model, you might take two steps backward in terms of backup performance or long-term retention.</a:t>
            </a:r>
          </a:p>
          <a:p>
            <a:pPr marL="457200" marR="0" lvl="1" indent="0" algn="l" defTabSz="914400" rtl="0" eaLnBrk="0" fontAlgn="base" latinLnBrk="0" hangingPunct="0">
              <a:lnSpc>
                <a:spcPct val="100000"/>
              </a:lnSpc>
              <a:spcBef>
                <a:spcPct val="10000"/>
              </a:spcBef>
              <a:spcAft>
                <a:spcPct val="0"/>
              </a:spcAft>
              <a:buClrTx/>
              <a:buSzTx/>
              <a:buFont typeface="Arial" pitchFamily="34" charset="0"/>
              <a:buChar char="•"/>
              <a:tabLst/>
              <a:defRPr/>
            </a:pPr>
            <a:r>
              <a:rPr lang="en-US" i="1" dirty="0" smtClean="0"/>
              <a:t>Wide Area Storage is a new approach for PB-class data</a:t>
            </a:r>
            <a:r>
              <a:rPr lang="en-US" i="1" baseline="0" dirty="0" smtClean="0"/>
              <a:t> stores </a:t>
            </a:r>
            <a:r>
              <a:rPr lang="en-US" i="1" dirty="0" smtClean="0"/>
              <a:t>that delivers dramatic availability and accessibility improvements over traditional RAID systems. Wide Area</a:t>
            </a:r>
            <a:r>
              <a:rPr lang="en-US" i="1" baseline="0" dirty="0" smtClean="0"/>
              <a:t> Storage uses </a:t>
            </a:r>
            <a:r>
              <a:rPr lang="en-US" i="1" dirty="0" smtClean="0"/>
              <a:t>data dispersal technology that distributes content across sites and in the cloud.  This provide continuous access even when disks fail,  when entire sites have outages, or when customers want to upgrade to new technologies. I’ll talk more about Quantum solutions in a few minutes.</a:t>
            </a:r>
          </a:p>
          <a:p>
            <a:pPr lvl="1">
              <a:buFont typeface="Arial" pitchFamily="34" charset="0"/>
              <a:buChar char="•"/>
            </a:pPr>
            <a:r>
              <a:rPr lang="en-US" i="1" dirty="0" smtClean="0"/>
              <a:t>Virtualization is another example that I see with my customers.  Deploying virtual servers is obviously a priority for most organizations, and it’s easy to pencil-in the ROI in terms of infrastructure utilization.  But if you don’t have a 360-degree </a:t>
            </a:r>
            <a:r>
              <a:rPr lang="en-US" i="1" u="none" dirty="0" smtClean="0"/>
              <a:t>view </a:t>
            </a:r>
            <a:r>
              <a:rPr lang="en-US" i="1" dirty="0" smtClean="0"/>
              <a:t>of your deployment or chose the right partner to help, your ROI can be diminished by must-have functions like data protection.</a:t>
            </a:r>
            <a:endParaRPr lang="en-US" dirty="0" smtClean="0"/>
          </a:p>
          <a:p>
            <a:pPr lvl="1">
              <a:buFont typeface="Arial" pitchFamily="34" charset="0"/>
              <a:buChar char="•"/>
            </a:pPr>
            <a:r>
              <a:rPr lang="en-US" i="1" dirty="0" smtClean="0"/>
              <a:t>Cloud is the same story.  Yes, it can help, but what do </a:t>
            </a:r>
            <a:r>
              <a:rPr lang="en-US" i="1" u="none" dirty="0" smtClean="0"/>
              <a:t>you</a:t>
            </a:r>
            <a:r>
              <a:rPr lang="en-US" i="1" dirty="0" smtClean="0"/>
              <a:t> expect from the cloud and how will you get from point A to point B?  What are your SLA’s for recovery, and will you still need local copies on-site?</a:t>
            </a:r>
          </a:p>
          <a:p>
            <a:pPr lvl="1"/>
            <a:endParaRPr lang="en-US" i="1" dirty="0" smtClean="0"/>
          </a:p>
          <a:p>
            <a:pPr defTabSz="931774">
              <a:defRPr/>
            </a:pPr>
            <a:r>
              <a:rPr lang="en-US" sz="1400" b="1" u="sng" kern="0" dirty="0" smtClean="0"/>
              <a:t>IT Constraints</a:t>
            </a:r>
            <a:endParaRPr lang="en-US" sz="1400" i="1" dirty="0" smtClean="0"/>
          </a:p>
          <a:p>
            <a:pPr>
              <a:lnSpc>
                <a:spcPct val="120000"/>
              </a:lnSpc>
              <a:spcBef>
                <a:spcPts val="0"/>
              </a:spcBef>
              <a:defRPr/>
            </a:pPr>
            <a:r>
              <a:rPr lang="en-US" sz="1400" dirty="0" smtClean="0"/>
              <a:t>Touch briefly on IT Constraints and the implications without overplaying this point.</a:t>
            </a:r>
          </a:p>
          <a:p>
            <a:endParaRPr lang="en-US" sz="1400" i="1" dirty="0" smtClean="0"/>
          </a:p>
          <a:p>
            <a:r>
              <a:rPr lang="en-US" sz="1400" i="1" u="none" dirty="0" smtClean="0"/>
              <a:t>As I’m sure you live</a:t>
            </a:r>
            <a:r>
              <a:rPr lang="en-US" sz="1400" i="1" u="none" baseline="0" dirty="0" smtClean="0"/>
              <a:t> every day, t</a:t>
            </a:r>
            <a:r>
              <a:rPr lang="en-US" sz="1400" i="1" dirty="0" smtClean="0"/>
              <a:t>here are real constraints within the IT department.  Resources are scarce and budgets are tight.  </a:t>
            </a:r>
            <a:r>
              <a:rPr lang="en-US" sz="1400" i="1" u="none" dirty="0" smtClean="0"/>
              <a:t>If you are like most </a:t>
            </a:r>
            <a:r>
              <a:rPr lang="en-US" sz="1400" i="1" dirty="0" smtClean="0"/>
              <a:t>IT departments, </a:t>
            </a:r>
            <a:r>
              <a:rPr lang="en-US" sz="1400" i="1" u="none" dirty="0" smtClean="0"/>
              <a:t>you </a:t>
            </a:r>
            <a:r>
              <a:rPr lang="en-US" sz="1400" i="1" dirty="0" smtClean="0"/>
              <a:t>are looking for ways to reduce acquisition and operational costs.  In fact, cost reduction will be the biggest driver of IT spending in 2012 according to an ESG IT Spending Intentions Survey.</a:t>
            </a:r>
          </a:p>
          <a:p>
            <a:r>
              <a:rPr lang="en-US" sz="1400" i="1" dirty="0" smtClean="0"/>
              <a:t>But there’s also the need to support legacy environments and applications, often </a:t>
            </a:r>
            <a:r>
              <a:rPr lang="en-US" sz="1400" i="1" u="none" strike="noStrike" baseline="0" dirty="0" smtClean="0"/>
              <a:t>with</a:t>
            </a:r>
            <a:r>
              <a:rPr lang="en-US" sz="1400" i="1" strike="noStrike" baseline="0" dirty="0" smtClean="0"/>
              <a:t> r</a:t>
            </a:r>
            <a:r>
              <a:rPr lang="en-US" sz="1400" i="1" dirty="0" smtClean="0"/>
              <a:t>isk aversion to change the architectures or existing vendors.</a:t>
            </a:r>
            <a:r>
              <a:rPr lang="en-US" dirty="0" smtClean="0"/>
              <a:t> </a:t>
            </a:r>
            <a:r>
              <a:rPr lang="en-US" i="1" dirty="0" smtClean="0"/>
              <a:t>This</a:t>
            </a:r>
            <a:r>
              <a:rPr lang="en-US" i="1" baseline="0" dirty="0" smtClean="0"/>
              <a:t> situation is n</a:t>
            </a:r>
            <a:r>
              <a:rPr lang="en-US" i="1" dirty="0" smtClean="0"/>
              <a:t>ot trivial, and you’re likely to require specialists that can help you get from point A to point B.</a:t>
            </a:r>
            <a:endParaRPr lang="en-US" sz="1400" i="1" dirty="0" smtClean="0"/>
          </a:p>
          <a:p>
            <a:endParaRPr lang="en-US" dirty="0"/>
          </a:p>
        </p:txBody>
      </p:sp>
      <p:sp>
        <p:nvSpPr>
          <p:cNvPr id="4" name="Footer Placeholder 3"/>
          <p:cNvSpPr>
            <a:spLocks noGrp="1"/>
          </p:cNvSpPr>
          <p:nvPr>
            <p:ph type="ftr" sz="quarter" idx="10"/>
          </p:nvPr>
        </p:nvSpPr>
        <p:spPr/>
        <p:txBody>
          <a:bodyPr/>
          <a:lstStyle/>
          <a:p>
            <a:pPr>
              <a:defRPr/>
            </a:pPr>
            <a:r>
              <a:rPr lang="en-US" dirty="0" smtClean="0"/>
              <a:t>© 2010 Quantum Corporation. Company Confidential. Forward-looking information is based upon multiple assumptions and uncertainties, does not necessarily represent the company</a:t>
            </a:r>
            <a:r>
              <a:rPr lang="ja-JP" altLang="en-US" smtClean="0"/>
              <a:t>’</a:t>
            </a:r>
            <a:r>
              <a:rPr lang="en-US" altLang="ja-JP" dirty="0" smtClean="0"/>
              <a:t>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CA8473E7-9841-4E21-BCBF-C3AC3779E235}"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i="1" u="none" strike="noStrike" baseline="0" dirty="0" smtClean="0"/>
              <a:t>Quantum helps you adapt to that changing environment by helping you keep more data  for longer periods of time, bridge from your current state to meet your future needs while reducing cost and increasing return on investment.  With Quantum’s approach you can be certain that you’re </a:t>
            </a:r>
            <a:r>
              <a:rPr lang="en-US" i="1" dirty="0" smtClean="0"/>
              <a:t>extract</a:t>
            </a:r>
            <a:r>
              <a:rPr lang="en-US" i="1" baseline="0" dirty="0" smtClean="0"/>
              <a:t> </a:t>
            </a:r>
            <a:r>
              <a:rPr lang="en-US" i="1" u="none" dirty="0" smtClean="0"/>
              <a:t>full </a:t>
            </a:r>
            <a:r>
              <a:rPr lang="en-US" i="1" dirty="0" smtClean="0"/>
              <a:t>value from your data.</a:t>
            </a:r>
            <a:endParaRPr lang="en-US" dirty="0" smtClean="0"/>
          </a:p>
          <a:p>
            <a:endParaRPr lang="en-US" sz="1400" dirty="0" smtClean="0"/>
          </a:p>
          <a:p>
            <a:r>
              <a:rPr lang="en-US" sz="1400" b="1" u="sng" kern="0" dirty="0" smtClean="0"/>
              <a:t>Keep More Data, Longer</a:t>
            </a:r>
          </a:p>
          <a:p>
            <a:r>
              <a:rPr lang="en-US" sz="1200" i="1" dirty="0" smtClean="0"/>
              <a:t>We realize that </a:t>
            </a:r>
            <a:r>
              <a:rPr lang="en-US" sz="1200" i="1" u="none" strike="noStrike" dirty="0" smtClean="0"/>
              <a:t>you</a:t>
            </a:r>
            <a:r>
              <a:rPr lang="en-US" sz="1200" i="1" strike="noStrike" baseline="0" dirty="0" smtClean="0"/>
              <a:t> c</a:t>
            </a:r>
            <a:r>
              <a:rPr lang="en-US" sz="1200" i="1" dirty="0" smtClean="0"/>
              <a:t>an’t always predetermine what data will be valuable in the future, so the best plan is to build a model to preserve</a:t>
            </a:r>
            <a:r>
              <a:rPr lang="en-US" sz="1200" i="1" baseline="0" dirty="0" smtClean="0"/>
              <a:t> </a:t>
            </a:r>
            <a:r>
              <a:rPr lang="en-US" sz="1200" i="1" dirty="0" smtClean="0"/>
              <a:t>data and provide access for long periods of time.  Our N-tier architecture incorporates a wide range of technologies and data management policies, </a:t>
            </a:r>
            <a:r>
              <a:rPr lang="en-US" sz="1200" i="1" u="none" dirty="0" smtClean="0"/>
              <a:t>allowing you </a:t>
            </a:r>
            <a:r>
              <a:rPr lang="en-US" sz="1200" i="1" dirty="0" smtClean="0"/>
              <a:t>to align the value of data to the cost of storage throughout the data lifecycle.  This N-tier architecture incorporates technologies from SSD’s through to primary storage, deduplication tiers, wide area storage, and tape.</a:t>
            </a:r>
            <a:endParaRPr lang="en-US" sz="1200" dirty="0" smtClean="0"/>
          </a:p>
          <a:p>
            <a:pPr lvl="1">
              <a:buNone/>
            </a:pPr>
            <a:endParaRPr lang="en-US" sz="1400" i="1" dirty="0" smtClean="0"/>
          </a:p>
          <a:p>
            <a:pPr defTabSz="931774">
              <a:defRPr/>
            </a:pPr>
            <a:r>
              <a:rPr lang="en-US" sz="1400" b="1" u="sng" kern="0" dirty="0" smtClean="0">
                <a:solidFill>
                  <a:srgbClr val="000000"/>
                </a:solidFill>
              </a:rPr>
              <a:t>Bridge from Today to Tomorrow</a:t>
            </a:r>
            <a:endParaRPr lang="en-US" sz="1400" i="1" dirty="0" smtClean="0"/>
          </a:p>
          <a:p>
            <a:pPr lvl="0">
              <a:buNone/>
            </a:pPr>
            <a:r>
              <a:rPr lang="en-US" sz="1200" i="1" dirty="0" smtClean="0"/>
              <a:t>We focus on not only meeting your current data protection and big data management needs but also helping you transition to new infrastructure like virtualization and the Cloud.  We recognize that you can’t always anticipate what your future needs will be, nor can you just rip-out your existing infrastructure for a new approach.</a:t>
            </a:r>
            <a:r>
              <a:rPr lang="en-US" sz="1200" i="1" baseline="0" dirty="0" smtClean="0"/>
              <a:t>  We continuously innovate to help you get from point A to point B, and our </a:t>
            </a:r>
            <a:r>
              <a:rPr lang="en-US" sz="1200" i="1" baseline="0" dirty="0" err="1" smtClean="0"/>
              <a:t>indepence</a:t>
            </a:r>
            <a:r>
              <a:rPr lang="en-US" sz="1200" i="1" baseline="0" dirty="0" smtClean="0"/>
              <a:t> ensures that you can be certain that our solution integrate across a wide range of server, storage, and networking types</a:t>
            </a:r>
            <a:r>
              <a:rPr lang="en-US" sz="1200" i="1" dirty="0" smtClean="0"/>
              <a:t>.  </a:t>
            </a:r>
            <a:r>
              <a:rPr lang="en-US" sz="1200" i="1" u="none" dirty="0" smtClean="0"/>
              <a:t>Finally, </a:t>
            </a:r>
            <a:r>
              <a:rPr lang="en-US" sz="1200" i="1" dirty="0" smtClean="0"/>
              <a:t>our products are flexible and highly scalable – up to 100s of PB’s in the case of </a:t>
            </a:r>
            <a:r>
              <a:rPr lang="en-US" sz="1200" i="1" dirty="0" err="1" smtClean="0"/>
              <a:t>StorNext</a:t>
            </a:r>
            <a:r>
              <a:rPr lang="en-US" sz="1200" i="1" dirty="0" smtClean="0"/>
              <a:t> – and why we pioneered the concept of capacity-on-demand, first made available in our Scalar libraries and recently introduced in select </a:t>
            </a:r>
            <a:r>
              <a:rPr lang="en-US" sz="1200" i="1" dirty="0" err="1" smtClean="0"/>
              <a:t>DXi</a:t>
            </a:r>
            <a:r>
              <a:rPr lang="en-US" sz="1200" i="1" dirty="0" smtClean="0"/>
              <a:t> and </a:t>
            </a:r>
            <a:r>
              <a:rPr lang="en-US" sz="1200" i="1" dirty="0" err="1" smtClean="0"/>
              <a:t>vmPRO</a:t>
            </a:r>
            <a:r>
              <a:rPr lang="en-US" sz="1200" i="1" dirty="0" smtClean="0"/>
              <a:t> appliances.   </a:t>
            </a:r>
          </a:p>
          <a:p>
            <a:pPr lvl="0">
              <a:buNone/>
            </a:pPr>
            <a:endParaRPr lang="en-US" sz="1400" b="1" i="1" u="sng" kern="0" dirty="0" smtClean="0">
              <a:solidFill>
                <a:srgbClr val="000000"/>
              </a:solidFill>
            </a:endParaRPr>
          </a:p>
          <a:p>
            <a:pPr lvl="0">
              <a:buNone/>
            </a:pPr>
            <a:r>
              <a:rPr lang="en-US" sz="1400" b="1" u="sng" kern="0" dirty="0" smtClean="0">
                <a:solidFill>
                  <a:srgbClr val="000000"/>
                </a:solidFill>
              </a:rPr>
              <a:t>Reduce Cost, Increase ROI</a:t>
            </a:r>
            <a:endParaRPr lang="en-US" sz="1400" i="1" dirty="0" smtClean="0"/>
          </a:p>
          <a:p>
            <a:pPr lvl="0">
              <a:buNone/>
            </a:pPr>
            <a:r>
              <a:rPr lang="en-US" sz="1050" i="1" u="none" strike="noStrike" baseline="0" dirty="0" smtClean="0"/>
              <a:t>Quantum can</a:t>
            </a:r>
            <a:r>
              <a:rPr lang="en-US" sz="1050" i="1" strike="noStrike" baseline="0" dirty="0" smtClean="0"/>
              <a:t> de</a:t>
            </a:r>
            <a:r>
              <a:rPr lang="en-US" sz="1050" i="1" dirty="0" smtClean="0"/>
              <a:t>liver </a:t>
            </a:r>
            <a:r>
              <a:rPr lang="en-US" sz="1050" i="1" u="sng" dirty="0" smtClean="0"/>
              <a:t>(insert company name)</a:t>
            </a:r>
            <a:r>
              <a:rPr lang="en-US" sz="1050" i="1" u="none" dirty="0" smtClean="0"/>
              <a:t> </a:t>
            </a:r>
            <a:r>
              <a:rPr lang="en-US" sz="1050" i="1" dirty="0" smtClean="0"/>
              <a:t>unmatched value, with low initial and ongoing costs that result in the lowest TCO solutions, thereby improving</a:t>
            </a:r>
            <a:r>
              <a:rPr lang="en-US" sz="1050" i="1" strike="noStrike" baseline="0" dirty="0" smtClean="0"/>
              <a:t> o</a:t>
            </a:r>
            <a:r>
              <a:rPr lang="en-US" sz="1050" i="1" dirty="0" smtClean="0"/>
              <a:t>verall IT infrastructure efficiency.  This focus on cost-effectiveness also enables Quantum to provide </a:t>
            </a:r>
            <a:r>
              <a:rPr lang="en-US" sz="1050" i="1" u="none" dirty="0" smtClean="0"/>
              <a:t>you</a:t>
            </a:r>
            <a:r>
              <a:rPr lang="en-US" sz="1050" i="1" dirty="0" smtClean="0"/>
              <a:t> a fast return on  </a:t>
            </a:r>
            <a:r>
              <a:rPr lang="en-US" sz="1050" i="1" u="none" dirty="0" smtClean="0"/>
              <a:t>your</a:t>
            </a:r>
            <a:r>
              <a:rPr lang="en-US" sz="1050" i="1" dirty="0" smtClean="0"/>
              <a:t> investment.  In fact, a recent IDC study shows that Quantum DXi customers typically experience a payback in just over six months.  We do all this without compromising on features and functionality.  Finally, Quantum can deliver unmatched value because we’re focused solely on data protection and big data solutions for our customers.  </a:t>
            </a:r>
            <a:endParaRPr lang="en-US" sz="1050" b="1" dirty="0" smtClean="0"/>
          </a:p>
          <a:p>
            <a:endParaRPr lang="en-US" dirty="0"/>
          </a:p>
        </p:txBody>
      </p:sp>
      <p:sp>
        <p:nvSpPr>
          <p:cNvPr id="4" name="Footer Placeholder 3"/>
          <p:cNvSpPr>
            <a:spLocks noGrp="1"/>
          </p:cNvSpPr>
          <p:nvPr>
            <p:ph type="ftr" sz="quarter" idx="10"/>
          </p:nvPr>
        </p:nvSpPr>
        <p:spPr/>
        <p:txBody>
          <a:bodyPr/>
          <a:lstStyle/>
          <a:p>
            <a:pPr>
              <a:defRPr/>
            </a:pPr>
            <a:r>
              <a:rPr lang="en-US" dirty="0" smtClean="0"/>
              <a:t>© 2010 Quantum Corporation. Company Confidential. Forward-looking information is based upon multiple assumptions and uncertainties, does not necessarily represent the company</a:t>
            </a:r>
            <a:r>
              <a:rPr lang="ja-JP" altLang="en-US" smtClean="0"/>
              <a:t>’</a:t>
            </a:r>
            <a:r>
              <a:rPr lang="en-US" altLang="ja-JP" dirty="0" smtClean="0"/>
              <a:t>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CA8473E7-9841-4E21-BCBF-C3AC3779E235}"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Summarize our Solutions</a:t>
            </a:r>
            <a:r>
              <a:rPr lang="en-US" baseline="0" dirty="0" smtClean="0"/>
              <a:t> Portfolio, emphasizing our offerings across Big Data, Virtualization, and the cloud</a:t>
            </a:r>
          </a:p>
          <a:p>
            <a:endParaRPr lang="en-US" baseline="0" dirty="0" smtClean="0"/>
          </a:p>
          <a:p>
            <a:r>
              <a:rPr lang="en-US" i="1" baseline="0" dirty="0" smtClean="0"/>
              <a:t>This approach leads to a family of unique offerings across Data Protection, Big Data, and the Cloud.  And frankly, in certain customer segments these three areas are converging fast and our customers combine products or services together to solve their data management challenges.</a:t>
            </a:r>
          </a:p>
          <a:p>
            <a:endParaRPr lang="en-US" baseline="0" dirty="0" smtClean="0"/>
          </a:p>
          <a:p>
            <a:r>
              <a:rPr lang="en-US" b="1" i="0" u="sng" baseline="0" dirty="0" smtClean="0"/>
              <a:t>Big Data</a:t>
            </a:r>
          </a:p>
          <a:p>
            <a:r>
              <a:rPr lang="en-US" i="1" dirty="0" smtClean="0"/>
              <a:t>Our Big Data suite </a:t>
            </a:r>
            <a:r>
              <a:rPr lang="en-US" i="1" baseline="0" dirty="0" smtClean="0"/>
              <a:t>solutions allow you to store, manage and protect massive files and </a:t>
            </a:r>
            <a:r>
              <a:rPr lang="en-US" i="1" baseline="0" dirty="0" err="1" smtClean="0"/>
              <a:t>petabytes</a:t>
            </a:r>
            <a:r>
              <a:rPr lang="en-US" i="1" baseline="0" dirty="0" smtClean="0"/>
              <a:t> of data.  These solutions are typically deployed in very high-scale environments, where Quantum is a pioneer in high-performance streaming of large files, data lifecycle management, and archiving.  Our </a:t>
            </a:r>
            <a:r>
              <a:rPr lang="en-US" i="1" baseline="0" dirty="0" err="1" smtClean="0"/>
              <a:t>StorNext</a:t>
            </a:r>
            <a:r>
              <a:rPr lang="en-US" i="1" baseline="0" dirty="0" smtClean="0"/>
              <a:t> software and appliances are used by some of the largest Media companies, leading-edge research firms, and federal governments.  Earlier, I mentioned Wide Area Storage as an alternative approach to legacy RAID. With Quantum Wide Area Storage solutions, customers will be able to store more data in a cost-effective archive using data dispersal technology that distributes content across sites and in the cloud.  This provide continuous access even when disks fail,  when entire sites have outages, or when customers want to upgrade to new technologies.  We’ll be releasing wide area storage solutions later this year, but if you’re interested, we’d be happy to bring in one of our experts.</a:t>
            </a:r>
          </a:p>
          <a:p>
            <a:r>
              <a:rPr lang="en-US" i="1" baseline="0" dirty="0" smtClean="0"/>
              <a:t>Our Big Data solutions provide cost-effective and innovative alternatives to EMC </a:t>
            </a:r>
            <a:r>
              <a:rPr lang="en-US" i="1" baseline="0" dirty="0" err="1" smtClean="0"/>
              <a:t>Isilon</a:t>
            </a:r>
            <a:r>
              <a:rPr lang="en-US" i="1" baseline="0" dirty="0" smtClean="0"/>
              <a:t> or IBM GPFS.</a:t>
            </a:r>
          </a:p>
          <a:p>
            <a:endParaRPr lang="en-US" i="1" baseline="0" dirty="0" smtClean="0"/>
          </a:p>
          <a:p>
            <a:r>
              <a:rPr lang="en-US" b="1" i="0" u="sng" baseline="0" dirty="0" smtClean="0"/>
              <a:t>Data Protection</a:t>
            </a:r>
          </a:p>
          <a:p>
            <a:r>
              <a:rPr lang="en-US" i="1" dirty="0" smtClean="0"/>
              <a:t>We provide N-tier</a:t>
            </a:r>
            <a:r>
              <a:rPr lang="en-US" i="1" baseline="0" dirty="0" smtClean="0"/>
              <a:t> solutions for data protection as well, including our innovative deduplication appliances and our virtualization data protection products.  </a:t>
            </a:r>
          </a:p>
          <a:p>
            <a:pPr lvl="1">
              <a:buFont typeface="Arial" pitchFamily="34" charset="0"/>
              <a:buChar char="•"/>
            </a:pPr>
            <a:r>
              <a:rPr lang="en-US" i="1" baseline="0" dirty="0" smtClean="0"/>
              <a:t>Our D</a:t>
            </a:r>
            <a:r>
              <a:rPr lang="en-US" i="1" dirty="0" smtClean="0"/>
              <a:t>Xi appliances incorporate advanced, patented variable-block deduplication to not only deliver best-in-class performance and efficiency but also enable optimized and affordable replication for disaster recovery.  For</a:t>
            </a:r>
            <a:r>
              <a:rPr lang="en-US" i="1" baseline="0" dirty="0" smtClean="0"/>
              <a:t> reference, our midrange </a:t>
            </a:r>
            <a:r>
              <a:rPr lang="en-US" i="1" baseline="0" dirty="0" err="1" smtClean="0"/>
              <a:t>DXi</a:t>
            </a:r>
            <a:r>
              <a:rPr lang="en-US" i="1" baseline="0" dirty="0" smtClean="0"/>
              <a:t> series</a:t>
            </a:r>
            <a:r>
              <a:rPr lang="en-US" i="1" dirty="0" smtClean="0"/>
              <a:t> offers</a:t>
            </a:r>
            <a:r>
              <a:rPr lang="en-US" i="1" baseline="0" dirty="0" smtClean="0"/>
              <a:t> 2X the performance of EMC Data Domain systems at nearly ½ the cost.</a:t>
            </a:r>
            <a:endParaRPr lang="en-US" i="1" dirty="0" smtClean="0"/>
          </a:p>
          <a:p>
            <a:pPr lvl="1">
              <a:buFont typeface="Arial" pitchFamily="34" charset="0"/>
              <a:buChar char="•"/>
            </a:pPr>
            <a:r>
              <a:rPr lang="en-US" i="1" dirty="0" smtClean="0"/>
              <a:t>Our vmPRO line of software and appliances combines deduplication and advanced VM optimization utilities, offering market-leading data reduction, recovery time and value for both physical and virtual data protection.</a:t>
            </a:r>
          </a:p>
          <a:p>
            <a:pPr lvl="1">
              <a:buFont typeface="Arial" pitchFamily="34" charset="0"/>
              <a:buChar char="•"/>
            </a:pPr>
            <a:r>
              <a:rPr lang="en-US" i="1" dirty="0" smtClean="0"/>
              <a:t>DXi appliances feature direct tape creation (also known as path to tape), providing integrated tiered storage capabilities to further reduce costs for long-term retention and offer remote</a:t>
            </a:r>
            <a:r>
              <a:rPr lang="en-US" i="1" baseline="0" dirty="0" smtClean="0"/>
              <a:t> DR</a:t>
            </a:r>
            <a:r>
              <a:rPr lang="en-US" i="1" dirty="0" smtClean="0"/>
              <a:t>.  This enables you to take advantage of the enhancements we've continued to make in our industry-leading Scalar tape libraries, such as dual robotics for high availability and policy-based media integrity checking.</a:t>
            </a:r>
          </a:p>
          <a:p>
            <a:pPr lvl="1">
              <a:buFont typeface="Arial" pitchFamily="34" charset="0"/>
              <a:buChar char="•"/>
            </a:pPr>
            <a:r>
              <a:rPr lang="en-US" i="1" dirty="0" smtClean="0"/>
              <a:t>For customers deploying multiple Quantum products, our Vision software provides common management across global locations, systems and tiers. </a:t>
            </a:r>
          </a:p>
          <a:p>
            <a:endParaRPr lang="en-US" i="1" baseline="0" dirty="0" smtClean="0"/>
          </a:p>
          <a:p>
            <a:r>
              <a:rPr lang="en-US" b="1" i="0" u="sng" baseline="0" dirty="0" smtClean="0"/>
              <a:t>Cloud</a:t>
            </a:r>
          </a:p>
          <a:p>
            <a:r>
              <a:rPr lang="en-US" i="1" dirty="0" smtClean="0"/>
              <a:t>Quantum provides best of breed, highly optimized, low-cost cloud-based data protection that is powerful</a:t>
            </a:r>
            <a:r>
              <a:rPr lang="en-US" i="1" baseline="0" dirty="0" smtClean="0"/>
              <a:t> yet </a:t>
            </a:r>
            <a:r>
              <a:rPr lang="en-US" i="1" dirty="0" smtClean="0"/>
              <a:t>simple to deploy.  Our cloud</a:t>
            </a:r>
            <a:r>
              <a:rPr lang="en-US" i="1" baseline="0" dirty="0" smtClean="0"/>
              <a:t> solutions operate in public, private or hybrid environments.  Our </a:t>
            </a:r>
            <a:r>
              <a:rPr lang="en-US" i="1" baseline="0" dirty="0" err="1" smtClean="0"/>
              <a:t>DXi</a:t>
            </a:r>
            <a:r>
              <a:rPr lang="en-US" i="1" baseline="0" dirty="0" smtClean="0"/>
              <a:t> V1000 software </a:t>
            </a:r>
            <a:r>
              <a:rPr lang="en-US" i="1" baseline="0" dirty="0" err="1" smtClean="0"/>
              <a:t>dedupe</a:t>
            </a:r>
            <a:r>
              <a:rPr lang="en-US" i="1" baseline="0" dirty="0" smtClean="0"/>
              <a:t> appliance and </a:t>
            </a:r>
            <a:r>
              <a:rPr lang="en-US" i="1" baseline="0" dirty="0" err="1" smtClean="0"/>
              <a:t>vmPRO</a:t>
            </a:r>
            <a:r>
              <a:rPr lang="en-US" i="1" baseline="0" dirty="0" smtClean="0"/>
              <a:t> software serve as the technology foundation to power Xerox cloud BU and DR.  I’ll talk more about this in a moment.</a:t>
            </a:r>
          </a:p>
          <a:p>
            <a:pPr marL="0" marR="0" indent="0" algn="l" defTabSz="914400" rtl="0" eaLnBrk="0" fontAlgn="base" latinLnBrk="0" hangingPunct="0">
              <a:lnSpc>
                <a:spcPct val="100000"/>
              </a:lnSpc>
              <a:spcBef>
                <a:spcPct val="10000"/>
              </a:spcBef>
              <a:spcAft>
                <a:spcPct val="0"/>
              </a:spcAft>
              <a:buClrTx/>
              <a:buSzTx/>
              <a:buFontTx/>
              <a:buNone/>
              <a:tabLst/>
              <a:defRPr/>
            </a:pPr>
            <a:r>
              <a:rPr lang="en-US" i="1" baseline="0" dirty="0" smtClean="0"/>
              <a:t> </a:t>
            </a:r>
          </a:p>
          <a:p>
            <a:r>
              <a:rPr lang="en-US" dirty="0" smtClean="0"/>
              <a:t/>
            </a:r>
            <a:br>
              <a:rPr lang="en-US" dirty="0" smtClean="0"/>
            </a:br>
            <a:endParaRPr lang="en-US" i="1" baseline="0" dirty="0" smtClean="0"/>
          </a:p>
          <a:p>
            <a:endParaRPr lang="en-US" i="1" baseline="0" dirty="0" smtClean="0"/>
          </a:p>
          <a:p>
            <a:endParaRPr lang="en-US" i="1" dirty="0"/>
          </a:p>
        </p:txBody>
      </p:sp>
      <p:sp>
        <p:nvSpPr>
          <p:cNvPr id="4" name="Footer Placeholder 3"/>
          <p:cNvSpPr>
            <a:spLocks noGrp="1"/>
          </p:cNvSpPr>
          <p:nvPr>
            <p:ph type="ftr" sz="quarter" idx="10"/>
          </p:nvPr>
        </p:nvSpPr>
        <p:spPr/>
        <p:txBody>
          <a:bodyPr/>
          <a:lstStyle/>
          <a:p>
            <a:pPr>
              <a:defRPr/>
            </a:pPr>
            <a:r>
              <a:rPr lang="en-US" dirty="0" smtClean="0"/>
              <a:t>© 2010 Quantum Corporation. Company Confidential. Forward-looking information is based upon multiple assumptions and uncertainties, does not necessarily represent the company</a:t>
            </a:r>
            <a:r>
              <a:rPr lang="ja-JP" altLang="en-US" smtClean="0"/>
              <a:t>’</a:t>
            </a:r>
            <a:r>
              <a:rPr lang="en-US" altLang="ja-JP" dirty="0" smtClean="0"/>
              <a:t>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CA8473E7-9841-4E21-BCBF-C3AC3779E235}"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the top 3 data protection drivers that customers indicated in a recent study Quantum performed of Midrange and Enterprise companies.</a:t>
            </a:r>
            <a:endParaRPr lang="en-US" dirty="0"/>
          </a:p>
        </p:txBody>
      </p:sp>
      <p:sp>
        <p:nvSpPr>
          <p:cNvPr id="4" name="Footer Placeholder 3"/>
          <p:cNvSpPr>
            <a:spLocks noGrp="1"/>
          </p:cNvSpPr>
          <p:nvPr>
            <p:ph type="ftr" sz="quarter" idx="10"/>
          </p:nvPr>
        </p:nvSpPr>
        <p:spPr/>
        <p:txBody>
          <a:bodyPr/>
          <a:lstStyle/>
          <a:p>
            <a:pPr>
              <a:defRPr/>
            </a:pPr>
            <a:r>
              <a:rPr lang="en-US" smtClean="0"/>
              <a:t>© 2010 Quantum Corporation. Company Confidential. Forward-looking information is based upon multiple assumptions and uncertainties, does not necessarily represent the company</a:t>
            </a:r>
            <a:r>
              <a:rPr lang="ja-JP" altLang="en-US" smtClean="0"/>
              <a:t>’</a:t>
            </a:r>
            <a:r>
              <a:rPr lang="en-US" altLang="ja-JP" smtClean="0"/>
              <a:t>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CA8473E7-9841-4E21-BCBF-C3AC3779E235}"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9478">
              <a:defRPr/>
            </a:pPr>
            <a:r>
              <a:rPr lang="en-US" i="1" u="none" dirty="0" smtClean="0">
                <a:solidFill>
                  <a:srgbClr val="0076BB"/>
                </a:solidFill>
              </a:rPr>
              <a:t>Bend Memorial Clinic is an excellent example to show you how we can</a:t>
            </a:r>
            <a:r>
              <a:rPr lang="en-US" i="1" u="none" baseline="0" dirty="0" smtClean="0">
                <a:solidFill>
                  <a:srgbClr val="0076BB"/>
                </a:solidFill>
              </a:rPr>
              <a:t> effectively protect data in both physical and virtual environments.  The clinic’s IT staff could not keep up with the growing volume of data.  </a:t>
            </a:r>
            <a:r>
              <a:rPr lang="en-US" i="1" u="none" dirty="0" smtClean="0">
                <a:solidFill>
                  <a:srgbClr val="0076BB"/>
                </a:solidFill>
              </a:rPr>
              <a:t>Quantum’s N-tier solution drastically improved back-up and</a:t>
            </a:r>
            <a:r>
              <a:rPr lang="en-US" i="1" u="none" baseline="0" dirty="0" smtClean="0">
                <a:solidFill>
                  <a:srgbClr val="0076BB"/>
                </a:solidFill>
              </a:rPr>
              <a:t> restore times and IT productivity.  Now, Bend Memorial is certain that their data is highly secure and accessible for the next potential medical breakthrough.</a:t>
            </a:r>
            <a:endParaRPr lang="en-US" i="1" u="none" dirty="0" smtClean="0">
              <a:solidFill>
                <a:srgbClr val="0076BB"/>
              </a:solidFill>
            </a:endParaRPr>
          </a:p>
          <a:p>
            <a:pPr defTabSz="949478">
              <a:defRPr/>
            </a:pPr>
            <a:endParaRPr lang="en-US" dirty="0" smtClean="0">
              <a:solidFill>
                <a:srgbClr val="0076BB"/>
              </a:solidFill>
            </a:endParaRPr>
          </a:p>
          <a:p>
            <a:endParaRPr lang="en-US" dirty="0"/>
          </a:p>
        </p:txBody>
      </p:sp>
      <p:sp>
        <p:nvSpPr>
          <p:cNvPr id="4" name="Footer Placeholder 3"/>
          <p:cNvSpPr>
            <a:spLocks noGrp="1"/>
          </p:cNvSpPr>
          <p:nvPr>
            <p:ph type="ftr" sz="quarter" idx="10"/>
          </p:nvPr>
        </p:nvSpPr>
        <p:spPr/>
        <p:txBody>
          <a:bodyPr/>
          <a:lstStyle/>
          <a:p>
            <a:pPr>
              <a:defRPr/>
            </a:pPr>
            <a:r>
              <a:rPr lang="en-US" dirty="0" smtClean="0"/>
              <a:t>© 2010 Quantum Corporation. Company Confidential. Forward-looking information is based upon multiple assumptions and uncertainties, does not necessarily represent the company</a:t>
            </a:r>
            <a:r>
              <a:rPr lang="ja-JP" altLang="en-US" smtClean="0"/>
              <a:t>’</a:t>
            </a:r>
            <a:r>
              <a:rPr lang="en-US" altLang="ja-JP" dirty="0" smtClean="0"/>
              <a:t>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CA8473E7-9841-4E21-BCBF-C3AC3779E235}"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10000"/>
              </a:spcBef>
              <a:spcAft>
                <a:spcPct val="0"/>
              </a:spcAft>
              <a:buClrTx/>
              <a:buSzTx/>
              <a:buFontTx/>
              <a:buNone/>
              <a:tabLst/>
              <a:defRPr/>
            </a:pPr>
            <a:r>
              <a:rPr lang="en-US" dirty="0" smtClean="0"/>
              <a:t>These</a:t>
            </a:r>
            <a:r>
              <a:rPr lang="en-US" baseline="0" dirty="0" smtClean="0"/>
              <a:t> are the top 3 Cloud drivers that customers indicated in a recent study Quantum performed of Midrange and Enterprise companies.</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 2010 Quantum Corporation. Company Confidential. Forward-looking information is based upon multiple assumptions and uncertainties, does not necessarily represent the company</a:t>
            </a:r>
            <a:r>
              <a:rPr lang="ja-JP" altLang="en-US" smtClean="0"/>
              <a:t>’</a:t>
            </a:r>
            <a:r>
              <a:rPr lang="en-US" altLang="ja-JP" smtClean="0"/>
              <a:t>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CA8473E7-9841-4E21-BCBF-C3AC3779E235}"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5"/>
          <p:cNvPicPr>
            <a:picLocks noChangeAspect="1" noChangeArrowheads="1"/>
          </p:cNvPicPr>
          <p:nvPr/>
        </p:nvPicPr>
        <p:blipFill>
          <a:blip r:embed="rId2" cstate="print"/>
          <a:srcRect/>
          <a:stretch>
            <a:fillRect/>
          </a:stretch>
        </p:blipFill>
        <p:spPr bwMode="auto">
          <a:xfrm>
            <a:off x="1457325" y="1211263"/>
            <a:ext cx="6229350" cy="4435475"/>
          </a:xfrm>
          <a:prstGeom prst="rect">
            <a:avLst/>
          </a:prstGeom>
          <a:noFill/>
          <a:ln w="9525">
            <a:noFill/>
            <a:miter lim="800000"/>
            <a:headEnd/>
            <a:tailEnd/>
          </a:ln>
        </p:spPr>
      </p:pic>
      <p:pic>
        <p:nvPicPr>
          <p:cNvPr id="8" name="Picture 24" descr="QTM_Logo_white"/>
          <p:cNvPicPr>
            <a:picLocks noChangeAspect="1" noChangeArrowheads="1"/>
          </p:cNvPicPr>
          <p:nvPr/>
        </p:nvPicPr>
        <p:blipFill>
          <a:blip r:embed="rId3" cstate="print"/>
          <a:srcRect/>
          <a:stretch>
            <a:fillRect/>
          </a:stretch>
        </p:blipFill>
        <p:spPr bwMode="auto">
          <a:xfrm>
            <a:off x="7370763" y="288925"/>
            <a:ext cx="1416050" cy="212725"/>
          </a:xfrm>
          <a:prstGeom prst="rect">
            <a:avLst/>
          </a:prstGeom>
          <a:noFill/>
          <a:ln w="9525">
            <a:noFill/>
            <a:miter lim="800000"/>
            <a:headEnd/>
            <a:tailEnd/>
          </a:ln>
        </p:spPr>
      </p:pic>
      <p:sp>
        <p:nvSpPr>
          <p:cNvPr id="17" name="Text Placeholder 16"/>
          <p:cNvSpPr>
            <a:spLocks noGrp="1"/>
          </p:cNvSpPr>
          <p:nvPr>
            <p:ph type="body" sz="quarter" idx="13"/>
          </p:nvPr>
        </p:nvSpPr>
        <p:spPr>
          <a:xfrm>
            <a:off x="1981199" y="3140075"/>
            <a:ext cx="3534937" cy="1073150"/>
          </a:xfrm>
          <a:noFill/>
          <a:ln w="9525">
            <a:noFill/>
            <a:miter lim="800000"/>
            <a:headEnd/>
            <a:tailEnd/>
          </a:ln>
        </p:spPr>
        <p:txBody>
          <a:bodyPr>
            <a:normAutofit/>
          </a:bodyPr>
          <a:lstStyle>
            <a:lvl1pPr marL="0" indent="0">
              <a:buNone/>
              <a:defRPr lang="en-US" sz="1600" b="1" i="0" kern="1200" dirty="0" smtClean="0">
                <a:solidFill>
                  <a:srgbClr val="B9CDE5"/>
                </a:solidFill>
                <a:latin typeface="Arial" pitchFamily="34" charset="0"/>
                <a:ea typeface="+mn-ea"/>
                <a:cs typeface="Arial" pitchFamily="34" charset="0"/>
              </a:defRPr>
            </a:lvl1pPr>
          </a:lstStyle>
          <a:p>
            <a:pPr lvl="0"/>
            <a:r>
              <a:rPr lang="en-US" smtClean="0"/>
              <a:t>Click to edit Master text styles</a:t>
            </a:r>
          </a:p>
        </p:txBody>
      </p:sp>
      <p:sp>
        <p:nvSpPr>
          <p:cNvPr id="19" name="Text Placeholder 18"/>
          <p:cNvSpPr>
            <a:spLocks noGrp="1"/>
          </p:cNvSpPr>
          <p:nvPr>
            <p:ph type="body" sz="quarter" idx="14"/>
          </p:nvPr>
        </p:nvSpPr>
        <p:spPr>
          <a:xfrm>
            <a:off x="1981200" y="6248400"/>
            <a:ext cx="3899210" cy="215444"/>
          </a:xfrm>
          <a:noFill/>
          <a:ln w="9525">
            <a:noFill/>
            <a:miter lim="800000"/>
            <a:headEnd/>
            <a:tailEnd/>
          </a:ln>
        </p:spPr>
        <p:txBody>
          <a:bodyPr>
            <a:spAutoFit/>
          </a:bodyPr>
          <a:lstStyle>
            <a:lvl1pPr>
              <a:buNone/>
              <a:defRPr kumimoji="0" lang="en-US" sz="8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
        <p:nvSpPr>
          <p:cNvPr id="21" name="Text Placeholder 20"/>
          <p:cNvSpPr>
            <a:spLocks noGrp="1"/>
          </p:cNvSpPr>
          <p:nvPr>
            <p:ph type="body" sz="quarter" idx="15"/>
          </p:nvPr>
        </p:nvSpPr>
        <p:spPr>
          <a:xfrm>
            <a:off x="1981200" y="4206875"/>
            <a:ext cx="3549805" cy="338554"/>
          </a:xfrm>
          <a:noFill/>
          <a:ln w="9525">
            <a:noFill/>
            <a:miter lim="800000"/>
            <a:headEnd/>
            <a:tailEnd/>
          </a:ln>
        </p:spPr>
        <p:txBody>
          <a:bodyPr>
            <a:spAutoFit/>
          </a:bodyPr>
          <a:lstStyle>
            <a:lvl1pPr marL="0" indent="0">
              <a:buNone/>
              <a:defRPr kumimoji="0" lang="en-US" sz="16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
        <p:nvSpPr>
          <p:cNvPr id="23" name="Text Placeholder 22"/>
          <p:cNvSpPr>
            <a:spLocks noGrp="1"/>
          </p:cNvSpPr>
          <p:nvPr>
            <p:ph type="body" sz="quarter" idx="16"/>
          </p:nvPr>
        </p:nvSpPr>
        <p:spPr>
          <a:xfrm>
            <a:off x="1981200" y="685800"/>
            <a:ext cx="3527502" cy="2530475"/>
          </a:xfrm>
          <a:noFill/>
          <a:ln w="9525">
            <a:noFill/>
            <a:miter lim="800000"/>
            <a:headEnd/>
            <a:tailEnd/>
          </a:ln>
        </p:spPr>
        <p:txBody>
          <a:bodyPr rtlCol="0" anchor="b">
            <a:normAutofit/>
          </a:bodyPr>
          <a:lstStyle>
            <a:lvl1pPr marL="0" indent="0">
              <a:buNone/>
              <a:defRPr kumimoji="0" lang="en-US" sz="3200" b="1" i="0" u="none" strike="noStrike" kern="0" cap="all" spc="0" normalizeH="0" baseline="0" noProof="0" dirty="0" smtClean="0">
                <a:ln>
                  <a:noFill/>
                </a:ln>
                <a:solidFill>
                  <a:srgbClr val="FFFFFF"/>
                </a:solidFill>
                <a:effectLst/>
                <a:uLnTx/>
                <a:uFillTx/>
                <a:latin typeface="Arial" charset="0"/>
                <a:ea typeface="ＭＳ Ｐゴシック" charset="-128"/>
                <a:cs typeface="ＭＳ Ｐゴシック" charset="-128"/>
              </a:defRPr>
            </a:lvl1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Brackets Grey">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58087"/>
              </a:gs>
              <a:gs pos="50000">
                <a:srgbClr val="454E52"/>
              </a:gs>
              <a:gs pos="59000">
                <a:srgbClr val="3E4448"/>
              </a:gs>
              <a:gs pos="100000">
                <a:srgbClr val="171A1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58087"/>
              </a:gs>
              <a:gs pos="50000">
                <a:srgbClr val="454E52"/>
              </a:gs>
              <a:gs pos="59000">
                <a:srgbClr val="3E4448"/>
              </a:gs>
              <a:gs pos="100000">
                <a:srgbClr val="171A1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727D84"/>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rk Backgrnd Blank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B3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6629400"/>
            <a:ext cx="9144000" cy="228600"/>
          </a:xfrm>
          <a:prstGeom prst="rect">
            <a:avLst/>
          </a:prstGeom>
          <a:solidFill>
            <a:srgbClr val="4D4C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12" descr="Logo_lockup_042012.png"/>
          <p:cNvPicPr>
            <a:picLocks noChangeAspect="1"/>
          </p:cNvPicPr>
          <p:nvPr userDrawn="1"/>
        </p:nvPicPr>
        <p:blipFill>
          <a:blip r:embed="rId3" cstate="print"/>
          <a:srcRect/>
          <a:stretch>
            <a:fillRect/>
          </a:stretch>
        </p:blipFill>
        <p:spPr bwMode="auto">
          <a:xfrm>
            <a:off x="7561263" y="6173788"/>
            <a:ext cx="1354137" cy="684212"/>
          </a:xfrm>
          <a:prstGeom prst="rect">
            <a:avLst/>
          </a:prstGeom>
          <a:noFill/>
          <a:ln w="9525">
            <a:noFill/>
            <a:miter lim="800000"/>
            <a:headEnd/>
            <a:tailEnd/>
          </a:ln>
        </p:spPr>
      </p:pic>
      <p:sp>
        <p:nvSpPr>
          <p:cNvPr id="3" name="Slide Number Placeholder 3"/>
          <p:cNvSpPr>
            <a:spLocks noGrp="1"/>
          </p:cNvSpPr>
          <p:nvPr>
            <p:ph type="sldNum" sz="quarter" idx="11"/>
          </p:nvPr>
        </p:nvSpPr>
        <p:spPr>
          <a:xfrm>
            <a:off x="228600" y="6629400"/>
            <a:ext cx="463550" cy="184366"/>
          </a:xfrm>
        </p:spPr>
        <p:txBody>
          <a:bodyPr/>
          <a:lstStyle>
            <a:lvl1pPr>
              <a:defRPr>
                <a:solidFill>
                  <a:srgbClr val="808184"/>
                </a:solidFill>
              </a:defRPr>
            </a:lvl1pPr>
          </a:lstStyle>
          <a:p>
            <a:fld id="{8F20D5A1-9032-1545-B6AE-258D4534BA42}" type="slidenum">
              <a:rPr lang="en-US" smtClean="0"/>
              <a:pPr/>
              <a:t>‹#›</a:t>
            </a:fld>
            <a:endParaRPr lang="en-US" dirty="0"/>
          </a:p>
        </p:txBody>
      </p:sp>
      <p:sp>
        <p:nvSpPr>
          <p:cNvPr id="7" name="Slide Number Placeholder 4"/>
          <p:cNvSpPr txBox="1">
            <a:spLocks/>
          </p:cNvSpPr>
          <p:nvPr userDrawn="1"/>
        </p:nvSpPr>
        <p:spPr bwMode="auto">
          <a:xfrm>
            <a:off x="576263" y="6616700"/>
            <a:ext cx="4572000" cy="427038"/>
          </a:xfrm>
          <a:prstGeom prst="rect">
            <a:avLst/>
          </a:prstGeom>
          <a:noFill/>
          <a:ln w="9525">
            <a:noFill/>
            <a:miter lim="800000"/>
            <a:headEnd/>
            <a:tailEnd/>
          </a:ln>
        </p:spPr>
        <p:txBody>
          <a:bodyPr/>
          <a:lstStyle/>
          <a:p>
            <a:pPr>
              <a:defRPr/>
            </a:pPr>
            <a:r>
              <a:rPr lang="en-US" sz="1000" dirty="0" smtClean="0">
                <a:solidFill>
                  <a:srgbClr val="758087"/>
                </a:solidFill>
                <a:ea typeface="ＭＳ Ｐゴシック" charset="-128"/>
                <a:cs typeface="+mn-cs"/>
              </a:rPr>
              <a:t>© 2012 Quantum Corporation.  All Rights Reserved.</a:t>
            </a:r>
          </a:p>
        </p:txBody>
      </p:sp>
      <p:sp>
        <p:nvSpPr>
          <p:cNvPr id="8" name="Rectangle 7"/>
          <p:cNvSpPr>
            <a:spLocks noGrp="1" noChangeArrowheads="1"/>
          </p:cNvSpPr>
          <p:nvPr userDrawn="1"/>
        </p:nvSpPr>
        <p:spPr bwMode="auto">
          <a:xfrm>
            <a:off x="455613" y="6605588"/>
            <a:ext cx="171450" cy="247650"/>
          </a:xfrm>
          <a:prstGeom prst="rect">
            <a:avLst/>
          </a:prstGeom>
          <a:noFill/>
          <a:ln w="9525">
            <a:noFill/>
            <a:miter lim="800000"/>
            <a:headEnd/>
            <a:tailEnd/>
          </a:ln>
        </p:spPr>
        <p:txBody>
          <a:bodyPr/>
          <a:lstStyle/>
          <a:p>
            <a:pPr>
              <a:defRPr/>
            </a:pPr>
            <a:r>
              <a:rPr lang="en-US" sz="1100" dirty="0">
                <a:solidFill>
                  <a:srgbClr val="808184"/>
                </a:solidFill>
                <a:ea typeface="ＭＳ Ｐゴシック" charset="-128"/>
                <a:cs typeface="+mn-cs"/>
              </a:rPr>
              <a:t>|</a:t>
            </a:r>
          </a:p>
        </p:txBody>
      </p:sp>
    </p:spTree>
    <p:extLst>
      <p:ext uri="{BB962C8B-B14F-4D97-AF65-F5344CB8AC3E}">
        <p14:creationId xmlns:mc="http://schemas.openxmlformats.org/markup-compatibility/2006" xmlns:mv="urn:schemas-microsoft-com:mac:vml" xmlns:p14="http://schemas.microsoft.com/office/powerpoint/2010/main" xmlns="" val="2066301694"/>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 Backgrnd with Titl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B3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6629400"/>
            <a:ext cx="9144000" cy="228600"/>
          </a:xfrm>
          <a:prstGeom prst="rect">
            <a:avLst/>
          </a:prstGeom>
          <a:solidFill>
            <a:srgbClr val="4D4C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12" descr="Logo_lockup_042012.png"/>
          <p:cNvPicPr>
            <a:picLocks noChangeAspect="1"/>
          </p:cNvPicPr>
          <p:nvPr userDrawn="1"/>
        </p:nvPicPr>
        <p:blipFill>
          <a:blip r:embed="rId3" cstate="print"/>
          <a:srcRect/>
          <a:stretch>
            <a:fillRect/>
          </a:stretch>
        </p:blipFill>
        <p:spPr bwMode="auto">
          <a:xfrm>
            <a:off x="7561263" y="6173788"/>
            <a:ext cx="1354137" cy="684212"/>
          </a:xfrm>
          <a:prstGeom prst="rect">
            <a:avLst/>
          </a:prstGeom>
          <a:noFill/>
          <a:ln w="9525">
            <a:noFill/>
            <a:miter lim="800000"/>
            <a:headEnd/>
            <a:tailEnd/>
          </a:ln>
        </p:spPr>
      </p:pic>
      <p:sp>
        <p:nvSpPr>
          <p:cNvPr id="7" name="Slide Number Placeholder 4"/>
          <p:cNvSpPr txBox="1">
            <a:spLocks/>
          </p:cNvSpPr>
          <p:nvPr userDrawn="1"/>
        </p:nvSpPr>
        <p:spPr bwMode="auto">
          <a:xfrm>
            <a:off x="576263" y="6616700"/>
            <a:ext cx="4572000" cy="427038"/>
          </a:xfrm>
          <a:prstGeom prst="rect">
            <a:avLst/>
          </a:prstGeom>
          <a:noFill/>
          <a:ln w="9525">
            <a:noFill/>
            <a:miter lim="800000"/>
            <a:headEnd/>
            <a:tailEnd/>
          </a:ln>
        </p:spPr>
        <p:txBody>
          <a:bodyPr/>
          <a:lstStyle/>
          <a:p>
            <a:pPr>
              <a:defRPr/>
            </a:pPr>
            <a:r>
              <a:rPr lang="en-US" sz="1000" dirty="0" smtClean="0">
                <a:solidFill>
                  <a:srgbClr val="758087"/>
                </a:solidFill>
                <a:ea typeface="ＭＳ Ｐゴシック" charset="-128"/>
                <a:cs typeface="+mn-cs"/>
              </a:rPr>
              <a:t>© 2012 Quantum Corporation.  All Rights Reserved.</a:t>
            </a:r>
          </a:p>
        </p:txBody>
      </p:sp>
      <p:sp>
        <p:nvSpPr>
          <p:cNvPr id="8" name="Rectangle 7"/>
          <p:cNvSpPr>
            <a:spLocks noGrp="1" noChangeArrowheads="1"/>
          </p:cNvSpPr>
          <p:nvPr userDrawn="1"/>
        </p:nvSpPr>
        <p:spPr bwMode="auto">
          <a:xfrm>
            <a:off x="455613" y="6605588"/>
            <a:ext cx="171450" cy="247650"/>
          </a:xfrm>
          <a:prstGeom prst="rect">
            <a:avLst/>
          </a:prstGeom>
          <a:noFill/>
          <a:ln w="9525">
            <a:noFill/>
            <a:miter lim="800000"/>
            <a:headEnd/>
            <a:tailEnd/>
          </a:ln>
        </p:spPr>
        <p:txBody>
          <a:bodyPr/>
          <a:lstStyle/>
          <a:p>
            <a:pPr>
              <a:defRPr/>
            </a:pPr>
            <a:r>
              <a:rPr lang="en-US" sz="1100" dirty="0">
                <a:solidFill>
                  <a:srgbClr val="808184"/>
                </a:solidFill>
                <a:ea typeface="ＭＳ Ｐゴシック" charset="-128"/>
                <a:cs typeface="+mn-cs"/>
              </a:rPr>
              <a:t>|</a:t>
            </a:r>
          </a:p>
        </p:txBody>
      </p:sp>
      <p:sp>
        <p:nvSpPr>
          <p:cNvPr id="9" name="Title Placeholder 1"/>
          <p:cNvSpPr>
            <a:spLocks noGrp="1"/>
          </p:cNvSpPr>
          <p:nvPr>
            <p:ph type="title"/>
          </p:nvPr>
        </p:nvSpPr>
        <p:spPr bwMode="auto">
          <a:xfrm>
            <a:off x="228599" y="228600"/>
            <a:ext cx="8494059"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solidFill>
                  <a:srgbClr val="BFBFBF"/>
                </a:solidFill>
              </a:defRPr>
            </a:lvl1pPr>
          </a:lstStyle>
          <a:p>
            <a:pPr lvl="0"/>
            <a:r>
              <a:rPr lang="en-US" dirty="0" smtClean="0"/>
              <a:t>Click to edit Master title style</a:t>
            </a:r>
          </a:p>
        </p:txBody>
      </p:sp>
      <p:sp>
        <p:nvSpPr>
          <p:cNvPr id="3" name="Slide Number Placeholder 3"/>
          <p:cNvSpPr>
            <a:spLocks noGrp="1"/>
          </p:cNvSpPr>
          <p:nvPr>
            <p:ph type="sldNum" sz="quarter" idx="11"/>
          </p:nvPr>
        </p:nvSpPr>
        <p:spPr>
          <a:xfrm>
            <a:off x="228600" y="6629400"/>
            <a:ext cx="463550" cy="184366"/>
          </a:xfrm>
        </p:spPr>
        <p:txBody>
          <a:bodyPr/>
          <a:lstStyle>
            <a:lvl1pPr>
              <a:defRPr>
                <a:solidFill>
                  <a:srgbClr val="808184"/>
                </a:solidFill>
              </a:defRPr>
            </a:lvl1pPr>
          </a:lstStyle>
          <a:p>
            <a:fld id="{8F20D5A1-9032-1545-B6AE-258D4534BA42}"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 val="2066301694"/>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 Certain Closer - BLUE - Small Lockup">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5"/>
          <p:cNvSpPr txBox="1"/>
          <p:nvPr/>
        </p:nvSpPr>
        <p:spPr>
          <a:xfrm>
            <a:off x="885825" y="6300788"/>
            <a:ext cx="7310438" cy="338137"/>
          </a:xfrm>
          <a:prstGeom prst="rect">
            <a:avLst/>
          </a:prstGeom>
          <a:noFill/>
        </p:spPr>
        <p:txBody>
          <a:bodyPr>
            <a:spAutoFit/>
          </a:bodyPr>
          <a:lstStyle/>
          <a:p>
            <a:pPr algn="ctr" fontAlgn="auto">
              <a:spcBef>
                <a:spcPts val="0"/>
              </a:spcBef>
              <a:spcAft>
                <a:spcPts val="0"/>
              </a:spcAft>
              <a:defRPr/>
            </a:pPr>
            <a:r>
              <a:rPr lang="en-US" sz="800" kern="0" dirty="0">
                <a:solidFill>
                  <a:sysClr val="window" lastClr="FFFFFF"/>
                </a:solidFill>
                <a:ea typeface="ＭＳ Ｐゴシック" charset="-128"/>
                <a:cs typeface="+mn-cs"/>
              </a:rPr>
              <a:t>© 2012 Quantum Corporation. Company Confidential. Forward-looking information is based upon multiple assumptions and uncertainties,</a:t>
            </a:r>
            <a:br>
              <a:rPr lang="en-US" sz="800" kern="0" dirty="0">
                <a:solidFill>
                  <a:sysClr val="window" lastClr="FFFFFF"/>
                </a:solidFill>
                <a:ea typeface="ＭＳ Ｐゴシック" charset="-128"/>
                <a:cs typeface="+mn-cs"/>
              </a:rPr>
            </a:br>
            <a:r>
              <a:rPr lang="en-US" sz="800" kern="0" dirty="0">
                <a:solidFill>
                  <a:sysClr val="window" lastClr="FFFFFF"/>
                </a:solidFill>
                <a:ea typeface="ＭＳ Ｐゴシック" charset="-128"/>
                <a:cs typeface="+mn-cs"/>
              </a:rPr>
              <a:t>does not necessarily represent the company’s outlook and is for planning purposes only.</a:t>
            </a:r>
          </a:p>
        </p:txBody>
      </p:sp>
      <p:pic>
        <p:nvPicPr>
          <p:cNvPr id="7" name="Picture 6"/>
          <p:cNvPicPr>
            <a:picLocks noChangeAspect="1"/>
          </p:cNvPicPr>
          <p:nvPr userDrawn="1"/>
        </p:nvPicPr>
        <p:blipFill>
          <a:blip r:embed="rId2" cstate="print"/>
          <a:stretch>
            <a:fillRect/>
          </a:stretch>
        </p:blipFill>
        <p:spPr>
          <a:xfrm>
            <a:off x="3210709" y="2027014"/>
            <a:ext cx="3532620" cy="2514599"/>
          </a:xfrm>
          <a:prstGeom prst="rect">
            <a:avLst/>
          </a:prstGeom>
          <a:effectLst>
            <a:outerShdw blurRad="25400" sx="102000" sy="102000" algn="ctr" rotWithShape="0">
              <a:prstClr val="black">
                <a:alpha val="1000"/>
              </a:prstClr>
            </a:outerShdw>
          </a:effec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e Certain Closer - BLU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13"/>
          <p:cNvGrpSpPr>
            <a:grpSpLocks/>
          </p:cNvGrpSpPr>
          <p:nvPr/>
        </p:nvGrpSpPr>
        <p:grpSpPr bwMode="auto">
          <a:xfrm>
            <a:off x="2684463" y="1589088"/>
            <a:ext cx="4791075" cy="3411537"/>
            <a:chOff x="2647950" y="1589088"/>
            <a:chExt cx="4791075" cy="3411537"/>
          </a:xfrm>
        </p:grpSpPr>
        <p:pic>
          <p:nvPicPr>
            <p:cNvPr id="4" name="Picture 5"/>
            <p:cNvPicPr>
              <a:picLocks noChangeAspect="1" noChangeArrowheads="1"/>
            </p:cNvPicPr>
            <p:nvPr/>
          </p:nvPicPr>
          <p:blipFill>
            <a:blip r:embed="rId2" cstate="print"/>
            <a:srcRect/>
            <a:stretch>
              <a:fillRect/>
            </a:stretch>
          </p:blipFill>
          <p:spPr bwMode="auto">
            <a:xfrm>
              <a:off x="2647950" y="1589088"/>
              <a:ext cx="4791075" cy="3411537"/>
            </a:xfrm>
            <a:prstGeom prst="rect">
              <a:avLst/>
            </a:prstGeom>
            <a:noFill/>
            <a:ln w="9525">
              <a:noFill/>
              <a:miter lim="800000"/>
              <a:headEnd/>
              <a:tailEnd/>
            </a:ln>
          </p:spPr>
        </p:pic>
        <p:pic>
          <p:nvPicPr>
            <p:cNvPr id="5" name="Picture 2" descr="F:\My Box Files\Powerpoint\Quantum Certainty Master\Assets\be_certain-white.png"/>
            <p:cNvPicPr>
              <a:picLocks noChangeAspect="1" noChangeArrowheads="1"/>
            </p:cNvPicPr>
            <p:nvPr/>
          </p:nvPicPr>
          <p:blipFill>
            <a:blip r:embed="rId3" cstate="print"/>
            <a:srcRect/>
            <a:stretch>
              <a:fillRect/>
            </a:stretch>
          </p:blipFill>
          <p:spPr bwMode="auto">
            <a:xfrm>
              <a:off x="3460750" y="3095625"/>
              <a:ext cx="2138363" cy="296863"/>
            </a:xfrm>
            <a:prstGeom prst="rect">
              <a:avLst/>
            </a:prstGeom>
            <a:noFill/>
            <a:ln w="9525">
              <a:noFill/>
              <a:miter lim="800000"/>
              <a:headEnd/>
              <a:tailEnd/>
            </a:ln>
          </p:spPr>
        </p:pic>
      </p:grpSp>
      <p:sp>
        <p:nvSpPr>
          <p:cNvPr id="6" name="TextBox 5"/>
          <p:cNvSpPr txBox="1"/>
          <p:nvPr/>
        </p:nvSpPr>
        <p:spPr>
          <a:xfrm>
            <a:off x="885825" y="6300788"/>
            <a:ext cx="7310438" cy="338137"/>
          </a:xfrm>
          <a:prstGeom prst="rect">
            <a:avLst/>
          </a:prstGeom>
          <a:noFill/>
        </p:spPr>
        <p:txBody>
          <a:bodyPr>
            <a:spAutoFit/>
          </a:bodyPr>
          <a:lstStyle/>
          <a:p>
            <a:pPr algn="ctr" fontAlgn="auto">
              <a:spcBef>
                <a:spcPts val="0"/>
              </a:spcBef>
              <a:spcAft>
                <a:spcPts val="0"/>
              </a:spcAft>
              <a:defRPr/>
            </a:pPr>
            <a:r>
              <a:rPr lang="en-US" sz="800" kern="0" dirty="0">
                <a:solidFill>
                  <a:sysClr val="window" lastClr="FFFFFF"/>
                </a:solidFill>
                <a:ea typeface="ＭＳ Ｐゴシック" charset="-128"/>
                <a:cs typeface="+mn-cs"/>
              </a:rPr>
              <a:t>© 2012 Quantum Corporation. Company Confidential. Forward-looking information is based upon multiple assumptions and uncertainties,</a:t>
            </a:r>
            <a:br>
              <a:rPr lang="en-US" sz="800" kern="0" dirty="0">
                <a:solidFill>
                  <a:sysClr val="window" lastClr="FFFFFF"/>
                </a:solidFill>
                <a:ea typeface="ＭＳ Ｐゴシック" charset="-128"/>
                <a:cs typeface="+mn-cs"/>
              </a:rPr>
            </a:br>
            <a:r>
              <a:rPr lang="en-US" sz="800" kern="0" dirty="0">
                <a:solidFill>
                  <a:sysClr val="window" lastClr="FFFFFF"/>
                </a:solidFill>
                <a:ea typeface="ＭＳ Ｐゴシック" charset="-128"/>
                <a:cs typeface="+mn-cs"/>
              </a:rPr>
              <a:t>does not necessarily represent the company’s outlook and is for planning purposes only.</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e Certain Closer - WHIT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8"/>
          <p:cNvGrpSpPr>
            <a:grpSpLocks/>
          </p:cNvGrpSpPr>
          <p:nvPr/>
        </p:nvGrpSpPr>
        <p:grpSpPr bwMode="auto">
          <a:xfrm>
            <a:off x="2687638" y="1589088"/>
            <a:ext cx="4792662" cy="3411537"/>
            <a:chOff x="2646363" y="1589088"/>
            <a:chExt cx="4792662" cy="3411537"/>
          </a:xfrm>
        </p:grpSpPr>
        <p:pic>
          <p:nvPicPr>
            <p:cNvPr id="4" name="Picture 4"/>
            <p:cNvPicPr>
              <a:picLocks noChangeAspect="1" noChangeArrowheads="1"/>
            </p:cNvPicPr>
            <p:nvPr/>
          </p:nvPicPr>
          <p:blipFill>
            <a:blip r:embed="rId2" cstate="print"/>
            <a:srcRect/>
            <a:stretch>
              <a:fillRect/>
            </a:stretch>
          </p:blipFill>
          <p:spPr bwMode="auto">
            <a:xfrm>
              <a:off x="2646363" y="1589088"/>
              <a:ext cx="4792662" cy="3411537"/>
            </a:xfrm>
            <a:prstGeom prst="rect">
              <a:avLst/>
            </a:prstGeom>
            <a:noFill/>
            <a:ln w="9525">
              <a:noFill/>
              <a:miter lim="800000"/>
              <a:headEnd/>
              <a:tailEnd/>
            </a:ln>
          </p:spPr>
        </p:pic>
        <p:pic>
          <p:nvPicPr>
            <p:cNvPr id="5" name="Picture 2" descr="F:\My Box Files\Powerpoint\Quantum Certainty Master\Assets\be_certain-ltblue.png"/>
            <p:cNvPicPr>
              <a:picLocks noChangeAspect="1" noChangeArrowheads="1"/>
            </p:cNvPicPr>
            <p:nvPr/>
          </p:nvPicPr>
          <p:blipFill>
            <a:blip r:embed="rId3" cstate="print"/>
            <a:srcRect/>
            <a:stretch>
              <a:fillRect/>
            </a:stretch>
          </p:blipFill>
          <p:spPr bwMode="auto">
            <a:xfrm>
              <a:off x="3467100" y="3100388"/>
              <a:ext cx="2143125" cy="290512"/>
            </a:xfrm>
            <a:prstGeom prst="rect">
              <a:avLst/>
            </a:prstGeom>
            <a:noFill/>
            <a:ln w="9525">
              <a:noFill/>
              <a:miter lim="800000"/>
              <a:headEnd/>
              <a:tailEnd/>
            </a:ln>
          </p:spPr>
        </p:pic>
      </p:grpSp>
      <p:sp>
        <p:nvSpPr>
          <p:cNvPr id="6" name="TextBox 5"/>
          <p:cNvSpPr txBox="1"/>
          <p:nvPr/>
        </p:nvSpPr>
        <p:spPr>
          <a:xfrm>
            <a:off x="885825" y="6300788"/>
            <a:ext cx="7310438" cy="338137"/>
          </a:xfrm>
          <a:prstGeom prst="rect">
            <a:avLst/>
          </a:prstGeom>
          <a:noFill/>
        </p:spPr>
        <p:txBody>
          <a:bodyPr>
            <a:spAutoFit/>
          </a:bodyPr>
          <a:lstStyle/>
          <a:p>
            <a:pPr algn="ctr" fontAlgn="auto">
              <a:spcBef>
                <a:spcPts val="0"/>
              </a:spcBef>
              <a:spcAft>
                <a:spcPts val="0"/>
              </a:spcAft>
              <a:defRPr/>
            </a:pPr>
            <a:r>
              <a:rPr lang="en-US" sz="800" kern="0" dirty="0">
                <a:solidFill>
                  <a:srgbClr val="00B0F0"/>
                </a:solidFill>
                <a:ea typeface="ＭＳ Ｐゴシック" charset="-128"/>
                <a:cs typeface="+mn-cs"/>
              </a:rPr>
              <a:t>© 2012 Quantum Corporation. Company Confidential. Forward-looking information is based upon multiple assumptions and uncertainties,</a:t>
            </a:r>
            <a:br>
              <a:rPr lang="en-US" sz="800" kern="0" dirty="0">
                <a:solidFill>
                  <a:srgbClr val="00B0F0"/>
                </a:solidFill>
                <a:ea typeface="ＭＳ Ｐゴシック" charset="-128"/>
                <a:cs typeface="+mn-cs"/>
              </a:rPr>
            </a:br>
            <a:r>
              <a:rPr lang="en-US" sz="800" kern="0" dirty="0">
                <a:solidFill>
                  <a:srgbClr val="00B0F0"/>
                </a:solidFill>
                <a:ea typeface="ＭＳ Ｐゴシック" charset="-128"/>
                <a:cs typeface="+mn-cs"/>
              </a:rPr>
              <a:t>does not necessarily represent the company’s outlook and is for planning purposes only.</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304800" y="6572250"/>
            <a:ext cx="533400" cy="285750"/>
          </a:xfrm>
        </p:spPr>
        <p:txBody>
          <a:bodyPr/>
          <a:lstStyle>
            <a:lvl1pPr>
              <a:defRPr/>
            </a:lvl1pPr>
          </a:lstStyle>
          <a:p>
            <a:fld id="{661A45EC-E8B9-E340-8C88-0B45A3831421}" type="slidenum">
              <a:rPr lang="en-US"/>
              <a:pPr/>
              <a:t>‹#›</a:t>
            </a:fld>
            <a:endParaRPr lang="en-US"/>
          </a:p>
        </p:txBody>
      </p:sp>
    </p:spTree>
    <p:extLst>
      <p:ext uri="{BB962C8B-B14F-4D97-AF65-F5344CB8AC3E}">
        <p14:creationId xmlns:p14="http://schemas.microsoft.com/office/powerpoint/2010/main" xmlns="" val="4026830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rackets Yellow">
    <p:spTree>
      <p:nvGrpSpPr>
        <p:cNvPr id="1" name=""/>
        <p:cNvGrpSpPr/>
        <p:nvPr/>
      </p:nvGrpSpPr>
      <p:grpSpPr>
        <a:xfrm>
          <a:off x="0" y="0"/>
          <a:ext cx="0" cy="0"/>
          <a:chOff x="0" y="0"/>
          <a:chExt cx="0" cy="0"/>
        </a:xfrm>
      </p:grpSpPr>
      <p:pic>
        <p:nvPicPr>
          <p:cNvPr id="7" name="Picture 6" descr="puzzle_bracket_blue.png"/>
          <p:cNvPicPr>
            <a:picLocks noChangeAspect="1"/>
          </p:cNvPicPr>
          <p:nvPr userDrawn="1"/>
        </p:nvPicPr>
        <p:blipFill>
          <a:blip r:embed="rId2" cstate="print"/>
          <a:stretch>
            <a:fillRect/>
          </a:stretch>
        </p:blipFill>
        <p:spPr>
          <a:xfrm>
            <a:off x="0" y="0"/>
            <a:ext cx="9144000" cy="6858000"/>
          </a:xfrm>
          <a:prstGeom prst="rect">
            <a:avLst/>
          </a:prstGeom>
          <a:solidFill>
            <a:schemeClr val="tx1">
              <a:lumMod val="85000"/>
              <a:lumOff val="15000"/>
            </a:schemeClr>
          </a:solidFill>
        </p:spPr>
      </p:pic>
      <p:sp>
        <p:nvSpPr>
          <p:cNvPr id="11" name="Text Placeholder 15"/>
          <p:cNvSpPr>
            <a:spLocks noGrp="1"/>
          </p:cNvSpPr>
          <p:nvPr>
            <p:ph type="body" sz="quarter" idx="11"/>
          </p:nvPr>
        </p:nvSpPr>
        <p:spPr>
          <a:xfrm>
            <a:off x="904875" y="1970088"/>
            <a:ext cx="3560763" cy="604837"/>
          </a:xfrm>
        </p:spPr>
        <p:txBody>
          <a:bodyPr/>
          <a:lstStyle>
            <a:lvl1pPr marL="342900" indent="-342900" algn="l" defTabSz="457200" rtl="0" eaLnBrk="0" fontAlgn="base" hangingPunct="0">
              <a:spcBef>
                <a:spcPct val="20000"/>
              </a:spcBef>
              <a:spcAft>
                <a:spcPct val="0"/>
              </a:spcAft>
              <a:buSzPct val="75000"/>
              <a:buNone/>
              <a:defRPr lang="en-US" sz="1600" b="1" kern="1200" dirty="0" smtClean="0">
                <a:solidFill>
                  <a:srgbClr val="7DD8F4"/>
                </a:solidFill>
                <a:latin typeface="Arial" charset="0"/>
                <a:ea typeface="ＭＳ Ｐゴシック" charset="-128"/>
                <a:cs typeface="ＭＳ Ｐゴシック" charset="-128"/>
              </a:defRPr>
            </a:lvl1pPr>
          </a:lstStyle>
          <a:p>
            <a:pPr marL="0" lvl="0" indent="0" algn="l" defTabSz="457200" rtl="0" eaLnBrk="0" fontAlgn="base" hangingPunct="0">
              <a:spcBef>
                <a:spcPct val="20000"/>
              </a:spcBef>
              <a:spcAft>
                <a:spcPct val="0"/>
              </a:spcAft>
              <a:buClr>
                <a:srgbClr val="0DB6EC"/>
              </a:buClr>
              <a:buSzPct val="75000"/>
            </a:pPr>
            <a:r>
              <a:rPr lang="en-US" dirty="0" smtClean="0"/>
              <a:t>Click to edit Master text styles</a:t>
            </a:r>
          </a:p>
        </p:txBody>
      </p:sp>
      <p:sp>
        <p:nvSpPr>
          <p:cNvPr id="12"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168519686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7" name="Picture 5"/>
          <p:cNvPicPr>
            <a:picLocks noChangeAspect="1" noChangeArrowheads="1"/>
          </p:cNvPicPr>
          <p:nvPr/>
        </p:nvPicPr>
        <p:blipFill>
          <a:blip r:embed="rId2" cstate="print"/>
          <a:srcRect/>
          <a:stretch>
            <a:fillRect/>
          </a:stretch>
        </p:blipFill>
        <p:spPr bwMode="auto">
          <a:xfrm>
            <a:off x="1457325" y="1211263"/>
            <a:ext cx="6229350" cy="4435475"/>
          </a:xfrm>
          <a:prstGeom prst="rect">
            <a:avLst/>
          </a:prstGeom>
          <a:noFill/>
          <a:ln w="9525">
            <a:noFill/>
            <a:miter lim="800000"/>
            <a:headEnd/>
            <a:tailEnd/>
          </a:ln>
        </p:spPr>
      </p:pic>
      <p:pic>
        <p:nvPicPr>
          <p:cNvPr id="8" name="Picture 24" descr="QTM_Logo_white"/>
          <p:cNvPicPr>
            <a:picLocks noChangeAspect="1" noChangeArrowheads="1"/>
          </p:cNvPicPr>
          <p:nvPr/>
        </p:nvPicPr>
        <p:blipFill>
          <a:blip r:embed="rId3" cstate="print"/>
          <a:srcRect/>
          <a:stretch>
            <a:fillRect/>
          </a:stretch>
        </p:blipFill>
        <p:spPr bwMode="auto">
          <a:xfrm>
            <a:off x="7370763" y="288925"/>
            <a:ext cx="1416050" cy="212725"/>
          </a:xfrm>
          <a:prstGeom prst="rect">
            <a:avLst/>
          </a:prstGeom>
          <a:noFill/>
          <a:ln w="9525">
            <a:noFill/>
            <a:miter lim="800000"/>
            <a:headEnd/>
            <a:tailEnd/>
          </a:ln>
        </p:spPr>
      </p:pic>
      <p:sp>
        <p:nvSpPr>
          <p:cNvPr id="17" name="Text Placeholder 16"/>
          <p:cNvSpPr>
            <a:spLocks noGrp="1"/>
          </p:cNvSpPr>
          <p:nvPr>
            <p:ph type="body" sz="quarter" idx="13"/>
          </p:nvPr>
        </p:nvSpPr>
        <p:spPr>
          <a:xfrm>
            <a:off x="1981199" y="3140075"/>
            <a:ext cx="3534937" cy="1073150"/>
          </a:xfrm>
          <a:noFill/>
          <a:ln w="9525">
            <a:noFill/>
            <a:miter lim="800000"/>
            <a:headEnd/>
            <a:tailEnd/>
          </a:ln>
        </p:spPr>
        <p:txBody>
          <a:bodyPr>
            <a:normAutofit/>
          </a:bodyPr>
          <a:lstStyle>
            <a:lvl1pPr marL="0" indent="0">
              <a:buNone/>
              <a:defRPr lang="en-US" sz="1600" b="1" i="0" kern="1200" dirty="0" smtClean="0">
                <a:solidFill>
                  <a:srgbClr val="B9CDE5"/>
                </a:solidFill>
                <a:latin typeface="Arial" pitchFamily="34" charset="0"/>
                <a:ea typeface="+mn-ea"/>
                <a:cs typeface="Arial" pitchFamily="34" charset="0"/>
              </a:defRPr>
            </a:lvl1pPr>
          </a:lstStyle>
          <a:p>
            <a:pPr lvl="0"/>
            <a:r>
              <a:rPr lang="en-US" smtClean="0"/>
              <a:t>Click to edit Master text styles</a:t>
            </a:r>
          </a:p>
        </p:txBody>
      </p:sp>
      <p:sp>
        <p:nvSpPr>
          <p:cNvPr id="19" name="Text Placeholder 18"/>
          <p:cNvSpPr>
            <a:spLocks noGrp="1"/>
          </p:cNvSpPr>
          <p:nvPr>
            <p:ph type="body" sz="quarter" idx="14"/>
          </p:nvPr>
        </p:nvSpPr>
        <p:spPr>
          <a:xfrm>
            <a:off x="1981200" y="6248400"/>
            <a:ext cx="3899210" cy="215444"/>
          </a:xfrm>
          <a:noFill/>
          <a:ln w="9525">
            <a:noFill/>
            <a:miter lim="800000"/>
            <a:headEnd/>
            <a:tailEnd/>
          </a:ln>
        </p:spPr>
        <p:txBody>
          <a:bodyPr>
            <a:spAutoFit/>
          </a:bodyPr>
          <a:lstStyle>
            <a:lvl1pPr>
              <a:buNone/>
              <a:defRPr kumimoji="0" lang="en-US" sz="8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
        <p:nvSpPr>
          <p:cNvPr id="21" name="Text Placeholder 20"/>
          <p:cNvSpPr>
            <a:spLocks noGrp="1"/>
          </p:cNvSpPr>
          <p:nvPr>
            <p:ph type="body" sz="quarter" idx="15"/>
          </p:nvPr>
        </p:nvSpPr>
        <p:spPr>
          <a:xfrm>
            <a:off x="1981200" y="4206875"/>
            <a:ext cx="3549805" cy="338554"/>
          </a:xfrm>
          <a:noFill/>
          <a:ln w="9525">
            <a:noFill/>
            <a:miter lim="800000"/>
            <a:headEnd/>
            <a:tailEnd/>
          </a:ln>
        </p:spPr>
        <p:txBody>
          <a:bodyPr>
            <a:spAutoFit/>
          </a:bodyPr>
          <a:lstStyle>
            <a:lvl1pPr marL="0" indent="0">
              <a:buNone/>
              <a:defRPr kumimoji="0" lang="en-US" sz="16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
        <p:nvSpPr>
          <p:cNvPr id="23" name="Text Placeholder 22"/>
          <p:cNvSpPr>
            <a:spLocks noGrp="1"/>
          </p:cNvSpPr>
          <p:nvPr>
            <p:ph type="body" sz="quarter" idx="16"/>
          </p:nvPr>
        </p:nvSpPr>
        <p:spPr>
          <a:xfrm>
            <a:off x="1981200" y="685800"/>
            <a:ext cx="3527502" cy="2530475"/>
          </a:xfrm>
          <a:noFill/>
          <a:ln w="9525">
            <a:noFill/>
            <a:miter lim="800000"/>
            <a:headEnd/>
            <a:tailEnd/>
          </a:ln>
        </p:spPr>
        <p:txBody>
          <a:bodyPr rtlCol="0" anchor="b">
            <a:normAutofit/>
          </a:bodyPr>
          <a:lstStyle>
            <a:lvl1pPr marL="0" indent="0">
              <a:buNone/>
              <a:defRPr kumimoji="0" lang="en-US" sz="3200" b="1" i="0" u="none" strike="noStrike" kern="0" cap="all" spc="0" normalizeH="0" baseline="0" noProof="0" dirty="0" smtClean="0">
                <a:ln>
                  <a:noFill/>
                </a:ln>
                <a:solidFill>
                  <a:srgbClr val="FFFFFF"/>
                </a:solidFill>
                <a:effectLst/>
                <a:uLnTx/>
                <a:uFillTx/>
                <a:latin typeface="Arial" charset="0"/>
                <a:ea typeface="ＭＳ Ｐゴシック" charset="-128"/>
                <a:cs typeface="ＭＳ Ｐゴシック" charset="-128"/>
              </a:defRPr>
            </a:lvl1pPr>
          </a:lstStyle>
          <a:p>
            <a:pPr lvl="0"/>
            <a:r>
              <a:rPr lang="en-US"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9" name="Picture 24" descr="QTM_Logo_white"/>
          <p:cNvPicPr>
            <a:picLocks noChangeAspect="1" noChangeArrowheads="1"/>
          </p:cNvPicPr>
          <p:nvPr/>
        </p:nvPicPr>
        <p:blipFill>
          <a:blip r:embed="rId2" cstate="print"/>
          <a:srcRect/>
          <a:stretch>
            <a:fillRect/>
          </a:stretch>
        </p:blipFill>
        <p:spPr bwMode="auto">
          <a:xfrm>
            <a:off x="7370763" y="288925"/>
            <a:ext cx="1416050" cy="212725"/>
          </a:xfrm>
          <a:prstGeom prst="rect">
            <a:avLst/>
          </a:prstGeom>
          <a:noFill/>
          <a:ln w="9525">
            <a:noFill/>
            <a:miter lim="800000"/>
            <a:headEnd/>
            <a:tailEnd/>
          </a:ln>
        </p:spPr>
      </p:pic>
      <p:sp>
        <p:nvSpPr>
          <p:cNvPr id="21" name="Text Placeholder 20"/>
          <p:cNvSpPr>
            <a:spLocks noGrp="1"/>
          </p:cNvSpPr>
          <p:nvPr>
            <p:ph type="body" sz="quarter" idx="15"/>
          </p:nvPr>
        </p:nvSpPr>
        <p:spPr>
          <a:xfrm>
            <a:off x="5064125" y="4114800"/>
            <a:ext cx="3138842" cy="338554"/>
          </a:xfrm>
          <a:noFill/>
          <a:ln w="9525">
            <a:noFill/>
            <a:miter lim="800000"/>
            <a:headEnd/>
            <a:tailEnd/>
          </a:ln>
        </p:spPr>
        <p:txBody>
          <a:bodyPr>
            <a:spAutoFit/>
          </a:bodyPr>
          <a:lstStyle>
            <a:lvl1pPr>
              <a:buNone/>
              <a:defRPr kumimoji="0" lang="en-US" sz="16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
        <p:nvSpPr>
          <p:cNvPr id="23" name="Text Placeholder 22"/>
          <p:cNvSpPr>
            <a:spLocks noGrp="1"/>
          </p:cNvSpPr>
          <p:nvPr>
            <p:ph type="body" sz="quarter" idx="16"/>
          </p:nvPr>
        </p:nvSpPr>
        <p:spPr>
          <a:xfrm>
            <a:off x="5029199" y="593725"/>
            <a:ext cx="3539067" cy="2530475"/>
          </a:xfrm>
          <a:noFill/>
          <a:ln w="9525">
            <a:noFill/>
            <a:miter lim="800000"/>
            <a:headEnd/>
            <a:tailEnd/>
          </a:ln>
        </p:spPr>
        <p:txBody>
          <a:bodyPr rtlCol="0" anchor="b">
            <a:normAutofit/>
          </a:bodyPr>
          <a:lstStyle>
            <a:lvl1pPr marL="0" indent="0">
              <a:buNone/>
              <a:defRPr kumimoji="0" lang="en-US" sz="3200" b="1" i="0" u="none" strike="noStrike" kern="0" cap="all" spc="0" normalizeH="0" baseline="0" noProof="0" dirty="0" smtClean="0">
                <a:ln>
                  <a:noFill/>
                </a:ln>
                <a:solidFill>
                  <a:srgbClr val="FFFFFF"/>
                </a:solidFill>
                <a:effectLst/>
                <a:uLnTx/>
                <a:uFillTx/>
                <a:latin typeface="Arial" charset="0"/>
                <a:ea typeface="ＭＳ Ｐゴシック" charset="-128"/>
                <a:cs typeface="ＭＳ Ｐゴシック" charset="-128"/>
              </a:defRPr>
            </a:lvl1pPr>
          </a:lstStyle>
          <a:p>
            <a:pPr lvl="0"/>
            <a:r>
              <a:rPr lang="en-US" smtClean="0"/>
              <a:t>Click to edit Master text styles</a:t>
            </a:r>
          </a:p>
        </p:txBody>
      </p:sp>
      <p:sp>
        <p:nvSpPr>
          <p:cNvPr id="14" name="Text Placeholder 13"/>
          <p:cNvSpPr>
            <a:spLocks noGrp="1"/>
          </p:cNvSpPr>
          <p:nvPr>
            <p:ph type="body" sz="quarter" idx="17"/>
          </p:nvPr>
        </p:nvSpPr>
        <p:spPr>
          <a:xfrm>
            <a:off x="5029200" y="3048000"/>
            <a:ext cx="3403600" cy="914400"/>
          </a:xfrm>
        </p:spPr>
        <p:txBody>
          <a:bodyPr>
            <a:noAutofit/>
          </a:bodyPr>
          <a:lstStyle>
            <a:lvl1pPr marL="0" indent="0">
              <a:buNone/>
              <a:defRPr sz="1600" b="1" i="0">
                <a:solidFill>
                  <a:srgbClr val="B9CDE5"/>
                </a:solidFill>
                <a:latin typeface="Arial" pitchFamily="34" charset="0"/>
                <a:cs typeface="Arial" pitchFamily="34" charset="0"/>
              </a:defRPr>
            </a:lvl1pPr>
            <a:lvl2pPr>
              <a:defRPr sz="1600" b="1" i="0">
                <a:solidFill>
                  <a:srgbClr val="B9CDE5"/>
                </a:solidFill>
                <a:latin typeface="Arial" pitchFamily="34" charset="0"/>
                <a:cs typeface="Arial" pitchFamily="34" charset="0"/>
              </a:defRPr>
            </a:lvl2pPr>
            <a:lvl3pPr>
              <a:defRPr sz="1600" b="1" i="0">
                <a:solidFill>
                  <a:srgbClr val="B9CDE5"/>
                </a:solidFill>
                <a:latin typeface="Arial" pitchFamily="34" charset="0"/>
                <a:cs typeface="Arial" pitchFamily="34" charset="0"/>
              </a:defRPr>
            </a:lvl3pPr>
            <a:lvl4pPr>
              <a:defRPr sz="1600" b="1" i="0">
                <a:solidFill>
                  <a:srgbClr val="B9CDE5"/>
                </a:solidFill>
                <a:latin typeface="Arial" pitchFamily="34" charset="0"/>
                <a:cs typeface="Arial" pitchFamily="34" charset="0"/>
              </a:defRPr>
            </a:lvl4pPr>
            <a:lvl5pPr>
              <a:defRPr sz="1600" b="1" i="0">
                <a:solidFill>
                  <a:srgbClr val="B9CDE5"/>
                </a:solidFill>
                <a:latin typeface="Arial" pitchFamily="34" charset="0"/>
                <a:cs typeface="Arial" pitchFamily="34" charset="0"/>
              </a:defRPr>
            </a:lvl5pPr>
          </a:lstStyle>
          <a:p>
            <a:pPr lvl="0"/>
            <a:r>
              <a:rPr lang="en-US" smtClean="0"/>
              <a:t>Click to edit Master text styles</a:t>
            </a:r>
          </a:p>
        </p:txBody>
      </p:sp>
      <p:sp>
        <p:nvSpPr>
          <p:cNvPr id="8" name="Text Placeholder 18"/>
          <p:cNvSpPr>
            <a:spLocks noGrp="1"/>
          </p:cNvSpPr>
          <p:nvPr>
            <p:ph type="body" sz="quarter" idx="14"/>
          </p:nvPr>
        </p:nvSpPr>
        <p:spPr>
          <a:xfrm>
            <a:off x="1419494" y="6248400"/>
            <a:ext cx="1582484" cy="215444"/>
          </a:xfrm>
          <a:noFill/>
          <a:ln w="9525">
            <a:noFill/>
            <a:miter lim="800000"/>
            <a:headEnd/>
            <a:tailEnd/>
          </a:ln>
        </p:spPr>
        <p:txBody>
          <a:bodyPr wrap="none">
            <a:spAutoFit/>
          </a:bodyPr>
          <a:lstStyle>
            <a:lvl1pPr>
              <a:buNone/>
              <a:defRPr kumimoji="0" lang="en-US" sz="8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pic>
        <p:nvPicPr>
          <p:cNvPr id="13" name="Picture 12" descr="20100110 daniel B.jpg"/>
          <p:cNvPicPr>
            <a:picLocks noChangeAspect="1"/>
          </p:cNvPicPr>
          <p:nvPr userDrawn="1"/>
        </p:nvPicPr>
        <p:blipFill>
          <a:blip r:embed="rId3" cstate="print"/>
          <a:stretch>
            <a:fillRect/>
          </a:stretch>
        </p:blipFill>
        <p:spPr>
          <a:xfrm>
            <a:off x="1628383" y="1450958"/>
            <a:ext cx="2980610" cy="3362273"/>
          </a:xfrm>
          <a:prstGeom prst="rect">
            <a:avLst/>
          </a:prstGeom>
        </p:spPr>
      </p:pic>
      <p:pic>
        <p:nvPicPr>
          <p:cNvPr id="10" name="Picture 5"/>
          <p:cNvPicPr>
            <a:picLocks noChangeAspect="1" noChangeArrowheads="1"/>
          </p:cNvPicPr>
          <p:nvPr/>
        </p:nvPicPr>
        <p:blipFill>
          <a:blip r:embed="rId4" cstate="print"/>
          <a:srcRect/>
          <a:stretch>
            <a:fillRect/>
          </a:stretch>
        </p:blipFill>
        <p:spPr bwMode="auto">
          <a:xfrm>
            <a:off x="1180311" y="1377863"/>
            <a:ext cx="4882221" cy="3475973"/>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4"/>
          </p:nvPr>
        </p:nvSpPr>
        <p:spPr>
          <a:xfrm>
            <a:off x="228600" y="6618288"/>
            <a:ext cx="463550" cy="246062"/>
          </a:xfrm>
          <a:prstGeom prst="rect">
            <a:avLst/>
          </a:prstGeom>
          <a:noFill/>
          <a:ln w="9525">
            <a:noFill/>
            <a:miter lim="800000"/>
            <a:headEnd/>
            <a:tailEnd/>
          </a:ln>
        </p:spPr>
        <p:txBody>
          <a:bodyPr/>
          <a:lstStyle>
            <a:lvl1pPr algn="l" rtl="0" fontAlgn="base">
              <a:spcBef>
                <a:spcPct val="0"/>
              </a:spcBef>
              <a:spcAft>
                <a:spcPct val="0"/>
              </a:spcAft>
              <a:defRPr lang="en-US" sz="1000" kern="1200">
                <a:solidFill>
                  <a:srgbClr val="0DB6EC"/>
                </a:solidFill>
                <a:latin typeface="Arial" charset="0"/>
                <a:ea typeface="ＭＳ Ｐゴシック" charset="-128"/>
                <a:cs typeface="+mn-cs"/>
              </a:defRPr>
            </a:lvl1pPr>
          </a:lstStyle>
          <a:p>
            <a:pPr>
              <a:defRPr/>
            </a:pPr>
            <a:fld id="{E8C9CA96-CF1B-44E3-BD1A-753241981FA9}" type="slidenum">
              <a:rPr/>
              <a:pPr>
                <a:defRPr/>
              </a:pPr>
              <a:t>‹#›</a:t>
            </a:fld>
            <a:endParaRPr dirty="0"/>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4"/>
          </p:nvPr>
        </p:nvSpPr>
        <p:spPr>
          <a:xfrm>
            <a:off x="228600" y="6618288"/>
            <a:ext cx="463550" cy="246062"/>
          </a:xfrm>
          <a:prstGeom prst="rect">
            <a:avLst/>
          </a:prstGeom>
          <a:noFill/>
          <a:ln w="9525">
            <a:noFill/>
            <a:miter lim="800000"/>
            <a:headEnd/>
            <a:tailEnd/>
          </a:ln>
        </p:spPr>
        <p:txBody>
          <a:bodyPr/>
          <a:lstStyle>
            <a:lvl1pPr algn="l" rtl="0" fontAlgn="base">
              <a:spcBef>
                <a:spcPct val="0"/>
              </a:spcBef>
              <a:spcAft>
                <a:spcPct val="0"/>
              </a:spcAft>
              <a:defRPr lang="en-US" sz="1000" kern="1200">
                <a:solidFill>
                  <a:srgbClr val="0DB6EC"/>
                </a:solidFill>
                <a:latin typeface="Arial" charset="0"/>
                <a:ea typeface="ＭＳ Ｐゴシック" charset="-128"/>
                <a:cs typeface="+mn-cs"/>
              </a:defRPr>
            </a:lvl1pPr>
          </a:lstStyle>
          <a:p>
            <a:pPr>
              <a:defRPr/>
            </a:pPr>
            <a:fld id="{E8C9CA96-CF1B-44E3-BD1A-753241981FA9}" type="slidenum">
              <a:rPr/>
              <a:pPr>
                <a:defRPr/>
              </a:pPr>
              <a:t>‹#›</a:t>
            </a:fld>
            <a:endParaRPr dirty="0"/>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a:gsLst>
              <a:gs pos="0">
                <a:srgbClr val="E8EEF1"/>
              </a:gs>
              <a:gs pos="25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Brackets Cya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FD9F6"/>
              </a:gs>
              <a:gs pos="50000">
                <a:srgbClr val="3CBBE4"/>
              </a:gs>
              <a:gs pos="50000">
                <a:srgbClr val="00A1D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FD9F6"/>
              </a:gs>
              <a:gs pos="50000">
                <a:srgbClr val="3CBBE4"/>
              </a:gs>
              <a:gs pos="50000">
                <a:srgbClr val="00A1D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 name="Text Placeholder 15"/>
          <p:cNvSpPr>
            <a:spLocks noGrp="1"/>
          </p:cNvSpPr>
          <p:nvPr>
            <p:ph type="body" sz="quarter" idx="11"/>
          </p:nvPr>
        </p:nvSpPr>
        <p:spPr>
          <a:xfrm>
            <a:off x="904875" y="1970088"/>
            <a:ext cx="3560763" cy="604837"/>
          </a:xfrm>
        </p:spPr>
        <p:txBody>
          <a:bodyPr/>
          <a:lstStyle>
            <a:lvl1pPr marL="342900" indent="-342900" algn="l" defTabSz="457200" rtl="0" eaLnBrk="0" fontAlgn="base" hangingPunct="0">
              <a:spcBef>
                <a:spcPct val="20000"/>
              </a:spcBef>
              <a:spcAft>
                <a:spcPct val="0"/>
              </a:spcAft>
              <a:buSzPct val="75000"/>
              <a:buNone/>
              <a:defRPr lang="en-US" sz="1600" b="1" kern="1200" dirty="0" smtClean="0">
                <a:solidFill>
                  <a:srgbClr val="7DD8F4"/>
                </a:solidFill>
                <a:latin typeface="Arial" charset="0"/>
                <a:ea typeface="ＭＳ Ｐゴシック" charset="-128"/>
                <a:cs typeface="ＭＳ Ｐゴシック" charset="-128"/>
              </a:defRPr>
            </a:lvl1pPr>
          </a:lstStyle>
          <a:p>
            <a:pPr lvl="0"/>
            <a:r>
              <a:rPr lang="en-US" smtClean="0"/>
              <a:t>Click to edit Master text styles</a:t>
            </a:r>
          </a:p>
        </p:txBody>
      </p:sp>
      <p:sp>
        <p:nvSpPr>
          <p:cNvPr id="12"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Brackets Gree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FDB9C"/>
              </a:gs>
              <a:gs pos="50000">
                <a:srgbClr val="9CC26D"/>
              </a:gs>
              <a:gs pos="50000">
                <a:srgbClr val="79A8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FDB9C"/>
              </a:gs>
              <a:gs pos="50000">
                <a:srgbClr val="9CC26D"/>
              </a:gs>
              <a:gs pos="50000">
                <a:srgbClr val="79A8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BED99B"/>
                </a:solidFill>
                <a:latin typeface="Arial" charset="0"/>
                <a:ea typeface="ＭＳ Ｐゴシック" charset="-128"/>
                <a:cs typeface="ＭＳ Ｐゴシック" charset="-128"/>
              </a:defRPr>
            </a:lvl1pPr>
          </a:lstStyle>
          <a:p>
            <a:pPr lvl="0"/>
            <a:r>
              <a:rPr lang="en-US" smtClean="0"/>
              <a:t>Click to edit Master text styles</a:t>
            </a:r>
          </a:p>
        </p:txBody>
      </p:sp>
      <p:sp>
        <p:nvSpPr>
          <p:cNvPr id="11"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pter Brackets Yellow">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FDF92"/>
              </a:gs>
              <a:gs pos="50000">
                <a:srgbClr val="FFC948"/>
              </a:gs>
              <a:gs pos="50000">
                <a:srgbClr val="FFB7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FDF92"/>
              </a:gs>
              <a:gs pos="50000">
                <a:srgbClr val="FFC948"/>
              </a:gs>
              <a:gs pos="50000">
                <a:srgbClr val="FFB7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 name="Text Placeholder 15"/>
          <p:cNvSpPr>
            <a:spLocks noGrp="1"/>
          </p:cNvSpPr>
          <p:nvPr>
            <p:ph type="body" sz="quarter" idx="11"/>
          </p:nvPr>
        </p:nvSpPr>
        <p:spPr>
          <a:xfrm>
            <a:off x="904875" y="1970088"/>
            <a:ext cx="3560763" cy="604837"/>
          </a:xfrm>
        </p:spPr>
        <p:txBody>
          <a:bodyPr/>
          <a:lstStyle>
            <a:lvl1pPr marL="342900" indent="-342900" algn="l" defTabSz="457200" rtl="0" eaLnBrk="0" fontAlgn="base" hangingPunct="0">
              <a:spcBef>
                <a:spcPct val="20000"/>
              </a:spcBef>
              <a:spcAft>
                <a:spcPct val="0"/>
              </a:spcAft>
              <a:buSzPct val="75000"/>
              <a:buNone/>
              <a:defRPr lang="en-US" sz="1600" b="1" kern="1200" dirty="0" smtClean="0">
                <a:solidFill>
                  <a:srgbClr val="FFDC90"/>
                </a:solidFill>
                <a:latin typeface="Arial" charset="0"/>
                <a:ea typeface="ＭＳ Ｐゴシック" charset="-128"/>
                <a:cs typeface="ＭＳ Ｐゴシック" charset="-128"/>
              </a:defRPr>
            </a:lvl1pPr>
          </a:lstStyle>
          <a:p>
            <a:pPr lvl="0"/>
            <a:r>
              <a:rPr lang="en-US" smtClean="0"/>
              <a:t>Click to edit Master text styles</a:t>
            </a:r>
          </a:p>
        </p:txBody>
      </p:sp>
      <p:sp>
        <p:nvSpPr>
          <p:cNvPr id="12"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pter Brackets Go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1C894"/>
              </a:gs>
              <a:gs pos="50000">
                <a:srgbClr val="E9AE64"/>
              </a:gs>
              <a:gs pos="50000">
                <a:srgbClr val="E2953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1C894"/>
              </a:gs>
              <a:gs pos="50000">
                <a:srgbClr val="E9AE64"/>
              </a:gs>
              <a:gs pos="50000">
                <a:srgbClr val="E2953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F0C593"/>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pter Brackets Pink">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9B4D3"/>
              </a:gs>
              <a:gs pos="50000">
                <a:srgbClr val="F378B3"/>
              </a:gs>
              <a:gs pos="50000">
                <a:srgbClr val="EF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9B4D3"/>
              </a:gs>
              <a:gs pos="50000">
                <a:srgbClr val="F378B3"/>
              </a:gs>
              <a:gs pos="50000">
                <a:srgbClr val="EF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F6B2D1"/>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pter Brackets Viole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88ABD"/>
              </a:gs>
              <a:gs pos="50000">
                <a:srgbClr val="9163A8"/>
              </a:gs>
              <a:gs pos="50000">
                <a:srgbClr val="6B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88ABD"/>
              </a:gs>
              <a:gs pos="50000">
                <a:srgbClr val="9163A8"/>
              </a:gs>
              <a:gs pos="50000">
                <a:srgbClr val="6B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B589BB"/>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pter Brackets Grey">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58087"/>
              </a:gs>
              <a:gs pos="50000">
                <a:srgbClr val="454E52"/>
              </a:gs>
              <a:gs pos="59000">
                <a:srgbClr val="3E4448"/>
              </a:gs>
              <a:gs pos="100000">
                <a:srgbClr val="171A1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58087"/>
              </a:gs>
              <a:gs pos="50000">
                <a:srgbClr val="454E52"/>
              </a:gs>
              <a:gs pos="59000">
                <a:srgbClr val="3E4448"/>
              </a:gs>
              <a:gs pos="100000">
                <a:srgbClr val="171A1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727D84"/>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rk Backgrnd Blank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B3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userDrawn="1"/>
        </p:nvSpPr>
        <p:spPr>
          <a:xfrm>
            <a:off x="0" y="6629400"/>
            <a:ext cx="9144000" cy="228600"/>
          </a:xfrm>
          <a:prstGeom prst="rect">
            <a:avLst/>
          </a:prstGeom>
          <a:solidFill>
            <a:srgbClr val="4D4C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Picture 12" descr="Logo_lockup_042012.png"/>
          <p:cNvPicPr>
            <a:picLocks noChangeAspect="1"/>
          </p:cNvPicPr>
          <p:nvPr userDrawn="1"/>
        </p:nvPicPr>
        <p:blipFill>
          <a:blip r:embed="rId3" cstate="print"/>
          <a:srcRect/>
          <a:stretch>
            <a:fillRect/>
          </a:stretch>
        </p:blipFill>
        <p:spPr bwMode="auto">
          <a:xfrm>
            <a:off x="7561263" y="6173788"/>
            <a:ext cx="1354137" cy="684212"/>
          </a:xfrm>
          <a:prstGeom prst="rect">
            <a:avLst/>
          </a:prstGeom>
          <a:noFill/>
          <a:ln w="9525">
            <a:noFill/>
            <a:miter lim="800000"/>
            <a:headEnd/>
            <a:tailEnd/>
          </a:ln>
        </p:spPr>
      </p:pic>
      <p:sp>
        <p:nvSpPr>
          <p:cNvPr id="3" name="Slide Number Placeholder 3"/>
          <p:cNvSpPr>
            <a:spLocks noGrp="1"/>
          </p:cNvSpPr>
          <p:nvPr>
            <p:ph type="sldNum" sz="quarter" idx="11"/>
          </p:nvPr>
        </p:nvSpPr>
        <p:spPr>
          <a:xfrm>
            <a:off x="228600" y="6629400"/>
            <a:ext cx="463550" cy="184366"/>
          </a:xfrm>
        </p:spPr>
        <p:txBody>
          <a:bodyPr/>
          <a:lstStyle>
            <a:lvl1pPr>
              <a:defRPr>
                <a:solidFill>
                  <a:srgbClr val="808184"/>
                </a:solidFill>
              </a:defRPr>
            </a:lvl1pPr>
          </a:lstStyle>
          <a:p>
            <a:fld id="{8F20D5A1-9032-1545-B6AE-258D4534BA42}" type="slidenum">
              <a:rPr smtClean="0"/>
              <a:pPr/>
              <a:t>‹#›</a:t>
            </a:fld>
            <a:endParaRPr dirty="0"/>
          </a:p>
        </p:txBody>
      </p:sp>
      <p:sp>
        <p:nvSpPr>
          <p:cNvPr id="7" name="Slide Number Placeholder 4"/>
          <p:cNvSpPr txBox="1">
            <a:spLocks/>
          </p:cNvSpPr>
          <p:nvPr userDrawn="1"/>
        </p:nvSpPr>
        <p:spPr bwMode="auto">
          <a:xfrm>
            <a:off x="576263" y="6616700"/>
            <a:ext cx="4572000" cy="427038"/>
          </a:xfrm>
          <a:prstGeom prst="rect">
            <a:avLst/>
          </a:prstGeom>
          <a:noFill/>
          <a:ln w="9525">
            <a:noFill/>
            <a:miter lim="800000"/>
            <a:headEnd/>
            <a:tailEnd/>
          </a:ln>
        </p:spPr>
        <p:txBody>
          <a:bodyPr/>
          <a:lstStyle/>
          <a:p>
            <a:pPr>
              <a:defRPr/>
            </a:pPr>
            <a:r>
              <a:rPr lang="en-US" sz="1000" dirty="0">
                <a:solidFill>
                  <a:srgbClr val="758087"/>
                </a:solidFill>
                <a:ea typeface="ＭＳ Ｐゴシック" charset="-128"/>
              </a:rPr>
              <a:t>Quantum Confidential</a:t>
            </a:r>
          </a:p>
        </p:txBody>
      </p:sp>
      <p:sp>
        <p:nvSpPr>
          <p:cNvPr id="8" name="Rectangle 7"/>
          <p:cNvSpPr>
            <a:spLocks noGrp="1" noChangeArrowheads="1"/>
          </p:cNvSpPr>
          <p:nvPr userDrawn="1"/>
        </p:nvSpPr>
        <p:spPr bwMode="auto">
          <a:xfrm>
            <a:off x="455613" y="6605588"/>
            <a:ext cx="171450" cy="247650"/>
          </a:xfrm>
          <a:prstGeom prst="rect">
            <a:avLst/>
          </a:prstGeom>
          <a:noFill/>
          <a:ln w="9525">
            <a:noFill/>
            <a:miter lim="800000"/>
            <a:headEnd/>
            <a:tailEnd/>
          </a:ln>
        </p:spPr>
        <p:txBody>
          <a:bodyPr/>
          <a:lstStyle/>
          <a:p>
            <a:pPr>
              <a:defRPr/>
            </a:pPr>
            <a:r>
              <a:rPr lang="en-US" sz="1100" dirty="0">
                <a:solidFill>
                  <a:srgbClr val="808184"/>
                </a:solidFill>
                <a:ea typeface="ＭＳ Ｐゴシック" charset="-128"/>
              </a:rPr>
              <a:t>|</a:t>
            </a:r>
          </a:p>
        </p:txBody>
      </p:sp>
    </p:spTree>
    <p:extLst>
      <p:ext uri="{BB962C8B-B14F-4D97-AF65-F5344CB8AC3E}">
        <p14:creationId xmlns="" xmlns:p14="http://schemas.microsoft.com/office/powerpoint/2010/main" xmlns:mv="urn:schemas-microsoft-com:mac:vml" xmlns:mc="http://schemas.openxmlformats.org/markup-compatibility/2006" val="206630169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a:gsLst>
              <a:gs pos="0">
                <a:srgbClr val="E8EEF1"/>
              </a:gs>
              <a:gs pos="25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rk Backgrnd with Titl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B3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userDrawn="1"/>
        </p:nvSpPr>
        <p:spPr>
          <a:xfrm>
            <a:off x="0" y="6629400"/>
            <a:ext cx="9144000" cy="228600"/>
          </a:xfrm>
          <a:prstGeom prst="rect">
            <a:avLst/>
          </a:prstGeom>
          <a:solidFill>
            <a:srgbClr val="4D4C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Picture 12" descr="Logo_lockup_042012.png"/>
          <p:cNvPicPr>
            <a:picLocks noChangeAspect="1"/>
          </p:cNvPicPr>
          <p:nvPr userDrawn="1"/>
        </p:nvPicPr>
        <p:blipFill>
          <a:blip r:embed="rId3" cstate="print"/>
          <a:srcRect/>
          <a:stretch>
            <a:fillRect/>
          </a:stretch>
        </p:blipFill>
        <p:spPr bwMode="auto">
          <a:xfrm>
            <a:off x="7561263" y="6173788"/>
            <a:ext cx="1354137" cy="684212"/>
          </a:xfrm>
          <a:prstGeom prst="rect">
            <a:avLst/>
          </a:prstGeom>
          <a:noFill/>
          <a:ln w="9525">
            <a:noFill/>
            <a:miter lim="800000"/>
            <a:headEnd/>
            <a:tailEnd/>
          </a:ln>
        </p:spPr>
      </p:pic>
      <p:sp>
        <p:nvSpPr>
          <p:cNvPr id="7" name="Slide Number Placeholder 4"/>
          <p:cNvSpPr txBox="1">
            <a:spLocks/>
          </p:cNvSpPr>
          <p:nvPr userDrawn="1"/>
        </p:nvSpPr>
        <p:spPr bwMode="auto">
          <a:xfrm>
            <a:off x="576263" y="6616700"/>
            <a:ext cx="4572000" cy="427038"/>
          </a:xfrm>
          <a:prstGeom prst="rect">
            <a:avLst/>
          </a:prstGeom>
          <a:noFill/>
          <a:ln w="9525">
            <a:noFill/>
            <a:miter lim="800000"/>
            <a:headEnd/>
            <a:tailEnd/>
          </a:ln>
        </p:spPr>
        <p:txBody>
          <a:bodyPr/>
          <a:lstStyle/>
          <a:p>
            <a:pPr>
              <a:defRPr/>
            </a:pPr>
            <a:r>
              <a:rPr lang="en-US" sz="1000" dirty="0">
                <a:solidFill>
                  <a:srgbClr val="758087"/>
                </a:solidFill>
                <a:ea typeface="ＭＳ Ｐゴシック" charset="-128"/>
              </a:rPr>
              <a:t>Quantum Confidential</a:t>
            </a:r>
          </a:p>
        </p:txBody>
      </p:sp>
      <p:sp>
        <p:nvSpPr>
          <p:cNvPr id="8" name="Rectangle 7"/>
          <p:cNvSpPr>
            <a:spLocks noGrp="1" noChangeArrowheads="1"/>
          </p:cNvSpPr>
          <p:nvPr userDrawn="1"/>
        </p:nvSpPr>
        <p:spPr bwMode="auto">
          <a:xfrm>
            <a:off x="455613" y="6605588"/>
            <a:ext cx="171450" cy="247650"/>
          </a:xfrm>
          <a:prstGeom prst="rect">
            <a:avLst/>
          </a:prstGeom>
          <a:noFill/>
          <a:ln w="9525">
            <a:noFill/>
            <a:miter lim="800000"/>
            <a:headEnd/>
            <a:tailEnd/>
          </a:ln>
        </p:spPr>
        <p:txBody>
          <a:bodyPr/>
          <a:lstStyle/>
          <a:p>
            <a:pPr>
              <a:defRPr/>
            </a:pPr>
            <a:r>
              <a:rPr lang="en-US" sz="1100" dirty="0">
                <a:solidFill>
                  <a:srgbClr val="808184"/>
                </a:solidFill>
                <a:ea typeface="ＭＳ Ｐゴシック" charset="-128"/>
              </a:rPr>
              <a:t>|</a:t>
            </a:r>
          </a:p>
        </p:txBody>
      </p:sp>
      <p:sp>
        <p:nvSpPr>
          <p:cNvPr id="9" name="Title Placeholder 1"/>
          <p:cNvSpPr>
            <a:spLocks noGrp="1"/>
          </p:cNvSpPr>
          <p:nvPr>
            <p:ph type="title"/>
          </p:nvPr>
        </p:nvSpPr>
        <p:spPr bwMode="auto">
          <a:xfrm>
            <a:off x="228600" y="228600"/>
            <a:ext cx="77724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solidFill>
                  <a:srgbClr val="BFBFBF"/>
                </a:solidFill>
              </a:defRPr>
            </a:lvl1pPr>
          </a:lstStyle>
          <a:p>
            <a:pPr lvl="0"/>
            <a:r>
              <a:rPr lang="en-US" dirty="0" smtClean="0"/>
              <a:t>Click to edit Master title style</a:t>
            </a:r>
          </a:p>
        </p:txBody>
      </p:sp>
      <p:sp>
        <p:nvSpPr>
          <p:cNvPr id="3" name="Slide Number Placeholder 3"/>
          <p:cNvSpPr>
            <a:spLocks noGrp="1"/>
          </p:cNvSpPr>
          <p:nvPr>
            <p:ph type="sldNum" sz="quarter" idx="11"/>
          </p:nvPr>
        </p:nvSpPr>
        <p:spPr>
          <a:xfrm>
            <a:off x="228600" y="6629400"/>
            <a:ext cx="463550" cy="184366"/>
          </a:xfrm>
        </p:spPr>
        <p:txBody>
          <a:bodyPr/>
          <a:lstStyle>
            <a:lvl1pPr>
              <a:defRPr>
                <a:solidFill>
                  <a:srgbClr val="808184"/>
                </a:solidFill>
              </a:defRPr>
            </a:lvl1pPr>
          </a:lstStyle>
          <a:p>
            <a:fld id="{8F20D5A1-9032-1545-B6AE-258D4534BA42}" type="slidenum">
              <a:rPr smtClean="0"/>
              <a:pPr/>
              <a:t>‹#›</a:t>
            </a:fld>
            <a:endParaRPr dirty="0"/>
          </a:p>
        </p:txBody>
      </p:sp>
    </p:spTree>
    <p:extLst>
      <p:ext uri="{BB962C8B-B14F-4D97-AF65-F5344CB8AC3E}">
        <p14:creationId xmlns="" xmlns:p14="http://schemas.microsoft.com/office/powerpoint/2010/main" xmlns:mv="urn:schemas-microsoft-com:mac:vml" xmlns:mc="http://schemas.openxmlformats.org/markup-compatibility/2006" val="2066301694"/>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e Certain Closer - BLUE - Small Lockup">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TextBox 5"/>
          <p:cNvSpPr txBox="1"/>
          <p:nvPr/>
        </p:nvSpPr>
        <p:spPr>
          <a:xfrm>
            <a:off x="885825" y="6300788"/>
            <a:ext cx="7310438" cy="338137"/>
          </a:xfrm>
          <a:prstGeom prst="rect">
            <a:avLst/>
          </a:prstGeom>
          <a:noFill/>
        </p:spPr>
        <p:txBody>
          <a:bodyPr>
            <a:spAutoFit/>
          </a:bodyPr>
          <a:lstStyle/>
          <a:p>
            <a:pPr algn="ctr" fontAlgn="auto">
              <a:spcBef>
                <a:spcPts val="0"/>
              </a:spcBef>
              <a:spcAft>
                <a:spcPts val="0"/>
              </a:spcAft>
              <a:defRPr/>
            </a:pPr>
            <a:r>
              <a:rPr lang="en-US" sz="800" kern="0" dirty="0">
                <a:solidFill>
                  <a:sysClr val="window" lastClr="FFFFFF"/>
                </a:solidFill>
                <a:ea typeface="ＭＳ Ｐゴシック" charset="-128"/>
              </a:rPr>
              <a:t>© 2012 Quantum Corporation. Company Confidential. Forward-looking information is based upon multiple assumptions and uncertainties,</a:t>
            </a:r>
            <a:br>
              <a:rPr lang="en-US" sz="800" kern="0" dirty="0">
                <a:solidFill>
                  <a:sysClr val="window" lastClr="FFFFFF"/>
                </a:solidFill>
                <a:ea typeface="ＭＳ Ｐゴシック" charset="-128"/>
              </a:rPr>
            </a:br>
            <a:r>
              <a:rPr lang="en-US" sz="800" kern="0" dirty="0">
                <a:solidFill>
                  <a:sysClr val="window" lastClr="FFFFFF"/>
                </a:solidFill>
                <a:ea typeface="ＭＳ Ｐゴシック" charset="-128"/>
              </a:rPr>
              <a:t>does not necessarily represent the company’s outlook and is for planning purposes only.</a:t>
            </a:r>
          </a:p>
        </p:txBody>
      </p:sp>
      <p:pic>
        <p:nvPicPr>
          <p:cNvPr id="7" name="Picture 6"/>
          <p:cNvPicPr>
            <a:picLocks noChangeAspect="1"/>
          </p:cNvPicPr>
          <p:nvPr userDrawn="1"/>
        </p:nvPicPr>
        <p:blipFill>
          <a:blip r:embed="rId2" cstate="print"/>
          <a:stretch>
            <a:fillRect/>
          </a:stretch>
        </p:blipFill>
        <p:spPr>
          <a:xfrm>
            <a:off x="3210709" y="2027014"/>
            <a:ext cx="3532620" cy="2514599"/>
          </a:xfrm>
          <a:prstGeom prst="rect">
            <a:avLst/>
          </a:prstGeom>
          <a:effectLst>
            <a:outerShdw blurRad="25400" sx="102000" sy="102000" algn="ctr" rotWithShape="0">
              <a:prstClr val="black">
                <a:alpha val="1000"/>
              </a:prstClr>
            </a:outerShdw>
          </a:effectLst>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Be Certain Closer - BLU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3" name="Group 13"/>
          <p:cNvGrpSpPr>
            <a:grpSpLocks/>
          </p:cNvGrpSpPr>
          <p:nvPr/>
        </p:nvGrpSpPr>
        <p:grpSpPr bwMode="auto">
          <a:xfrm>
            <a:off x="2684463" y="1589088"/>
            <a:ext cx="4791075" cy="3411537"/>
            <a:chOff x="2647950" y="1589088"/>
            <a:chExt cx="4791075" cy="3411537"/>
          </a:xfrm>
        </p:grpSpPr>
        <p:pic>
          <p:nvPicPr>
            <p:cNvPr id="4" name="Picture 5"/>
            <p:cNvPicPr>
              <a:picLocks noChangeAspect="1" noChangeArrowheads="1"/>
            </p:cNvPicPr>
            <p:nvPr/>
          </p:nvPicPr>
          <p:blipFill>
            <a:blip r:embed="rId2" cstate="print"/>
            <a:srcRect/>
            <a:stretch>
              <a:fillRect/>
            </a:stretch>
          </p:blipFill>
          <p:spPr bwMode="auto">
            <a:xfrm>
              <a:off x="2647950" y="1589088"/>
              <a:ext cx="4791075" cy="3411537"/>
            </a:xfrm>
            <a:prstGeom prst="rect">
              <a:avLst/>
            </a:prstGeom>
            <a:noFill/>
            <a:ln w="9525">
              <a:noFill/>
              <a:miter lim="800000"/>
              <a:headEnd/>
              <a:tailEnd/>
            </a:ln>
          </p:spPr>
        </p:pic>
        <p:pic>
          <p:nvPicPr>
            <p:cNvPr id="5" name="Picture 2" descr="F:\My Box Files\Powerpoint\Quantum Certainty Master\Assets\be_certain-white.png"/>
            <p:cNvPicPr>
              <a:picLocks noChangeAspect="1" noChangeArrowheads="1"/>
            </p:cNvPicPr>
            <p:nvPr/>
          </p:nvPicPr>
          <p:blipFill>
            <a:blip r:embed="rId3" cstate="print"/>
            <a:srcRect/>
            <a:stretch>
              <a:fillRect/>
            </a:stretch>
          </p:blipFill>
          <p:spPr bwMode="auto">
            <a:xfrm>
              <a:off x="3460750" y="3095625"/>
              <a:ext cx="2138363" cy="296863"/>
            </a:xfrm>
            <a:prstGeom prst="rect">
              <a:avLst/>
            </a:prstGeom>
            <a:noFill/>
            <a:ln w="9525">
              <a:noFill/>
              <a:miter lim="800000"/>
              <a:headEnd/>
              <a:tailEnd/>
            </a:ln>
          </p:spPr>
        </p:pic>
      </p:grpSp>
      <p:sp>
        <p:nvSpPr>
          <p:cNvPr id="6" name="TextBox 5"/>
          <p:cNvSpPr txBox="1"/>
          <p:nvPr/>
        </p:nvSpPr>
        <p:spPr>
          <a:xfrm>
            <a:off x="885825" y="6300788"/>
            <a:ext cx="7310438" cy="338137"/>
          </a:xfrm>
          <a:prstGeom prst="rect">
            <a:avLst/>
          </a:prstGeom>
          <a:noFill/>
        </p:spPr>
        <p:txBody>
          <a:bodyPr>
            <a:spAutoFit/>
          </a:bodyPr>
          <a:lstStyle/>
          <a:p>
            <a:pPr algn="ctr" fontAlgn="auto">
              <a:spcBef>
                <a:spcPts val="0"/>
              </a:spcBef>
              <a:spcAft>
                <a:spcPts val="0"/>
              </a:spcAft>
              <a:defRPr/>
            </a:pPr>
            <a:r>
              <a:rPr lang="en-US" sz="800" kern="0" dirty="0">
                <a:solidFill>
                  <a:sysClr val="window" lastClr="FFFFFF"/>
                </a:solidFill>
                <a:ea typeface="ＭＳ Ｐゴシック" charset="-128"/>
              </a:rPr>
              <a:t>© 2012 Quantum Corporation. Company Confidential. Forward-looking information is based upon multiple assumptions and uncertainties,</a:t>
            </a:r>
            <a:br>
              <a:rPr lang="en-US" sz="800" kern="0" dirty="0">
                <a:solidFill>
                  <a:sysClr val="window" lastClr="FFFFFF"/>
                </a:solidFill>
                <a:ea typeface="ＭＳ Ｐゴシック" charset="-128"/>
              </a:rPr>
            </a:br>
            <a:r>
              <a:rPr lang="en-US" sz="800" kern="0" dirty="0">
                <a:solidFill>
                  <a:sysClr val="window" lastClr="FFFFFF"/>
                </a:solidFill>
                <a:ea typeface="ＭＳ Ｐゴシック" charset="-128"/>
              </a:rPr>
              <a:t>does not necessarily represent the company’s outlook and is for planning purposes only.</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e Certain Closer - WHIT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3" name="Group 8"/>
          <p:cNvGrpSpPr>
            <a:grpSpLocks/>
          </p:cNvGrpSpPr>
          <p:nvPr/>
        </p:nvGrpSpPr>
        <p:grpSpPr bwMode="auto">
          <a:xfrm>
            <a:off x="2687638" y="1589088"/>
            <a:ext cx="4792662" cy="3411537"/>
            <a:chOff x="2646363" y="1589088"/>
            <a:chExt cx="4792662" cy="3411537"/>
          </a:xfrm>
        </p:grpSpPr>
        <p:pic>
          <p:nvPicPr>
            <p:cNvPr id="4" name="Picture 4"/>
            <p:cNvPicPr>
              <a:picLocks noChangeAspect="1" noChangeArrowheads="1"/>
            </p:cNvPicPr>
            <p:nvPr/>
          </p:nvPicPr>
          <p:blipFill>
            <a:blip r:embed="rId2" cstate="print"/>
            <a:srcRect/>
            <a:stretch>
              <a:fillRect/>
            </a:stretch>
          </p:blipFill>
          <p:spPr bwMode="auto">
            <a:xfrm>
              <a:off x="2646363" y="1589088"/>
              <a:ext cx="4792662" cy="3411537"/>
            </a:xfrm>
            <a:prstGeom prst="rect">
              <a:avLst/>
            </a:prstGeom>
            <a:noFill/>
            <a:ln w="9525">
              <a:noFill/>
              <a:miter lim="800000"/>
              <a:headEnd/>
              <a:tailEnd/>
            </a:ln>
          </p:spPr>
        </p:pic>
        <p:pic>
          <p:nvPicPr>
            <p:cNvPr id="5" name="Picture 2" descr="F:\My Box Files\Powerpoint\Quantum Certainty Master\Assets\be_certain-ltblue.png"/>
            <p:cNvPicPr>
              <a:picLocks noChangeAspect="1" noChangeArrowheads="1"/>
            </p:cNvPicPr>
            <p:nvPr/>
          </p:nvPicPr>
          <p:blipFill>
            <a:blip r:embed="rId3" cstate="print"/>
            <a:srcRect/>
            <a:stretch>
              <a:fillRect/>
            </a:stretch>
          </p:blipFill>
          <p:spPr bwMode="auto">
            <a:xfrm>
              <a:off x="3467100" y="3100388"/>
              <a:ext cx="2143125" cy="290512"/>
            </a:xfrm>
            <a:prstGeom prst="rect">
              <a:avLst/>
            </a:prstGeom>
            <a:noFill/>
            <a:ln w="9525">
              <a:noFill/>
              <a:miter lim="800000"/>
              <a:headEnd/>
              <a:tailEnd/>
            </a:ln>
          </p:spPr>
        </p:pic>
      </p:grpSp>
      <p:sp>
        <p:nvSpPr>
          <p:cNvPr id="6" name="TextBox 5"/>
          <p:cNvSpPr txBox="1"/>
          <p:nvPr/>
        </p:nvSpPr>
        <p:spPr>
          <a:xfrm>
            <a:off x="885825" y="6300788"/>
            <a:ext cx="7310438" cy="338137"/>
          </a:xfrm>
          <a:prstGeom prst="rect">
            <a:avLst/>
          </a:prstGeom>
          <a:noFill/>
        </p:spPr>
        <p:txBody>
          <a:bodyPr>
            <a:spAutoFit/>
          </a:bodyPr>
          <a:lstStyle/>
          <a:p>
            <a:pPr algn="ctr" fontAlgn="auto">
              <a:spcBef>
                <a:spcPts val="0"/>
              </a:spcBef>
              <a:spcAft>
                <a:spcPts val="0"/>
              </a:spcAft>
              <a:defRPr/>
            </a:pPr>
            <a:r>
              <a:rPr lang="en-US" sz="800" kern="0" dirty="0">
                <a:solidFill>
                  <a:srgbClr val="00B0F0"/>
                </a:solidFill>
                <a:ea typeface="ＭＳ Ｐゴシック" charset="-128"/>
              </a:rPr>
              <a:t>© 2012 Quantum Corporation. Company Confidential. Forward-looking information is based upon multiple assumptions and uncertainties,</a:t>
            </a:r>
            <a:br>
              <a:rPr lang="en-US" sz="800" kern="0" dirty="0">
                <a:solidFill>
                  <a:srgbClr val="00B0F0"/>
                </a:solidFill>
                <a:ea typeface="ＭＳ Ｐゴシック" charset="-128"/>
              </a:rPr>
            </a:br>
            <a:r>
              <a:rPr lang="en-US" sz="800" kern="0" dirty="0">
                <a:solidFill>
                  <a:srgbClr val="00B0F0"/>
                </a:solidFill>
                <a:ea typeface="ＭＳ Ｐゴシック" charset="-128"/>
              </a:rPr>
              <a:t>does not necessarily represent the company’s outlook and is for planning purposes only.</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Brackets Cya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FD9F6"/>
              </a:gs>
              <a:gs pos="50000">
                <a:srgbClr val="3CBBE4"/>
              </a:gs>
              <a:gs pos="50000">
                <a:srgbClr val="00A1D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FD9F6"/>
              </a:gs>
              <a:gs pos="50000">
                <a:srgbClr val="3CBBE4"/>
              </a:gs>
              <a:gs pos="50000">
                <a:srgbClr val="00A1D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 Placeholder 15"/>
          <p:cNvSpPr>
            <a:spLocks noGrp="1"/>
          </p:cNvSpPr>
          <p:nvPr>
            <p:ph type="body" sz="quarter" idx="11"/>
          </p:nvPr>
        </p:nvSpPr>
        <p:spPr>
          <a:xfrm>
            <a:off x="904875" y="1970088"/>
            <a:ext cx="3560763" cy="604837"/>
          </a:xfrm>
        </p:spPr>
        <p:txBody>
          <a:bodyPr/>
          <a:lstStyle>
            <a:lvl1pPr marL="342900" indent="-342900" algn="l" defTabSz="457200" rtl="0" eaLnBrk="0" fontAlgn="base" hangingPunct="0">
              <a:spcBef>
                <a:spcPct val="20000"/>
              </a:spcBef>
              <a:spcAft>
                <a:spcPct val="0"/>
              </a:spcAft>
              <a:buSzPct val="75000"/>
              <a:buNone/>
              <a:defRPr lang="en-US" sz="1600" b="1" kern="1200" dirty="0" smtClean="0">
                <a:solidFill>
                  <a:srgbClr val="7DD8F4"/>
                </a:solidFill>
                <a:latin typeface="Arial" charset="0"/>
                <a:ea typeface="ＭＳ Ｐゴシック" charset="-128"/>
                <a:cs typeface="ＭＳ Ｐゴシック" charset="-128"/>
              </a:defRPr>
            </a:lvl1pPr>
          </a:lstStyle>
          <a:p>
            <a:pPr lvl="0"/>
            <a:r>
              <a:rPr lang="en-US" smtClean="0"/>
              <a:t>Click to edit Master text styles</a:t>
            </a:r>
          </a:p>
        </p:txBody>
      </p:sp>
      <p:sp>
        <p:nvSpPr>
          <p:cNvPr id="12"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Brackets Gree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FDB9C"/>
              </a:gs>
              <a:gs pos="50000">
                <a:srgbClr val="9CC26D"/>
              </a:gs>
              <a:gs pos="50000">
                <a:srgbClr val="79A8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FDB9C"/>
              </a:gs>
              <a:gs pos="50000">
                <a:srgbClr val="9CC26D"/>
              </a:gs>
              <a:gs pos="50000">
                <a:srgbClr val="79A8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BED99B"/>
                </a:solidFill>
                <a:latin typeface="Arial" charset="0"/>
                <a:ea typeface="ＭＳ Ｐゴシック" charset="-128"/>
                <a:cs typeface="ＭＳ Ｐゴシック" charset="-128"/>
              </a:defRPr>
            </a:lvl1pPr>
          </a:lstStyle>
          <a:p>
            <a:pPr lvl="0"/>
            <a:r>
              <a:rPr lang="en-US" smtClean="0"/>
              <a:t>Click to edit Master text styles</a:t>
            </a:r>
          </a:p>
        </p:txBody>
      </p:sp>
      <p:sp>
        <p:nvSpPr>
          <p:cNvPr id="11"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Brackets Yellow">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FDF92"/>
              </a:gs>
              <a:gs pos="50000">
                <a:srgbClr val="FFC948"/>
              </a:gs>
              <a:gs pos="50000">
                <a:srgbClr val="FFB7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FDF92"/>
              </a:gs>
              <a:gs pos="50000">
                <a:srgbClr val="FFC948"/>
              </a:gs>
              <a:gs pos="50000">
                <a:srgbClr val="FFB7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 Placeholder 15"/>
          <p:cNvSpPr>
            <a:spLocks noGrp="1"/>
          </p:cNvSpPr>
          <p:nvPr>
            <p:ph type="body" sz="quarter" idx="11"/>
          </p:nvPr>
        </p:nvSpPr>
        <p:spPr>
          <a:xfrm>
            <a:off x="904875" y="1970088"/>
            <a:ext cx="3560763" cy="604837"/>
          </a:xfrm>
        </p:spPr>
        <p:txBody>
          <a:bodyPr/>
          <a:lstStyle>
            <a:lvl1pPr marL="342900" indent="-342900" algn="l" defTabSz="457200" rtl="0" eaLnBrk="0" fontAlgn="base" hangingPunct="0">
              <a:spcBef>
                <a:spcPct val="20000"/>
              </a:spcBef>
              <a:spcAft>
                <a:spcPct val="0"/>
              </a:spcAft>
              <a:buSzPct val="75000"/>
              <a:buNone/>
              <a:defRPr lang="en-US" sz="1600" b="1" kern="1200" dirty="0" smtClean="0">
                <a:solidFill>
                  <a:srgbClr val="FFDC90"/>
                </a:solidFill>
                <a:latin typeface="Arial" charset="0"/>
                <a:ea typeface="ＭＳ Ｐゴシック" charset="-128"/>
                <a:cs typeface="ＭＳ Ｐゴシック" charset="-128"/>
              </a:defRPr>
            </a:lvl1pPr>
          </a:lstStyle>
          <a:p>
            <a:pPr lvl="0"/>
            <a:r>
              <a:rPr lang="en-US" smtClean="0"/>
              <a:t>Click to edit Master text styles</a:t>
            </a:r>
          </a:p>
        </p:txBody>
      </p:sp>
      <p:sp>
        <p:nvSpPr>
          <p:cNvPr id="12"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Brackets Go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1C894"/>
              </a:gs>
              <a:gs pos="50000">
                <a:srgbClr val="E9AE64"/>
              </a:gs>
              <a:gs pos="50000">
                <a:srgbClr val="E2953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1C894"/>
              </a:gs>
              <a:gs pos="50000">
                <a:srgbClr val="E9AE64"/>
              </a:gs>
              <a:gs pos="50000">
                <a:srgbClr val="E2953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F0C593"/>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Brackets Pink">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9B4D3"/>
              </a:gs>
              <a:gs pos="50000">
                <a:srgbClr val="F378B3"/>
              </a:gs>
              <a:gs pos="50000">
                <a:srgbClr val="EF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9B4D3"/>
              </a:gs>
              <a:gs pos="50000">
                <a:srgbClr val="F378B3"/>
              </a:gs>
              <a:gs pos="50000">
                <a:srgbClr val="EF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F6B2D1"/>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Brackets Viole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88ABD"/>
              </a:gs>
              <a:gs pos="50000">
                <a:srgbClr val="9163A8"/>
              </a:gs>
              <a:gs pos="50000">
                <a:srgbClr val="6B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88ABD"/>
              </a:gs>
              <a:gs pos="50000">
                <a:srgbClr val="9163A8"/>
              </a:gs>
              <a:gs pos="50000">
                <a:srgbClr val="6B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B589BB"/>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gradFill>
            <a:gsLst>
              <a:gs pos="0">
                <a:srgbClr val="E8EEF1"/>
              </a:gs>
              <a:gs pos="25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0" y="6629400"/>
            <a:ext cx="9144000" cy="228600"/>
          </a:xfrm>
          <a:prstGeom prst="rect">
            <a:avLst/>
          </a:prstGeom>
          <a:gradFill>
            <a:gsLst>
              <a:gs pos="0">
                <a:srgbClr val="E3E9EF"/>
              </a:gs>
              <a:gs pos="50000">
                <a:srgbClr val="F0F3F7"/>
              </a:gs>
              <a:gs pos="100000">
                <a:srgbClr val="FDFE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8" name="Title Placeholder 1"/>
          <p:cNvSpPr>
            <a:spLocks noGrp="1"/>
          </p:cNvSpPr>
          <p:nvPr>
            <p:ph type="title"/>
          </p:nvPr>
        </p:nvSpPr>
        <p:spPr bwMode="auto">
          <a:xfrm>
            <a:off x="228600" y="228600"/>
            <a:ext cx="8404412"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9" name="Text Placeholder 2"/>
          <p:cNvSpPr>
            <a:spLocks noGrp="1"/>
          </p:cNvSpPr>
          <p:nvPr>
            <p:ph type="body" idx="1"/>
          </p:nvPr>
        </p:nvSpPr>
        <p:spPr bwMode="auto">
          <a:xfrm>
            <a:off x="301624" y="1143000"/>
            <a:ext cx="8340351"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228600" y="6618288"/>
            <a:ext cx="463550" cy="246062"/>
          </a:xfrm>
          <a:prstGeom prst="rect">
            <a:avLst/>
          </a:prstGeom>
          <a:noFill/>
          <a:ln w="9525">
            <a:noFill/>
            <a:miter lim="800000"/>
            <a:headEnd/>
            <a:tailEnd/>
          </a:ln>
        </p:spPr>
        <p:txBody>
          <a:bodyPr/>
          <a:lstStyle>
            <a:lvl1pPr algn="l" rtl="0" fontAlgn="base">
              <a:spcBef>
                <a:spcPct val="0"/>
              </a:spcBef>
              <a:spcAft>
                <a:spcPct val="0"/>
              </a:spcAft>
              <a:defRPr lang="en-US" sz="1000" kern="1200">
                <a:solidFill>
                  <a:srgbClr val="0DB6EC"/>
                </a:solidFill>
                <a:latin typeface="Arial" charset="0"/>
                <a:ea typeface="ＭＳ Ｐゴシック" charset="-128"/>
                <a:cs typeface="+mn-cs"/>
              </a:defRPr>
            </a:lvl1pPr>
          </a:lstStyle>
          <a:p>
            <a:pPr>
              <a:defRPr/>
            </a:pPr>
            <a:fld id="{E8C9CA96-CF1B-44E3-BD1A-753241981FA9}" type="slidenum">
              <a:rPr/>
              <a:pPr>
                <a:defRPr/>
              </a:pPr>
              <a:t>‹#›</a:t>
            </a:fld>
            <a:endParaRPr dirty="0"/>
          </a:p>
        </p:txBody>
      </p:sp>
      <p:sp>
        <p:nvSpPr>
          <p:cNvPr id="10" name="Slide Number Placeholder 4"/>
          <p:cNvSpPr txBox="1">
            <a:spLocks/>
          </p:cNvSpPr>
          <p:nvPr/>
        </p:nvSpPr>
        <p:spPr bwMode="auto">
          <a:xfrm>
            <a:off x="576263" y="6616700"/>
            <a:ext cx="4572000" cy="427038"/>
          </a:xfrm>
          <a:prstGeom prst="rect">
            <a:avLst/>
          </a:prstGeom>
          <a:noFill/>
          <a:ln w="9525">
            <a:noFill/>
            <a:miter lim="800000"/>
            <a:headEnd/>
            <a:tailEnd/>
          </a:ln>
        </p:spPr>
        <p:txBody>
          <a:bodyPr/>
          <a:lstStyle/>
          <a:p>
            <a:pPr>
              <a:defRPr/>
            </a:pPr>
            <a:r>
              <a:rPr lang="en-US" sz="1000" dirty="0" smtClean="0">
                <a:solidFill>
                  <a:srgbClr val="A3A3A3"/>
                </a:solidFill>
                <a:ea typeface="ＭＳ Ｐゴシック" charset="-128"/>
                <a:cs typeface="+mn-cs"/>
              </a:rPr>
              <a:t>© 2012 Quantum Corporation.  All Rights Reserved.</a:t>
            </a:r>
          </a:p>
        </p:txBody>
      </p:sp>
      <p:sp>
        <p:nvSpPr>
          <p:cNvPr id="11" name="Rectangle 7"/>
          <p:cNvSpPr>
            <a:spLocks noGrp="1" noChangeArrowheads="1"/>
          </p:cNvSpPr>
          <p:nvPr/>
        </p:nvSpPr>
        <p:spPr bwMode="auto">
          <a:xfrm>
            <a:off x="455613" y="6605588"/>
            <a:ext cx="171450" cy="247650"/>
          </a:xfrm>
          <a:prstGeom prst="rect">
            <a:avLst/>
          </a:prstGeom>
          <a:noFill/>
          <a:ln w="9525">
            <a:noFill/>
            <a:miter lim="800000"/>
            <a:headEnd/>
            <a:tailEnd/>
          </a:ln>
        </p:spPr>
        <p:txBody>
          <a:bodyPr/>
          <a:lstStyle/>
          <a:p>
            <a:pPr>
              <a:defRPr/>
            </a:pPr>
            <a:r>
              <a:rPr lang="en-US" sz="1100" dirty="0">
                <a:solidFill>
                  <a:srgbClr val="A3A3A3"/>
                </a:solidFill>
                <a:ea typeface="ＭＳ Ｐゴシック" charset="-128"/>
                <a:cs typeface="+mn-cs"/>
              </a:rPr>
              <a:t>|</a:t>
            </a:r>
          </a:p>
        </p:txBody>
      </p:sp>
      <p:cxnSp>
        <p:nvCxnSpPr>
          <p:cNvPr id="12" name="Straight Connector 11"/>
          <p:cNvCxnSpPr/>
          <p:nvPr/>
        </p:nvCxnSpPr>
        <p:spPr>
          <a:xfrm>
            <a:off x="381000" y="914400"/>
            <a:ext cx="8382000" cy="1588"/>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pic>
        <p:nvPicPr>
          <p:cNvPr id="1034" name="Picture 12" descr="Logo_lockup_042012.png"/>
          <p:cNvPicPr>
            <a:picLocks noChangeAspect="1"/>
          </p:cNvPicPr>
          <p:nvPr/>
        </p:nvPicPr>
        <p:blipFill>
          <a:blip r:embed="rId19" cstate="print"/>
          <a:srcRect/>
          <a:stretch>
            <a:fillRect/>
          </a:stretch>
        </p:blipFill>
        <p:spPr bwMode="auto">
          <a:xfrm>
            <a:off x="7561263" y="6173788"/>
            <a:ext cx="1354137" cy="6842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42" r:id="rId1"/>
    <p:sldLayoutId id="2147484141" r:id="rId2"/>
    <p:sldLayoutId id="2147484154" r:id="rId3"/>
    <p:sldLayoutId id="2147484144" r:id="rId4"/>
    <p:sldLayoutId id="2147484145" r:id="rId5"/>
    <p:sldLayoutId id="2147484146" r:id="rId6"/>
    <p:sldLayoutId id="2147484147" r:id="rId7"/>
    <p:sldLayoutId id="2147484148" r:id="rId8"/>
    <p:sldLayoutId id="2147484149" r:id="rId9"/>
    <p:sldLayoutId id="2147484150" r:id="rId10"/>
    <p:sldLayoutId id="2147484153" r:id="rId11"/>
    <p:sldLayoutId id="2147484155" r:id="rId12"/>
    <p:sldLayoutId id="2147484151" r:id="rId13"/>
    <p:sldLayoutId id="2147484156" r:id="rId14"/>
    <p:sldLayoutId id="2147484152" r:id="rId15"/>
    <p:sldLayoutId id="2147484174" r:id="rId16"/>
    <p:sldLayoutId id="2147484175" r:id="rId17"/>
  </p:sldLayoutIdLst>
  <p:txStyles>
    <p:titleStyle>
      <a:lvl1pPr algn="l" rtl="0" eaLnBrk="1" fontAlgn="base" hangingPunct="1">
        <a:spcBef>
          <a:spcPct val="0"/>
        </a:spcBef>
        <a:spcAft>
          <a:spcPct val="0"/>
        </a:spcAft>
        <a:defRPr lang="en-US" sz="3200" kern="1200" dirty="0">
          <a:solidFill>
            <a:srgbClr val="0076BB"/>
          </a:solidFill>
          <a:latin typeface="Arial" pitchFamily="34" charset="0"/>
          <a:ea typeface="ＭＳ Ｐゴシック" charset="-128"/>
          <a:cs typeface="Arial" pitchFamily="34" charset="0"/>
        </a:defRPr>
      </a:lvl1pPr>
      <a:lvl2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2pPr>
      <a:lvl3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3pPr>
      <a:lvl4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4pPr>
      <a:lvl5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5pPr>
      <a:lvl6pPr marL="457200" algn="l" rtl="0" eaLnBrk="1" fontAlgn="base" hangingPunct="1">
        <a:spcBef>
          <a:spcPct val="0"/>
        </a:spcBef>
        <a:spcAft>
          <a:spcPct val="0"/>
        </a:spcAft>
        <a:defRPr sz="3200">
          <a:solidFill>
            <a:srgbClr val="0076BB"/>
          </a:solidFill>
          <a:latin typeface="Arial" charset="0"/>
          <a:ea typeface="ＭＳ Ｐゴシック" charset="-128"/>
          <a:cs typeface="Arial" charset="0"/>
        </a:defRPr>
      </a:lvl6pPr>
      <a:lvl7pPr marL="914400" algn="l" rtl="0" eaLnBrk="1" fontAlgn="base" hangingPunct="1">
        <a:spcBef>
          <a:spcPct val="0"/>
        </a:spcBef>
        <a:spcAft>
          <a:spcPct val="0"/>
        </a:spcAft>
        <a:defRPr sz="3200">
          <a:solidFill>
            <a:srgbClr val="0076BB"/>
          </a:solidFill>
          <a:latin typeface="Arial" charset="0"/>
          <a:ea typeface="ＭＳ Ｐゴシック" charset="-128"/>
          <a:cs typeface="Arial" charset="0"/>
        </a:defRPr>
      </a:lvl7pPr>
      <a:lvl8pPr marL="1371600" algn="l" rtl="0" eaLnBrk="1" fontAlgn="base" hangingPunct="1">
        <a:spcBef>
          <a:spcPct val="0"/>
        </a:spcBef>
        <a:spcAft>
          <a:spcPct val="0"/>
        </a:spcAft>
        <a:defRPr sz="3200">
          <a:solidFill>
            <a:srgbClr val="0076BB"/>
          </a:solidFill>
          <a:latin typeface="Arial" charset="0"/>
          <a:ea typeface="ＭＳ Ｐゴシック" charset="-128"/>
          <a:cs typeface="Arial" charset="0"/>
        </a:defRPr>
      </a:lvl8pPr>
      <a:lvl9pPr marL="1828800" algn="l" rtl="0" eaLnBrk="1" fontAlgn="base" hangingPunct="1">
        <a:spcBef>
          <a:spcPct val="0"/>
        </a:spcBef>
        <a:spcAft>
          <a:spcPct val="0"/>
        </a:spcAft>
        <a:defRPr sz="3200">
          <a:solidFill>
            <a:srgbClr val="0076BB"/>
          </a:solidFill>
          <a:latin typeface="Arial" charset="0"/>
          <a:ea typeface="ＭＳ Ｐゴシック" charset="-128"/>
          <a:cs typeface="Arial" charset="0"/>
        </a:defRPr>
      </a:lvl9pPr>
    </p:titleStyle>
    <p:bodyStyle>
      <a:lvl1pPr marL="342900" indent="-342900" algn="l" defTabSz="457200" rtl="0" eaLnBrk="1" fontAlgn="base" hangingPunct="1">
        <a:spcBef>
          <a:spcPct val="20000"/>
        </a:spcBef>
        <a:spcAft>
          <a:spcPct val="0"/>
        </a:spcAft>
        <a:buClr>
          <a:srgbClr val="0DB6EC"/>
        </a:buClr>
        <a:buSzPct val="75000"/>
        <a:buFont typeface="Wingdings" pitchFamily="2" charset="2"/>
        <a:buChar char="§"/>
        <a:defRPr lang="en-US" sz="2400" dirty="0">
          <a:solidFill>
            <a:srgbClr val="666666"/>
          </a:solidFill>
          <a:latin typeface="Arial" pitchFamily="34" charset="0"/>
          <a:ea typeface="ＭＳ Ｐゴシック" charset="0"/>
          <a:cs typeface="Arial" pitchFamily="34" charset="0"/>
        </a:defRPr>
      </a:lvl1pPr>
      <a:lvl2pPr marL="742950" indent="-285750" algn="l" defTabSz="457200" rtl="0" eaLnBrk="1" fontAlgn="base" hangingPunct="1">
        <a:spcBef>
          <a:spcPct val="20000"/>
        </a:spcBef>
        <a:spcAft>
          <a:spcPct val="0"/>
        </a:spcAft>
        <a:buClr>
          <a:srgbClr val="0DB6EC"/>
        </a:buClr>
        <a:buFont typeface="Arial" charset="0"/>
        <a:buChar char="–"/>
        <a:defRPr lang="en-US" dirty="0">
          <a:solidFill>
            <a:srgbClr val="666666"/>
          </a:solidFill>
          <a:latin typeface="Arial" pitchFamily="34" charset="0"/>
          <a:ea typeface="ＭＳ Ｐゴシック" charset="0"/>
          <a:cs typeface="Arial" pitchFamily="34" charset="0"/>
        </a:defRPr>
      </a:lvl2pPr>
      <a:lvl3pPr marL="11430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3pPr>
      <a:lvl4pPr marL="1600200" indent="-228600" algn="l" defTabSz="457200" rtl="0" eaLnBrk="1" fontAlgn="base" hangingPunct="1">
        <a:spcBef>
          <a:spcPct val="20000"/>
        </a:spcBef>
        <a:spcAft>
          <a:spcPct val="0"/>
        </a:spcAft>
        <a:buClr>
          <a:srgbClr val="0DB6EC"/>
        </a:buClr>
        <a:buFont typeface="Arial" charset="0"/>
        <a:buChar char="–"/>
        <a:defRPr lang="en-US" sz="1600" dirty="0">
          <a:solidFill>
            <a:srgbClr val="666666"/>
          </a:solidFill>
          <a:latin typeface="Arial" pitchFamily="34" charset="0"/>
          <a:ea typeface="ＭＳ Ｐゴシック" charset="0"/>
          <a:cs typeface="Arial" pitchFamily="34" charset="0"/>
        </a:defRPr>
      </a:lvl4pPr>
      <a:lvl5pPr marL="20574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gradFill>
            <a:gsLst>
              <a:gs pos="0">
                <a:srgbClr val="E8EEF1"/>
              </a:gs>
              <a:gs pos="25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Rectangle 15"/>
          <p:cNvSpPr/>
          <p:nvPr/>
        </p:nvSpPr>
        <p:spPr>
          <a:xfrm>
            <a:off x="0" y="6629400"/>
            <a:ext cx="9144000" cy="228600"/>
          </a:xfrm>
          <a:prstGeom prst="rect">
            <a:avLst/>
          </a:prstGeom>
          <a:gradFill>
            <a:gsLst>
              <a:gs pos="0">
                <a:srgbClr val="E3E9EF"/>
              </a:gs>
              <a:gs pos="50000">
                <a:srgbClr val="F0F3F7"/>
              </a:gs>
              <a:gs pos="100000">
                <a:srgbClr val="FDFE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28" name="Title Placeholder 1"/>
          <p:cNvSpPr>
            <a:spLocks noGrp="1"/>
          </p:cNvSpPr>
          <p:nvPr>
            <p:ph type="title"/>
          </p:nvPr>
        </p:nvSpPr>
        <p:spPr bwMode="auto">
          <a:xfrm>
            <a:off x="228599" y="228600"/>
            <a:ext cx="8494059"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9" name="Text Placeholder 2"/>
          <p:cNvSpPr>
            <a:spLocks noGrp="1"/>
          </p:cNvSpPr>
          <p:nvPr>
            <p:ph type="body" idx="1"/>
          </p:nvPr>
        </p:nvSpPr>
        <p:spPr bwMode="auto">
          <a:xfrm>
            <a:off x="301624" y="1143000"/>
            <a:ext cx="8385175"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228600" y="6618288"/>
            <a:ext cx="463550" cy="246062"/>
          </a:xfrm>
          <a:prstGeom prst="rect">
            <a:avLst/>
          </a:prstGeom>
          <a:noFill/>
          <a:ln w="9525">
            <a:noFill/>
            <a:miter lim="800000"/>
            <a:headEnd/>
            <a:tailEnd/>
          </a:ln>
        </p:spPr>
        <p:txBody>
          <a:bodyPr/>
          <a:lstStyle>
            <a:lvl1pPr algn="l" rtl="0" fontAlgn="base">
              <a:spcBef>
                <a:spcPct val="0"/>
              </a:spcBef>
              <a:spcAft>
                <a:spcPct val="0"/>
              </a:spcAft>
              <a:defRPr lang="en-US" sz="1000" kern="1200">
                <a:solidFill>
                  <a:srgbClr val="0DB6EC"/>
                </a:solidFill>
                <a:latin typeface="Arial" charset="0"/>
                <a:ea typeface="ＭＳ Ｐゴシック" charset="-128"/>
                <a:cs typeface="+mn-cs"/>
              </a:defRPr>
            </a:lvl1pPr>
          </a:lstStyle>
          <a:p>
            <a:pPr>
              <a:defRPr/>
            </a:pPr>
            <a:fld id="{E8C9CA96-CF1B-44E3-BD1A-753241981FA9}" type="slidenum">
              <a:rPr/>
              <a:pPr>
                <a:defRPr/>
              </a:pPr>
              <a:t>‹#›</a:t>
            </a:fld>
            <a:endParaRPr dirty="0"/>
          </a:p>
        </p:txBody>
      </p:sp>
      <p:sp>
        <p:nvSpPr>
          <p:cNvPr id="10" name="Slide Number Placeholder 4"/>
          <p:cNvSpPr txBox="1">
            <a:spLocks/>
          </p:cNvSpPr>
          <p:nvPr/>
        </p:nvSpPr>
        <p:spPr bwMode="auto">
          <a:xfrm>
            <a:off x="576263" y="6616700"/>
            <a:ext cx="4572000" cy="427038"/>
          </a:xfrm>
          <a:prstGeom prst="rect">
            <a:avLst/>
          </a:prstGeom>
          <a:noFill/>
          <a:ln w="9525">
            <a:noFill/>
            <a:miter lim="800000"/>
            <a:headEnd/>
            <a:tailEnd/>
          </a:ln>
        </p:spPr>
        <p:txBody>
          <a:bodyPr/>
          <a:lstStyle/>
          <a:p>
            <a:pPr>
              <a:defRPr/>
            </a:pPr>
            <a:r>
              <a:rPr lang="en-US" sz="1000" dirty="0" smtClean="0">
                <a:solidFill>
                  <a:srgbClr val="A3A3A3"/>
                </a:solidFill>
                <a:ea typeface="ＭＳ Ｐゴシック" charset="-128"/>
              </a:rPr>
              <a:t>© 2012 Quantum Corporation.  All Rights Reserved.</a:t>
            </a:r>
          </a:p>
        </p:txBody>
      </p:sp>
      <p:sp>
        <p:nvSpPr>
          <p:cNvPr id="11" name="Rectangle 7"/>
          <p:cNvSpPr>
            <a:spLocks noGrp="1" noChangeArrowheads="1"/>
          </p:cNvSpPr>
          <p:nvPr/>
        </p:nvSpPr>
        <p:spPr bwMode="auto">
          <a:xfrm>
            <a:off x="455613" y="6605588"/>
            <a:ext cx="171450" cy="247650"/>
          </a:xfrm>
          <a:prstGeom prst="rect">
            <a:avLst/>
          </a:prstGeom>
          <a:noFill/>
          <a:ln w="9525">
            <a:noFill/>
            <a:miter lim="800000"/>
            <a:headEnd/>
            <a:tailEnd/>
          </a:ln>
        </p:spPr>
        <p:txBody>
          <a:bodyPr/>
          <a:lstStyle/>
          <a:p>
            <a:pPr>
              <a:defRPr/>
            </a:pPr>
            <a:r>
              <a:rPr lang="en-US" sz="1100" dirty="0">
                <a:solidFill>
                  <a:srgbClr val="A3A3A3"/>
                </a:solidFill>
                <a:ea typeface="ＭＳ Ｐゴシック" charset="-128"/>
              </a:rPr>
              <a:t>|</a:t>
            </a:r>
          </a:p>
        </p:txBody>
      </p:sp>
      <p:cxnSp>
        <p:nvCxnSpPr>
          <p:cNvPr id="12" name="Straight Connector 11"/>
          <p:cNvCxnSpPr/>
          <p:nvPr/>
        </p:nvCxnSpPr>
        <p:spPr>
          <a:xfrm>
            <a:off x="381000" y="914400"/>
            <a:ext cx="8382000" cy="1588"/>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pic>
        <p:nvPicPr>
          <p:cNvPr id="1034" name="Picture 12" descr="Logo_lockup_042012.png"/>
          <p:cNvPicPr>
            <a:picLocks noChangeAspect="1"/>
          </p:cNvPicPr>
          <p:nvPr/>
        </p:nvPicPr>
        <p:blipFill>
          <a:blip r:embed="rId18" cstate="print"/>
          <a:srcRect/>
          <a:stretch>
            <a:fillRect/>
          </a:stretch>
        </p:blipFill>
        <p:spPr bwMode="auto">
          <a:xfrm>
            <a:off x="7561263" y="6173788"/>
            <a:ext cx="1354137" cy="6842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 id="2147484169" r:id="rId12"/>
    <p:sldLayoutId id="2147484170" r:id="rId13"/>
    <p:sldLayoutId id="2147484171" r:id="rId14"/>
    <p:sldLayoutId id="2147484172" r:id="rId15"/>
    <p:sldLayoutId id="2147484173" r:id="rId16"/>
  </p:sldLayoutIdLst>
  <p:txStyles>
    <p:titleStyle>
      <a:lvl1pPr algn="l" rtl="0" eaLnBrk="1" fontAlgn="base" hangingPunct="1">
        <a:spcBef>
          <a:spcPct val="0"/>
        </a:spcBef>
        <a:spcAft>
          <a:spcPct val="0"/>
        </a:spcAft>
        <a:defRPr lang="en-US" sz="3200" kern="1200" dirty="0">
          <a:solidFill>
            <a:srgbClr val="0076BB"/>
          </a:solidFill>
          <a:latin typeface="Arial" pitchFamily="34" charset="0"/>
          <a:ea typeface="ＭＳ Ｐゴシック" charset="-128"/>
          <a:cs typeface="Arial" pitchFamily="34" charset="0"/>
        </a:defRPr>
      </a:lvl1pPr>
      <a:lvl2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2pPr>
      <a:lvl3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3pPr>
      <a:lvl4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4pPr>
      <a:lvl5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5pPr>
      <a:lvl6pPr marL="457200" algn="l" rtl="0" eaLnBrk="1" fontAlgn="base" hangingPunct="1">
        <a:spcBef>
          <a:spcPct val="0"/>
        </a:spcBef>
        <a:spcAft>
          <a:spcPct val="0"/>
        </a:spcAft>
        <a:defRPr sz="3200">
          <a:solidFill>
            <a:srgbClr val="0076BB"/>
          </a:solidFill>
          <a:latin typeface="Arial" charset="0"/>
          <a:ea typeface="ＭＳ Ｐゴシック" charset="-128"/>
          <a:cs typeface="Arial" charset="0"/>
        </a:defRPr>
      </a:lvl6pPr>
      <a:lvl7pPr marL="914400" algn="l" rtl="0" eaLnBrk="1" fontAlgn="base" hangingPunct="1">
        <a:spcBef>
          <a:spcPct val="0"/>
        </a:spcBef>
        <a:spcAft>
          <a:spcPct val="0"/>
        </a:spcAft>
        <a:defRPr sz="3200">
          <a:solidFill>
            <a:srgbClr val="0076BB"/>
          </a:solidFill>
          <a:latin typeface="Arial" charset="0"/>
          <a:ea typeface="ＭＳ Ｐゴシック" charset="-128"/>
          <a:cs typeface="Arial" charset="0"/>
        </a:defRPr>
      </a:lvl7pPr>
      <a:lvl8pPr marL="1371600" algn="l" rtl="0" eaLnBrk="1" fontAlgn="base" hangingPunct="1">
        <a:spcBef>
          <a:spcPct val="0"/>
        </a:spcBef>
        <a:spcAft>
          <a:spcPct val="0"/>
        </a:spcAft>
        <a:defRPr sz="3200">
          <a:solidFill>
            <a:srgbClr val="0076BB"/>
          </a:solidFill>
          <a:latin typeface="Arial" charset="0"/>
          <a:ea typeface="ＭＳ Ｐゴシック" charset="-128"/>
          <a:cs typeface="Arial" charset="0"/>
        </a:defRPr>
      </a:lvl8pPr>
      <a:lvl9pPr marL="1828800" algn="l" rtl="0" eaLnBrk="1" fontAlgn="base" hangingPunct="1">
        <a:spcBef>
          <a:spcPct val="0"/>
        </a:spcBef>
        <a:spcAft>
          <a:spcPct val="0"/>
        </a:spcAft>
        <a:defRPr sz="3200">
          <a:solidFill>
            <a:srgbClr val="0076BB"/>
          </a:solidFill>
          <a:latin typeface="Arial" charset="0"/>
          <a:ea typeface="ＭＳ Ｐゴシック" charset="-128"/>
          <a:cs typeface="Arial" charset="0"/>
        </a:defRPr>
      </a:lvl9pPr>
    </p:titleStyle>
    <p:bodyStyle>
      <a:lvl1pPr marL="342900" indent="-342900" algn="l" defTabSz="457200" rtl="0" eaLnBrk="1" fontAlgn="base" hangingPunct="1">
        <a:spcBef>
          <a:spcPct val="20000"/>
        </a:spcBef>
        <a:spcAft>
          <a:spcPct val="0"/>
        </a:spcAft>
        <a:buClr>
          <a:srgbClr val="0DB6EC"/>
        </a:buClr>
        <a:buSzPct val="75000"/>
        <a:buFont typeface="Wingdings" pitchFamily="2" charset="2"/>
        <a:buChar char="§"/>
        <a:defRPr lang="en-US" sz="2400" dirty="0">
          <a:solidFill>
            <a:srgbClr val="666666"/>
          </a:solidFill>
          <a:latin typeface="Arial" pitchFamily="34" charset="0"/>
          <a:ea typeface="ＭＳ Ｐゴシック" charset="0"/>
          <a:cs typeface="Arial" pitchFamily="34" charset="0"/>
        </a:defRPr>
      </a:lvl1pPr>
      <a:lvl2pPr marL="742950" indent="-285750" algn="l" defTabSz="457200" rtl="0" eaLnBrk="1" fontAlgn="base" hangingPunct="1">
        <a:spcBef>
          <a:spcPct val="20000"/>
        </a:spcBef>
        <a:spcAft>
          <a:spcPct val="0"/>
        </a:spcAft>
        <a:buClr>
          <a:srgbClr val="0DB6EC"/>
        </a:buClr>
        <a:buFont typeface="Arial" charset="0"/>
        <a:buChar char="–"/>
        <a:defRPr lang="en-US" dirty="0">
          <a:solidFill>
            <a:srgbClr val="666666"/>
          </a:solidFill>
          <a:latin typeface="Arial" pitchFamily="34" charset="0"/>
          <a:ea typeface="ＭＳ Ｐゴシック" charset="0"/>
          <a:cs typeface="Arial" pitchFamily="34" charset="0"/>
        </a:defRPr>
      </a:lvl2pPr>
      <a:lvl3pPr marL="11430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3pPr>
      <a:lvl4pPr marL="1600200" indent="-228600" algn="l" defTabSz="457200" rtl="0" eaLnBrk="1" fontAlgn="base" hangingPunct="1">
        <a:spcBef>
          <a:spcPct val="20000"/>
        </a:spcBef>
        <a:spcAft>
          <a:spcPct val="0"/>
        </a:spcAft>
        <a:buClr>
          <a:srgbClr val="0DB6EC"/>
        </a:buClr>
        <a:buFont typeface="Arial" charset="0"/>
        <a:buChar char="–"/>
        <a:defRPr lang="en-US" sz="1600" dirty="0">
          <a:solidFill>
            <a:srgbClr val="666666"/>
          </a:solidFill>
          <a:latin typeface="Arial" pitchFamily="34" charset="0"/>
          <a:ea typeface="ＭＳ Ｐゴシック" charset="0"/>
          <a:cs typeface="Arial" pitchFamily="34" charset="0"/>
        </a:defRPr>
      </a:lvl4pPr>
      <a:lvl5pPr marL="20574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png"/></Relationships>
</file>

<file path=ppt/slides/_rels/slide1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1.xml"/><Relationship Id="rId1" Type="http://schemas.openxmlformats.org/officeDocument/2006/relationships/slideLayout" Target="../slideLayouts/slideLayout20.xml"/><Relationship Id="rId5" Type="http://schemas.openxmlformats.org/officeDocument/2006/relationships/image" Target="../media/image56.emf"/><Relationship Id="rId4" Type="http://schemas.openxmlformats.org/officeDocument/2006/relationships/image" Target="../media/image55.emf"/></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8.png"/></Relationships>
</file>

<file path=ppt/slides/_rels/slide13.xml.rels><?xml version="1.0" encoding="UTF-8" standalone="yes"?>
<Relationships xmlns="http://schemas.openxmlformats.org/package/2006/relationships"><Relationship Id="rId8" Type="http://schemas.openxmlformats.org/officeDocument/2006/relationships/image" Target="../media/image65.gif"/><Relationship Id="rId13" Type="http://schemas.openxmlformats.org/officeDocument/2006/relationships/image" Target="../media/image70.gif"/><Relationship Id="rId18" Type="http://schemas.openxmlformats.org/officeDocument/2006/relationships/image" Target="../media/image75.gif"/><Relationship Id="rId3" Type="http://schemas.openxmlformats.org/officeDocument/2006/relationships/image" Target="../media/image60.gif"/><Relationship Id="rId21" Type="http://schemas.openxmlformats.org/officeDocument/2006/relationships/image" Target="../media/image78.gif"/><Relationship Id="rId7" Type="http://schemas.openxmlformats.org/officeDocument/2006/relationships/image" Target="../media/image64.gif"/><Relationship Id="rId12" Type="http://schemas.openxmlformats.org/officeDocument/2006/relationships/image" Target="../media/image69.gif"/><Relationship Id="rId17" Type="http://schemas.openxmlformats.org/officeDocument/2006/relationships/image" Target="../media/image74.gif"/><Relationship Id="rId2" Type="http://schemas.openxmlformats.org/officeDocument/2006/relationships/image" Target="../media/image59.gif"/><Relationship Id="rId16" Type="http://schemas.openxmlformats.org/officeDocument/2006/relationships/image" Target="../media/image73.gif"/><Relationship Id="rId20" Type="http://schemas.openxmlformats.org/officeDocument/2006/relationships/image" Target="../media/image77.gif"/><Relationship Id="rId1" Type="http://schemas.openxmlformats.org/officeDocument/2006/relationships/slideLayout" Target="../slideLayouts/slideLayout20.xml"/><Relationship Id="rId6" Type="http://schemas.openxmlformats.org/officeDocument/2006/relationships/image" Target="../media/image63.gif"/><Relationship Id="rId11" Type="http://schemas.openxmlformats.org/officeDocument/2006/relationships/image" Target="../media/image68.gif"/><Relationship Id="rId5" Type="http://schemas.openxmlformats.org/officeDocument/2006/relationships/image" Target="../media/image62.gif"/><Relationship Id="rId15" Type="http://schemas.openxmlformats.org/officeDocument/2006/relationships/image" Target="../media/image72.gif"/><Relationship Id="rId23" Type="http://schemas.openxmlformats.org/officeDocument/2006/relationships/image" Target="../media/image2.emf"/><Relationship Id="rId10" Type="http://schemas.openxmlformats.org/officeDocument/2006/relationships/image" Target="../media/image67.gif"/><Relationship Id="rId19" Type="http://schemas.openxmlformats.org/officeDocument/2006/relationships/image" Target="../media/image76.gif"/><Relationship Id="rId4" Type="http://schemas.openxmlformats.org/officeDocument/2006/relationships/image" Target="../media/image61.gif"/><Relationship Id="rId9" Type="http://schemas.openxmlformats.org/officeDocument/2006/relationships/image" Target="../media/image66.gif"/><Relationship Id="rId14" Type="http://schemas.openxmlformats.org/officeDocument/2006/relationships/image" Target="../media/image71.gif"/><Relationship Id="rId22" Type="http://schemas.openxmlformats.org/officeDocument/2006/relationships/image" Target="../media/image79.gif"/></Relationships>
</file>

<file path=ppt/slides/_rels/slide1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8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83.jpeg"/><Relationship Id="rId4" Type="http://schemas.openxmlformats.org/officeDocument/2006/relationships/image" Target="../media/image82.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8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83.jpeg"/><Relationship Id="rId4" Type="http://schemas.openxmlformats.org/officeDocument/2006/relationships/image" Target="../media/image8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91.png"/><Relationship Id="rId13" Type="http://schemas.microsoft.com/office/2007/relationships/hdphoto" Target="../media/hdphoto9.wdp"/><Relationship Id="rId3" Type="http://schemas.openxmlformats.org/officeDocument/2006/relationships/image" Target="../media/image87.png"/><Relationship Id="rId7" Type="http://schemas.openxmlformats.org/officeDocument/2006/relationships/image" Target="../media/image90.png"/><Relationship Id="rId12" Type="http://schemas.openxmlformats.org/officeDocument/2006/relationships/image" Target="../media/image94.png"/><Relationship Id="rId17" Type="http://schemas.openxmlformats.org/officeDocument/2006/relationships/image" Target="../media/image98.png"/><Relationship Id="rId2" Type="http://schemas.openxmlformats.org/officeDocument/2006/relationships/notesSlide" Target="../notesSlides/notesSlide15.xml"/><Relationship Id="rId16" Type="http://schemas.openxmlformats.org/officeDocument/2006/relationships/image" Target="../media/image97.png"/><Relationship Id="rId1" Type="http://schemas.openxmlformats.org/officeDocument/2006/relationships/slideLayout" Target="../slideLayouts/slideLayout2.xml"/><Relationship Id="rId6" Type="http://schemas.openxmlformats.org/officeDocument/2006/relationships/image" Target="../media/image89.jpeg"/><Relationship Id="rId11" Type="http://schemas.openxmlformats.org/officeDocument/2006/relationships/image" Target="../media/image93.png"/><Relationship Id="rId5" Type="http://schemas.openxmlformats.org/officeDocument/2006/relationships/image" Target="../media/image88.png"/><Relationship Id="rId15" Type="http://schemas.openxmlformats.org/officeDocument/2006/relationships/image" Target="../media/image96.png"/><Relationship Id="rId10" Type="http://schemas.microsoft.com/office/2007/relationships/hdphoto" Target="../media/hdphoto3.wdp"/><Relationship Id="rId4" Type="http://schemas.microsoft.com/office/2007/relationships/hdphoto" Target="../media/hdphoto8.wdp"/><Relationship Id="rId9" Type="http://schemas.openxmlformats.org/officeDocument/2006/relationships/image" Target="../media/image92.png"/><Relationship Id="rId14" Type="http://schemas.openxmlformats.org/officeDocument/2006/relationships/image" Target="../media/image95.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86.png"/><Relationship Id="rId3" Type="http://schemas.openxmlformats.org/officeDocument/2006/relationships/image" Target="../media/image99.png"/><Relationship Id="rId7" Type="http://schemas.openxmlformats.org/officeDocument/2006/relationships/image" Target="../media/image91.png"/><Relationship Id="rId12" Type="http://schemas.openxmlformats.org/officeDocument/2006/relationships/image" Target="../media/image105.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1.png"/><Relationship Id="rId11" Type="http://schemas.openxmlformats.org/officeDocument/2006/relationships/image" Target="../media/image104.png"/><Relationship Id="rId5" Type="http://schemas.openxmlformats.org/officeDocument/2006/relationships/image" Target="../media/image100.png"/><Relationship Id="rId10" Type="http://schemas.openxmlformats.org/officeDocument/2006/relationships/image" Target="../media/image103.png"/><Relationship Id="rId4" Type="http://schemas.microsoft.com/office/2007/relationships/hdphoto" Target="../media/hdphoto7.wdp"/><Relationship Id="rId9" Type="http://schemas.openxmlformats.org/officeDocument/2006/relationships/image" Target="../media/image90.png"/><Relationship Id="rId14" Type="http://schemas.openxmlformats.org/officeDocument/2006/relationships/image" Target="../media/image106.jpeg"/></Relationships>
</file>

<file path=ppt/slides/_rels/slide21.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3.png"/><Relationship Id="rId3" Type="http://schemas.openxmlformats.org/officeDocument/2006/relationships/image" Target="../media/image99.png"/><Relationship Id="rId7" Type="http://schemas.openxmlformats.org/officeDocument/2006/relationships/image" Target="../media/image108.png"/><Relationship Id="rId12" Type="http://schemas.openxmlformats.org/officeDocument/2006/relationships/image" Target="../media/image8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7.png"/><Relationship Id="rId11" Type="http://schemas.openxmlformats.org/officeDocument/2006/relationships/image" Target="../media/image112.png"/><Relationship Id="rId5" Type="http://schemas.openxmlformats.org/officeDocument/2006/relationships/image" Target="../media/image100.png"/><Relationship Id="rId10" Type="http://schemas.openxmlformats.org/officeDocument/2006/relationships/image" Target="../media/image111.png"/><Relationship Id="rId4" Type="http://schemas.microsoft.com/office/2007/relationships/hdphoto" Target="../media/hdphoto7.wdp"/><Relationship Id="rId9" Type="http://schemas.openxmlformats.org/officeDocument/2006/relationships/image" Target="../media/image1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4.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4.xml"/><Relationship Id="rId16" Type="http://schemas.openxmlformats.org/officeDocument/2006/relationships/image" Target="../media/image29.png"/><Relationship Id="rId1" Type="http://schemas.openxmlformats.org/officeDocument/2006/relationships/slideLayout" Target="../slideLayouts/slideLayout30.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emf"/><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emf"/><Relationship Id="rId9" Type="http://schemas.openxmlformats.org/officeDocument/2006/relationships/image" Target="../media/image22.png"/><Relationship Id="rId14"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9.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image" Target="../media/image33.png"/><Relationship Id="rId11" Type="http://schemas.openxmlformats.org/officeDocument/2006/relationships/image" Target="../media/image37.png"/><Relationship Id="rId5" Type="http://schemas.openxmlformats.org/officeDocument/2006/relationships/image" Target="../media/image32.png"/><Relationship Id="rId15" Type="http://schemas.openxmlformats.org/officeDocument/2006/relationships/image" Target="../media/image41.png"/><Relationship Id="rId10" Type="http://schemas.openxmlformats.org/officeDocument/2006/relationships/image" Target="../media/image22.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36.png"/><Relationship Id="rId5" Type="http://schemas.openxmlformats.org/officeDocument/2006/relationships/image" Target="../media/image44.png"/><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Placeholder 4"/>
          <p:cNvSpPr>
            <a:spLocks noGrp="1"/>
          </p:cNvSpPr>
          <p:nvPr>
            <p:ph type="body" sz="quarter" idx="16"/>
          </p:nvPr>
        </p:nvSpPr>
        <p:spPr>
          <a:xfrm>
            <a:off x="5181599" y="593725"/>
            <a:ext cx="3539067" cy="2530475"/>
          </a:xfrm>
        </p:spPr>
        <p:txBody>
          <a:bodyPr>
            <a:normAutofit/>
          </a:bodyPr>
          <a:lstStyle/>
          <a:p>
            <a:r>
              <a:rPr lang="en-US" dirty="0" smtClean="0">
                <a:latin typeface="Arial" charset="0"/>
                <a:ea typeface="ＭＳ Ｐゴシック" pitchFamily="34" charset="-128"/>
                <a:cs typeface="Arial" charset="0"/>
              </a:rPr>
              <a:t>Quantum certainty</a:t>
            </a:r>
          </a:p>
        </p:txBody>
      </p:sp>
      <p:sp>
        <p:nvSpPr>
          <p:cNvPr id="3" name="Text Placeholder 2"/>
          <p:cNvSpPr>
            <a:spLocks noGrp="1"/>
          </p:cNvSpPr>
          <p:nvPr>
            <p:ph type="body" sz="quarter" idx="14"/>
          </p:nvPr>
        </p:nvSpPr>
        <p:spPr/>
        <p:txBody>
          <a:bodyPr/>
          <a:lstStyle/>
          <a:p>
            <a:pPr>
              <a:buFont typeface="Wingdings" charset="2"/>
              <a:buNone/>
              <a:defRPr/>
            </a:pPr>
            <a:r>
              <a:rPr lang="en-US" dirty="0" smtClean="0"/>
              <a:t>Date</a:t>
            </a:r>
            <a:endParaRPr dirty="0"/>
          </a:p>
        </p:txBody>
      </p:sp>
      <p:sp>
        <p:nvSpPr>
          <p:cNvPr id="7" name="Text Placeholder 4"/>
          <p:cNvSpPr txBox="1">
            <a:spLocks/>
          </p:cNvSpPr>
          <p:nvPr/>
        </p:nvSpPr>
        <p:spPr bwMode="auto">
          <a:xfrm>
            <a:off x="5181600" y="3200400"/>
            <a:ext cx="34036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20000"/>
              </a:spcBef>
              <a:spcAft>
                <a:spcPct val="0"/>
              </a:spcAft>
              <a:buClr>
                <a:srgbClr val="0DB6EC"/>
              </a:buClr>
              <a:buSzPct val="75000"/>
              <a:buFont typeface="Wingdings" pitchFamily="2" charset="2"/>
              <a:buNone/>
              <a:tabLst/>
              <a:defRPr/>
            </a:pPr>
            <a:r>
              <a:rPr lang="fr-FR" sz="1600" b="1" kern="0" dirty="0" smtClean="0">
                <a:solidFill>
                  <a:srgbClr val="B9CDE5"/>
                </a:solidFill>
              </a:rPr>
              <a:t>Daniel Rothbart</a:t>
            </a:r>
            <a:endParaRPr kumimoji="0" lang="en-US" sz="1600" b="1" i="0" u="none" strike="noStrike" kern="0" cap="none" spc="0" normalizeH="0" baseline="0" noProof="0" dirty="0" smtClean="0">
              <a:ln>
                <a:noFill/>
              </a:ln>
              <a:solidFill>
                <a:srgbClr val="B9CDE5"/>
              </a:solidFill>
              <a:effectLst/>
              <a:uLnTx/>
              <a:uFillTx/>
              <a:latin typeface="Arial" charset="0"/>
              <a:ea typeface="ＭＳ Ｐゴシック" pitchFamily="34" charset="-128"/>
              <a:cs typeface="Arial" charset="0"/>
            </a:endParaRPr>
          </a:p>
          <a:p>
            <a:pPr marL="0" marR="0" lvl="0" indent="0" algn="l" defTabSz="457200" rtl="0" eaLnBrk="1" fontAlgn="base" latinLnBrk="0" hangingPunct="1">
              <a:lnSpc>
                <a:spcPct val="100000"/>
              </a:lnSpc>
              <a:spcBef>
                <a:spcPct val="20000"/>
              </a:spcBef>
              <a:spcAft>
                <a:spcPct val="0"/>
              </a:spcAft>
              <a:buClr>
                <a:srgbClr val="0DB6EC"/>
              </a:buClr>
              <a:buSzPct val="75000"/>
              <a:buFont typeface="Wingdings" pitchFamily="2" charset="2"/>
              <a:buNone/>
              <a:tabLst/>
              <a:defRPr/>
            </a:pPr>
            <a:r>
              <a:rPr lang="fr-FR" sz="1600" b="1" kern="0" dirty="0" err="1" smtClean="0">
                <a:solidFill>
                  <a:srgbClr val="B9CDE5"/>
                </a:solidFill>
              </a:rPr>
              <a:t>Regional</a:t>
            </a:r>
            <a:r>
              <a:rPr lang="fr-FR" sz="1600" b="1" kern="0" dirty="0" smtClean="0">
                <a:solidFill>
                  <a:srgbClr val="B9CDE5"/>
                </a:solidFill>
              </a:rPr>
              <a:t> sales manager</a:t>
            </a:r>
            <a:endParaRPr kumimoji="0" lang="en-US" sz="1600" b="1" i="0" u="none" strike="noStrike" kern="0" cap="none" spc="0" normalizeH="0" baseline="0" noProof="0" dirty="0" smtClean="0">
              <a:ln>
                <a:noFill/>
              </a:ln>
              <a:solidFill>
                <a:srgbClr val="B9CDE5"/>
              </a:solidFill>
              <a:effectLst/>
              <a:uLnTx/>
              <a:uFillTx/>
              <a:latin typeface="Arial" charset="0"/>
              <a:ea typeface="ＭＳ Ｐゴシック" pitchFamily="34" charset="-128"/>
              <a:cs typeface="Arial" charset="0"/>
            </a:endParaRPr>
          </a:p>
        </p:txBody>
      </p:sp>
      <p:sp>
        <p:nvSpPr>
          <p:cNvPr id="9" name="Text Placeholder 2"/>
          <p:cNvSpPr>
            <a:spLocks noGrp="1"/>
          </p:cNvSpPr>
          <p:nvPr>
            <p:ph type="body" sz="quarter" idx="15"/>
          </p:nvPr>
        </p:nvSpPr>
        <p:spPr>
          <a:xfrm>
            <a:off x="5229225" y="3937000"/>
            <a:ext cx="3138488" cy="338138"/>
          </a:xfrm>
        </p:spPr>
        <p:txBody>
          <a:bodyPr/>
          <a:lstStyle/>
          <a:p>
            <a:pPr>
              <a:buFont typeface="Wingdings" charset="2"/>
              <a:buNone/>
              <a:defRPr/>
            </a:pPr>
            <a:r>
              <a:rPr lang="en-US" dirty="0" smtClean="0"/>
              <a:t>October 4</a:t>
            </a:r>
            <a:r>
              <a:rPr lang="en-US" baseline="30000" dirty="0" smtClean="0"/>
              <a:t>th</a:t>
            </a:r>
            <a:r>
              <a:rPr lang="en-US" dirty="0" smtClean="0"/>
              <a:t>, 2012</a:t>
            </a:r>
            <a:endParaRPr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Certainty in a Cloud Environment</a:t>
            </a:r>
            <a:endParaRPr lang="en-US" dirty="0"/>
          </a:p>
        </p:txBody>
      </p:sp>
      <p:sp>
        <p:nvSpPr>
          <p:cNvPr id="4" name="Slide Number Placeholder 3"/>
          <p:cNvSpPr>
            <a:spLocks noGrp="1"/>
          </p:cNvSpPr>
          <p:nvPr>
            <p:ph type="sldNum" sz="quarter" idx="4"/>
          </p:nvPr>
        </p:nvSpPr>
        <p:spPr>
          <a:noFill/>
          <a:ln w="9525">
            <a:noFill/>
            <a:miter lim="800000"/>
            <a:headEnd/>
            <a:tailEnd/>
          </a:ln>
        </p:spPr>
        <p:txBody>
          <a:bodyPr/>
          <a:lstStyle/>
          <a:p>
            <a:pPr>
              <a:defRPr/>
            </a:pPr>
            <a:fld id="{E8C9CA96-CF1B-44E3-BD1A-753241981FA9}" type="slidenum">
              <a:rPr lang="en-US" smtClean="0">
                <a:solidFill>
                  <a:schemeClr val="bg1">
                    <a:lumMod val="65000"/>
                  </a:schemeClr>
                </a:solidFill>
              </a:rPr>
              <a:pPr>
                <a:defRPr/>
              </a:pPr>
              <a:t>10</a:t>
            </a:fld>
            <a:endParaRPr lang="en-US" dirty="0">
              <a:solidFill>
                <a:schemeClr val="bg1">
                  <a:lumMod val="65000"/>
                </a:schemeClr>
              </a:solidFill>
            </a:endParaRPr>
          </a:p>
        </p:txBody>
      </p:sp>
      <p:cxnSp>
        <p:nvCxnSpPr>
          <p:cNvPr id="7" name="Straight Connector 6"/>
          <p:cNvCxnSpPr/>
          <p:nvPr/>
        </p:nvCxnSpPr>
        <p:spPr>
          <a:xfrm>
            <a:off x="705854" y="2060952"/>
            <a:ext cx="3657600" cy="0"/>
          </a:xfrm>
          <a:prstGeom prst="line">
            <a:avLst/>
          </a:prstGeom>
          <a:ln w="6350">
            <a:solidFill>
              <a:srgbClr val="0973B9"/>
            </a:solidFill>
            <a:prstDash val="sysDot"/>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705854" y="4951830"/>
            <a:ext cx="3657600" cy="0"/>
          </a:xfrm>
          <a:prstGeom prst="line">
            <a:avLst/>
          </a:prstGeom>
          <a:ln w="6350">
            <a:solidFill>
              <a:srgbClr val="0973B9"/>
            </a:solidFill>
            <a:prstDash val="sysDot"/>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705854" y="2150958"/>
            <a:ext cx="4501146" cy="815608"/>
          </a:xfrm>
          <a:prstGeom prst="rect">
            <a:avLst/>
          </a:prstGeom>
          <a:noFill/>
        </p:spPr>
        <p:txBody>
          <a:bodyPr wrap="square" lIns="0" rIns="0" rtlCol="0">
            <a:spAutoFit/>
          </a:bodyPr>
          <a:lstStyle/>
          <a:p>
            <a:r>
              <a:rPr lang="en-US" sz="1500" b="1" dirty="0" smtClean="0">
                <a:solidFill>
                  <a:srgbClr val="0973B9"/>
                </a:solidFill>
                <a:latin typeface="Arial Narrow" pitchFamily="34" charset="0"/>
                <a:cs typeface="Arial Narrow"/>
              </a:rPr>
              <a:t>CHALLENGE</a:t>
            </a:r>
            <a:r>
              <a:rPr lang="en-US" b="1" dirty="0">
                <a:solidFill>
                  <a:srgbClr val="0973B9"/>
                </a:solidFill>
                <a:latin typeface="Arial Narrow" pitchFamily="34" charset="0"/>
                <a:cs typeface="Arial Narrow"/>
              </a:rPr>
              <a:t/>
            </a:r>
            <a:br>
              <a:rPr lang="en-US" b="1" dirty="0">
                <a:solidFill>
                  <a:srgbClr val="0973B9"/>
                </a:solidFill>
                <a:latin typeface="Arial Narrow" pitchFamily="34" charset="0"/>
                <a:cs typeface="Arial Narrow"/>
              </a:rPr>
            </a:br>
            <a:r>
              <a:rPr lang="en-US" sz="1600" dirty="0" smtClean="0">
                <a:solidFill>
                  <a:srgbClr val="6C7B84"/>
                </a:solidFill>
                <a:latin typeface="Arial Narrow" pitchFamily="34" charset="0"/>
                <a:cs typeface="Arial" pitchFamily="34" charset="0"/>
              </a:rPr>
              <a:t>Enable warm failover of business critical data </a:t>
            </a:r>
            <a:br>
              <a:rPr lang="en-US" sz="1600" dirty="0" smtClean="0">
                <a:solidFill>
                  <a:srgbClr val="6C7B84"/>
                </a:solidFill>
                <a:latin typeface="Arial Narrow" pitchFamily="34" charset="0"/>
                <a:cs typeface="Arial" pitchFamily="34" charset="0"/>
              </a:rPr>
            </a:br>
            <a:r>
              <a:rPr lang="en-US" sz="1600" dirty="0" smtClean="0">
                <a:solidFill>
                  <a:srgbClr val="6C7B84"/>
                </a:solidFill>
                <a:latin typeface="Arial Narrow" pitchFamily="34" charset="0"/>
                <a:cs typeface="Arial" pitchFamily="34" charset="0"/>
              </a:rPr>
              <a:t>for Xerox customers</a:t>
            </a:r>
            <a:endParaRPr lang="en-US" sz="1600" dirty="0">
              <a:solidFill>
                <a:srgbClr val="6C7B84"/>
              </a:solidFill>
              <a:latin typeface="Arial Narrow" pitchFamily="34" charset="0"/>
              <a:cs typeface="Arial" pitchFamily="34" charset="0"/>
            </a:endParaRPr>
          </a:p>
        </p:txBody>
      </p:sp>
      <p:sp>
        <p:nvSpPr>
          <p:cNvPr id="10" name="TextBox 9"/>
          <p:cNvSpPr txBox="1"/>
          <p:nvPr/>
        </p:nvSpPr>
        <p:spPr>
          <a:xfrm>
            <a:off x="705853" y="3022599"/>
            <a:ext cx="4668252" cy="815608"/>
          </a:xfrm>
          <a:prstGeom prst="rect">
            <a:avLst/>
          </a:prstGeom>
          <a:noFill/>
        </p:spPr>
        <p:txBody>
          <a:bodyPr wrap="square" lIns="0" rIns="0" rtlCol="0">
            <a:spAutoFit/>
          </a:bodyPr>
          <a:lstStyle/>
          <a:p>
            <a:r>
              <a:rPr lang="en-US" sz="1500" b="1" dirty="0" smtClean="0">
                <a:solidFill>
                  <a:srgbClr val="0973B9"/>
                </a:solidFill>
                <a:latin typeface="Arial Narrow" pitchFamily="34" charset="0"/>
                <a:cs typeface="Arial Narrow"/>
              </a:rPr>
              <a:t>SOLUTION</a:t>
            </a:r>
            <a:endParaRPr lang="en-US" sz="1600" dirty="0" smtClean="0">
              <a:solidFill>
                <a:srgbClr val="6C7B84"/>
              </a:solidFill>
              <a:latin typeface="Arial Narrow" pitchFamily="34" charset="0"/>
              <a:cs typeface="Arial" pitchFamily="34" charset="0"/>
            </a:endParaRPr>
          </a:p>
          <a:p>
            <a:r>
              <a:rPr lang="en-US" sz="1600" dirty="0" smtClean="0">
                <a:solidFill>
                  <a:srgbClr val="6C7B84"/>
                </a:solidFill>
                <a:latin typeface="Arial Narrow" pitchFamily="34" charset="0"/>
                <a:cs typeface="Arial" pitchFamily="34" charset="0"/>
              </a:rPr>
              <a:t>Quantum DXi V1000 virtual dedupe appliances and vmPRO data protection software enable Xerox cloud services</a:t>
            </a:r>
            <a:endParaRPr lang="en-US" sz="1600" dirty="0">
              <a:solidFill>
                <a:srgbClr val="6C7B84"/>
              </a:solidFill>
              <a:latin typeface="Arial Narrow" pitchFamily="34" charset="0"/>
              <a:cs typeface="Arial" pitchFamily="34" charset="0"/>
            </a:endParaRPr>
          </a:p>
        </p:txBody>
      </p:sp>
      <p:sp>
        <p:nvSpPr>
          <p:cNvPr id="11" name="TextBox 10"/>
          <p:cNvSpPr txBox="1"/>
          <p:nvPr/>
        </p:nvSpPr>
        <p:spPr>
          <a:xfrm>
            <a:off x="705854" y="3890230"/>
            <a:ext cx="4272546" cy="815608"/>
          </a:xfrm>
          <a:prstGeom prst="rect">
            <a:avLst/>
          </a:prstGeom>
          <a:noFill/>
        </p:spPr>
        <p:txBody>
          <a:bodyPr wrap="square" lIns="0" rIns="0" rtlCol="0">
            <a:spAutoFit/>
          </a:bodyPr>
          <a:lstStyle/>
          <a:p>
            <a:r>
              <a:rPr lang="en-US" sz="1500" b="1" dirty="0" smtClean="0">
                <a:solidFill>
                  <a:srgbClr val="0973B9"/>
                </a:solidFill>
                <a:latin typeface="Arial Narrow" pitchFamily="34" charset="0"/>
                <a:cs typeface="Arial Narrow"/>
              </a:rPr>
              <a:t>IMPACT</a:t>
            </a:r>
            <a:r>
              <a:rPr lang="en-US" b="1" dirty="0" smtClean="0">
                <a:solidFill>
                  <a:srgbClr val="0973B9"/>
                </a:solidFill>
                <a:latin typeface="Arial Narrow" pitchFamily="34" charset="0"/>
                <a:cs typeface="Arial Narrow"/>
              </a:rPr>
              <a:t/>
            </a:r>
            <a:br>
              <a:rPr lang="en-US" b="1" dirty="0" smtClean="0">
                <a:solidFill>
                  <a:srgbClr val="0973B9"/>
                </a:solidFill>
                <a:latin typeface="Arial Narrow" pitchFamily="34" charset="0"/>
                <a:cs typeface="Arial Narrow"/>
              </a:rPr>
            </a:br>
            <a:r>
              <a:rPr lang="en-US" sz="1600" dirty="0" smtClean="0">
                <a:solidFill>
                  <a:srgbClr val="6C7B84"/>
                </a:solidFill>
                <a:latin typeface="Arial Narrow" pitchFamily="34" charset="0"/>
                <a:cs typeface="Arial" pitchFamily="34" charset="0"/>
              </a:rPr>
              <a:t>Enterprise-class backup and DR helps leading IT brand capitalize on massive new market opportunity</a:t>
            </a:r>
            <a:endParaRPr lang="en-US" sz="1600" dirty="0">
              <a:solidFill>
                <a:srgbClr val="6C7B84"/>
              </a:solidFill>
              <a:latin typeface="Arial Narrow" pitchFamily="34" charset="0"/>
              <a:cs typeface="Arial" pitchFamily="34" charset="0"/>
            </a:endParaRPr>
          </a:p>
        </p:txBody>
      </p:sp>
      <p:sp>
        <p:nvSpPr>
          <p:cNvPr id="13" name="TextBox 12"/>
          <p:cNvSpPr txBox="1"/>
          <p:nvPr/>
        </p:nvSpPr>
        <p:spPr>
          <a:xfrm>
            <a:off x="705855" y="1137047"/>
            <a:ext cx="4501146" cy="646331"/>
          </a:xfrm>
          <a:prstGeom prst="rect">
            <a:avLst/>
          </a:prstGeom>
          <a:noFill/>
        </p:spPr>
        <p:txBody>
          <a:bodyPr wrap="square" lIns="0" rIns="0" rtlCol="0">
            <a:spAutoFit/>
          </a:bodyPr>
          <a:lstStyle/>
          <a:p>
            <a:r>
              <a:rPr lang="en-US" dirty="0" smtClean="0">
                <a:solidFill>
                  <a:srgbClr val="00B6F1"/>
                </a:solidFill>
                <a:latin typeface="Arial Narrow"/>
                <a:cs typeface="Arial Narrow"/>
              </a:rPr>
              <a:t>Innovative virtual backup and recovery technology </a:t>
            </a:r>
            <a:br>
              <a:rPr lang="en-US" dirty="0" smtClean="0">
                <a:solidFill>
                  <a:srgbClr val="00B6F1"/>
                </a:solidFill>
                <a:latin typeface="Arial Narrow"/>
                <a:cs typeface="Arial Narrow"/>
              </a:rPr>
            </a:br>
            <a:r>
              <a:rPr lang="en-US" dirty="0" smtClean="0">
                <a:solidFill>
                  <a:srgbClr val="00B6F1"/>
                </a:solidFill>
                <a:latin typeface="Arial Narrow"/>
                <a:cs typeface="Arial Narrow"/>
              </a:rPr>
              <a:t>enables Xerox’s cloud backup and DR services </a:t>
            </a:r>
            <a:endParaRPr lang="en-US" dirty="0">
              <a:solidFill>
                <a:srgbClr val="00B6F1"/>
              </a:solidFill>
              <a:latin typeface="Arial Narrow"/>
              <a:cs typeface="Arial Narrow"/>
            </a:endParaRPr>
          </a:p>
        </p:txBody>
      </p:sp>
      <p:sp>
        <p:nvSpPr>
          <p:cNvPr id="19" name="Rounded Rectangle 18"/>
          <p:cNvSpPr/>
          <p:nvPr/>
        </p:nvSpPr>
        <p:spPr>
          <a:xfrm>
            <a:off x="5683247" y="3877344"/>
            <a:ext cx="2625520" cy="1734634"/>
          </a:xfrm>
          <a:prstGeom prst="roundRect">
            <a:avLst>
              <a:gd name="adj" fmla="val 11832"/>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576718" y="4242855"/>
            <a:ext cx="2837366" cy="140629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39"/>
          <p:cNvGrpSpPr>
            <a:grpSpLocks/>
          </p:cNvGrpSpPr>
          <p:nvPr/>
        </p:nvGrpSpPr>
        <p:grpSpPr bwMode="auto">
          <a:xfrm>
            <a:off x="5575674" y="1219200"/>
            <a:ext cx="2782654" cy="1841860"/>
            <a:chOff x="679256" y="4022114"/>
            <a:chExt cx="1938663" cy="1282622"/>
          </a:xfrm>
        </p:grpSpPr>
        <p:pic>
          <p:nvPicPr>
            <p:cNvPr id="29" name="Picture 153" descr="Cloud"/>
            <p:cNvPicPr>
              <a:picLocks noChangeAspect="1" noChangeArrowheads="1"/>
            </p:cNvPicPr>
            <p:nvPr/>
          </p:nvPicPr>
          <p:blipFill>
            <a:blip r:embed="rId3" cstate="print">
              <a:duotone>
                <a:srgbClr val="14B4EC">
                  <a:shade val="45000"/>
                  <a:satMod val="135000"/>
                </a:srgbClr>
                <a:prstClr val="white"/>
              </a:duotone>
              <a:lum bright="20000" contrast="-20000"/>
            </a:blip>
            <a:srcRect/>
            <a:stretch>
              <a:fillRect/>
            </a:stretch>
          </p:blipFill>
          <p:spPr bwMode="auto">
            <a:xfrm>
              <a:off x="679256" y="4034484"/>
              <a:ext cx="1938663" cy="1270252"/>
            </a:xfrm>
            <a:prstGeom prst="rect">
              <a:avLst/>
            </a:prstGeom>
            <a:noFill/>
            <a:ln w="9525">
              <a:noFill/>
              <a:miter lim="800000"/>
              <a:headEnd/>
              <a:tailEnd/>
            </a:ln>
          </p:spPr>
        </p:pic>
        <p:pic>
          <p:nvPicPr>
            <p:cNvPr id="30" name="Picture 9" descr="virtual_server"/>
            <p:cNvPicPr>
              <a:picLocks noChangeAspect="1" noChangeArrowheads="1"/>
            </p:cNvPicPr>
            <p:nvPr/>
          </p:nvPicPr>
          <p:blipFill>
            <a:blip r:embed="rId4"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1357841" y="4022114"/>
              <a:ext cx="563224" cy="110655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31" name="TextBox 25"/>
            <p:cNvSpPr txBox="1">
              <a:spLocks noChangeArrowheads="1"/>
            </p:cNvSpPr>
            <p:nvPr/>
          </p:nvSpPr>
          <p:spPr bwMode="auto">
            <a:xfrm>
              <a:off x="1761055" y="4494993"/>
              <a:ext cx="630268" cy="295772"/>
            </a:xfrm>
            <a:prstGeom prst="rect">
              <a:avLst/>
            </a:prstGeom>
            <a:noFill/>
            <a:ln w="9525">
              <a:noFill/>
              <a:miter lim="800000"/>
              <a:headEnd/>
              <a:tailEnd/>
            </a:ln>
          </p:spPr>
          <p:txBody>
            <a:bodyPr wrap="square">
              <a:spAutoFit/>
            </a:bodyPr>
            <a:lstStyle>
              <a:defPPr>
                <a:defRPr lang="en-US"/>
              </a:defPPr>
              <a:lvl1pPr marL="0" marR="0" lvl="0" indent="0" algn="ctr" defTabSz="914400" eaLnBrk="1" fontAlgn="auto" latinLnBrk="0" hangingPunct="1">
                <a:lnSpc>
                  <a:spcPct val="90000"/>
                </a:lnSpc>
                <a:spcBef>
                  <a:spcPts val="0"/>
                </a:spcBef>
                <a:spcAft>
                  <a:spcPts val="0"/>
                </a:spcAft>
                <a:buClrTx/>
                <a:buSzTx/>
                <a:buFontTx/>
                <a:buNone/>
                <a:tabLst/>
                <a:defRPr kumimoji="0" sz="1200" b="1" u="none" strike="noStrike" kern="0" cap="none" spc="0" normalizeH="0" baseline="0">
                  <a:ln>
                    <a:noFill/>
                  </a:ln>
                  <a:solidFill>
                    <a:srgbClr val="666666"/>
                  </a:solidFill>
                  <a:effectLst/>
                  <a:uLnTx/>
                  <a:uFillTx/>
                  <a:latin typeface="Arial Narrow"/>
                  <a:cs typeface="Arial Narrow"/>
                </a:defRPr>
              </a:lvl1pPr>
            </a:lstStyle>
            <a:p>
              <a:r>
                <a:rPr lang="en-US" dirty="0"/>
                <a:t>Xerox</a:t>
              </a:r>
            </a:p>
            <a:p>
              <a:r>
                <a:rPr lang="en-US" dirty="0"/>
                <a:t>Cloud</a:t>
              </a:r>
            </a:p>
          </p:txBody>
        </p:sp>
        <p:pic>
          <p:nvPicPr>
            <p:cNvPr id="32" name="Picture 43" descr="QuantumvmPRO_Icon_samples.jpg"/>
            <p:cNvPicPr>
              <a:picLocks noChangeAspect="1"/>
            </p:cNvPicPr>
            <p:nvPr/>
          </p:nvPicPr>
          <p:blipFill>
            <a:blip r:embed="rId5" cstate="print">
              <a:extLst>
                <a:ext uri="{28A0092B-C50C-407E-A947-70E740481C1C}">
                  <a14:useLocalDpi xmlns="" xmlns:a14="http://schemas.microsoft.com/office/drawing/2010/main" xmlns:mv="urn:schemas-microsoft-com:mac:vml" xmlns:mc="http://schemas.openxmlformats.org/markup-compatibility/2006" val="0"/>
                </a:ext>
              </a:extLst>
            </a:blip>
            <a:srcRect l="18889" t="43333" r="57777" b="39999"/>
            <a:stretch>
              <a:fillRect/>
            </a:stretch>
          </p:blipFill>
          <p:spPr bwMode="auto">
            <a:xfrm>
              <a:off x="992316" y="4504192"/>
              <a:ext cx="361029" cy="260257"/>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grpSp>
      <p:grpSp>
        <p:nvGrpSpPr>
          <p:cNvPr id="5" name="Group 10"/>
          <p:cNvGrpSpPr/>
          <p:nvPr/>
        </p:nvGrpSpPr>
        <p:grpSpPr>
          <a:xfrm>
            <a:off x="7146216" y="4016541"/>
            <a:ext cx="956401" cy="1695381"/>
            <a:chOff x="6767208" y="3218175"/>
            <a:chExt cx="956401" cy="1695381"/>
          </a:xfrm>
        </p:grpSpPr>
        <p:pic>
          <p:nvPicPr>
            <p:cNvPr id="27" name="Picture 9" descr="virtual_server"/>
            <p:cNvPicPr>
              <a:picLocks noChangeAspect="1" noChangeArrowheads="1"/>
            </p:cNvPicPr>
            <p:nvPr/>
          </p:nvPicPr>
          <p:blipFill>
            <a:blip r:embed="rId6"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6849986" y="3218175"/>
              <a:ext cx="689478" cy="1351897"/>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8" name="TextBox 25"/>
            <p:cNvSpPr txBox="1">
              <a:spLocks noChangeArrowheads="1"/>
            </p:cNvSpPr>
            <p:nvPr/>
          </p:nvSpPr>
          <p:spPr bwMode="auto">
            <a:xfrm>
              <a:off x="6767208" y="4655024"/>
              <a:ext cx="956401" cy="258532"/>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200" b="1" u="none" strike="noStrike" kern="0" cap="none" spc="0" normalizeH="0" baseline="0" noProof="0" dirty="0">
                  <a:ln>
                    <a:noFill/>
                  </a:ln>
                  <a:solidFill>
                    <a:srgbClr val="666666"/>
                  </a:solidFill>
                  <a:effectLst/>
                  <a:uLnTx/>
                  <a:uFillTx/>
                  <a:latin typeface="Arial Narrow"/>
                  <a:cs typeface="Arial Narrow"/>
                </a:rPr>
                <a:t>DXi V1000</a:t>
              </a:r>
            </a:p>
          </p:txBody>
        </p:sp>
      </p:grpSp>
      <p:sp>
        <p:nvSpPr>
          <p:cNvPr id="23" name="Plus 22"/>
          <p:cNvSpPr/>
          <p:nvPr/>
        </p:nvSpPr>
        <p:spPr bwMode="auto">
          <a:xfrm>
            <a:off x="6979165" y="4743689"/>
            <a:ext cx="374131" cy="367539"/>
          </a:xfrm>
          <a:prstGeom prst="mathPlus">
            <a:avLst>
              <a:gd name="adj1" fmla="val 15320"/>
            </a:avLst>
          </a:prstGeom>
          <a:solidFill>
            <a:schemeClr val="bg2"/>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 lastClr="FFFFFF"/>
              </a:solidFill>
              <a:effectLst/>
              <a:uLnTx/>
              <a:uFillTx/>
              <a:latin typeface="Arial"/>
              <a:ea typeface="+mn-ea"/>
              <a:cs typeface="Arial"/>
            </a:endParaRPr>
          </a:p>
        </p:txBody>
      </p:sp>
      <p:sp>
        <p:nvSpPr>
          <p:cNvPr id="24" name="TextBox 16"/>
          <p:cNvSpPr txBox="1">
            <a:spLocks noChangeArrowheads="1"/>
          </p:cNvSpPr>
          <p:nvPr/>
        </p:nvSpPr>
        <p:spPr bwMode="auto">
          <a:xfrm>
            <a:off x="6083391" y="5442237"/>
            <a:ext cx="728722" cy="258532"/>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200" b="1" u="none" strike="noStrike" kern="0" cap="none" spc="0" normalizeH="0" baseline="0" noProof="0" dirty="0">
                <a:ln>
                  <a:noFill/>
                </a:ln>
                <a:solidFill>
                  <a:srgbClr val="666666"/>
                </a:solidFill>
                <a:effectLst/>
                <a:uLnTx/>
                <a:uFillTx/>
                <a:latin typeface="Arial Narrow"/>
                <a:cs typeface="Arial Narrow"/>
              </a:rPr>
              <a:t>vmPRO</a:t>
            </a:r>
          </a:p>
        </p:txBody>
      </p:sp>
      <p:cxnSp>
        <p:nvCxnSpPr>
          <p:cNvPr id="25" name="Straight Arrow Connector 24"/>
          <p:cNvCxnSpPr/>
          <p:nvPr/>
        </p:nvCxnSpPr>
        <p:spPr>
          <a:xfrm flipV="1">
            <a:off x="6997053" y="3081865"/>
            <a:ext cx="0" cy="776893"/>
          </a:xfrm>
          <a:prstGeom prst="straightConnector1">
            <a:avLst/>
          </a:prstGeom>
          <a:ln w="38100" cmpd="sng">
            <a:solidFill>
              <a:srgbClr val="FFBA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pic>
        <p:nvPicPr>
          <p:cNvPr id="26" name="Picture 2" descr="\\ROBINS-AIRPORT-\Time Machine Backup\Shared\_LAUREN\WORKING FILES\Gyro\2. Quantum PPT\_ROBIN\vmPro_Software.png"/>
          <p:cNvPicPr>
            <a:picLocks noChangeAspect="1" noChangeArrowheads="1"/>
          </p:cNvPicPr>
          <p:nvPr/>
        </p:nvPicPr>
        <p:blipFill>
          <a:blip r:embed="rId7" cstate="print"/>
          <a:srcRect/>
          <a:stretch>
            <a:fillRect/>
          </a:stretch>
        </p:blipFill>
        <p:spPr bwMode="auto">
          <a:xfrm>
            <a:off x="5874665" y="4314835"/>
            <a:ext cx="1146175" cy="963612"/>
          </a:xfrm>
          <a:prstGeom prst="rect">
            <a:avLst/>
          </a:prstGeom>
          <a:noFill/>
        </p:spPr>
      </p:pic>
      <p:pic>
        <p:nvPicPr>
          <p:cNvPr id="33" name="Picture 32" descr="xerox.png"/>
          <p:cNvPicPr>
            <a:picLocks noChangeAspect="1"/>
          </p:cNvPicPr>
          <p:nvPr/>
        </p:nvPicPr>
        <p:blipFill>
          <a:blip r:embed="rId8" cstate="print">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685800" y="5334000"/>
            <a:ext cx="1549184" cy="55484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Drivers</a:t>
            </a:r>
            <a:endParaRPr lang="en-US" dirty="0"/>
          </a:p>
        </p:txBody>
      </p:sp>
      <p:sp>
        <p:nvSpPr>
          <p:cNvPr id="4" name="Slide Number Placeholder 3"/>
          <p:cNvSpPr>
            <a:spLocks noGrp="1"/>
          </p:cNvSpPr>
          <p:nvPr>
            <p:ph type="sldNum" sz="quarter" idx="4"/>
          </p:nvPr>
        </p:nvSpPr>
        <p:spPr>
          <a:noFill/>
          <a:ln w="9525">
            <a:noFill/>
            <a:miter lim="800000"/>
            <a:headEnd/>
            <a:tailEnd/>
          </a:ln>
        </p:spPr>
        <p:txBody>
          <a:bodyPr/>
          <a:lstStyle/>
          <a:p>
            <a:pPr>
              <a:defRPr/>
            </a:pPr>
            <a:fld id="{E8C9CA96-CF1B-44E3-BD1A-753241981FA9}" type="slidenum">
              <a:rPr lang="en-US" smtClean="0">
                <a:solidFill>
                  <a:schemeClr val="bg1">
                    <a:lumMod val="65000"/>
                  </a:schemeClr>
                </a:solidFill>
              </a:rPr>
              <a:pPr>
                <a:defRPr/>
              </a:pPr>
              <a:t>11</a:t>
            </a:fld>
            <a:endParaRPr lang="en-US" dirty="0">
              <a:solidFill>
                <a:schemeClr val="bg1">
                  <a:lumMod val="65000"/>
                </a:schemeClr>
              </a:solidFill>
            </a:endParaRPr>
          </a:p>
        </p:txBody>
      </p:sp>
      <p:cxnSp>
        <p:nvCxnSpPr>
          <p:cNvPr id="19" name="Straight Connector 18"/>
          <p:cNvCxnSpPr/>
          <p:nvPr/>
        </p:nvCxnSpPr>
        <p:spPr>
          <a:xfrm>
            <a:off x="914400" y="2805289"/>
            <a:ext cx="6629400" cy="0"/>
          </a:xfrm>
          <a:prstGeom prst="line">
            <a:avLst/>
          </a:prstGeom>
          <a:ln w="6350">
            <a:solidFill>
              <a:srgbClr val="0973B9"/>
            </a:solidFill>
            <a:prstDash val="sysDot"/>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914400" y="3955344"/>
            <a:ext cx="6629400" cy="0"/>
          </a:xfrm>
          <a:prstGeom prst="line">
            <a:avLst/>
          </a:prstGeom>
          <a:ln w="6350">
            <a:solidFill>
              <a:srgbClr val="0973B9"/>
            </a:solidFill>
            <a:prstDash val="sysDot"/>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2716960" y="1905000"/>
            <a:ext cx="4196020" cy="707886"/>
          </a:xfrm>
          <a:prstGeom prst="rect">
            <a:avLst/>
          </a:prstGeom>
          <a:noFill/>
        </p:spPr>
        <p:txBody>
          <a:bodyPr wrap="none" rtlCol="0">
            <a:spAutoFit/>
          </a:bodyPr>
          <a:lstStyle/>
          <a:p>
            <a:r>
              <a:rPr lang="en-US" sz="2000" dirty="0">
                <a:solidFill>
                  <a:srgbClr val="6C7B84"/>
                </a:solidFill>
                <a:latin typeface="Arial Narrow"/>
                <a:cs typeface="Arial Narrow"/>
              </a:rPr>
              <a:t>Vast amounts of data need to be captured, </a:t>
            </a:r>
            <a:r>
              <a:rPr lang="en-US" sz="2000" dirty="0" smtClean="0">
                <a:solidFill>
                  <a:srgbClr val="6C7B84"/>
                </a:solidFill>
                <a:latin typeface="Arial Narrow"/>
                <a:cs typeface="Arial Narrow"/>
              </a:rPr>
              <a:t/>
            </a:r>
            <a:br>
              <a:rPr lang="en-US" sz="2000" dirty="0" smtClean="0">
                <a:solidFill>
                  <a:srgbClr val="6C7B84"/>
                </a:solidFill>
                <a:latin typeface="Arial Narrow"/>
                <a:cs typeface="Arial Narrow"/>
              </a:rPr>
            </a:br>
            <a:r>
              <a:rPr lang="en-US" sz="2000" dirty="0" smtClean="0">
                <a:solidFill>
                  <a:srgbClr val="6C7B84"/>
                </a:solidFill>
                <a:latin typeface="Arial Narrow"/>
                <a:cs typeface="Arial Narrow"/>
              </a:rPr>
              <a:t>shared</a:t>
            </a:r>
            <a:r>
              <a:rPr lang="en-US" sz="2000" dirty="0">
                <a:solidFill>
                  <a:srgbClr val="6C7B84"/>
                </a:solidFill>
                <a:latin typeface="Arial Narrow"/>
                <a:cs typeface="Arial Narrow"/>
              </a:rPr>
              <a:t>, </a:t>
            </a:r>
            <a:r>
              <a:rPr lang="en-US" sz="2000" dirty="0" smtClean="0">
                <a:solidFill>
                  <a:srgbClr val="6C7B84"/>
                </a:solidFill>
                <a:latin typeface="Arial Narrow"/>
                <a:cs typeface="Arial Narrow"/>
              </a:rPr>
              <a:t>managed and </a:t>
            </a:r>
            <a:r>
              <a:rPr lang="en-US" sz="2000" dirty="0">
                <a:solidFill>
                  <a:srgbClr val="6C7B84"/>
                </a:solidFill>
                <a:latin typeface="Arial Narrow"/>
                <a:cs typeface="Arial Narrow"/>
              </a:rPr>
              <a:t>protected</a:t>
            </a:r>
          </a:p>
        </p:txBody>
      </p:sp>
      <p:sp>
        <p:nvSpPr>
          <p:cNvPr id="23" name="TextBox 22"/>
          <p:cNvSpPr txBox="1"/>
          <p:nvPr/>
        </p:nvSpPr>
        <p:spPr>
          <a:xfrm>
            <a:off x="2716960" y="4311851"/>
            <a:ext cx="4208203" cy="400110"/>
          </a:xfrm>
          <a:prstGeom prst="rect">
            <a:avLst/>
          </a:prstGeom>
          <a:noFill/>
        </p:spPr>
        <p:txBody>
          <a:bodyPr wrap="none" rtlCol="0" anchor="ctr">
            <a:spAutoFit/>
          </a:bodyPr>
          <a:lstStyle/>
          <a:p>
            <a:r>
              <a:rPr lang="en-US" sz="2000" dirty="0">
                <a:solidFill>
                  <a:srgbClr val="6C7B84"/>
                </a:solidFill>
                <a:latin typeface="Arial Narrow"/>
                <a:cs typeface="Arial Narrow"/>
              </a:rPr>
              <a:t>Users are demanding uninterrupted access</a:t>
            </a:r>
          </a:p>
        </p:txBody>
      </p:sp>
      <p:sp>
        <p:nvSpPr>
          <p:cNvPr id="24" name="TextBox 23"/>
          <p:cNvSpPr txBox="1"/>
          <p:nvPr/>
        </p:nvSpPr>
        <p:spPr>
          <a:xfrm>
            <a:off x="2716960" y="3047385"/>
            <a:ext cx="4588115" cy="707886"/>
          </a:xfrm>
          <a:prstGeom prst="rect">
            <a:avLst/>
          </a:prstGeom>
          <a:noFill/>
        </p:spPr>
        <p:txBody>
          <a:bodyPr wrap="none" rtlCol="0">
            <a:spAutoFit/>
          </a:bodyPr>
          <a:lstStyle/>
          <a:p>
            <a:r>
              <a:rPr lang="en-US" sz="2000" dirty="0">
                <a:solidFill>
                  <a:srgbClr val="6C7B84"/>
                </a:solidFill>
                <a:latin typeface="Arial Narrow"/>
                <a:cs typeface="Arial Narrow"/>
              </a:rPr>
              <a:t>Costs must be controlled and value </a:t>
            </a:r>
            <a:r>
              <a:rPr lang="en-US" sz="2000" dirty="0" smtClean="0">
                <a:solidFill>
                  <a:srgbClr val="6C7B84"/>
                </a:solidFill>
                <a:latin typeface="Arial Narrow"/>
                <a:cs typeface="Arial Narrow"/>
              </a:rPr>
              <a:t>maximized </a:t>
            </a:r>
            <a:br>
              <a:rPr lang="en-US" sz="2000" dirty="0" smtClean="0">
                <a:solidFill>
                  <a:srgbClr val="6C7B84"/>
                </a:solidFill>
                <a:latin typeface="Arial Narrow"/>
                <a:cs typeface="Arial Narrow"/>
              </a:rPr>
            </a:br>
            <a:r>
              <a:rPr lang="en-US" sz="2000" dirty="0" smtClean="0">
                <a:solidFill>
                  <a:srgbClr val="6C7B84"/>
                </a:solidFill>
                <a:latin typeface="Arial Narrow"/>
                <a:cs typeface="Arial Narrow"/>
              </a:rPr>
              <a:t>even </a:t>
            </a:r>
            <a:r>
              <a:rPr lang="en-US" sz="2000" dirty="0">
                <a:solidFill>
                  <a:srgbClr val="6C7B84"/>
                </a:solidFill>
                <a:latin typeface="Arial Narrow"/>
                <a:cs typeface="Arial Narrow"/>
              </a:rPr>
              <a:t>as data grows uncontrollably</a:t>
            </a:r>
          </a:p>
        </p:txBody>
      </p:sp>
      <p:grpSp>
        <p:nvGrpSpPr>
          <p:cNvPr id="3" name="Group 33"/>
          <p:cNvGrpSpPr/>
          <p:nvPr/>
        </p:nvGrpSpPr>
        <p:grpSpPr>
          <a:xfrm>
            <a:off x="2819400" y="5486400"/>
            <a:ext cx="3296837" cy="601133"/>
            <a:chOff x="2975373" y="5486400"/>
            <a:chExt cx="2507455" cy="457200"/>
          </a:xfrm>
        </p:grpSpPr>
        <p:pic>
          <p:nvPicPr>
            <p:cNvPr id="25" name="Picture 24"/>
            <p:cNvPicPr>
              <a:picLocks noChangeAspect="1"/>
            </p:cNvPicPr>
            <p:nvPr/>
          </p:nvPicPr>
          <p:blipFill>
            <a:blip r:embed="rId3" cstate="print"/>
            <a:stretch>
              <a:fillRect/>
            </a:stretch>
          </p:blipFill>
          <p:spPr>
            <a:xfrm>
              <a:off x="2975373" y="5489972"/>
              <a:ext cx="535781" cy="450056"/>
            </a:xfrm>
            <a:prstGeom prst="rect">
              <a:avLst/>
            </a:prstGeom>
          </p:spPr>
        </p:pic>
        <p:pic>
          <p:nvPicPr>
            <p:cNvPr id="26" name="Picture 25"/>
            <p:cNvPicPr>
              <a:picLocks noChangeAspect="1"/>
            </p:cNvPicPr>
            <p:nvPr/>
          </p:nvPicPr>
          <p:blipFill>
            <a:blip r:embed="rId4" cstate="print"/>
            <a:stretch>
              <a:fillRect/>
            </a:stretch>
          </p:blipFill>
          <p:spPr>
            <a:xfrm>
              <a:off x="3886201" y="5486400"/>
              <a:ext cx="557212" cy="457200"/>
            </a:xfrm>
            <a:prstGeom prst="rect">
              <a:avLst/>
            </a:prstGeom>
          </p:spPr>
        </p:pic>
        <p:pic>
          <p:nvPicPr>
            <p:cNvPr id="27" name="Picture 26"/>
            <p:cNvPicPr>
              <a:picLocks noChangeAspect="1"/>
            </p:cNvPicPr>
            <p:nvPr/>
          </p:nvPicPr>
          <p:blipFill>
            <a:blip r:embed="rId5" cstate="print"/>
            <a:stretch>
              <a:fillRect/>
            </a:stretch>
          </p:blipFill>
          <p:spPr>
            <a:xfrm>
              <a:off x="4818460" y="5632847"/>
              <a:ext cx="664368" cy="164306"/>
            </a:xfrm>
            <a:prstGeom prst="rect">
              <a:avLst/>
            </a:prstGeom>
          </p:spPr>
        </p:pic>
      </p:grpSp>
      <p:sp>
        <p:nvSpPr>
          <p:cNvPr id="28" name="Rounded Rectangle 27"/>
          <p:cNvSpPr/>
          <p:nvPr/>
        </p:nvSpPr>
        <p:spPr>
          <a:xfrm>
            <a:off x="1421154" y="1932465"/>
            <a:ext cx="645886" cy="645886"/>
          </a:xfrm>
          <a:prstGeom prst="roundRect">
            <a:avLst>
              <a:gd name="adj" fmla="val 50000"/>
            </a:avLst>
          </a:prstGeom>
          <a:solidFill>
            <a:srgbClr val="00B6F1"/>
          </a:solidFill>
          <a:ln>
            <a:solidFill>
              <a:srgbClr val="00B6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1421154" y="3075465"/>
            <a:ext cx="645886" cy="645886"/>
          </a:xfrm>
          <a:prstGeom prst="roundRect">
            <a:avLst>
              <a:gd name="adj" fmla="val 50000"/>
            </a:avLst>
          </a:prstGeom>
          <a:solidFill>
            <a:srgbClr val="00B6F1"/>
          </a:solidFill>
          <a:ln>
            <a:solidFill>
              <a:srgbClr val="00B6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1421154" y="4218465"/>
            <a:ext cx="645886" cy="645886"/>
          </a:xfrm>
          <a:prstGeom prst="roundRect">
            <a:avLst>
              <a:gd name="adj" fmla="val 50000"/>
            </a:avLst>
          </a:prstGeom>
          <a:solidFill>
            <a:srgbClr val="00B6F1"/>
          </a:solidFill>
          <a:ln>
            <a:solidFill>
              <a:srgbClr val="00B6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6"/>
          <p:cNvSpPr txBox="1">
            <a:spLocks noChangeArrowheads="1"/>
          </p:cNvSpPr>
          <p:nvPr/>
        </p:nvSpPr>
        <p:spPr bwMode="auto">
          <a:xfrm>
            <a:off x="1337700" y="1673930"/>
            <a:ext cx="816429"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4000" b="1" dirty="0" smtClean="0">
                <a:solidFill>
                  <a:schemeClr val="bg1"/>
                </a:solidFill>
              </a:rPr>
              <a:t>1</a:t>
            </a:r>
            <a:endParaRPr lang="en-US" sz="4000" b="1" dirty="0">
              <a:solidFill>
                <a:schemeClr val="bg1"/>
              </a:solidFill>
            </a:endParaRPr>
          </a:p>
        </p:txBody>
      </p:sp>
      <p:sp>
        <p:nvSpPr>
          <p:cNvPr id="32" name="TextBox 15"/>
          <p:cNvSpPr txBox="1">
            <a:spLocks noChangeArrowheads="1"/>
          </p:cNvSpPr>
          <p:nvPr/>
        </p:nvSpPr>
        <p:spPr bwMode="auto">
          <a:xfrm>
            <a:off x="1337700" y="2812394"/>
            <a:ext cx="816429"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4000" b="1" dirty="0" smtClean="0">
                <a:solidFill>
                  <a:schemeClr val="bg1"/>
                </a:solidFill>
              </a:rPr>
              <a:t>2</a:t>
            </a:r>
            <a:endParaRPr lang="en-US" sz="4000" b="1" dirty="0">
              <a:solidFill>
                <a:schemeClr val="bg1"/>
              </a:solidFill>
            </a:endParaRPr>
          </a:p>
        </p:txBody>
      </p:sp>
      <p:sp>
        <p:nvSpPr>
          <p:cNvPr id="33" name="TextBox 16"/>
          <p:cNvSpPr txBox="1">
            <a:spLocks noChangeArrowheads="1"/>
          </p:cNvSpPr>
          <p:nvPr/>
        </p:nvSpPr>
        <p:spPr bwMode="auto">
          <a:xfrm>
            <a:off x="1344050" y="3967187"/>
            <a:ext cx="816429"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4000" b="1" dirty="0" smtClean="0">
                <a:solidFill>
                  <a:schemeClr val="bg1"/>
                </a:solidFill>
              </a:rPr>
              <a:t>3</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57200" y="4876800"/>
            <a:ext cx="521813" cy="1015663"/>
          </a:xfrm>
          <a:prstGeom prst="rect">
            <a:avLst/>
          </a:prstGeom>
          <a:noFill/>
        </p:spPr>
        <p:txBody>
          <a:bodyPr wrap="square" lIns="0" rIns="0" rtlCol="0">
            <a:spAutoFit/>
          </a:bodyPr>
          <a:lstStyle/>
          <a:p>
            <a:r>
              <a:rPr lang="en-US" sz="6000" dirty="0" smtClean="0">
                <a:solidFill>
                  <a:srgbClr val="E3E9EF"/>
                </a:solidFill>
                <a:latin typeface="Arial Narrow"/>
                <a:cs typeface="Arial Narrow"/>
              </a:rPr>
              <a:t>“</a:t>
            </a:r>
            <a:endParaRPr lang="en-US" sz="6000" dirty="0">
              <a:solidFill>
                <a:srgbClr val="E3E9EF"/>
              </a:solidFill>
              <a:latin typeface="Arial Narrow"/>
              <a:cs typeface="Arial Narrow"/>
            </a:endParaRPr>
          </a:p>
        </p:txBody>
      </p:sp>
      <p:sp>
        <p:nvSpPr>
          <p:cNvPr id="12" name="TextBox 11"/>
          <p:cNvSpPr txBox="1"/>
          <p:nvPr/>
        </p:nvSpPr>
        <p:spPr>
          <a:xfrm>
            <a:off x="705854" y="5145506"/>
            <a:ext cx="4179413" cy="1215717"/>
          </a:xfrm>
          <a:prstGeom prst="rect">
            <a:avLst/>
          </a:prstGeom>
          <a:noFill/>
        </p:spPr>
        <p:txBody>
          <a:bodyPr wrap="square" lIns="0" rIns="0" rtlCol="0">
            <a:spAutoFit/>
          </a:bodyPr>
          <a:lstStyle/>
          <a:p>
            <a:r>
              <a:rPr lang="en-US" sz="1500" i="1" dirty="0" smtClean="0">
                <a:solidFill>
                  <a:srgbClr val="00B0F0"/>
                </a:solidFill>
                <a:latin typeface="Arial Narrow"/>
                <a:cs typeface="Arial Narrow"/>
              </a:rPr>
              <a:t>StorNext was the best choice we found for handling our challenging combination of simultaneous access to large files with high performance streaming.</a:t>
            </a:r>
          </a:p>
          <a:p>
            <a:endParaRPr lang="en-US" sz="1400" i="1" dirty="0">
              <a:solidFill>
                <a:srgbClr val="00B0F0"/>
              </a:solidFill>
              <a:latin typeface="Arial Narrow"/>
              <a:cs typeface="Arial Narrow"/>
            </a:endParaRPr>
          </a:p>
          <a:p>
            <a:r>
              <a:rPr lang="en-US" sz="1400" i="1" dirty="0" smtClean="0">
                <a:solidFill>
                  <a:srgbClr val="00B0F0"/>
                </a:solidFill>
                <a:latin typeface="Arial Narrow"/>
                <a:cs typeface="Arial Narrow"/>
              </a:rPr>
              <a:t>–Senior VP, Production</a:t>
            </a:r>
            <a:endParaRPr lang="en-US" sz="1400" i="1" dirty="0">
              <a:solidFill>
                <a:srgbClr val="00B0F0"/>
              </a:solidFill>
              <a:latin typeface="Arial Narrow"/>
              <a:cs typeface="Arial Narrow"/>
            </a:endParaRPr>
          </a:p>
        </p:txBody>
      </p:sp>
      <p:sp>
        <p:nvSpPr>
          <p:cNvPr id="2" name="Title 1"/>
          <p:cNvSpPr>
            <a:spLocks noGrp="1"/>
          </p:cNvSpPr>
          <p:nvPr>
            <p:ph type="title"/>
          </p:nvPr>
        </p:nvSpPr>
        <p:spPr/>
        <p:txBody>
          <a:bodyPr/>
          <a:lstStyle/>
          <a:p>
            <a:r>
              <a:rPr lang="en-US" dirty="0" smtClean="0"/>
              <a:t>Certainty in a Big Data Environment</a:t>
            </a:r>
            <a:endParaRPr lang="en-US" dirty="0"/>
          </a:p>
        </p:txBody>
      </p:sp>
      <p:sp>
        <p:nvSpPr>
          <p:cNvPr id="4" name="Slide Number Placeholder 3"/>
          <p:cNvSpPr>
            <a:spLocks noGrp="1"/>
          </p:cNvSpPr>
          <p:nvPr>
            <p:ph type="sldNum" sz="quarter" idx="4"/>
          </p:nvPr>
        </p:nvSpPr>
        <p:spPr>
          <a:noFill/>
          <a:ln w="9525">
            <a:noFill/>
            <a:miter lim="800000"/>
            <a:headEnd/>
            <a:tailEnd/>
          </a:ln>
        </p:spPr>
        <p:txBody>
          <a:bodyPr/>
          <a:lstStyle/>
          <a:p>
            <a:pPr>
              <a:defRPr/>
            </a:pPr>
            <a:fld id="{E8C9CA96-CF1B-44E3-BD1A-753241981FA9}" type="slidenum">
              <a:rPr lang="en-US" smtClean="0">
                <a:solidFill>
                  <a:schemeClr val="bg1">
                    <a:lumMod val="65000"/>
                  </a:schemeClr>
                </a:solidFill>
              </a:rPr>
              <a:pPr>
                <a:defRPr/>
              </a:pPr>
              <a:t>12</a:t>
            </a:fld>
            <a:endParaRPr lang="en-US" dirty="0">
              <a:solidFill>
                <a:schemeClr val="bg1">
                  <a:lumMod val="65000"/>
                </a:schemeClr>
              </a:solidFill>
            </a:endParaRPr>
          </a:p>
        </p:txBody>
      </p:sp>
      <p:cxnSp>
        <p:nvCxnSpPr>
          <p:cNvPr id="7" name="Straight Connector 6"/>
          <p:cNvCxnSpPr/>
          <p:nvPr/>
        </p:nvCxnSpPr>
        <p:spPr>
          <a:xfrm>
            <a:off x="705854" y="2060952"/>
            <a:ext cx="3657600" cy="0"/>
          </a:xfrm>
          <a:prstGeom prst="line">
            <a:avLst/>
          </a:prstGeom>
          <a:ln w="6350">
            <a:solidFill>
              <a:srgbClr val="0973B9"/>
            </a:solidFill>
            <a:prstDash val="sysDot"/>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705854" y="4844256"/>
            <a:ext cx="3657600" cy="0"/>
          </a:xfrm>
          <a:prstGeom prst="line">
            <a:avLst/>
          </a:prstGeom>
          <a:ln w="6350">
            <a:solidFill>
              <a:srgbClr val="0973B9"/>
            </a:solidFill>
            <a:prstDash val="sysDot"/>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705854" y="2150958"/>
            <a:ext cx="4501146" cy="569387"/>
          </a:xfrm>
          <a:prstGeom prst="rect">
            <a:avLst/>
          </a:prstGeom>
          <a:noFill/>
        </p:spPr>
        <p:txBody>
          <a:bodyPr wrap="square" lIns="0" rIns="0" rtlCol="0">
            <a:spAutoFit/>
          </a:bodyPr>
          <a:lstStyle/>
          <a:p>
            <a:r>
              <a:rPr lang="en-US" sz="1500" b="1" dirty="0" smtClean="0">
                <a:solidFill>
                  <a:srgbClr val="0973B9"/>
                </a:solidFill>
                <a:latin typeface="Arial Narrow" pitchFamily="34" charset="0"/>
                <a:cs typeface="Arial Narrow"/>
              </a:rPr>
              <a:t>CHALLENGE</a:t>
            </a:r>
            <a:r>
              <a:rPr lang="en-US" b="1" dirty="0">
                <a:solidFill>
                  <a:srgbClr val="0973B9"/>
                </a:solidFill>
                <a:latin typeface="Arial Narrow" pitchFamily="34" charset="0"/>
                <a:cs typeface="Arial Narrow"/>
              </a:rPr>
              <a:t/>
            </a:r>
            <a:br>
              <a:rPr lang="en-US" b="1" dirty="0">
                <a:solidFill>
                  <a:srgbClr val="0973B9"/>
                </a:solidFill>
                <a:latin typeface="Arial Narrow" pitchFamily="34" charset="0"/>
                <a:cs typeface="Arial Narrow"/>
              </a:rPr>
            </a:br>
            <a:r>
              <a:rPr lang="en-US" sz="1600" dirty="0" smtClean="0">
                <a:solidFill>
                  <a:srgbClr val="6C7B84"/>
                </a:solidFill>
                <a:latin typeface="Arial Narrow" pitchFamily="34" charset="0"/>
                <a:cs typeface="Arial" pitchFamily="34" charset="0"/>
              </a:rPr>
              <a:t>Storage and staff inefficiencies created by storage islands</a:t>
            </a:r>
            <a:endParaRPr lang="en-US" sz="1600" dirty="0">
              <a:solidFill>
                <a:srgbClr val="6C7B84"/>
              </a:solidFill>
              <a:latin typeface="Arial Narrow" pitchFamily="34" charset="0"/>
              <a:cs typeface="Arial" pitchFamily="34" charset="0"/>
            </a:endParaRPr>
          </a:p>
        </p:txBody>
      </p:sp>
      <p:sp>
        <p:nvSpPr>
          <p:cNvPr id="10" name="TextBox 9"/>
          <p:cNvSpPr txBox="1"/>
          <p:nvPr/>
        </p:nvSpPr>
        <p:spPr>
          <a:xfrm>
            <a:off x="705853" y="2849312"/>
            <a:ext cx="4668252" cy="815608"/>
          </a:xfrm>
          <a:prstGeom prst="rect">
            <a:avLst/>
          </a:prstGeom>
          <a:noFill/>
        </p:spPr>
        <p:txBody>
          <a:bodyPr wrap="square" lIns="0" rIns="0" rtlCol="0">
            <a:spAutoFit/>
          </a:bodyPr>
          <a:lstStyle/>
          <a:p>
            <a:r>
              <a:rPr lang="en-US" sz="1500" b="1" dirty="0" smtClean="0">
                <a:solidFill>
                  <a:srgbClr val="0973B9"/>
                </a:solidFill>
                <a:latin typeface="Arial Narrow" pitchFamily="34" charset="0"/>
                <a:cs typeface="Arial Narrow"/>
              </a:rPr>
              <a:t>SOLUTION</a:t>
            </a:r>
            <a:endParaRPr lang="en-US" sz="1600" dirty="0" smtClean="0">
              <a:solidFill>
                <a:srgbClr val="6C7B84"/>
              </a:solidFill>
              <a:latin typeface="Arial Narrow" pitchFamily="34" charset="0"/>
              <a:cs typeface="Arial" pitchFamily="34" charset="0"/>
            </a:endParaRPr>
          </a:p>
          <a:p>
            <a:r>
              <a:rPr lang="en-US" sz="1600" dirty="0" smtClean="0">
                <a:solidFill>
                  <a:srgbClr val="6C7B84"/>
                </a:solidFill>
                <a:latin typeface="Arial Narrow" pitchFamily="34" charset="0"/>
                <a:cs typeface="Arial" pitchFamily="34" charset="0"/>
              </a:rPr>
              <a:t>Quantum N-tier storage architecture based on StorNext software, tiers of disk storage, and Scalar tape libraries</a:t>
            </a:r>
            <a:endParaRPr lang="en-US" sz="1600" dirty="0">
              <a:solidFill>
                <a:srgbClr val="6C7B84"/>
              </a:solidFill>
              <a:latin typeface="Arial Narrow" pitchFamily="34" charset="0"/>
              <a:cs typeface="Arial" pitchFamily="34" charset="0"/>
            </a:endParaRPr>
          </a:p>
        </p:txBody>
      </p:sp>
      <p:sp>
        <p:nvSpPr>
          <p:cNvPr id="11" name="TextBox 10"/>
          <p:cNvSpPr txBox="1"/>
          <p:nvPr/>
        </p:nvSpPr>
        <p:spPr>
          <a:xfrm>
            <a:off x="705854" y="3716943"/>
            <a:ext cx="3810000" cy="815608"/>
          </a:xfrm>
          <a:prstGeom prst="rect">
            <a:avLst/>
          </a:prstGeom>
          <a:noFill/>
        </p:spPr>
        <p:txBody>
          <a:bodyPr wrap="square" lIns="0" rIns="0" rtlCol="0">
            <a:spAutoFit/>
          </a:bodyPr>
          <a:lstStyle/>
          <a:p>
            <a:r>
              <a:rPr lang="en-US" sz="1500" b="1" dirty="0" smtClean="0">
                <a:solidFill>
                  <a:srgbClr val="0973B9"/>
                </a:solidFill>
                <a:latin typeface="Arial Narrow" pitchFamily="34" charset="0"/>
                <a:cs typeface="Arial Narrow"/>
              </a:rPr>
              <a:t>IMPACT</a:t>
            </a:r>
            <a:r>
              <a:rPr lang="en-US" b="1" dirty="0" smtClean="0">
                <a:solidFill>
                  <a:srgbClr val="0973B9"/>
                </a:solidFill>
                <a:latin typeface="Arial Narrow" pitchFamily="34" charset="0"/>
                <a:cs typeface="Arial Narrow"/>
              </a:rPr>
              <a:t/>
            </a:r>
            <a:br>
              <a:rPr lang="en-US" b="1" dirty="0" smtClean="0">
                <a:solidFill>
                  <a:srgbClr val="0973B9"/>
                </a:solidFill>
                <a:latin typeface="Arial Narrow" pitchFamily="34" charset="0"/>
                <a:cs typeface="Arial Narrow"/>
              </a:rPr>
            </a:br>
            <a:r>
              <a:rPr lang="en-US" sz="1600" dirty="0" smtClean="0">
                <a:solidFill>
                  <a:srgbClr val="6C7B84"/>
                </a:solidFill>
                <a:latin typeface="Arial Narrow" pitchFamily="34" charset="0"/>
                <a:cs typeface="Arial" pitchFamily="34" charset="0"/>
              </a:rPr>
              <a:t>Increased productivity via access to large files and greater content reuse due to tiered storage</a:t>
            </a:r>
            <a:endParaRPr lang="en-US" sz="1600" dirty="0">
              <a:solidFill>
                <a:srgbClr val="6C7B84"/>
              </a:solidFill>
              <a:latin typeface="Arial Narrow" pitchFamily="34" charset="0"/>
              <a:cs typeface="Arial" pitchFamily="34" charset="0"/>
            </a:endParaRPr>
          </a:p>
        </p:txBody>
      </p:sp>
      <p:sp>
        <p:nvSpPr>
          <p:cNvPr id="13" name="TextBox 12"/>
          <p:cNvSpPr txBox="1"/>
          <p:nvPr/>
        </p:nvSpPr>
        <p:spPr>
          <a:xfrm>
            <a:off x="705855" y="1137047"/>
            <a:ext cx="4501146" cy="646331"/>
          </a:xfrm>
          <a:prstGeom prst="rect">
            <a:avLst/>
          </a:prstGeom>
          <a:noFill/>
        </p:spPr>
        <p:txBody>
          <a:bodyPr wrap="square" lIns="0" rIns="0" rtlCol="0">
            <a:spAutoFit/>
          </a:bodyPr>
          <a:lstStyle/>
          <a:p>
            <a:r>
              <a:rPr lang="en-US" dirty="0" smtClean="0">
                <a:solidFill>
                  <a:srgbClr val="00B6F1"/>
                </a:solidFill>
                <a:latin typeface="Arial Narrow"/>
                <a:cs typeface="Arial Narrow"/>
              </a:rPr>
              <a:t>Turner implements tiered solution to store and retain video centrally, maximizing value of digital content </a:t>
            </a:r>
            <a:endParaRPr lang="en-US" dirty="0">
              <a:solidFill>
                <a:srgbClr val="00B6F1"/>
              </a:solidFill>
              <a:latin typeface="Arial Narrow"/>
              <a:cs typeface="Arial Narrow"/>
            </a:endParaRPr>
          </a:p>
        </p:txBody>
      </p:sp>
      <p:sp>
        <p:nvSpPr>
          <p:cNvPr id="15" name="TextBox 14"/>
          <p:cNvSpPr txBox="1"/>
          <p:nvPr/>
        </p:nvSpPr>
        <p:spPr>
          <a:xfrm>
            <a:off x="3352800" y="5410200"/>
            <a:ext cx="521813" cy="1015663"/>
          </a:xfrm>
          <a:prstGeom prst="rect">
            <a:avLst/>
          </a:prstGeom>
          <a:noFill/>
        </p:spPr>
        <p:txBody>
          <a:bodyPr wrap="square" lIns="0" rIns="0" rtlCol="0">
            <a:spAutoFit/>
          </a:bodyPr>
          <a:lstStyle/>
          <a:p>
            <a:r>
              <a:rPr lang="en-US" sz="6000" dirty="0" smtClean="0">
                <a:solidFill>
                  <a:srgbClr val="E3E9EF"/>
                </a:solidFill>
                <a:latin typeface="Arial Narrow"/>
                <a:cs typeface="Arial Narrow"/>
              </a:rPr>
              <a:t>”</a:t>
            </a:r>
            <a:endParaRPr lang="en-US" sz="6000" dirty="0">
              <a:solidFill>
                <a:srgbClr val="E3E9EF"/>
              </a:solidFill>
              <a:latin typeface="Arial Narrow"/>
              <a:cs typeface="Arial Narrow"/>
            </a:endParaRPr>
          </a:p>
        </p:txBody>
      </p:sp>
      <p:pic>
        <p:nvPicPr>
          <p:cNvPr id="16" name="Picture 15" descr="2000px-Turner_logo.svg.png"/>
          <p:cNvPicPr>
            <a:picLocks noChangeAspect="1"/>
          </p:cNvPicPr>
          <p:nvPr/>
        </p:nvPicPr>
        <p:blipFill>
          <a:blip r:embed="rId3" cstate="print">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3124200" y="5960422"/>
            <a:ext cx="1490133" cy="397120"/>
          </a:xfrm>
          <a:prstGeom prst="rect">
            <a:avLst/>
          </a:prstGeom>
        </p:spPr>
      </p:pic>
      <p:pic>
        <p:nvPicPr>
          <p:cNvPr id="17" name="Picture 16"/>
          <p:cNvPicPr>
            <a:picLocks noChangeAspect="1"/>
          </p:cNvPicPr>
          <p:nvPr/>
        </p:nvPicPr>
        <p:blipFill>
          <a:blip r:embed="rId4" cstate="print">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5496287" y="1302209"/>
            <a:ext cx="3010039" cy="3889750"/>
          </a:xfrm>
          <a:prstGeom prst="rect">
            <a:avLst/>
          </a:prstGeom>
          <a:noFill/>
          <a:ln>
            <a:noFill/>
          </a:ln>
          <a:effectLst>
            <a:outerShdw blurRad="50800" algn="tl" rotWithShape="0">
              <a:prstClr val="black">
                <a:alpha val="40000"/>
              </a:prst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p:cNvSpPr/>
          <p:nvPr/>
        </p:nvSpPr>
        <p:spPr>
          <a:xfrm>
            <a:off x="0" y="0"/>
            <a:ext cx="9144000" cy="61897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4"/>
          <p:cNvGrpSpPr/>
          <p:nvPr/>
        </p:nvGrpSpPr>
        <p:grpSpPr>
          <a:xfrm>
            <a:off x="594789" y="173419"/>
            <a:ext cx="7791540" cy="633740"/>
            <a:chOff x="594789" y="173419"/>
            <a:chExt cx="7791540" cy="633740"/>
          </a:xfrm>
        </p:grpSpPr>
        <p:sp>
          <p:nvSpPr>
            <p:cNvPr id="57" name="TextBox 56"/>
            <p:cNvSpPr txBox="1"/>
            <p:nvPr/>
          </p:nvSpPr>
          <p:spPr>
            <a:xfrm>
              <a:off x="594789" y="283780"/>
              <a:ext cx="6435031" cy="338554"/>
            </a:xfrm>
            <a:prstGeom prst="rect">
              <a:avLst/>
            </a:prstGeom>
            <a:noFill/>
          </p:spPr>
          <p:txBody>
            <a:bodyPr wrap="none" rtlCol="0">
              <a:spAutoFit/>
            </a:bodyPr>
            <a:lstStyle/>
            <a:p>
              <a:r>
                <a:rPr lang="fr-FR" sz="1600" dirty="0" smtClean="0">
                  <a:solidFill>
                    <a:srgbClr val="758087"/>
                  </a:solidFill>
                </a:rPr>
                <a:t>6:00 AM - Wake up, </a:t>
              </a:r>
              <a:r>
                <a:rPr lang="fr-FR" sz="1600" dirty="0" err="1" smtClean="0">
                  <a:solidFill>
                    <a:srgbClr val="758087"/>
                  </a:solidFill>
                </a:rPr>
                <a:t>need</a:t>
              </a:r>
              <a:r>
                <a:rPr lang="fr-FR" sz="1600" dirty="0" smtClean="0">
                  <a:solidFill>
                    <a:srgbClr val="758087"/>
                  </a:solidFill>
                </a:rPr>
                <a:t> a               </a:t>
              </a:r>
              <a:r>
                <a:rPr lang="fr-FR" sz="1600" dirty="0" err="1" smtClean="0">
                  <a:solidFill>
                    <a:srgbClr val="758087"/>
                  </a:solidFill>
                </a:rPr>
                <a:t>from</a:t>
              </a:r>
              <a:r>
                <a:rPr lang="fr-FR" sz="1600" dirty="0" smtClean="0">
                  <a:solidFill>
                    <a:srgbClr val="758087"/>
                  </a:solidFill>
                </a:rPr>
                <a:t>           -&gt;</a:t>
              </a:r>
              <a:r>
                <a:rPr lang="fr-FR" sz="1600" dirty="0" err="1" smtClean="0">
                  <a:solidFill>
                    <a:srgbClr val="758087"/>
                  </a:solidFill>
                </a:rPr>
                <a:t>yesterday</a:t>
              </a:r>
              <a:r>
                <a:rPr lang="fr-FR" sz="1600" dirty="0" smtClean="0">
                  <a:solidFill>
                    <a:srgbClr val="758087"/>
                  </a:solidFill>
                </a:rPr>
                <a:t> I </a:t>
              </a:r>
              <a:r>
                <a:rPr lang="fr-FR" sz="1600" dirty="0" err="1" smtClean="0">
                  <a:solidFill>
                    <a:srgbClr val="758087"/>
                  </a:solidFill>
                </a:rPr>
                <a:t>went</a:t>
              </a:r>
              <a:r>
                <a:rPr lang="fr-FR" sz="1600" dirty="0" smtClean="0">
                  <a:solidFill>
                    <a:srgbClr val="758087"/>
                  </a:solidFill>
                </a:rPr>
                <a:t> to</a:t>
              </a:r>
              <a:endParaRPr lang="en-US" sz="1600" dirty="0">
                <a:solidFill>
                  <a:srgbClr val="758087"/>
                </a:solidFill>
              </a:endParaRPr>
            </a:p>
          </p:txBody>
        </p:sp>
        <p:pic>
          <p:nvPicPr>
            <p:cNvPr id="58" name="Picture 57" descr="sanofi.gif"/>
            <p:cNvPicPr>
              <a:picLocks noChangeAspect="1"/>
            </p:cNvPicPr>
            <p:nvPr/>
          </p:nvPicPr>
          <p:blipFill>
            <a:blip r:embed="rId2" cstate="print"/>
            <a:stretch>
              <a:fillRect/>
            </a:stretch>
          </p:blipFill>
          <p:spPr>
            <a:xfrm>
              <a:off x="4320770" y="173419"/>
              <a:ext cx="872637" cy="633740"/>
            </a:xfrm>
            <a:prstGeom prst="rect">
              <a:avLst/>
            </a:prstGeom>
          </p:spPr>
        </p:pic>
        <p:pic>
          <p:nvPicPr>
            <p:cNvPr id="59" name="Picture 58" descr="doliprane.gif"/>
            <p:cNvPicPr>
              <a:picLocks noChangeAspect="1"/>
            </p:cNvPicPr>
            <p:nvPr/>
          </p:nvPicPr>
          <p:blipFill>
            <a:blip r:embed="rId3" cstate="print"/>
            <a:stretch>
              <a:fillRect/>
            </a:stretch>
          </p:blipFill>
          <p:spPr>
            <a:xfrm>
              <a:off x="3198674" y="189186"/>
              <a:ext cx="791229" cy="612720"/>
            </a:xfrm>
            <a:prstGeom prst="rect">
              <a:avLst/>
            </a:prstGeom>
          </p:spPr>
        </p:pic>
        <p:pic>
          <p:nvPicPr>
            <p:cNvPr id="60" name="Picture 59" descr="disney.gif"/>
            <p:cNvPicPr>
              <a:picLocks noChangeAspect="1"/>
            </p:cNvPicPr>
            <p:nvPr/>
          </p:nvPicPr>
          <p:blipFill>
            <a:blip r:embed="rId4" cstate="print"/>
            <a:stretch>
              <a:fillRect/>
            </a:stretch>
          </p:blipFill>
          <p:spPr>
            <a:xfrm>
              <a:off x="6991075" y="244368"/>
              <a:ext cx="1395254" cy="465085"/>
            </a:xfrm>
            <a:prstGeom prst="rect">
              <a:avLst/>
            </a:prstGeom>
          </p:spPr>
        </p:pic>
      </p:grpSp>
      <p:grpSp>
        <p:nvGrpSpPr>
          <p:cNvPr id="3" name="Group 60"/>
          <p:cNvGrpSpPr/>
          <p:nvPr/>
        </p:nvGrpSpPr>
        <p:grpSpPr>
          <a:xfrm>
            <a:off x="600965" y="725217"/>
            <a:ext cx="7844005" cy="1093077"/>
            <a:chOff x="600965" y="725217"/>
            <a:chExt cx="7844005" cy="1093077"/>
          </a:xfrm>
        </p:grpSpPr>
        <p:grpSp>
          <p:nvGrpSpPr>
            <p:cNvPr id="4" name="Group 72"/>
            <p:cNvGrpSpPr/>
            <p:nvPr/>
          </p:nvGrpSpPr>
          <p:grpSpPr>
            <a:xfrm>
              <a:off x="600965" y="725217"/>
              <a:ext cx="7359451" cy="1093077"/>
              <a:chOff x="600965" y="725217"/>
              <a:chExt cx="7359451" cy="1093077"/>
            </a:xfrm>
          </p:grpSpPr>
          <p:sp>
            <p:nvSpPr>
              <p:cNvPr id="65" name="TextBox 64"/>
              <p:cNvSpPr txBox="1"/>
              <p:nvPr/>
            </p:nvSpPr>
            <p:spPr>
              <a:xfrm>
                <a:off x="600965" y="1114118"/>
                <a:ext cx="7359451" cy="338554"/>
              </a:xfrm>
              <a:prstGeom prst="rect">
                <a:avLst/>
              </a:prstGeom>
              <a:noFill/>
            </p:spPr>
            <p:txBody>
              <a:bodyPr wrap="none" rtlCol="0">
                <a:spAutoFit/>
              </a:bodyPr>
              <a:lstStyle/>
              <a:p>
                <a:r>
                  <a:rPr lang="fr-FR" sz="1600" dirty="0" smtClean="0">
                    <a:solidFill>
                      <a:srgbClr val="758087"/>
                    </a:solidFill>
                  </a:rPr>
                  <a:t>6:30 AM - </a:t>
                </a:r>
                <a:r>
                  <a:rPr lang="fr-FR" sz="1600" dirty="0" err="1" smtClean="0">
                    <a:solidFill>
                      <a:srgbClr val="758087"/>
                    </a:solidFill>
                  </a:rPr>
                  <a:t>After</a:t>
                </a:r>
                <a:r>
                  <a:rPr lang="fr-FR" sz="1600" dirty="0" smtClean="0">
                    <a:solidFill>
                      <a:srgbClr val="758087"/>
                    </a:solidFill>
                  </a:rPr>
                  <a:t> </a:t>
                </a:r>
                <a:r>
                  <a:rPr lang="fr-FR" sz="1600" dirty="0" err="1" smtClean="0">
                    <a:solidFill>
                      <a:srgbClr val="758087"/>
                    </a:solidFill>
                  </a:rPr>
                  <a:t>watching</a:t>
                </a:r>
                <a:r>
                  <a:rPr lang="fr-FR" sz="1600" dirty="0" smtClean="0">
                    <a:solidFill>
                      <a:srgbClr val="758087"/>
                    </a:solidFill>
                  </a:rPr>
                  <a:t>              I </a:t>
                </a:r>
                <a:r>
                  <a:rPr lang="fr-FR" sz="1600" dirty="0" err="1" smtClean="0">
                    <a:solidFill>
                      <a:srgbClr val="758087"/>
                    </a:solidFill>
                  </a:rPr>
                  <a:t>take</a:t>
                </a:r>
                <a:r>
                  <a:rPr lang="fr-FR" sz="1600" dirty="0" smtClean="0">
                    <a:solidFill>
                      <a:srgbClr val="758087"/>
                    </a:solidFill>
                  </a:rPr>
                  <a:t> a              train to             </a:t>
                </a:r>
                <a:r>
                  <a:rPr lang="fr-FR" sz="1600" dirty="0" err="1" smtClean="0">
                    <a:solidFill>
                      <a:srgbClr val="758087"/>
                    </a:solidFill>
                  </a:rPr>
                  <a:t>instead</a:t>
                </a:r>
                <a:r>
                  <a:rPr lang="fr-FR" sz="1600" dirty="0" smtClean="0">
                    <a:solidFill>
                      <a:srgbClr val="758087"/>
                    </a:solidFill>
                  </a:rPr>
                  <a:t> of </a:t>
                </a:r>
                <a:r>
                  <a:rPr lang="fr-FR" sz="1600" dirty="0" err="1" smtClean="0">
                    <a:solidFill>
                      <a:srgbClr val="758087"/>
                    </a:solidFill>
                  </a:rPr>
                  <a:t>my</a:t>
                </a:r>
                <a:r>
                  <a:rPr lang="fr-FR" sz="1600" dirty="0" smtClean="0">
                    <a:solidFill>
                      <a:srgbClr val="758087"/>
                    </a:solidFill>
                  </a:rPr>
                  <a:t> </a:t>
                </a:r>
                <a:endParaRPr lang="en-US" sz="1600" dirty="0">
                  <a:solidFill>
                    <a:srgbClr val="758087"/>
                  </a:solidFill>
                </a:endParaRPr>
              </a:p>
            </p:txBody>
          </p:sp>
          <p:pic>
            <p:nvPicPr>
              <p:cNvPr id="66" name="Picture 65" descr="BBC2.gif"/>
              <p:cNvPicPr>
                <a:picLocks noChangeAspect="1"/>
              </p:cNvPicPr>
              <p:nvPr/>
            </p:nvPicPr>
            <p:blipFill>
              <a:blip r:embed="rId5" cstate="print"/>
              <a:stretch>
                <a:fillRect/>
              </a:stretch>
            </p:blipFill>
            <p:spPr>
              <a:xfrm>
                <a:off x="2942091" y="1166753"/>
                <a:ext cx="724721" cy="280225"/>
              </a:xfrm>
              <a:prstGeom prst="rect">
                <a:avLst/>
              </a:prstGeom>
            </p:spPr>
          </p:pic>
          <p:pic>
            <p:nvPicPr>
              <p:cNvPr id="67" name="Picture 66" descr="SNCF.gif"/>
              <p:cNvPicPr>
                <a:picLocks noChangeAspect="1"/>
              </p:cNvPicPr>
              <p:nvPr/>
            </p:nvPicPr>
            <p:blipFill>
              <a:blip r:embed="rId6" cstate="print"/>
              <a:stretch>
                <a:fillRect/>
              </a:stretch>
            </p:blipFill>
            <p:spPr>
              <a:xfrm>
                <a:off x="4420202" y="1103587"/>
                <a:ext cx="709356" cy="369504"/>
              </a:xfrm>
              <a:prstGeom prst="rect">
                <a:avLst/>
              </a:prstGeom>
            </p:spPr>
          </p:pic>
          <p:pic>
            <p:nvPicPr>
              <p:cNvPr id="68" name="Picture 67" descr="ADP.gif"/>
              <p:cNvPicPr>
                <a:picLocks noChangeAspect="1"/>
              </p:cNvPicPr>
              <p:nvPr/>
            </p:nvPicPr>
            <p:blipFill>
              <a:blip r:embed="rId7" cstate="print"/>
              <a:stretch>
                <a:fillRect/>
              </a:stretch>
            </p:blipFill>
            <p:spPr>
              <a:xfrm>
                <a:off x="5485333" y="725217"/>
                <a:ext cx="1311692" cy="1093077"/>
              </a:xfrm>
              <a:prstGeom prst="rect">
                <a:avLst/>
              </a:prstGeom>
            </p:spPr>
          </p:pic>
        </p:grpSp>
        <p:pic>
          <p:nvPicPr>
            <p:cNvPr id="63" name="Picture 62" descr="porschelogo.gif"/>
            <p:cNvPicPr>
              <a:picLocks noChangeAspect="1"/>
            </p:cNvPicPr>
            <p:nvPr/>
          </p:nvPicPr>
          <p:blipFill>
            <a:blip r:embed="rId8" cstate="print"/>
            <a:stretch>
              <a:fillRect/>
            </a:stretch>
          </p:blipFill>
          <p:spPr>
            <a:xfrm>
              <a:off x="7872587" y="993225"/>
              <a:ext cx="572383" cy="724064"/>
            </a:xfrm>
            <a:prstGeom prst="rect">
              <a:avLst/>
            </a:prstGeom>
          </p:spPr>
        </p:pic>
      </p:grpSp>
      <p:grpSp>
        <p:nvGrpSpPr>
          <p:cNvPr id="5" name="Group 68"/>
          <p:cNvGrpSpPr/>
          <p:nvPr/>
        </p:nvGrpSpPr>
        <p:grpSpPr>
          <a:xfrm>
            <a:off x="601422" y="1813034"/>
            <a:ext cx="8041602" cy="590714"/>
            <a:chOff x="601422" y="1813034"/>
            <a:chExt cx="8041602" cy="590714"/>
          </a:xfrm>
        </p:grpSpPr>
        <p:sp>
          <p:nvSpPr>
            <p:cNvPr id="71" name="TextBox 70"/>
            <p:cNvSpPr txBox="1"/>
            <p:nvPr/>
          </p:nvSpPr>
          <p:spPr>
            <a:xfrm>
              <a:off x="601422" y="1928690"/>
              <a:ext cx="5754845" cy="338554"/>
            </a:xfrm>
            <a:prstGeom prst="rect">
              <a:avLst/>
            </a:prstGeom>
            <a:noFill/>
          </p:spPr>
          <p:txBody>
            <a:bodyPr wrap="none" rtlCol="0">
              <a:spAutoFit/>
            </a:bodyPr>
            <a:lstStyle/>
            <a:p>
              <a:r>
                <a:rPr lang="fr-FR" sz="1600" dirty="0" smtClean="0">
                  <a:solidFill>
                    <a:srgbClr val="758087"/>
                  </a:solidFill>
                </a:rPr>
                <a:t>7:00 AM - </a:t>
              </a:r>
              <a:r>
                <a:rPr lang="fr-FR" sz="1600" dirty="0" err="1" smtClean="0">
                  <a:solidFill>
                    <a:srgbClr val="758087"/>
                  </a:solidFill>
                </a:rPr>
                <a:t>At</a:t>
              </a:r>
              <a:r>
                <a:rPr lang="fr-FR" sz="1600" dirty="0" smtClean="0">
                  <a:solidFill>
                    <a:srgbClr val="758087"/>
                  </a:solidFill>
                </a:rPr>
                <a:t> </a:t>
              </a:r>
              <a:r>
                <a:rPr lang="fr-FR" sz="1600" dirty="0" err="1" smtClean="0">
                  <a:solidFill>
                    <a:srgbClr val="758087"/>
                  </a:solidFill>
                </a:rPr>
                <a:t>airport</a:t>
              </a:r>
              <a:r>
                <a:rPr lang="fr-FR" sz="1600" dirty="0" smtClean="0">
                  <a:solidFill>
                    <a:srgbClr val="758087"/>
                  </a:solidFill>
                </a:rPr>
                <a:t>, </a:t>
              </a:r>
              <a:r>
                <a:rPr lang="fr-FR" sz="1600" dirty="0" err="1" smtClean="0">
                  <a:solidFill>
                    <a:srgbClr val="758087"/>
                  </a:solidFill>
                </a:rPr>
                <a:t>went</a:t>
              </a:r>
              <a:r>
                <a:rPr lang="fr-FR" sz="1600" dirty="0" smtClean="0">
                  <a:solidFill>
                    <a:srgbClr val="758087"/>
                  </a:solidFill>
                </a:rPr>
                <a:t> to              </a:t>
              </a:r>
              <a:r>
                <a:rPr lang="fr-FR" sz="1600" dirty="0" err="1" smtClean="0">
                  <a:solidFill>
                    <a:srgbClr val="758087"/>
                  </a:solidFill>
                </a:rPr>
                <a:t>to</a:t>
              </a:r>
              <a:r>
                <a:rPr lang="fr-FR" sz="1600" dirty="0" smtClean="0">
                  <a:solidFill>
                    <a:srgbClr val="758087"/>
                  </a:solidFill>
                </a:rPr>
                <a:t> </a:t>
              </a:r>
              <a:r>
                <a:rPr lang="fr-FR" sz="1600" dirty="0" err="1" smtClean="0">
                  <a:solidFill>
                    <a:srgbClr val="758087"/>
                  </a:solidFill>
                </a:rPr>
                <a:t>buy</a:t>
              </a:r>
              <a:r>
                <a:rPr lang="fr-FR" sz="1600" dirty="0" smtClean="0">
                  <a:solidFill>
                    <a:srgbClr val="758087"/>
                  </a:solidFill>
                </a:rPr>
                <a:t> </a:t>
              </a:r>
              <a:r>
                <a:rPr lang="fr-FR" sz="1600" dirty="0" err="1" smtClean="0">
                  <a:solidFill>
                    <a:srgbClr val="758087"/>
                  </a:solidFill>
                </a:rPr>
                <a:t>some</a:t>
              </a:r>
              <a:r>
                <a:rPr lang="fr-FR" sz="1600" dirty="0" smtClean="0">
                  <a:solidFill>
                    <a:srgbClr val="758087"/>
                  </a:solidFill>
                </a:rPr>
                <a:t> </a:t>
              </a:r>
              <a:r>
                <a:rPr lang="fr-FR" sz="1600" dirty="0" err="1" smtClean="0">
                  <a:solidFill>
                    <a:srgbClr val="758087"/>
                  </a:solidFill>
                </a:rPr>
                <a:t>papers</a:t>
              </a:r>
              <a:r>
                <a:rPr lang="fr-FR" sz="1600" dirty="0" smtClean="0">
                  <a:solidFill>
                    <a:srgbClr val="758087"/>
                  </a:solidFill>
                </a:rPr>
                <a:t> </a:t>
              </a:r>
              <a:r>
                <a:rPr lang="fr-FR" sz="1600" dirty="0" err="1" smtClean="0">
                  <a:solidFill>
                    <a:srgbClr val="758087"/>
                  </a:solidFill>
                </a:rPr>
                <a:t>like</a:t>
              </a:r>
              <a:r>
                <a:rPr lang="fr-FR" sz="1600" dirty="0" smtClean="0">
                  <a:solidFill>
                    <a:srgbClr val="758087"/>
                  </a:solidFill>
                </a:rPr>
                <a:t> </a:t>
              </a:r>
              <a:endParaRPr lang="en-US" sz="1600" dirty="0">
                <a:solidFill>
                  <a:srgbClr val="758087"/>
                </a:solidFill>
              </a:endParaRPr>
            </a:p>
          </p:txBody>
        </p:sp>
        <p:pic>
          <p:nvPicPr>
            <p:cNvPr id="72" name="Picture 71" descr="echo2.gif"/>
            <p:cNvPicPr>
              <a:picLocks noChangeAspect="1"/>
            </p:cNvPicPr>
            <p:nvPr/>
          </p:nvPicPr>
          <p:blipFill>
            <a:blip r:embed="rId9" cstate="print">
              <a:duotone>
                <a:prstClr val="black"/>
                <a:schemeClr val="accent5">
                  <a:tint val="45000"/>
                  <a:satMod val="400000"/>
                </a:schemeClr>
              </a:duotone>
            </a:blip>
            <a:stretch>
              <a:fillRect/>
            </a:stretch>
          </p:blipFill>
          <p:spPr>
            <a:xfrm>
              <a:off x="6320023" y="2002221"/>
              <a:ext cx="878987" cy="276881"/>
            </a:xfrm>
            <a:prstGeom prst="rect">
              <a:avLst/>
            </a:prstGeom>
          </p:spPr>
        </p:pic>
        <p:pic>
          <p:nvPicPr>
            <p:cNvPr id="73" name="Picture 72" descr="relay.gif"/>
            <p:cNvPicPr>
              <a:picLocks noChangeAspect="1"/>
            </p:cNvPicPr>
            <p:nvPr/>
          </p:nvPicPr>
          <p:blipFill>
            <a:blip r:embed="rId10" cstate="print"/>
            <a:stretch>
              <a:fillRect/>
            </a:stretch>
          </p:blipFill>
          <p:spPr>
            <a:xfrm>
              <a:off x="3303921" y="1813034"/>
              <a:ext cx="590714" cy="590714"/>
            </a:xfrm>
            <a:prstGeom prst="rect">
              <a:avLst/>
            </a:prstGeom>
          </p:spPr>
        </p:pic>
        <p:pic>
          <p:nvPicPr>
            <p:cNvPr id="74" name="Picture 73" descr="logo_motorpresse.gif"/>
            <p:cNvPicPr>
              <a:picLocks noChangeAspect="1"/>
            </p:cNvPicPr>
            <p:nvPr/>
          </p:nvPicPr>
          <p:blipFill>
            <a:blip r:embed="rId11" cstate="print">
              <a:duotone>
                <a:prstClr val="black"/>
                <a:schemeClr val="accent5">
                  <a:tint val="45000"/>
                  <a:satMod val="400000"/>
                </a:schemeClr>
              </a:duotone>
            </a:blip>
            <a:stretch>
              <a:fillRect/>
            </a:stretch>
          </p:blipFill>
          <p:spPr>
            <a:xfrm>
              <a:off x="7363160" y="1943915"/>
              <a:ext cx="1279864" cy="342083"/>
            </a:xfrm>
            <a:prstGeom prst="rect">
              <a:avLst/>
            </a:prstGeom>
          </p:spPr>
        </p:pic>
      </p:grpSp>
      <p:grpSp>
        <p:nvGrpSpPr>
          <p:cNvPr id="6" name="Group 74"/>
          <p:cNvGrpSpPr/>
          <p:nvPr/>
        </p:nvGrpSpPr>
        <p:grpSpPr>
          <a:xfrm>
            <a:off x="570348" y="2569778"/>
            <a:ext cx="7858113" cy="658439"/>
            <a:chOff x="570348" y="2569778"/>
            <a:chExt cx="7858113" cy="658439"/>
          </a:xfrm>
        </p:grpSpPr>
        <p:sp>
          <p:nvSpPr>
            <p:cNvPr id="77" name="TextBox 76"/>
            <p:cNvSpPr txBox="1"/>
            <p:nvPr/>
          </p:nvSpPr>
          <p:spPr>
            <a:xfrm>
              <a:off x="570348" y="2711730"/>
              <a:ext cx="7858113" cy="338554"/>
            </a:xfrm>
            <a:prstGeom prst="rect">
              <a:avLst/>
            </a:prstGeom>
            <a:noFill/>
          </p:spPr>
          <p:txBody>
            <a:bodyPr wrap="none" rtlCol="0">
              <a:spAutoFit/>
            </a:bodyPr>
            <a:lstStyle/>
            <a:p>
              <a:r>
                <a:rPr lang="fr-FR" sz="1600" dirty="0" smtClean="0">
                  <a:solidFill>
                    <a:srgbClr val="758087"/>
                  </a:solidFill>
                </a:rPr>
                <a:t>7:45 AM - </a:t>
              </a:r>
              <a:r>
                <a:rPr lang="fr-FR" sz="1600" dirty="0" err="1" smtClean="0">
                  <a:solidFill>
                    <a:srgbClr val="758087"/>
                  </a:solidFill>
                </a:rPr>
                <a:t>Using</a:t>
              </a:r>
              <a:r>
                <a:rPr lang="fr-FR" sz="1600" dirty="0" smtClean="0">
                  <a:solidFill>
                    <a:srgbClr val="758087"/>
                  </a:solidFill>
                </a:rPr>
                <a:t> </a:t>
              </a:r>
              <a:r>
                <a:rPr lang="fr-FR" sz="1600" dirty="0" err="1" smtClean="0">
                  <a:solidFill>
                    <a:srgbClr val="758087"/>
                  </a:solidFill>
                </a:rPr>
                <a:t>my</a:t>
              </a:r>
              <a:r>
                <a:rPr lang="fr-FR" sz="1600" dirty="0" smtClean="0">
                  <a:solidFill>
                    <a:srgbClr val="758087"/>
                  </a:solidFill>
                </a:rPr>
                <a:t>                 phone to call </a:t>
              </a:r>
              <a:r>
                <a:rPr lang="fr-FR" sz="1600" dirty="0" err="1" smtClean="0">
                  <a:solidFill>
                    <a:srgbClr val="758087"/>
                  </a:solidFill>
                </a:rPr>
                <a:t>Nicola</a:t>
              </a:r>
              <a:r>
                <a:rPr lang="fr-FR" sz="1600" dirty="0" smtClean="0">
                  <a:solidFill>
                    <a:srgbClr val="758087"/>
                  </a:solidFill>
                </a:rPr>
                <a:t> on </a:t>
              </a:r>
              <a:r>
                <a:rPr lang="fr-FR" sz="1600" dirty="0" err="1" smtClean="0">
                  <a:solidFill>
                    <a:srgbClr val="758087"/>
                  </a:solidFill>
                </a:rPr>
                <a:t>her</a:t>
              </a:r>
              <a:r>
                <a:rPr lang="fr-FR" sz="1600" dirty="0" smtClean="0">
                  <a:solidFill>
                    <a:srgbClr val="758087"/>
                  </a:solidFill>
                </a:rPr>
                <a:t>           to </a:t>
              </a:r>
              <a:r>
                <a:rPr lang="fr-FR" sz="1600" dirty="0" err="1" smtClean="0">
                  <a:solidFill>
                    <a:srgbClr val="758087"/>
                  </a:solidFill>
                </a:rPr>
                <a:t>confirm</a:t>
              </a:r>
              <a:r>
                <a:rPr lang="fr-FR" sz="1600" dirty="0" smtClean="0">
                  <a:solidFill>
                    <a:srgbClr val="758087"/>
                  </a:solidFill>
                </a:rPr>
                <a:t> flight info.</a:t>
              </a:r>
              <a:endParaRPr lang="en-US" sz="1600" dirty="0">
                <a:solidFill>
                  <a:srgbClr val="758087"/>
                </a:solidFill>
              </a:endParaRPr>
            </a:p>
          </p:txBody>
        </p:sp>
        <p:pic>
          <p:nvPicPr>
            <p:cNvPr id="78" name="Picture 77" descr="orange.gif"/>
            <p:cNvPicPr>
              <a:picLocks noChangeAspect="1"/>
            </p:cNvPicPr>
            <p:nvPr/>
          </p:nvPicPr>
          <p:blipFill>
            <a:blip r:embed="rId12" cstate="print"/>
            <a:stretch>
              <a:fillRect/>
            </a:stretch>
          </p:blipFill>
          <p:spPr>
            <a:xfrm>
              <a:off x="5836552" y="2640724"/>
              <a:ext cx="504003" cy="504003"/>
            </a:xfrm>
            <a:prstGeom prst="rect">
              <a:avLst/>
            </a:prstGeom>
          </p:spPr>
        </p:pic>
        <p:pic>
          <p:nvPicPr>
            <p:cNvPr id="79" name="Picture 78" descr="BT.gif"/>
            <p:cNvPicPr>
              <a:picLocks noChangeAspect="1"/>
            </p:cNvPicPr>
            <p:nvPr/>
          </p:nvPicPr>
          <p:blipFill>
            <a:blip r:embed="rId13" cstate="print"/>
            <a:stretch>
              <a:fillRect/>
            </a:stretch>
          </p:blipFill>
          <p:spPr>
            <a:xfrm>
              <a:off x="2349059" y="2569778"/>
              <a:ext cx="1175784" cy="658439"/>
            </a:xfrm>
            <a:prstGeom prst="rect">
              <a:avLst/>
            </a:prstGeom>
          </p:spPr>
        </p:pic>
      </p:grpSp>
      <p:grpSp>
        <p:nvGrpSpPr>
          <p:cNvPr id="7" name="Group 79"/>
          <p:cNvGrpSpPr/>
          <p:nvPr/>
        </p:nvGrpSpPr>
        <p:grpSpPr>
          <a:xfrm>
            <a:off x="546380" y="3286782"/>
            <a:ext cx="7092240" cy="654598"/>
            <a:chOff x="546380" y="3286782"/>
            <a:chExt cx="7092240" cy="654598"/>
          </a:xfrm>
        </p:grpSpPr>
        <p:sp>
          <p:nvSpPr>
            <p:cNvPr id="82" name="TextBox 81"/>
            <p:cNvSpPr txBox="1"/>
            <p:nvPr/>
          </p:nvSpPr>
          <p:spPr>
            <a:xfrm>
              <a:off x="546380" y="3447472"/>
              <a:ext cx="5456815" cy="338554"/>
            </a:xfrm>
            <a:prstGeom prst="rect">
              <a:avLst/>
            </a:prstGeom>
            <a:noFill/>
          </p:spPr>
          <p:txBody>
            <a:bodyPr wrap="none" rtlCol="0">
              <a:spAutoFit/>
            </a:bodyPr>
            <a:lstStyle/>
            <a:p>
              <a:r>
                <a:rPr lang="fr-FR" sz="1600" dirty="0" smtClean="0">
                  <a:solidFill>
                    <a:srgbClr val="758087"/>
                  </a:solidFill>
                </a:rPr>
                <a:t>8:00 AM - </a:t>
              </a:r>
              <a:r>
                <a:rPr lang="fr-FR" sz="1600" dirty="0" err="1" smtClean="0">
                  <a:solidFill>
                    <a:srgbClr val="758087"/>
                  </a:solidFill>
                </a:rPr>
                <a:t>Preparing</a:t>
              </a:r>
              <a:r>
                <a:rPr lang="fr-FR" sz="1600" dirty="0" smtClean="0">
                  <a:solidFill>
                    <a:srgbClr val="758087"/>
                  </a:solidFill>
                </a:rPr>
                <a:t> </a:t>
              </a:r>
              <a:r>
                <a:rPr lang="fr-FR" sz="1600" dirty="0" err="1" smtClean="0">
                  <a:solidFill>
                    <a:srgbClr val="758087"/>
                  </a:solidFill>
                </a:rPr>
                <a:t>some</a:t>
              </a:r>
              <a:r>
                <a:rPr lang="fr-FR" sz="1600" dirty="0" smtClean="0">
                  <a:solidFill>
                    <a:srgbClr val="758087"/>
                  </a:solidFill>
                </a:rPr>
                <a:t> </a:t>
              </a:r>
              <a:r>
                <a:rPr lang="fr-FR" sz="1600" dirty="0" err="1" smtClean="0">
                  <a:solidFill>
                    <a:srgbClr val="758087"/>
                  </a:solidFill>
                </a:rPr>
                <a:t>inflight</a:t>
              </a:r>
              <a:r>
                <a:rPr lang="fr-FR" sz="1600" dirty="0" smtClean="0">
                  <a:solidFill>
                    <a:srgbClr val="758087"/>
                  </a:solidFill>
                </a:rPr>
                <a:t> </a:t>
              </a:r>
              <a:r>
                <a:rPr lang="fr-FR" sz="1600" dirty="0" err="1" smtClean="0">
                  <a:solidFill>
                    <a:srgbClr val="758087"/>
                  </a:solidFill>
                </a:rPr>
                <a:t>entertainement</a:t>
              </a:r>
              <a:r>
                <a:rPr lang="fr-FR" sz="1600" dirty="0" smtClean="0">
                  <a:solidFill>
                    <a:srgbClr val="758087"/>
                  </a:solidFill>
                </a:rPr>
                <a:t> </a:t>
              </a:r>
              <a:r>
                <a:rPr lang="fr-FR" sz="1600" dirty="0" err="1" smtClean="0">
                  <a:solidFill>
                    <a:srgbClr val="758087"/>
                  </a:solidFill>
                </a:rPr>
                <a:t>with</a:t>
              </a:r>
              <a:r>
                <a:rPr lang="fr-FR" sz="1600" dirty="0" smtClean="0">
                  <a:solidFill>
                    <a:srgbClr val="758087"/>
                  </a:solidFill>
                </a:rPr>
                <a:t> </a:t>
              </a:r>
              <a:r>
                <a:rPr lang="fr-FR" sz="1600" dirty="0" err="1" smtClean="0">
                  <a:solidFill>
                    <a:srgbClr val="758087"/>
                  </a:solidFill>
                </a:rPr>
                <a:t>my</a:t>
              </a:r>
              <a:r>
                <a:rPr lang="fr-FR" sz="1600" dirty="0" smtClean="0">
                  <a:solidFill>
                    <a:srgbClr val="758087"/>
                  </a:solidFill>
                </a:rPr>
                <a:t> </a:t>
              </a:r>
              <a:endParaRPr lang="en-US" sz="1600" dirty="0">
                <a:solidFill>
                  <a:srgbClr val="758087"/>
                </a:solidFill>
              </a:endParaRPr>
            </a:p>
          </p:txBody>
        </p:sp>
        <p:pic>
          <p:nvPicPr>
            <p:cNvPr id="83" name="Picture 82" descr="Microsoftgame.gif"/>
            <p:cNvPicPr>
              <a:picLocks noChangeAspect="1"/>
            </p:cNvPicPr>
            <p:nvPr/>
          </p:nvPicPr>
          <p:blipFill>
            <a:blip r:embed="rId14" cstate="print"/>
            <a:stretch>
              <a:fillRect/>
            </a:stretch>
          </p:blipFill>
          <p:spPr>
            <a:xfrm>
              <a:off x="6526924" y="3445264"/>
              <a:ext cx="1111696" cy="379250"/>
            </a:xfrm>
            <a:prstGeom prst="rect">
              <a:avLst/>
            </a:prstGeom>
          </p:spPr>
        </p:pic>
        <p:pic>
          <p:nvPicPr>
            <p:cNvPr id="84" name="Picture 2" descr="http://www.steves-digicams.com/images6/konica-minolta_logo.gif"/>
            <p:cNvPicPr>
              <a:picLocks noChangeAspect="1" noChangeArrowheads="1"/>
            </p:cNvPicPr>
            <p:nvPr/>
          </p:nvPicPr>
          <p:blipFill>
            <a:blip r:embed="rId15" cstate="print"/>
            <a:srcRect/>
            <a:stretch>
              <a:fillRect/>
            </a:stretch>
          </p:blipFill>
          <p:spPr bwMode="auto">
            <a:xfrm>
              <a:off x="6001007" y="3286782"/>
              <a:ext cx="1069565" cy="654598"/>
            </a:xfrm>
            <a:prstGeom prst="rect">
              <a:avLst/>
            </a:prstGeom>
            <a:noFill/>
          </p:spPr>
        </p:pic>
      </p:grpSp>
      <p:grpSp>
        <p:nvGrpSpPr>
          <p:cNvPr id="8" name="Group 84"/>
          <p:cNvGrpSpPr/>
          <p:nvPr/>
        </p:nvGrpSpPr>
        <p:grpSpPr>
          <a:xfrm>
            <a:off x="571269" y="4099035"/>
            <a:ext cx="7355488" cy="681922"/>
            <a:chOff x="571269" y="4099035"/>
            <a:chExt cx="7355488" cy="681922"/>
          </a:xfrm>
        </p:grpSpPr>
        <p:sp>
          <p:nvSpPr>
            <p:cNvPr id="87" name="TextBox 86"/>
            <p:cNvSpPr txBox="1"/>
            <p:nvPr/>
          </p:nvSpPr>
          <p:spPr>
            <a:xfrm>
              <a:off x="571269" y="4262024"/>
              <a:ext cx="5886420" cy="338554"/>
            </a:xfrm>
            <a:prstGeom prst="rect">
              <a:avLst/>
            </a:prstGeom>
            <a:noFill/>
          </p:spPr>
          <p:txBody>
            <a:bodyPr wrap="none" rtlCol="0">
              <a:spAutoFit/>
            </a:bodyPr>
            <a:lstStyle/>
            <a:p>
              <a:r>
                <a:rPr lang="fr-FR" sz="1600" dirty="0" smtClean="0">
                  <a:solidFill>
                    <a:srgbClr val="758087"/>
                  </a:solidFill>
                </a:rPr>
                <a:t>9:15 AM - Just </a:t>
              </a:r>
              <a:r>
                <a:rPr lang="fr-FR" sz="1600" dirty="0" err="1" smtClean="0">
                  <a:solidFill>
                    <a:srgbClr val="758087"/>
                  </a:solidFill>
                </a:rPr>
                <a:t>landed</a:t>
              </a:r>
              <a:r>
                <a:rPr lang="fr-FR" sz="1600" dirty="0" smtClean="0">
                  <a:solidFill>
                    <a:srgbClr val="758087"/>
                  </a:solidFill>
                </a:rPr>
                <a:t>, </a:t>
              </a:r>
              <a:r>
                <a:rPr lang="fr-FR" sz="1600" dirty="0" err="1" smtClean="0">
                  <a:solidFill>
                    <a:srgbClr val="758087"/>
                  </a:solidFill>
                </a:rPr>
                <a:t>need</a:t>
              </a:r>
              <a:r>
                <a:rPr lang="fr-FR" sz="1600" dirty="0" smtClean="0">
                  <a:solidFill>
                    <a:srgbClr val="758087"/>
                  </a:solidFill>
                </a:rPr>
                <a:t> </a:t>
              </a:r>
              <a:r>
                <a:rPr lang="fr-FR" sz="1600" dirty="0" err="1" smtClean="0">
                  <a:solidFill>
                    <a:srgbClr val="758087"/>
                  </a:solidFill>
                </a:rPr>
                <a:t>some</a:t>
              </a:r>
              <a:r>
                <a:rPr lang="fr-FR" sz="1600" dirty="0" smtClean="0">
                  <a:solidFill>
                    <a:srgbClr val="758087"/>
                  </a:solidFill>
                </a:rPr>
                <a:t> cash </a:t>
              </a:r>
              <a:r>
                <a:rPr lang="fr-FR" sz="1600" dirty="0" err="1" smtClean="0">
                  <a:solidFill>
                    <a:srgbClr val="758087"/>
                  </a:solidFill>
                </a:rPr>
                <a:t>from</a:t>
              </a:r>
              <a:r>
                <a:rPr lang="fr-FR" sz="1600" dirty="0" smtClean="0">
                  <a:solidFill>
                    <a:srgbClr val="758087"/>
                  </a:solidFill>
                </a:rPr>
                <a:t>                         or</a:t>
              </a:r>
              <a:endParaRPr lang="en-US" sz="1600" dirty="0">
                <a:solidFill>
                  <a:srgbClr val="758087"/>
                </a:solidFill>
              </a:endParaRPr>
            </a:p>
          </p:txBody>
        </p:sp>
        <p:pic>
          <p:nvPicPr>
            <p:cNvPr id="88" name="Picture 87" descr="travelex.gif"/>
            <p:cNvPicPr>
              <a:picLocks noChangeAspect="1"/>
            </p:cNvPicPr>
            <p:nvPr/>
          </p:nvPicPr>
          <p:blipFill>
            <a:blip r:embed="rId16" cstate="print"/>
            <a:stretch>
              <a:fillRect/>
            </a:stretch>
          </p:blipFill>
          <p:spPr>
            <a:xfrm>
              <a:off x="6372957" y="4193627"/>
              <a:ext cx="1553800" cy="469187"/>
            </a:xfrm>
            <a:prstGeom prst="rect">
              <a:avLst/>
            </a:prstGeom>
          </p:spPr>
        </p:pic>
        <p:pic>
          <p:nvPicPr>
            <p:cNvPr id="89" name="Picture 88" descr="bnp.gif"/>
            <p:cNvPicPr>
              <a:picLocks noChangeAspect="1"/>
            </p:cNvPicPr>
            <p:nvPr/>
          </p:nvPicPr>
          <p:blipFill>
            <a:blip r:embed="rId17" cstate="print"/>
            <a:stretch>
              <a:fillRect/>
            </a:stretch>
          </p:blipFill>
          <p:spPr>
            <a:xfrm>
              <a:off x="4762482" y="4099035"/>
              <a:ext cx="1292723" cy="681922"/>
            </a:xfrm>
            <a:prstGeom prst="rect">
              <a:avLst/>
            </a:prstGeom>
          </p:spPr>
        </p:pic>
      </p:grpSp>
      <p:grpSp>
        <p:nvGrpSpPr>
          <p:cNvPr id="9" name="Group 89"/>
          <p:cNvGrpSpPr/>
          <p:nvPr/>
        </p:nvGrpSpPr>
        <p:grpSpPr>
          <a:xfrm>
            <a:off x="600491" y="4981903"/>
            <a:ext cx="7850098" cy="596462"/>
            <a:chOff x="650731" y="4981903"/>
            <a:chExt cx="7850098" cy="596462"/>
          </a:xfrm>
        </p:grpSpPr>
        <p:sp>
          <p:nvSpPr>
            <p:cNvPr id="92" name="TextBox 91"/>
            <p:cNvSpPr txBox="1"/>
            <p:nvPr/>
          </p:nvSpPr>
          <p:spPr>
            <a:xfrm>
              <a:off x="650731" y="5076577"/>
              <a:ext cx="7850098" cy="338554"/>
            </a:xfrm>
            <a:prstGeom prst="rect">
              <a:avLst/>
            </a:prstGeom>
            <a:noFill/>
          </p:spPr>
          <p:txBody>
            <a:bodyPr wrap="none" rtlCol="0">
              <a:spAutoFit/>
            </a:bodyPr>
            <a:lstStyle/>
            <a:p>
              <a:r>
                <a:rPr lang="fr-FR" sz="1600" dirty="0" smtClean="0">
                  <a:solidFill>
                    <a:srgbClr val="758087"/>
                  </a:solidFill>
                </a:rPr>
                <a:t>10:00 AM - Not </a:t>
              </a:r>
              <a:r>
                <a:rPr lang="fr-FR" sz="1600" dirty="0" err="1" smtClean="0">
                  <a:solidFill>
                    <a:srgbClr val="758087"/>
                  </a:solidFill>
                </a:rPr>
                <a:t>taking</a:t>
              </a:r>
              <a:r>
                <a:rPr lang="fr-FR" sz="1600" dirty="0" smtClean="0">
                  <a:solidFill>
                    <a:srgbClr val="758087"/>
                  </a:solidFill>
                </a:rPr>
                <a:t> a              train, but a             taxi, </a:t>
              </a:r>
              <a:r>
                <a:rPr lang="fr-FR" sz="1600" dirty="0" err="1" smtClean="0">
                  <a:solidFill>
                    <a:srgbClr val="758087"/>
                  </a:solidFill>
                </a:rPr>
                <a:t>missing</a:t>
              </a:r>
              <a:r>
                <a:rPr lang="fr-FR" sz="1600" dirty="0" smtClean="0">
                  <a:solidFill>
                    <a:srgbClr val="758087"/>
                  </a:solidFill>
                </a:rPr>
                <a:t> </a:t>
              </a:r>
              <a:r>
                <a:rPr lang="fr-FR" sz="1600" dirty="0" err="1" smtClean="0">
                  <a:solidFill>
                    <a:srgbClr val="758087"/>
                  </a:solidFill>
                </a:rPr>
                <a:t>my</a:t>
              </a:r>
              <a:r>
                <a:rPr lang="fr-FR" sz="1600" dirty="0" smtClean="0">
                  <a:solidFill>
                    <a:srgbClr val="758087"/>
                  </a:solidFill>
                </a:rPr>
                <a:t>                    bike</a:t>
              </a:r>
              <a:endParaRPr lang="en-US" sz="1600" dirty="0">
                <a:solidFill>
                  <a:srgbClr val="758087"/>
                </a:solidFill>
              </a:endParaRPr>
            </a:p>
          </p:txBody>
        </p:sp>
        <p:pic>
          <p:nvPicPr>
            <p:cNvPr id="93" name="Picture 92" descr="siemens.gif"/>
            <p:cNvPicPr>
              <a:picLocks noChangeAspect="1"/>
            </p:cNvPicPr>
            <p:nvPr/>
          </p:nvPicPr>
          <p:blipFill>
            <a:blip r:embed="rId18" cstate="print"/>
            <a:stretch>
              <a:fillRect/>
            </a:stretch>
          </p:blipFill>
          <p:spPr>
            <a:xfrm>
              <a:off x="2894287" y="4981903"/>
              <a:ext cx="745578" cy="596462"/>
            </a:xfrm>
            <a:prstGeom prst="rect">
              <a:avLst/>
            </a:prstGeom>
          </p:spPr>
        </p:pic>
        <p:pic>
          <p:nvPicPr>
            <p:cNvPr id="94" name="Picture 93" descr="decathlon.gif"/>
            <p:cNvPicPr>
              <a:picLocks noChangeAspect="1"/>
            </p:cNvPicPr>
            <p:nvPr/>
          </p:nvPicPr>
          <p:blipFill>
            <a:blip r:embed="rId19" cstate="print"/>
            <a:stretch>
              <a:fillRect/>
            </a:stretch>
          </p:blipFill>
          <p:spPr>
            <a:xfrm>
              <a:off x="6911724" y="5124769"/>
              <a:ext cx="948786" cy="275969"/>
            </a:xfrm>
            <a:prstGeom prst="rect">
              <a:avLst/>
            </a:prstGeom>
          </p:spPr>
        </p:pic>
        <p:pic>
          <p:nvPicPr>
            <p:cNvPr id="95" name="Picture 94" descr="nissan.gif"/>
            <p:cNvPicPr>
              <a:picLocks noChangeAspect="1"/>
            </p:cNvPicPr>
            <p:nvPr/>
          </p:nvPicPr>
          <p:blipFill>
            <a:blip r:embed="rId20" cstate="print"/>
            <a:stretch>
              <a:fillRect/>
            </a:stretch>
          </p:blipFill>
          <p:spPr>
            <a:xfrm>
              <a:off x="4471733" y="5001060"/>
              <a:ext cx="672865" cy="570832"/>
            </a:xfrm>
            <a:prstGeom prst="rect">
              <a:avLst/>
            </a:prstGeom>
          </p:spPr>
        </p:pic>
      </p:grpSp>
      <p:grpSp>
        <p:nvGrpSpPr>
          <p:cNvPr id="10" name="Group 95"/>
          <p:cNvGrpSpPr/>
          <p:nvPr/>
        </p:nvGrpSpPr>
        <p:grpSpPr>
          <a:xfrm>
            <a:off x="625410" y="5586710"/>
            <a:ext cx="7766613" cy="963503"/>
            <a:chOff x="675650" y="5586710"/>
            <a:chExt cx="7766613" cy="963503"/>
          </a:xfrm>
        </p:grpSpPr>
        <p:grpSp>
          <p:nvGrpSpPr>
            <p:cNvPr id="11" name="Group 101"/>
            <p:cNvGrpSpPr/>
            <p:nvPr/>
          </p:nvGrpSpPr>
          <p:grpSpPr>
            <a:xfrm>
              <a:off x="675650" y="5596759"/>
              <a:ext cx="7766613" cy="928030"/>
              <a:chOff x="675650" y="5596759"/>
              <a:chExt cx="7766613" cy="928030"/>
            </a:xfrm>
          </p:grpSpPr>
          <p:sp>
            <p:nvSpPr>
              <p:cNvPr id="100" name="TextBox 99"/>
              <p:cNvSpPr txBox="1"/>
              <p:nvPr/>
            </p:nvSpPr>
            <p:spPr>
              <a:xfrm>
                <a:off x="675650" y="5833784"/>
                <a:ext cx="7766613" cy="338554"/>
              </a:xfrm>
              <a:prstGeom prst="rect">
                <a:avLst/>
              </a:prstGeom>
              <a:noFill/>
            </p:spPr>
            <p:txBody>
              <a:bodyPr wrap="none" rtlCol="0">
                <a:spAutoFit/>
              </a:bodyPr>
              <a:lstStyle/>
              <a:p>
                <a:r>
                  <a:rPr lang="fr-FR" sz="1600" dirty="0" smtClean="0">
                    <a:solidFill>
                      <a:srgbClr val="758087"/>
                    </a:solidFill>
                  </a:rPr>
                  <a:t>10:20 AM - </a:t>
                </a:r>
                <a:r>
                  <a:rPr lang="fr-FR" sz="1600" dirty="0" err="1" smtClean="0">
                    <a:solidFill>
                      <a:srgbClr val="758087"/>
                    </a:solidFill>
                  </a:rPr>
                  <a:t>Having</a:t>
                </a:r>
                <a:r>
                  <a:rPr lang="fr-FR" sz="1600" dirty="0" smtClean="0">
                    <a:solidFill>
                      <a:srgbClr val="758087"/>
                    </a:solidFill>
                  </a:rPr>
                  <a:t> a                 </a:t>
                </a:r>
                <a:r>
                  <a:rPr lang="fr-FR" sz="1600" dirty="0" err="1" smtClean="0">
                    <a:solidFill>
                      <a:srgbClr val="758087"/>
                    </a:solidFill>
                  </a:rPr>
                  <a:t>with</a:t>
                </a:r>
                <a:r>
                  <a:rPr lang="fr-FR" sz="1600" dirty="0" smtClean="0">
                    <a:solidFill>
                      <a:srgbClr val="758087"/>
                    </a:solidFill>
                  </a:rPr>
                  <a:t> a </a:t>
                </a:r>
                <a:r>
                  <a:rPr lang="fr-FR" sz="1600" dirty="0" err="1" smtClean="0">
                    <a:solidFill>
                      <a:srgbClr val="758087"/>
                    </a:solidFill>
                  </a:rPr>
                  <a:t>partner</a:t>
                </a:r>
                <a:r>
                  <a:rPr lang="fr-FR" sz="1600" dirty="0" smtClean="0">
                    <a:solidFill>
                      <a:srgbClr val="758087"/>
                    </a:solidFill>
                  </a:rPr>
                  <a:t>, </a:t>
                </a:r>
                <a:r>
                  <a:rPr lang="fr-FR" sz="1600" dirty="0" err="1" smtClean="0">
                    <a:solidFill>
                      <a:srgbClr val="758087"/>
                    </a:solidFill>
                  </a:rPr>
                  <a:t>chating</a:t>
                </a:r>
                <a:r>
                  <a:rPr lang="fr-FR" sz="1600" dirty="0" smtClean="0">
                    <a:solidFill>
                      <a:srgbClr val="758087"/>
                    </a:solidFill>
                  </a:rPr>
                  <a:t> about                       </a:t>
                </a:r>
                <a:r>
                  <a:rPr lang="fr-FR" sz="1600" dirty="0" err="1" smtClean="0">
                    <a:solidFill>
                      <a:srgbClr val="758087"/>
                    </a:solidFill>
                  </a:rPr>
                  <a:t>results</a:t>
                </a:r>
                <a:r>
                  <a:rPr lang="fr-FR" sz="1600" dirty="0" smtClean="0">
                    <a:solidFill>
                      <a:srgbClr val="758087"/>
                    </a:solidFill>
                  </a:rPr>
                  <a:t> </a:t>
                </a:r>
                <a:r>
                  <a:rPr lang="fr-FR" sz="1600" dirty="0" smtClean="0">
                    <a:solidFill>
                      <a:srgbClr val="758087"/>
                    </a:solidFill>
                    <a:sym typeface="Wingdings" pitchFamily="2" charset="2"/>
                  </a:rPr>
                  <a:t></a:t>
                </a:r>
                <a:endParaRPr lang="en-US" sz="1600" dirty="0">
                  <a:solidFill>
                    <a:srgbClr val="758087"/>
                  </a:solidFill>
                </a:endParaRPr>
              </a:p>
            </p:txBody>
          </p:sp>
          <p:pic>
            <p:nvPicPr>
              <p:cNvPr id="101" name="Picture 100" descr="PSG.gif"/>
              <p:cNvPicPr>
                <a:picLocks noChangeAspect="1"/>
              </p:cNvPicPr>
              <p:nvPr/>
            </p:nvPicPr>
            <p:blipFill>
              <a:blip r:embed="rId21" cstate="print"/>
              <a:stretch>
                <a:fillRect/>
              </a:stretch>
            </p:blipFill>
            <p:spPr>
              <a:xfrm>
                <a:off x="6234843" y="5596759"/>
                <a:ext cx="940515" cy="928030"/>
              </a:xfrm>
              <a:prstGeom prst="rect">
                <a:avLst/>
              </a:prstGeom>
            </p:spPr>
          </p:pic>
        </p:grpSp>
        <p:pic>
          <p:nvPicPr>
            <p:cNvPr id="98" name="Picture 97" descr="Heinken.gif"/>
            <p:cNvPicPr>
              <a:picLocks noChangeAspect="1"/>
            </p:cNvPicPr>
            <p:nvPr/>
          </p:nvPicPr>
          <p:blipFill>
            <a:blip r:embed="rId22" cstate="print"/>
            <a:stretch>
              <a:fillRect/>
            </a:stretch>
          </p:blipFill>
          <p:spPr>
            <a:xfrm>
              <a:off x="2635206" y="5586710"/>
              <a:ext cx="795768" cy="963503"/>
            </a:xfrm>
            <a:prstGeom prst="rect">
              <a:avLst/>
            </a:prstGeom>
          </p:spPr>
        </p:pic>
      </p:grpSp>
      <p:grpSp>
        <p:nvGrpSpPr>
          <p:cNvPr id="12" name="Group 44"/>
          <p:cNvGrpSpPr/>
          <p:nvPr/>
        </p:nvGrpSpPr>
        <p:grpSpPr>
          <a:xfrm>
            <a:off x="2672931" y="1591935"/>
            <a:ext cx="4789488" cy="3409950"/>
            <a:chOff x="2672931" y="1591935"/>
            <a:chExt cx="4789488" cy="3409950"/>
          </a:xfrm>
        </p:grpSpPr>
        <p:sp>
          <p:nvSpPr>
            <p:cNvPr id="44" name="Rectangle 43"/>
            <p:cNvSpPr/>
            <p:nvPr/>
          </p:nvSpPr>
          <p:spPr>
            <a:xfrm>
              <a:off x="2944167" y="1748413"/>
              <a:ext cx="3275763" cy="3094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0076BB"/>
                  </a:solidFill>
                  <a:latin typeface="Arial" charset="0"/>
                  <a:ea typeface="ＭＳ Ｐゴシック" pitchFamily="34" charset="-128"/>
                  <a:cs typeface="Arial" charset="0"/>
                </a:rPr>
                <a:t>You </a:t>
              </a:r>
              <a:r>
                <a:rPr lang="fr-FR" dirty="0" err="1" smtClean="0">
                  <a:solidFill>
                    <a:srgbClr val="0076BB"/>
                  </a:solidFill>
                  <a:latin typeface="Arial" charset="0"/>
                  <a:ea typeface="ＭＳ Ｐゴシック" pitchFamily="34" charset="-128"/>
                  <a:cs typeface="Arial" charset="0"/>
                </a:rPr>
                <a:t>may</a:t>
              </a:r>
              <a:r>
                <a:rPr lang="fr-FR" dirty="0" smtClean="0">
                  <a:solidFill>
                    <a:srgbClr val="0076BB"/>
                  </a:solidFill>
                  <a:latin typeface="Arial" charset="0"/>
                  <a:ea typeface="ＭＳ Ｐゴシック" pitchFamily="34" charset="-128"/>
                  <a:cs typeface="Arial" charset="0"/>
                </a:rPr>
                <a:t> not know </a:t>
              </a:r>
              <a:r>
                <a:rPr lang="fr-FR" dirty="0" err="1" smtClean="0">
                  <a:solidFill>
                    <a:srgbClr val="0076BB"/>
                  </a:solidFill>
                  <a:latin typeface="Arial" charset="0"/>
                  <a:ea typeface="ＭＳ Ｐゴシック" pitchFamily="34" charset="-128"/>
                  <a:cs typeface="Arial" charset="0"/>
                </a:rPr>
                <a:t>it</a:t>
              </a:r>
              <a:endParaRPr lang="fr-FR" dirty="0" smtClean="0">
                <a:solidFill>
                  <a:srgbClr val="0076BB"/>
                </a:solidFill>
                <a:latin typeface="Arial" charset="0"/>
                <a:ea typeface="ＭＳ Ｐゴシック" pitchFamily="34" charset="-128"/>
                <a:cs typeface="Arial" charset="0"/>
              </a:endParaRPr>
            </a:p>
            <a:p>
              <a:pPr algn="ctr"/>
              <a:r>
                <a:rPr lang="fr-FR" dirty="0" smtClean="0">
                  <a:solidFill>
                    <a:srgbClr val="0076BB"/>
                  </a:solidFill>
                  <a:latin typeface="Arial" charset="0"/>
                  <a:ea typeface="ＭＳ Ｐゴシック" pitchFamily="34" charset="-128"/>
                  <a:cs typeface="Arial" charset="0"/>
                </a:rPr>
                <a:t>but </a:t>
              </a:r>
              <a:r>
                <a:rPr lang="fr-FR" dirty="0" err="1" smtClean="0">
                  <a:solidFill>
                    <a:srgbClr val="0076BB"/>
                  </a:solidFill>
                  <a:latin typeface="Arial" charset="0"/>
                  <a:ea typeface="ＭＳ Ｐゴシック" pitchFamily="34" charset="-128"/>
                  <a:cs typeface="Arial" charset="0"/>
                </a:rPr>
                <a:t>you</a:t>
              </a:r>
              <a:r>
                <a:rPr lang="fr-FR" dirty="0" smtClean="0">
                  <a:solidFill>
                    <a:srgbClr val="0076BB"/>
                  </a:solidFill>
                  <a:latin typeface="Arial" charset="0"/>
                  <a:ea typeface="ＭＳ Ｐゴシック" pitchFamily="34" charset="-128"/>
                  <a:cs typeface="Arial" charset="0"/>
                </a:rPr>
                <a:t> are in contact </a:t>
              </a:r>
              <a:r>
                <a:rPr lang="fr-FR" dirty="0" err="1" smtClean="0">
                  <a:solidFill>
                    <a:srgbClr val="0076BB"/>
                  </a:solidFill>
                  <a:latin typeface="Arial" charset="0"/>
                  <a:ea typeface="ＭＳ Ｐゴシック" pitchFamily="34" charset="-128"/>
                  <a:cs typeface="Arial" charset="0"/>
                </a:rPr>
                <a:t>with</a:t>
              </a:r>
              <a:endParaRPr lang="fr-FR" dirty="0" smtClean="0">
                <a:solidFill>
                  <a:srgbClr val="0076BB"/>
                </a:solidFill>
                <a:latin typeface="Arial" charset="0"/>
                <a:ea typeface="ＭＳ Ｐゴシック" pitchFamily="34" charset="-128"/>
                <a:cs typeface="Arial" charset="0"/>
              </a:endParaRPr>
            </a:p>
            <a:p>
              <a:pPr algn="ctr"/>
              <a:r>
                <a:rPr lang="fr-FR" dirty="0" smtClean="0">
                  <a:solidFill>
                    <a:srgbClr val="0076BB"/>
                  </a:solidFill>
                  <a:latin typeface="Arial" charset="0"/>
                  <a:ea typeface="ＭＳ Ｐゴシック" pitchFamily="34" charset="-128"/>
                  <a:cs typeface="Arial" charset="0"/>
                </a:rPr>
                <a:t>Quantum </a:t>
              </a:r>
              <a:r>
                <a:rPr lang="fr-FR" dirty="0" err="1" smtClean="0">
                  <a:solidFill>
                    <a:srgbClr val="0076BB"/>
                  </a:solidFill>
                  <a:latin typeface="Arial" charset="0"/>
                  <a:ea typeface="ＭＳ Ｐゴシック" pitchFamily="34" charset="-128"/>
                  <a:cs typeface="Arial" charset="0"/>
                </a:rPr>
                <a:t>customers</a:t>
              </a:r>
              <a:endParaRPr lang="fr-FR" dirty="0" smtClean="0">
                <a:solidFill>
                  <a:srgbClr val="0076BB"/>
                </a:solidFill>
                <a:latin typeface="Arial" charset="0"/>
                <a:ea typeface="ＭＳ Ｐゴシック" pitchFamily="34" charset="-128"/>
                <a:cs typeface="Arial" charset="0"/>
              </a:endParaRPr>
            </a:p>
            <a:p>
              <a:pPr algn="ctr"/>
              <a:r>
                <a:rPr lang="fr-FR" dirty="0" err="1" smtClean="0">
                  <a:solidFill>
                    <a:srgbClr val="0076BB"/>
                  </a:solidFill>
                  <a:latin typeface="Arial" charset="0"/>
                  <a:ea typeface="ＭＳ Ｐゴシック" pitchFamily="34" charset="-128"/>
                  <a:cs typeface="Arial" charset="0"/>
                </a:rPr>
                <a:t>every</a:t>
              </a:r>
              <a:r>
                <a:rPr lang="fr-FR" dirty="0" smtClean="0">
                  <a:solidFill>
                    <a:srgbClr val="0076BB"/>
                  </a:solidFill>
                  <a:latin typeface="Arial" charset="0"/>
                  <a:ea typeface="ＭＳ Ｐゴシック" pitchFamily="34" charset="-128"/>
                  <a:cs typeface="Arial" charset="0"/>
                </a:rPr>
                <a:t> </a:t>
              </a:r>
              <a:r>
                <a:rPr lang="fr-FR" dirty="0" err="1" smtClean="0">
                  <a:solidFill>
                    <a:srgbClr val="0076BB"/>
                  </a:solidFill>
                  <a:latin typeface="Arial" charset="0"/>
                  <a:ea typeface="ＭＳ Ｐゴシック" pitchFamily="34" charset="-128"/>
                  <a:cs typeface="Arial" charset="0"/>
                </a:rPr>
                <a:t>day</a:t>
              </a:r>
              <a:endParaRPr lang="en-US" dirty="0">
                <a:solidFill>
                  <a:srgbClr val="0076BB"/>
                </a:solidFill>
                <a:latin typeface="Arial" charset="0"/>
                <a:ea typeface="ＭＳ Ｐゴシック" pitchFamily="34" charset="-128"/>
                <a:cs typeface="Arial" charset="0"/>
              </a:endParaRPr>
            </a:p>
          </p:txBody>
        </p:sp>
        <p:pic>
          <p:nvPicPr>
            <p:cNvPr id="43" name="Picture 5"/>
            <p:cNvPicPr>
              <a:picLocks noChangeAspect="1" noChangeArrowheads="1"/>
            </p:cNvPicPr>
            <p:nvPr/>
          </p:nvPicPr>
          <p:blipFill>
            <a:blip r:embed="rId23" cstate="print"/>
            <a:srcRect/>
            <a:stretch>
              <a:fillRect/>
            </a:stretch>
          </p:blipFill>
          <p:spPr bwMode="auto">
            <a:xfrm>
              <a:off x="2672931" y="1591935"/>
              <a:ext cx="4789488" cy="340995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904875" y="1970088"/>
            <a:ext cx="5348288" cy="604837"/>
          </a:xfrm>
        </p:spPr>
        <p:txBody>
          <a:bodyPr/>
          <a:lstStyle/>
          <a:p>
            <a:pPr>
              <a:buFont typeface="Wingdings" charset="2"/>
              <a:buNone/>
              <a:defRPr/>
            </a:pPr>
            <a:r>
              <a:rPr dirty="0" smtClean="0"/>
              <a:t>Cloud Backup </a:t>
            </a:r>
            <a:r>
              <a:rPr dirty="0"/>
              <a:t>&amp; DR Solutions</a:t>
            </a:r>
          </a:p>
        </p:txBody>
      </p:sp>
      <p:sp>
        <p:nvSpPr>
          <p:cNvPr id="16387" name="Title 5"/>
          <p:cNvSpPr>
            <a:spLocks noGrp="1"/>
          </p:cNvSpPr>
          <p:nvPr>
            <p:ph type="title"/>
          </p:nvPr>
        </p:nvSpPr>
        <p:spPr>
          <a:xfrm>
            <a:off x="874713" y="1066800"/>
            <a:ext cx="7772400" cy="639763"/>
          </a:xfrm>
        </p:spPr>
        <p:txBody>
          <a:bodyPr/>
          <a:lstStyle/>
          <a:p>
            <a:r>
              <a:rPr dirty="0" smtClean="0"/>
              <a:t>Quantum Cloud Solutions</a:t>
            </a:r>
          </a:p>
        </p:txBody>
      </p:sp>
      <p:grpSp>
        <p:nvGrpSpPr>
          <p:cNvPr id="2" name="Group 7"/>
          <p:cNvGrpSpPr>
            <a:grpSpLocks/>
          </p:cNvGrpSpPr>
          <p:nvPr/>
        </p:nvGrpSpPr>
        <p:grpSpPr bwMode="auto">
          <a:xfrm>
            <a:off x="2708275" y="2932113"/>
            <a:ext cx="3767138" cy="2308225"/>
            <a:chOff x="2659405" y="2833333"/>
            <a:chExt cx="3766107" cy="2307935"/>
          </a:xfrm>
        </p:grpSpPr>
        <p:pic>
          <p:nvPicPr>
            <p:cNvPr id="16389" name="Picture 6" descr="Cloud_LAN"/>
            <p:cNvPicPr>
              <a:picLocks noChangeAspect="1" noChangeArrowheads="1"/>
            </p:cNvPicPr>
            <p:nvPr/>
          </p:nvPicPr>
          <p:blipFill>
            <a:blip r:embed="rId2" cstate="print">
              <a:grayscl/>
            </a:blip>
            <a:srcRect/>
            <a:stretch>
              <a:fillRect/>
            </a:stretch>
          </p:blipFill>
          <p:spPr bwMode="auto">
            <a:xfrm>
              <a:off x="2659405" y="2872433"/>
              <a:ext cx="3766107" cy="2268835"/>
            </a:xfrm>
            <a:prstGeom prst="rect">
              <a:avLst/>
            </a:prstGeom>
            <a:noFill/>
            <a:ln w="9525">
              <a:noFill/>
              <a:miter lim="800000"/>
              <a:headEnd/>
              <a:tailEnd/>
            </a:ln>
          </p:spPr>
        </p:pic>
        <p:pic>
          <p:nvPicPr>
            <p:cNvPr id="16390" name="Picture 25" descr="G:\Sales&amp;Marketing\Isaac-BACKUPDrive_DoNotMoveOrDelete\FullBackups\images\Software\vmPRO\Release\vmPRO_monitor-PPT.png"/>
            <p:cNvPicPr>
              <a:picLocks noChangeAspect="1" noChangeArrowheads="1"/>
            </p:cNvPicPr>
            <p:nvPr/>
          </p:nvPicPr>
          <p:blipFill>
            <a:blip r:embed="rId3" cstate="print"/>
            <a:srcRect/>
            <a:stretch>
              <a:fillRect/>
            </a:stretch>
          </p:blipFill>
          <p:spPr bwMode="auto">
            <a:xfrm>
              <a:off x="3401712" y="2833333"/>
              <a:ext cx="2356537" cy="1985845"/>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53" descr="Cloud"/>
          <p:cNvPicPr>
            <a:picLocks noChangeAspect="1" noChangeArrowheads="1"/>
          </p:cNvPicPr>
          <p:nvPr/>
        </p:nvPicPr>
        <p:blipFill>
          <a:blip r:embed="rId3" cstate="print">
            <a:duotone>
              <a:schemeClr val="bg2">
                <a:shade val="45000"/>
                <a:satMod val="135000"/>
              </a:schemeClr>
              <a:prstClr val="white"/>
            </a:duotone>
            <a:lum bright="20000" contrast="-20000"/>
          </a:blip>
          <a:srcRect/>
          <a:stretch>
            <a:fillRect/>
          </a:stretch>
        </p:blipFill>
        <p:spPr bwMode="auto">
          <a:xfrm>
            <a:off x="5719686" y="1194573"/>
            <a:ext cx="2119306" cy="1317558"/>
          </a:xfrm>
          <a:prstGeom prst="rect">
            <a:avLst/>
          </a:prstGeom>
          <a:noFill/>
          <a:ln w="9525">
            <a:noFill/>
            <a:miter lim="800000"/>
            <a:headEnd/>
            <a:tailEnd/>
          </a:ln>
        </p:spPr>
      </p:pic>
      <p:sp>
        <p:nvSpPr>
          <p:cNvPr id="5123" name="Title 1"/>
          <p:cNvSpPr>
            <a:spLocks noGrp="1"/>
          </p:cNvSpPr>
          <p:nvPr>
            <p:ph type="title"/>
          </p:nvPr>
        </p:nvSpPr>
        <p:spPr>
          <a:xfrm>
            <a:off x="287215" y="240322"/>
            <a:ext cx="8686800" cy="639763"/>
          </a:xfrm>
        </p:spPr>
        <p:txBody>
          <a:bodyPr/>
          <a:lstStyle/>
          <a:p>
            <a:r>
              <a:rPr lang="en-US" sz="2800" dirty="0" smtClean="0"/>
              <a:t>Foundational Cloud Technology Platform: </a:t>
            </a:r>
            <a:br>
              <a:rPr lang="en-US" sz="2800" dirty="0" smtClean="0"/>
            </a:br>
            <a:r>
              <a:rPr lang="en-US" sz="2000" dirty="0" err="1" smtClean="0"/>
              <a:t>vmPRO</a:t>
            </a:r>
            <a:r>
              <a:rPr lang="en-US" sz="2000" dirty="0" smtClean="0"/>
              <a:t> and </a:t>
            </a:r>
            <a:r>
              <a:rPr lang="en-US" sz="2000" dirty="0" err="1" smtClean="0"/>
              <a:t>DXi</a:t>
            </a:r>
            <a:r>
              <a:rPr lang="en-US" sz="2000" dirty="0" smtClean="0"/>
              <a:t> V1000</a:t>
            </a:r>
            <a:endParaRPr lang="en-US" sz="2800" dirty="0" smtClean="0"/>
          </a:p>
        </p:txBody>
      </p:sp>
      <p:sp>
        <p:nvSpPr>
          <p:cNvPr id="5124" name="Content Placeholder 2"/>
          <p:cNvSpPr>
            <a:spLocks noGrp="1"/>
          </p:cNvSpPr>
          <p:nvPr>
            <p:ph idx="1"/>
          </p:nvPr>
        </p:nvSpPr>
        <p:spPr>
          <a:xfrm>
            <a:off x="228600" y="2703513"/>
            <a:ext cx="8686800" cy="3576637"/>
          </a:xfrm>
        </p:spPr>
        <p:txBody>
          <a:bodyPr/>
          <a:lstStyle/>
          <a:p>
            <a:pPr>
              <a:buFontTx/>
              <a:buNone/>
            </a:pPr>
            <a:r>
              <a:rPr lang="en-US" sz="1800" b="1" dirty="0" smtClean="0"/>
              <a:t>Simplicity of Deployment</a:t>
            </a:r>
          </a:p>
          <a:p>
            <a:pPr marL="400050" lvl="2" indent="-284163">
              <a:buClr>
                <a:srgbClr val="127DD2"/>
              </a:buClr>
              <a:buFontTx/>
              <a:buChar char="–"/>
            </a:pPr>
            <a:r>
              <a:rPr lang="en-US" sz="1400" dirty="0" smtClean="0"/>
              <a:t>Integrates with existing VM infrastructure on both sides</a:t>
            </a:r>
          </a:p>
          <a:p>
            <a:pPr marL="400050" lvl="2" indent="-284163">
              <a:buClr>
                <a:srgbClr val="127DD2"/>
              </a:buClr>
              <a:buFontTx/>
              <a:buChar char="–"/>
            </a:pPr>
            <a:r>
              <a:rPr lang="en-US" sz="1400" dirty="0" smtClean="0"/>
              <a:t>Minimal bandwidth required</a:t>
            </a:r>
          </a:p>
          <a:p>
            <a:pPr marL="400050" lvl="2" indent="-284163">
              <a:buClr>
                <a:srgbClr val="127DD2"/>
              </a:buClr>
              <a:buFontTx/>
              <a:buChar char="–"/>
            </a:pPr>
            <a:r>
              <a:rPr lang="en-US" sz="1400" dirty="0" smtClean="0"/>
              <a:t>Full replication capabilities to/from any DXi system</a:t>
            </a:r>
          </a:p>
          <a:p>
            <a:pPr>
              <a:buFontTx/>
              <a:buNone/>
            </a:pPr>
            <a:r>
              <a:rPr lang="en-US" sz="1800" b="1" dirty="0" smtClean="0"/>
              <a:t>Optimized Protection</a:t>
            </a:r>
          </a:p>
          <a:p>
            <a:pPr marL="396875" lvl="1"/>
            <a:r>
              <a:rPr lang="en-US" sz="1400" dirty="0" smtClean="0"/>
              <a:t>Highly efficient, cost-effective backup, restore and DR </a:t>
            </a:r>
          </a:p>
          <a:p>
            <a:pPr marL="396875" lvl="1"/>
            <a:r>
              <a:rPr lang="en-US" sz="1400" dirty="0" smtClean="0"/>
              <a:t>Provide fast restore with local copy and bootable VMs</a:t>
            </a:r>
          </a:p>
          <a:p>
            <a:pPr marL="396875" lvl="1"/>
            <a:r>
              <a:rPr lang="en-US" sz="1400" dirty="0" smtClean="0"/>
              <a:t>Reduce data set by as much as 95%</a:t>
            </a:r>
          </a:p>
          <a:p>
            <a:pPr>
              <a:buFontTx/>
              <a:buNone/>
            </a:pPr>
            <a:r>
              <a:rPr lang="en-US" sz="1800" b="1" dirty="0" smtClean="0"/>
              <a:t>Future Proof Flexibility</a:t>
            </a:r>
          </a:p>
          <a:p>
            <a:pPr marL="396875" lvl="1"/>
            <a:r>
              <a:rPr lang="en-US" sz="1400" dirty="0" smtClean="0"/>
              <a:t>Very compelling value for Local / Cloud Connected VM Data Protection (</a:t>
            </a:r>
            <a:r>
              <a:rPr lang="en-US" sz="1400" dirty="0" err="1" smtClean="0"/>
              <a:t>BaaS</a:t>
            </a:r>
            <a:r>
              <a:rPr lang="en-US" sz="1400" dirty="0" smtClean="0"/>
              <a:t>)</a:t>
            </a:r>
          </a:p>
          <a:p>
            <a:pPr marL="396875" lvl="1"/>
            <a:r>
              <a:rPr lang="en-US" sz="1400" dirty="0" smtClean="0"/>
              <a:t>Groundbreaking value for BC/DR</a:t>
            </a:r>
          </a:p>
          <a:p>
            <a:pPr marL="396875" lvl="1"/>
            <a:r>
              <a:rPr lang="en-US" sz="1400" dirty="0" smtClean="0"/>
              <a:t>Cloud provider delivers app specific SLAs for failover and continued operation of VMs</a:t>
            </a:r>
          </a:p>
          <a:p>
            <a:pPr marL="396875" lvl="1">
              <a:buFont typeface="Arial" charset="0"/>
              <a:buNone/>
            </a:pPr>
            <a:endParaRPr lang="en-US" sz="1600" b="1" dirty="0" smtClean="0"/>
          </a:p>
        </p:txBody>
      </p:sp>
      <p:pic>
        <p:nvPicPr>
          <p:cNvPr id="5125" name="Picture 9" descr="virtual_server"/>
          <p:cNvPicPr>
            <a:picLocks noChangeAspect="1" noChangeArrowheads="1"/>
          </p:cNvPicPr>
          <p:nvPr/>
        </p:nvPicPr>
        <p:blipFill>
          <a:blip r:embed="rId4" cstate="print"/>
          <a:srcRect/>
          <a:stretch>
            <a:fillRect/>
          </a:stretch>
        </p:blipFill>
        <p:spPr bwMode="auto">
          <a:xfrm>
            <a:off x="3246438" y="1252538"/>
            <a:ext cx="642937" cy="1262062"/>
          </a:xfrm>
          <a:prstGeom prst="rect">
            <a:avLst/>
          </a:prstGeom>
          <a:noFill/>
          <a:ln w="9525">
            <a:noFill/>
            <a:miter lim="800000"/>
            <a:headEnd/>
            <a:tailEnd/>
          </a:ln>
        </p:spPr>
      </p:pic>
      <p:sp>
        <p:nvSpPr>
          <p:cNvPr id="5127" name="TextBox 25"/>
          <p:cNvSpPr txBox="1">
            <a:spLocks noChangeArrowheads="1"/>
          </p:cNvSpPr>
          <p:nvPr/>
        </p:nvSpPr>
        <p:spPr bwMode="auto">
          <a:xfrm>
            <a:off x="3138488" y="1012825"/>
            <a:ext cx="955675" cy="261938"/>
          </a:xfrm>
          <a:prstGeom prst="rect">
            <a:avLst/>
          </a:prstGeom>
          <a:noFill/>
          <a:ln w="9525">
            <a:noFill/>
            <a:miter lim="800000"/>
            <a:headEnd/>
            <a:tailEnd/>
          </a:ln>
        </p:spPr>
        <p:txBody>
          <a:bodyPr>
            <a:spAutoFit/>
          </a:bodyPr>
          <a:lstStyle/>
          <a:p>
            <a:r>
              <a:rPr lang="en-US" sz="1100" b="1">
                <a:solidFill>
                  <a:srgbClr val="006AD6"/>
                </a:solidFill>
              </a:rPr>
              <a:t>DXi V1000</a:t>
            </a:r>
          </a:p>
        </p:txBody>
      </p:sp>
      <p:sp>
        <p:nvSpPr>
          <p:cNvPr id="5128" name="TextBox 16"/>
          <p:cNvSpPr txBox="1">
            <a:spLocks noChangeArrowheads="1"/>
          </p:cNvSpPr>
          <p:nvPr/>
        </p:nvSpPr>
        <p:spPr bwMode="auto">
          <a:xfrm>
            <a:off x="1285875" y="1282700"/>
            <a:ext cx="827088" cy="261938"/>
          </a:xfrm>
          <a:prstGeom prst="rect">
            <a:avLst/>
          </a:prstGeom>
          <a:noFill/>
          <a:ln w="9525">
            <a:noFill/>
            <a:miter lim="800000"/>
            <a:headEnd/>
            <a:tailEnd/>
          </a:ln>
        </p:spPr>
        <p:txBody>
          <a:bodyPr>
            <a:spAutoFit/>
          </a:bodyPr>
          <a:lstStyle/>
          <a:p>
            <a:r>
              <a:rPr lang="en-US" sz="1100" b="1">
                <a:solidFill>
                  <a:srgbClr val="006AD6"/>
                </a:solidFill>
              </a:rPr>
              <a:t>vmPRO</a:t>
            </a:r>
          </a:p>
        </p:txBody>
      </p:sp>
      <p:pic>
        <p:nvPicPr>
          <p:cNvPr id="5129" name="Picture 17" descr="QuantumvmPRO_Icon_samples.jpg"/>
          <p:cNvPicPr>
            <a:picLocks noChangeAspect="1"/>
          </p:cNvPicPr>
          <p:nvPr/>
        </p:nvPicPr>
        <p:blipFill>
          <a:blip r:embed="rId5" cstate="print"/>
          <a:srcRect l="18889" t="43333" r="57777" b="39999"/>
          <a:stretch>
            <a:fillRect/>
          </a:stretch>
        </p:blipFill>
        <p:spPr bwMode="auto">
          <a:xfrm>
            <a:off x="1281113" y="1562100"/>
            <a:ext cx="738187" cy="531813"/>
          </a:xfrm>
          <a:prstGeom prst="rect">
            <a:avLst/>
          </a:prstGeom>
          <a:noFill/>
          <a:ln w="9525">
            <a:noFill/>
            <a:miter lim="800000"/>
            <a:headEnd/>
            <a:tailEnd/>
          </a:ln>
        </p:spPr>
      </p:pic>
      <p:sp>
        <p:nvSpPr>
          <p:cNvPr id="20" name="Plus 19"/>
          <p:cNvSpPr/>
          <p:nvPr/>
        </p:nvSpPr>
        <p:spPr>
          <a:xfrm>
            <a:off x="2314575" y="1481138"/>
            <a:ext cx="633413" cy="646112"/>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31" name="Picture 9" descr="virtual_server"/>
          <p:cNvPicPr>
            <a:picLocks noChangeAspect="1" noChangeArrowheads="1"/>
          </p:cNvPicPr>
          <p:nvPr/>
        </p:nvPicPr>
        <p:blipFill>
          <a:blip r:embed="rId6" cstate="print"/>
          <a:srcRect/>
          <a:stretch>
            <a:fillRect/>
          </a:stretch>
        </p:blipFill>
        <p:spPr bwMode="auto">
          <a:xfrm>
            <a:off x="6473825" y="1109663"/>
            <a:ext cx="584200" cy="1147762"/>
          </a:xfrm>
          <a:prstGeom prst="rect">
            <a:avLst/>
          </a:prstGeom>
          <a:noFill/>
          <a:ln w="9525">
            <a:noFill/>
            <a:miter lim="800000"/>
            <a:headEnd/>
            <a:tailEnd/>
          </a:ln>
        </p:spPr>
      </p:pic>
      <p:pic>
        <p:nvPicPr>
          <p:cNvPr id="5132" name="Picture 30" descr="QuantumvmPRO_Icon_samples.jpg"/>
          <p:cNvPicPr>
            <a:picLocks noChangeAspect="1"/>
          </p:cNvPicPr>
          <p:nvPr/>
        </p:nvPicPr>
        <p:blipFill>
          <a:blip r:embed="rId7" cstate="print"/>
          <a:srcRect l="18889" t="43333" r="57777" b="39999"/>
          <a:stretch>
            <a:fillRect/>
          </a:stretch>
        </p:blipFill>
        <p:spPr bwMode="auto">
          <a:xfrm>
            <a:off x="6894513" y="1997075"/>
            <a:ext cx="442912" cy="319088"/>
          </a:xfrm>
          <a:prstGeom prst="rect">
            <a:avLst/>
          </a:prstGeom>
          <a:noFill/>
          <a:ln w="9525">
            <a:noFill/>
            <a:miter lim="800000"/>
            <a:headEnd/>
            <a:tailEnd/>
          </a:ln>
        </p:spPr>
      </p:pic>
      <p:sp>
        <p:nvSpPr>
          <p:cNvPr id="33" name="Right Arrow 32"/>
          <p:cNvSpPr/>
          <p:nvPr/>
        </p:nvSpPr>
        <p:spPr>
          <a:xfrm>
            <a:off x="4270375" y="1560513"/>
            <a:ext cx="1127125" cy="48736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34" name="Footer Placeholder 3"/>
          <p:cNvSpPr txBox="1">
            <a:spLocks noGrp="1"/>
          </p:cNvSpPr>
          <p:nvPr/>
        </p:nvSpPr>
        <p:spPr bwMode="auto">
          <a:xfrm>
            <a:off x="2373313" y="6461125"/>
            <a:ext cx="3838575" cy="396875"/>
          </a:xfrm>
          <a:prstGeom prst="rect">
            <a:avLst/>
          </a:prstGeom>
          <a:noFill/>
          <a:ln w="9525">
            <a:noFill/>
            <a:miter lim="800000"/>
            <a:headEnd/>
            <a:tailEnd/>
          </a:ln>
        </p:spPr>
        <p:txBody>
          <a:bodyPr/>
          <a:lstStyle/>
          <a:p>
            <a:r>
              <a:rPr lang="en-US" sz="600">
                <a:solidFill>
                  <a:schemeClr val="bg1"/>
                </a:solidFill>
              </a:rPr>
              <a:t>© 2012 Quantum Corporation. Forward-looking information is based upon multiple assumptions and uncertainties, does not necessarily represent the company</a:t>
            </a:r>
            <a:r>
              <a:rPr lang="ja-JP" altLang="en-US" sz="600">
                <a:solidFill>
                  <a:schemeClr val="bg1"/>
                </a:solidFill>
              </a:rPr>
              <a:t>’</a:t>
            </a:r>
            <a:r>
              <a:rPr lang="en-US" altLang="ja-JP" sz="600">
                <a:solidFill>
                  <a:schemeClr val="bg1"/>
                </a:solidFill>
              </a:rPr>
              <a:t>s outlook and is for planning purposes only.</a:t>
            </a:r>
            <a:endParaRPr lang="en-US" sz="600">
              <a:solidFill>
                <a:schemeClr val="bg1"/>
              </a:solidFill>
            </a:endParaRPr>
          </a:p>
        </p:txBody>
      </p:sp>
      <p:sp>
        <p:nvSpPr>
          <p:cNvPr id="5135" name="Cloud Callout 1"/>
          <p:cNvSpPr>
            <a:spLocks noChangeArrowheads="1"/>
          </p:cNvSpPr>
          <p:nvPr/>
        </p:nvSpPr>
        <p:spPr bwMode="auto">
          <a:xfrm>
            <a:off x="5951538" y="2689225"/>
            <a:ext cx="2927350" cy="1585913"/>
          </a:xfrm>
          <a:prstGeom prst="cloudCallout">
            <a:avLst>
              <a:gd name="adj1" fmla="val -17620"/>
              <a:gd name="adj2" fmla="val -77218"/>
            </a:avLst>
          </a:prstGeom>
          <a:solidFill>
            <a:schemeClr val="accent1"/>
          </a:solidFill>
          <a:ln w="9525">
            <a:solidFill>
              <a:schemeClr val="tx1"/>
            </a:solidFill>
            <a:round/>
            <a:headEnd/>
            <a:tailEnd/>
          </a:ln>
        </p:spPr>
        <p:txBody>
          <a:bodyPr tIns="64008" anchor="ctr"/>
          <a:lstStyle/>
          <a:p>
            <a:pPr algn="ctr"/>
            <a:r>
              <a:rPr lang="en-US" sz="1600" dirty="0" smtClean="0">
                <a:solidFill>
                  <a:schemeClr val="bg1"/>
                </a:solidFill>
              </a:rPr>
              <a:t>Backup-as-a-service starting </a:t>
            </a:r>
            <a:r>
              <a:rPr lang="en-US" sz="1600" dirty="0">
                <a:solidFill>
                  <a:schemeClr val="bg1"/>
                </a:solidFill>
              </a:rPr>
              <a:t>at $2,000/month</a:t>
            </a:r>
          </a:p>
          <a:p>
            <a:pPr algn="ctr"/>
            <a:r>
              <a:rPr lang="en-US" sz="1600" dirty="0">
                <a:solidFill>
                  <a:schemeClr val="bg1"/>
                </a:solidFill>
              </a:rPr>
              <a:t>for up to 40TB of backup capacity</a:t>
            </a:r>
          </a:p>
        </p:txBody>
      </p:sp>
      <p:sp>
        <p:nvSpPr>
          <p:cNvPr id="15" name="Slide Number Placeholder 3"/>
          <p:cNvSpPr>
            <a:spLocks noGrp="1"/>
          </p:cNvSpPr>
          <p:nvPr>
            <p:ph type="sldNum" sz="quarter" idx="4"/>
          </p:nvPr>
        </p:nvSpPr>
        <p:spPr>
          <a:xfrm>
            <a:off x="228600" y="6618288"/>
            <a:ext cx="463550" cy="246062"/>
          </a:xfrm>
          <a:noFill/>
          <a:ln w="9525">
            <a:noFill/>
            <a:miter lim="800000"/>
            <a:headEnd/>
            <a:tailEnd/>
          </a:ln>
        </p:spPr>
        <p:txBody>
          <a:bodyPr/>
          <a:lstStyle/>
          <a:p>
            <a:pPr>
              <a:defRPr/>
            </a:pPr>
            <a:fld id="{E8C9CA96-CF1B-44E3-BD1A-753241981FA9}" type="slidenum">
              <a:rPr lang="en-US" smtClean="0">
                <a:solidFill>
                  <a:schemeClr val="bg1">
                    <a:lumMod val="65000"/>
                  </a:schemeClr>
                </a:solidFill>
              </a:rPr>
              <a:pPr>
                <a:defRPr/>
              </a:pPr>
              <a:t>15</a:t>
            </a:fld>
            <a:endParaRPr lang="en-US"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53" descr="Cloud"/>
          <p:cNvPicPr>
            <a:picLocks noChangeAspect="1" noChangeArrowheads="1"/>
          </p:cNvPicPr>
          <p:nvPr/>
        </p:nvPicPr>
        <p:blipFill>
          <a:blip r:embed="rId3" cstate="print">
            <a:duotone>
              <a:schemeClr val="bg2">
                <a:shade val="45000"/>
                <a:satMod val="135000"/>
              </a:schemeClr>
              <a:prstClr val="white"/>
            </a:duotone>
            <a:lum bright="20000" contrast="-20000"/>
          </a:blip>
          <a:srcRect/>
          <a:stretch>
            <a:fillRect/>
          </a:stretch>
        </p:blipFill>
        <p:spPr bwMode="auto">
          <a:xfrm>
            <a:off x="6195968" y="1868648"/>
            <a:ext cx="2119306" cy="1317558"/>
          </a:xfrm>
          <a:prstGeom prst="rect">
            <a:avLst/>
          </a:prstGeom>
          <a:noFill/>
          <a:ln w="9525">
            <a:noFill/>
            <a:miter lim="800000"/>
            <a:headEnd/>
            <a:tailEnd/>
          </a:ln>
        </p:spPr>
      </p:pic>
      <p:sp>
        <p:nvSpPr>
          <p:cNvPr id="7171" name="Title 1"/>
          <p:cNvSpPr>
            <a:spLocks noGrp="1"/>
          </p:cNvSpPr>
          <p:nvPr>
            <p:ph type="title" idx="4294967295"/>
          </p:nvPr>
        </p:nvSpPr>
        <p:spPr>
          <a:xfrm>
            <a:off x="322384" y="287214"/>
            <a:ext cx="8686800" cy="639763"/>
          </a:xfrm>
        </p:spPr>
        <p:txBody>
          <a:bodyPr/>
          <a:lstStyle/>
          <a:p>
            <a:r>
              <a:rPr lang="en-US" dirty="0" smtClean="0">
                <a:cs typeface="Arial" charset="0"/>
              </a:rPr>
              <a:t>Xerox Cloud Services - </a:t>
            </a:r>
            <a:r>
              <a:rPr lang="en-US" dirty="0" err="1" smtClean="0">
                <a:cs typeface="Arial" charset="0"/>
              </a:rPr>
              <a:t>DRaaS</a:t>
            </a:r>
            <a:r>
              <a:rPr lang="en-US" dirty="0" smtClean="0">
                <a:cs typeface="Arial" charset="0"/>
              </a:rPr>
              <a:t> Use</a:t>
            </a:r>
            <a:r>
              <a:rPr lang="en-US" dirty="0" smtClean="0"/>
              <a:t> C</a:t>
            </a:r>
            <a:r>
              <a:rPr lang="en-US" dirty="0" smtClean="0">
                <a:cs typeface="Arial" charset="0"/>
              </a:rPr>
              <a:t>ase</a:t>
            </a:r>
          </a:p>
        </p:txBody>
      </p:sp>
      <p:pic>
        <p:nvPicPr>
          <p:cNvPr id="7172" name="Picture 9" descr="virtual_server"/>
          <p:cNvPicPr>
            <a:picLocks noChangeAspect="1" noChangeArrowheads="1"/>
          </p:cNvPicPr>
          <p:nvPr/>
        </p:nvPicPr>
        <p:blipFill>
          <a:blip r:embed="rId4" cstate="print"/>
          <a:srcRect/>
          <a:stretch>
            <a:fillRect/>
          </a:stretch>
        </p:blipFill>
        <p:spPr bwMode="auto">
          <a:xfrm>
            <a:off x="2405063" y="1561488"/>
            <a:ext cx="642937" cy="1262062"/>
          </a:xfrm>
          <a:prstGeom prst="rect">
            <a:avLst/>
          </a:prstGeom>
          <a:noFill/>
          <a:ln w="9525">
            <a:noFill/>
            <a:miter lim="800000"/>
            <a:headEnd/>
            <a:tailEnd/>
          </a:ln>
        </p:spPr>
      </p:pic>
      <p:sp>
        <p:nvSpPr>
          <p:cNvPr id="7174" name="TextBox 25"/>
          <p:cNvSpPr txBox="1">
            <a:spLocks noChangeArrowheads="1"/>
          </p:cNvSpPr>
          <p:nvPr/>
        </p:nvSpPr>
        <p:spPr bwMode="auto">
          <a:xfrm>
            <a:off x="3098800" y="1648800"/>
            <a:ext cx="955675" cy="261938"/>
          </a:xfrm>
          <a:prstGeom prst="rect">
            <a:avLst/>
          </a:prstGeom>
          <a:noFill/>
          <a:ln w="9525">
            <a:noFill/>
            <a:miter lim="800000"/>
            <a:headEnd/>
            <a:tailEnd/>
          </a:ln>
        </p:spPr>
        <p:txBody>
          <a:bodyPr>
            <a:spAutoFit/>
          </a:bodyPr>
          <a:lstStyle/>
          <a:p>
            <a:r>
              <a:rPr lang="en-US" sz="1100" b="1">
                <a:solidFill>
                  <a:srgbClr val="006AD6"/>
                </a:solidFill>
              </a:rPr>
              <a:t>DXi V1000</a:t>
            </a:r>
          </a:p>
        </p:txBody>
      </p:sp>
      <p:sp>
        <p:nvSpPr>
          <p:cNvPr id="7175" name="TextBox 16"/>
          <p:cNvSpPr txBox="1">
            <a:spLocks noChangeArrowheads="1"/>
          </p:cNvSpPr>
          <p:nvPr/>
        </p:nvSpPr>
        <p:spPr bwMode="auto">
          <a:xfrm>
            <a:off x="1198563" y="1567838"/>
            <a:ext cx="827087" cy="261937"/>
          </a:xfrm>
          <a:prstGeom prst="rect">
            <a:avLst/>
          </a:prstGeom>
          <a:noFill/>
          <a:ln w="9525">
            <a:noFill/>
            <a:miter lim="800000"/>
            <a:headEnd/>
            <a:tailEnd/>
          </a:ln>
        </p:spPr>
        <p:txBody>
          <a:bodyPr>
            <a:spAutoFit/>
          </a:bodyPr>
          <a:lstStyle/>
          <a:p>
            <a:r>
              <a:rPr lang="en-US" sz="1100" b="1">
                <a:solidFill>
                  <a:srgbClr val="006AD6"/>
                </a:solidFill>
              </a:rPr>
              <a:t>vmPRO</a:t>
            </a:r>
          </a:p>
        </p:txBody>
      </p:sp>
      <p:pic>
        <p:nvPicPr>
          <p:cNvPr id="7176" name="Picture 17" descr="QuantumvmPRO_Icon_samples.jpg"/>
          <p:cNvPicPr>
            <a:picLocks noChangeAspect="1"/>
          </p:cNvPicPr>
          <p:nvPr/>
        </p:nvPicPr>
        <p:blipFill>
          <a:blip r:embed="rId5" cstate="print"/>
          <a:srcRect l="18889" t="43333" r="57777" b="39999"/>
          <a:stretch>
            <a:fillRect/>
          </a:stretch>
        </p:blipFill>
        <p:spPr bwMode="auto">
          <a:xfrm>
            <a:off x="1214438" y="1839300"/>
            <a:ext cx="574675" cy="414338"/>
          </a:xfrm>
          <a:prstGeom prst="rect">
            <a:avLst/>
          </a:prstGeom>
          <a:noFill/>
          <a:ln w="9525">
            <a:noFill/>
            <a:miter lim="800000"/>
            <a:headEnd/>
            <a:tailEnd/>
          </a:ln>
        </p:spPr>
      </p:pic>
      <p:sp>
        <p:nvSpPr>
          <p:cNvPr id="20" name="Plus 19"/>
          <p:cNvSpPr/>
          <p:nvPr/>
        </p:nvSpPr>
        <p:spPr>
          <a:xfrm>
            <a:off x="1893888" y="1864700"/>
            <a:ext cx="479425" cy="412750"/>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178" name="Picture 9" descr="virtual_server"/>
          <p:cNvPicPr>
            <a:picLocks noChangeAspect="1" noChangeArrowheads="1"/>
          </p:cNvPicPr>
          <p:nvPr/>
        </p:nvPicPr>
        <p:blipFill>
          <a:blip r:embed="rId6" cstate="print"/>
          <a:srcRect/>
          <a:stretch>
            <a:fillRect/>
          </a:stretch>
        </p:blipFill>
        <p:spPr bwMode="auto">
          <a:xfrm>
            <a:off x="6950075" y="1783738"/>
            <a:ext cx="584200" cy="1147762"/>
          </a:xfrm>
          <a:prstGeom prst="rect">
            <a:avLst/>
          </a:prstGeom>
          <a:noFill/>
          <a:ln w="9525">
            <a:noFill/>
            <a:miter lim="800000"/>
            <a:headEnd/>
            <a:tailEnd/>
          </a:ln>
        </p:spPr>
      </p:pic>
      <p:sp>
        <p:nvSpPr>
          <p:cNvPr id="7179" name="Slide Number Placeholder 2"/>
          <p:cNvSpPr txBox="1">
            <a:spLocks noGrp="1"/>
          </p:cNvSpPr>
          <p:nvPr/>
        </p:nvSpPr>
        <p:spPr bwMode="auto">
          <a:xfrm>
            <a:off x="666750" y="6367463"/>
            <a:ext cx="2057400" cy="323850"/>
          </a:xfrm>
          <a:prstGeom prst="rect">
            <a:avLst/>
          </a:prstGeom>
          <a:noFill/>
          <a:ln w="9525">
            <a:noFill/>
            <a:miter lim="800000"/>
            <a:headEnd/>
            <a:tailEnd/>
          </a:ln>
        </p:spPr>
        <p:txBody>
          <a:bodyPr/>
          <a:lstStyle/>
          <a:p>
            <a:endParaRPr lang="en-US" sz="1000">
              <a:solidFill>
                <a:srgbClr val="FFBA00"/>
              </a:solidFill>
            </a:endParaRPr>
          </a:p>
        </p:txBody>
      </p:sp>
      <p:sp>
        <p:nvSpPr>
          <p:cNvPr id="7180" name="Footer Placeholder 3"/>
          <p:cNvSpPr txBox="1">
            <a:spLocks noGrp="1"/>
          </p:cNvSpPr>
          <p:nvPr/>
        </p:nvSpPr>
        <p:spPr bwMode="auto">
          <a:xfrm>
            <a:off x="2968625" y="6461125"/>
            <a:ext cx="4241800" cy="396875"/>
          </a:xfrm>
          <a:prstGeom prst="rect">
            <a:avLst/>
          </a:prstGeom>
          <a:noFill/>
          <a:ln w="9525">
            <a:noFill/>
            <a:miter lim="800000"/>
            <a:headEnd/>
            <a:tailEnd/>
          </a:ln>
        </p:spPr>
        <p:txBody>
          <a:bodyPr/>
          <a:lstStyle/>
          <a:p>
            <a:r>
              <a:rPr lang="en-US" sz="600">
                <a:solidFill>
                  <a:schemeClr val="bg1"/>
                </a:solidFill>
              </a:rPr>
              <a:t>© 2012 Quantum Corporation. Forward-looking information is based upon multiple assumptions and uncertainties, does not necessarily represent the company</a:t>
            </a:r>
            <a:r>
              <a:rPr lang="ja-JP" altLang="en-US" sz="600">
                <a:solidFill>
                  <a:schemeClr val="bg1"/>
                </a:solidFill>
              </a:rPr>
              <a:t>’</a:t>
            </a:r>
            <a:r>
              <a:rPr lang="en-US" altLang="ja-JP" sz="600">
                <a:solidFill>
                  <a:schemeClr val="bg1"/>
                </a:solidFill>
              </a:rPr>
              <a:t>s outlook and is for planning purposes only.</a:t>
            </a:r>
            <a:endParaRPr lang="en-US" sz="600">
              <a:solidFill>
                <a:schemeClr val="bg1"/>
              </a:solidFill>
            </a:endParaRPr>
          </a:p>
        </p:txBody>
      </p:sp>
      <p:sp>
        <p:nvSpPr>
          <p:cNvPr id="7181" name="TextBox 25"/>
          <p:cNvSpPr txBox="1">
            <a:spLocks noChangeArrowheads="1"/>
          </p:cNvSpPr>
          <p:nvPr/>
        </p:nvSpPr>
        <p:spPr bwMode="auto">
          <a:xfrm>
            <a:off x="6313488" y="1553550"/>
            <a:ext cx="955675" cy="261938"/>
          </a:xfrm>
          <a:prstGeom prst="rect">
            <a:avLst/>
          </a:prstGeom>
          <a:noFill/>
          <a:ln w="9525">
            <a:noFill/>
            <a:miter lim="800000"/>
            <a:headEnd/>
            <a:tailEnd/>
          </a:ln>
        </p:spPr>
        <p:txBody>
          <a:bodyPr>
            <a:spAutoFit/>
          </a:bodyPr>
          <a:lstStyle/>
          <a:p>
            <a:r>
              <a:rPr lang="en-US" sz="1100" b="1">
                <a:solidFill>
                  <a:srgbClr val="006AD6"/>
                </a:solidFill>
              </a:rPr>
              <a:t>DXi V1000</a:t>
            </a:r>
          </a:p>
        </p:txBody>
      </p:sp>
      <p:pic>
        <p:nvPicPr>
          <p:cNvPr id="7182" name="Picture 17" descr="QuantumvmPRO_Icon_samples.jpg"/>
          <p:cNvPicPr>
            <a:picLocks noChangeAspect="1"/>
          </p:cNvPicPr>
          <p:nvPr/>
        </p:nvPicPr>
        <p:blipFill>
          <a:blip r:embed="rId5" cstate="print"/>
          <a:srcRect l="18889" t="43333" r="57777" b="39999"/>
          <a:stretch>
            <a:fillRect/>
          </a:stretch>
        </p:blipFill>
        <p:spPr bwMode="auto">
          <a:xfrm>
            <a:off x="7537450" y="2213950"/>
            <a:ext cx="654050" cy="471488"/>
          </a:xfrm>
          <a:prstGeom prst="rect">
            <a:avLst/>
          </a:prstGeom>
          <a:noFill/>
          <a:ln w="9525">
            <a:noFill/>
            <a:miter lim="800000"/>
            <a:headEnd/>
            <a:tailEnd/>
          </a:ln>
        </p:spPr>
      </p:pic>
      <p:pic>
        <p:nvPicPr>
          <p:cNvPr id="7183" name="Picture 4" descr="Screen shot 2012-01-18 at 2.00.43 PM.png"/>
          <p:cNvPicPr>
            <a:picLocks noChangeAspect="1"/>
          </p:cNvPicPr>
          <p:nvPr/>
        </p:nvPicPr>
        <p:blipFill>
          <a:blip r:embed="rId7" cstate="print"/>
          <a:srcRect/>
          <a:stretch>
            <a:fillRect/>
          </a:stretch>
        </p:blipFill>
        <p:spPr bwMode="auto">
          <a:xfrm>
            <a:off x="6611938" y="4087200"/>
            <a:ext cx="1397000" cy="1674813"/>
          </a:xfrm>
          <a:prstGeom prst="rect">
            <a:avLst/>
          </a:prstGeom>
          <a:noFill/>
          <a:ln w="9525">
            <a:noFill/>
            <a:miter lim="800000"/>
            <a:headEnd/>
            <a:tailEnd/>
          </a:ln>
        </p:spPr>
      </p:pic>
      <p:sp>
        <p:nvSpPr>
          <p:cNvPr id="7184" name="TextBox 5"/>
          <p:cNvSpPr txBox="1">
            <a:spLocks noChangeArrowheads="1"/>
          </p:cNvSpPr>
          <p:nvPr/>
        </p:nvSpPr>
        <p:spPr bwMode="auto">
          <a:xfrm>
            <a:off x="5608638" y="1129688"/>
            <a:ext cx="2914650" cy="366712"/>
          </a:xfrm>
          <a:prstGeom prst="rect">
            <a:avLst/>
          </a:prstGeom>
          <a:noFill/>
          <a:ln w="9525">
            <a:noFill/>
            <a:miter lim="800000"/>
            <a:headEnd/>
            <a:tailEnd/>
          </a:ln>
        </p:spPr>
        <p:txBody>
          <a:bodyPr wrap="none">
            <a:spAutoFit/>
          </a:bodyPr>
          <a:lstStyle/>
          <a:p>
            <a:r>
              <a:rPr lang="en-US">
                <a:solidFill>
                  <a:schemeClr val="tx2"/>
                </a:solidFill>
              </a:rPr>
              <a:t>Xerox Cloud Infrastructure </a:t>
            </a:r>
          </a:p>
        </p:txBody>
      </p:sp>
      <p:sp>
        <p:nvSpPr>
          <p:cNvPr id="24" name="Cloud 23"/>
          <p:cNvSpPr>
            <a:spLocks/>
          </p:cNvSpPr>
          <p:nvPr/>
        </p:nvSpPr>
        <p:spPr bwMode="auto">
          <a:xfrm>
            <a:off x="6215063" y="4111013"/>
            <a:ext cx="2281237" cy="2000250"/>
          </a:xfrm>
          <a:custGeom>
            <a:avLst/>
            <a:gdLst>
              <a:gd name="T0" fmla="*/ 2147483647 w 43200"/>
              <a:gd name="T1" fmla="*/ 2147483647 h 43200"/>
              <a:gd name="T2" fmla="*/ 2147483647 w 43200"/>
              <a:gd name="T3" fmla="*/ 2147483647 h 43200"/>
              <a:gd name="T4" fmla="*/ 1427015132 w 43200"/>
              <a:gd name="T5" fmla="*/ 2147483647 h 43200"/>
              <a:gd name="T6" fmla="*/ 2147483647 w 43200"/>
              <a:gd name="T7" fmla="*/ 2147483647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1"/>
                  <a:pt x="12969" y="4376"/>
                  <a:pt x="14005" y="5201"/>
                </a:cubicBezTo>
                <a:lnTo>
                  <a:pt x="14005" y="5202"/>
                </a:lnTo>
                <a:cubicBezTo>
                  <a:pt x="14930" y="2828"/>
                  <a:pt x="16742" y="1343"/>
                  <a:pt x="18715" y="1343"/>
                </a:cubicBezTo>
                <a:cubicBezTo>
                  <a:pt x="20114" y="1343"/>
                  <a:pt x="21458" y="2093"/>
                  <a:pt x="22456" y="3431"/>
                </a:cubicBezTo>
                <a:lnTo>
                  <a:pt x="22456" y="3432"/>
                </a:lnTo>
                <a:cubicBezTo>
                  <a:pt x="23194" y="1415"/>
                  <a:pt x="24707" y="140"/>
                  <a:pt x="26362" y="140"/>
                </a:cubicBezTo>
                <a:cubicBezTo>
                  <a:pt x="27723" y="140"/>
                  <a:pt x="29007" y="1006"/>
                  <a:pt x="29832" y="2481"/>
                </a:cubicBezTo>
                <a:lnTo>
                  <a:pt x="29832" y="2480"/>
                </a:lnTo>
                <a:cubicBezTo>
                  <a:pt x="30755" y="1002"/>
                  <a:pt x="32110" y="149"/>
                  <a:pt x="33538" y="149"/>
                </a:cubicBezTo>
                <a:cubicBezTo>
                  <a:pt x="35888" y="149"/>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6"/>
                </a:cubicBezTo>
                <a:cubicBezTo>
                  <a:pt x="30535" y="38006"/>
                  <a:pt x="29474" y="37593"/>
                  <a:pt x="28555" y="36813"/>
                </a:cubicBezTo>
                <a:lnTo>
                  <a:pt x="28556" y="36813"/>
                </a:lnTo>
                <a:cubicBezTo>
                  <a:pt x="27694" y="40699"/>
                  <a:pt x="25069" y="43357"/>
                  <a:pt x="22094" y="43357"/>
                </a:cubicBezTo>
                <a:cubicBezTo>
                  <a:pt x="19839" y="43357"/>
                  <a:pt x="17733" y="41821"/>
                  <a:pt x="16480" y="39263"/>
                </a:cubicBezTo>
                <a:lnTo>
                  <a:pt x="16480" y="39264"/>
                </a:lnTo>
                <a:cubicBezTo>
                  <a:pt x="15279" y="40250"/>
                  <a:pt x="13904" y="40770"/>
                  <a:pt x="12503" y="40770"/>
                </a:cubicBezTo>
                <a:cubicBezTo>
                  <a:pt x="9735" y="40770"/>
                  <a:pt x="7180" y="38748"/>
                  <a:pt x="5804" y="35469"/>
                </a:cubicBezTo>
                <a:lnTo>
                  <a:pt x="5803" y="35469"/>
                </a:lnTo>
                <a:cubicBezTo>
                  <a:pt x="5635" y="35496"/>
                  <a:pt x="5465" y="35509"/>
                  <a:pt x="5296" y="35509"/>
                </a:cubicBezTo>
                <a:cubicBezTo>
                  <a:pt x="2888" y="35510"/>
                  <a:pt x="936" y="32860"/>
                  <a:pt x="936" y="29592"/>
                </a:cubicBezTo>
                <a:cubicBezTo>
                  <a:pt x="936" y="28090"/>
                  <a:pt x="1356" y="26644"/>
                  <a:pt x="2112" y="25547"/>
                </a:cubicBezTo>
                <a:lnTo>
                  <a:pt x="2113" y="25547"/>
                </a:lnTo>
                <a:cubicBezTo>
                  <a:pt x="781" y="24481"/>
                  <a:pt x="-36" y="22528"/>
                  <a:pt x="-36" y="20418"/>
                </a:cubicBezTo>
                <a:cubicBezTo>
                  <a:pt x="-36" y="17370"/>
                  <a:pt x="1647" y="14817"/>
                  <a:pt x="3863" y="14504"/>
                </a:cubicBezTo>
                <a:lnTo>
                  <a:pt x="3900" y="14370"/>
                </a:lnTo>
                <a:close/>
              </a:path>
              <a:path w="43200" h="43200" fill="none">
                <a:moveTo>
                  <a:pt x="4693" y="26177"/>
                </a:moveTo>
                <a:lnTo>
                  <a:pt x="4693" y="26177"/>
                </a:lnTo>
                <a:cubicBezTo>
                  <a:pt x="4580" y="26189"/>
                  <a:pt x="4468" y="26194"/>
                  <a:pt x="4356" y="26194"/>
                </a:cubicBezTo>
                <a:cubicBezTo>
                  <a:pt x="3584" y="26194"/>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gradFill rotWithShape="1">
            <a:gsLst>
              <a:gs pos="0">
                <a:srgbClr val="21A1FF">
                  <a:alpha val="6998"/>
                </a:srgbClr>
              </a:gs>
              <a:gs pos="20000">
                <a:srgbClr val="25A0FF">
                  <a:alpha val="6998"/>
                </a:srgbClr>
              </a:gs>
              <a:gs pos="100000">
                <a:srgbClr val="1A79C5">
                  <a:alpha val="6998"/>
                </a:srgbClr>
              </a:gs>
            </a:gsLst>
            <a:lin ang="5400000"/>
          </a:gradFill>
          <a:ln w="9525" cap="flat">
            <a:solidFill>
              <a:srgbClr val="3B9FEE"/>
            </a:solidFill>
            <a:prstDash val="solid"/>
            <a:round/>
            <a:headEnd/>
            <a:tailEnd/>
          </a:ln>
          <a:effectLst>
            <a:outerShdw dist="23000" dir="5400000" rotWithShape="0">
              <a:srgbClr val="000000">
                <a:alpha val="34998"/>
              </a:srgbClr>
            </a:outerShdw>
          </a:effectLst>
        </p:spPr>
        <p:txBody>
          <a:bodyPr anchor="ctr"/>
          <a:lstStyle/>
          <a:p>
            <a:pPr>
              <a:defRPr/>
            </a:pPr>
            <a:endParaRPr lang="en-US">
              <a:latin typeface="Arial" pitchFamily="34" charset="0"/>
            </a:endParaRPr>
          </a:p>
        </p:txBody>
      </p:sp>
      <p:sp>
        <p:nvSpPr>
          <p:cNvPr id="7186" name="Down Arrow 1"/>
          <p:cNvSpPr>
            <a:spLocks noChangeArrowheads="1"/>
          </p:cNvSpPr>
          <p:nvPr/>
        </p:nvSpPr>
        <p:spPr bwMode="auto">
          <a:xfrm>
            <a:off x="7104063" y="3039450"/>
            <a:ext cx="347662" cy="1233488"/>
          </a:xfrm>
          <a:prstGeom prst="downArrow">
            <a:avLst>
              <a:gd name="adj1" fmla="val 50000"/>
              <a:gd name="adj2" fmla="val 49901"/>
            </a:avLst>
          </a:prstGeom>
          <a:solidFill>
            <a:schemeClr val="accent1"/>
          </a:solidFill>
          <a:ln w="9525">
            <a:noFill/>
            <a:round/>
            <a:headEnd/>
            <a:tailEnd/>
          </a:ln>
        </p:spPr>
        <p:txBody>
          <a:bodyPr tIns="64008" anchor="ctr"/>
          <a:lstStyle/>
          <a:p>
            <a:endParaRPr lang="en-US"/>
          </a:p>
        </p:txBody>
      </p:sp>
      <p:sp>
        <p:nvSpPr>
          <p:cNvPr id="7187" name="TextBox 2"/>
          <p:cNvSpPr txBox="1">
            <a:spLocks noChangeArrowheads="1"/>
          </p:cNvSpPr>
          <p:nvPr/>
        </p:nvSpPr>
        <p:spPr bwMode="auto">
          <a:xfrm>
            <a:off x="7539038" y="3085488"/>
            <a:ext cx="1216025" cy="646112"/>
          </a:xfrm>
          <a:prstGeom prst="rect">
            <a:avLst/>
          </a:prstGeom>
          <a:noFill/>
          <a:ln w="9525">
            <a:noFill/>
            <a:miter lim="800000"/>
            <a:headEnd/>
            <a:tailEnd/>
          </a:ln>
        </p:spPr>
        <p:txBody>
          <a:bodyPr>
            <a:spAutoFit/>
          </a:bodyPr>
          <a:lstStyle/>
          <a:p>
            <a:r>
              <a:rPr lang="en-US"/>
              <a:t>Recover &amp; Run</a:t>
            </a:r>
          </a:p>
        </p:txBody>
      </p:sp>
      <p:sp>
        <p:nvSpPr>
          <p:cNvPr id="7188" name="TextBox 5"/>
          <p:cNvSpPr txBox="1">
            <a:spLocks noChangeArrowheads="1"/>
          </p:cNvSpPr>
          <p:nvPr/>
        </p:nvSpPr>
        <p:spPr bwMode="auto">
          <a:xfrm>
            <a:off x="1085850" y="1115400"/>
            <a:ext cx="2608263" cy="369888"/>
          </a:xfrm>
          <a:prstGeom prst="rect">
            <a:avLst/>
          </a:prstGeom>
          <a:noFill/>
          <a:ln w="9525">
            <a:noFill/>
            <a:miter lim="800000"/>
            <a:headEnd/>
            <a:tailEnd/>
          </a:ln>
        </p:spPr>
        <p:txBody>
          <a:bodyPr wrap="none">
            <a:spAutoFit/>
          </a:bodyPr>
          <a:lstStyle/>
          <a:p>
            <a:r>
              <a:rPr lang="en-US">
                <a:solidFill>
                  <a:schemeClr val="tx2"/>
                </a:solidFill>
              </a:rPr>
              <a:t>Customer Infrastructure </a:t>
            </a:r>
          </a:p>
        </p:txBody>
      </p:sp>
      <p:sp>
        <p:nvSpPr>
          <p:cNvPr id="7189" name="Content Placeholder 2"/>
          <p:cNvSpPr txBox="1">
            <a:spLocks/>
          </p:cNvSpPr>
          <p:nvPr/>
        </p:nvSpPr>
        <p:spPr bwMode="auto">
          <a:xfrm>
            <a:off x="0" y="2896575"/>
            <a:ext cx="5405438" cy="3667125"/>
          </a:xfrm>
          <a:prstGeom prst="rect">
            <a:avLst/>
          </a:prstGeom>
          <a:noFill/>
          <a:ln w="9525">
            <a:noFill/>
            <a:miter lim="800000"/>
            <a:headEnd/>
            <a:tailEnd/>
          </a:ln>
        </p:spPr>
        <p:txBody>
          <a:bodyPr/>
          <a:lstStyle/>
          <a:p>
            <a:pPr marL="342900" indent="-342900" defTabSz="457200" eaLnBrk="0" hangingPunct="0">
              <a:spcAft>
                <a:spcPts val="1200"/>
              </a:spcAft>
              <a:buSzPct val="75000"/>
            </a:pPr>
            <a:endParaRPr lang="en-US" sz="2400" b="1" i="1" dirty="0"/>
          </a:p>
          <a:p>
            <a:pPr lvl="1" algn="just" defTabSz="457200" eaLnBrk="0" hangingPunct="0">
              <a:spcAft>
                <a:spcPts val="1200"/>
              </a:spcAft>
              <a:buSzPct val="75000"/>
            </a:pPr>
            <a:r>
              <a:rPr lang="en-US" b="1" dirty="0" err="1"/>
              <a:t>DRaaS</a:t>
            </a:r>
            <a:r>
              <a:rPr lang="en-US" dirty="0"/>
              <a:t> – Cloud-based Business Continuance (BC) and Disaster Recovery provided by Xerox. It requires </a:t>
            </a:r>
            <a:r>
              <a:rPr lang="en-US" dirty="0" err="1"/>
              <a:t>BaaS</a:t>
            </a:r>
            <a:r>
              <a:rPr lang="en-US" dirty="0"/>
              <a:t> and works for virtual data only today (physical data is TBD). </a:t>
            </a:r>
            <a:r>
              <a:rPr lang="en-US" dirty="0" err="1"/>
              <a:t>DRaaS</a:t>
            </a:r>
            <a:r>
              <a:rPr lang="en-US" dirty="0"/>
              <a:t> provides the capability to restore the replicated </a:t>
            </a:r>
            <a:r>
              <a:rPr lang="en-US" dirty="0" err="1"/>
              <a:t>vms</a:t>
            </a:r>
            <a:r>
              <a:rPr lang="en-US" dirty="0"/>
              <a:t> and execute them on pre-reserved cloud computing resources with defined SLAs. </a:t>
            </a:r>
          </a:p>
        </p:txBody>
      </p:sp>
      <p:sp>
        <p:nvSpPr>
          <p:cNvPr id="7190" name="Line 23"/>
          <p:cNvSpPr>
            <a:spLocks noChangeShapeType="1"/>
          </p:cNvSpPr>
          <p:nvPr/>
        </p:nvSpPr>
        <p:spPr bwMode="auto">
          <a:xfrm>
            <a:off x="4289425" y="2110763"/>
            <a:ext cx="1068388" cy="0"/>
          </a:xfrm>
          <a:prstGeom prst="line">
            <a:avLst/>
          </a:prstGeom>
          <a:noFill/>
          <a:ln w="76200">
            <a:solidFill>
              <a:schemeClr val="accent1"/>
            </a:solidFill>
            <a:round/>
            <a:headEnd type="triangle" w="med" len="med"/>
            <a:tailEnd type="triangle" w="med" len="med"/>
          </a:ln>
        </p:spPr>
        <p:txBody>
          <a:bodyPr/>
          <a:lstStyle/>
          <a:p>
            <a:endParaRPr lang="en-US"/>
          </a:p>
        </p:txBody>
      </p:sp>
      <p:sp>
        <p:nvSpPr>
          <p:cNvPr id="22" name="Slide Number Placeholder 3"/>
          <p:cNvSpPr>
            <a:spLocks noGrp="1"/>
          </p:cNvSpPr>
          <p:nvPr>
            <p:ph type="sldNum" sz="quarter" idx="4"/>
          </p:nvPr>
        </p:nvSpPr>
        <p:spPr>
          <a:xfrm>
            <a:off x="228600" y="6618288"/>
            <a:ext cx="463550" cy="246062"/>
          </a:xfrm>
          <a:noFill/>
          <a:ln w="9525">
            <a:noFill/>
            <a:miter lim="800000"/>
            <a:headEnd/>
            <a:tailEnd/>
          </a:ln>
        </p:spPr>
        <p:txBody>
          <a:bodyPr/>
          <a:lstStyle/>
          <a:p>
            <a:pPr>
              <a:defRPr/>
            </a:pPr>
            <a:fld id="{E8C9CA96-CF1B-44E3-BD1A-753241981FA9}" type="slidenum">
              <a:rPr lang="en-US" smtClean="0">
                <a:solidFill>
                  <a:schemeClr val="bg1">
                    <a:lumMod val="65000"/>
                  </a:schemeClr>
                </a:solidFill>
              </a:rPr>
              <a:pPr>
                <a:defRPr/>
              </a:pPr>
              <a:t>16</a:t>
            </a:fld>
            <a:endParaRPr lang="en-US"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2"/>
          <p:cNvSpPr>
            <a:spLocks noGrp="1"/>
          </p:cNvSpPr>
          <p:nvPr>
            <p:ph type="title" idx="4294967295"/>
          </p:nvPr>
        </p:nvSpPr>
        <p:spPr/>
        <p:txBody>
          <a:bodyPr/>
          <a:lstStyle/>
          <a:p>
            <a:r>
              <a:rPr lang="en-US" b="0" dirty="0" smtClean="0">
                <a:latin typeface="Arial" charset="0"/>
                <a:cs typeface="Arial" charset="0"/>
              </a:rPr>
              <a:t>Quantum Differentiators</a:t>
            </a:r>
            <a:endParaRPr lang="en-US" b="0" dirty="0">
              <a:latin typeface="Arial" charset="0"/>
              <a:cs typeface="Arial" charset="0"/>
            </a:endParaRPr>
          </a:p>
        </p:txBody>
      </p:sp>
      <p:sp>
        <p:nvSpPr>
          <p:cNvPr id="43012" name="Content Placeholder 3"/>
          <p:cNvSpPr>
            <a:spLocks noGrp="1"/>
          </p:cNvSpPr>
          <p:nvPr>
            <p:ph sz="quarter" idx="4294967295"/>
          </p:nvPr>
        </p:nvSpPr>
        <p:spPr bwMode="auto">
          <a:xfrm>
            <a:off x="304800" y="1066800"/>
            <a:ext cx="8610600" cy="5410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SzPct val="120000"/>
              <a:buFont typeface="Wingdings" charset="2"/>
              <a:buChar char="§"/>
            </a:pPr>
            <a:r>
              <a:rPr lang="en-US" dirty="0" smtClean="0">
                <a:latin typeface="Arial" charset="0"/>
                <a:cs typeface="Arial" charset="0"/>
              </a:rPr>
              <a:t>Software-based virtual appliances</a:t>
            </a:r>
            <a:endParaRPr lang="en-US" dirty="0">
              <a:latin typeface="Arial" charset="0"/>
              <a:cs typeface="Arial" charset="0"/>
            </a:endParaRPr>
          </a:p>
          <a:p>
            <a:pPr>
              <a:buSzPct val="120000"/>
              <a:buFont typeface="Wingdings" charset="2"/>
              <a:buChar char="§"/>
            </a:pPr>
            <a:r>
              <a:rPr lang="en-US" dirty="0" smtClean="0">
                <a:latin typeface="Arial" charset="0"/>
                <a:cs typeface="Arial" charset="0"/>
              </a:rPr>
              <a:t>Industry-leading data reduction</a:t>
            </a:r>
            <a:endParaRPr lang="en-US" dirty="0">
              <a:latin typeface="Arial" charset="0"/>
              <a:cs typeface="Arial" charset="0"/>
            </a:endParaRPr>
          </a:p>
          <a:p>
            <a:pPr>
              <a:buSzPct val="120000"/>
              <a:buFont typeface="Wingdings" charset="2"/>
              <a:buChar char="§"/>
            </a:pPr>
            <a:r>
              <a:rPr lang="en-US" dirty="0">
                <a:latin typeface="Arial" charset="0"/>
                <a:cs typeface="Arial" charset="0"/>
              </a:rPr>
              <a:t>Local </a:t>
            </a:r>
            <a:r>
              <a:rPr lang="en-US" dirty="0" smtClean="0">
                <a:latin typeface="Arial" charset="0"/>
                <a:cs typeface="Arial" charset="0"/>
              </a:rPr>
              <a:t>dataset for restores</a:t>
            </a:r>
            <a:endParaRPr lang="en-US" dirty="0">
              <a:latin typeface="Arial" charset="0"/>
              <a:cs typeface="Arial" charset="0"/>
            </a:endParaRPr>
          </a:p>
          <a:p>
            <a:pPr>
              <a:buSzPct val="120000"/>
              <a:buFont typeface="Wingdings" charset="2"/>
              <a:buChar char="§"/>
            </a:pPr>
            <a:r>
              <a:rPr lang="en-US" dirty="0" smtClean="0">
                <a:latin typeface="Arial" charset="0"/>
                <a:cs typeface="Arial" charset="0"/>
              </a:rPr>
              <a:t>Maintains </a:t>
            </a:r>
            <a:r>
              <a:rPr lang="en-US" dirty="0">
                <a:latin typeface="Arial" charset="0"/>
                <a:cs typeface="Arial" charset="0"/>
              </a:rPr>
              <a:t>VM format for quick </a:t>
            </a:r>
            <a:r>
              <a:rPr lang="en-US" dirty="0" smtClean="0">
                <a:latin typeface="Arial" charset="0"/>
                <a:cs typeface="Arial" charset="0"/>
              </a:rPr>
              <a:t>and easy DR</a:t>
            </a:r>
            <a:endParaRPr lang="en-US" dirty="0">
              <a:latin typeface="Arial" charset="0"/>
              <a:cs typeface="Arial" charset="0"/>
            </a:endParaRPr>
          </a:p>
          <a:p>
            <a:pPr>
              <a:buSzPct val="120000"/>
              <a:buFont typeface="Wingdings" charset="2"/>
              <a:buChar char="§"/>
            </a:pPr>
            <a:r>
              <a:rPr lang="en-US" dirty="0" smtClean="0">
                <a:latin typeface="Arial" charset="0"/>
                <a:cs typeface="Arial" charset="0"/>
              </a:rPr>
              <a:t>Works in conjunction with </a:t>
            </a:r>
            <a:r>
              <a:rPr lang="en-US" dirty="0" err="1" smtClean="0">
                <a:latin typeface="Arial" charset="0"/>
                <a:cs typeface="Arial" charset="0"/>
              </a:rPr>
              <a:t>DXi</a:t>
            </a:r>
            <a:r>
              <a:rPr lang="en-US" dirty="0" smtClean="0">
                <a:latin typeface="Arial" charset="0"/>
                <a:cs typeface="Arial" charset="0"/>
              </a:rPr>
              <a:t> hardware or software </a:t>
            </a:r>
            <a:endParaRPr lang="en-US" dirty="0">
              <a:latin typeface="Arial" charset="0"/>
              <a:cs typeface="Arial" charset="0"/>
            </a:endParaRPr>
          </a:p>
          <a:p>
            <a:pPr>
              <a:buSzPct val="120000"/>
              <a:buFont typeface="Wingdings" charset="2"/>
              <a:buChar char="§"/>
            </a:pPr>
            <a:r>
              <a:rPr lang="en-US" dirty="0" smtClean="0">
                <a:latin typeface="Arial" charset="0"/>
                <a:cs typeface="Arial" charset="0"/>
              </a:rPr>
              <a:t>Protection for physical, virtual</a:t>
            </a:r>
            <a:r>
              <a:rPr lang="en-US" dirty="0">
                <a:latin typeface="Arial" charset="0"/>
                <a:cs typeface="Arial" charset="0"/>
              </a:rPr>
              <a:t>, </a:t>
            </a:r>
            <a:r>
              <a:rPr lang="en-US" dirty="0" smtClean="0">
                <a:latin typeface="Arial" charset="0"/>
                <a:cs typeface="Arial" charset="0"/>
              </a:rPr>
              <a:t>and mixed environments</a:t>
            </a:r>
            <a:endParaRPr lang="en-US" dirty="0">
              <a:latin typeface="Arial" charset="0"/>
              <a:cs typeface="Arial" charset="0"/>
            </a:endParaRPr>
          </a:p>
          <a:p>
            <a:pPr>
              <a:buSzPct val="120000"/>
              <a:buFont typeface="Wingdings" charset="2"/>
              <a:buChar char="§"/>
            </a:pPr>
            <a:r>
              <a:rPr lang="en-US" dirty="0" smtClean="0">
                <a:latin typeface="Arial" charset="0"/>
                <a:cs typeface="Arial" charset="0"/>
              </a:rPr>
              <a:t>Future-proof to bridge from today to tomorrow  </a:t>
            </a:r>
            <a:endParaRPr lang="en-US" dirty="0">
              <a:latin typeface="Arial" charset="0"/>
              <a:cs typeface="Arial" charset="0"/>
            </a:endParaRPr>
          </a:p>
        </p:txBody>
      </p:sp>
      <p:sp>
        <p:nvSpPr>
          <p:cNvPr id="5" name="Slide Number Placeholder 3"/>
          <p:cNvSpPr>
            <a:spLocks noGrp="1"/>
          </p:cNvSpPr>
          <p:nvPr>
            <p:ph type="sldNum" sz="quarter" idx="4294967295"/>
          </p:nvPr>
        </p:nvSpPr>
        <p:spPr>
          <a:xfrm>
            <a:off x="228600" y="6618288"/>
            <a:ext cx="463550" cy="246062"/>
          </a:xfrm>
          <a:prstGeom prst="rect">
            <a:avLst/>
          </a:prstGeom>
          <a:noFill/>
          <a:ln w="9525">
            <a:noFill/>
            <a:miter lim="800000"/>
            <a:headEnd/>
            <a:tailEnd/>
          </a:ln>
        </p:spPr>
        <p:txBody>
          <a:bodyPr/>
          <a:lstStyle/>
          <a:p>
            <a:pPr>
              <a:defRPr/>
            </a:pPr>
            <a:fld id="{E8C9CA96-CF1B-44E3-BD1A-753241981FA9}" type="slidenum">
              <a:rPr lang="en-US" sz="1000" smtClean="0">
                <a:solidFill>
                  <a:schemeClr val="bg1">
                    <a:lumMod val="65000"/>
                  </a:schemeClr>
                </a:solidFill>
              </a:rPr>
              <a:pPr>
                <a:defRPr/>
              </a:pPr>
              <a:t>17</a:t>
            </a:fld>
            <a:endParaRPr lang="en-US" sz="1000" dirty="0">
              <a:solidFill>
                <a:schemeClr val="bg1">
                  <a:lumMod val="65000"/>
                </a:schemeClr>
              </a:solidFill>
            </a:endParaRPr>
          </a:p>
        </p:txBody>
      </p:sp>
    </p:spTree>
    <p:extLst>
      <p:ext uri="{BB962C8B-B14F-4D97-AF65-F5344CB8AC3E}">
        <p14:creationId xmlns:p14="http://schemas.microsoft.com/office/powerpoint/2010/main" xmlns="" val="11745168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Quantum Data Protection Solutions</a:t>
            </a:r>
            <a:endParaRPr lang="en-US" dirty="0"/>
          </a:p>
        </p:txBody>
      </p:sp>
      <p:pic>
        <p:nvPicPr>
          <p:cNvPr id="5" name="Picture 35" descr="Z:\images\Software\Vision\vision_monitor.png"/>
          <p:cNvPicPr>
            <a:picLocks noChangeAspect="1" noChangeArrowheads="1"/>
          </p:cNvPicPr>
          <p:nvPr/>
        </p:nvPicPr>
        <p:blipFill>
          <a:blip r:embed="rId2" cstate="print"/>
          <a:srcRect/>
          <a:stretch>
            <a:fillRect/>
          </a:stretch>
        </p:blipFill>
        <p:spPr bwMode="auto">
          <a:xfrm>
            <a:off x="2949575" y="2523807"/>
            <a:ext cx="3664585" cy="323796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148384" y="2334126"/>
            <a:ext cx="2823416" cy="2799393"/>
            <a:chOff x="148384" y="2334126"/>
            <a:chExt cx="2823416" cy="2799393"/>
          </a:xfrm>
        </p:grpSpPr>
        <p:sp>
          <p:nvSpPr>
            <p:cNvPr id="254" name="Rectangle 253"/>
            <p:cNvSpPr/>
            <p:nvPr/>
          </p:nvSpPr>
          <p:spPr>
            <a:xfrm>
              <a:off x="148384" y="3801972"/>
              <a:ext cx="2819400" cy="1331547"/>
            </a:xfrm>
            <a:prstGeom prst="rect">
              <a:avLst/>
            </a:prstGeom>
            <a:gradFill>
              <a:gsLst>
                <a:gs pos="2000">
                  <a:srgbClr val="3399FF">
                    <a:alpha val="43000"/>
                  </a:srgbClr>
                </a:gs>
                <a:gs pos="16000">
                  <a:srgbClr val="00CCCC">
                    <a:alpha val="15000"/>
                  </a:srgbClr>
                </a:gs>
                <a:gs pos="47000">
                  <a:srgbClr val="9999FF">
                    <a:alpha val="23000"/>
                  </a:srgbClr>
                </a:gs>
                <a:gs pos="60001">
                  <a:srgbClr val="2E6792">
                    <a:alpha val="8000"/>
                  </a:srgbClr>
                </a:gs>
                <a:gs pos="71001">
                  <a:schemeClr val="accent3">
                    <a:lumMod val="20000"/>
                    <a:lumOff val="80000"/>
                    <a:alpha val="71000"/>
                  </a:schemeClr>
                </a:gs>
                <a:gs pos="81000">
                  <a:srgbClr val="1170FF">
                    <a:alpha val="21000"/>
                  </a:srgbClr>
                </a:gs>
                <a:gs pos="100000">
                  <a:srgbClr val="006699">
                    <a:alpha val="8000"/>
                  </a:srgbClr>
                </a:gs>
              </a:gsLst>
              <a:lin ang="7200000" scaled="0"/>
            </a:gradFill>
            <a:ln w="28575" cmpd="sng">
              <a:gradFill>
                <a:gsLst>
                  <a:gs pos="3000">
                    <a:srgbClr val="28A4F4"/>
                  </a:gs>
                  <a:gs pos="2000">
                    <a:srgbClr val="3399FF"/>
                  </a:gs>
                  <a:gs pos="16000">
                    <a:srgbClr val="00CCCC"/>
                  </a:gs>
                  <a:gs pos="47000">
                    <a:srgbClr val="9999FF"/>
                  </a:gs>
                  <a:gs pos="60001">
                    <a:srgbClr val="2E6792"/>
                  </a:gs>
                  <a:gs pos="71001">
                    <a:srgbClr val="3333CC"/>
                  </a:gs>
                  <a:gs pos="81000">
                    <a:srgbClr val="1170FF"/>
                  </a:gs>
                  <a:gs pos="100000">
                    <a:srgbClr val="006699"/>
                  </a:gs>
                </a:gsLst>
                <a:lin ang="7200000" scaled="0"/>
              </a:gradFill>
              <a:prstDash val="dash"/>
            </a:ln>
            <a:scene3d>
              <a:camera prst="orthographicFront"/>
              <a:lightRig rig="threePt" dir="t"/>
            </a:scene3d>
            <a:sp3d>
              <a:bevelT w="120650" h="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itchFamily="34" charset="0"/>
              </a:endParaRPr>
            </a:p>
          </p:txBody>
        </p:sp>
        <p:sp>
          <p:nvSpPr>
            <p:cNvPr id="7" name="Round Single Corner Rectangle 6"/>
            <p:cNvSpPr/>
            <p:nvPr/>
          </p:nvSpPr>
          <p:spPr>
            <a:xfrm>
              <a:off x="169813" y="4876800"/>
              <a:ext cx="1392287" cy="236289"/>
            </a:xfrm>
            <a:prstGeom prst="round1Rect">
              <a:avLst>
                <a:gd name="adj" fmla="val 50000"/>
              </a:avLst>
            </a:prstGeom>
            <a:gradFill>
              <a:gsLst>
                <a:gs pos="0">
                  <a:schemeClr val="accent3">
                    <a:lumMod val="40000"/>
                    <a:lumOff val="60000"/>
                  </a:schemeClr>
                </a:gs>
                <a:gs pos="35000">
                  <a:schemeClr val="accent3">
                    <a:lumMod val="20000"/>
                    <a:lumOff val="80000"/>
                  </a:schemeClr>
                </a:gs>
                <a:gs pos="100000">
                  <a:schemeClr val="bg1"/>
                </a:gs>
              </a:gsLst>
            </a:gradFill>
            <a:ln>
              <a:noFill/>
            </a:ln>
            <a:effectLst/>
            <a:scene3d>
              <a:camera prst="orthographicFront"/>
              <a:lightRig rig="threePt" dir="t"/>
            </a:scene3d>
            <a:sp3d>
              <a:bevelT w="38100" h="12700" prst="artDeco"/>
              <a:bevelB w="0" h="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tabLst>
                  <a:tab pos="1028700" algn="l"/>
                </a:tabLst>
              </a:pPr>
              <a:endParaRPr lang="en-US">
                <a:solidFill>
                  <a:schemeClr val="accent4">
                    <a:lumMod val="75000"/>
                  </a:schemeClr>
                </a:solidFill>
                <a:latin typeface="Arial" pitchFamily="34" charset="0"/>
              </a:endParaRPr>
            </a:p>
          </p:txBody>
        </p:sp>
        <p:sp>
          <p:nvSpPr>
            <p:cNvPr id="141" name="Rectangle 140"/>
            <p:cNvSpPr/>
            <p:nvPr/>
          </p:nvSpPr>
          <p:spPr>
            <a:xfrm>
              <a:off x="152400" y="2334126"/>
              <a:ext cx="2819400" cy="1323474"/>
            </a:xfrm>
            <a:prstGeom prst="rect">
              <a:avLst/>
            </a:prstGeom>
            <a:gradFill>
              <a:gsLst>
                <a:gs pos="2000">
                  <a:srgbClr val="3399FF">
                    <a:alpha val="43000"/>
                  </a:srgbClr>
                </a:gs>
                <a:gs pos="16000">
                  <a:srgbClr val="00CCCC">
                    <a:alpha val="15000"/>
                  </a:srgbClr>
                </a:gs>
                <a:gs pos="47000">
                  <a:srgbClr val="9999FF">
                    <a:alpha val="23000"/>
                  </a:srgbClr>
                </a:gs>
                <a:gs pos="60001">
                  <a:srgbClr val="2E6792">
                    <a:alpha val="8000"/>
                  </a:srgbClr>
                </a:gs>
                <a:gs pos="71001">
                  <a:schemeClr val="accent3">
                    <a:lumMod val="20000"/>
                    <a:lumOff val="80000"/>
                    <a:alpha val="71000"/>
                  </a:schemeClr>
                </a:gs>
                <a:gs pos="81000">
                  <a:srgbClr val="1170FF">
                    <a:alpha val="21000"/>
                  </a:srgbClr>
                </a:gs>
                <a:gs pos="100000">
                  <a:srgbClr val="006699">
                    <a:alpha val="8000"/>
                  </a:srgbClr>
                </a:gs>
              </a:gsLst>
              <a:lin ang="7200000" scaled="0"/>
            </a:gradFill>
            <a:ln w="28575" cmpd="sng">
              <a:gradFill>
                <a:gsLst>
                  <a:gs pos="3000">
                    <a:srgbClr val="28A4F4"/>
                  </a:gs>
                  <a:gs pos="2000">
                    <a:srgbClr val="3399FF"/>
                  </a:gs>
                  <a:gs pos="16000">
                    <a:srgbClr val="00CCCC"/>
                  </a:gs>
                  <a:gs pos="47000">
                    <a:srgbClr val="9999FF"/>
                  </a:gs>
                  <a:gs pos="60001">
                    <a:srgbClr val="2E6792"/>
                  </a:gs>
                  <a:gs pos="71001">
                    <a:srgbClr val="3333CC"/>
                  </a:gs>
                  <a:gs pos="81000">
                    <a:srgbClr val="1170FF"/>
                  </a:gs>
                  <a:gs pos="100000">
                    <a:srgbClr val="006699"/>
                  </a:gs>
                </a:gsLst>
                <a:lin ang="7200000" scaled="0"/>
              </a:gradFill>
              <a:prstDash val="dash"/>
            </a:ln>
            <a:scene3d>
              <a:camera prst="orthographicFront"/>
              <a:lightRig rig="threePt" dir="t"/>
            </a:scene3d>
            <a:sp3d>
              <a:bevelT w="120650" h="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itchFamily="34" charset="0"/>
              </a:endParaRPr>
            </a:p>
          </p:txBody>
        </p:sp>
        <p:sp>
          <p:nvSpPr>
            <p:cNvPr id="249" name="Text Box 35"/>
            <p:cNvSpPr txBox="1">
              <a:spLocks noChangeArrowheads="1"/>
            </p:cNvSpPr>
            <p:nvPr/>
          </p:nvSpPr>
          <p:spPr bwMode="auto">
            <a:xfrm>
              <a:off x="2156983" y="4275054"/>
              <a:ext cx="735932" cy="153888"/>
            </a:xfrm>
            <a:prstGeom prst="rect">
              <a:avLst/>
            </a:prstGeom>
            <a:noFill/>
            <a:ln w="6350" algn="ctr">
              <a:noFill/>
              <a:miter lim="800000"/>
              <a:headEnd/>
              <a:tailEnd/>
            </a:ln>
          </p:spPr>
          <p:txBody>
            <a:bodyPr wrap="square" lIns="0" tIns="0" rIns="0" bIns="0">
              <a:spAutoFit/>
            </a:bodyPr>
            <a:lstStyle/>
            <a:p>
              <a:pPr algn="ctr" eaLnBrk="0" hangingPunct="0">
                <a:spcBef>
                  <a:spcPct val="50000"/>
                </a:spcBef>
              </a:pPr>
              <a:r>
                <a:rPr lang="en-US" sz="1000" b="1" dirty="0">
                  <a:solidFill>
                    <a:srgbClr val="666666"/>
                  </a:solidFill>
                  <a:latin typeface="Arial" pitchFamily="34" charset="0"/>
                  <a:ea typeface="ＭＳ Ｐゴシック" charset="-128"/>
                  <a:cs typeface="Arial" pitchFamily="34" charset="0"/>
                </a:rPr>
                <a:t>V1000</a:t>
              </a:r>
            </a:p>
          </p:txBody>
        </p:sp>
        <p:sp>
          <p:nvSpPr>
            <p:cNvPr id="255" name="TextBox 254"/>
            <p:cNvSpPr txBox="1"/>
            <p:nvPr/>
          </p:nvSpPr>
          <p:spPr>
            <a:xfrm>
              <a:off x="166181" y="4855419"/>
              <a:ext cx="1357819" cy="261610"/>
            </a:xfrm>
            <a:prstGeom prst="rect">
              <a:avLst/>
            </a:prstGeom>
            <a:noFill/>
          </p:spPr>
          <p:txBody>
            <a:bodyPr wrap="square" rtlCol="0">
              <a:spAutoFit/>
            </a:bodyPr>
            <a:lstStyle/>
            <a:p>
              <a:r>
                <a:rPr lang="en-US" sz="1100" dirty="0" smtClean="0">
                  <a:solidFill>
                    <a:srgbClr val="666666"/>
                  </a:solidFill>
                  <a:ea typeface="ＭＳ Ｐゴシック" charset="-128"/>
                  <a:cs typeface="+mn-cs"/>
                </a:rPr>
                <a:t>Small Remote Site</a:t>
              </a:r>
              <a:endParaRPr lang="en-US" sz="1100" dirty="0">
                <a:solidFill>
                  <a:srgbClr val="666666"/>
                </a:solidFill>
                <a:ea typeface="ＭＳ Ｐゴシック" charset="-128"/>
                <a:cs typeface="+mn-cs"/>
              </a:endParaRPr>
            </a:p>
          </p:txBody>
        </p:sp>
        <p:sp>
          <p:nvSpPr>
            <p:cNvPr id="264" name="Text Box 35"/>
            <p:cNvSpPr txBox="1">
              <a:spLocks noChangeArrowheads="1"/>
            </p:cNvSpPr>
            <p:nvPr/>
          </p:nvSpPr>
          <p:spPr bwMode="auto">
            <a:xfrm>
              <a:off x="1599495" y="4295102"/>
              <a:ext cx="735932" cy="153888"/>
            </a:xfrm>
            <a:prstGeom prst="rect">
              <a:avLst/>
            </a:prstGeom>
            <a:noFill/>
            <a:ln w="6350" algn="ctr">
              <a:noFill/>
              <a:miter lim="800000"/>
              <a:headEnd/>
              <a:tailEnd/>
            </a:ln>
          </p:spPr>
          <p:txBody>
            <a:bodyPr wrap="square" lIns="0" tIns="0" rIns="0" bIns="0">
              <a:spAutoFit/>
            </a:bodyPr>
            <a:lstStyle/>
            <a:p>
              <a:pPr algn="ctr" eaLnBrk="0" hangingPunct="0">
                <a:spcBef>
                  <a:spcPct val="50000"/>
                </a:spcBef>
              </a:pPr>
              <a:r>
                <a:rPr lang="en-US" sz="1000" b="1" dirty="0">
                  <a:solidFill>
                    <a:srgbClr val="666666"/>
                  </a:solidFill>
                  <a:latin typeface="Arial" pitchFamily="34" charset="0"/>
                  <a:ea typeface="ＭＳ Ｐゴシック" charset="-128"/>
                  <a:cs typeface="Arial" pitchFamily="34" charset="0"/>
                </a:rPr>
                <a:t>vmPRO</a:t>
              </a:r>
            </a:p>
          </p:txBody>
        </p:sp>
        <p:grpSp>
          <p:nvGrpSpPr>
            <p:cNvPr id="3" name="Group 186"/>
            <p:cNvGrpSpPr/>
            <p:nvPr/>
          </p:nvGrpSpPr>
          <p:grpSpPr>
            <a:xfrm>
              <a:off x="267379" y="2732931"/>
              <a:ext cx="433870" cy="474407"/>
              <a:chOff x="3979978" y="3124199"/>
              <a:chExt cx="483811" cy="529013"/>
            </a:xfrm>
          </p:grpSpPr>
          <p:pic>
            <p:nvPicPr>
              <p:cNvPr id="188" name="Picture 187"/>
              <p:cNvPicPr>
                <a:picLocks noChangeAspect="1"/>
              </p:cNvPicPr>
              <p:nvPr/>
            </p:nvPicPr>
            <p:blipFill>
              <a:blip r:embed="rId3" cstate="print">
                <a:alphaModFix amt="35000"/>
                <a:extLst>
                  <a:ext uri="{BEBA8EAE-BF5A-486C-A8C5-ECC9F3942E4B}">
                    <a14:imgProps xmlns:a14="http://schemas.microsoft.com/office/drawing/2010/main" xmlns="">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xmlns="" val="0"/>
                  </a:ext>
                </a:extLst>
              </a:blip>
              <a:stretch>
                <a:fillRect/>
              </a:stretch>
            </p:blipFill>
            <p:spPr>
              <a:xfrm>
                <a:off x="3979978" y="3124199"/>
                <a:ext cx="483811" cy="529013"/>
              </a:xfrm>
              <a:prstGeom prst="rect">
                <a:avLst/>
              </a:prstGeom>
              <a:blipFill dpi="0" rotWithShape="1">
                <a:blip r:embed="rId5" cstate="print">
                  <a:alphaModFix amt="35000"/>
                </a:blip>
                <a:srcRect/>
                <a:stretch>
                  <a:fillRect/>
                </a:stretch>
              </a:blipFill>
              <a:ln w="55000" cap="flat" cmpd="thickThin" algn="ctr">
                <a:noFill/>
                <a:prstDash val="solid"/>
                <a:headEnd type="none" w="med" len="med"/>
                <a:tailEnd type="none" w="med" len="med"/>
              </a:ln>
              <a:effectLst/>
            </p:spPr>
          </p:pic>
          <p:sp>
            <p:nvSpPr>
              <p:cNvPr id="189" name="Can 188"/>
              <p:cNvSpPr/>
              <p:nvPr/>
            </p:nvSpPr>
            <p:spPr>
              <a:xfrm>
                <a:off x="3979978" y="3124199"/>
                <a:ext cx="483811" cy="519114"/>
              </a:xfrm>
              <a:prstGeom prst="can">
                <a:avLst>
                  <a:gd name="adj" fmla="val 29456"/>
                </a:avLst>
              </a:prstGeom>
              <a:noFill/>
              <a:ln w="9525">
                <a:solidFill>
                  <a:schemeClr val="bg1"/>
                </a:solidFill>
                <a:prstDash val="dash"/>
                <a:round/>
                <a:headEnd/>
                <a:tailEnd/>
              </a:ln>
              <a:effectLst/>
              <a:scene3d>
                <a:camera prst="orthographicFront"/>
                <a:lightRig rig="contrasting" dir="t">
                  <a:rot lat="0" lon="0" rev="12600000"/>
                </a:lightRig>
              </a:scene3d>
              <a:sp3d contourW="12700" prstMaterial="powder">
                <a:bevelT w="38100" h="38100" prst="riblet"/>
                <a:contourClr>
                  <a:schemeClr val="bg1">
                    <a:lumMod val="65000"/>
                  </a:schemeClr>
                </a:contourClr>
              </a:sp3d>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kern="0" dirty="0">
                  <a:solidFill>
                    <a:sysClr val="windowText" lastClr="000000"/>
                  </a:solidFill>
                  <a:latin typeface="Arial" pitchFamily="34" charset="0"/>
                  <a:ea typeface="ＭＳ Ｐゴシック" pitchFamily="34" charset="-128"/>
                  <a:cs typeface="Arial" pitchFamily="34" charset="0"/>
                </a:endParaRPr>
              </a:p>
            </p:txBody>
          </p:sp>
        </p:grpSp>
        <p:grpSp>
          <p:nvGrpSpPr>
            <p:cNvPr id="4" name="Group 189"/>
            <p:cNvGrpSpPr/>
            <p:nvPr/>
          </p:nvGrpSpPr>
          <p:grpSpPr>
            <a:xfrm>
              <a:off x="1017629" y="2723580"/>
              <a:ext cx="433870" cy="474407"/>
              <a:chOff x="3979978" y="3124199"/>
              <a:chExt cx="483811" cy="529013"/>
            </a:xfrm>
          </p:grpSpPr>
          <p:pic>
            <p:nvPicPr>
              <p:cNvPr id="191" name="Picture 190"/>
              <p:cNvPicPr>
                <a:picLocks noChangeAspect="1"/>
              </p:cNvPicPr>
              <p:nvPr/>
            </p:nvPicPr>
            <p:blipFill>
              <a:blip r:embed="rId3" cstate="print">
                <a:alphaModFix amt="35000"/>
                <a:extLst>
                  <a:ext uri="{BEBA8EAE-BF5A-486C-A8C5-ECC9F3942E4B}">
                    <a14:imgProps xmlns:a14="http://schemas.microsoft.com/office/drawing/2010/main" xmlns="">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xmlns="" val="0"/>
                  </a:ext>
                </a:extLst>
              </a:blip>
              <a:stretch>
                <a:fillRect/>
              </a:stretch>
            </p:blipFill>
            <p:spPr>
              <a:xfrm>
                <a:off x="3979978" y="3124199"/>
                <a:ext cx="483811" cy="529013"/>
              </a:xfrm>
              <a:prstGeom prst="rect">
                <a:avLst/>
              </a:prstGeom>
              <a:blipFill dpi="0" rotWithShape="1">
                <a:blip r:embed="rId5" cstate="print">
                  <a:alphaModFix amt="35000"/>
                </a:blip>
                <a:srcRect/>
                <a:stretch>
                  <a:fillRect/>
                </a:stretch>
              </a:blipFill>
              <a:ln w="55000" cap="flat" cmpd="thickThin" algn="ctr">
                <a:noFill/>
                <a:prstDash val="solid"/>
                <a:headEnd type="none" w="med" len="med"/>
                <a:tailEnd type="none" w="med" len="med"/>
              </a:ln>
              <a:effectLst/>
            </p:spPr>
          </p:pic>
          <p:sp>
            <p:nvSpPr>
              <p:cNvPr id="192" name="Can 191"/>
              <p:cNvSpPr/>
              <p:nvPr/>
            </p:nvSpPr>
            <p:spPr>
              <a:xfrm>
                <a:off x="3979978" y="3124199"/>
                <a:ext cx="483811" cy="519114"/>
              </a:xfrm>
              <a:prstGeom prst="can">
                <a:avLst>
                  <a:gd name="adj" fmla="val 29456"/>
                </a:avLst>
              </a:prstGeom>
              <a:noFill/>
              <a:ln w="9525">
                <a:solidFill>
                  <a:schemeClr val="bg1"/>
                </a:solidFill>
                <a:prstDash val="dash"/>
                <a:round/>
                <a:headEnd/>
                <a:tailEnd/>
              </a:ln>
              <a:effectLst/>
              <a:scene3d>
                <a:camera prst="orthographicFront"/>
                <a:lightRig rig="contrasting" dir="t">
                  <a:rot lat="0" lon="0" rev="12600000"/>
                </a:lightRig>
              </a:scene3d>
              <a:sp3d contourW="12700" prstMaterial="powder">
                <a:bevelT w="38100" h="38100" prst="riblet"/>
                <a:contourClr>
                  <a:schemeClr val="bg1">
                    <a:lumMod val="65000"/>
                  </a:schemeClr>
                </a:contourClr>
              </a:sp3d>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kern="0" dirty="0">
                  <a:solidFill>
                    <a:sysClr val="windowText" lastClr="000000"/>
                  </a:solidFill>
                  <a:latin typeface="Arial" pitchFamily="34" charset="0"/>
                  <a:ea typeface="ＭＳ Ｐゴシック" pitchFamily="34" charset="-128"/>
                  <a:cs typeface="Arial" pitchFamily="34" charset="0"/>
                </a:endParaRPr>
              </a:p>
            </p:txBody>
          </p:sp>
        </p:grpSp>
        <p:sp>
          <p:nvSpPr>
            <p:cNvPr id="193" name="Text Box 35"/>
            <p:cNvSpPr txBox="1">
              <a:spLocks noChangeArrowheads="1"/>
            </p:cNvSpPr>
            <p:nvPr/>
          </p:nvSpPr>
          <p:spPr bwMode="auto">
            <a:xfrm>
              <a:off x="1057432" y="2927891"/>
              <a:ext cx="354263" cy="221599"/>
            </a:xfrm>
            <a:prstGeom prst="rect">
              <a:avLst/>
            </a:prstGeom>
            <a:noFill/>
            <a:ln w="6350" algn="ctr">
              <a:noFill/>
              <a:miter lim="800000"/>
              <a:headEnd/>
              <a:tailEnd/>
            </a:ln>
          </p:spPr>
          <p:txBody>
            <a:bodyPr wrap="square" lIns="0" tIns="0" rIns="0" bIns="0">
              <a:spAutoFit/>
            </a:bodyPr>
            <a:lstStyle/>
            <a:p>
              <a:pPr algn="ctr" eaLnBrk="0" hangingPunct="0">
                <a:lnSpc>
                  <a:spcPct val="90000"/>
                </a:lnSpc>
                <a:spcBef>
                  <a:spcPts val="0"/>
                </a:spcBef>
              </a:pPr>
              <a:r>
                <a:rPr lang="en-US" sz="800" b="1" dirty="0" smtClean="0">
                  <a:latin typeface="Arial Narrow" pitchFamily="34" charset="0"/>
                  <a:cs typeface="Arial" pitchFamily="34" charset="0"/>
                </a:rPr>
                <a:t>File and Print</a:t>
              </a:r>
              <a:endParaRPr lang="en-US" sz="800" b="1" dirty="0">
                <a:latin typeface="Arial Narrow" pitchFamily="34" charset="0"/>
                <a:cs typeface="Arial" pitchFamily="34" charset="0"/>
              </a:endParaRPr>
            </a:p>
          </p:txBody>
        </p:sp>
        <p:sp>
          <p:nvSpPr>
            <p:cNvPr id="194" name="Text Box 35"/>
            <p:cNvSpPr txBox="1">
              <a:spLocks noChangeArrowheads="1"/>
            </p:cNvSpPr>
            <p:nvPr/>
          </p:nvSpPr>
          <p:spPr bwMode="auto">
            <a:xfrm>
              <a:off x="303284" y="2945830"/>
              <a:ext cx="354263" cy="123111"/>
            </a:xfrm>
            <a:prstGeom prst="rect">
              <a:avLst/>
            </a:prstGeom>
            <a:noFill/>
            <a:ln w="6350" algn="ctr">
              <a:noFill/>
              <a:miter lim="800000"/>
              <a:headEnd/>
              <a:tailEnd/>
            </a:ln>
          </p:spPr>
          <p:txBody>
            <a:bodyPr wrap="square" lIns="0" tIns="0" rIns="0" bIns="0">
              <a:spAutoFit/>
            </a:bodyPr>
            <a:lstStyle/>
            <a:p>
              <a:pPr algn="ctr" eaLnBrk="0" hangingPunct="0">
                <a:spcBef>
                  <a:spcPct val="50000"/>
                </a:spcBef>
              </a:pPr>
              <a:r>
                <a:rPr lang="en-US" sz="800" b="1" dirty="0" smtClean="0">
                  <a:latin typeface="Arial Narrow" pitchFamily="34" charset="0"/>
                  <a:cs typeface="Arial" pitchFamily="34" charset="0"/>
                </a:rPr>
                <a:t>CRM</a:t>
              </a:r>
              <a:endParaRPr lang="en-US" sz="800" b="1" dirty="0">
                <a:latin typeface="Arial Narrow" pitchFamily="34" charset="0"/>
                <a:cs typeface="Arial" pitchFamily="34" charset="0"/>
              </a:endParaRPr>
            </a:p>
          </p:txBody>
        </p:sp>
        <p:grpSp>
          <p:nvGrpSpPr>
            <p:cNvPr id="5" name="Group 194"/>
            <p:cNvGrpSpPr/>
            <p:nvPr/>
          </p:nvGrpSpPr>
          <p:grpSpPr>
            <a:xfrm>
              <a:off x="636629" y="2428852"/>
              <a:ext cx="433870" cy="474407"/>
              <a:chOff x="3979978" y="3124199"/>
              <a:chExt cx="483811" cy="529013"/>
            </a:xfrm>
          </p:grpSpPr>
          <p:pic>
            <p:nvPicPr>
              <p:cNvPr id="196" name="Picture 195"/>
              <p:cNvPicPr>
                <a:picLocks noChangeAspect="1"/>
              </p:cNvPicPr>
              <p:nvPr/>
            </p:nvPicPr>
            <p:blipFill>
              <a:blip r:embed="rId3" cstate="print">
                <a:alphaModFix amt="35000"/>
                <a:extLst>
                  <a:ext uri="{BEBA8EAE-BF5A-486C-A8C5-ECC9F3942E4B}">
                    <a14:imgProps xmlns:a14="http://schemas.microsoft.com/office/drawing/2010/main" xmlns="">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xmlns="" val="0"/>
                  </a:ext>
                </a:extLst>
              </a:blip>
              <a:stretch>
                <a:fillRect/>
              </a:stretch>
            </p:blipFill>
            <p:spPr>
              <a:xfrm>
                <a:off x="3979978" y="3124199"/>
                <a:ext cx="483811" cy="529013"/>
              </a:xfrm>
              <a:prstGeom prst="rect">
                <a:avLst/>
              </a:prstGeom>
              <a:blipFill dpi="0" rotWithShape="1">
                <a:blip r:embed="rId5" cstate="print">
                  <a:alphaModFix amt="35000"/>
                </a:blip>
                <a:srcRect/>
                <a:stretch>
                  <a:fillRect/>
                </a:stretch>
              </a:blipFill>
              <a:ln w="55000" cap="flat" cmpd="thickThin" algn="ctr">
                <a:noFill/>
                <a:prstDash val="solid"/>
                <a:headEnd type="none" w="med" len="med"/>
                <a:tailEnd type="none" w="med" len="med"/>
              </a:ln>
              <a:effectLst/>
            </p:spPr>
          </p:pic>
          <p:sp>
            <p:nvSpPr>
              <p:cNvPr id="197" name="Can 196"/>
              <p:cNvSpPr/>
              <p:nvPr/>
            </p:nvSpPr>
            <p:spPr>
              <a:xfrm>
                <a:off x="3979978" y="3124199"/>
                <a:ext cx="483811" cy="519114"/>
              </a:xfrm>
              <a:prstGeom prst="can">
                <a:avLst>
                  <a:gd name="adj" fmla="val 29456"/>
                </a:avLst>
              </a:prstGeom>
              <a:noFill/>
              <a:ln w="9525">
                <a:solidFill>
                  <a:schemeClr val="bg1"/>
                </a:solidFill>
                <a:prstDash val="dash"/>
                <a:round/>
                <a:headEnd/>
                <a:tailEnd/>
              </a:ln>
              <a:effectLst/>
              <a:scene3d>
                <a:camera prst="orthographicFront"/>
                <a:lightRig rig="contrasting" dir="t">
                  <a:rot lat="0" lon="0" rev="12600000"/>
                </a:lightRig>
              </a:scene3d>
              <a:sp3d contourW="12700" prstMaterial="powder">
                <a:bevelT w="38100" h="38100" prst="riblet"/>
                <a:contourClr>
                  <a:schemeClr val="bg1">
                    <a:lumMod val="65000"/>
                  </a:schemeClr>
                </a:contourClr>
              </a:sp3d>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kern="0" dirty="0">
                  <a:solidFill>
                    <a:sysClr val="windowText" lastClr="000000"/>
                  </a:solidFill>
                  <a:latin typeface="Arial" pitchFamily="34" charset="0"/>
                  <a:ea typeface="ＭＳ Ｐゴシック" pitchFamily="34" charset="-128"/>
                  <a:cs typeface="Arial" pitchFamily="34" charset="0"/>
                </a:endParaRPr>
              </a:p>
            </p:txBody>
          </p:sp>
        </p:grpSp>
        <p:sp>
          <p:nvSpPr>
            <p:cNvPr id="198" name="Text Box 35"/>
            <p:cNvSpPr txBox="1">
              <a:spLocks noChangeArrowheads="1"/>
            </p:cNvSpPr>
            <p:nvPr/>
          </p:nvSpPr>
          <p:spPr bwMode="auto">
            <a:xfrm>
              <a:off x="676432" y="2658181"/>
              <a:ext cx="354263" cy="123111"/>
            </a:xfrm>
            <a:prstGeom prst="rect">
              <a:avLst/>
            </a:prstGeom>
            <a:noFill/>
            <a:ln w="6350" algn="ctr">
              <a:noFill/>
              <a:miter lim="800000"/>
              <a:headEnd/>
              <a:tailEnd/>
            </a:ln>
          </p:spPr>
          <p:txBody>
            <a:bodyPr wrap="square" lIns="0" tIns="0" rIns="0" bIns="0">
              <a:spAutoFit/>
            </a:bodyPr>
            <a:lstStyle/>
            <a:p>
              <a:pPr algn="ctr" eaLnBrk="0" hangingPunct="0">
                <a:spcBef>
                  <a:spcPct val="50000"/>
                </a:spcBef>
              </a:pPr>
              <a:r>
                <a:rPr lang="en-US" sz="800" b="1" dirty="0" smtClean="0">
                  <a:latin typeface="Arial Narrow" pitchFamily="34" charset="0"/>
                  <a:cs typeface="Arial" pitchFamily="34" charset="0"/>
                </a:rPr>
                <a:t>Gmail</a:t>
              </a:r>
              <a:endParaRPr lang="en-US" sz="800" b="1" dirty="0">
                <a:latin typeface="Arial Narrow" pitchFamily="34" charset="0"/>
                <a:cs typeface="Arial" pitchFamily="34" charset="0"/>
              </a:endParaRPr>
            </a:p>
          </p:txBody>
        </p:sp>
        <p:grpSp>
          <p:nvGrpSpPr>
            <p:cNvPr id="6" name="Group 198"/>
            <p:cNvGrpSpPr/>
            <p:nvPr/>
          </p:nvGrpSpPr>
          <p:grpSpPr>
            <a:xfrm>
              <a:off x="267379" y="4179388"/>
              <a:ext cx="433870" cy="474407"/>
              <a:chOff x="3979978" y="3124199"/>
              <a:chExt cx="483811" cy="529013"/>
            </a:xfrm>
          </p:grpSpPr>
          <p:pic>
            <p:nvPicPr>
              <p:cNvPr id="200" name="Picture 199"/>
              <p:cNvPicPr>
                <a:picLocks noChangeAspect="1"/>
              </p:cNvPicPr>
              <p:nvPr/>
            </p:nvPicPr>
            <p:blipFill>
              <a:blip r:embed="rId3" cstate="print">
                <a:alphaModFix amt="35000"/>
                <a:extLst>
                  <a:ext uri="{BEBA8EAE-BF5A-486C-A8C5-ECC9F3942E4B}">
                    <a14:imgProps xmlns:a14="http://schemas.microsoft.com/office/drawing/2010/main" xmlns="">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xmlns="" val="0"/>
                  </a:ext>
                </a:extLst>
              </a:blip>
              <a:stretch>
                <a:fillRect/>
              </a:stretch>
            </p:blipFill>
            <p:spPr>
              <a:xfrm>
                <a:off x="3979978" y="3124199"/>
                <a:ext cx="483811" cy="529013"/>
              </a:xfrm>
              <a:prstGeom prst="rect">
                <a:avLst/>
              </a:prstGeom>
              <a:blipFill dpi="0" rotWithShape="1">
                <a:blip r:embed="rId5" cstate="print">
                  <a:alphaModFix amt="35000"/>
                </a:blip>
                <a:srcRect/>
                <a:stretch>
                  <a:fillRect/>
                </a:stretch>
              </a:blipFill>
              <a:ln w="55000" cap="flat" cmpd="thickThin" algn="ctr">
                <a:noFill/>
                <a:prstDash val="solid"/>
                <a:headEnd type="none" w="med" len="med"/>
                <a:tailEnd type="none" w="med" len="med"/>
              </a:ln>
              <a:effectLst/>
            </p:spPr>
          </p:pic>
          <p:sp>
            <p:nvSpPr>
              <p:cNvPr id="201" name="Can 200"/>
              <p:cNvSpPr/>
              <p:nvPr/>
            </p:nvSpPr>
            <p:spPr>
              <a:xfrm>
                <a:off x="3979978" y="3124199"/>
                <a:ext cx="483811" cy="519114"/>
              </a:xfrm>
              <a:prstGeom prst="can">
                <a:avLst>
                  <a:gd name="adj" fmla="val 29456"/>
                </a:avLst>
              </a:prstGeom>
              <a:noFill/>
              <a:ln w="9525">
                <a:solidFill>
                  <a:schemeClr val="bg1"/>
                </a:solidFill>
                <a:prstDash val="dash"/>
                <a:round/>
                <a:headEnd/>
                <a:tailEnd/>
              </a:ln>
              <a:effectLst/>
              <a:scene3d>
                <a:camera prst="orthographicFront"/>
                <a:lightRig rig="contrasting" dir="t">
                  <a:rot lat="0" lon="0" rev="12600000"/>
                </a:lightRig>
              </a:scene3d>
              <a:sp3d contourW="12700" prstMaterial="powder">
                <a:bevelT w="38100" h="38100" prst="riblet"/>
                <a:contourClr>
                  <a:schemeClr val="bg1">
                    <a:lumMod val="65000"/>
                  </a:schemeClr>
                </a:contourClr>
              </a:sp3d>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kern="0" dirty="0">
                  <a:solidFill>
                    <a:sysClr val="windowText" lastClr="000000"/>
                  </a:solidFill>
                  <a:latin typeface="Arial" pitchFamily="34" charset="0"/>
                  <a:ea typeface="ＭＳ Ｐゴシック" pitchFamily="34" charset="-128"/>
                  <a:cs typeface="Arial" pitchFamily="34" charset="0"/>
                </a:endParaRPr>
              </a:p>
            </p:txBody>
          </p:sp>
        </p:grpSp>
        <p:grpSp>
          <p:nvGrpSpPr>
            <p:cNvPr id="8" name="Group 201"/>
            <p:cNvGrpSpPr/>
            <p:nvPr/>
          </p:nvGrpSpPr>
          <p:grpSpPr>
            <a:xfrm>
              <a:off x="1017629" y="4170037"/>
              <a:ext cx="433870" cy="474407"/>
              <a:chOff x="3979978" y="3124199"/>
              <a:chExt cx="483811" cy="529013"/>
            </a:xfrm>
          </p:grpSpPr>
          <p:pic>
            <p:nvPicPr>
              <p:cNvPr id="203" name="Picture 202"/>
              <p:cNvPicPr>
                <a:picLocks noChangeAspect="1"/>
              </p:cNvPicPr>
              <p:nvPr/>
            </p:nvPicPr>
            <p:blipFill>
              <a:blip r:embed="rId3" cstate="print">
                <a:alphaModFix amt="35000"/>
                <a:extLst>
                  <a:ext uri="{BEBA8EAE-BF5A-486C-A8C5-ECC9F3942E4B}">
                    <a14:imgProps xmlns:a14="http://schemas.microsoft.com/office/drawing/2010/main" xmlns="">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xmlns="" val="0"/>
                  </a:ext>
                </a:extLst>
              </a:blip>
              <a:stretch>
                <a:fillRect/>
              </a:stretch>
            </p:blipFill>
            <p:spPr>
              <a:xfrm>
                <a:off x="3979978" y="3124199"/>
                <a:ext cx="483811" cy="529013"/>
              </a:xfrm>
              <a:prstGeom prst="rect">
                <a:avLst/>
              </a:prstGeom>
              <a:blipFill dpi="0" rotWithShape="1">
                <a:blip r:embed="rId5" cstate="print">
                  <a:alphaModFix amt="35000"/>
                </a:blip>
                <a:srcRect/>
                <a:stretch>
                  <a:fillRect/>
                </a:stretch>
              </a:blipFill>
              <a:ln w="55000" cap="flat" cmpd="thickThin" algn="ctr">
                <a:noFill/>
                <a:prstDash val="solid"/>
                <a:headEnd type="none" w="med" len="med"/>
                <a:tailEnd type="none" w="med" len="med"/>
              </a:ln>
              <a:effectLst/>
            </p:spPr>
          </p:pic>
          <p:sp>
            <p:nvSpPr>
              <p:cNvPr id="204" name="Can 203"/>
              <p:cNvSpPr/>
              <p:nvPr/>
            </p:nvSpPr>
            <p:spPr>
              <a:xfrm>
                <a:off x="3979978" y="3124199"/>
                <a:ext cx="483811" cy="519114"/>
              </a:xfrm>
              <a:prstGeom prst="can">
                <a:avLst>
                  <a:gd name="adj" fmla="val 29456"/>
                </a:avLst>
              </a:prstGeom>
              <a:noFill/>
              <a:ln w="9525">
                <a:solidFill>
                  <a:schemeClr val="bg1"/>
                </a:solidFill>
                <a:prstDash val="dash"/>
                <a:round/>
                <a:headEnd/>
                <a:tailEnd/>
              </a:ln>
              <a:effectLst/>
              <a:scene3d>
                <a:camera prst="orthographicFront"/>
                <a:lightRig rig="contrasting" dir="t">
                  <a:rot lat="0" lon="0" rev="12600000"/>
                </a:lightRig>
              </a:scene3d>
              <a:sp3d contourW="12700" prstMaterial="powder">
                <a:bevelT w="38100" h="38100" prst="riblet"/>
                <a:contourClr>
                  <a:schemeClr val="bg1">
                    <a:lumMod val="65000"/>
                  </a:schemeClr>
                </a:contourClr>
              </a:sp3d>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kern="0" dirty="0">
                  <a:solidFill>
                    <a:sysClr val="windowText" lastClr="000000"/>
                  </a:solidFill>
                  <a:latin typeface="Arial" pitchFamily="34" charset="0"/>
                  <a:ea typeface="ＭＳ Ｐゴシック" pitchFamily="34" charset="-128"/>
                  <a:cs typeface="Arial" pitchFamily="34" charset="0"/>
                </a:endParaRPr>
              </a:p>
            </p:txBody>
          </p:sp>
        </p:grpSp>
        <p:sp>
          <p:nvSpPr>
            <p:cNvPr id="205" name="Text Box 35"/>
            <p:cNvSpPr txBox="1">
              <a:spLocks noChangeArrowheads="1"/>
            </p:cNvSpPr>
            <p:nvPr/>
          </p:nvSpPr>
          <p:spPr bwMode="auto">
            <a:xfrm>
              <a:off x="1057432" y="4374348"/>
              <a:ext cx="354263" cy="221599"/>
            </a:xfrm>
            <a:prstGeom prst="rect">
              <a:avLst/>
            </a:prstGeom>
            <a:noFill/>
            <a:ln w="6350" algn="ctr">
              <a:noFill/>
              <a:miter lim="800000"/>
              <a:headEnd/>
              <a:tailEnd/>
            </a:ln>
          </p:spPr>
          <p:txBody>
            <a:bodyPr wrap="square" lIns="0" tIns="0" rIns="0" bIns="0">
              <a:spAutoFit/>
            </a:bodyPr>
            <a:lstStyle/>
            <a:p>
              <a:pPr algn="ctr" eaLnBrk="0" hangingPunct="0">
                <a:lnSpc>
                  <a:spcPct val="90000"/>
                </a:lnSpc>
                <a:spcBef>
                  <a:spcPts val="0"/>
                </a:spcBef>
              </a:pPr>
              <a:r>
                <a:rPr lang="en-US" sz="800" b="1" dirty="0" smtClean="0">
                  <a:latin typeface="Arial Narrow" pitchFamily="34" charset="0"/>
                  <a:cs typeface="Arial" pitchFamily="34" charset="0"/>
                </a:rPr>
                <a:t>File and Print</a:t>
              </a:r>
              <a:endParaRPr lang="en-US" sz="800" b="1" dirty="0">
                <a:latin typeface="Arial Narrow" pitchFamily="34" charset="0"/>
                <a:cs typeface="Arial" pitchFamily="34" charset="0"/>
              </a:endParaRPr>
            </a:p>
          </p:txBody>
        </p:sp>
        <p:sp>
          <p:nvSpPr>
            <p:cNvPr id="206" name="Text Box 35"/>
            <p:cNvSpPr txBox="1">
              <a:spLocks noChangeArrowheads="1"/>
            </p:cNvSpPr>
            <p:nvPr/>
          </p:nvSpPr>
          <p:spPr bwMode="auto">
            <a:xfrm>
              <a:off x="303284" y="4392287"/>
              <a:ext cx="354263" cy="123111"/>
            </a:xfrm>
            <a:prstGeom prst="rect">
              <a:avLst/>
            </a:prstGeom>
            <a:noFill/>
            <a:ln w="6350" algn="ctr">
              <a:noFill/>
              <a:miter lim="800000"/>
              <a:headEnd/>
              <a:tailEnd/>
            </a:ln>
          </p:spPr>
          <p:txBody>
            <a:bodyPr wrap="square" lIns="0" tIns="0" rIns="0" bIns="0">
              <a:spAutoFit/>
            </a:bodyPr>
            <a:lstStyle/>
            <a:p>
              <a:pPr algn="ctr" eaLnBrk="0" hangingPunct="0">
                <a:spcBef>
                  <a:spcPct val="50000"/>
                </a:spcBef>
              </a:pPr>
              <a:r>
                <a:rPr lang="en-US" sz="800" b="1" dirty="0" smtClean="0">
                  <a:latin typeface="Arial Narrow" pitchFamily="34" charset="0"/>
                  <a:cs typeface="Arial" pitchFamily="34" charset="0"/>
                </a:rPr>
                <a:t>CRM</a:t>
              </a:r>
              <a:endParaRPr lang="en-US" sz="800" b="1" dirty="0">
                <a:latin typeface="Arial Narrow" pitchFamily="34" charset="0"/>
                <a:cs typeface="Arial" pitchFamily="34" charset="0"/>
              </a:endParaRPr>
            </a:p>
          </p:txBody>
        </p:sp>
        <p:grpSp>
          <p:nvGrpSpPr>
            <p:cNvPr id="9" name="Group 206"/>
            <p:cNvGrpSpPr/>
            <p:nvPr/>
          </p:nvGrpSpPr>
          <p:grpSpPr>
            <a:xfrm>
              <a:off x="636629" y="3875309"/>
              <a:ext cx="433870" cy="474407"/>
              <a:chOff x="3979978" y="3124199"/>
              <a:chExt cx="483811" cy="529013"/>
            </a:xfrm>
          </p:grpSpPr>
          <p:pic>
            <p:nvPicPr>
              <p:cNvPr id="208" name="Picture 207"/>
              <p:cNvPicPr>
                <a:picLocks noChangeAspect="1"/>
              </p:cNvPicPr>
              <p:nvPr/>
            </p:nvPicPr>
            <p:blipFill>
              <a:blip r:embed="rId3" cstate="print">
                <a:alphaModFix amt="35000"/>
                <a:extLst>
                  <a:ext uri="{BEBA8EAE-BF5A-486C-A8C5-ECC9F3942E4B}">
                    <a14:imgProps xmlns:a14="http://schemas.microsoft.com/office/drawing/2010/main" xmlns="">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xmlns="" val="0"/>
                  </a:ext>
                </a:extLst>
              </a:blip>
              <a:stretch>
                <a:fillRect/>
              </a:stretch>
            </p:blipFill>
            <p:spPr>
              <a:xfrm>
                <a:off x="3979978" y="3124199"/>
                <a:ext cx="483811" cy="529013"/>
              </a:xfrm>
              <a:prstGeom prst="rect">
                <a:avLst/>
              </a:prstGeom>
              <a:blipFill dpi="0" rotWithShape="1">
                <a:blip r:embed="rId5" cstate="print">
                  <a:alphaModFix amt="35000"/>
                </a:blip>
                <a:srcRect/>
                <a:stretch>
                  <a:fillRect/>
                </a:stretch>
              </a:blipFill>
              <a:ln w="55000" cap="flat" cmpd="thickThin" algn="ctr">
                <a:noFill/>
                <a:prstDash val="solid"/>
                <a:headEnd type="none" w="med" len="med"/>
                <a:tailEnd type="none" w="med" len="med"/>
              </a:ln>
              <a:effectLst/>
            </p:spPr>
          </p:pic>
          <p:sp>
            <p:nvSpPr>
              <p:cNvPr id="209" name="Can 208"/>
              <p:cNvSpPr/>
              <p:nvPr/>
            </p:nvSpPr>
            <p:spPr>
              <a:xfrm>
                <a:off x="3979978" y="3124199"/>
                <a:ext cx="483811" cy="519114"/>
              </a:xfrm>
              <a:prstGeom prst="can">
                <a:avLst>
                  <a:gd name="adj" fmla="val 29456"/>
                </a:avLst>
              </a:prstGeom>
              <a:noFill/>
              <a:ln w="9525">
                <a:solidFill>
                  <a:schemeClr val="bg1"/>
                </a:solidFill>
                <a:prstDash val="dash"/>
                <a:round/>
                <a:headEnd/>
                <a:tailEnd/>
              </a:ln>
              <a:effectLst/>
              <a:scene3d>
                <a:camera prst="orthographicFront"/>
                <a:lightRig rig="contrasting" dir="t">
                  <a:rot lat="0" lon="0" rev="12600000"/>
                </a:lightRig>
              </a:scene3d>
              <a:sp3d contourW="12700" prstMaterial="powder">
                <a:bevelT w="38100" h="38100" prst="riblet"/>
                <a:contourClr>
                  <a:schemeClr val="bg1">
                    <a:lumMod val="65000"/>
                  </a:schemeClr>
                </a:contourClr>
              </a:sp3d>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kern="0" dirty="0">
                  <a:solidFill>
                    <a:sysClr val="windowText" lastClr="000000"/>
                  </a:solidFill>
                  <a:latin typeface="Arial" pitchFamily="34" charset="0"/>
                  <a:ea typeface="ＭＳ Ｐゴシック" pitchFamily="34" charset="-128"/>
                  <a:cs typeface="Arial" pitchFamily="34" charset="0"/>
                </a:endParaRPr>
              </a:p>
            </p:txBody>
          </p:sp>
        </p:grpSp>
        <p:sp>
          <p:nvSpPr>
            <p:cNvPr id="210" name="Text Box 35"/>
            <p:cNvSpPr txBox="1">
              <a:spLocks noChangeArrowheads="1"/>
            </p:cNvSpPr>
            <p:nvPr/>
          </p:nvSpPr>
          <p:spPr bwMode="auto">
            <a:xfrm>
              <a:off x="676432" y="4104638"/>
              <a:ext cx="354263" cy="123111"/>
            </a:xfrm>
            <a:prstGeom prst="rect">
              <a:avLst/>
            </a:prstGeom>
            <a:noFill/>
            <a:ln w="6350" algn="ctr">
              <a:noFill/>
              <a:miter lim="800000"/>
              <a:headEnd/>
              <a:tailEnd/>
            </a:ln>
          </p:spPr>
          <p:txBody>
            <a:bodyPr wrap="square" lIns="0" tIns="0" rIns="0" bIns="0">
              <a:spAutoFit/>
            </a:bodyPr>
            <a:lstStyle/>
            <a:p>
              <a:pPr algn="ctr" eaLnBrk="0" hangingPunct="0">
                <a:spcBef>
                  <a:spcPct val="50000"/>
                </a:spcBef>
              </a:pPr>
              <a:r>
                <a:rPr lang="en-US" sz="800" b="1" dirty="0" smtClean="0">
                  <a:latin typeface="Arial Narrow" pitchFamily="34" charset="0"/>
                  <a:cs typeface="Arial" pitchFamily="34" charset="0"/>
                </a:rPr>
                <a:t>Gmail</a:t>
              </a:r>
              <a:endParaRPr lang="en-US" sz="800" b="1" dirty="0">
                <a:latin typeface="Arial Narrow" pitchFamily="34" charset="0"/>
                <a:cs typeface="Arial" pitchFamily="34" charset="0"/>
              </a:endParaRPr>
            </a:p>
          </p:txBody>
        </p:sp>
        <p:grpSp>
          <p:nvGrpSpPr>
            <p:cNvPr id="10" name="Group 210"/>
            <p:cNvGrpSpPr/>
            <p:nvPr/>
          </p:nvGrpSpPr>
          <p:grpSpPr>
            <a:xfrm>
              <a:off x="1768602" y="4479338"/>
              <a:ext cx="433870" cy="474407"/>
              <a:chOff x="3979978" y="3124199"/>
              <a:chExt cx="483811" cy="529013"/>
            </a:xfrm>
          </p:grpSpPr>
          <p:pic>
            <p:nvPicPr>
              <p:cNvPr id="212" name="Picture 211"/>
              <p:cNvPicPr>
                <a:picLocks noChangeAspect="1"/>
              </p:cNvPicPr>
              <p:nvPr/>
            </p:nvPicPr>
            <p:blipFill>
              <a:blip r:embed="rId3" cstate="print">
                <a:alphaModFix amt="35000"/>
                <a:extLst>
                  <a:ext uri="{BEBA8EAE-BF5A-486C-A8C5-ECC9F3942E4B}">
                    <a14:imgProps xmlns:a14="http://schemas.microsoft.com/office/drawing/2010/main" xmlns="">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xmlns="" val="0"/>
                  </a:ext>
                </a:extLst>
              </a:blip>
              <a:stretch>
                <a:fillRect/>
              </a:stretch>
            </p:blipFill>
            <p:spPr>
              <a:xfrm>
                <a:off x="3979978" y="3124199"/>
                <a:ext cx="483811" cy="529013"/>
              </a:xfrm>
              <a:prstGeom prst="rect">
                <a:avLst/>
              </a:prstGeom>
              <a:blipFill dpi="0" rotWithShape="1">
                <a:blip r:embed="rId5" cstate="print">
                  <a:alphaModFix amt="35000"/>
                </a:blip>
                <a:srcRect/>
                <a:stretch>
                  <a:fillRect/>
                </a:stretch>
              </a:blipFill>
              <a:ln w="55000" cap="flat" cmpd="thickThin" algn="ctr">
                <a:noFill/>
                <a:prstDash val="solid"/>
                <a:headEnd type="none" w="med" len="med"/>
                <a:tailEnd type="none" w="med" len="med"/>
              </a:ln>
              <a:effectLst/>
            </p:spPr>
          </p:pic>
          <p:sp>
            <p:nvSpPr>
              <p:cNvPr id="215" name="Can 214"/>
              <p:cNvSpPr/>
              <p:nvPr/>
            </p:nvSpPr>
            <p:spPr>
              <a:xfrm>
                <a:off x="3979978" y="3124199"/>
                <a:ext cx="483811" cy="519114"/>
              </a:xfrm>
              <a:prstGeom prst="can">
                <a:avLst>
                  <a:gd name="adj" fmla="val 29456"/>
                </a:avLst>
              </a:prstGeom>
              <a:noFill/>
              <a:ln w="9525">
                <a:solidFill>
                  <a:schemeClr val="bg1"/>
                </a:solidFill>
                <a:prstDash val="dash"/>
                <a:round/>
                <a:headEnd/>
                <a:tailEnd/>
              </a:ln>
              <a:effectLst/>
              <a:scene3d>
                <a:camera prst="orthographicFront"/>
                <a:lightRig rig="contrasting" dir="t">
                  <a:rot lat="0" lon="0" rev="12600000"/>
                </a:lightRig>
              </a:scene3d>
              <a:sp3d contourW="12700" prstMaterial="powder">
                <a:bevelT w="38100" h="38100" prst="riblet"/>
                <a:contourClr>
                  <a:schemeClr val="bg1">
                    <a:lumMod val="65000"/>
                  </a:schemeClr>
                </a:contourClr>
              </a:sp3d>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kern="0" dirty="0">
                  <a:solidFill>
                    <a:sysClr val="windowText" lastClr="000000"/>
                  </a:solidFill>
                  <a:latin typeface="Arial" pitchFamily="34" charset="0"/>
                  <a:ea typeface="ＭＳ Ｐゴシック" pitchFamily="34" charset="-128"/>
                  <a:cs typeface="Arial" pitchFamily="34" charset="0"/>
                </a:endParaRPr>
              </a:p>
            </p:txBody>
          </p:sp>
        </p:grpSp>
        <p:pic>
          <p:nvPicPr>
            <p:cNvPr id="222" name="Picture 21" descr="QuantumvmPRO_Icon_samples.jpg"/>
            <p:cNvPicPr>
              <a:picLocks noChangeAspect="1"/>
            </p:cNvPicPr>
            <p:nvPr/>
          </p:nvPicPr>
          <p:blipFill>
            <a:blip r:embed="rId6" cstate="print"/>
            <a:srcRect l="18889" t="43333" r="57777" b="39999"/>
            <a:stretch>
              <a:fillRect/>
            </a:stretch>
          </p:blipFill>
          <p:spPr bwMode="auto">
            <a:xfrm>
              <a:off x="1818054" y="4648200"/>
              <a:ext cx="334966" cy="239610"/>
            </a:xfrm>
            <a:prstGeom prst="rect">
              <a:avLst/>
            </a:prstGeom>
            <a:noFill/>
            <a:ln w="9525">
              <a:noFill/>
              <a:miter lim="800000"/>
              <a:headEnd/>
              <a:tailEnd/>
            </a:ln>
          </p:spPr>
        </p:pic>
        <p:grpSp>
          <p:nvGrpSpPr>
            <p:cNvPr id="11" name="Group 222"/>
            <p:cNvGrpSpPr/>
            <p:nvPr/>
          </p:nvGrpSpPr>
          <p:grpSpPr>
            <a:xfrm>
              <a:off x="2314364" y="4479338"/>
              <a:ext cx="433870" cy="474407"/>
              <a:chOff x="3979978" y="3124199"/>
              <a:chExt cx="483811" cy="529013"/>
            </a:xfrm>
          </p:grpSpPr>
          <p:pic>
            <p:nvPicPr>
              <p:cNvPr id="224" name="Picture 223"/>
              <p:cNvPicPr>
                <a:picLocks noChangeAspect="1"/>
              </p:cNvPicPr>
              <p:nvPr/>
            </p:nvPicPr>
            <p:blipFill>
              <a:blip r:embed="rId3" cstate="print">
                <a:alphaModFix amt="35000"/>
                <a:extLst>
                  <a:ext uri="{BEBA8EAE-BF5A-486C-A8C5-ECC9F3942E4B}">
                    <a14:imgProps xmlns:a14="http://schemas.microsoft.com/office/drawing/2010/main" xmlns="">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xmlns="" val="0"/>
                  </a:ext>
                </a:extLst>
              </a:blip>
              <a:stretch>
                <a:fillRect/>
              </a:stretch>
            </p:blipFill>
            <p:spPr>
              <a:xfrm>
                <a:off x="3979978" y="3124199"/>
                <a:ext cx="483811" cy="529013"/>
              </a:xfrm>
              <a:prstGeom prst="rect">
                <a:avLst/>
              </a:prstGeom>
              <a:blipFill dpi="0" rotWithShape="1">
                <a:blip r:embed="rId5" cstate="print">
                  <a:alphaModFix amt="35000"/>
                </a:blip>
                <a:srcRect/>
                <a:stretch>
                  <a:fillRect/>
                </a:stretch>
              </a:blipFill>
              <a:ln w="55000" cap="flat" cmpd="thickThin" algn="ctr">
                <a:noFill/>
                <a:prstDash val="solid"/>
                <a:headEnd type="none" w="med" len="med"/>
                <a:tailEnd type="none" w="med" len="med"/>
              </a:ln>
              <a:effectLst/>
            </p:spPr>
          </p:pic>
          <p:sp>
            <p:nvSpPr>
              <p:cNvPr id="225" name="Can 224"/>
              <p:cNvSpPr/>
              <p:nvPr/>
            </p:nvSpPr>
            <p:spPr>
              <a:xfrm>
                <a:off x="3979978" y="3124199"/>
                <a:ext cx="483811" cy="519114"/>
              </a:xfrm>
              <a:prstGeom prst="can">
                <a:avLst>
                  <a:gd name="adj" fmla="val 29456"/>
                </a:avLst>
              </a:prstGeom>
              <a:noFill/>
              <a:ln w="9525">
                <a:solidFill>
                  <a:schemeClr val="bg1"/>
                </a:solidFill>
                <a:prstDash val="dash"/>
                <a:round/>
                <a:headEnd/>
                <a:tailEnd/>
              </a:ln>
              <a:effectLst/>
              <a:scene3d>
                <a:camera prst="orthographicFront"/>
                <a:lightRig rig="contrasting" dir="t">
                  <a:rot lat="0" lon="0" rev="12600000"/>
                </a:lightRig>
              </a:scene3d>
              <a:sp3d contourW="12700" prstMaterial="powder">
                <a:bevelT w="38100" h="38100" prst="riblet"/>
                <a:contourClr>
                  <a:schemeClr val="bg1">
                    <a:lumMod val="65000"/>
                  </a:schemeClr>
                </a:contourClr>
              </a:sp3d>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kern="0" dirty="0">
                  <a:solidFill>
                    <a:sysClr val="windowText" lastClr="000000"/>
                  </a:solidFill>
                  <a:latin typeface="Arial" pitchFamily="34" charset="0"/>
                  <a:ea typeface="ＭＳ Ｐゴシック" pitchFamily="34" charset="-128"/>
                  <a:cs typeface="Arial" pitchFamily="34" charset="0"/>
                </a:endParaRPr>
              </a:p>
            </p:txBody>
          </p:sp>
        </p:grpSp>
        <p:pic>
          <p:nvPicPr>
            <p:cNvPr id="226" name="Picture 225" descr="Quantum_DXiV1000_Symbol_forPPT.png"/>
            <p:cNvPicPr>
              <a:picLocks noChangeAspect="1"/>
            </p:cNvPicPr>
            <p:nvPr/>
          </p:nvPicPr>
          <p:blipFill>
            <a:blip r:embed="rId7" cstate="print"/>
            <a:stretch>
              <a:fillRect/>
            </a:stretch>
          </p:blipFill>
          <p:spPr>
            <a:xfrm>
              <a:off x="2381812" y="4621179"/>
              <a:ext cx="310385" cy="370134"/>
            </a:xfrm>
            <a:prstGeom prst="rect">
              <a:avLst/>
            </a:prstGeom>
          </p:spPr>
        </p:pic>
        <p:sp>
          <p:nvSpPr>
            <p:cNvPr id="277" name="Text Box 35"/>
            <p:cNvSpPr txBox="1">
              <a:spLocks noChangeArrowheads="1"/>
            </p:cNvSpPr>
            <p:nvPr/>
          </p:nvSpPr>
          <p:spPr bwMode="auto">
            <a:xfrm>
              <a:off x="2156983" y="2438400"/>
              <a:ext cx="735932" cy="153888"/>
            </a:xfrm>
            <a:prstGeom prst="rect">
              <a:avLst/>
            </a:prstGeom>
            <a:noFill/>
            <a:ln w="6350" algn="ctr">
              <a:noFill/>
              <a:miter lim="800000"/>
              <a:headEnd/>
              <a:tailEnd/>
            </a:ln>
          </p:spPr>
          <p:txBody>
            <a:bodyPr wrap="square" lIns="0" tIns="0" rIns="0" bIns="0">
              <a:spAutoFit/>
            </a:bodyPr>
            <a:lstStyle/>
            <a:p>
              <a:pPr algn="ctr" eaLnBrk="0" hangingPunct="0">
                <a:spcBef>
                  <a:spcPct val="50000"/>
                </a:spcBef>
              </a:pPr>
              <a:r>
                <a:rPr lang="en-US" sz="1000" b="1" dirty="0">
                  <a:solidFill>
                    <a:srgbClr val="666666"/>
                  </a:solidFill>
                  <a:latin typeface="Arial" pitchFamily="34" charset="0"/>
                  <a:ea typeface="ＭＳ Ｐゴシック" charset="-128"/>
                  <a:cs typeface="Arial" pitchFamily="34" charset="0"/>
                </a:rPr>
                <a:t>V1000</a:t>
              </a:r>
            </a:p>
          </p:txBody>
        </p:sp>
        <p:sp>
          <p:nvSpPr>
            <p:cNvPr id="280" name="Text Box 35"/>
            <p:cNvSpPr txBox="1">
              <a:spLocks noChangeArrowheads="1"/>
            </p:cNvSpPr>
            <p:nvPr/>
          </p:nvSpPr>
          <p:spPr bwMode="auto">
            <a:xfrm>
              <a:off x="1599495" y="2458448"/>
              <a:ext cx="735932" cy="153888"/>
            </a:xfrm>
            <a:prstGeom prst="rect">
              <a:avLst/>
            </a:prstGeom>
            <a:noFill/>
            <a:ln w="6350" algn="ctr">
              <a:noFill/>
              <a:miter lim="800000"/>
              <a:headEnd/>
              <a:tailEnd/>
            </a:ln>
          </p:spPr>
          <p:txBody>
            <a:bodyPr wrap="square" lIns="0" tIns="0" rIns="0" bIns="0">
              <a:spAutoFit/>
            </a:bodyPr>
            <a:lstStyle/>
            <a:p>
              <a:pPr algn="ctr" eaLnBrk="0" hangingPunct="0">
                <a:spcBef>
                  <a:spcPct val="50000"/>
                </a:spcBef>
              </a:pPr>
              <a:r>
                <a:rPr lang="en-US" sz="1000" b="1" dirty="0">
                  <a:solidFill>
                    <a:srgbClr val="666666"/>
                  </a:solidFill>
                  <a:latin typeface="Arial" pitchFamily="34" charset="0"/>
                  <a:ea typeface="ＭＳ Ｐゴシック" charset="-128"/>
                  <a:cs typeface="Arial" pitchFamily="34" charset="0"/>
                </a:rPr>
                <a:t>vmPRO</a:t>
              </a:r>
            </a:p>
          </p:txBody>
        </p:sp>
        <p:grpSp>
          <p:nvGrpSpPr>
            <p:cNvPr id="12" name="Group 280"/>
            <p:cNvGrpSpPr/>
            <p:nvPr/>
          </p:nvGrpSpPr>
          <p:grpSpPr>
            <a:xfrm>
              <a:off x="1768602" y="2642684"/>
              <a:ext cx="433870" cy="474407"/>
              <a:chOff x="3979978" y="3124199"/>
              <a:chExt cx="483811" cy="529013"/>
            </a:xfrm>
          </p:grpSpPr>
          <p:pic>
            <p:nvPicPr>
              <p:cNvPr id="283" name="Picture 282"/>
              <p:cNvPicPr>
                <a:picLocks noChangeAspect="1"/>
              </p:cNvPicPr>
              <p:nvPr/>
            </p:nvPicPr>
            <p:blipFill>
              <a:blip r:embed="rId3" cstate="print">
                <a:alphaModFix amt="35000"/>
                <a:extLst>
                  <a:ext uri="{BEBA8EAE-BF5A-486C-A8C5-ECC9F3942E4B}">
                    <a14:imgProps xmlns:a14="http://schemas.microsoft.com/office/drawing/2010/main" xmlns="">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xmlns="" val="0"/>
                  </a:ext>
                </a:extLst>
              </a:blip>
              <a:stretch>
                <a:fillRect/>
              </a:stretch>
            </p:blipFill>
            <p:spPr>
              <a:xfrm>
                <a:off x="3979978" y="3124199"/>
                <a:ext cx="483811" cy="529013"/>
              </a:xfrm>
              <a:prstGeom prst="rect">
                <a:avLst/>
              </a:prstGeom>
              <a:blipFill dpi="0" rotWithShape="1">
                <a:blip r:embed="rId5" cstate="print">
                  <a:alphaModFix amt="35000"/>
                </a:blip>
                <a:srcRect/>
                <a:stretch>
                  <a:fillRect/>
                </a:stretch>
              </a:blipFill>
              <a:ln w="55000" cap="flat" cmpd="thickThin" algn="ctr">
                <a:noFill/>
                <a:prstDash val="solid"/>
                <a:headEnd type="none" w="med" len="med"/>
                <a:tailEnd type="none" w="med" len="med"/>
              </a:ln>
              <a:effectLst/>
            </p:spPr>
          </p:pic>
          <p:sp>
            <p:nvSpPr>
              <p:cNvPr id="284" name="Can 283"/>
              <p:cNvSpPr/>
              <p:nvPr/>
            </p:nvSpPr>
            <p:spPr>
              <a:xfrm>
                <a:off x="3979978" y="3124199"/>
                <a:ext cx="483811" cy="519114"/>
              </a:xfrm>
              <a:prstGeom prst="can">
                <a:avLst>
                  <a:gd name="adj" fmla="val 29456"/>
                </a:avLst>
              </a:prstGeom>
              <a:noFill/>
              <a:ln w="9525">
                <a:solidFill>
                  <a:schemeClr val="bg1"/>
                </a:solidFill>
                <a:prstDash val="dash"/>
                <a:round/>
                <a:headEnd/>
                <a:tailEnd/>
              </a:ln>
              <a:effectLst/>
              <a:scene3d>
                <a:camera prst="orthographicFront"/>
                <a:lightRig rig="contrasting" dir="t">
                  <a:rot lat="0" lon="0" rev="12600000"/>
                </a:lightRig>
              </a:scene3d>
              <a:sp3d contourW="12700" prstMaterial="powder">
                <a:bevelT w="38100" h="38100" prst="riblet"/>
                <a:contourClr>
                  <a:schemeClr val="bg1">
                    <a:lumMod val="65000"/>
                  </a:schemeClr>
                </a:contourClr>
              </a:sp3d>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kern="0" dirty="0">
                  <a:solidFill>
                    <a:sysClr val="windowText" lastClr="000000"/>
                  </a:solidFill>
                  <a:latin typeface="Arial" pitchFamily="34" charset="0"/>
                  <a:ea typeface="ＭＳ Ｐゴシック" pitchFamily="34" charset="-128"/>
                  <a:cs typeface="Arial" pitchFamily="34" charset="0"/>
                </a:endParaRPr>
              </a:p>
            </p:txBody>
          </p:sp>
        </p:grpSp>
        <p:pic>
          <p:nvPicPr>
            <p:cNvPr id="285" name="Picture 21" descr="QuantumvmPRO_Icon_samples.jpg"/>
            <p:cNvPicPr>
              <a:picLocks noChangeAspect="1"/>
            </p:cNvPicPr>
            <p:nvPr/>
          </p:nvPicPr>
          <p:blipFill>
            <a:blip r:embed="rId6" cstate="print"/>
            <a:srcRect l="18889" t="43333" r="57777" b="39999"/>
            <a:stretch>
              <a:fillRect/>
            </a:stretch>
          </p:blipFill>
          <p:spPr bwMode="auto">
            <a:xfrm>
              <a:off x="1818054" y="2811546"/>
              <a:ext cx="334966" cy="239610"/>
            </a:xfrm>
            <a:prstGeom prst="rect">
              <a:avLst/>
            </a:prstGeom>
            <a:noFill/>
            <a:ln w="9525">
              <a:noFill/>
              <a:miter lim="800000"/>
              <a:headEnd/>
              <a:tailEnd/>
            </a:ln>
          </p:spPr>
        </p:pic>
        <p:grpSp>
          <p:nvGrpSpPr>
            <p:cNvPr id="13" name="Group 286"/>
            <p:cNvGrpSpPr/>
            <p:nvPr/>
          </p:nvGrpSpPr>
          <p:grpSpPr>
            <a:xfrm>
              <a:off x="2314364" y="2642684"/>
              <a:ext cx="433870" cy="474407"/>
              <a:chOff x="3979978" y="3124199"/>
              <a:chExt cx="483811" cy="529013"/>
            </a:xfrm>
          </p:grpSpPr>
          <p:pic>
            <p:nvPicPr>
              <p:cNvPr id="290" name="Picture 289"/>
              <p:cNvPicPr>
                <a:picLocks noChangeAspect="1"/>
              </p:cNvPicPr>
              <p:nvPr/>
            </p:nvPicPr>
            <p:blipFill>
              <a:blip r:embed="rId3" cstate="print">
                <a:alphaModFix amt="35000"/>
                <a:extLst>
                  <a:ext uri="{BEBA8EAE-BF5A-486C-A8C5-ECC9F3942E4B}">
                    <a14:imgProps xmlns:a14="http://schemas.microsoft.com/office/drawing/2010/main" xmlns="">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xmlns="" val="0"/>
                  </a:ext>
                </a:extLst>
              </a:blip>
              <a:stretch>
                <a:fillRect/>
              </a:stretch>
            </p:blipFill>
            <p:spPr>
              <a:xfrm>
                <a:off x="3979978" y="3124199"/>
                <a:ext cx="483811" cy="529013"/>
              </a:xfrm>
              <a:prstGeom prst="rect">
                <a:avLst/>
              </a:prstGeom>
              <a:blipFill dpi="0" rotWithShape="1">
                <a:blip r:embed="rId5" cstate="print">
                  <a:alphaModFix amt="35000"/>
                </a:blip>
                <a:srcRect/>
                <a:stretch>
                  <a:fillRect/>
                </a:stretch>
              </a:blipFill>
              <a:ln w="55000" cap="flat" cmpd="thickThin" algn="ctr">
                <a:noFill/>
                <a:prstDash val="solid"/>
                <a:headEnd type="none" w="med" len="med"/>
                <a:tailEnd type="none" w="med" len="med"/>
              </a:ln>
              <a:effectLst/>
            </p:spPr>
          </p:pic>
          <p:sp>
            <p:nvSpPr>
              <p:cNvPr id="291" name="Can 290"/>
              <p:cNvSpPr/>
              <p:nvPr/>
            </p:nvSpPr>
            <p:spPr>
              <a:xfrm>
                <a:off x="3979978" y="3124199"/>
                <a:ext cx="483811" cy="519114"/>
              </a:xfrm>
              <a:prstGeom prst="can">
                <a:avLst>
                  <a:gd name="adj" fmla="val 29456"/>
                </a:avLst>
              </a:prstGeom>
              <a:noFill/>
              <a:ln w="9525">
                <a:solidFill>
                  <a:schemeClr val="bg1"/>
                </a:solidFill>
                <a:prstDash val="dash"/>
                <a:round/>
                <a:headEnd/>
                <a:tailEnd/>
              </a:ln>
              <a:effectLst/>
              <a:scene3d>
                <a:camera prst="orthographicFront"/>
                <a:lightRig rig="contrasting" dir="t">
                  <a:rot lat="0" lon="0" rev="12600000"/>
                </a:lightRig>
              </a:scene3d>
              <a:sp3d contourW="12700" prstMaterial="powder">
                <a:bevelT w="38100" h="38100" prst="riblet"/>
                <a:contourClr>
                  <a:schemeClr val="bg1">
                    <a:lumMod val="65000"/>
                  </a:schemeClr>
                </a:contourClr>
              </a:sp3d>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kern="0" dirty="0">
                  <a:solidFill>
                    <a:sysClr val="windowText" lastClr="000000"/>
                  </a:solidFill>
                  <a:latin typeface="Arial" pitchFamily="34" charset="0"/>
                  <a:ea typeface="ＭＳ Ｐゴシック" pitchFamily="34" charset="-128"/>
                  <a:cs typeface="Arial" pitchFamily="34" charset="0"/>
                </a:endParaRPr>
              </a:p>
            </p:txBody>
          </p:sp>
        </p:grpSp>
        <p:pic>
          <p:nvPicPr>
            <p:cNvPr id="292" name="Picture 291" descr="Quantum_DXiV1000_Symbol_forPPT.png"/>
            <p:cNvPicPr>
              <a:picLocks noChangeAspect="1"/>
            </p:cNvPicPr>
            <p:nvPr/>
          </p:nvPicPr>
          <p:blipFill>
            <a:blip r:embed="rId7" cstate="print"/>
            <a:stretch>
              <a:fillRect/>
            </a:stretch>
          </p:blipFill>
          <p:spPr>
            <a:xfrm>
              <a:off x="2381812" y="2784525"/>
              <a:ext cx="310385" cy="370134"/>
            </a:xfrm>
            <a:prstGeom prst="rect">
              <a:avLst/>
            </a:prstGeom>
          </p:spPr>
        </p:pic>
        <p:sp>
          <p:nvSpPr>
            <p:cNvPr id="294" name="Round Single Corner Rectangle 293"/>
            <p:cNvSpPr/>
            <p:nvPr/>
          </p:nvSpPr>
          <p:spPr>
            <a:xfrm>
              <a:off x="169813" y="3402634"/>
              <a:ext cx="1392287" cy="236289"/>
            </a:xfrm>
            <a:prstGeom prst="round1Rect">
              <a:avLst>
                <a:gd name="adj" fmla="val 50000"/>
              </a:avLst>
            </a:prstGeom>
            <a:gradFill>
              <a:gsLst>
                <a:gs pos="0">
                  <a:schemeClr val="accent3">
                    <a:lumMod val="40000"/>
                    <a:lumOff val="60000"/>
                  </a:schemeClr>
                </a:gs>
                <a:gs pos="35000">
                  <a:schemeClr val="accent3">
                    <a:lumMod val="20000"/>
                    <a:lumOff val="80000"/>
                  </a:schemeClr>
                </a:gs>
                <a:gs pos="100000">
                  <a:schemeClr val="bg1"/>
                </a:gs>
              </a:gsLst>
            </a:gradFill>
            <a:ln>
              <a:noFill/>
            </a:ln>
            <a:effectLst/>
            <a:scene3d>
              <a:camera prst="orthographicFront"/>
              <a:lightRig rig="threePt" dir="t"/>
            </a:scene3d>
            <a:sp3d>
              <a:bevelT w="38100" h="12700" prst="artDeco"/>
              <a:bevelB w="0" h="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tabLst>
                  <a:tab pos="1028700" algn="l"/>
                </a:tabLst>
              </a:pPr>
              <a:endParaRPr lang="en-US">
                <a:solidFill>
                  <a:schemeClr val="accent4">
                    <a:lumMod val="75000"/>
                  </a:schemeClr>
                </a:solidFill>
                <a:latin typeface="Arial" pitchFamily="34" charset="0"/>
              </a:endParaRPr>
            </a:p>
          </p:txBody>
        </p:sp>
        <p:sp>
          <p:nvSpPr>
            <p:cNvPr id="295" name="TextBox 294"/>
            <p:cNvSpPr txBox="1"/>
            <p:nvPr/>
          </p:nvSpPr>
          <p:spPr>
            <a:xfrm>
              <a:off x="166181" y="3381253"/>
              <a:ext cx="1357819" cy="261610"/>
            </a:xfrm>
            <a:prstGeom prst="rect">
              <a:avLst/>
            </a:prstGeom>
            <a:noFill/>
          </p:spPr>
          <p:txBody>
            <a:bodyPr wrap="square" rtlCol="0">
              <a:spAutoFit/>
            </a:bodyPr>
            <a:lstStyle/>
            <a:p>
              <a:r>
                <a:rPr lang="en-US" sz="1100" dirty="0" smtClean="0">
                  <a:solidFill>
                    <a:srgbClr val="666666"/>
                  </a:solidFill>
                  <a:ea typeface="ＭＳ Ｐゴシック" charset="-128"/>
                  <a:cs typeface="+mn-cs"/>
                </a:rPr>
                <a:t>Small Remote Site</a:t>
              </a:r>
              <a:endParaRPr lang="en-US" sz="1100" dirty="0">
                <a:solidFill>
                  <a:srgbClr val="666666"/>
                </a:solidFill>
                <a:ea typeface="ＭＳ Ｐゴシック" charset="-128"/>
                <a:cs typeface="+mn-cs"/>
              </a:endParaRPr>
            </a:p>
          </p:txBody>
        </p:sp>
      </p:grpSp>
      <p:grpSp>
        <p:nvGrpSpPr>
          <p:cNvPr id="14" name="Group 7"/>
          <p:cNvGrpSpPr/>
          <p:nvPr/>
        </p:nvGrpSpPr>
        <p:grpSpPr>
          <a:xfrm>
            <a:off x="4395679" y="1973179"/>
            <a:ext cx="4595921" cy="4428176"/>
            <a:chOff x="4395679" y="1973179"/>
            <a:chExt cx="4595921" cy="4428176"/>
          </a:xfrm>
        </p:grpSpPr>
        <p:sp>
          <p:nvSpPr>
            <p:cNvPr id="238" name="Rectangle 237"/>
            <p:cNvSpPr/>
            <p:nvPr/>
          </p:nvSpPr>
          <p:spPr>
            <a:xfrm>
              <a:off x="4395679" y="1973179"/>
              <a:ext cx="3003741" cy="4427621"/>
            </a:xfrm>
            <a:prstGeom prst="rect">
              <a:avLst/>
            </a:prstGeom>
            <a:gradFill>
              <a:gsLst>
                <a:gs pos="2000">
                  <a:srgbClr val="3399FF">
                    <a:alpha val="43000"/>
                  </a:srgbClr>
                </a:gs>
                <a:gs pos="16000">
                  <a:srgbClr val="00CCCC">
                    <a:alpha val="15000"/>
                  </a:srgbClr>
                </a:gs>
                <a:gs pos="47000">
                  <a:srgbClr val="9999FF">
                    <a:alpha val="23000"/>
                  </a:srgbClr>
                </a:gs>
                <a:gs pos="60001">
                  <a:srgbClr val="2E6792">
                    <a:alpha val="8000"/>
                  </a:srgbClr>
                </a:gs>
                <a:gs pos="71001">
                  <a:schemeClr val="accent3">
                    <a:lumMod val="20000"/>
                    <a:lumOff val="80000"/>
                    <a:alpha val="71000"/>
                  </a:schemeClr>
                </a:gs>
                <a:gs pos="81000">
                  <a:srgbClr val="1170FF">
                    <a:alpha val="21000"/>
                  </a:srgbClr>
                </a:gs>
                <a:gs pos="100000">
                  <a:srgbClr val="006699">
                    <a:alpha val="8000"/>
                  </a:srgbClr>
                </a:gs>
              </a:gsLst>
              <a:lin ang="7200000" scaled="0"/>
            </a:gradFill>
            <a:ln w="28575" cmpd="sng">
              <a:gradFill>
                <a:gsLst>
                  <a:gs pos="3000">
                    <a:srgbClr val="28A4F4"/>
                  </a:gs>
                  <a:gs pos="2000">
                    <a:srgbClr val="3399FF"/>
                  </a:gs>
                  <a:gs pos="16000">
                    <a:srgbClr val="00CCCC"/>
                  </a:gs>
                  <a:gs pos="47000">
                    <a:srgbClr val="9999FF"/>
                  </a:gs>
                  <a:gs pos="60001">
                    <a:srgbClr val="2E6792"/>
                  </a:gs>
                  <a:gs pos="71001">
                    <a:srgbClr val="3333CC"/>
                  </a:gs>
                  <a:gs pos="81000">
                    <a:srgbClr val="1170FF"/>
                  </a:gs>
                  <a:gs pos="100000">
                    <a:srgbClr val="006699"/>
                  </a:gs>
                </a:gsLst>
                <a:lin ang="7200000" scaled="0"/>
              </a:gradFill>
              <a:prstDash val="dash"/>
            </a:ln>
            <a:scene3d>
              <a:camera prst="orthographicFront"/>
              <a:lightRig rig="threePt" dir="t"/>
            </a:scene3d>
            <a:sp3d>
              <a:bevelT w="120650" h="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itchFamily="34" charset="0"/>
              </a:endParaRPr>
            </a:p>
          </p:txBody>
        </p:sp>
        <p:sp>
          <p:nvSpPr>
            <p:cNvPr id="151" name="Text Box 35"/>
            <p:cNvSpPr txBox="1">
              <a:spLocks noChangeArrowheads="1"/>
            </p:cNvSpPr>
            <p:nvPr/>
          </p:nvSpPr>
          <p:spPr bwMode="auto">
            <a:xfrm>
              <a:off x="7591935" y="4876801"/>
              <a:ext cx="1371600" cy="153888"/>
            </a:xfrm>
            <a:prstGeom prst="rect">
              <a:avLst/>
            </a:prstGeom>
            <a:noFill/>
            <a:ln w="6350" algn="ctr">
              <a:noFill/>
              <a:miter lim="800000"/>
              <a:headEnd/>
              <a:tailEnd/>
            </a:ln>
          </p:spPr>
          <p:txBody>
            <a:bodyPr wrap="square" lIns="0" tIns="0" rIns="0" bIns="0">
              <a:spAutoFit/>
            </a:bodyPr>
            <a:lstStyle>
              <a:defPPr>
                <a:defRPr lang="en-US"/>
              </a:defPPr>
              <a:lvl1pPr algn="ctr" eaLnBrk="0" hangingPunct="0">
                <a:spcBef>
                  <a:spcPct val="50000"/>
                </a:spcBef>
                <a:defRPr sz="1000" b="1">
                  <a:solidFill>
                    <a:srgbClr val="666666"/>
                  </a:solidFill>
                  <a:latin typeface="Arial" pitchFamily="34" charset="0"/>
                  <a:ea typeface="ＭＳ Ｐゴシック" charset="-128"/>
                  <a:cs typeface="Arial" pitchFamily="34" charset="0"/>
                </a:defRPr>
              </a:lvl1pPr>
            </a:lstStyle>
            <a:p>
              <a:r>
                <a:rPr lang="en-US" dirty="0"/>
                <a:t>Vault</a:t>
              </a:r>
            </a:p>
          </p:txBody>
        </p:sp>
        <p:sp>
          <p:nvSpPr>
            <p:cNvPr id="269" name="Rectangle 268"/>
            <p:cNvSpPr/>
            <p:nvPr/>
          </p:nvSpPr>
          <p:spPr>
            <a:xfrm>
              <a:off x="7734300" y="3485209"/>
              <a:ext cx="1257300" cy="978507"/>
            </a:xfrm>
            <a:prstGeom prst="rect">
              <a:avLst/>
            </a:prstGeom>
            <a:gradFill>
              <a:gsLst>
                <a:gs pos="2000">
                  <a:srgbClr val="3399FF">
                    <a:alpha val="43000"/>
                  </a:srgbClr>
                </a:gs>
                <a:gs pos="16000">
                  <a:srgbClr val="00CCCC">
                    <a:alpha val="15000"/>
                  </a:srgbClr>
                </a:gs>
                <a:gs pos="47000">
                  <a:srgbClr val="9999FF">
                    <a:alpha val="23000"/>
                  </a:srgbClr>
                </a:gs>
                <a:gs pos="60001">
                  <a:srgbClr val="2E6792">
                    <a:alpha val="8000"/>
                  </a:srgbClr>
                </a:gs>
                <a:gs pos="71001">
                  <a:schemeClr val="accent3">
                    <a:lumMod val="20000"/>
                    <a:lumOff val="80000"/>
                    <a:alpha val="71000"/>
                  </a:schemeClr>
                </a:gs>
                <a:gs pos="81000">
                  <a:srgbClr val="1170FF">
                    <a:alpha val="21000"/>
                  </a:srgbClr>
                </a:gs>
                <a:gs pos="100000">
                  <a:srgbClr val="006699">
                    <a:alpha val="8000"/>
                  </a:srgbClr>
                </a:gs>
              </a:gsLst>
              <a:lin ang="7200000" scaled="0"/>
            </a:gradFill>
            <a:ln w="28575" cmpd="sng">
              <a:gradFill>
                <a:gsLst>
                  <a:gs pos="3000">
                    <a:srgbClr val="28A4F4"/>
                  </a:gs>
                  <a:gs pos="2000">
                    <a:srgbClr val="3399FF"/>
                  </a:gs>
                  <a:gs pos="16000">
                    <a:srgbClr val="00CCCC"/>
                  </a:gs>
                  <a:gs pos="47000">
                    <a:srgbClr val="9999FF"/>
                  </a:gs>
                  <a:gs pos="60001">
                    <a:srgbClr val="2E6792"/>
                  </a:gs>
                  <a:gs pos="71001">
                    <a:srgbClr val="3333CC"/>
                  </a:gs>
                  <a:gs pos="81000">
                    <a:srgbClr val="1170FF"/>
                  </a:gs>
                  <a:gs pos="100000">
                    <a:srgbClr val="006699"/>
                  </a:gs>
                </a:gsLst>
                <a:lin ang="7200000" scaled="0"/>
              </a:gradFill>
              <a:prstDash val="dash"/>
            </a:ln>
            <a:scene3d>
              <a:camera prst="orthographicFront"/>
              <a:lightRig rig="threePt" dir="t"/>
            </a:scene3d>
            <a:sp3d>
              <a:bevelT w="120650" h="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itchFamily="34" charset="0"/>
              </a:endParaRPr>
            </a:p>
          </p:txBody>
        </p:sp>
        <p:sp>
          <p:nvSpPr>
            <p:cNvPr id="270" name="Right Arrow 269"/>
            <p:cNvSpPr/>
            <p:nvPr/>
          </p:nvSpPr>
          <p:spPr>
            <a:xfrm>
              <a:off x="6400800" y="5201927"/>
              <a:ext cx="1573797" cy="914400"/>
            </a:xfrm>
            <a:custGeom>
              <a:avLst/>
              <a:gdLst>
                <a:gd name="connsiteX0" fmla="*/ 0 w 1503947"/>
                <a:gd name="connsiteY0" fmla="*/ 228600 h 914400"/>
                <a:gd name="connsiteX1" fmla="*/ 1046747 w 1503947"/>
                <a:gd name="connsiteY1" fmla="*/ 228600 h 914400"/>
                <a:gd name="connsiteX2" fmla="*/ 1046747 w 1503947"/>
                <a:gd name="connsiteY2" fmla="*/ 0 h 914400"/>
                <a:gd name="connsiteX3" fmla="*/ 1503947 w 1503947"/>
                <a:gd name="connsiteY3" fmla="*/ 457200 h 914400"/>
                <a:gd name="connsiteX4" fmla="*/ 1046747 w 1503947"/>
                <a:gd name="connsiteY4" fmla="*/ 914400 h 914400"/>
                <a:gd name="connsiteX5" fmla="*/ 1046747 w 1503947"/>
                <a:gd name="connsiteY5" fmla="*/ 685800 h 914400"/>
                <a:gd name="connsiteX6" fmla="*/ 0 w 1503947"/>
                <a:gd name="connsiteY6" fmla="*/ 685800 h 914400"/>
                <a:gd name="connsiteX7" fmla="*/ 0 w 1503947"/>
                <a:gd name="connsiteY7" fmla="*/ 228600 h 914400"/>
                <a:gd name="connsiteX0" fmla="*/ 0 w 1503947"/>
                <a:gd name="connsiteY0" fmla="*/ 228600 h 914400"/>
                <a:gd name="connsiteX1" fmla="*/ 1046747 w 1503947"/>
                <a:gd name="connsiteY1" fmla="*/ 228600 h 914400"/>
                <a:gd name="connsiteX2" fmla="*/ 1046747 w 1503947"/>
                <a:gd name="connsiteY2" fmla="*/ 0 h 914400"/>
                <a:gd name="connsiteX3" fmla="*/ 1503947 w 1503947"/>
                <a:gd name="connsiteY3" fmla="*/ 457200 h 914400"/>
                <a:gd name="connsiteX4" fmla="*/ 1046747 w 1503947"/>
                <a:gd name="connsiteY4" fmla="*/ 914400 h 914400"/>
                <a:gd name="connsiteX5" fmla="*/ 1046747 w 1503947"/>
                <a:gd name="connsiteY5" fmla="*/ 685800 h 914400"/>
                <a:gd name="connsiteX6" fmla="*/ 6350 w 1503947"/>
                <a:gd name="connsiteY6" fmla="*/ 450850 h 914400"/>
                <a:gd name="connsiteX7" fmla="*/ 0 w 1503947"/>
                <a:gd name="connsiteY7" fmla="*/ 228600 h 914400"/>
                <a:gd name="connsiteX0" fmla="*/ 0 w 1497597"/>
                <a:gd name="connsiteY0" fmla="*/ 450850 h 914400"/>
                <a:gd name="connsiteX1" fmla="*/ 1040397 w 1497597"/>
                <a:gd name="connsiteY1" fmla="*/ 228600 h 914400"/>
                <a:gd name="connsiteX2" fmla="*/ 1040397 w 1497597"/>
                <a:gd name="connsiteY2" fmla="*/ 0 h 914400"/>
                <a:gd name="connsiteX3" fmla="*/ 1497597 w 1497597"/>
                <a:gd name="connsiteY3" fmla="*/ 457200 h 914400"/>
                <a:gd name="connsiteX4" fmla="*/ 1040397 w 1497597"/>
                <a:gd name="connsiteY4" fmla="*/ 914400 h 914400"/>
                <a:gd name="connsiteX5" fmla="*/ 1040397 w 1497597"/>
                <a:gd name="connsiteY5" fmla="*/ 685800 h 914400"/>
                <a:gd name="connsiteX6" fmla="*/ 0 w 1497597"/>
                <a:gd name="connsiteY6" fmla="*/ 450850 h 914400"/>
                <a:gd name="connsiteX0" fmla="*/ 0 w 1491579"/>
                <a:gd name="connsiteY0" fmla="*/ 463550 h 914400"/>
                <a:gd name="connsiteX1" fmla="*/ 1034379 w 1491579"/>
                <a:gd name="connsiteY1" fmla="*/ 228600 h 914400"/>
                <a:gd name="connsiteX2" fmla="*/ 1034379 w 1491579"/>
                <a:gd name="connsiteY2" fmla="*/ 0 h 914400"/>
                <a:gd name="connsiteX3" fmla="*/ 1491579 w 1491579"/>
                <a:gd name="connsiteY3" fmla="*/ 457200 h 914400"/>
                <a:gd name="connsiteX4" fmla="*/ 1034379 w 1491579"/>
                <a:gd name="connsiteY4" fmla="*/ 914400 h 914400"/>
                <a:gd name="connsiteX5" fmla="*/ 1034379 w 1491579"/>
                <a:gd name="connsiteY5" fmla="*/ 685800 h 914400"/>
                <a:gd name="connsiteX6" fmla="*/ 0 w 1491579"/>
                <a:gd name="connsiteY6" fmla="*/ 46355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1579" h="914400">
                  <a:moveTo>
                    <a:pt x="0" y="463550"/>
                  </a:moveTo>
                  <a:lnTo>
                    <a:pt x="1034379" y="228600"/>
                  </a:lnTo>
                  <a:lnTo>
                    <a:pt x="1034379" y="0"/>
                  </a:lnTo>
                  <a:lnTo>
                    <a:pt x="1491579" y="457200"/>
                  </a:lnTo>
                  <a:lnTo>
                    <a:pt x="1034379" y="914400"/>
                  </a:lnTo>
                  <a:lnTo>
                    <a:pt x="1034379" y="685800"/>
                  </a:lnTo>
                  <a:lnTo>
                    <a:pt x="0" y="463550"/>
                  </a:lnTo>
                  <a:close/>
                </a:path>
              </a:pathLst>
            </a:custGeom>
            <a:gradFill flip="none" rotWithShape="1">
              <a:gsLst>
                <a:gs pos="0">
                  <a:schemeClr val="accent6">
                    <a:lumMod val="60000"/>
                    <a:lumOff val="40000"/>
                  </a:schemeClr>
                </a:gs>
                <a:gs pos="50000">
                  <a:schemeClr val="accent6">
                    <a:lumMod val="60000"/>
                    <a:lumOff val="40000"/>
                    <a:alpha val="57000"/>
                  </a:schemeClr>
                </a:gs>
                <a:gs pos="100000">
                  <a:schemeClr val="bg2">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6666"/>
                </a:solidFill>
              </a:endParaRPr>
            </a:p>
          </p:txBody>
        </p:sp>
        <p:pic>
          <p:nvPicPr>
            <p:cNvPr id="124" name="Picture 14" descr="Quantum-DXi-6500-w_jbod_RT"/>
            <p:cNvPicPr>
              <a:picLocks noChangeAspect="1" noChangeArrowheads="1"/>
            </p:cNvPicPr>
            <p:nvPr/>
          </p:nvPicPr>
          <p:blipFill>
            <a:blip r:embed="rId8" cstate="print"/>
            <a:srcRect/>
            <a:stretch>
              <a:fillRect/>
            </a:stretch>
          </p:blipFill>
          <p:spPr bwMode="auto">
            <a:xfrm>
              <a:off x="5335727" y="3559577"/>
              <a:ext cx="1227501" cy="884820"/>
            </a:xfrm>
            <a:prstGeom prst="rect">
              <a:avLst/>
            </a:prstGeom>
            <a:noFill/>
            <a:ln w="9525">
              <a:noFill/>
              <a:miter lim="800000"/>
              <a:headEnd/>
              <a:tailEnd/>
            </a:ln>
          </p:spPr>
        </p:pic>
        <p:pic>
          <p:nvPicPr>
            <p:cNvPr id="126" name="Picture 14" descr="Quantum-DXi-6500-w_jbod_RT"/>
            <p:cNvPicPr>
              <a:picLocks noChangeAspect="1" noChangeArrowheads="1"/>
            </p:cNvPicPr>
            <p:nvPr/>
          </p:nvPicPr>
          <p:blipFill>
            <a:blip r:embed="rId8" cstate="print"/>
            <a:srcRect/>
            <a:stretch>
              <a:fillRect/>
            </a:stretch>
          </p:blipFill>
          <p:spPr bwMode="auto">
            <a:xfrm>
              <a:off x="7734300" y="3534177"/>
              <a:ext cx="1227501" cy="884820"/>
            </a:xfrm>
            <a:prstGeom prst="rect">
              <a:avLst/>
            </a:prstGeom>
            <a:noFill/>
            <a:ln w="9525">
              <a:noFill/>
              <a:miter lim="800000"/>
              <a:headEnd/>
              <a:tailEnd/>
            </a:ln>
          </p:spPr>
        </p:pic>
        <p:grpSp>
          <p:nvGrpSpPr>
            <p:cNvPr id="15" name="Group 142"/>
            <p:cNvGrpSpPr/>
            <p:nvPr/>
          </p:nvGrpSpPr>
          <p:grpSpPr>
            <a:xfrm>
              <a:off x="7980147" y="5314430"/>
              <a:ext cx="595175" cy="689393"/>
              <a:chOff x="7084750" y="4552084"/>
              <a:chExt cx="612369" cy="709309"/>
            </a:xfrm>
          </p:grpSpPr>
          <p:sp>
            <p:nvSpPr>
              <p:cNvPr id="145" name="Rectangle 4"/>
              <p:cNvSpPr/>
              <p:nvPr/>
            </p:nvSpPr>
            <p:spPr>
              <a:xfrm>
                <a:off x="7098506" y="4562474"/>
                <a:ext cx="589088" cy="678717"/>
              </a:xfrm>
              <a:custGeom>
                <a:avLst/>
                <a:gdLst>
                  <a:gd name="connsiteX0" fmla="*/ 0 w 581945"/>
                  <a:gd name="connsiteY0" fmla="*/ 0 h 610466"/>
                  <a:gd name="connsiteX1" fmla="*/ 581945 w 581945"/>
                  <a:gd name="connsiteY1" fmla="*/ 0 h 610466"/>
                  <a:gd name="connsiteX2" fmla="*/ 581945 w 581945"/>
                  <a:gd name="connsiteY2" fmla="*/ 610466 h 610466"/>
                  <a:gd name="connsiteX3" fmla="*/ 0 w 581945"/>
                  <a:gd name="connsiteY3" fmla="*/ 610466 h 610466"/>
                  <a:gd name="connsiteX4" fmla="*/ 0 w 581945"/>
                  <a:gd name="connsiteY4" fmla="*/ 0 h 610466"/>
                  <a:gd name="connsiteX0" fmla="*/ 0 w 589089"/>
                  <a:gd name="connsiteY0" fmla="*/ 21431 h 610466"/>
                  <a:gd name="connsiteX1" fmla="*/ 589089 w 589089"/>
                  <a:gd name="connsiteY1" fmla="*/ 0 h 610466"/>
                  <a:gd name="connsiteX2" fmla="*/ 589089 w 589089"/>
                  <a:gd name="connsiteY2" fmla="*/ 610466 h 610466"/>
                  <a:gd name="connsiteX3" fmla="*/ 7144 w 589089"/>
                  <a:gd name="connsiteY3" fmla="*/ 610466 h 610466"/>
                  <a:gd name="connsiteX4" fmla="*/ 0 w 589089"/>
                  <a:gd name="connsiteY4" fmla="*/ 21431 h 610466"/>
                  <a:gd name="connsiteX0" fmla="*/ 0 w 589089"/>
                  <a:gd name="connsiteY0" fmla="*/ 4763 h 593798"/>
                  <a:gd name="connsiteX1" fmla="*/ 562895 w 589089"/>
                  <a:gd name="connsiteY1" fmla="*/ 0 h 593798"/>
                  <a:gd name="connsiteX2" fmla="*/ 589089 w 589089"/>
                  <a:gd name="connsiteY2" fmla="*/ 593798 h 593798"/>
                  <a:gd name="connsiteX3" fmla="*/ 7144 w 589089"/>
                  <a:gd name="connsiteY3" fmla="*/ 593798 h 593798"/>
                  <a:gd name="connsiteX4" fmla="*/ 0 w 589089"/>
                  <a:gd name="connsiteY4" fmla="*/ 4763 h 593798"/>
                  <a:gd name="connsiteX0" fmla="*/ 0 w 565277"/>
                  <a:gd name="connsiteY0" fmla="*/ 4763 h 608085"/>
                  <a:gd name="connsiteX1" fmla="*/ 562895 w 565277"/>
                  <a:gd name="connsiteY1" fmla="*/ 0 h 608085"/>
                  <a:gd name="connsiteX2" fmla="*/ 565277 w 565277"/>
                  <a:gd name="connsiteY2" fmla="*/ 608085 h 608085"/>
                  <a:gd name="connsiteX3" fmla="*/ 7144 w 565277"/>
                  <a:gd name="connsiteY3" fmla="*/ 593798 h 608085"/>
                  <a:gd name="connsiteX4" fmla="*/ 0 w 565277"/>
                  <a:gd name="connsiteY4" fmla="*/ 4763 h 608085"/>
                  <a:gd name="connsiteX0" fmla="*/ 0 w 565277"/>
                  <a:gd name="connsiteY0" fmla="*/ 4763 h 672438"/>
                  <a:gd name="connsiteX1" fmla="*/ 562895 w 565277"/>
                  <a:gd name="connsiteY1" fmla="*/ 0 h 672438"/>
                  <a:gd name="connsiteX2" fmla="*/ 565277 w 565277"/>
                  <a:gd name="connsiteY2" fmla="*/ 608085 h 672438"/>
                  <a:gd name="connsiteX3" fmla="*/ 497682 w 565277"/>
                  <a:gd name="connsiteY3" fmla="*/ 672378 h 672438"/>
                  <a:gd name="connsiteX4" fmla="*/ 7144 w 565277"/>
                  <a:gd name="connsiteY4" fmla="*/ 593798 h 672438"/>
                  <a:gd name="connsiteX5" fmla="*/ 0 w 565277"/>
                  <a:gd name="connsiteY5" fmla="*/ 4763 h 672438"/>
                  <a:gd name="connsiteX0" fmla="*/ 0 w 565277"/>
                  <a:gd name="connsiteY0" fmla="*/ 4763 h 672438"/>
                  <a:gd name="connsiteX1" fmla="*/ 562895 w 565277"/>
                  <a:gd name="connsiteY1" fmla="*/ 0 h 672438"/>
                  <a:gd name="connsiteX2" fmla="*/ 565277 w 565277"/>
                  <a:gd name="connsiteY2" fmla="*/ 608085 h 672438"/>
                  <a:gd name="connsiteX3" fmla="*/ 497682 w 565277"/>
                  <a:gd name="connsiteY3" fmla="*/ 672378 h 672438"/>
                  <a:gd name="connsiteX4" fmla="*/ 2381 w 565277"/>
                  <a:gd name="connsiteY4" fmla="*/ 600942 h 672438"/>
                  <a:gd name="connsiteX5" fmla="*/ 0 w 565277"/>
                  <a:gd name="connsiteY5" fmla="*/ 4763 h 672438"/>
                  <a:gd name="connsiteX0" fmla="*/ 0 w 574802"/>
                  <a:gd name="connsiteY0" fmla="*/ 16669 h 672438"/>
                  <a:gd name="connsiteX1" fmla="*/ 572420 w 574802"/>
                  <a:gd name="connsiteY1" fmla="*/ 0 h 672438"/>
                  <a:gd name="connsiteX2" fmla="*/ 574802 w 574802"/>
                  <a:gd name="connsiteY2" fmla="*/ 608085 h 672438"/>
                  <a:gd name="connsiteX3" fmla="*/ 507207 w 574802"/>
                  <a:gd name="connsiteY3" fmla="*/ 672378 h 672438"/>
                  <a:gd name="connsiteX4" fmla="*/ 11906 w 574802"/>
                  <a:gd name="connsiteY4" fmla="*/ 600942 h 672438"/>
                  <a:gd name="connsiteX5" fmla="*/ 0 w 574802"/>
                  <a:gd name="connsiteY5" fmla="*/ 16669 h 672438"/>
                  <a:gd name="connsiteX0" fmla="*/ 0 w 574802"/>
                  <a:gd name="connsiteY0" fmla="*/ 22948 h 678717"/>
                  <a:gd name="connsiteX1" fmla="*/ 190500 w 574802"/>
                  <a:gd name="connsiteY1" fmla="*/ 0 h 678717"/>
                  <a:gd name="connsiteX2" fmla="*/ 572420 w 574802"/>
                  <a:gd name="connsiteY2" fmla="*/ 6279 h 678717"/>
                  <a:gd name="connsiteX3" fmla="*/ 574802 w 574802"/>
                  <a:gd name="connsiteY3" fmla="*/ 614364 h 678717"/>
                  <a:gd name="connsiteX4" fmla="*/ 507207 w 574802"/>
                  <a:gd name="connsiteY4" fmla="*/ 678657 h 678717"/>
                  <a:gd name="connsiteX5" fmla="*/ 11906 w 574802"/>
                  <a:gd name="connsiteY5" fmla="*/ 607221 h 678717"/>
                  <a:gd name="connsiteX6" fmla="*/ 0 w 574802"/>
                  <a:gd name="connsiteY6" fmla="*/ 22948 h 678717"/>
                  <a:gd name="connsiteX0" fmla="*/ 0 w 589088"/>
                  <a:gd name="connsiteY0" fmla="*/ 22948 h 678717"/>
                  <a:gd name="connsiteX1" fmla="*/ 190500 w 589088"/>
                  <a:gd name="connsiteY1" fmla="*/ 0 h 678717"/>
                  <a:gd name="connsiteX2" fmla="*/ 589088 w 589088"/>
                  <a:gd name="connsiteY2" fmla="*/ 11041 h 678717"/>
                  <a:gd name="connsiteX3" fmla="*/ 574802 w 589088"/>
                  <a:gd name="connsiteY3" fmla="*/ 614364 h 678717"/>
                  <a:gd name="connsiteX4" fmla="*/ 507207 w 589088"/>
                  <a:gd name="connsiteY4" fmla="*/ 678657 h 678717"/>
                  <a:gd name="connsiteX5" fmla="*/ 11906 w 589088"/>
                  <a:gd name="connsiteY5" fmla="*/ 607221 h 678717"/>
                  <a:gd name="connsiteX6" fmla="*/ 0 w 589088"/>
                  <a:gd name="connsiteY6" fmla="*/ 22948 h 67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088" h="678717">
                    <a:moveTo>
                      <a:pt x="0" y="22948"/>
                    </a:moveTo>
                    <a:cubicBezTo>
                      <a:pt x="71438" y="20855"/>
                      <a:pt x="119062" y="2093"/>
                      <a:pt x="190500" y="0"/>
                    </a:cubicBezTo>
                    <a:lnTo>
                      <a:pt x="589088" y="11041"/>
                    </a:lnTo>
                    <a:lnTo>
                      <a:pt x="574802" y="614364"/>
                    </a:lnTo>
                    <a:cubicBezTo>
                      <a:pt x="534014" y="611983"/>
                      <a:pt x="547995" y="681038"/>
                      <a:pt x="507207" y="678657"/>
                    </a:cubicBezTo>
                    <a:lnTo>
                      <a:pt x="11906" y="607221"/>
                    </a:lnTo>
                    <a:cubicBezTo>
                      <a:pt x="9525" y="410876"/>
                      <a:pt x="2381" y="219293"/>
                      <a:pt x="0" y="229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6666"/>
                  </a:solidFill>
                </a:endParaRPr>
              </a:p>
            </p:txBody>
          </p:sp>
          <p:pic>
            <p:nvPicPr>
              <p:cNvPr id="146" name="Picture 145"/>
              <p:cNvPicPr>
                <a:picLocks noChangeAspect="1" noChangeArrowheads="1"/>
              </p:cNvPicPr>
              <p:nvPr/>
            </p:nvPicPr>
            <p:blipFill>
              <a:blip r:embed="rId9" cstate="print">
                <a:extLst>
                  <a:ext uri="{BEBA8EAE-BF5A-486C-A8C5-ECC9F3942E4B}">
                    <a14:imgProps xmlns:a14="http://schemas.microsoft.com/office/drawing/2010/main" xmlns="">
                      <a14:imgLayer r:embed="rId10">
                        <a14:imgEffect>
                          <a14:brightnessContrast contrast="-40000"/>
                        </a14:imgEffect>
                      </a14:imgLayer>
                    </a14:imgProps>
                  </a:ext>
                  <a:ext uri="{28A0092B-C50C-407E-A947-70E740481C1C}">
                    <a14:useLocalDpi xmlns:a14="http://schemas.microsoft.com/office/drawing/2010/main" xmlns="" val="0"/>
                  </a:ext>
                </a:extLst>
              </a:blip>
              <a:stretch>
                <a:fillRect/>
              </a:stretch>
            </p:blipFill>
            <p:spPr bwMode="auto">
              <a:xfrm>
                <a:off x="7084750" y="4552084"/>
                <a:ext cx="612369" cy="709309"/>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47" name="Picture 2" descr="C:\Users\Brumas\Desktop\Hoff\scalar-rhs.png"/>
            <p:cNvPicPr>
              <a:picLocks noChangeAspect="1" noChangeArrowheads="1"/>
            </p:cNvPicPr>
            <p:nvPr/>
          </p:nvPicPr>
          <p:blipFill rotWithShape="1">
            <a:blip r:embed="rId11" cstate="print">
              <a:extLst>
                <a:ext uri="{28A0092B-C50C-407E-A947-70E740481C1C}">
                  <a14:useLocalDpi xmlns:a14="http://schemas.microsoft.com/office/drawing/2010/main" xmlns="" val="0"/>
                </a:ext>
              </a:extLst>
            </a:blip>
            <a:srcRect b="15300"/>
            <a:stretch/>
          </p:blipFill>
          <p:spPr bwMode="auto">
            <a:xfrm>
              <a:off x="5795709" y="5053861"/>
              <a:ext cx="487218" cy="1347494"/>
            </a:xfrm>
            <a:prstGeom prst="rect">
              <a:avLst/>
            </a:prstGeom>
            <a:noFill/>
            <a:extLst>
              <a:ext uri="{909E8E84-426E-40dd-AFC4-6F175D3DCCD1}">
                <a14:hiddenFill xmlns:a14="http://schemas.microsoft.com/office/drawing/2010/main" xmlns="">
                  <a:solidFill>
                    <a:srgbClr val="FFFFFF"/>
                  </a:solidFill>
                </a14:hiddenFill>
              </a:ext>
            </a:extLst>
          </p:spPr>
        </p:pic>
        <p:pic>
          <p:nvPicPr>
            <p:cNvPr id="156" name="Picture 155"/>
            <p:cNvPicPr>
              <a:picLocks noChangeAspect="1"/>
            </p:cNvPicPr>
            <p:nvPr/>
          </p:nvPicPr>
          <p:blipFill>
            <a:blip r:embed="rId12" cstate="print">
              <a:extLst>
                <a:ext uri="{BEBA8EAE-BF5A-486C-A8C5-ECC9F3942E4B}">
                  <a14:imgProps xmlns:a14="http://schemas.microsoft.com/office/drawing/2010/main" xmlns="">
                    <a14:imgLayer r:embed="rId13">
                      <a14:imgEffect>
                        <a14:saturation sat="0"/>
                      </a14:imgEffect>
                      <a14:imgEffect>
                        <a14:brightnessContrast bright="20000" contrast="20000"/>
                      </a14:imgEffect>
                    </a14:imgLayer>
                  </a14:imgProps>
                </a:ext>
                <a:ext uri="{28A0092B-C50C-407E-A947-70E740481C1C}">
                  <a14:useLocalDpi xmlns:a14="http://schemas.microsoft.com/office/drawing/2010/main" xmlns="" val="0"/>
                </a:ext>
              </a:extLst>
            </a:blip>
            <a:stretch>
              <a:fillRect/>
            </a:stretch>
          </p:blipFill>
          <p:spPr>
            <a:xfrm>
              <a:off x="4592646" y="2129036"/>
              <a:ext cx="442423" cy="483758"/>
            </a:xfrm>
            <a:prstGeom prst="rect">
              <a:avLst/>
            </a:prstGeom>
            <a:effectLst/>
          </p:spPr>
        </p:pic>
        <p:pic>
          <p:nvPicPr>
            <p:cNvPr id="158" name="Picture 157"/>
            <p:cNvPicPr>
              <a:picLocks noChangeAspect="1"/>
            </p:cNvPicPr>
            <p:nvPr/>
          </p:nvPicPr>
          <p:blipFill>
            <a:blip r:embed="rId12" cstate="print">
              <a:extLst>
                <a:ext uri="{BEBA8EAE-BF5A-486C-A8C5-ECC9F3942E4B}">
                  <a14:imgProps xmlns:a14="http://schemas.microsoft.com/office/drawing/2010/main" xmlns="">
                    <a14:imgLayer r:embed="rId13">
                      <a14:imgEffect>
                        <a14:saturation sat="0"/>
                      </a14:imgEffect>
                      <a14:imgEffect>
                        <a14:brightnessContrast bright="20000" contrast="20000"/>
                      </a14:imgEffect>
                    </a14:imgLayer>
                  </a14:imgProps>
                </a:ext>
                <a:ext uri="{28A0092B-C50C-407E-A947-70E740481C1C}">
                  <a14:useLocalDpi xmlns:a14="http://schemas.microsoft.com/office/drawing/2010/main" xmlns="" val="0"/>
                </a:ext>
              </a:extLst>
            </a:blip>
            <a:stretch>
              <a:fillRect/>
            </a:stretch>
          </p:blipFill>
          <p:spPr>
            <a:xfrm>
              <a:off x="5305425" y="2127410"/>
              <a:ext cx="442423" cy="483758"/>
            </a:xfrm>
            <a:prstGeom prst="rect">
              <a:avLst/>
            </a:prstGeom>
            <a:effectLst/>
          </p:spPr>
        </p:pic>
        <p:sp>
          <p:nvSpPr>
            <p:cNvPr id="159" name="Text Box 35"/>
            <p:cNvSpPr txBox="1">
              <a:spLocks noChangeArrowheads="1"/>
            </p:cNvSpPr>
            <p:nvPr/>
          </p:nvSpPr>
          <p:spPr bwMode="auto">
            <a:xfrm>
              <a:off x="5328370" y="2367918"/>
              <a:ext cx="400161" cy="123111"/>
            </a:xfrm>
            <a:prstGeom prst="rect">
              <a:avLst/>
            </a:prstGeom>
            <a:noFill/>
            <a:ln w="6350" algn="ctr">
              <a:noFill/>
              <a:miter lim="800000"/>
              <a:headEnd/>
              <a:tailEnd/>
            </a:ln>
          </p:spPr>
          <p:txBody>
            <a:bodyPr wrap="square" lIns="0" tIns="0" rIns="0" bIns="0">
              <a:spAutoFit/>
            </a:bodyPr>
            <a:lstStyle>
              <a:defPPr>
                <a:defRPr lang="en-US"/>
              </a:defPPr>
              <a:lvl1pPr algn="ctr" eaLnBrk="0" hangingPunct="0">
                <a:spcBef>
                  <a:spcPct val="50000"/>
                </a:spcBef>
                <a:defRPr sz="800" b="1">
                  <a:solidFill>
                    <a:schemeClr val="bg1"/>
                  </a:solidFill>
                  <a:effectLst>
                    <a:outerShdw blurRad="38100" dist="38100" dir="2700000" algn="tl">
                      <a:srgbClr val="000000">
                        <a:alpha val="43137"/>
                      </a:srgbClr>
                    </a:outerShdw>
                  </a:effectLst>
                  <a:latin typeface="Arial Narrow" pitchFamily="34" charset="0"/>
                </a:defRPr>
              </a:lvl1pPr>
            </a:lstStyle>
            <a:p>
              <a:r>
                <a:rPr lang="en-US" dirty="0">
                  <a:cs typeface="Arial" pitchFamily="34" charset="0"/>
                </a:rPr>
                <a:t>SQL</a:t>
              </a:r>
            </a:p>
          </p:txBody>
        </p:sp>
        <p:sp>
          <p:nvSpPr>
            <p:cNvPr id="161" name="Text Box 35"/>
            <p:cNvSpPr txBox="1">
              <a:spLocks noChangeArrowheads="1"/>
            </p:cNvSpPr>
            <p:nvPr/>
          </p:nvSpPr>
          <p:spPr bwMode="auto">
            <a:xfrm>
              <a:off x="4574566" y="2346535"/>
              <a:ext cx="484229" cy="123111"/>
            </a:xfrm>
            <a:prstGeom prst="rect">
              <a:avLst/>
            </a:prstGeom>
            <a:noFill/>
            <a:ln w="6350" algn="ctr">
              <a:noFill/>
              <a:miter lim="800000"/>
              <a:headEnd/>
              <a:tailEnd/>
            </a:ln>
          </p:spPr>
          <p:txBody>
            <a:bodyPr wrap="square" lIns="0" tIns="0" rIns="0" bIns="0">
              <a:spAutoFit/>
            </a:bodyPr>
            <a:lstStyle>
              <a:defPPr>
                <a:defRPr lang="en-US"/>
              </a:defPPr>
              <a:lvl1pPr algn="ctr" eaLnBrk="0" hangingPunct="0">
                <a:spcBef>
                  <a:spcPct val="50000"/>
                </a:spcBef>
                <a:defRPr sz="800" b="1">
                  <a:solidFill>
                    <a:schemeClr val="bg1"/>
                  </a:solidFill>
                  <a:effectLst>
                    <a:outerShdw blurRad="38100" dist="38100" dir="2700000" algn="tl">
                      <a:srgbClr val="000000">
                        <a:alpha val="43137"/>
                      </a:srgbClr>
                    </a:outerShdw>
                  </a:effectLst>
                  <a:latin typeface="Arial Narrow" pitchFamily="34" charset="0"/>
                </a:defRPr>
              </a:lvl1pPr>
            </a:lstStyle>
            <a:p>
              <a:r>
                <a:rPr lang="en-US" dirty="0">
                  <a:cs typeface="Arial" pitchFamily="34" charset="0"/>
                </a:rPr>
                <a:t>Exchange</a:t>
              </a:r>
            </a:p>
          </p:txBody>
        </p:sp>
        <p:pic>
          <p:nvPicPr>
            <p:cNvPr id="157" name="Picture 156"/>
            <p:cNvPicPr>
              <a:picLocks noChangeAspect="1"/>
            </p:cNvPicPr>
            <p:nvPr/>
          </p:nvPicPr>
          <p:blipFill>
            <a:blip r:embed="rId12" cstate="print">
              <a:extLst>
                <a:ext uri="{BEBA8EAE-BF5A-486C-A8C5-ECC9F3942E4B}">
                  <a14:imgProps xmlns:a14="http://schemas.microsoft.com/office/drawing/2010/main" xmlns="">
                    <a14:imgLayer r:embed="rId13">
                      <a14:imgEffect>
                        <a14:saturation sat="0"/>
                      </a14:imgEffect>
                      <a14:imgEffect>
                        <a14:brightnessContrast bright="20000" contrast="20000"/>
                      </a14:imgEffect>
                    </a14:imgLayer>
                  </a14:imgProps>
                </a:ext>
                <a:ext uri="{28A0092B-C50C-407E-A947-70E740481C1C}">
                  <a14:useLocalDpi xmlns:a14="http://schemas.microsoft.com/office/drawing/2010/main" xmlns="" val="0"/>
                </a:ext>
              </a:extLst>
            </a:blip>
            <a:stretch>
              <a:fillRect/>
            </a:stretch>
          </p:blipFill>
          <p:spPr>
            <a:xfrm>
              <a:off x="4963265" y="2438400"/>
              <a:ext cx="442423" cy="483758"/>
            </a:xfrm>
            <a:prstGeom prst="rect">
              <a:avLst/>
            </a:prstGeom>
            <a:effectLst/>
          </p:spPr>
        </p:pic>
        <p:sp>
          <p:nvSpPr>
            <p:cNvPr id="160" name="Text Box 35"/>
            <p:cNvSpPr txBox="1">
              <a:spLocks noChangeArrowheads="1"/>
            </p:cNvSpPr>
            <p:nvPr/>
          </p:nvSpPr>
          <p:spPr bwMode="auto">
            <a:xfrm>
              <a:off x="4984669" y="2672305"/>
              <a:ext cx="400161" cy="123111"/>
            </a:xfrm>
            <a:prstGeom prst="rect">
              <a:avLst/>
            </a:prstGeom>
            <a:noFill/>
            <a:ln w="6350" algn="ctr">
              <a:noFill/>
              <a:miter lim="800000"/>
              <a:headEnd/>
              <a:tailEnd/>
            </a:ln>
          </p:spPr>
          <p:txBody>
            <a:bodyPr wrap="square" lIns="0" tIns="0" rIns="0" bIns="0">
              <a:spAutoFit/>
            </a:bodyPr>
            <a:lstStyle>
              <a:defPPr>
                <a:defRPr lang="en-US"/>
              </a:defPPr>
              <a:lvl1pPr algn="ctr" eaLnBrk="0" hangingPunct="0">
                <a:spcBef>
                  <a:spcPct val="50000"/>
                </a:spcBef>
                <a:defRPr sz="800" b="1">
                  <a:solidFill>
                    <a:schemeClr val="bg1"/>
                  </a:solidFill>
                  <a:effectLst>
                    <a:outerShdw blurRad="38100" dist="38100" dir="2700000" algn="tl">
                      <a:srgbClr val="000000">
                        <a:alpha val="43137"/>
                      </a:srgbClr>
                    </a:outerShdw>
                  </a:effectLst>
                  <a:latin typeface="Arial Narrow" pitchFamily="34" charset="0"/>
                </a:defRPr>
              </a:lvl1pPr>
            </a:lstStyle>
            <a:p>
              <a:r>
                <a:rPr lang="en-US" dirty="0">
                  <a:cs typeface="Arial" pitchFamily="34" charset="0"/>
                </a:rPr>
                <a:t>Oracle</a:t>
              </a:r>
            </a:p>
          </p:txBody>
        </p:sp>
        <p:sp>
          <p:nvSpPr>
            <p:cNvPr id="236" name="Text Box 35"/>
            <p:cNvSpPr txBox="1">
              <a:spLocks noChangeArrowheads="1"/>
            </p:cNvSpPr>
            <p:nvPr/>
          </p:nvSpPr>
          <p:spPr bwMode="auto">
            <a:xfrm>
              <a:off x="8093786" y="4267200"/>
              <a:ext cx="527384" cy="153888"/>
            </a:xfrm>
            <a:prstGeom prst="rect">
              <a:avLst/>
            </a:prstGeom>
            <a:noFill/>
            <a:ln w="6350" algn="ctr">
              <a:noFill/>
              <a:miter lim="800000"/>
              <a:headEnd/>
              <a:tailEnd/>
            </a:ln>
          </p:spPr>
          <p:txBody>
            <a:bodyPr wrap="square" lIns="0" tIns="0" rIns="0" bIns="0">
              <a:spAutoFit/>
            </a:bodyPr>
            <a:lstStyle/>
            <a:p>
              <a:pPr algn="ctr" eaLnBrk="0" hangingPunct="0">
                <a:spcBef>
                  <a:spcPct val="50000"/>
                </a:spcBef>
              </a:pPr>
              <a:r>
                <a:rPr lang="en-US" sz="1000" b="1" dirty="0" smtClean="0">
                  <a:solidFill>
                    <a:srgbClr val="666666"/>
                  </a:solidFill>
                  <a:latin typeface="Arial" pitchFamily="34" charset="0"/>
                  <a:ea typeface="ＭＳ Ｐゴシック" charset="-128"/>
                  <a:cs typeface="Arial" pitchFamily="34" charset="0"/>
                </a:rPr>
                <a:t>DXi</a:t>
              </a:r>
              <a:endParaRPr lang="en-US" sz="1000" b="1" dirty="0">
                <a:solidFill>
                  <a:srgbClr val="666666"/>
                </a:solidFill>
                <a:latin typeface="Arial" pitchFamily="34" charset="0"/>
                <a:ea typeface="ＭＳ Ｐゴシック" charset="-128"/>
                <a:cs typeface="Arial" pitchFamily="34" charset="0"/>
              </a:endParaRPr>
            </a:p>
          </p:txBody>
        </p:sp>
        <p:sp>
          <p:nvSpPr>
            <p:cNvPr id="296" name="Round Single Corner Rectangle 295"/>
            <p:cNvSpPr/>
            <p:nvPr/>
          </p:nvSpPr>
          <p:spPr>
            <a:xfrm>
              <a:off x="4413755" y="6143150"/>
              <a:ext cx="920245" cy="236289"/>
            </a:xfrm>
            <a:prstGeom prst="round1Rect">
              <a:avLst>
                <a:gd name="adj" fmla="val 50000"/>
              </a:avLst>
            </a:prstGeom>
            <a:gradFill>
              <a:gsLst>
                <a:gs pos="0">
                  <a:schemeClr val="accent3">
                    <a:lumMod val="40000"/>
                    <a:lumOff val="60000"/>
                  </a:schemeClr>
                </a:gs>
                <a:gs pos="35000">
                  <a:schemeClr val="accent3">
                    <a:lumMod val="20000"/>
                    <a:lumOff val="80000"/>
                  </a:schemeClr>
                </a:gs>
                <a:gs pos="100000">
                  <a:schemeClr val="bg1"/>
                </a:gs>
              </a:gsLst>
            </a:gradFill>
            <a:ln>
              <a:noFill/>
            </a:ln>
            <a:effectLst/>
            <a:scene3d>
              <a:camera prst="orthographicFront"/>
              <a:lightRig rig="threePt" dir="t"/>
            </a:scene3d>
            <a:sp3d>
              <a:bevelT w="38100" h="12700" prst="artDeco"/>
              <a:bevelB w="0" h="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tabLst>
                  <a:tab pos="1028700" algn="l"/>
                </a:tabLst>
              </a:pPr>
              <a:endParaRPr lang="en-US">
                <a:solidFill>
                  <a:schemeClr val="accent4">
                    <a:lumMod val="75000"/>
                  </a:schemeClr>
                </a:solidFill>
                <a:latin typeface="Arial" pitchFamily="34" charset="0"/>
              </a:endParaRPr>
            </a:p>
          </p:txBody>
        </p:sp>
        <p:sp>
          <p:nvSpPr>
            <p:cNvPr id="297" name="TextBox 296"/>
            <p:cNvSpPr txBox="1"/>
            <p:nvPr/>
          </p:nvSpPr>
          <p:spPr>
            <a:xfrm>
              <a:off x="4410123" y="6121769"/>
              <a:ext cx="923877" cy="261610"/>
            </a:xfrm>
            <a:prstGeom prst="rect">
              <a:avLst/>
            </a:prstGeom>
            <a:noFill/>
          </p:spPr>
          <p:txBody>
            <a:bodyPr wrap="square" rtlCol="0">
              <a:spAutoFit/>
            </a:bodyPr>
            <a:lstStyle/>
            <a:p>
              <a:r>
                <a:rPr lang="en-US" sz="1100" dirty="0" smtClean="0">
                  <a:solidFill>
                    <a:srgbClr val="666666"/>
                  </a:solidFill>
                  <a:ea typeface="ＭＳ Ｐゴシック" charset="-128"/>
                  <a:cs typeface="+mn-cs"/>
                </a:rPr>
                <a:t>Datacenter</a:t>
              </a:r>
              <a:endParaRPr lang="en-US" sz="1100" dirty="0">
                <a:solidFill>
                  <a:srgbClr val="666666"/>
                </a:solidFill>
                <a:ea typeface="ＭＳ Ｐゴシック" charset="-128"/>
                <a:cs typeface="+mn-cs"/>
              </a:endParaRPr>
            </a:p>
          </p:txBody>
        </p:sp>
        <p:sp>
          <p:nvSpPr>
            <p:cNvPr id="309" name="Left-Right Arrow 308"/>
            <p:cNvSpPr/>
            <p:nvPr/>
          </p:nvSpPr>
          <p:spPr>
            <a:xfrm rot="10800000">
              <a:off x="6521446" y="3884356"/>
              <a:ext cx="1181104" cy="178168"/>
            </a:xfrm>
            <a:prstGeom prst="leftRightArrow">
              <a:avLst/>
            </a:prstGeom>
            <a:gradFill flip="none" rotWithShape="1">
              <a:gsLst>
                <a:gs pos="0">
                  <a:schemeClr val="accent6">
                    <a:lumMod val="40000"/>
                    <a:lumOff val="60000"/>
                  </a:schemeClr>
                </a:gs>
                <a:gs pos="100000">
                  <a:schemeClr val="accent6">
                    <a:lumMod val="40000"/>
                    <a:lumOff val="60000"/>
                  </a:schemeClr>
                </a:gs>
                <a:gs pos="49000">
                  <a:schemeClr val="accent6">
                    <a:lumMod val="40000"/>
                    <a:lumOff val="60000"/>
                    <a:alpha val="32000"/>
                  </a:schemeClr>
                </a:gs>
              </a:gsLst>
              <a:lin ang="108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itchFamily="34" charset="0"/>
              </a:endParaRPr>
            </a:p>
          </p:txBody>
        </p:sp>
        <p:sp>
          <p:nvSpPr>
            <p:cNvPr id="311" name="Right Arrow 310"/>
            <p:cNvSpPr/>
            <p:nvPr/>
          </p:nvSpPr>
          <p:spPr>
            <a:xfrm rot="3384309">
              <a:off x="5143142" y="3206243"/>
              <a:ext cx="796354" cy="91440"/>
            </a:xfrm>
            <a:prstGeom prst="rightArrow">
              <a:avLst>
                <a:gd name="adj1" fmla="val 50000"/>
                <a:gd name="adj2" fmla="val 73117"/>
              </a:avLst>
            </a:prstGeom>
            <a:gradFill flip="none" rotWithShape="1">
              <a:gsLst>
                <a:gs pos="0">
                  <a:schemeClr val="accent6">
                    <a:lumMod val="40000"/>
                    <a:lumOff val="60000"/>
                  </a:schemeClr>
                </a:gs>
                <a:gs pos="100000">
                  <a:schemeClr val="accent6">
                    <a:lumMod val="40000"/>
                    <a:lumOff val="60000"/>
                    <a:alpha val="32000"/>
                  </a:schemeClr>
                </a:gs>
              </a:gsLst>
              <a:lin ang="108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itchFamily="34" charset="0"/>
              </a:endParaRPr>
            </a:p>
          </p:txBody>
        </p:sp>
        <p:sp>
          <p:nvSpPr>
            <p:cNvPr id="148" name="Text Box 35"/>
            <p:cNvSpPr txBox="1">
              <a:spLocks noChangeArrowheads="1"/>
            </p:cNvSpPr>
            <p:nvPr/>
          </p:nvSpPr>
          <p:spPr bwMode="auto">
            <a:xfrm>
              <a:off x="5772013" y="4326733"/>
              <a:ext cx="527384" cy="153888"/>
            </a:xfrm>
            <a:prstGeom prst="rect">
              <a:avLst/>
            </a:prstGeom>
            <a:noFill/>
            <a:ln w="6350" algn="ctr">
              <a:noFill/>
              <a:miter lim="800000"/>
              <a:headEnd/>
              <a:tailEnd/>
            </a:ln>
          </p:spPr>
          <p:txBody>
            <a:bodyPr wrap="square" lIns="0" tIns="0" rIns="0" bIns="0">
              <a:spAutoFit/>
            </a:bodyPr>
            <a:lstStyle>
              <a:defPPr>
                <a:defRPr lang="en-US"/>
              </a:defPPr>
              <a:lvl1pPr algn="ctr" eaLnBrk="0" hangingPunct="0">
                <a:spcBef>
                  <a:spcPct val="50000"/>
                </a:spcBef>
                <a:defRPr sz="1000" b="1">
                  <a:solidFill>
                    <a:srgbClr val="666666"/>
                  </a:solidFill>
                  <a:latin typeface="Arial" pitchFamily="34" charset="0"/>
                  <a:ea typeface="ＭＳ Ｐゴシック" charset="-128"/>
                  <a:cs typeface="Arial" pitchFamily="34" charset="0"/>
                </a:defRPr>
              </a:lvl1pPr>
            </a:lstStyle>
            <a:p>
              <a:r>
                <a:rPr lang="en-US" dirty="0"/>
                <a:t>DXi</a:t>
              </a:r>
            </a:p>
          </p:txBody>
        </p:sp>
        <p:sp>
          <p:nvSpPr>
            <p:cNvPr id="81" name="Text Box 35"/>
            <p:cNvSpPr txBox="1">
              <a:spLocks noChangeArrowheads="1"/>
            </p:cNvSpPr>
            <p:nvPr/>
          </p:nvSpPr>
          <p:spPr bwMode="auto">
            <a:xfrm>
              <a:off x="5772013" y="4876800"/>
              <a:ext cx="527384" cy="153888"/>
            </a:xfrm>
            <a:prstGeom prst="rect">
              <a:avLst/>
            </a:prstGeom>
            <a:noFill/>
            <a:ln w="6350" algn="ctr">
              <a:noFill/>
              <a:miter lim="800000"/>
              <a:headEnd/>
              <a:tailEnd/>
            </a:ln>
          </p:spPr>
          <p:txBody>
            <a:bodyPr wrap="square" lIns="0" tIns="0" rIns="0" bIns="0">
              <a:spAutoFit/>
            </a:bodyPr>
            <a:lstStyle>
              <a:defPPr>
                <a:defRPr lang="en-US"/>
              </a:defPPr>
              <a:lvl1pPr algn="ctr" eaLnBrk="0" hangingPunct="0">
                <a:spcBef>
                  <a:spcPct val="50000"/>
                </a:spcBef>
                <a:defRPr sz="1000" b="1">
                  <a:solidFill>
                    <a:srgbClr val="666666"/>
                  </a:solidFill>
                  <a:latin typeface="Arial" pitchFamily="34" charset="0"/>
                  <a:ea typeface="ＭＳ Ｐゴシック" charset="-128"/>
                  <a:cs typeface="Arial" pitchFamily="34" charset="0"/>
                </a:defRPr>
              </a:lvl1pPr>
            </a:lstStyle>
            <a:p>
              <a:r>
                <a:rPr lang="en-US" dirty="0"/>
                <a:t>Scalar</a:t>
              </a:r>
            </a:p>
          </p:txBody>
        </p:sp>
        <p:sp>
          <p:nvSpPr>
            <p:cNvPr id="310" name="Right Arrow 309"/>
            <p:cNvSpPr/>
            <p:nvPr/>
          </p:nvSpPr>
          <p:spPr>
            <a:xfrm rot="5400000">
              <a:off x="5846166" y="4638078"/>
              <a:ext cx="405058" cy="91440"/>
            </a:xfrm>
            <a:prstGeom prst="rightArrow">
              <a:avLst>
                <a:gd name="adj1" fmla="val 50000"/>
                <a:gd name="adj2" fmla="val 56683"/>
              </a:avLst>
            </a:prstGeom>
            <a:gradFill flip="none" rotWithShape="1">
              <a:gsLst>
                <a:gs pos="0">
                  <a:schemeClr val="accent6">
                    <a:lumMod val="40000"/>
                    <a:lumOff val="60000"/>
                  </a:schemeClr>
                </a:gs>
                <a:gs pos="100000">
                  <a:schemeClr val="accent6">
                    <a:lumMod val="40000"/>
                    <a:lumOff val="60000"/>
                    <a:alpha val="32000"/>
                  </a:schemeClr>
                </a:gs>
              </a:gsLst>
              <a:lin ang="108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itchFamily="34" charset="0"/>
              </a:endParaRPr>
            </a:p>
          </p:txBody>
        </p:sp>
      </p:grpSp>
      <p:sp>
        <p:nvSpPr>
          <p:cNvPr id="14338" name="Title 5"/>
          <p:cNvSpPr>
            <a:spLocks noGrp="1"/>
          </p:cNvSpPr>
          <p:nvPr>
            <p:ph type="title"/>
          </p:nvPr>
        </p:nvSpPr>
        <p:spPr/>
        <p:txBody>
          <a:bodyPr/>
          <a:lstStyle/>
          <a:p>
            <a:r>
              <a:rPr lang="en-US" smtClean="0"/>
              <a:t>Why Quantum Data Protection</a:t>
            </a:r>
            <a:endParaRPr lang="en-US" dirty="0" smtClean="0"/>
          </a:p>
        </p:txBody>
      </p:sp>
      <p:sp>
        <p:nvSpPr>
          <p:cNvPr id="271" name="Rounded Rectangle 270"/>
          <p:cNvSpPr/>
          <p:nvPr/>
        </p:nvSpPr>
        <p:spPr>
          <a:xfrm>
            <a:off x="541421" y="1130968"/>
            <a:ext cx="2743200" cy="842210"/>
          </a:xfrm>
          <a:prstGeom prst="roundRect">
            <a:avLst/>
          </a:prstGeom>
          <a:gradFill>
            <a:gsLst>
              <a:gs pos="0">
                <a:schemeClr val="accent3">
                  <a:lumMod val="14000"/>
                  <a:lumOff val="86000"/>
                </a:schemeClr>
              </a:gs>
              <a:gs pos="100000">
                <a:schemeClr val="bg1"/>
              </a:gs>
            </a:gsLst>
          </a:gradFill>
          <a:ln/>
          <a:effectLst/>
          <a:scene3d>
            <a:camera prst="orthographicFront"/>
            <a:lightRig rig="threePt" dir="t"/>
          </a:scene3d>
          <a:sp3d>
            <a:bevelT h="25400" prst="artDeco"/>
            <a:bevelB w="0" h="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spcBef>
                <a:spcPts val="0"/>
              </a:spcBef>
              <a:spcAft>
                <a:spcPts val="0"/>
              </a:spcAft>
              <a:buClr>
                <a:schemeClr val="accent1"/>
              </a:buClr>
              <a:buSzPct val="75000"/>
              <a:tabLst>
                <a:tab pos="1028700" algn="l"/>
              </a:tabLst>
            </a:pPr>
            <a:r>
              <a:rPr lang="en-US" sz="1400" b="1" dirty="0">
                <a:solidFill>
                  <a:srgbClr val="007AC3"/>
                </a:solidFill>
                <a:latin typeface="Arial" pitchFamily="34" charset="0"/>
                <a:ea typeface="ＭＳ Ｐゴシック" pitchFamily="34" charset="-128"/>
                <a:cs typeface="Arial" pitchFamily="34" charset="0"/>
              </a:rPr>
              <a:t>Protect Data Across </a:t>
            </a:r>
          </a:p>
          <a:p>
            <a:pPr algn="ctr">
              <a:spcBef>
                <a:spcPts val="0"/>
              </a:spcBef>
              <a:spcAft>
                <a:spcPts val="0"/>
              </a:spcAft>
              <a:buClr>
                <a:schemeClr val="accent1"/>
              </a:buClr>
              <a:buSzPct val="75000"/>
              <a:tabLst>
                <a:tab pos="1028700" algn="l"/>
              </a:tabLst>
            </a:pPr>
            <a:r>
              <a:rPr lang="en-US" sz="1400" b="1" dirty="0">
                <a:solidFill>
                  <a:srgbClr val="007AC3"/>
                </a:solidFill>
                <a:latin typeface="Arial" pitchFamily="34" charset="0"/>
                <a:ea typeface="ＭＳ Ｐゴシック" pitchFamily="34" charset="-128"/>
                <a:cs typeface="Arial" pitchFamily="34" charset="0"/>
              </a:rPr>
              <a:t>Evolving </a:t>
            </a:r>
            <a:r>
              <a:rPr lang="en-US" sz="1400" b="1" dirty="0" smtClean="0">
                <a:solidFill>
                  <a:srgbClr val="007AC3"/>
                </a:solidFill>
                <a:latin typeface="Arial" pitchFamily="34" charset="0"/>
                <a:ea typeface="ＭＳ Ｐゴシック" pitchFamily="34" charset="-128"/>
                <a:cs typeface="Arial" pitchFamily="34" charset="0"/>
              </a:rPr>
              <a:t>Architectures</a:t>
            </a:r>
            <a:endParaRPr lang="en-US" sz="1400" b="1" dirty="0">
              <a:solidFill>
                <a:srgbClr val="007AC3"/>
              </a:solidFill>
              <a:latin typeface="Arial" pitchFamily="34" charset="0"/>
              <a:ea typeface="ＭＳ Ｐゴシック" pitchFamily="34" charset="-128"/>
              <a:cs typeface="Arial" pitchFamily="34" charset="0"/>
            </a:endParaRPr>
          </a:p>
        </p:txBody>
      </p:sp>
      <p:sp>
        <p:nvSpPr>
          <p:cNvPr id="275" name="Rounded Rectangle 274"/>
          <p:cNvSpPr/>
          <p:nvPr/>
        </p:nvSpPr>
        <p:spPr>
          <a:xfrm>
            <a:off x="1768602" y="3316798"/>
            <a:ext cx="1888958" cy="842210"/>
          </a:xfrm>
          <a:prstGeom prst="roundRect">
            <a:avLst/>
          </a:prstGeom>
          <a:gradFill>
            <a:gsLst>
              <a:gs pos="0">
                <a:schemeClr val="accent3">
                  <a:lumMod val="14000"/>
                  <a:lumOff val="86000"/>
                </a:schemeClr>
              </a:gs>
              <a:gs pos="100000">
                <a:schemeClr val="bg1"/>
              </a:gs>
            </a:gsLst>
          </a:gradFill>
          <a:ln/>
          <a:effectLst/>
          <a:scene3d>
            <a:camera prst="orthographicFront"/>
            <a:lightRig rig="threePt" dir="t"/>
          </a:scene3d>
          <a:sp3d>
            <a:bevelT h="25400" prst="artDeco"/>
            <a:bevelB w="0" h="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spcBef>
                <a:spcPts val="0"/>
              </a:spcBef>
              <a:spcAft>
                <a:spcPts val="0"/>
              </a:spcAft>
              <a:buClr>
                <a:schemeClr val="accent1"/>
              </a:buClr>
              <a:buSzPct val="75000"/>
              <a:tabLst>
                <a:tab pos="1028700" algn="l"/>
              </a:tabLst>
            </a:pPr>
            <a:r>
              <a:rPr lang="en-US" sz="1400" b="1" dirty="0">
                <a:solidFill>
                  <a:srgbClr val="007AC3"/>
                </a:solidFill>
                <a:latin typeface="Arial" pitchFamily="34" charset="0"/>
                <a:ea typeface="ＭＳ Ｐゴシック" pitchFamily="34" charset="-128"/>
                <a:cs typeface="Arial" pitchFamily="34" charset="0"/>
              </a:rPr>
              <a:t>Simplify Data Protection Across Distributed Sites</a:t>
            </a:r>
          </a:p>
        </p:txBody>
      </p:sp>
      <p:grpSp>
        <p:nvGrpSpPr>
          <p:cNvPr id="16" name="Group 9"/>
          <p:cNvGrpSpPr/>
          <p:nvPr/>
        </p:nvGrpSpPr>
        <p:grpSpPr>
          <a:xfrm>
            <a:off x="6002975" y="2143672"/>
            <a:ext cx="1184120" cy="1235078"/>
            <a:chOff x="6002975" y="2143672"/>
            <a:chExt cx="1184120" cy="1235078"/>
          </a:xfrm>
        </p:grpSpPr>
        <p:grpSp>
          <p:nvGrpSpPr>
            <p:cNvPr id="17" name="Group 163"/>
            <p:cNvGrpSpPr/>
            <p:nvPr/>
          </p:nvGrpSpPr>
          <p:grpSpPr>
            <a:xfrm>
              <a:off x="6002975" y="2447751"/>
              <a:ext cx="433870" cy="474407"/>
              <a:chOff x="3979978" y="3124199"/>
              <a:chExt cx="483811" cy="529013"/>
            </a:xfrm>
          </p:grpSpPr>
          <p:pic>
            <p:nvPicPr>
              <p:cNvPr id="165" name="Picture 164"/>
              <p:cNvPicPr>
                <a:picLocks noChangeAspect="1"/>
              </p:cNvPicPr>
              <p:nvPr/>
            </p:nvPicPr>
            <p:blipFill>
              <a:blip r:embed="rId3" cstate="print">
                <a:alphaModFix amt="35000"/>
                <a:extLst>
                  <a:ext uri="{BEBA8EAE-BF5A-486C-A8C5-ECC9F3942E4B}">
                    <a14:imgProps xmlns:a14="http://schemas.microsoft.com/office/drawing/2010/main" xmlns="">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xmlns="" val="0"/>
                  </a:ext>
                </a:extLst>
              </a:blip>
              <a:stretch>
                <a:fillRect/>
              </a:stretch>
            </p:blipFill>
            <p:spPr>
              <a:xfrm>
                <a:off x="3979978" y="3124199"/>
                <a:ext cx="483811" cy="529013"/>
              </a:xfrm>
              <a:prstGeom prst="rect">
                <a:avLst/>
              </a:prstGeom>
              <a:blipFill dpi="0" rotWithShape="1">
                <a:blip r:embed="rId5" cstate="print">
                  <a:alphaModFix amt="35000"/>
                </a:blip>
                <a:srcRect/>
                <a:stretch>
                  <a:fillRect/>
                </a:stretch>
              </a:blipFill>
              <a:ln w="55000" cap="flat" cmpd="thickThin" algn="ctr">
                <a:noFill/>
                <a:prstDash val="solid"/>
                <a:headEnd type="none" w="med" len="med"/>
                <a:tailEnd type="none" w="med" len="med"/>
              </a:ln>
              <a:effectLst/>
            </p:spPr>
          </p:pic>
          <p:sp>
            <p:nvSpPr>
              <p:cNvPr id="166" name="Can 165"/>
              <p:cNvSpPr/>
              <p:nvPr/>
            </p:nvSpPr>
            <p:spPr>
              <a:xfrm>
                <a:off x="3979978" y="3124199"/>
                <a:ext cx="483811" cy="519114"/>
              </a:xfrm>
              <a:prstGeom prst="can">
                <a:avLst>
                  <a:gd name="adj" fmla="val 29456"/>
                </a:avLst>
              </a:prstGeom>
              <a:noFill/>
              <a:ln w="9525">
                <a:solidFill>
                  <a:schemeClr val="bg1"/>
                </a:solidFill>
                <a:prstDash val="dash"/>
                <a:round/>
                <a:headEnd/>
                <a:tailEnd/>
              </a:ln>
              <a:effectLst/>
              <a:scene3d>
                <a:camera prst="orthographicFront"/>
                <a:lightRig rig="contrasting" dir="t">
                  <a:rot lat="0" lon="0" rev="12600000"/>
                </a:lightRig>
              </a:scene3d>
              <a:sp3d contourW="12700" prstMaterial="powder">
                <a:bevelT w="38100" h="38100" prst="riblet"/>
                <a:contourClr>
                  <a:schemeClr val="bg1">
                    <a:lumMod val="65000"/>
                  </a:schemeClr>
                </a:contourClr>
              </a:sp3d>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kern="0" dirty="0">
                  <a:solidFill>
                    <a:sysClr val="windowText" lastClr="000000"/>
                  </a:solidFill>
                  <a:latin typeface="Arial" pitchFamily="34" charset="0"/>
                  <a:ea typeface="ＭＳ Ｐゴシック" pitchFamily="34" charset="-128"/>
                  <a:cs typeface="Arial" pitchFamily="34" charset="0"/>
                </a:endParaRPr>
              </a:p>
            </p:txBody>
          </p:sp>
        </p:grpSp>
        <p:grpSp>
          <p:nvGrpSpPr>
            <p:cNvPr id="18" name="Group 176"/>
            <p:cNvGrpSpPr/>
            <p:nvPr/>
          </p:nvGrpSpPr>
          <p:grpSpPr>
            <a:xfrm>
              <a:off x="6753225" y="2438400"/>
              <a:ext cx="433870" cy="474407"/>
              <a:chOff x="3979978" y="3124199"/>
              <a:chExt cx="483811" cy="529013"/>
            </a:xfrm>
          </p:grpSpPr>
          <p:pic>
            <p:nvPicPr>
              <p:cNvPr id="178" name="Picture 177"/>
              <p:cNvPicPr>
                <a:picLocks noChangeAspect="1"/>
              </p:cNvPicPr>
              <p:nvPr/>
            </p:nvPicPr>
            <p:blipFill>
              <a:blip r:embed="rId3" cstate="print">
                <a:alphaModFix amt="35000"/>
                <a:extLst>
                  <a:ext uri="{BEBA8EAE-BF5A-486C-A8C5-ECC9F3942E4B}">
                    <a14:imgProps xmlns:a14="http://schemas.microsoft.com/office/drawing/2010/main" xmlns="">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xmlns="" val="0"/>
                  </a:ext>
                </a:extLst>
              </a:blip>
              <a:stretch>
                <a:fillRect/>
              </a:stretch>
            </p:blipFill>
            <p:spPr>
              <a:xfrm>
                <a:off x="3979978" y="3124199"/>
                <a:ext cx="483811" cy="529013"/>
              </a:xfrm>
              <a:prstGeom prst="rect">
                <a:avLst/>
              </a:prstGeom>
              <a:blipFill dpi="0" rotWithShape="1">
                <a:blip r:embed="rId5" cstate="print">
                  <a:alphaModFix amt="35000"/>
                </a:blip>
                <a:srcRect/>
                <a:stretch>
                  <a:fillRect/>
                </a:stretch>
              </a:blipFill>
              <a:ln w="55000" cap="flat" cmpd="thickThin" algn="ctr">
                <a:noFill/>
                <a:prstDash val="solid"/>
                <a:headEnd type="none" w="med" len="med"/>
                <a:tailEnd type="none" w="med" len="med"/>
              </a:ln>
              <a:effectLst/>
            </p:spPr>
          </p:pic>
          <p:sp>
            <p:nvSpPr>
              <p:cNvPr id="179" name="Can 178"/>
              <p:cNvSpPr/>
              <p:nvPr/>
            </p:nvSpPr>
            <p:spPr>
              <a:xfrm>
                <a:off x="3979978" y="3124199"/>
                <a:ext cx="483811" cy="519114"/>
              </a:xfrm>
              <a:prstGeom prst="can">
                <a:avLst>
                  <a:gd name="adj" fmla="val 29456"/>
                </a:avLst>
              </a:prstGeom>
              <a:noFill/>
              <a:ln w="9525">
                <a:solidFill>
                  <a:schemeClr val="bg1"/>
                </a:solidFill>
                <a:prstDash val="dash"/>
                <a:round/>
                <a:headEnd/>
                <a:tailEnd/>
              </a:ln>
              <a:effectLst/>
              <a:scene3d>
                <a:camera prst="orthographicFront"/>
                <a:lightRig rig="contrasting" dir="t">
                  <a:rot lat="0" lon="0" rev="12600000"/>
                </a:lightRig>
              </a:scene3d>
              <a:sp3d contourW="12700" prstMaterial="powder">
                <a:bevelT w="38100" h="38100" prst="riblet"/>
                <a:contourClr>
                  <a:schemeClr val="bg1">
                    <a:lumMod val="65000"/>
                  </a:schemeClr>
                </a:contourClr>
              </a:sp3d>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kern="0" dirty="0">
                  <a:solidFill>
                    <a:sysClr val="windowText" lastClr="000000"/>
                  </a:solidFill>
                  <a:latin typeface="Arial" pitchFamily="34" charset="0"/>
                  <a:ea typeface="ＭＳ Ｐゴシック" pitchFamily="34" charset="-128"/>
                  <a:cs typeface="Arial" pitchFamily="34" charset="0"/>
                </a:endParaRPr>
              </a:p>
            </p:txBody>
          </p:sp>
        </p:grpSp>
        <p:sp>
          <p:nvSpPr>
            <p:cNvPr id="180" name="Text Box 35"/>
            <p:cNvSpPr txBox="1">
              <a:spLocks noChangeArrowheads="1"/>
            </p:cNvSpPr>
            <p:nvPr/>
          </p:nvSpPr>
          <p:spPr bwMode="auto">
            <a:xfrm>
              <a:off x="6793028" y="2642711"/>
              <a:ext cx="354263" cy="221599"/>
            </a:xfrm>
            <a:prstGeom prst="rect">
              <a:avLst/>
            </a:prstGeom>
            <a:noFill/>
            <a:ln w="6350" algn="ctr">
              <a:noFill/>
              <a:miter lim="800000"/>
              <a:headEnd/>
              <a:tailEnd/>
            </a:ln>
          </p:spPr>
          <p:txBody>
            <a:bodyPr wrap="square" lIns="0" tIns="0" rIns="0" bIns="0">
              <a:spAutoFit/>
            </a:bodyPr>
            <a:lstStyle/>
            <a:p>
              <a:pPr algn="ctr" eaLnBrk="0" hangingPunct="0">
                <a:lnSpc>
                  <a:spcPct val="90000"/>
                </a:lnSpc>
                <a:spcBef>
                  <a:spcPts val="0"/>
                </a:spcBef>
              </a:pPr>
              <a:r>
                <a:rPr lang="en-US" sz="800" b="1" dirty="0" smtClean="0">
                  <a:latin typeface="Arial Narrow" pitchFamily="34" charset="0"/>
                  <a:cs typeface="Arial" pitchFamily="34" charset="0"/>
                </a:rPr>
                <a:t>File and Print</a:t>
              </a:r>
              <a:endParaRPr lang="en-US" sz="800" b="1" dirty="0">
                <a:latin typeface="Arial Narrow" pitchFamily="34" charset="0"/>
                <a:cs typeface="Arial" pitchFamily="34" charset="0"/>
              </a:endParaRPr>
            </a:p>
          </p:txBody>
        </p:sp>
        <p:sp>
          <p:nvSpPr>
            <p:cNvPr id="182" name="Text Box 35"/>
            <p:cNvSpPr txBox="1">
              <a:spLocks noChangeArrowheads="1"/>
            </p:cNvSpPr>
            <p:nvPr/>
          </p:nvSpPr>
          <p:spPr bwMode="auto">
            <a:xfrm>
              <a:off x="6038880" y="2660650"/>
              <a:ext cx="354263" cy="123111"/>
            </a:xfrm>
            <a:prstGeom prst="rect">
              <a:avLst/>
            </a:prstGeom>
            <a:noFill/>
            <a:ln w="6350" algn="ctr">
              <a:noFill/>
              <a:miter lim="800000"/>
              <a:headEnd/>
              <a:tailEnd/>
            </a:ln>
          </p:spPr>
          <p:txBody>
            <a:bodyPr wrap="square" lIns="0" tIns="0" rIns="0" bIns="0">
              <a:spAutoFit/>
            </a:bodyPr>
            <a:lstStyle/>
            <a:p>
              <a:pPr algn="ctr" eaLnBrk="0" hangingPunct="0">
                <a:spcBef>
                  <a:spcPct val="50000"/>
                </a:spcBef>
              </a:pPr>
              <a:r>
                <a:rPr lang="en-US" sz="800" b="1" dirty="0" smtClean="0">
                  <a:latin typeface="Arial Narrow" pitchFamily="34" charset="0"/>
                  <a:cs typeface="Arial" pitchFamily="34" charset="0"/>
                </a:rPr>
                <a:t>CRM</a:t>
              </a:r>
              <a:endParaRPr lang="en-US" sz="800" b="1" dirty="0">
                <a:latin typeface="Arial Narrow" pitchFamily="34" charset="0"/>
                <a:cs typeface="Arial" pitchFamily="34" charset="0"/>
              </a:endParaRPr>
            </a:p>
          </p:txBody>
        </p:sp>
        <p:grpSp>
          <p:nvGrpSpPr>
            <p:cNvPr id="19" name="Group 166"/>
            <p:cNvGrpSpPr/>
            <p:nvPr/>
          </p:nvGrpSpPr>
          <p:grpSpPr>
            <a:xfrm>
              <a:off x="6372225" y="2143672"/>
              <a:ext cx="433870" cy="474407"/>
              <a:chOff x="3979978" y="3124199"/>
              <a:chExt cx="483811" cy="529013"/>
            </a:xfrm>
          </p:grpSpPr>
          <p:pic>
            <p:nvPicPr>
              <p:cNvPr id="171" name="Picture 170"/>
              <p:cNvPicPr>
                <a:picLocks noChangeAspect="1"/>
              </p:cNvPicPr>
              <p:nvPr/>
            </p:nvPicPr>
            <p:blipFill>
              <a:blip r:embed="rId3" cstate="print">
                <a:alphaModFix amt="35000"/>
                <a:extLst>
                  <a:ext uri="{BEBA8EAE-BF5A-486C-A8C5-ECC9F3942E4B}">
                    <a14:imgProps xmlns:a14="http://schemas.microsoft.com/office/drawing/2010/main" xmlns="">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xmlns="" val="0"/>
                  </a:ext>
                </a:extLst>
              </a:blip>
              <a:stretch>
                <a:fillRect/>
              </a:stretch>
            </p:blipFill>
            <p:spPr>
              <a:xfrm>
                <a:off x="3979978" y="3124199"/>
                <a:ext cx="483811" cy="529013"/>
              </a:xfrm>
              <a:prstGeom prst="rect">
                <a:avLst/>
              </a:prstGeom>
              <a:blipFill dpi="0" rotWithShape="1">
                <a:blip r:embed="rId5" cstate="print">
                  <a:alphaModFix amt="35000"/>
                </a:blip>
                <a:srcRect/>
                <a:stretch>
                  <a:fillRect/>
                </a:stretch>
              </a:blipFill>
              <a:ln w="55000" cap="flat" cmpd="thickThin" algn="ctr">
                <a:noFill/>
                <a:prstDash val="solid"/>
                <a:headEnd type="none" w="med" len="med"/>
                <a:tailEnd type="none" w="med" len="med"/>
              </a:ln>
              <a:effectLst/>
            </p:spPr>
          </p:pic>
          <p:sp>
            <p:nvSpPr>
              <p:cNvPr id="176" name="Can 175"/>
              <p:cNvSpPr/>
              <p:nvPr/>
            </p:nvSpPr>
            <p:spPr>
              <a:xfrm>
                <a:off x="3979978" y="3124199"/>
                <a:ext cx="483811" cy="519114"/>
              </a:xfrm>
              <a:prstGeom prst="can">
                <a:avLst>
                  <a:gd name="adj" fmla="val 29456"/>
                </a:avLst>
              </a:prstGeom>
              <a:noFill/>
              <a:ln w="9525">
                <a:solidFill>
                  <a:schemeClr val="bg1"/>
                </a:solidFill>
                <a:prstDash val="dash"/>
                <a:round/>
                <a:headEnd/>
                <a:tailEnd/>
              </a:ln>
              <a:effectLst/>
              <a:scene3d>
                <a:camera prst="orthographicFront"/>
                <a:lightRig rig="contrasting" dir="t">
                  <a:rot lat="0" lon="0" rev="12600000"/>
                </a:lightRig>
              </a:scene3d>
              <a:sp3d contourW="12700" prstMaterial="powder">
                <a:bevelT w="38100" h="38100" prst="riblet"/>
                <a:contourClr>
                  <a:schemeClr val="bg1">
                    <a:lumMod val="65000"/>
                  </a:schemeClr>
                </a:contourClr>
              </a:sp3d>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kern="0" dirty="0">
                  <a:solidFill>
                    <a:sysClr val="windowText" lastClr="000000"/>
                  </a:solidFill>
                  <a:latin typeface="Arial" pitchFamily="34" charset="0"/>
                  <a:ea typeface="ＭＳ Ｐゴシック" pitchFamily="34" charset="-128"/>
                  <a:cs typeface="Arial" pitchFamily="34" charset="0"/>
                </a:endParaRPr>
              </a:p>
            </p:txBody>
          </p:sp>
        </p:grpSp>
        <p:sp>
          <p:nvSpPr>
            <p:cNvPr id="181" name="Text Box 35"/>
            <p:cNvSpPr txBox="1">
              <a:spLocks noChangeArrowheads="1"/>
            </p:cNvSpPr>
            <p:nvPr/>
          </p:nvSpPr>
          <p:spPr bwMode="auto">
            <a:xfrm>
              <a:off x="6412028" y="2373001"/>
              <a:ext cx="354263" cy="123111"/>
            </a:xfrm>
            <a:prstGeom prst="rect">
              <a:avLst/>
            </a:prstGeom>
            <a:noFill/>
            <a:ln w="6350" algn="ctr">
              <a:noFill/>
              <a:miter lim="800000"/>
              <a:headEnd/>
              <a:tailEnd/>
            </a:ln>
          </p:spPr>
          <p:txBody>
            <a:bodyPr wrap="square" lIns="0" tIns="0" rIns="0" bIns="0">
              <a:spAutoFit/>
            </a:bodyPr>
            <a:lstStyle/>
            <a:p>
              <a:pPr algn="ctr" eaLnBrk="0" hangingPunct="0">
                <a:spcBef>
                  <a:spcPct val="50000"/>
                </a:spcBef>
              </a:pPr>
              <a:r>
                <a:rPr lang="en-US" sz="800" b="1" dirty="0" smtClean="0">
                  <a:latin typeface="Arial Narrow" pitchFamily="34" charset="0"/>
                  <a:cs typeface="Arial" pitchFamily="34" charset="0"/>
                </a:rPr>
                <a:t>Gmail</a:t>
              </a:r>
              <a:endParaRPr lang="en-US" sz="800" b="1" dirty="0">
                <a:latin typeface="Arial Narrow" pitchFamily="34" charset="0"/>
                <a:cs typeface="Arial" pitchFamily="34" charset="0"/>
              </a:endParaRPr>
            </a:p>
          </p:txBody>
        </p:sp>
        <p:grpSp>
          <p:nvGrpSpPr>
            <p:cNvPr id="20" name="Group 183"/>
            <p:cNvGrpSpPr/>
            <p:nvPr/>
          </p:nvGrpSpPr>
          <p:grpSpPr>
            <a:xfrm>
              <a:off x="6400800" y="2904343"/>
              <a:ext cx="433870" cy="474407"/>
              <a:chOff x="3979978" y="3124199"/>
              <a:chExt cx="483811" cy="529013"/>
            </a:xfrm>
          </p:grpSpPr>
          <p:pic>
            <p:nvPicPr>
              <p:cNvPr id="185" name="Picture 184"/>
              <p:cNvPicPr>
                <a:picLocks noChangeAspect="1"/>
              </p:cNvPicPr>
              <p:nvPr/>
            </p:nvPicPr>
            <p:blipFill>
              <a:blip r:embed="rId3" cstate="print">
                <a:alphaModFix amt="35000"/>
                <a:extLst>
                  <a:ext uri="{BEBA8EAE-BF5A-486C-A8C5-ECC9F3942E4B}">
                    <a14:imgProps xmlns:a14="http://schemas.microsoft.com/office/drawing/2010/main" xmlns="">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xmlns="" val="0"/>
                  </a:ext>
                </a:extLst>
              </a:blip>
              <a:stretch>
                <a:fillRect/>
              </a:stretch>
            </p:blipFill>
            <p:spPr>
              <a:xfrm>
                <a:off x="3979978" y="3124199"/>
                <a:ext cx="483811" cy="529013"/>
              </a:xfrm>
              <a:prstGeom prst="rect">
                <a:avLst/>
              </a:prstGeom>
              <a:blipFill dpi="0" rotWithShape="1">
                <a:blip r:embed="rId5" cstate="print">
                  <a:alphaModFix amt="35000"/>
                </a:blip>
                <a:srcRect/>
                <a:stretch>
                  <a:fillRect/>
                </a:stretch>
              </a:blipFill>
              <a:ln w="55000" cap="flat" cmpd="thickThin" algn="ctr">
                <a:noFill/>
                <a:prstDash val="solid"/>
                <a:headEnd type="none" w="med" len="med"/>
                <a:tailEnd type="none" w="med" len="med"/>
              </a:ln>
              <a:effectLst/>
            </p:spPr>
          </p:pic>
          <p:sp>
            <p:nvSpPr>
              <p:cNvPr id="186" name="Can 185"/>
              <p:cNvSpPr/>
              <p:nvPr/>
            </p:nvSpPr>
            <p:spPr>
              <a:xfrm>
                <a:off x="3979978" y="3124199"/>
                <a:ext cx="483811" cy="519114"/>
              </a:xfrm>
              <a:prstGeom prst="can">
                <a:avLst>
                  <a:gd name="adj" fmla="val 29456"/>
                </a:avLst>
              </a:prstGeom>
              <a:noFill/>
              <a:ln w="9525">
                <a:solidFill>
                  <a:schemeClr val="bg1"/>
                </a:solidFill>
                <a:prstDash val="dash"/>
                <a:round/>
                <a:headEnd/>
                <a:tailEnd/>
              </a:ln>
              <a:effectLst/>
              <a:scene3d>
                <a:camera prst="orthographicFront"/>
                <a:lightRig rig="contrasting" dir="t">
                  <a:rot lat="0" lon="0" rev="12600000"/>
                </a:lightRig>
              </a:scene3d>
              <a:sp3d contourW="12700" prstMaterial="powder">
                <a:bevelT w="38100" h="38100" prst="riblet"/>
                <a:contourClr>
                  <a:schemeClr val="bg1">
                    <a:lumMod val="65000"/>
                  </a:schemeClr>
                </a:contourClr>
              </a:sp3d>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kern="0" dirty="0">
                  <a:solidFill>
                    <a:sysClr val="windowText" lastClr="000000"/>
                  </a:solidFill>
                  <a:latin typeface="Arial" pitchFamily="34" charset="0"/>
                  <a:ea typeface="ＭＳ Ｐゴシック" pitchFamily="34" charset="-128"/>
                  <a:cs typeface="Arial" pitchFamily="34" charset="0"/>
                </a:endParaRPr>
              </a:p>
            </p:txBody>
          </p:sp>
        </p:grpSp>
        <p:pic>
          <p:nvPicPr>
            <p:cNvPr id="183" name="Picture 21" descr="QuantumvmPRO_Icon_samples.jpg"/>
            <p:cNvPicPr>
              <a:picLocks noChangeAspect="1"/>
            </p:cNvPicPr>
            <p:nvPr/>
          </p:nvPicPr>
          <p:blipFill>
            <a:blip r:embed="rId6" cstate="print"/>
            <a:srcRect l="18889" t="43333" r="57777" b="39999"/>
            <a:stretch>
              <a:fillRect/>
            </a:stretch>
          </p:blipFill>
          <p:spPr bwMode="auto">
            <a:xfrm>
              <a:off x="6451479" y="3067881"/>
              <a:ext cx="334966" cy="239610"/>
            </a:xfrm>
            <a:prstGeom prst="rect">
              <a:avLst/>
            </a:prstGeom>
            <a:noFill/>
            <a:ln w="9525">
              <a:noFill/>
              <a:miter lim="800000"/>
              <a:headEnd/>
              <a:tailEnd/>
            </a:ln>
          </p:spPr>
        </p:pic>
      </p:grpSp>
      <p:grpSp>
        <p:nvGrpSpPr>
          <p:cNvPr id="21" name="Group 10"/>
          <p:cNvGrpSpPr/>
          <p:nvPr/>
        </p:nvGrpSpPr>
        <p:grpSpPr>
          <a:xfrm>
            <a:off x="3950074" y="947925"/>
            <a:ext cx="4584189" cy="892539"/>
            <a:chOff x="3950074" y="947925"/>
            <a:chExt cx="4584189" cy="892539"/>
          </a:xfrm>
        </p:grpSpPr>
        <p:pic>
          <p:nvPicPr>
            <p:cNvPr id="298" name="Picture 3" descr="C:\Users\Brumas\Desktop\2.png"/>
            <p:cNvPicPr>
              <a:picLocks noChangeAspect="1" noChangeArrowheads="1"/>
            </p:cNvPicPr>
            <p:nvPr/>
          </p:nvPicPr>
          <p:blipFill>
            <a:blip r:embed="rId14" cstate="print">
              <a:alphaModFix amt="80000"/>
              <a:extLst>
                <a:ext uri="{BEBA8EAE-BF5A-486C-A8C5-ECC9F3942E4B}">
                  <a14:imgProps xmlns:a14="http://schemas.microsoft.com/office/drawing/2010/main" xmlns="">
                    <a14:imgLayer r:embed="rId10">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3950074" y="974370"/>
              <a:ext cx="1087791" cy="576782"/>
            </a:xfrm>
            <a:prstGeom prst="rect">
              <a:avLst/>
            </a:prstGeom>
            <a:blipFill dpi="0" rotWithShape="1">
              <a:blip r:embed="rId15" cstate="print">
                <a:alphaModFix amt="80000"/>
              </a:blip>
              <a:srcRect/>
              <a:stretch>
                <a:fillRect/>
              </a:stretch>
            </a:blipFill>
            <a:ln w="55000" cap="flat" cmpd="thickThin" algn="ctr">
              <a:noFill/>
              <a:prstDash val="solid"/>
              <a:headEnd type="none" w="med" len="med"/>
              <a:tailEnd type="none" w="med" len="med"/>
            </a:ln>
            <a:effectLst/>
            <a:extLst/>
          </p:spPr>
        </p:pic>
        <p:pic>
          <p:nvPicPr>
            <p:cNvPr id="299" name="Picture 3" descr="C:\Users\Brumas\Desktop\2.png"/>
            <p:cNvPicPr>
              <a:picLocks noChangeAspect="1" noChangeArrowheads="1"/>
            </p:cNvPicPr>
            <p:nvPr/>
          </p:nvPicPr>
          <p:blipFill>
            <a:blip r:embed="rId14" cstate="print">
              <a:alphaModFix amt="80000"/>
              <a:extLst>
                <a:ext uri="{BEBA8EAE-BF5A-486C-A8C5-ECC9F3942E4B}">
                  <a14:imgProps xmlns:a14="http://schemas.microsoft.com/office/drawing/2010/main" xmlns="">
                    <a14:imgLayer r:embed="rId10">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4909891" y="947925"/>
              <a:ext cx="851672" cy="451584"/>
            </a:xfrm>
            <a:prstGeom prst="rect">
              <a:avLst/>
            </a:prstGeom>
            <a:blipFill dpi="0" rotWithShape="1">
              <a:blip r:embed="rId16" cstate="print">
                <a:alphaModFix amt="80000"/>
              </a:blip>
              <a:srcRect/>
              <a:stretch>
                <a:fillRect/>
              </a:stretch>
            </a:blipFill>
            <a:ln w="55000" cap="flat" cmpd="thickThin" algn="ctr">
              <a:noFill/>
              <a:prstDash val="solid"/>
              <a:headEnd type="none" w="med" len="med"/>
              <a:tailEnd type="none" w="med" len="med"/>
            </a:ln>
            <a:effectLst/>
            <a:extLst/>
          </p:spPr>
        </p:pic>
        <p:pic>
          <p:nvPicPr>
            <p:cNvPr id="300" name="Picture 3" descr="C:\Users\Brumas\Desktop\2.png"/>
            <p:cNvPicPr>
              <a:picLocks noChangeAspect="1" noChangeArrowheads="1"/>
            </p:cNvPicPr>
            <p:nvPr/>
          </p:nvPicPr>
          <p:blipFill>
            <a:blip r:embed="rId14" cstate="print">
              <a:alphaModFix amt="80000"/>
              <a:extLst>
                <a:ext uri="{BEBA8EAE-BF5A-486C-A8C5-ECC9F3942E4B}">
                  <a14:imgProps xmlns:a14="http://schemas.microsoft.com/office/drawing/2010/main" xmlns="">
                    <a14:imgLayer r:embed="rId10">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5717591" y="985198"/>
              <a:ext cx="851672" cy="451584"/>
            </a:xfrm>
            <a:prstGeom prst="rect">
              <a:avLst/>
            </a:prstGeom>
            <a:blipFill dpi="0" rotWithShape="1">
              <a:blip r:embed="rId16" cstate="print">
                <a:alphaModFix amt="80000"/>
              </a:blip>
              <a:srcRect/>
              <a:stretch>
                <a:fillRect/>
              </a:stretch>
            </a:blipFill>
            <a:ln w="55000" cap="flat" cmpd="thickThin" algn="ctr">
              <a:noFill/>
              <a:prstDash val="solid"/>
              <a:headEnd type="none" w="med" len="med"/>
              <a:tailEnd type="none" w="med" len="med"/>
            </a:ln>
            <a:effectLst/>
            <a:extLst/>
          </p:spPr>
        </p:pic>
        <p:pic>
          <p:nvPicPr>
            <p:cNvPr id="301" name="Picture 3" descr="C:\Users\Brumas\Desktop\2.png"/>
            <p:cNvPicPr>
              <a:picLocks noChangeAspect="1" noChangeArrowheads="1"/>
            </p:cNvPicPr>
            <p:nvPr/>
          </p:nvPicPr>
          <p:blipFill>
            <a:blip r:embed="rId14" cstate="print">
              <a:alphaModFix amt="80000"/>
              <a:extLst>
                <a:ext uri="{BEBA8EAE-BF5A-486C-A8C5-ECC9F3942E4B}">
                  <a14:imgProps xmlns:a14="http://schemas.microsoft.com/office/drawing/2010/main" xmlns="">
                    <a14:imgLayer r:embed="rId10">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6314037" y="1059641"/>
              <a:ext cx="1087791" cy="576782"/>
            </a:xfrm>
            <a:prstGeom prst="rect">
              <a:avLst/>
            </a:prstGeom>
            <a:blipFill dpi="0" rotWithShape="1">
              <a:blip r:embed="rId15" cstate="print">
                <a:alphaModFix amt="80000"/>
              </a:blip>
              <a:srcRect/>
              <a:stretch>
                <a:fillRect/>
              </a:stretch>
            </a:blipFill>
            <a:ln w="55000" cap="flat" cmpd="thickThin" algn="ctr">
              <a:noFill/>
              <a:prstDash val="solid"/>
              <a:headEnd type="none" w="med" len="med"/>
              <a:tailEnd type="none" w="med" len="med"/>
            </a:ln>
            <a:effectLst/>
            <a:extLst/>
          </p:spPr>
        </p:pic>
        <p:pic>
          <p:nvPicPr>
            <p:cNvPr id="302" name="Picture 3" descr="C:\Users\Brumas\Desktop\2.png"/>
            <p:cNvPicPr>
              <a:picLocks noChangeAspect="1" noChangeArrowheads="1"/>
            </p:cNvPicPr>
            <p:nvPr/>
          </p:nvPicPr>
          <p:blipFill>
            <a:blip r:embed="rId14" cstate="print">
              <a:alphaModFix amt="80000"/>
              <a:extLst>
                <a:ext uri="{BEBA8EAE-BF5A-486C-A8C5-ECC9F3942E4B}">
                  <a14:imgProps xmlns:a14="http://schemas.microsoft.com/office/drawing/2010/main" xmlns="">
                    <a14:imgLayer r:embed="rId10">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6905726" y="969204"/>
              <a:ext cx="1087791" cy="576782"/>
            </a:xfrm>
            <a:prstGeom prst="rect">
              <a:avLst/>
            </a:prstGeom>
            <a:blipFill dpi="0" rotWithShape="1">
              <a:blip r:embed="rId15" cstate="print">
                <a:alphaModFix amt="80000"/>
              </a:blip>
              <a:srcRect/>
              <a:stretch>
                <a:fillRect/>
              </a:stretch>
            </a:blipFill>
            <a:ln w="55000" cap="flat" cmpd="thickThin" algn="ctr">
              <a:noFill/>
              <a:prstDash val="solid"/>
              <a:headEnd type="none" w="med" len="med"/>
              <a:tailEnd type="none" w="med" len="med"/>
            </a:ln>
            <a:effectLst/>
            <a:extLst/>
          </p:spPr>
        </p:pic>
        <p:pic>
          <p:nvPicPr>
            <p:cNvPr id="304" name="Picture 3" descr="C:\Users\Brumas\Desktop\2.png"/>
            <p:cNvPicPr>
              <a:picLocks noChangeAspect="1" noChangeArrowheads="1"/>
            </p:cNvPicPr>
            <p:nvPr/>
          </p:nvPicPr>
          <p:blipFill>
            <a:blip r:embed="rId14" cstate="print">
              <a:alphaModFix amt="80000"/>
              <a:extLst>
                <a:ext uri="{BEBA8EAE-BF5A-486C-A8C5-ECC9F3942E4B}">
                  <a14:imgProps xmlns:a14="http://schemas.microsoft.com/office/drawing/2010/main" xmlns="">
                    <a14:imgLayer r:embed="rId10">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5838160" y="1210990"/>
              <a:ext cx="1171683" cy="621264"/>
            </a:xfrm>
            <a:prstGeom prst="rect">
              <a:avLst/>
            </a:prstGeom>
            <a:blipFill dpi="0" rotWithShape="1">
              <a:blip r:embed="rId17" cstate="print">
                <a:alphaModFix amt="80000"/>
              </a:blip>
              <a:srcRect/>
              <a:stretch>
                <a:fillRect/>
              </a:stretch>
            </a:blipFill>
            <a:ln w="55000" cap="flat" cmpd="thickThin" algn="ctr">
              <a:noFill/>
              <a:prstDash val="solid"/>
              <a:headEnd type="none" w="med" len="med"/>
              <a:tailEnd type="none" w="med" len="med"/>
            </a:ln>
            <a:effectLst/>
            <a:extLst/>
          </p:spPr>
        </p:pic>
        <p:pic>
          <p:nvPicPr>
            <p:cNvPr id="305" name="Picture 3" descr="C:\Users\Brumas\Desktop\2.png"/>
            <p:cNvPicPr>
              <a:picLocks noChangeAspect="1" noChangeArrowheads="1"/>
            </p:cNvPicPr>
            <p:nvPr/>
          </p:nvPicPr>
          <p:blipFill>
            <a:blip r:embed="rId14" cstate="print">
              <a:alphaModFix amt="80000"/>
              <a:extLst>
                <a:ext uri="{BEBA8EAE-BF5A-486C-A8C5-ECC9F3942E4B}">
                  <a14:imgProps xmlns:a14="http://schemas.microsoft.com/office/drawing/2010/main" xmlns="">
                    <a14:imgLayer r:embed="rId10">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4610100" y="1219200"/>
              <a:ext cx="1171683" cy="621264"/>
            </a:xfrm>
            <a:prstGeom prst="rect">
              <a:avLst/>
            </a:prstGeom>
            <a:blipFill dpi="0" rotWithShape="1">
              <a:blip r:embed="rId17" cstate="print">
                <a:alphaModFix amt="80000"/>
              </a:blip>
              <a:srcRect/>
              <a:stretch>
                <a:fillRect/>
              </a:stretch>
            </a:blipFill>
            <a:ln w="55000" cap="flat" cmpd="thickThin" algn="ctr">
              <a:noFill/>
              <a:prstDash val="solid"/>
              <a:headEnd type="none" w="med" len="med"/>
              <a:tailEnd type="none" w="med" len="med"/>
            </a:ln>
            <a:effectLst/>
            <a:extLst/>
          </p:spPr>
        </p:pic>
        <p:pic>
          <p:nvPicPr>
            <p:cNvPr id="306" name="Picture 3" descr="C:\Users\Brumas\Desktop\2.png"/>
            <p:cNvPicPr>
              <a:picLocks noChangeAspect="1" noChangeArrowheads="1"/>
            </p:cNvPicPr>
            <p:nvPr/>
          </p:nvPicPr>
          <p:blipFill>
            <a:blip r:embed="rId14" cstate="print">
              <a:alphaModFix amt="80000"/>
              <a:extLst>
                <a:ext uri="{BEBA8EAE-BF5A-486C-A8C5-ECC9F3942E4B}">
                  <a14:imgProps xmlns:a14="http://schemas.microsoft.com/office/drawing/2010/main" xmlns="">
                    <a14:imgLayer r:embed="rId10">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7446472" y="1210990"/>
              <a:ext cx="1087791" cy="576782"/>
            </a:xfrm>
            <a:prstGeom prst="rect">
              <a:avLst/>
            </a:prstGeom>
            <a:blipFill dpi="0" rotWithShape="1">
              <a:blip r:embed="rId15" cstate="print">
                <a:alphaModFix amt="80000"/>
              </a:blip>
              <a:srcRect/>
              <a:stretch>
                <a:fillRect/>
              </a:stretch>
            </a:blipFill>
            <a:ln w="55000" cap="flat" cmpd="thickThin" algn="ctr">
              <a:noFill/>
              <a:prstDash val="solid"/>
              <a:headEnd type="none" w="med" len="med"/>
              <a:tailEnd type="none" w="med" len="med"/>
            </a:ln>
            <a:effectLst/>
            <a:extLst/>
          </p:spPr>
        </p:pic>
      </p:grpSp>
      <p:sp>
        <p:nvSpPr>
          <p:cNvPr id="307" name="Left-Right Arrow 306"/>
          <p:cNvSpPr/>
          <p:nvPr/>
        </p:nvSpPr>
        <p:spPr>
          <a:xfrm rot="10248648">
            <a:off x="2826096" y="4138666"/>
            <a:ext cx="2593781" cy="178168"/>
          </a:xfrm>
          <a:prstGeom prst="leftRightArrow">
            <a:avLst/>
          </a:prstGeom>
          <a:gradFill flip="none" rotWithShape="1">
            <a:gsLst>
              <a:gs pos="0">
                <a:schemeClr val="accent6">
                  <a:lumMod val="40000"/>
                  <a:lumOff val="60000"/>
                </a:schemeClr>
              </a:gs>
              <a:gs pos="100000">
                <a:schemeClr val="accent6">
                  <a:lumMod val="40000"/>
                  <a:lumOff val="60000"/>
                </a:schemeClr>
              </a:gs>
              <a:gs pos="49000">
                <a:schemeClr val="accent6">
                  <a:lumMod val="40000"/>
                  <a:lumOff val="60000"/>
                  <a:alpha val="32000"/>
                </a:schemeClr>
              </a:gs>
            </a:gsLst>
            <a:lin ang="108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itchFamily="34" charset="0"/>
            </a:endParaRPr>
          </a:p>
        </p:txBody>
      </p:sp>
      <p:sp>
        <p:nvSpPr>
          <p:cNvPr id="308" name="Left-Right Arrow 307"/>
          <p:cNvSpPr/>
          <p:nvPr/>
        </p:nvSpPr>
        <p:spPr>
          <a:xfrm rot="11942199">
            <a:off x="2754371" y="3299423"/>
            <a:ext cx="2722507" cy="178168"/>
          </a:xfrm>
          <a:prstGeom prst="leftRightArrow">
            <a:avLst/>
          </a:prstGeom>
          <a:gradFill flip="none" rotWithShape="1">
            <a:gsLst>
              <a:gs pos="0">
                <a:schemeClr val="accent6">
                  <a:lumMod val="40000"/>
                  <a:lumOff val="60000"/>
                </a:schemeClr>
              </a:gs>
              <a:gs pos="100000">
                <a:schemeClr val="accent6">
                  <a:lumMod val="40000"/>
                  <a:lumOff val="60000"/>
                </a:schemeClr>
              </a:gs>
              <a:gs pos="49000">
                <a:schemeClr val="accent6">
                  <a:lumMod val="40000"/>
                  <a:lumOff val="60000"/>
                  <a:alpha val="32000"/>
                </a:schemeClr>
              </a:gs>
            </a:gsLst>
            <a:lin ang="108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itchFamily="34" charset="0"/>
            </a:endParaRPr>
          </a:p>
        </p:txBody>
      </p:sp>
      <p:sp>
        <p:nvSpPr>
          <p:cNvPr id="312" name="Right Arrow 311"/>
          <p:cNvSpPr/>
          <p:nvPr/>
        </p:nvSpPr>
        <p:spPr>
          <a:xfrm rot="8025147">
            <a:off x="6076894" y="3459635"/>
            <a:ext cx="391380" cy="91440"/>
          </a:xfrm>
          <a:prstGeom prst="rightArrow">
            <a:avLst>
              <a:gd name="adj1" fmla="val 50000"/>
              <a:gd name="adj2" fmla="val 66915"/>
            </a:avLst>
          </a:prstGeom>
          <a:gradFill flip="none" rotWithShape="1">
            <a:gsLst>
              <a:gs pos="0">
                <a:schemeClr val="accent6">
                  <a:lumMod val="40000"/>
                  <a:lumOff val="60000"/>
                </a:schemeClr>
              </a:gs>
              <a:gs pos="100000">
                <a:schemeClr val="accent6">
                  <a:lumMod val="40000"/>
                  <a:lumOff val="60000"/>
                  <a:alpha val="32000"/>
                </a:schemeClr>
              </a:gs>
            </a:gsLst>
            <a:lin ang="108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itchFamily="34" charset="0"/>
            </a:endParaRPr>
          </a:p>
        </p:txBody>
      </p:sp>
      <p:sp>
        <p:nvSpPr>
          <p:cNvPr id="286" name="Rounded Rectangle 285"/>
          <p:cNvSpPr/>
          <p:nvPr/>
        </p:nvSpPr>
        <p:spPr>
          <a:xfrm>
            <a:off x="3665621" y="4399642"/>
            <a:ext cx="1888958" cy="842210"/>
          </a:xfrm>
          <a:prstGeom prst="roundRect">
            <a:avLst/>
          </a:prstGeom>
          <a:gradFill>
            <a:gsLst>
              <a:gs pos="0">
                <a:schemeClr val="accent3">
                  <a:lumMod val="14000"/>
                  <a:lumOff val="86000"/>
                </a:schemeClr>
              </a:gs>
              <a:gs pos="100000">
                <a:schemeClr val="bg1"/>
              </a:gs>
            </a:gsLst>
          </a:gradFill>
          <a:ln/>
          <a:effectLst/>
          <a:scene3d>
            <a:camera prst="orthographicFront"/>
            <a:lightRig rig="threePt" dir="t"/>
          </a:scene3d>
          <a:sp3d>
            <a:bevelT h="25400" prst="artDeco"/>
            <a:bevelB w="0" h="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spcBef>
                <a:spcPts val="0"/>
              </a:spcBef>
              <a:spcAft>
                <a:spcPts val="0"/>
              </a:spcAft>
              <a:buClr>
                <a:schemeClr val="accent1"/>
              </a:buClr>
              <a:buSzPct val="75000"/>
              <a:tabLst>
                <a:tab pos="1028700" algn="l"/>
              </a:tabLst>
            </a:pPr>
            <a:r>
              <a:rPr lang="en-US" sz="1400" b="1" dirty="0">
                <a:solidFill>
                  <a:srgbClr val="007AC3"/>
                </a:solidFill>
                <a:latin typeface="Arial" pitchFamily="34" charset="0"/>
                <a:ea typeface="ＭＳ Ｐゴシック" pitchFamily="34" charset="-128"/>
                <a:cs typeface="Arial" pitchFamily="34" charset="0"/>
              </a:rPr>
              <a:t>Consistently Meet Increasingly Demanding SLAs</a:t>
            </a:r>
          </a:p>
        </p:txBody>
      </p:sp>
      <p:sp>
        <p:nvSpPr>
          <p:cNvPr id="313" name="Right Arrow 269"/>
          <p:cNvSpPr/>
          <p:nvPr/>
        </p:nvSpPr>
        <p:spPr>
          <a:xfrm rot="18681868">
            <a:off x="2678371" y="1944074"/>
            <a:ext cx="1708832" cy="622198"/>
          </a:xfrm>
          <a:custGeom>
            <a:avLst/>
            <a:gdLst>
              <a:gd name="connsiteX0" fmla="*/ 0 w 1503947"/>
              <a:gd name="connsiteY0" fmla="*/ 228600 h 914400"/>
              <a:gd name="connsiteX1" fmla="*/ 1046747 w 1503947"/>
              <a:gd name="connsiteY1" fmla="*/ 228600 h 914400"/>
              <a:gd name="connsiteX2" fmla="*/ 1046747 w 1503947"/>
              <a:gd name="connsiteY2" fmla="*/ 0 h 914400"/>
              <a:gd name="connsiteX3" fmla="*/ 1503947 w 1503947"/>
              <a:gd name="connsiteY3" fmla="*/ 457200 h 914400"/>
              <a:gd name="connsiteX4" fmla="*/ 1046747 w 1503947"/>
              <a:gd name="connsiteY4" fmla="*/ 914400 h 914400"/>
              <a:gd name="connsiteX5" fmla="*/ 1046747 w 1503947"/>
              <a:gd name="connsiteY5" fmla="*/ 685800 h 914400"/>
              <a:gd name="connsiteX6" fmla="*/ 0 w 1503947"/>
              <a:gd name="connsiteY6" fmla="*/ 685800 h 914400"/>
              <a:gd name="connsiteX7" fmla="*/ 0 w 1503947"/>
              <a:gd name="connsiteY7" fmla="*/ 228600 h 914400"/>
              <a:gd name="connsiteX0" fmla="*/ 0 w 1503947"/>
              <a:gd name="connsiteY0" fmla="*/ 228600 h 914400"/>
              <a:gd name="connsiteX1" fmla="*/ 1046747 w 1503947"/>
              <a:gd name="connsiteY1" fmla="*/ 228600 h 914400"/>
              <a:gd name="connsiteX2" fmla="*/ 1046747 w 1503947"/>
              <a:gd name="connsiteY2" fmla="*/ 0 h 914400"/>
              <a:gd name="connsiteX3" fmla="*/ 1503947 w 1503947"/>
              <a:gd name="connsiteY3" fmla="*/ 457200 h 914400"/>
              <a:gd name="connsiteX4" fmla="*/ 1046747 w 1503947"/>
              <a:gd name="connsiteY4" fmla="*/ 914400 h 914400"/>
              <a:gd name="connsiteX5" fmla="*/ 1046747 w 1503947"/>
              <a:gd name="connsiteY5" fmla="*/ 685800 h 914400"/>
              <a:gd name="connsiteX6" fmla="*/ 6350 w 1503947"/>
              <a:gd name="connsiteY6" fmla="*/ 450850 h 914400"/>
              <a:gd name="connsiteX7" fmla="*/ 0 w 1503947"/>
              <a:gd name="connsiteY7" fmla="*/ 228600 h 914400"/>
              <a:gd name="connsiteX0" fmla="*/ 0 w 1497597"/>
              <a:gd name="connsiteY0" fmla="*/ 450850 h 914400"/>
              <a:gd name="connsiteX1" fmla="*/ 1040397 w 1497597"/>
              <a:gd name="connsiteY1" fmla="*/ 228600 h 914400"/>
              <a:gd name="connsiteX2" fmla="*/ 1040397 w 1497597"/>
              <a:gd name="connsiteY2" fmla="*/ 0 h 914400"/>
              <a:gd name="connsiteX3" fmla="*/ 1497597 w 1497597"/>
              <a:gd name="connsiteY3" fmla="*/ 457200 h 914400"/>
              <a:gd name="connsiteX4" fmla="*/ 1040397 w 1497597"/>
              <a:gd name="connsiteY4" fmla="*/ 914400 h 914400"/>
              <a:gd name="connsiteX5" fmla="*/ 1040397 w 1497597"/>
              <a:gd name="connsiteY5" fmla="*/ 685800 h 914400"/>
              <a:gd name="connsiteX6" fmla="*/ 0 w 1497597"/>
              <a:gd name="connsiteY6" fmla="*/ 450850 h 914400"/>
              <a:gd name="connsiteX0" fmla="*/ 0 w 1491579"/>
              <a:gd name="connsiteY0" fmla="*/ 463550 h 914400"/>
              <a:gd name="connsiteX1" fmla="*/ 1034379 w 1491579"/>
              <a:gd name="connsiteY1" fmla="*/ 228600 h 914400"/>
              <a:gd name="connsiteX2" fmla="*/ 1034379 w 1491579"/>
              <a:gd name="connsiteY2" fmla="*/ 0 h 914400"/>
              <a:gd name="connsiteX3" fmla="*/ 1491579 w 1491579"/>
              <a:gd name="connsiteY3" fmla="*/ 457200 h 914400"/>
              <a:gd name="connsiteX4" fmla="*/ 1034379 w 1491579"/>
              <a:gd name="connsiteY4" fmla="*/ 914400 h 914400"/>
              <a:gd name="connsiteX5" fmla="*/ 1034379 w 1491579"/>
              <a:gd name="connsiteY5" fmla="*/ 685800 h 914400"/>
              <a:gd name="connsiteX6" fmla="*/ 0 w 1491579"/>
              <a:gd name="connsiteY6" fmla="*/ 46355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1579" h="914400">
                <a:moveTo>
                  <a:pt x="0" y="463550"/>
                </a:moveTo>
                <a:lnTo>
                  <a:pt x="1034379" y="228600"/>
                </a:lnTo>
                <a:lnTo>
                  <a:pt x="1034379" y="0"/>
                </a:lnTo>
                <a:lnTo>
                  <a:pt x="1491579" y="457200"/>
                </a:lnTo>
                <a:lnTo>
                  <a:pt x="1034379" y="914400"/>
                </a:lnTo>
                <a:lnTo>
                  <a:pt x="1034379" y="685800"/>
                </a:lnTo>
                <a:lnTo>
                  <a:pt x="0" y="463550"/>
                </a:lnTo>
                <a:close/>
              </a:path>
            </a:pathLst>
          </a:custGeom>
          <a:gradFill flip="none" rotWithShape="1">
            <a:gsLst>
              <a:gs pos="0">
                <a:schemeClr val="accent6">
                  <a:lumMod val="60000"/>
                  <a:lumOff val="40000"/>
                </a:schemeClr>
              </a:gs>
              <a:gs pos="50000">
                <a:schemeClr val="accent6">
                  <a:lumMod val="60000"/>
                  <a:lumOff val="40000"/>
                  <a:alpha val="57000"/>
                </a:schemeClr>
              </a:gs>
              <a:gs pos="100000">
                <a:schemeClr val="bg2">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6666"/>
              </a:solidFill>
            </a:endParaRPr>
          </a:p>
        </p:txBody>
      </p:sp>
      <p:sp>
        <p:nvSpPr>
          <p:cNvPr id="314" name="Right Arrow 269"/>
          <p:cNvSpPr/>
          <p:nvPr/>
        </p:nvSpPr>
        <p:spPr>
          <a:xfrm rot="18023188">
            <a:off x="6171638" y="2597655"/>
            <a:ext cx="2486892" cy="622198"/>
          </a:xfrm>
          <a:custGeom>
            <a:avLst/>
            <a:gdLst>
              <a:gd name="connsiteX0" fmla="*/ 0 w 1503947"/>
              <a:gd name="connsiteY0" fmla="*/ 228600 h 914400"/>
              <a:gd name="connsiteX1" fmla="*/ 1046747 w 1503947"/>
              <a:gd name="connsiteY1" fmla="*/ 228600 h 914400"/>
              <a:gd name="connsiteX2" fmla="*/ 1046747 w 1503947"/>
              <a:gd name="connsiteY2" fmla="*/ 0 h 914400"/>
              <a:gd name="connsiteX3" fmla="*/ 1503947 w 1503947"/>
              <a:gd name="connsiteY3" fmla="*/ 457200 h 914400"/>
              <a:gd name="connsiteX4" fmla="*/ 1046747 w 1503947"/>
              <a:gd name="connsiteY4" fmla="*/ 914400 h 914400"/>
              <a:gd name="connsiteX5" fmla="*/ 1046747 w 1503947"/>
              <a:gd name="connsiteY5" fmla="*/ 685800 h 914400"/>
              <a:gd name="connsiteX6" fmla="*/ 0 w 1503947"/>
              <a:gd name="connsiteY6" fmla="*/ 685800 h 914400"/>
              <a:gd name="connsiteX7" fmla="*/ 0 w 1503947"/>
              <a:gd name="connsiteY7" fmla="*/ 228600 h 914400"/>
              <a:gd name="connsiteX0" fmla="*/ 0 w 1503947"/>
              <a:gd name="connsiteY0" fmla="*/ 228600 h 914400"/>
              <a:gd name="connsiteX1" fmla="*/ 1046747 w 1503947"/>
              <a:gd name="connsiteY1" fmla="*/ 228600 h 914400"/>
              <a:gd name="connsiteX2" fmla="*/ 1046747 w 1503947"/>
              <a:gd name="connsiteY2" fmla="*/ 0 h 914400"/>
              <a:gd name="connsiteX3" fmla="*/ 1503947 w 1503947"/>
              <a:gd name="connsiteY3" fmla="*/ 457200 h 914400"/>
              <a:gd name="connsiteX4" fmla="*/ 1046747 w 1503947"/>
              <a:gd name="connsiteY4" fmla="*/ 914400 h 914400"/>
              <a:gd name="connsiteX5" fmla="*/ 1046747 w 1503947"/>
              <a:gd name="connsiteY5" fmla="*/ 685800 h 914400"/>
              <a:gd name="connsiteX6" fmla="*/ 6350 w 1503947"/>
              <a:gd name="connsiteY6" fmla="*/ 450850 h 914400"/>
              <a:gd name="connsiteX7" fmla="*/ 0 w 1503947"/>
              <a:gd name="connsiteY7" fmla="*/ 228600 h 914400"/>
              <a:gd name="connsiteX0" fmla="*/ 0 w 1497597"/>
              <a:gd name="connsiteY0" fmla="*/ 450850 h 914400"/>
              <a:gd name="connsiteX1" fmla="*/ 1040397 w 1497597"/>
              <a:gd name="connsiteY1" fmla="*/ 228600 h 914400"/>
              <a:gd name="connsiteX2" fmla="*/ 1040397 w 1497597"/>
              <a:gd name="connsiteY2" fmla="*/ 0 h 914400"/>
              <a:gd name="connsiteX3" fmla="*/ 1497597 w 1497597"/>
              <a:gd name="connsiteY3" fmla="*/ 457200 h 914400"/>
              <a:gd name="connsiteX4" fmla="*/ 1040397 w 1497597"/>
              <a:gd name="connsiteY4" fmla="*/ 914400 h 914400"/>
              <a:gd name="connsiteX5" fmla="*/ 1040397 w 1497597"/>
              <a:gd name="connsiteY5" fmla="*/ 685800 h 914400"/>
              <a:gd name="connsiteX6" fmla="*/ 0 w 1497597"/>
              <a:gd name="connsiteY6" fmla="*/ 450850 h 914400"/>
              <a:gd name="connsiteX0" fmla="*/ 0 w 1491579"/>
              <a:gd name="connsiteY0" fmla="*/ 463550 h 914400"/>
              <a:gd name="connsiteX1" fmla="*/ 1034379 w 1491579"/>
              <a:gd name="connsiteY1" fmla="*/ 228600 h 914400"/>
              <a:gd name="connsiteX2" fmla="*/ 1034379 w 1491579"/>
              <a:gd name="connsiteY2" fmla="*/ 0 h 914400"/>
              <a:gd name="connsiteX3" fmla="*/ 1491579 w 1491579"/>
              <a:gd name="connsiteY3" fmla="*/ 457200 h 914400"/>
              <a:gd name="connsiteX4" fmla="*/ 1034379 w 1491579"/>
              <a:gd name="connsiteY4" fmla="*/ 914400 h 914400"/>
              <a:gd name="connsiteX5" fmla="*/ 1034379 w 1491579"/>
              <a:gd name="connsiteY5" fmla="*/ 685800 h 914400"/>
              <a:gd name="connsiteX6" fmla="*/ 0 w 1491579"/>
              <a:gd name="connsiteY6" fmla="*/ 463550 h 914400"/>
              <a:gd name="connsiteX0" fmla="*/ 0 w 1727386"/>
              <a:gd name="connsiteY0" fmla="*/ 676361 h 914400"/>
              <a:gd name="connsiteX1" fmla="*/ 1270186 w 1727386"/>
              <a:gd name="connsiteY1" fmla="*/ 228600 h 914400"/>
              <a:gd name="connsiteX2" fmla="*/ 1270186 w 1727386"/>
              <a:gd name="connsiteY2" fmla="*/ 0 h 914400"/>
              <a:gd name="connsiteX3" fmla="*/ 1727386 w 1727386"/>
              <a:gd name="connsiteY3" fmla="*/ 457200 h 914400"/>
              <a:gd name="connsiteX4" fmla="*/ 1270186 w 1727386"/>
              <a:gd name="connsiteY4" fmla="*/ 914400 h 914400"/>
              <a:gd name="connsiteX5" fmla="*/ 1270186 w 1727386"/>
              <a:gd name="connsiteY5" fmla="*/ 685800 h 914400"/>
              <a:gd name="connsiteX6" fmla="*/ 0 w 1727386"/>
              <a:gd name="connsiteY6" fmla="*/ 676361 h 914400"/>
              <a:gd name="connsiteX0" fmla="*/ 0 w 1727386"/>
              <a:gd name="connsiteY0" fmla="*/ 676361 h 914400"/>
              <a:gd name="connsiteX1" fmla="*/ 589204 w 1727386"/>
              <a:gd name="connsiteY1" fmla="*/ 479388 h 914400"/>
              <a:gd name="connsiteX2" fmla="*/ 1270186 w 1727386"/>
              <a:gd name="connsiteY2" fmla="*/ 228600 h 914400"/>
              <a:gd name="connsiteX3" fmla="*/ 1270186 w 1727386"/>
              <a:gd name="connsiteY3" fmla="*/ 0 h 914400"/>
              <a:gd name="connsiteX4" fmla="*/ 1727386 w 1727386"/>
              <a:gd name="connsiteY4" fmla="*/ 457200 h 914400"/>
              <a:gd name="connsiteX5" fmla="*/ 1270186 w 1727386"/>
              <a:gd name="connsiteY5" fmla="*/ 914400 h 914400"/>
              <a:gd name="connsiteX6" fmla="*/ 1270186 w 1727386"/>
              <a:gd name="connsiteY6" fmla="*/ 685800 h 914400"/>
              <a:gd name="connsiteX7" fmla="*/ 0 w 1727386"/>
              <a:gd name="connsiteY7" fmla="*/ 676361 h 914400"/>
              <a:gd name="connsiteX0" fmla="*/ 0 w 1727386"/>
              <a:gd name="connsiteY0" fmla="*/ 676361 h 914400"/>
              <a:gd name="connsiteX1" fmla="*/ 589204 w 1727386"/>
              <a:gd name="connsiteY1" fmla="*/ 479388 h 914400"/>
              <a:gd name="connsiteX2" fmla="*/ 1270186 w 1727386"/>
              <a:gd name="connsiteY2" fmla="*/ 228600 h 914400"/>
              <a:gd name="connsiteX3" fmla="*/ 1270186 w 1727386"/>
              <a:gd name="connsiteY3" fmla="*/ 0 h 914400"/>
              <a:gd name="connsiteX4" fmla="*/ 1727386 w 1727386"/>
              <a:gd name="connsiteY4" fmla="*/ 457200 h 914400"/>
              <a:gd name="connsiteX5" fmla="*/ 1270186 w 1727386"/>
              <a:gd name="connsiteY5" fmla="*/ 914400 h 914400"/>
              <a:gd name="connsiteX6" fmla="*/ 1270186 w 1727386"/>
              <a:gd name="connsiteY6" fmla="*/ 685800 h 914400"/>
              <a:gd name="connsiteX7" fmla="*/ 542635 w 1727386"/>
              <a:gd name="connsiteY7" fmla="*/ 672770 h 914400"/>
              <a:gd name="connsiteX8" fmla="*/ 0 w 1727386"/>
              <a:gd name="connsiteY8" fmla="*/ 676361 h 914400"/>
              <a:gd name="connsiteX0" fmla="*/ 0 w 2190973"/>
              <a:gd name="connsiteY0" fmla="*/ 368896 h 914400"/>
              <a:gd name="connsiteX1" fmla="*/ 1052791 w 2190973"/>
              <a:gd name="connsiteY1" fmla="*/ 479388 h 914400"/>
              <a:gd name="connsiteX2" fmla="*/ 1733773 w 2190973"/>
              <a:gd name="connsiteY2" fmla="*/ 228600 h 914400"/>
              <a:gd name="connsiteX3" fmla="*/ 1733773 w 2190973"/>
              <a:gd name="connsiteY3" fmla="*/ 0 h 914400"/>
              <a:gd name="connsiteX4" fmla="*/ 2190973 w 2190973"/>
              <a:gd name="connsiteY4" fmla="*/ 457200 h 914400"/>
              <a:gd name="connsiteX5" fmla="*/ 1733773 w 2190973"/>
              <a:gd name="connsiteY5" fmla="*/ 914400 h 914400"/>
              <a:gd name="connsiteX6" fmla="*/ 1733773 w 2190973"/>
              <a:gd name="connsiteY6" fmla="*/ 685800 h 914400"/>
              <a:gd name="connsiteX7" fmla="*/ 1006222 w 2190973"/>
              <a:gd name="connsiteY7" fmla="*/ 672770 h 914400"/>
              <a:gd name="connsiteX8" fmla="*/ 0 w 2190973"/>
              <a:gd name="connsiteY8" fmla="*/ 368896 h 914400"/>
              <a:gd name="connsiteX0" fmla="*/ 0 w 2170720"/>
              <a:gd name="connsiteY0" fmla="*/ 2717 h 914400"/>
              <a:gd name="connsiteX1" fmla="*/ 1032538 w 2170720"/>
              <a:gd name="connsiteY1" fmla="*/ 479388 h 914400"/>
              <a:gd name="connsiteX2" fmla="*/ 1713520 w 2170720"/>
              <a:gd name="connsiteY2" fmla="*/ 228600 h 914400"/>
              <a:gd name="connsiteX3" fmla="*/ 1713520 w 2170720"/>
              <a:gd name="connsiteY3" fmla="*/ 0 h 914400"/>
              <a:gd name="connsiteX4" fmla="*/ 2170720 w 2170720"/>
              <a:gd name="connsiteY4" fmla="*/ 457200 h 914400"/>
              <a:gd name="connsiteX5" fmla="*/ 1713520 w 2170720"/>
              <a:gd name="connsiteY5" fmla="*/ 914400 h 914400"/>
              <a:gd name="connsiteX6" fmla="*/ 1713520 w 2170720"/>
              <a:gd name="connsiteY6" fmla="*/ 685800 h 914400"/>
              <a:gd name="connsiteX7" fmla="*/ 985969 w 2170720"/>
              <a:gd name="connsiteY7" fmla="*/ 672770 h 914400"/>
              <a:gd name="connsiteX8" fmla="*/ 0 w 2170720"/>
              <a:gd name="connsiteY8" fmla="*/ 2717 h 914400"/>
              <a:gd name="connsiteX0" fmla="*/ 0 w 2170720"/>
              <a:gd name="connsiteY0" fmla="*/ 2717 h 914400"/>
              <a:gd name="connsiteX1" fmla="*/ 1032538 w 2170720"/>
              <a:gd name="connsiteY1" fmla="*/ 479388 h 914400"/>
              <a:gd name="connsiteX2" fmla="*/ 1713520 w 2170720"/>
              <a:gd name="connsiteY2" fmla="*/ 228600 h 914400"/>
              <a:gd name="connsiteX3" fmla="*/ 1713520 w 2170720"/>
              <a:gd name="connsiteY3" fmla="*/ 0 h 914400"/>
              <a:gd name="connsiteX4" fmla="*/ 2170720 w 2170720"/>
              <a:gd name="connsiteY4" fmla="*/ 457200 h 914400"/>
              <a:gd name="connsiteX5" fmla="*/ 1713520 w 2170720"/>
              <a:gd name="connsiteY5" fmla="*/ 914400 h 914400"/>
              <a:gd name="connsiteX6" fmla="*/ 1713520 w 2170720"/>
              <a:gd name="connsiteY6" fmla="*/ 685800 h 914400"/>
              <a:gd name="connsiteX7" fmla="*/ 921334 w 2170720"/>
              <a:gd name="connsiteY7" fmla="*/ 671673 h 914400"/>
              <a:gd name="connsiteX8" fmla="*/ 0 w 2170720"/>
              <a:gd name="connsiteY8" fmla="*/ 2717 h 914400"/>
              <a:gd name="connsiteX0" fmla="*/ 0 w 2170720"/>
              <a:gd name="connsiteY0" fmla="*/ 2717 h 914400"/>
              <a:gd name="connsiteX1" fmla="*/ 1032538 w 2170720"/>
              <a:gd name="connsiteY1" fmla="*/ 479388 h 914400"/>
              <a:gd name="connsiteX2" fmla="*/ 1713520 w 2170720"/>
              <a:gd name="connsiteY2" fmla="*/ 228600 h 914400"/>
              <a:gd name="connsiteX3" fmla="*/ 1713520 w 2170720"/>
              <a:gd name="connsiteY3" fmla="*/ 0 h 914400"/>
              <a:gd name="connsiteX4" fmla="*/ 2170720 w 2170720"/>
              <a:gd name="connsiteY4" fmla="*/ 457200 h 914400"/>
              <a:gd name="connsiteX5" fmla="*/ 1713520 w 2170720"/>
              <a:gd name="connsiteY5" fmla="*/ 914400 h 914400"/>
              <a:gd name="connsiteX6" fmla="*/ 1713520 w 2170720"/>
              <a:gd name="connsiteY6" fmla="*/ 685800 h 914400"/>
              <a:gd name="connsiteX7" fmla="*/ 867414 w 2170720"/>
              <a:gd name="connsiteY7" fmla="*/ 627545 h 914400"/>
              <a:gd name="connsiteX8" fmla="*/ 0 w 2170720"/>
              <a:gd name="connsiteY8" fmla="*/ 2717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0720" h="914400">
                <a:moveTo>
                  <a:pt x="0" y="2717"/>
                </a:moveTo>
                <a:lnTo>
                  <a:pt x="1032538" y="479388"/>
                </a:lnTo>
                <a:lnTo>
                  <a:pt x="1713520" y="228600"/>
                </a:lnTo>
                <a:lnTo>
                  <a:pt x="1713520" y="0"/>
                </a:lnTo>
                <a:lnTo>
                  <a:pt x="2170720" y="457200"/>
                </a:lnTo>
                <a:lnTo>
                  <a:pt x="1713520" y="914400"/>
                </a:lnTo>
                <a:lnTo>
                  <a:pt x="1713520" y="685800"/>
                </a:lnTo>
                <a:lnTo>
                  <a:pt x="867414" y="627545"/>
                </a:lnTo>
                <a:lnTo>
                  <a:pt x="0" y="2717"/>
                </a:lnTo>
                <a:close/>
              </a:path>
            </a:pathLst>
          </a:custGeom>
          <a:gradFill flip="none" rotWithShape="1">
            <a:gsLst>
              <a:gs pos="0">
                <a:schemeClr val="accent6">
                  <a:lumMod val="60000"/>
                  <a:lumOff val="40000"/>
                </a:schemeClr>
              </a:gs>
              <a:gs pos="50000">
                <a:schemeClr val="accent6">
                  <a:lumMod val="60000"/>
                  <a:lumOff val="40000"/>
                  <a:alpha val="57000"/>
                </a:schemeClr>
              </a:gs>
              <a:gs pos="100000">
                <a:schemeClr val="bg2">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6666"/>
              </a:solidFill>
            </a:endParaRPr>
          </a:p>
        </p:txBody>
      </p:sp>
      <p:sp>
        <p:nvSpPr>
          <p:cNvPr id="315" name="Text Box 35"/>
          <p:cNvSpPr txBox="1">
            <a:spLocks noChangeArrowheads="1"/>
          </p:cNvSpPr>
          <p:nvPr/>
        </p:nvSpPr>
        <p:spPr bwMode="auto">
          <a:xfrm>
            <a:off x="7578428" y="2066728"/>
            <a:ext cx="515358" cy="153888"/>
          </a:xfrm>
          <a:prstGeom prst="rect">
            <a:avLst/>
          </a:prstGeom>
          <a:noFill/>
          <a:ln w="6350" algn="ctr">
            <a:noFill/>
            <a:miter lim="800000"/>
            <a:headEnd/>
            <a:tailEnd/>
          </a:ln>
        </p:spPr>
        <p:txBody>
          <a:bodyPr wrap="square" lIns="0" tIns="0" rIns="0" bIns="0">
            <a:spAutoFit/>
          </a:bodyPr>
          <a:lstStyle/>
          <a:p>
            <a:pPr algn="ctr" eaLnBrk="0" hangingPunct="0">
              <a:spcBef>
                <a:spcPct val="50000"/>
              </a:spcBef>
            </a:pPr>
            <a:r>
              <a:rPr lang="en-US" sz="1000" b="1" dirty="0" smtClean="0">
                <a:solidFill>
                  <a:prstClr val="white"/>
                </a:solidFill>
                <a:latin typeface="Arial" pitchFamily="34" charset="0"/>
                <a:ea typeface="ＭＳ Ｐゴシック" charset="-128"/>
                <a:cs typeface="Arial" pitchFamily="34" charset="0"/>
              </a:rPr>
              <a:t>P2C</a:t>
            </a:r>
            <a:endParaRPr lang="en-US" sz="1000" b="1" dirty="0">
              <a:solidFill>
                <a:prstClr val="white"/>
              </a:solidFill>
              <a:latin typeface="Arial" pitchFamily="34" charset="0"/>
              <a:ea typeface="ＭＳ Ｐゴシック" charset="-128"/>
              <a:cs typeface="Arial" pitchFamily="34" charset="0"/>
            </a:endParaRPr>
          </a:p>
        </p:txBody>
      </p:sp>
      <p:sp>
        <p:nvSpPr>
          <p:cNvPr id="316" name="Text Box 35"/>
          <p:cNvSpPr txBox="1">
            <a:spLocks noChangeArrowheads="1"/>
          </p:cNvSpPr>
          <p:nvPr/>
        </p:nvSpPr>
        <p:spPr bwMode="auto">
          <a:xfrm>
            <a:off x="3568395" y="1838572"/>
            <a:ext cx="515358" cy="153888"/>
          </a:xfrm>
          <a:prstGeom prst="rect">
            <a:avLst/>
          </a:prstGeom>
          <a:noFill/>
          <a:ln w="6350" algn="ctr">
            <a:noFill/>
            <a:miter lim="800000"/>
            <a:headEnd/>
            <a:tailEnd/>
          </a:ln>
        </p:spPr>
        <p:txBody>
          <a:bodyPr wrap="square" lIns="0" tIns="0" rIns="0" bIns="0">
            <a:spAutoFit/>
          </a:bodyPr>
          <a:lstStyle/>
          <a:p>
            <a:pPr algn="ctr" eaLnBrk="0" hangingPunct="0">
              <a:spcBef>
                <a:spcPct val="50000"/>
              </a:spcBef>
            </a:pPr>
            <a:r>
              <a:rPr lang="en-US" sz="1000" b="1" dirty="0" smtClean="0">
                <a:solidFill>
                  <a:prstClr val="white"/>
                </a:solidFill>
                <a:latin typeface="Arial" pitchFamily="34" charset="0"/>
                <a:ea typeface="ＭＳ Ｐゴシック" charset="-128"/>
                <a:cs typeface="Arial" pitchFamily="34" charset="0"/>
              </a:rPr>
              <a:t>P2C</a:t>
            </a:r>
            <a:endParaRPr lang="en-US" sz="1000" b="1" dirty="0">
              <a:solidFill>
                <a:prstClr val="white"/>
              </a:solidFill>
              <a:latin typeface="Arial" pitchFamily="34" charset="0"/>
              <a:ea typeface="ＭＳ Ｐゴシック" charset="-128"/>
              <a:cs typeface="Arial" pitchFamily="34" charset="0"/>
            </a:endParaRPr>
          </a:p>
        </p:txBody>
      </p:sp>
      <p:sp>
        <p:nvSpPr>
          <p:cNvPr id="116" name="Rounded Rectangle 115"/>
          <p:cNvSpPr/>
          <p:nvPr/>
        </p:nvSpPr>
        <p:spPr>
          <a:xfrm>
            <a:off x="2286000" y="5486400"/>
            <a:ext cx="1888958" cy="842210"/>
          </a:xfrm>
          <a:prstGeom prst="roundRect">
            <a:avLst/>
          </a:prstGeom>
          <a:gradFill>
            <a:gsLst>
              <a:gs pos="0">
                <a:schemeClr val="accent3">
                  <a:lumMod val="14000"/>
                  <a:lumOff val="86000"/>
                </a:schemeClr>
              </a:gs>
              <a:gs pos="100000">
                <a:schemeClr val="bg1"/>
              </a:gs>
            </a:gsLst>
          </a:gradFill>
          <a:ln/>
          <a:effectLst/>
          <a:scene3d>
            <a:camera prst="orthographicFront"/>
            <a:lightRig rig="threePt" dir="t"/>
          </a:scene3d>
          <a:sp3d>
            <a:bevelT h="25400" prst="artDeco"/>
            <a:bevelB w="0" h="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spcBef>
                <a:spcPts val="0"/>
              </a:spcBef>
              <a:spcAft>
                <a:spcPts val="0"/>
              </a:spcAft>
              <a:buClr>
                <a:schemeClr val="accent1"/>
              </a:buClr>
              <a:buSzPct val="75000"/>
              <a:tabLst>
                <a:tab pos="1028700" algn="l"/>
              </a:tabLst>
            </a:pPr>
            <a:r>
              <a:rPr lang="en-US" sz="1400" b="1" dirty="0" smtClean="0">
                <a:solidFill>
                  <a:srgbClr val="007AC3"/>
                </a:solidFill>
                <a:latin typeface="Arial" pitchFamily="34" charset="0"/>
                <a:ea typeface="ＭＳ Ｐゴシック" pitchFamily="34" charset="-128"/>
                <a:cs typeface="Arial" pitchFamily="34" charset="0"/>
              </a:rPr>
              <a:t>Tame Tomorrow’s Data Growth with Today’s Budget</a:t>
            </a:r>
            <a:endParaRPr lang="en-US" sz="1400" b="1" dirty="0">
              <a:solidFill>
                <a:srgbClr val="007AC3"/>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xmlns="" val="14816537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6"/>
                                        </p:tgtEl>
                                        <p:attrNameLst>
                                          <p:attrName>style.visibility</p:attrName>
                                        </p:attrNameLst>
                                      </p:cBhvr>
                                      <p:to>
                                        <p:strVal val="visible"/>
                                      </p:to>
                                    </p:set>
                                    <p:animEffect transition="in" filter="fade">
                                      <p:cBhvr>
                                        <p:cTn id="10" dur="500"/>
                                        <p:tgtEl>
                                          <p:spTgt spid="28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6"/>
                                        </p:tgtEl>
                                        <p:attrNameLst>
                                          <p:attrName>style.visibility</p:attrName>
                                        </p:attrNameLst>
                                      </p:cBhvr>
                                      <p:to>
                                        <p:strVal val="visible"/>
                                      </p:to>
                                    </p:set>
                                    <p:animEffect transition="in" filter="fade">
                                      <p:cBhvr>
                                        <p:cTn id="13" dur="500"/>
                                        <p:tgtEl>
                                          <p:spTgt spid="1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500"/>
                            </p:stCondLst>
                            <p:childTnLst>
                              <p:par>
                                <p:cTn id="20" presetID="16" presetClass="entr" presetSubtype="37" fill="hold" grpId="0" nodeType="afterEffect">
                                  <p:stCondLst>
                                    <p:cond delay="0"/>
                                  </p:stCondLst>
                                  <p:childTnLst>
                                    <p:set>
                                      <p:cBhvr>
                                        <p:cTn id="21" dur="1" fill="hold">
                                          <p:stCondLst>
                                            <p:cond delay="0"/>
                                          </p:stCondLst>
                                        </p:cTn>
                                        <p:tgtEl>
                                          <p:spTgt spid="308"/>
                                        </p:tgtEl>
                                        <p:attrNameLst>
                                          <p:attrName>style.visibility</p:attrName>
                                        </p:attrNameLst>
                                      </p:cBhvr>
                                      <p:to>
                                        <p:strVal val="visible"/>
                                      </p:to>
                                    </p:set>
                                    <p:animEffect transition="in" filter="barn(outVertical)">
                                      <p:cBhvr>
                                        <p:cTn id="22" dur="500"/>
                                        <p:tgtEl>
                                          <p:spTgt spid="308"/>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307"/>
                                        </p:tgtEl>
                                        <p:attrNameLst>
                                          <p:attrName>style.visibility</p:attrName>
                                        </p:attrNameLst>
                                      </p:cBhvr>
                                      <p:to>
                                        <p:strVal val="visible"/>
                                      </p:to>
                                    </p:set>
                                    <p:animEffect transition="in" filter="barn(outVertical)">
                                      <p:cBhvr>
                                        <p:cTn id="25" dur="500"/>
                                        <p:tgtEl>
                                          <p:spTgt spid="30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5"/>
                                        </p:tgtEl>
                                        <p:attrNameLst>
                                          <p:attrName>style.visibility</p:attrName>
                                        </p:attrNameLst>
                                      </p:cBhvr>
                                      <p:to>
                                        <p:strVal val="visible"/>
                                      </p:to>
                                    </p:set>
                                    <p:animEffect transition="in" filter="fade">
                                      <p:cBhvr>
                                        <p:cTn id="28" dur="500"/>
                                        <p:tgtEl>
                                          <p:spTgt spid="27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par>
                          <p:cTn id="34" fill="hold">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312"/>
                                        </p:tgtEl>
                                        <p:attrNameLst>
                                          <p:attrName>style.visibility</p:attrName>
                                        </p:attrNameLst>
                                      </p:cBhvr>
                                      <p:to>
                                        <p:strVal val="visible"/>
                                      </p:to>
                                    </p:set>
                                    <p:animEffect transition="in" filter="wipe(up)">
                                      <p:cBhvr>
                                        <p:cTn id="37" dur="500"/>
                                        <p:tgtEl>
                                          <p:spTgt spid="312"/>
                                        </p:tgtEl>
                                      </p:cBhvr>
                                    </p:animEffect>
                                  </p:childTnLst>
                                </p:cTn>
                              </p:par>
                            </p:childTnLst>
                          </p:cTn>
                        </p:par>
                        <p:par>
                          <p:cTn id="38" fill="hold">
                            <p:stCondLst>
                              <p:cond delay="1000"/>
                            </p:stCondLst>
                            <p:childTnLst>
                              <p:par>
                                <p:cTn id="39" presetID="22" presetClass="entr" presetSubtype="4" fill="hold" grpId="0" nodeType="afterEffect">
                                  <p:stCondLst>
                                    <p:cond delay="0"/>
                                  </p:stCondLst>
                                  <p:childTnLst>
                                    <p:set>
                                      <p:cBhvr>
                                        <p:cTn id="40" dur="1" fill="hold">
                                          <p:stCondLst>
                                            <p:cond delay="0"/>
                                          </p:stCondLst>
                                        </p:cTn>
                                        <p:tgtEl>
                                          <p:spTgt spid="314"/>
                                        </p:tgtEl>
                                        <p:attrNameLst>
                                          <p:attrName>style.visibility</p:attrName>
                                        </p:attrNameLst>
                                      </p:cBhvr>
                                      <p:to>
                                        <p:strVal val="visible"/>
                                      </p:to>
                                    </p:set>
                                    <p:animEffect transition="in" filter="wipe(down)">
                                      <p:cBhvr>
                                        <p:cTn id="41" dur="500"/>
                                        <p:tgtEl>
                                          <p:spTgt spid="31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13"/>
                                        </p:tgtEl>
                                        <p:attrNameLst>
                                          <p:attrName>style.visibility</p:attrName>
                                        </p:attrNameLst>
                                      </p:cBhvr>
                                      <p:to>
                                        <p:strVal val="visible"/>
                                      </p:to>
                                    </p:set>
                                    <p:animEffect transition="in" filter="wipe(down)">
                                      <p:cBhvr>
                                        <p:cTn id="44" dur="500"/>
                                        <p:tgtEl>
                                          <p:spTgt spid="31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15"/>
                                        </p:tgtEl>
                                        <p:attrNameLst>
                                          <p:attrName>style.visibility</p:attrName>
                                        </p:attrNameLst>
                                      </p:cBhvr>
                                      <p:to>
                                        <p:strVal val="visible"/>
                                      </p:to>
                                    </p:set>
                                    <p:animEffect transition="in" filter="fade">
                                      <p:cBhvr>
                                        <p:cTn id="47" dur="500"/>
                                        <p:tgtEl>
                                          <p:spTgt spid="31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16"/>
                                        </p:tgtEl>
                                        <p:attrNameLst>
                                          <p:attrName>style.visibility</p:attrName>
                                        </p:attrNameLst>
                                      </p:cBhvr>
                                      <p:to>
                                        <p:strVal val="visible"/>
                                      </p:to>
                                    </p:set>
                                    <p:animEffect transition="in" filter="fade">
                                      <p:cBhvr>
                                        <p:cTn id="50" dur="500"/>
                                        <p:tgtEl>
                                          <p:spTgt spid="316"/>
                                        </p:tgtEl>
                                      </p:cBhvr>
                                    </p:animEffect>
                                  </p:childTnLst>
                                </p:cTn>
                              </p:par>
                              <p:par>
                                <p:cTn id="51" presetID="10"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71"/>
                                        </p:tgtEl>
                                        <p:attrNameLst>
                                          <p:attrName>style.visibility</p:attrName>
                                        </p:attrNameLst>
                                      </p:cBhvr>
                                      <p:to>
                                        <p:strVal val="visible"/>
                                      </p:to>
                                    </p:set>
                                    <p:animEffect transition="in" filter="fade">
                                      <p:cBhvr>
                                        <p:cTn id="56" dur="5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 grpId="0" animBg="1"/>
      <p:bldP spid="275" grpId="0" animBg="1"/>
      <p:bldP spid="307" grpId="0" animBg="1"/>
      <p:bldP spid="308" grpId="0" animBg="1"/>
      <p:bldP spid="312" grpId="0" animBg="1"/>
      <p:bldP spid="286" grpId="0" animBg="1"/>
      <p:bldP spid="313" grpId="0" animBg="1"/>
      <p:bldP spid="314" grpId="0" animBg="1"/>
      <p:bldP spid="315" grpId="0"/>
      <p:bldP spid="316" grpId="0"/>
      <p:bldP spid="1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Quantum_graphics-24.png"/>
          <p:cNvPicPr>
            <a:picLocks noChangeAspect="1"/>
          </p:cNvPicPr>
          <p:nvPr/>
        </p:nvPicPr>
        <p:blipFill>
          <a:blip r:embed="rId3" cstate="print"/>
          <a:stretch>
            <a:fillRect/>
          </a:stretch>
        </p:blipFill>
        <p:spPr>
          <a:xfrm>
            <a:off x="4651513" y="4807342"/>
            <a:ext cx="1075609" cy="1072446"/>
          </a:xfrm>
          <a:prstGeom prst="rect">
            <a:avLst/>
          </a:prstGeom>
        </p:spPr>
      </p:pic>
      <p:sp>
        <p:nvSpPr>
          <p:cNvPr id="3" name="Title 2"/>
          <p:cNvSpPr>
            <a:spLocks noGrp="1"/>
          </p:cNvSpPr>
          <p:nvPr>
            <p:ph type="title"/>
          </p:nvPr>
        </p:nvSpPr>
        <p:spPr>
          <a:xfrm>
            <a:off x="290244" y="285962"/>
            <a:ext cx="8686800" cy="639762"/>
          </a:xfrm>
        </p:spPr>
        <p:txBody>
          <a:bodyPr/>
          <a:lstStyle/>
          <a:p>
            <a:r>
              <a:rPr lang="en-US" dirty="0" smtClean="0"/>
              <a:t>Quantum Today</a:t>
            </a:r>
            <a:endParaRPr lang="en-US" dirty="0"/>
          </a:p>
        </p:txBody>
      </p:sp>
      <p:sp>
        <p:nvSpPr>
          <p:cNvPr id="23" name="Slide Number Placeholder 11"/>
          <p:cNvSpPr>
            <a:spLocks noGrp="1"/>
          </p:cNvSpPr>
          <p:nvPr>
            <p:ph type="sldNum" sz="quarter" idx="4294967295"/>
          </p:nvPr>
        </p:nvSpPr>
        <p:spPr bwMode="auto">
          <a:xfrm>
            <a:off x="228600" y="6618288"/>
            <a:ext cx="463550" cy="246062"/>
          </a:xfrm>
          <a:prstGeom prst="rect">
            <a:avLst/>
          </a:prstGeom>
          <a:noFill/>
          <a:ln w="9525">
            <a:noFill/>
            <a:miter lim="800000"/>
            <a:headEnd/>
            <a:tailEnd/>
          </a:ln>
        </p:spPr>
        <p:txBody>
          <a:bodyPr/>
          <a:lstStyle/>
          <a:p>
            <a:pPr>
              <a:defRPr/>
            </a:pPr>
            <a:fld id="{B078E05D-9E85-49FC-861C-5806CFD034D6}" type="slidenum">
              <a:rPr lang="en-US" sz="1000" smtClean="0">
                <a:solidFill>
                  <a:schemeClr val="bg1">
                    <a:lumMod val="65000"/>
                  </a:schemeClr>
                </a:solidFill>
                <a:ea typeface="ＭＳ Ｐゴシック" charset="-128"/>
                <a:cs typeface="+mn-cs"/>
              </a:rPr>
              <a:pPr>
                <a:defRPr/>
              </a:pPr>
              <a:t>2</a:t>
            </a:fld>
            <a:endParaRPr lang="en-US" sz="1000" dirty="0" smtClean="0">
              <a:solidFill>
                <a:schemeClr val="bg1">
                  <a:lumMod val="65000"/>
                </a:schemeClr>
              </a:solidFill>
              <a:ea typeface="ＭＳ Ｐゴシック" charset="-128"/>
              <a:cs typeface="+mn-cs"/>
            </a:endParaRPr>
          </a:p>
        </p:txBody>
      </p:sp>
      <p:pic>
        <p:nvPicPr>
          <p:cNvPr id="20" name="Picture 19" descr="Quantum_graphics-22.png"/>
          <p:cNvPicPr>
            <a:picLocks noChangeAspect="1"/>
          </p:cNvPicPr>
          <p:nvPr/>
        </p:nvPicPr>
        <p:blipFill>
          <a:blip r:embed="rId4" cstate="print">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3125101" y="4813563"/>
            <a:ext cx="1070402" cy="1070402"/>
          </a:xfrm>
          <a:prstGeom prst="rect">
            <a:avLst/>
          </a:prstGeom>
        </p:spPr>
      </p:pic>
      <p:pic>
        <p:nvPicPr>
          <p:cNvPr id="24" name="Picture 23" descr="Quantum_graphics-23.png"/>
          <p:cNvPicPr>
            <a:picLocks noChangeAspect="1"/>
          </p:cNvPicPr>
          <p:nvPr/>
        </p:nvPicPr>
        <p:blipFill>
          <a:blip r:embed="rId5" cstate="print">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6183334" y="4807944"/>
            <a:ext cx="1071154" cy="1071154"/>
          </a:xfrm>
          <a:prstGeom prst="rect">
            <a:avLst/>
          </a:prstGeom>
        </p:spPr>
      </p:pic>
      <p:pic>
        <p:nvPicPr>
          <p:cNvPr id="14" name="Picture 13" descr="Quantum_graphics-21.png"/>
          <p:cNvPicPr>
            <a:picLocks noChangeAspect="1"/>
          </p:cNvPicPr>
          <p:nvPr/>
        </p:nvPicPr>
        <p:blipFill>
          <a:blip r:embed="rId6" cstate="print">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1692015" y="4812034"/>
            <a:ext cx="1064994" cy="1064994"/>
          </a:xfrm>
          <a:prstGeom prst="rect">
            <a:avLst/>
          </a:prstGeom>
        </p:spPr>
      </p:pic>
      <p:sp>
        <p:nvSpPr>
          <p:cNvPr id="16" name="TextBox 15"/>
          <p:cNvSpPr txBox="1"/>
          <p:nvPr/>
        </p:nvSpPr>
        <p:spPr>
          <a:xfrm>
            <a:off x="1929814" y="1214846"/>
            <a:ext cx="7178328" cy="369332"/>
          </a:xfrm>
          <a:prstGeom prst="rect">
            <a:avLst/>
          </a:prstGeom>
          <a:noFill/>
        </p:spPr>
        <p:txBody>
          <a:bodyPr wrap="square" rtlCol="0">
            <a:spAutoFit/>
          </a:bodyPr>
          <a:lstStyle/>
          <a:p>
            <a:r>
              <a:rPr lang="en-US" dirty="0" smtClean="0"/>
              <a:t>Proven global expert in data protection and big data management</a:t>
            </a:r>
          </a:p>
        </p:txBody>
      </p:sp>
      <p:sp>
        <p:nvSpPr>
          <p:cNvPr id="10" name="TextBox 9"/>
          <p:cNvSpPr txBox="1"/>
          <p:nvPr/>
        </p:nvSpPr>
        <p:spPr>
          <a:xfrm>
            <a:off x="431075" y="1191539"/>
            <a:ext cx="1545210" cy="400110"/>
          </a:xfrm>
          <a:prstGeom prst="rect">
            <a:avLst/>
          </a:prstGeom>
          <a:noFill/>
        </p:spPr>
        <p:txBody>
          <a:bodyPr wrap="square" lIns="0" rIns="0" rtlCol="0">
            <a:spAutoFit/>
          </a:bodyPr>
          <a:lstStyle/>
          <a:p>
            <a:r>
              <a:rPr lang="en-US" sz="2000" dirty="0" smtClean="0">
                <a:solidFill>
                  <a:srgbClr val="00B6F1"/>
                </a:solidFill>
                <a:latin typeface="Arial Narrow"/>
                <a:cs typeface="Arial Narrow"/>
              </a:rPr>
              <a:t>Who We Are</a:t>
            </a:r>
            <a:endParaRPr lang="en-US" sz="2000" dirty="0">
              <a:solidFill>
                <a:srgbClr val="00B6F1"/>
              </a:solidFill>
              <a:latin typeface="Arial Narrow"/>
              <a:cs typeface="Arial Narrow"/>
            </a:endParaRPr>
          </a:p>
        </p:txBody>
      </p:sp>
      <p:sp>
        <p:nvSpPr>
          <p:cNvPr id="11" name="TextBox 10"/>
          <p:cNvSpPr txBox="1"/>
          <p:nvPr/>
        </p:nvSpPr>
        <p:spPr>
          <a:xfrm>
            <a:off x="435995" y="2013767"/>
            <a:ext cx="1545210" cy="400110"/>
          </a:xfrm>
          <a:prstGeom prst="rect">
            <a:avLst/>
          </a:prstGeom>
          <a:noFill/>
        </p:spPr>
        <p:txBody>
          <a:bodyPr wrap="square" lIns="0" rIns="0" rtlCol="0">
            <a:spAutoFit/>
          </a:bodyPr>
          <a:lstStyle/>
          <a:p>
            <a:r>
              <a:rPr lang="en-US" sz="2000" dirty="0" smtClean="0">
                <a:solidFill>
                  <a:srgbClr val="00B6F1"/>
                </a:solidFill>
                <a:latin typeface="Arial Narrow"/>
                <a:cs typeface="Arial Narrow"/>
              </a:rPr>
              <a:t>What We Do</a:t>
            </a:r>
            <a:endParaRPr lang="en-US" sz="2000" dirty="0">
              <a:solidFill>
                <a:srgbClr val="00B6F1"/>
              </a:solidFill>
              <a:latin typeface="Arial Narrow"/>
              <a:cs typeface="Arial Narrow"/>
            </a:endParaRPr>
          </a:p>
        </p:txBody>
      </p:sp>
      <p:sp>
        <p:nvSpPr>
          <p:cNvPr id="12" name="TextBox 11"/>
          <p:cNvSpPr txBox="1"/>
          <p:nvPr/>
        </p:nvSpPr>
        <p:spPr>
          <a:xfrm>
            <a:off x="440915" y="3128774"/>
            <a:ext cx="1481670" cy="707886"/>
          </a:xfrm>
          <a:prstGeom prst="rect">
            <a:avLst/>
          </a:prstGeom>
          <a:noFill/>
        </p:spPr>
        <p:txBody>
          <a:bodyPr wrap="square" lIns="0" rIns="0" rtlCol="0">
            <a:spAutoFit/>
          </a:bodyPr>
          <a:lstStyle/>
          <a:p>
            <a:r>
              <a:rPr lang="en-US" sz="2000" dirty="0" smtClean="0">
                <a:solidFill>
                  <a:srgbClr val="00B6F1"/>
                </a:solidFill>
                <a:latin typeface="Arial Narrow"/>
                <a:cs typeface="Arial Narrow"/>
              </a:rPr>
              <a:t>Why You Should Care</a:t>
            </a:r>
            <a:endParaRPr lang="en-US" sz="2000" dirty="0">
              <a:solidFill>
                <a:srgbClr val="00B6F1"/>
              </a:solidFill>
              <a:latin typeface="Arial Narrow"/>
              <a:cs typeface="Arial Narrow"/>
            </a:endParaRPr>
          </a:p>
        </p:txBody>
      </p:sp>
      <p:sp>
        <p:nvSpPr>
          <p:cNvPr id="13" name="TextBox 12"/>
          <p:cNvSpPr txBox="1"/>
          <p:nvPr/>
        </p:nvSpPr>
        <p:spPr>
          <a:xfrm>
            <a:off x="1942840" y="2026589"/>
            <a:ext cx="6986007" cy="646331"/>
          </a:xfrm>
          <a:prstGeom prst="rect">
            <a:avLst/>
          </a:prstGeom>
          <a:noFill/>
        </p:spPr>
        <p:txBody>
          <a:bodyPr wrap="square" rtlCol="0">
            <a:spAutoFit/>
          </a:bodyPr>
          <a:lstStyle/>
          <a:p>
            <a:r>
              <a:rPr lang="en-US" dirty="0" smtClean="0"/>
              <a:t>Provide industry-leading solutions for storing and protecting information in physical, virtual, cloud, and big data environments</a:t>
            </a:r>
          </a:p>
        </p:txBody>
      </p:sp>
      <p:sp>
        <p:nvSpPr>
          <p:cNvPr id="17" name="TextBox 16"/>
          <p:cNvSpPr txBox="1"/>
          <p:nvPr/>
        </p:nvSpPr>
        <p:spPr>
          <a:xfrm>
            <a:off x="1911902" y="3143688"/>
            <a:ext cx="7016945" cy="923330"/>
          </a:xfrm>
          <a:prstGeom prst="rect">
            <a:avLst/>
          </a:prstGeom>
          <a:noFill/>
        </p:spPr>
        <p:txBody>
          <a:bodyPr wrap="square" rtlCol="0">
            <a:spAutoFit/>
          </a:bodyPr>
          <a:lstStyle/>
          <a:p>
            <a:r>
              <a:rPr lang="en-US" dirty="0" smtClean="0"/>
              <a:t>With Quantum, you can be certain you’re maximizing the value of your data by protecting and preserving it over its entire lifecycle… </a:t>
            </a:r>
          </a:p>
          <a:p>
            <a:r>
              <a:rPr lang="en-US" dirty="0" smtClean="0"/>
              <a:t>in any environment and at any scale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2"/>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rightnessContrast bright="-40000"/>
                    </a14:imgEffect>
                  </a14:imgLayer>
                </a14:imgProps>
              </a:ext>
              <a:ext uri="{28A0092B-C50C-407E-A947-70E740481C1C}">
                <a14:useLocalDpi xmlns:a14="http://schemas.microsoft.com/office/drawing/2010/main" xmlns="" val="0"/>
              </a:ext>
            </a:extLst>
          </a:blip>
          <a:srcRect l="26017" b="43380"/>
          <a:stretch/>
        </p:blipFill>
        <p:spPr bwMode="auto">
          <a:xfrm>
            <a:off x="708650" y="607121"/>
            <a:ext cx="8325180" cy="52959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6" name="Picture 3"/>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r="23803" b="48015"/>
          <a:stretch/>
        </p:blipFill>
        <p:spPr bwMode="auto">
          <a:xfrm>
            <a:off x="5251798" y="3352800"/>
            <a:ext cx="3892202" cy="25502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1" name="Right Arrow 90"/>
          <p:cNvSpPr/>
          <p:nvPr/>
        </p:nvSpPr>
        <p:spPr>
          <a:xfrm rot="16200000">
            <a:off x="-1540714" y="3578578"/>
            <a:ext cx="4440488" cy="137160"/>
          </a:xfrm>
          <a:prstGeom prst="rightArrow">
            <a:avLst/>
          </a:prstGeom>
          <a:gradFill flip="none" rotWithShape="1">
            <a:gsLst>
              <a:gs pos="39000">
                <a:schemeClr val="accent6">
                  <a:lumMod val="40000"/>
                  <a:lumOff val="60000"/>
                </a:schemeClr>
              </a:gs>
              <a:gs pos="100000">
                <a:schemeClr val="accent2">
                  <a:lumMod val="75000"/>
                  <a:shade val="100000"/>
                  <a:satMod val="115000"/>
                  <a:alpha val="0"/>
                </a:schemeClr>
              </a:gs>
            </a:gsLst>
            <a:lin ang="108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itchFamily="34" charset="0"/>
            </a:endParaRPr>
          </a:p>
        </p:txBody>
      </p:sp>
      <p:sp>
        <p:nvSpPr>
          <p:cNvPr id="2" name="Title 1"/>
          <p:cNvSpPr>
            <a:spLocks noGrp="1"/>
          </p:cNvSpPr>
          <p:nvPr>
            <p:ph type="title"/>
          </p:nvPr>
        </p:nvSpPr>
        <p:spPr/>
        <p:txBody>
          <a:bodyPr/>
          <a:lstStyle/>
          <a:p>
            <a:r>
              <a:rPr lang="en-US" dirty="0"/>
              <a:t>Disk-Based Data Protection Portfolio</a:t>
            </a:r>
          </a:p>
        </p:txBody>
      </p:sp>
      <p:sp>
        <p:nvSpPr>
          <p:cNvPr id="265" name="TextBox 264"/>
          <p:cNvSpPr txBox="1"/>
          <p:nvPr/>
        </p:nvSpPr>
        <p:spPr>
          <a:xfrm rot="16200000">
            <a:off x="-1367216" y="3390394"/>
            <a:ext cx="3266404" cy="246221"/>
          </a:xfrm>
          <a:prstGeom prst="rect">
            <a:avLst/>
          </a:prstGeom>
          <a:noFill/>
        </p:spPr>
        <p:txBody>
          <a:bodyPr wrap="square" rtlCol="0">
            <a:spAutoFit/>
          </a:bodyPr>
          <a:lstStyle/>
          <a:p>
            <a:pPr algn="ctr">
              <a:spcBef>
                <a:spcPts val="0"/>
              </a:spcBef>
              <a:spcAft>
                <a:spcPts val="0"/>
              </a:spcAft>
              <a:buClr>
                <a:schemeClr val="accent1"/>
              </a:buClr>
              <a:buSzPct val="75000"/>
            </a:pPr>
            <a:r>
              <a:rPr lang="en-US" sz="1000" b="1" dirty="0">
                <a:solidFill>
                  <a:srgbClr val="007AC3"/>
                </a:solidFill>
                <a:latin typeface="Arial" pitchFamily="34" charset="0"/>
                <a:cs typeface="Arial" pitchFamily="34" charset="0"/>
              </a:rPr>
              <a:t>Performance (TB/</a:t>
            </a:r>
            <a:r>
              <a:rPr lang="en-US" sz="1000" b="1" dirty="0" err="1">
                <a:solidFill>
                  <a:srgbClr val="007AC3"/>
                </a:solidFill>
                <a:latin typeface="Arial" pitchFamily="34" charset="0"/>
                <a:cs typeface="Arial" pitchFamily="34" charset="0"/>
              </a:rPr>
              <a:t>hr</a:t>
            </a:r>
            <a:r>
              <a:rPr lang="en-US" sz="1000" b="1" dirty="0">
                <a:solidFill>
                  <a:srgbClr val="007AC3"/>
                </a:solidFill>
                <a:latin typeface="Arial" pitchFamily="34" charset="0"/>
                <a:cs typeface="Arial" pitchFamily="34" charset="0"/>
              </a:rPr>
              <a:t>)</a:t>
            </a:r>
          </a:p>
        </p:txBody>
      </p:sp>
      <p:sp>
        <p:nvSpPr>
          <p:cNvPr id="268" name="Rectangle 43"/>
          <p:cNvSpPr>
            <a:spLocks noChangeArrowheads="1"/>
          </p:cNvSpPr>
          <p:nvPr/>
        </p:nvSpPr>
        <p:spPr bwMode="auto">
          <a:xfrm>
            <a:off x="180975" y="2743200"/>
            <a:ext cx="685558" cy="261610"/>
          </a:xfrm>
          <a:prstGeom prst="rect">
            <a:avLst/>
          </a:prstGeom>
          <a:noFill/>
          <a:ln w="9525">
            <a:noFill/>
            <a:miter lim="800000"/>
            <a:headEnd/>
            <a:tailEnd/>
          </a:ln>
        </p:spPr>
        <p:txBody>
          <a:bodyPr wrap="square">
            <a:spAutoFit/>
          </a:bodyPr>
          <a:lstStyle/>
          <a:p>
            <a:pPr algn="ctr">
              <a:buClr>
                <a:schemeClr val="accent1"/>
              </a:buClr>
              <a:buSzPct val="75000"/>
            </a:pPr>
            <a:r>
              <a:rPr lang="en-US" sz="1100" b="1" i="1" dirty="0">
                <a:solidFill>
                  <a:srgbClr val="666666"/>
                </a:solidFill>
              </a:rPr>
              <a:t>5.8 </a:t>
            </a:r>
          </a:p>
        </p:txBody>
      </p:sp>
      <p:sp>
        <p:nvSpPr>
          <p:cNvPr id="274" name="Rectangle 43"/>
          <p:cNvSpPr>
            <a:spLocks noChangeArrowheads="1"/>
          </p:cNvSpPr>
          <p:nvPr/>
        </p:nvSpPr>
        <p:spPr bwMode="auto">
          <a:xfrm>
            <a:off x="304706" y="3766251"/>
            <a:ext cx="438096" cy="261610"/>
          </a:xfrm>
          <a:prstGeom prst="rect">
            <a:avLst/>
          </a:prstGeom>
          <a:noFill/>
          <a:ln w="9525">
            <a:noFill/>
            <a:miter lim="800000"/>
            <a:headEnd/>
            <a:tailEnd/>
          </a:ln>
        </p:spPr>
        <p:txBody>
          <a:bodyPr wrap="square">
            <a:spAutoFit/>
          </a:bodyPr>
          <a:lstStyle/>
          <a:p>
            <a:pPr algn="ctr">
              <a:buClr>
                <a:schemeClr val="accent1"/>
              </a:buClr>
              <a:buSzPct val="75000"/>
            </a:pPr>
            <a:r>
              <a:rPr lang="en-US" sz="1100" b="1" i="1" dirty="0">
                <a:solidFill>
                  <a:srgbClr val="666666"/>
                </a:solidFill>
              </a:rPr>
              <a:t>1.7</a:t>
            </a:r>
          </a:p>
        </p:txBody>
      </p:sp>
      <p:pic>
        <p:nvPicPr>
          <p:cNvPr id="280" name="Picture 45"/>
          <p:cNvPicPr>
            <a:picLocks noChangeAspect="1" noChangeArrowheads="1"/>
          </p:cNvPicPr>
          <p:nvPr/>
        </p:nvPicPr>
        <p:blipFill>
          <a:blip r:embed="rId6" cstate="print"/>
          <a:srcRect/>
          <a:stretch>
            <a:fillRect/>
          </a:stretch>
        </p:blipFill>
        <p:spPr bwMode="auto">
          <a:xfrm>
            <a:off x="3419475" y="4191000"/>
            <a:ext cx="1184172" cy="462861"/>
          </a:xfrm>
          <a:prstGeom prst="rect">
            <a:avLst/>
          </a:prstGeom>
          <a:noFill/>
          <a:ln w="9525">
            <a:noFill/>
            <a:miter lim="800000"/>
            <a:headEnd/>
            <a:tailEnd/>
          </a:ln>
        </p:spPr>
      </p:pic>
      <p:sp>
        <p:nvSpPr>
          <p:cNvPr id="313" name="Rectangle 43"/>
          <p:cNvSpPr>
            <a:spLocks noChangeArrowheads="1"/>
          </p:cNvSpPr>
          <p:nvPr/>
        </p:nvSpPr>
        <p:spPr bwMode="auto">
          <a:xfrm>
            <a:off x="180975" y="1676400"/>
            <a:ext cx="685558" cy="261610"/>
          </a:xfrm>
          <a:prstGeom prst="rect">
            <a:avLst/>
          </a:prstGeom>
          <a:noFill/>
          <a:ln w="9525">
            <a:noFill/>
            <a:miter lim="800000"/>
            <a:headEnd/>
            <a:tailEnd/>
          </a:ln>
        </p:spPr>
        <p:txBody>
          <a:bodyPr wrap="square">
            <a:spAutoFit/>
          </a:bodyPr>
          <a:lstStyle/>
          <a:p>
            <a:pPr algn="ctr">
              <a:buClr>
                <a:schemeClr val="accent1"/>
              </a:buClr>
              <a:buSzPct val="75000"/>
            </a:pPr>
            <a:r>
              <a:rPr lang="en-US" sz="1100" b="1" i="1" dirty="0">
                <a:solidFill>
                  <a:srgbClr val="666666"/>
                </a:solidFill>
              </a:rPr>
              <a:t>8.8</a:t>
            </a:r>
          </a:p>
        </p:txBody>
      </p:sp>
      <p:pic>
        <p:nvPicPr>
          <p:cNvPr id="318" name="Picture 14" descr="Quantum-DXi-6500-w_jbod_RT"/>
          <p:cNvPicPr>
            <a:picLocks noChangeAspect="1" noChangeArrowheads="1"/>
          </p:cNvPicPr>
          <p:nvPr/>
        </p:nvPicPr>
        <p:blipFill>
          <a:blip r:embed="rId7" cstate="print"/>
          <a:srcRect/>
          <a:stretch>
            <a:fillRect/>
          </a:stretch>
        </p:blipFill>
        <p:spPr bwMode="auto">
          <a:xfrm>
            <a:off x="4876800" y="2438400"/>
            <a:ext cx="1268531" cy="914400"/>
          </a:xfrm>
          <a:prstGeom prst="rect">
            <a:avLst/>
          </a:prstGeom>
          <a:noFill/>
          <a:ln w="9525">
            <a:noFill/>
            <a:miter lim="800000"/>
            <a:headEnd/>
            <a:tailEnd/>
          </a:ln>
        </p:spPr>
      </p:pic>
      <p:pic>
        <p:nvPicPr>
          <p:cNvPr id="321" name="Picture 8" descr="Quantum_DXi8500_RT_controller_forPPT.png"/>
          <p:cNvPicPr>
            <a:picLocks noChangeAspect="1"/>
          </p:cNvPicPr>
          <p:nvPr/>
        </p:nvPicPr>
        <p:blipFill>
          <a:blip r:embed="rId8" cstate="print"/>
          <a:srcRect/>
          <a:stretch>
            <a:fillRect/>
          </a:stretch>
        </p:blipFill>
        <p:spPr bwMode="auto">
          <a:xfrm>
            <a:off x="7239000" y="1197965"/>
            <a:ext cx="827909" cy="2119733"/>
          </a:xfrm>
          <a:prstGeom prst="rect">
            <a:avLst/>
          </a:prstGeom>
          <a:noFill/>
          <a:ln w="9525">
            <a:noFill/>
            <a:miter lim="800000"/>
            <a:headEnd/>
            <a:tailEnd/>
          </a:ln>
        </p:spPr>
      </p:pic>
      <p:pic>
        <p:nvPicPr>
          <p:cNvPr id="330" name="Picture 329" descr="Quantum_DXiV1000_Symbol_forPPT.png"/>
          <p:cNvPicPr>
            <a:picLocks noChangeAspect="1"/>
          </p:cNvPicPr>
          <p:nvPr/>
        </p:nvPicPr>
        <p:blipFill>
          <a:blip r:embed="rId9" cstate="print"/>
          <a:stretch>
            <a:fillRect/>
          </a:stretch>
        </p:blipFill>
        <p:spPr>
          <a:xfrm>
            <a:off x="2743200" y="4419600"/>
            <a:ext cx="609600" cy="726947"/>
          </a:xfrm>
          <a:prstGeom prst="rect">
            <a:avLst/>
          </a:prstGeom>
        </p:spPr>
      </p:pic>
      <p:pic>
        <p:nvPicPr>
          <p:cNvPr id="338" name="Picture 45"/>
          <p:cNvPicPr>
            <a:picLocks noChangeAspect="1" noChangeArrowheads="1"/>
          </p:cNvPicPr>
          <p:nvPr/>
        </p:nvPicPr>
        <p:blipFill>
          <a:blip r:embed="rId6" cstate="print"/>
          <a:srcRect/>
          <a:stretch>
            <a:fillRect/>
          </a:stretch>
        </p:blipFill>
        <p:spPr bwMode="auto">
          <a:xfrm>
            <a:off x="3164830" y="3795840"/>
            <a:ext cx="1184172" cy="462861"/>
          </a:xfrm>
          <a:prstGeom prst="rect">
            <a:avLst/>
          </a:prstGeom>
          <a:noFill/>
          <a:ln w="9525">
            <a:noFill/>
            <a:miter lim="800000"/>
            <a:headEnd/>
            <a:tailEnd/>
          </a:ln>
        </p:spPr>
      </p:pic>
      <p:grpSp>
        <p:nvGrpSpPr>
          <p:cNvPr id="3" name="Group 6"/>
          <p:cNvGrpSpPr/>
          <p:nvPr/>
        </p:nvGrpSpPr>
        <p:grpSpPr>
          <a:xfrm>
            <a:off x="1295728" y="3510862"/>
            <a:ext cx="1869102" cy="509990"/>
            <a:chOff x="4582562" y="3864253"/>
            <a:chExt cx="1869102" cy="509990"/>
          </a:xfrm>
        </p:grpSpPr>
        <p:sp>
          <p:nvSpPr>
            <p:cNvPr id="69" name="Rounded Rectangle 68"/>
            <p:cNvSpPr/>
            <p:nvPr/>
          </p:nvSpPr>
          <p:spPr>
            <a:xfrm>
              <a:off x="4626050" y="3864253"/>
              <a:ext cx="1795373" cy="509990"/>
            </a:xfrm>
            <a:prstGeom prst="roundRect">
              <a:avLst/>
            </a:prstGeom>
            <a:gradFill>
              <a:gsLst>
                <a:gs pos="0">
                  <a:schemeClr val="accent3">
                    <a:lumMod val="40000"/>
                    <a:lumOff val="60000"/>
                  </a:schemeClr>
                </a:gs>
                <a:gs pos="35000">
                  <a:schemeClr val="accent3">
                    <a:lumMod val="20000"/>
                    <a:lumOff val="80000"/>
                  </a:schemeClr>
                </a:gs>
                <a:gs pos="100000">
                  <a:schemeClr val="bg1"/>
                </a:gs>
              </a:gsLst>
            </a:gradFill>
            <a:ln/>
            <a:effectLst/>
            <a:scene3d>
              <a:camera prst="orthographicFront"/>
              <a:lightRig rig="threePt" dir="t"/>
            </a:scene3d>
            <a:sp3d>
              <a:bevelT h="25400" prst="artDeco"/>
              <a:bevelB w="0" h="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tabLst>
                  <a:tab pos="1028700" algn="l"/>
                </a:tabLst>
              </a:pPr>
              <a:endParaRPr lang="en-US">
                <a:solidFill>
                  <a:schemeClr val="accent4">
                    <a:lumMod val="75000"/>
                  </a:schemeClr>
                </a:solidFill>
                <a:latin typeface="Arial" pitchFamily="34" charset="0"/>
              </a:endParaRPr>
            </a:p>
          </p:txBody>
        </p:sp>
        <p:sp>
          <p:nvSpPr>
            <p:cNvPr id="350" name="Text Box 6"/>
            <p:cNvSpPr txBox="1">
              <a:spLocks noChangeArrowheads="1"/>
            </p:cNvSpPr>
            <p:nvPr/>
          </p:nvSpPr>
          <p:spPr bwMode="auto">
            <a:xfrm>
              <a:off x="4582562" y="3876040"/>
              <a:ext cx="1869102" cy="461665"/>
            </a:xfrm>
            <a:prstGeom prst="rect">
              <a:avLst/>
            </a:prstGeom>
            <a:noFill/>
            <a:ln w="9525" algn="ctr">
              <a:noFill/>
              <a:miter lim="800000"/>
              <a:headEnd/>
              <a:tailEnd/>
            </a:ln>
          </p:spPr>
          <p:txBody>
            <a:bodyPr wrap="square">
              <a:spAutoFit/>
            </a:bodyPr>
            <a:lstStyle/>
            <a:p>
              <a:pPr algn="ctr">
                <a:spcBef>
                  <a:spcPts val="0"/>
                </a:spcBef>
                <a:spcAft>
                  <a:spcPts val="0"/>
                </a:spcAft>
                <a:buClr>
                  <a:schemeClr val="accent1"/>
                </a:buClr>
                <a:buSzPct val="75000"/>
              </a:pPr>
              <a:r>
                <a:rPr lang="en-US" sz="1200" b="1" dirty="0" smtClean="0">
                  <a:solidFill>
                    <a:srgbClr val="007AC3"/>
                  </a:solidFill>
                  <a:latin typeface="Arial" pitchFamily="34" charset="0"/>
                  <a:cs typeface="Arial" pitchFamily="34" charset="0"/>
                </a:rPr>
                <a:t>DXi4000, </a:t>
              </a:r>
              <a:r>
                <a:rPr lang="en-US" sz="1200" b="1" dirty="0" err="1" smtClean="0">
                  <a:solidFill>
                    <a:srgbClr val="007AC3"/>
                  </a:solidFill>
                  <a:latin typeface="Arial" pitchFamily="34" charset="0"/>
                  <a:cs typeface="Arial" pitchFamily="34" charset="0"/>
                </a:rPr>
                <a:t>vmPRO</a:t>
              </a:r>
              <a:r>
                <a:rPr lang="en-US" sz="1200" b="1" dirty="0" smtClean="0">
                  <a:solidFill>
                    <a:srgbClr val="007AC3"/>
                  </a:solidFill>
                  <a:latin typeface="Arial" pitchFamily="34" charset="0"/>
                  <a:cs typeface="Arial" pitchFamily="34" charset="0"/>
                </a:rPr>
                <a:t> 4000,</a:t>
              </a:r>
              <a:br>
                <a:rPr lang="en-US" sz="1200" b="1" dirty="0" smtClean="0">
                  <a:solidFill>
                    <a:srgbClr val="007AC3"/>
                  </a:solidFill>
                  <a:latin typeface="Arial" pitchFamily="34" charset="0"/>
                  <a:cs typeface="Arial" pitchFamily="34" charset="0"/>
                </a:rPr>
              </a:br>
              <a:r>
                <a:rPr lang="en-US" sz="1200" b="1" dirty="0" smtClean="0">
                  <a:solidFill>
                    <a:srgbClr val="007AC3"/>
                  </a:solidFill>
                  <a:latin typeface="Arial" pitchFamily="34" charset="0"/>
                  <a:cs typeface="Arial" pitchFamily="34" charset="0"/>
                </a:rPr>
                <a:t>&amp; </a:t>
              </a:r>
              <a:r>
                <a:rPr lang="en-US" sz="1200" b="1" dirty="0" err="1" smtClean="0">
                  <a:solidFill>
                    <a:srgbClr val="007AC3"/>
                  </a:solidFill>
                  <a:latin typeface="Arial" pitchFamily="34" charset="0"/>
                  <a:cs typeface="Arial" pitchFamily="34" charset="0"/>
                </a:rPr>
                <a:t>DXi</a:t>
              </a:r>
              <a:r>
                <a:rPr lang="en-US" sz="1200" b="1" dirty="0" smtClean="0">
                  <a:solidFill>
                    <a:srgbClr val="007AC3"/>
                  </a:solidFill>
                  <a:latin typeface="Arial" pitchFamily="34" charset="0"/>
                  <a:cs typeface="Arial" pitchFamily="34" charset="0"/>
                </a:rPr>
                <a:t> V1000      </a:t>
              </a:r>
              <a:endParaRPr lang="en-US" sz="1200" dirty="0">
                <a:latin typeface="Arial" pitchFamily="34" charset="0"/>
                <a:cs typeface="Arial" pitchFamily="34" charset="0"/>
              </a:endParaRPr>
            </a:p>
          </p:txBody>
        </p:sp>
      </p:grpSp>
      <p:grpSp>
        <p:nvGrpSpPr>
          <p:cNvPr id="5" name="Group 8"/>
          <p:cNvGrpSpPr/>
          <p:nvPr/>
        </p:nvGrpSpPr>
        <p:grpSpPr>
          <a:xfrm>
            <a:off x="5686940" y="1600201"/>
            <a:ext cx="2085460" cy="304808"/>
            <a:chOff x="3565001" y="1530064"/>
            <a:chExt cx="2085460" cy="360955"/>
          </a:xfrm>
        </p:grpSpPr>
        <p:sp>
          <p:nvSpPr>
            <p:cNvPr id="89" name="Rounded Rectangle 88"/>
            <p:cNvSpPr/>
            <p:nvPr/>
          </p:nvSpPr>
          <p:spPr>
            <a:xfrm>
              <a:off x="4073147" y="1530072"/>
              <a:ext cx="1043914" cy="360947"/>
            </a:xfrm>
            <a:prstGeom prst="roundRect">
              <a:avLst/>
            </a:prstGeom>
            <a:gradFill>
              <a:gsLst>
                <a:gs pos="0">
                  <a:schemeClr val="accent3">
                    <a:lumMod val="40000"/>
                    <a:lumOff val="60000"/>
                  </a:schemeClr>
                </a:gs>
                <a:gs pos="35000">
                  <a:schemeClr val="accent3">
                    <a:lumMod val="20000"/>
                    <a:lumOff val="80000"/>
                  </a:schemeClr>
                </a:gs>
                <a:gs pos="100000">
                  <a:schemeClr val="bg1"/>
                </a:gs>
              </a:gsLst>
            </a:gradFill>
            <a:ln/>
            <a:effectLst/>
            <a:scene3d>
              <a:camera prst="orthographicFront"/>
              <a:lightRig rig="threePt" dir="t"/>
            </a:scene3d>
            <a:sp3d>
              <a:bevelT h="25400" prst="artDeco"/>
              <a:bevelB w="0" h="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tabLst>
                  <a:tab pos="1028700" algn="l"/>
                </a:tabLst>
              </a:pPr>
              <a:endParaRPr lang="en-US">
                <a:solidFill>
                  <a:schemeClr val="accent4">
                    <a:lumMod val="75000"/>
                  </a:schemeClr>
                </a:solidFill>
                <a:latin typeface="Arial" pitchFamily="34" charset="0"/>
              </a:endParaRPr>
            </a:p>
          </p:txBody>
        </p:sp>
        <p:sp>
          <p:nvSpPr>
            <p:cNvPr id="351" name="Text Box 6"/>
            <p:cNvSpPr txBox="1">
              <a:spLocks noChangeArrowheads="1"/>
            </p:cNvSpPr>
            <p:nvPr/>
          </p:nvSpPr>
          <p:spPr bwMode="auto">
            <a:xfrm>
              <a:off x="3565001" y="1530064"/>
              <a:ext cx="2085460" cy="276999"/>
            </a:xfrm>
            <a:prstGeom prst="rect">
              <a:avLst/>
            </a:prstGeom>
            <a:noFill/>
            <a:ln w="9525" algn="ctr">
              <a:noFill/>
              <a:miter lim="800000"/>
              <a:headEnd/>
              <a:tailEnd/>
            </a:ln>
          </p:spPr>
          <p:txBody>
            <a:bodyPr wrap="square">
              <a:spAutoFit/>
            </a:bodyPr>
            <a:lstStyle/>
            <a:p>
              <a:pPr algn="ctr">
                <a:spcBef>
                  <a:spcPts val="0"/>
                </a:spcBef>
                <a:spcAft>
                  <a:spcPts val="0"/>
                </a:spcAft>
                <a:buClr>
                  <a:schemeClr val="accent1"/>
                </a:buClr>
                <a:buSzPct val="75000"/>
              </a:pPr>
              <a:r>
                <a:rPr lang="en-US" sz="1200" b="1" dirty="0" smtClean="0">
                  <a:solidFill>
                    <a:srgbClr val="007AC3"/>
                  </a:solidFill>
                  <a:latin typeface="Arial" pitchFamily="34" charset="0"/>
                  <a:cs typeface="Arial" pitchFamily="34" charset="0"/>
                </a:rPr>
                <a:t>DXi8500</a:t>
              </a:r>
              <a:endParaRPr lang="en-US" dirty="0">
                <a:latin typeface="Arial" pitchFamily="34" charset="0"/>
                <a:cs typeface="Arial" pitchFamily="34" charset="0"/>
              </a:endParaRPr>
            </a:p>
          </p:txBody>
        </p:sp>
      </p:grpSp>
      <p:grpSp>
        <p:nvGrpSpPr>
          <p:cNvPr id="6" name="Group 4"/>
          <p:cNvGrpSpPr/>
          <p:nvPr/>
        </p:nvGrpSpPr>
        <p:grpSpPr>
          <a:xfrm>
            <a:off x="3549511" y="2666999"/>
            <a:ext cx="1462222" cy="304801"/>
            <a:chOff x="2542315" y="2376432"/>
            <a:chExt cx="1462222" cy="304801"/>
          </a:xfrm>
        </p:grpSpPr>
        <p:sp>
          <p:nvSpPr>
            <p:cNvPr id="4" name="Rounded Rectangle 3"/>
            <p:cNvSpPr/>
            <p:nvPr/>
          </p:nvSpPr>
          <p:spPr>
            <a:xfrm>
              <a:off x="2694714" y="2376432"/>
              <a:ext cx="1157422" cy="304801"/>
            </a:xfrm>
            <a:prstGeom prst="roundRect">
              <a:avLst/>
            </a:prstGeom>
            <a:gradFill>
              <a:gsLst>
                <a:gs pos="0">
                  <a:schemeClr val="accent3">
                    <a:lumMod val="40000"/>
                    <a:lumOff val="60000"/>
                  </a:schemeClr>
                </a:gs>
                <a:gs pos="35000">
                  <a:schemeClr val="accent3">
                    <a:lumMod val="20000"/>
                    <a:lumOff val="80000"/>
                  </a:schemeClr>
                </a:gs>
                <a:gs pos="100000">
                  <a:schemeClr val="bg1"/>
                </a:gs>
              </a:gsLst>
            </a:gradFill>
            <a:ln/>
            <a:effectLst/>
            <a:scene3d>
              <a:camera prst="orthographicFront"/>
              <a:lightRig rig="threePt" dir="t"/>
            </a:scene3d>
            <a:sp3d>
              <a:bevelT h="25400" prst="artDeco"/>
              <a:bevelB w="0" h="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tabLst>
                  <a:tab pos="1028700" algn="l"/>
                </a:tabLst>
              </a:pPr>
              <a:endParaRPr lang="en-US">
                <a:solidFill>
                  <a:schemeClr val="accent4">
                    <a:lumMod val="75000"/>
                  </a:schemeClr>
                </a:solidFill>
                <a:latin typeface="Arial" pitchFamily="34" charset="0"/>
              </a:endParaRPr>
            </a:p>
          </p:txBody>
        </p:sp>
        <p:sp>
          <p:nvSpPr>
            <p:cNvPr id="352" name="Text Box 6"/>
            <p:cNvSpPr txBox="1">
              <a:spLocks noChangeArrowheads="1"/>
            </p:cNvSpPr>
            <p:nvPr/>
          </p:nvSpPr>
          <p:spPr bwMode="auto">
            <a:xfrm>
              <a:off x="2542315" y="2376433"/>
              <a:ext cx="1462222" cy="276999"/>
            </a:xfrm>
            <a:prstGeom prst="rect">
              <a:avLst/>
            </a:prstGeom>
            <a:noFill/>
            <a:ln w="9525" algn="ctr">
              <a:noFill/>
              <a:miter lim="800000"/>
              <a:headEnd/>
              <a:tailEnd/>
            </a:ln>
          </p:spPr>
          <p:txBody>
            <a:bodyPr wrap="square">
              <a:spAutoFit/>
            </a:bodyPr>
            <a:lstStyle/>
            <a:p>
              <a:pPr algn="ctr">
                <a:spcBef>
                  <a:spcPts val="0"/>
                </a:spcBef>
                <a:spcAft>
                  <a:spcPts val="0"/>
                </a:spcAft>
                <a:buClr>
                  <a:schemeClr val="accent1"/>
                </a:buClr>
                <a:buSzPct val="75000"/>
              </a:pPr>
              <a:r>
                <a:rPr lang="en-US" sz="1200" b="1" dirty="0" smtClean="0">
                  <a:solidFill>
                    <a:srgbClr val="007AC3"/>
                  </a:solidFill>
                  <a:latin typeface="Arial" pitchFamily="34" charset="0"/>
                  <a:cs typeface="Arial" pitchFamily="34" charset="0"/>
                </a:rPr>
                <a:t>DXi6700</a:t>
              </a:r>
              <a:endParaRPr lang="en-US" sz="1200" dirty="0">
                <a:latin typeface="Arial" pitchFamily="34" charset="0"/>
                <a:cs typeface="Arial" pitchFamily="34" charset="0"/>
              </a:endParaRPr>
            </a:p>
          </p:txBody>
        </p:sp>
      </p:grpSp>
      <p:grpSp>
        <p:nvGrpSpPr>
          <p:cNvPr id="7" name="Group 5"/>
          <p:cNvGrpSpPr/>
          <p:nvPr/>
        </p:nvGrpSpPr>
        <p:grpSpPr>
          <a:xfrm>
            <a:off x="780808" y="4608540"/>
            <a:ext cx="1209675" cy="320040"/>
            <a:chOff x="4114800" y="5336694"/>
            <a:chExt cx="1209675" cy="320040"/>
          </a:xfrm>
        </p:grpSpPr>
        <p:sp>
          <p:nvSpPr>
            <p:cNvPr id="73" name="Rounded Rectangle 72"/>
            <p:cNvSpPr/>
            <p:nvPr/>
          </p:nvSpPr>
          <p:spPr>
            <a:xfrm>
              <a:off x="4137772" y="5336694"/>
              <a:ext cx="1186703" cy="320040"/>
            </a:xfrm>
            <a:prstGeom prst="roundRect">
              <a:avLst/>
            </a:prstGeom>
            <a:gradFill>
              <a:gsLst>
                <a:gs pos="0">
                  <a:schemeClr val="accent3">
                    <a:lumMod val="40000"/>
                    <a:lumOff val="60000"/>
                  </a:schemeClr>
                </a:gs>
                <a:gs pos="35000">
                  <a:schemeClr val="accent3">
                    <a:lumMod val="20000"/>
                    <a:lumOff val="80000"/>
                  </a:schemeClr>
                </a:gs>
                <a:gs pos="100000">
                  <a:schemeClr val="bg1"/>
                </a:gs>
              </a:gsLst>
            </a:gradFill>
            <a:ln/>
            <a:effectLst/>
            <a:scene3d>
              <a:camera prst="orthographicFront"/>
              <a:lightRig rig="threePt" dir="t"/>
            </a:scene3d>
            <a:sp3d>
              <a:bevelT h="25400" prst="artDeco"/>
              <a:bevelB w="0" h="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tabLst>
                  <a:tab pos="1028700" algn="l"/>
                </a:tabLst>
              </a:pPr>
              <a:endParaRPr lang="en-US">
                <a:solidFill>
                  <a:schemeClr val="accent4">
                    <a:lumMod val="75000"/>
                  </a:schemeClr>
                </a:solidFill>
                <a:latin typeface="Arial" pitchFamily="34" charset="0"/>
              </a:endParaRPr>
            </a:p>
          </p:txBody>
        </p:sp>
        <p:sp>
          <p:nvSpPr>
            <p:cNvPr id="353" name="Text Box 6"/>
            <p:cNvSpPr txBox="1">
              <a:spLocks noChangeArrowheads="1"/>
            </p:cNvSpPr>
            <p:nvPr/>
          </p:nvSpPr>
          <p:spPr bwMode="auto">
            <a:xfrm>
              <a:off x="4114800" y="5358215"/>
              <a:ext cx="1209675" cy="276999"/>
            </a:xfrm>
            <a:prstGeom prst="rect">
              <a:avLst/>
            </a:prstGeom>
            <a:noFill/>
            <a:ln w="9525" algn="ctr">
              <a:noFill/>
              <a:miter lim="800000"/>
              <a:headEnd/>
              <a:tailEnd/>
            </a:ln>
          </p:spPr>
          <p:txBody>
            <a:bodyPr wrap="square">
              <a:spAutoFit/>
            </a:bodyPr>
            <a:lstStyle/>
            <a:p>
              <a:pPr algn="ctr">
                <a:spcBef>
                  <a:spcPts val="0"/>
                </a:spcBef>
                <a:spcAft>
                  <a:spcPts val="0"/>
                </a:spcAft>
                <a:buClr>
                  <a:schemeClr val="accent1"/>
                </a:buClr>
                <a:buSzPct val="75000"/>
              </a:pPr>
              <a:r>
                <a:rPr lang="en-US" sz="1200" b="1" dirty="0" smtClean="0">
                  <a:solidFill>
                    <a:srgbClr val="007AC3"/>
                  </a:solidFill>
                  <a:latin typeface="Arial" pitchFamily="34" charset="0"/>
                  <a:cs typeface="Arial" pitchFamily="34" charset="0"/>
                </a:rPr>
                <a:t>NDX and RDX</a:t>
              </a:r>
              <a:endParaRPr lang="en-US" sz="1200" dirty="0">
                <a:latin typeface="Arial" pitchFamily="34" charset="0"/>
                <a:cs typeface="Arial" pitchFamily="34" charset="0"/>
              </a:endParaRPr>
            </a:p>
          </p:txBody>
        </p:sp>
      </p:grpSp>
      <p:pic>
        <p:nvPicPr>
          <p:cNvPr id="51" name="Picture 3"/>
          <p:cNvPicPr>
            <a:picLocks noChangeAspect="1" noChangeArrowheads="1"/>
          </p:cNvPicPr>
          <p:nvPr/>
        </p:nvPicPr>
        <p:blipFill>
          <a:blip r:embed="rId10" cstate="print"/>
          <a:srcRect/>
          <a:stretch>
            <a:fillRect/>
          </a:stretch>
        </p:blipFill>
        <p:spPr bwMode="auto">
          <a:xfrm>
            <a:off x="1109357" y="4995254"/>
            <a:ext cx="468169" cy="974299"/>
          </a:xfrm>
          <a:prstGeom prst="rect">
            <a:avLst/>
          </a:prstGeom>
          <a:noFill/>
          <a:ln w="9525">
            <a:noFill/>
            <a:miter lim="800000"/>
            <a:headEnd/>
            <a:tailEnd/>
          </a:ln>
          <a:effectLst/>
        </p:spPr>
      </p:pic>
      <p:pic>
        <p:nvPicPr>
          <p:cNvPr id="277" name="Picture 5"/>
          <p:cNvPicPr>
            <a:picLocks noChangeAspect="1" noChangeArrowheads="1"/>
          </p:cNvPicPr>
          <p:nvPr/>
        </p:nvPicPr>
        <p:blipFill>
          <a:blip r:embed="rId11" cstate="print"/>
          <a:srcRect/>
          <a:stretch>
            <a:fillRect/>
          </a:stretch>
        </p:blipFill>
        <p:spPr bwMode="auto">
          <a:xfrm>
            <a:off x="1421073" y="5336694"/>
            <a:ext cx="1079102" cy="378306"/>
          </a:xfrm>
          <a:prstGeom prst="rect">
            <a:avLst/>
          </a:prstGeom>
          <a:noFill/>
          <a:ln w="9525">
            <a:noFill/>
            <a:miter lim="800000"/>
            <a:headEnd/>
            <a:tailEnd/>
          </a:ln>
          <a:effectLst/>
        </p:spPr>
      </p:pic>
      <p:graphicFrame>
        <p:nvGraphicFramePr>
          <p:cNvPr id="86" name="Table 85"/>
          <p:cNvGraphicFramePr>
            <a:graphicFrameLocks noGrp="1"/>
          </p:cNvGraphicFramePr>
          <p:nvPr>
            <p:extLst>
              <p:ext uri="{D42A27DB-BD31-4B8C-83A1-F6EECF244321}">
                <p14:modId xmlns:p14="http://schemas.microsoft.com/office/powerpoint/2010/main" xmlns="" val="1037521839"/>
              </p:ext>
            </p:extLst>
          </p:nvPr>
        </p:nvGraphicFramePr>
        <p:xfrm>
          <a:off x="708650" y="6007957"/>
          <a:ext cx="8006228" cy="124619"/>
        </p:xfrm>
        <a:graphic>
          <a:graphicData uri="http://schemas.openxmlformats.org/drawingml/2006/table">
            <a:tbl>
              <a:tblPr firstRow="1" bandRow="1">
                <a:tableStyleId>{5C22544A-7EE6-4342-B048-85BDC9FD1C3A}</a:tableStyleId>
              </a:tblPr>
              <a:tblGrid>
                <a:gridCol w="2001557"/>
                <a:gridCol w="2001557"/>
                <a:gridCol w="2001557"/>
                <a:gridCol w="2001557"/>
              </a:tblGrid>
              <a:tr h="124619">
                <a:tc>
                  <a:txBody>
                    <a:bodyPr/>
                    <a:lstStyle/>
                    <a:p>
                      <a:endParaRPr lang="en-US" sz="2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2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2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2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r>
            </a:tbl>
          </a:graphicData>
        </a:graphic>
      </p:graphicFrame>
      <p:grpSp>
        <p:nvGrpSpPr>
          <p:cNvPr id="8" name="Group 2"/>
          <p:cNvGrpSpPr/>
          <p:nvPr/>
        </p:nvGrpSpPr>
        <p:grpSpPr>
          <a:xfrm>
            <a:off x="741474" y="5867400"/>
            <a:ext cx="8033561" cy="478697"/>
            <a:chOff x="741474" y="5867400"/>
            <a:chExt cx="8033561" cy="478697"/>
          </a:xfrm>
        </p:grpSpPr>
        <p:sp>
          <p:nvSpPr>
            <p:cNvPr id="90" name="Right Arrow 89"/>
            <p:cNvSpPr/>
            <p:nvPr/>
          </p:nvSpPr>
          <p:spPr>
            <a:xfrm>
              <a:off x="741474" y="5867400"/>
              <a:ext cx="8033561" cy="137160"/>
            </a:xfrm>
            <a:prstGeom prst="rightArrow">
              <a:avLst/>
            </a:prstGeom>
            <a:gradFill flip="none" rotWithShape="1">
              <a:gsLst>
                <a:gs pos="26000">
                  <a:schemeClr val="accent1"/>
                </a:gs>
                <a:gs pos="51000">
                  <a:schemeClr val="accent2"/>
                </a:gs>
                <a:gs pos="50000">
                  <a:schemeClr val="accent1"/>
                </a:gs>
                <a:gs pos="25000">
                  <a:srgbClr val="6292C2"/>
                </a:gs>
                <a:gs pos="0">
                  <a:schemeClr val="accent6">
                    <a:lumMod val="40000"/>
                    <a:lumOff val="60000"/>
                  </a:schemeClr>
                </a:gs>
                <a:gs pos="76000">
                  <a:schemeClr val="bg2"/>
                </a:gs>
                <a:gs pos="75000">
                  <a:schemeClr val="accent2"/>
                </a:gs>
              </a:gsLst>
              <a:lin ang="108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itchFamily="34" charset="0"/>
              </a:endParaRPr>
            </a:p>
          </p:txBody>
        </p:sp>
        <p:sp>
          <p:nvSpPr>
            <p:cNvPr id="266" name="TextBox 265"/>
            <p:cNvSpPr txBox="1"/>
            <p:nvPr/>
          </p:nvSpPr>
          <p:spPr>
            <a:xfrm>
              <a:off x="3707269" y="6099876"/>
              <a:ext cx="2101970" cy="246221"/>
            </a:xfrm>
            <a:prstGeom prst="rect">
              <a:avLst/>
            </a:prstGeom>
            <a:noFill/>
          </p:spPr>
          <p:txBody>
            <a:bodyPr wrap="square" rtlCol="0">
              <a:spAutoFit/>
            </a:bodyPr>
            <a:lstStyle/>
            <a:p>
              <a:pPr algn="ctr">
                <a:spcBef>
                  <a:spcPts val="0"/>
                </a:spcBef>
                <a:spcAft>
                  <a:spcPts val="0"/>
                </a:spcAft>
                <a:buClr>
                  <a:schemeClr val="accent1"/>
                </a:buClr>
                <a:buSzPct val="75000"/>
              </a:pPr>
              <a:r>
                <a:rPr lang="en-US" sz="1000" b="1" dirty="0">
                  <a:solidFill>
                    <a:srgbClr val="007AC3"/>
                  </a:solidFill>
                  <a:latin typeface="Arial" pitchFamily="34" charset="0"/>
                  <a:cs typeface="Arial" pitchFamily="34" charset="0"/>
                </a:rPr>
                <a:t>Capacity (TB)</a:t>
              </a:r>
            </a:p>
          </p:txBody>
        </p:sp>
        <p:sp>
          <p:nvSpPr>
            <p:cNvPr id="87" name="Rectangle 86"/>
            <p:cNvSpPr/>
            <p:nvPr/>
          </p:nvSpPr>
          <p:spPr>
            <a:xfrm>
              <a:off x="1464981" y="5958840"/>
              <a:ext cx="263214" cy="261610"/>
            </a:xfrm>
            <a:prstGeom prst="rect">
              <a:avLst/>
            </a:prstGeom>
          </p:spPr>
          <p:txBody>
            <a:bodyPr wrap="none">
              <a:spAutoFit/>
            </a:bodyPr>
            <a:lstStyle/>
            <a:p>
              <a:pPr algn="ctr"/>
              <a:r>
                <a:rPr lang="en-US" sz="1100" dirty="0" smtClean="0">
                  <a:solidFill>
                    <a:srgbClr val="666666"/>
                  </a:solidFill>
                </a:rPr>
                <a:t>1</a:t>
              </a:r>
              <a:endParaRPr lang="en-US" sz="1100" dirty="0">
                <a:solidFill>
                  <a:srgbClr val="666666"/>
                </a:solidFill>
              </a:endParaRPr>
            </a:p>
          </p:txBody>
        </p:sp>
        <p:sp>
          <p:nvSpPr>
            <p:cNvPr id="96" name="Right Arrow 95"/>
            <p:cNvSpPr/>
            <p:nvPr/>
          </p:nvSpPr>
          <p:spPr>
            <a:xfrm>
              <a:off x="1655820" y="6028336"/>
              <a:ext cx="202506" cy="122619"/>
            </a:xfrm>
            <a:prstGeom prst="rightArrow">
              <a:avLst>
                <a:gd name="adj1" fmla="val 50000"/>
                <a:gd name="adj2" fmla="val 58974"/>
              </a:avLst>
            </a:prstGeom>
            <a:gradFill flip="none" rotWithShape="1">
              <a:gsLst>
                <a:gs pos="2000">
                  <a:srgbClr val="3399FF">
                    <a:alpha val="0"/>
                  </a:srgbClr>
                </a:gs>
                <a:gs pos="100000">
                  <a:schemeClr val="tx1">
                    <a:lumMod val="50000"/>
                    <a:lumOff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97" name="Rectangle 96"/>
            <p:cNvSpPr/>
            <p:nvPr/>
          </p:nvSpPr>
          <p:spPr>
            <a:xfrm>
              <a:off x="1785950" y="5958840"/>
              <a:ext cx="263214" cy="261610"/>
            </a:xfrm>
            <a:prstGeom prst="rect">
              <a:avLst/>
            </a:prstGeom>
          </p:spPr>
          <p:txBody>
            <a:bodyPr wrap="none">
              <a:spAutoFit/>
            </a:bodyPr>
            <a:lstStyle/>
            <a:p>
              <a:pPr algn="ctr"/>
              <a:r>
                <a:rPr lang="en-US" sz="1100" dirty="0" smtClean="0">
                  <a:solidFill>
                    <a:srgbClr val="666666"/>
                  </a:solidFill>
                </a:rPr>
                <a:t>8</a:t>
              </a:r>
              <a:endParaRPr lang="en-US" sz="1100" dirty="0">
                <a:solidFill>
                  <a:srgbClr val="666666"/>
                </a:solidFill>
              </a:endParaRPr>
            </a:p>
          </p:txBody>
        </p:sp>
        <p:sp>
          <p:nvSpPr>
            <p:cNvPr id="98" name="Rectangle 97"/>
            <p:cNvSpPr/>
            <p:nvPr/>
          </p:nvSpPr>
          <p:spPr>
            <a:xfrm>
              <a:off x="3494104" y="5958840"/>
              <a:ext cx="263214" cy="261610"/>
            </a:xfrm>
            <a:prstGeom prst="rect">
              <a:avLst/>
            </a:prstGeom>
          </p:spPr>
          <p:txBody>
            <a:bodyPr wrap="none">
              <a:spAutoFit/>
            </a:bodyPr>
            <a:lstStyle/>
            <a:p>
              <a:pPr algn="ctr"/>
              <a:r>
                <a:rPr lang="en-US" sz="1100" dirty="0" smtClean="0">
                  <a:solidFill>
                    <a:srgbClr val="666666"/>
                  </a:solidFill>
                </a:rPr>
                <a:t>2</a:t>
              </a:r>
              <a:endParaRPr lang="en-US" sz="1100" dirty="0">
                <a:solidFill>
                  <a:srgbClr val="666666"/>
                </a:solidFill>
              </a:endParaRPr>
            </a:p>
          </p:txBody>
        </p:sp>
        <p:sp>
          <p:nvSpPr>
            <p:cNvPr id="99" name="Right Arrow 98"/>
            <p:cNvSpPr/>
            <p:nvPr/>
          </p:nvSpPr>
          <p:spPr>
            <a:xfrm>
              <a:off x="3684943" y="6028336"/>
              <a:ext cx="202506" cy="122619"/>
            </a:xfrm>
            <a:prstGeom prst="rightArrow">
              <a:avLst>
                <a:gd name="adj1" fmla="val 50000"/>
                <a:gd name="adj2" fmla="val 58974"/>
              </a:avLst>
            </a:prstGeom>
            <a:gradFill flip="none" rotWithShape="1">
              <a:gsLst>
                <a:gs pos="2000">
                  <a:srgbClr val="3399FF">
                    <a:alpha val="0"/>
                  </a:srgbClr>
                </a:gs>
                <a:gs pos="100000">
                  <a:schemeClr val="tx1">
                    <a:lumMod val="50000"/>
                    <a:lumOff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106" name="Rectangle 105"/>
            <p:cNvSpPr/>
            <p:nvPr/>
          </p:nvSpPr>
          <p:spPr>
            <a:xfrm>
              <a:off x="3820250" y="5958840"/>
              <a:ext cx="341760" cy="261610"/>
            </a:xfrm>
            <a:prstGeom prst="rect">
              <a:avLst/>
            </a:prstGeom>
          </p:spPr>
          <p:txBody>
            <a:bodyPr wrap="none">
              <a:spAutoFit/>
            </a:bodyPr>
            <a:lstStyle/>
            <a:p>
              <a:pPr algn="ctr"/>
              <a:r>
                <a:rPr lang="en-US" sz="1100" dirty="0" smtClean="0">
                  <a:solidFill>
                    <a:srgbClr val="666666"/>
                  </a:solidFill>
                </a:rPr>
                <a:t>12</a:t>
              </a:r>
              <a:endParaRPr lang="en-US" sz="1100" dirty="0">
                <a:solidFill>
                  <a:srgbClr val="666666"/>
                </a:solidFill>
              </a:endParaRPr>
            </a:p>
          </p:txBody>
        </p:sp>
        <p:sp>
          <p:nvSpPr>
            <p:cNvPr id="108" name="Rectangle 107"/>
            <p:cNvSpPr/>
            <p:nvPr/>
          </p:nvSpPr>
          <p:spPr>
            <a:xfrm>
              <a:off x="5506427" y="5958840"/>
              <a:ext cx="263214" cy="261610"/>
            </a:xfrm>
            <a:prstGeom prst="rect">
              <a:avLst/>
            </a:prstGeom>
          </p:spPr>
          <p:txBody>
            <a:bodyPr wrap="none">
              <a:spAutoFit/>
            </a:bodyPr>
            <a:lstStyle/>
            <a:p>
              <a:pPr algn="ctr"/>
              <a:r>
                <a:rPr lang="en-US" sz="1100" dirty="0" smtClean="0">
                  <a:solidFill>
                    <a:srgbClr val="666666"/>
                  </a:solidFill>
                </a:rPr>
                <a:t>8</a:t>
              </a:r>
              <a:endParaRPr lang="en-US" sz="1100" dirty="0">
                <a:solidFill>
                  <a:srgbClr val="666666"/>
                </a:solidFill>
              </a:endParaRPr>
            </a:p>
          </p:txBody>
        </p:sp>
        <p:sp>
          <p:nvSpPr>
            <p:cNvPr id="109" name="Right Arrow 108"/>
            <p:cNvSpPr/>
            <p:nvPr/>
          </p:nvSpPr>
          <p:spPr>
            <a:xfrm>
              <a:off x="5703616" y="6028336"/>
              <a:ext cx="202506" cy="122619"/>
            </a:xfrm>
            <a:prstGeom prst="rightArrow">
              <a:avLst>
                <a:gd name="adj1" fmla="val 50000"/>
                <a:gd name="adj2" fmla="val 58974"/>
              </a:avLst>
            </a:prstGeom>
            <a:gradFill flip="none" rotWithShape="1">
              <a:gsLst>
                <a:gs pos="2000">
                  <a:srgbClr val="3399FF">
                    <a:alpha val="0"/>
                  </a:srgbClr>
                </a:gs>
                <a:gs pos="100000">
                  <a:schemeClr val="tx1">
                    <a:lumMod val="50000"/>
                    <a:lumOff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111" name="Rectangle 110"/>
            <p:cNvSpPr/>
            <p:nvPr/>
          </p:nvSpPr>
          <p:spPr>
            <a:xfrm>
              <a:off x="5845273" y="5958840"/>
              <a:ext cx="341760" cy="261610"/>
            </a:xfrm>
            <a:prstGeom prst="rect">
              <a:avLst/>
            </a:prstGeom>
          </p:spPr>
          <p:txBody>
            <a:bodyPr wrap="none">
              <a:spAutoFit/>
            </a:bodyPr>
            <a:lstStyle/>
            <a:p>
              <a:pPr algn="ctr"/>
              <a:r>
                <a:rPr lang="en-US" sz="1100" dirty="0" smtClean="0">
                  <a:solidFill>
                    <a:srgbClr val="666666"/>
                  </a:solidFill>
                </a:rPr>
                <a:t>80</a:t>
              </a:r>
              <a:endParaRPr lang="en-US" sz="1100" dirty="0">
                <a:solidFill>
                  <a:srgbClr val="666666"/>
                </a:solidFill>
              </a:endParaRPr>
            </a:p>
          </p:txBody>
        </p:sp>
        <p:sp>
          <p:nvSpPr>
            <p:cNvPr id="112" name="Rectangle 111"/>
            <p:cNvSpPr/>
            <p:nvPr/>
          </p:nvSpPr>
          <p:spPr>
            <a:xfrm>
              <a:off x="7311829" y="5958840"/>
              <a:ext cx="341760" cy="261610"/>
            </a:xfrm>
            <a:prstGeom prst="rect">
              <a:avLst/>
            </a:prstGeom>
          </p:spPr>
          <p:txBody>
            <a:bodyPr wrap="none">
              <a:spAutoFit/>
            </a:bodyPr>
            <a:lstStyle/>
            <a:p>
              <a:pPr algn="ctr"/>
              <a:r>
                <a:rPr lang="en-US" sz="1100" dirty="0" smtClean="0">
                  <a:solidFill>
                    <a:srgbClr val="666666"/>
                  </a:solidFill>
                </a:rPr>
                <a:t>40</a:t>
              </a:r>
              <a:endParaRPr lang="en-US" sz="1100" dirty="0">
                <a:solidFill>
                  <a:srgbClr val="666666"/>
                </a:solidFill>
              </a:endParaRPr>
            </a:p>
          </p:txBody>
        </p:sp>
        <p:sp>
          <p:nvSpPr>
            <p:cNvPr id="113" name="Right Arrow 112"/>
            <p:cNvSpPr/>
            <p:nvPr/>
          </p:nvSpPr>
          <p:spPr>
            <a:xfrm>
              <a:off x="7614966" y="6028336"/>
              <a:ext cx="202506" cy="122619"/>
            </a:xfrm>
            <a:prstGeom prst="rightArrow">
              <a:avLst>
                <a:gd name="adj1" fmla="val 50000"/>
                <a:gd name="adj2" fmla="val 58974"/>
              </a:avLst>
            </a:prstGeom>
            <a:gradFill flip="none" rotWithShape="1">
              <a:gsLst>
                <a:gs pos="2000">
                  <a:srgbClr val="3399FF">
                    <a:alpha val="0"/>
                  </a:srgbClr>
                </a:gs>
                <a:gs pos="100000">
                  <a:schemeClr val="tx1">
                    <a:lumMod val="50000"/>
                    <a:lumOff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114" name="Rectangle 113"/>
            <p:cNvSpPr/>
            <p:nvPr/>
          </p:nvSpPr>
          <p:spPr>
            <a:xfrm>
              <a:off x="7769225" y="5958840"/>
              <a:ext cx="420308" cy="261610"/>
            </a:xfrm>
            <a:prstGeom prst="rect">
              <a:avLst/>
            </a:prstGeom>
          </p:spPr>
          <p:txBody>
            <a:bodyPr wrap="none">
              <a:spAutoFit/>
            </a:bodyPr>
            <a:lstStyle/>
            <a:p>
              <a:pPr algn="ctr"/>
              <a:r>
                <a:rPr lang="en-US" sz="1100" dirty="0" smtClean="0">
                  <a:solidFill>
                    <a:srgbClr val="666666"/>
                  </a:solidFill>
                </a:rPr>
                <a:t>320</a:t>
              </a:r>
              <a:endParaRPr lang="en-US" sz="1100" dirty="0">
                <a:solidFill>
                  <a:srgbClr val="666666"/>
                </a:solidFill>
              </a:endParaRPr>
            </a:p>
          </p:txBody>
        </p:sp>
      </p:grpSp>
      <p:pic>
        <p:nvPicPr>
          <p:cNvPr id="62" name="Picture 21" descr="QuantumvmPRO_Icon_samples.jpg"/>
          <p:cNvPicPr>
            <a:picLocks noChangeAspect="1"/>
          </p:cNvPicPr>
          <p:nvPr/>
        </p:nvPicPr>
        <p:blipFill>
          <a:blip r:embed="rId12" cstate="print">
            <a:extLst>
              <a:ext uri="{28A0092B-C50C-407E-A947-70E740481C1C}">
                <a14:useLocalDpi xmlns:a14="http://schemas.microsoft.com/office/drawing/2010/main" xmlns="" val="0"/>
              </a:ext>
            </a:extLst>
          </a:blip>
          <a:srcRect l="18889" t="43333" r="57777" b="39999"/>
          <a:stretch>
            <a:fillRect/>
          </a:stretch>
        </p:blipFill>
        <p:spPr bwMode="auto">
          <a:xfrm>
            <a:off x="6830719" y="4302197"/>
            <a:ext cx="618134" cy="4415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5" name="Picture 4"/>
          <p:cNvPicPr>
            <a:picLocks noChangeAspect="1" noChangeArrowheads="1"/>
          </p:cNvPicPr>
          <p:nvPr/>
        </p:nvPicPr>
        <p:blipFill>
          <a:blip r:embed="rId13" cstate="print"/>
          <a:srcRect/>
          <a:stretch>
            <a:fillRect/>
          </a:stretch>
        </p:blipFill>
        <p:spPr bwMode="auto">
          <a:xfrm>
            <a:off x="5656341" y="4572000"/>
            <a:ext cx="1524000" cy="1343891"/>
          </a:xfrm>
          <a:prstGeom prst="rect">
            <a:avLst/>
          </a:prstGeom>
          <a:noFill/>
          <a:ln w="9525">
            <a:noFill/>
            <a:miter lim="800000"/>
            <a:headEnd/>
            <a:tailEnd/>
          </a:ln>
          <a:effectLst/>
        </p:spPr>
      </p:pic>
      <p:sp>
        <p:nvSpPr>
          <p:cNvPr id="70" name="Text Box 6"/>
          <p:cNvSpPr txBox="1">
            <a:spLocks noChangeArrowheads="1"/>
          </p:cNvSpPr>
          <p:nvPr/>
        </p:nvSpPr>
        <p:spPr bwMode="auto">
          <a:xfrm>
            <a:off x="7442354" y="4374339"/>
            <a:ext cx="1549245" cy="276999"/>
          </a:xfrm>
          <a:prstGeom prst="rect">
            <a:avLst/>
          </a:prstGeom>
          <a:noFill/>
        </p:spPr>
        <p:txBody>
          <a:bodyPr wrap="square" rtlCol="0">
            <a:spAutoFit/>
          </a:bodyPr>
          <a:lstStyle>
            <a:defPPr>
              <a:defRPr lang="en-US"/>
            </a:defPPr>
            <a:lvl1pPr algn="ctr">
              <a:defRPr sz="1200" b="1">
                <a:solidFill>
                  <a:srgbClr val="666666"/>
                </a:solidFill>
                <a:ea typeface="+mn-ea"/>
              </a:defRPr>
            </a:lvl1pPr>
          </a:lstStyle>
          <a:p>
            <a:pPr algn="l"/>
            <a:r>
              <a:rPr lang="en-US" dirty="0" smtClean="0"/>
              <a:t>Quantum vmPRO </a:t>
            </a:r>
            <a:endParaRPr lang="en-US" dirty="0"/>
          </a:p>
        </p:txBody>
      </p:sp>
      <p:sp>
        <p:nvSpPr>
          <p:cNvPr id="74" name="Text Box 6"/>
          <p:cNvSpPr txBox="1">
            <a:spLocks noChangeArrowheads="1"/>
          </p:cNvSpPr>
          <p:nvPr/>
        </p:nvSpPr>
        <p:spPr bwMode="auto">
          <a:xfrm>
            <a:off x="6997700" y="5196753"/>
            <a:ext cx="1585094" cy="276999"/>
          </a:xfrm>
          <a:prstGeom prst="rect">
            <a:avLst/>
          </a:prstGeom>
          <a:noFill/>
        </p:spPr>
        <p:txBody>
          <a:bodyPr wrap="square" rtlCol="0">
            <a:spAutoFit/>
          </a:bodyPr>
          <a:lstStyle>
            <a:defPPr>
              <a:defRPr lang="en-US"/>
            </a:defPPr>
            <a:lvl1pPr algn="ctr">
              <a:defRPr sz="1200" b="1">
                <a:solidFill>
                  <a:srgbClr val="666666"/>
                </a:solidFill>
                <a:ea typeface="+mn-ea"/>
              </a:defRPr>
            </a:lvl1pPr>
          </a:lstStyle>
          <a:p>
            <a:pPr algn="l"/>
            <a:r>
              <a:rPr lang="en-US" dirty="0"/>
              <a:t>Quantum </a:t>
            </a:r>
            <a:r>
              <a:rPr lang="en-US" dirty="0" smtClean="0"/>
              <a:t>Vision</a:t>
            </a:r>
            <a:endParaRPr lang="en-US" dirty="0"/>
          </a:p>
        </p:txBody>
      </p:sp>
      <p:grpSp>
        <p:nvGrpSpPr>
          <p:cNvPr id="9" name="Group 53"/>
          <p:cNvGrpSpPr/>
          <p:nvPr/>
        </p:nvGrpSpPr>
        <p:grpSpPr>
          <a:xfrm>
            <a:off x="7197899" y="3513503"/>
            <a:ext cx="1811872" cy="533400"/>
            <a:chOff x="2364977" y="1795165"/>
            <a:chExt cx="1811872" cy="533400"/>
          </a:xfrm>
        </p:grpSpPr>
        <p:sp>
          <p:nvSpPr>
            <p:cNvPr id="55" name="Rounded Rectangle 54"/>
            <p:cNvSpPr/>
            <p:nvPr/>
          </p:nvSpPr>
          <p:spPr>
            <a:xfrm>
              <a:off x="2479151" y="1795165"/>
              <a:ext cx="1588548" cy="533400"/>
            </a:xfrm>
            <a:prstGeom prst="roundRect">
              <a:avLst/>
            </a:prstGeom>
            <a:gradFill>
              <a:gsLst>
                <a:gs pos="0">
                  <a:schemeClr val="accent3">
                    <a:lumMod val="40000"/>
                    <a:lumOff val="60000"/>
                  </a:schemeClr>
                </a:gs>
                <a:gs pos="35000">
                  <a:schemeClr val="accent3">
                    <a:lumMod val="20000"/>
                    <a:lumOff val="80000"/>
                  </a:schemeClr>
                </a:gs>
                <a:gs pos="100000">
                  <a:schemeClr val="bg1"/>
                </a:gs>
              </a:gsLst>
            </a:gradFill>
            <a:ln/>
            <a:effectLst/>
            <a:scene3d>
              <a:camera prst="orthographicFront"/>
              <a:lightRig rig="threePt" dir="t"/>
            </a:scene3d>
            <a:sp3d>
              <a:bevelT h="25400" prst="artDeco"/>
              <a:bevelB w="0" h="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tabLst>
                  <a:tab pos="1028700" algn="l"/>
                </a:tabLst>
              </a:pPr>
              <a:endParaRPr lang="en-US">
                <a:solidFill>
                  <a:schemeClr val="accent4">
                    <a:lumMod val="75000"/>
                  </a:schemeClr>
                </a:solidFill>
                <a:latin typeface="Arial" pitchFamily="34" charset="0"/>
              </a:endParaRPr>
            </a:p>
          </p:txBody>
        </p:sp>
        <p:sp>
          <p:nvSpPr>
            <p:cNvPr id="56" name="Text Box 6"/>
            <p:cNvSpPr txBox="1">
              <a:spLocks noChangeArrowheads="1"/>
            </p:cNvSpPr>
            <p:nvPr/>
          </p:nvSpPr>
          <p:spPr bwMode="auto">
            <a:xfrm>
              <a:off x="2364977" y="1822499"/>
              <a:ext cx="1811872" cy="461665"/>
            </a:xfrm>
            <a:prstGeom prst="rect">
              <a:avLst/>
            </a:prstGeom>
            <a:noFill/>
            <a:ln w="9525" algn="ctr">
              <a:noFill/>
              <a:miter lim="800000"/>
              <a:headEnd/>
              <a:tailEnd/>
            </a:ln>
          </p:spPr>
          <p:txBody>
            <a:bodyPr wrap="square">
              <a:spAutoFit/>
            </a:bodyPr>
            <a:lstStyle/>
            <a:p>
              <a:pPr algn="ctr">
                <a:spcBef>
                  <a:spcPts val="0"/>
                </a:spcBef>
                <a:spcAft>
                  <a:spcPts val="0"/>
                </a:spcAft>
                <a:buClr>
                  <a:schemeClr val="accent1"/>
                </a:buClr>
                <a:buSzPct val="75000"/>
              </a:pPr>
              <a:r>
                <a:rPr lang="en-US" sz="1200" b="1" dirty="0">
                  <a:solidFill>
                    <a:srgbClr val="007AC3"/>
                  </a:solidFill>
                  <a:latin typeface="Arial" pitchFamily="34" charset="0"/>
                  <a:cs typeface="Arial" pitchFamily="34" charset="0"/>
                </a:rPr>
                <a:t>Comprehensive Solutions</a:t>
              </a:r>
            </a:p>
          </p:txBody>
        </p:sp>
      </p:grpSp>
      <p:pic>
        <p:nvPicPr>
          <p:cNvPr id="57" name="Picture 21" descr="QuantumvmPRO_Icon_samples.jpg"/>
          <p:cNvPicPr>
            <a:picLocks noChangeAspect="1"/>
          </p:cNvPicPr>
          <p:nvPr/>
        </p:nvPicPr>
        <p:blipFill>
          <a:blip r:embed="rId14" cstate="print">
            <a:extLst>
              <a:ext uri="{28A0092B-C50C-407E-A947-70E740481C1C}">
                <a14:useLocalDpi xmlns:a14="http://schemas.microsoft.com/office/drawing/2010/main" xmlns="" val="0"/>
              </a:ext>
            </a:extLst>
          </a:blip>
          <a:srcRect l="18889" t="43333" r="57777" b="39999"/>
          <a:stretch>
            <a:fillRect/>
          </a:stretch>
        </p:blipFill>
        <p:spPr bwMode="auto">
          <a:xfrm>
            <a:off x="4479284" y="4354965"/>
            <a:ext cx="278970" cy="199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16209929"/>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rightnessContrast bright="-40000"/>
                    </a14:imgEffect>
                  </a14:imgLayer>
                </a14:imgProps>
              </a:ext>
              <a:ext uri="{28A0092B-C50C-407E-A947-70E740481C1C}">
                <a14:useLocalDpi xmlns:a14="http://schemas.microsoft.com/office/drawing/2010/main" xmlns="" val="0"/>
              </a:ext>
            </a:extLst>
          </a:blip>
          <a:srcRect l="26017" b="43380"/>
          <a:stretch/>
        </p:blipFill>
        <p:spPr bwMode="auto">
          <a:xfrm>
            <a:off x="708650" y="607121"/>
            <a:ext cx="8325180" cy="52959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 name="Picture 3"/>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r="23803" b="48015"/>
          <a:stretch/>
        </p:blipFill>
        <p:spPr bwMode="auto">
          <a:xfrm>
            <a:off x="5251798" y="3352800"/>
            <a:ext cx="3892202" cy="25502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Tape-Based </a:t>
            </a:r>
            <a:r>
              <a:rPr lang="en-US" dirty="0"/>
              <a:t>Data Protection Portfolio</a:t>
            </a:r>
          </a:p>
        </p:txBody>
      </p:sp>
      <p:sp>
        <p:nvSpPr>
          <p:cNvPr id="264" name="Right Arrow 263"/>
          <p:cNvSpPr/>
          <p:nvPr/>
        </p:nvSpPr>
        <p:spPr>
          <a:xfrm rot="16200000">
            <a:off x="-1540714" y="3578578"/>
            <a:ext cx="4440488" cy="137160"/>
          </a:xfrm>
          <a:prstGeom prst="rightArrow">
            <a:avLst/>
          </a:prstGeom>
          <a:gradFill flip="none" rotWithShape="1">
            <a:gsLst>
              <a:gs pos="39000">
                <a:schemeClr val="accent6">
                  <a:lumMod val="40000"/>
                  <a:lumOff val="60000"/>
                </a:schemeClr>
              </a:gs>
              <a:gs pos="100000">
                <a:schemeClr val="accent2">
                  <a:lumMod val="75000"/>
                  <a:shade val="100000"/>
                  <a:satMod val="115000"/>
                  <a:alpha val="0"/>
                </a:schemeClr>
              </a:gs>
            </a:gsLst>
            <a:lin ang="108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itchFamily="34" charset="0"/>
            </a:endParaRPr>
          </a:p>
        </p:txBody>
      </p:sp>
      <p:sp>
        <p:nvSpPr>
          <p:cNvPr id="265" name="TextBox 264"/>
          <p:cNvSpPr txBox="1"/>
          <p:nvPr/>
        </p:nvSpPr>
        <p:spPr>
          <a:xfrm rot="16200000">
            <a:off x="-1129091" y="3390393"/>
            <a:ext cx="3266404" cy="246221"/>
          </a:xfrm>
          <a:prstGeom prst="rect">
            <a:avLst/>
          </a:prstGeom>
          <a:noFill/>
        </p:spPr>
        <p:txBody>
          <a:bodyPr wrap="square" rtlCol="0">
            <a:spAutoFit/>
          </a:bodyPr>
          <a:lstStyle/>
          <a:p>
            <a:pPr algn="ctr">
              <a:spcBef>
                <a:spcPts val="0"/>
              </a:spcBef>
              <a:spcAft>
                <a:spcPts val="0"/>
              </a:spcAft>
              <a:buClr>
                <a:schemeClr val="accent1"/>
              </a:buClr>
              <a:buSzPct val="75000"/>
            </a:pPr>
            <a:r>
              <a:rPr lang="en-US" sz="1000" b="1" dirty="0">
                <a:solidFill>
                  <a:srgbClr val="007AC3"/>
                </a:solidFill>
                <a:latin typeface="Arial" pitchFamily="34" charset="0"/>
                <a:cs typeface="Arial" pitchFamily="34" charset="0"/>
              </a:rPr>
              <a:t>Performance </a:t>
            </a:r>
          </a:p>
        </p:txBody>
      </p:sp>
      <p:graphicFrame>
        <p:nvGraphicFramePr>
          <p:cNvPr id="17" name="Table 16"/>
          <p:cNvGraphicFramePr>
            <a:graphicFrameLocks noGrp="1"/>
          </p:cNvGraphicFramePr>
          <p:nvPr>
            <p:extLst>
              <p:ext uri="{D42A27DB-BD31-4B8C-83A1-F6EECF244321}">
                <p14:modId xmlns:p14="http://schemas.microsoft.com/office/powerpoint/2010/main" xmlns="" val="3612179510"/>
              </p:ext>
            </p:extLst>
          </p:nvPr>
        </p:nvGraphicFramePr>
        <p:xfrm>
          <a:off x="708650" y="6007957"/>
          <a:ext cx="8006229" cy="124619"/>
        </p:xfrm>
        <a:graphic>
          <a:graphicData uri="http://schemas.openxmlformats.org/drawingml/2006/table">
            <a:tbl>
              <a:tblPr firstRow="1" bandRow="1">
                <a:tableStyleId>{5C22544A-7EE6-4342-B048-85BDC9FD1C3A}</a:tableStyleId>
              </a:tblPr>
              <a:tblGrid>
                <a:gridCol w="2668743"/>
                <a:gridCol w="2668743"/>
                <a:gridCol w="2668743"/>
              </a:tblGrid>
              <a:tr h="124619">
                <a:tc>
                  <a:txBody>
                    <a:bodyPr/>
                    <a:lstStyle/>
                    <a:p>
                      <a:endParaRPr lang="en-US" sz="2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2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2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r>
            </a:tbl>
          </a:graphicData>
        </a:graphic>
      </p:graphicFrame>
      <p:pic>
        <p:nvPicPr>
          <p:cNvPr id="98" name="Picture 1" descr="image001"/>
          <p:cNvPicPr>
            <a:picLocks noChangeAspect="1" noChangeArrowheads="1"/>
          </p:cNvPicPr>
          <p:nvPr/>
        </p:nvPicPr>
        <p:blipFill>
          <a:blip r:embed="rId6" cstate="print"/>
          <a:stretch>
            <a:fillRect/>
          </a:stretch>
        </p:blipFill>
        <p:spPr bwMode="auto">
          <a:xfrm>
            <a:off x="6625052" y="4774356"/>
            <a:ext cx="1061671" cy="429557"/>
          </a:xfrm>
          <a:prstGeom prst="rect">
            <a:avLst/>
          </a:prstGeom>
          <a:noFill/>
          <a:ln w="9525">
            <a:noFill/>
            <a:miter lim="800000"/>
            <a:headEnd/>
            <a:tailEnd/>
          </a:ln>
        </p:spPr>
      </p:pic>
      <p:sp>
        <p:nvSpPr>
          <p:cNvPr id="99" name="TextBox 98"/>
          <p:cNvSpPr txBox="1"/>
          <p:nvPr/>
        </p:nvSpPr>
        <p:spPr>
          <a:xfrm>
            <a:off x="7210425" y="4784002"/>
            <a:ext cx="1905000" cy="276999"/>
          </a:xfrm>
          <a:prstGeom prst="rect">
            <a:avLst/>
          </a:prstGeom>
          <a:noFill/>
        </p:spPr>
        <p:txBody>
          <a:bodyPr wrap="square" rtlCol="0">
            <a:spAutoFit/>
          </a:bodyPr>
          <a:lstStyle/>
          <a:p>
            <a:pPr algn="ctr"/>
            <a:r>
              <a:rPr lang="en-US" sz="1200" b="1" dirty="0" smtClean="0">
                <a:solidFill>
                  <a:srgbClr val="666666"/>
                </a:solidFill>
                <a:ea typeface="+mn-ea"/>
              </a:rPr>
              <a:t>Scalar LTFS</a:t>
            </a:r>
          </a:p>
        </p:txBody>
      </p:sp>
      <p:pic>
        <p:nvPicPr>
          <p:cNvPr id="106" name="Picture 2"/>
          <p:cNvPicPr>
            <a:picLocks noChangeAspect="1" noChangeArrowheads="1"/>
          </p:cNvPicPr>
          <p:nvPr/>
        </p:nvPicPr>
        <p:blipFill>
          <a:blip r:embed="rId7" cstate="print"/>
          <a:srcRect/>
          <a:stretch>
            <a:fillRect/>
          </a:stretch>
        </p:blipFill>
        <p:spPr bwMode="auto">
          <a:xfrm>
            <a:off x="5715000" y="4732420"/>
            <a:ext cx="866775" cy="771663"/>
          </a:xfrm>
          <a:prstGeom prst="rect">
            <a:avLst/>
          </a:prstGeom>
          <a:noFill/>
          <a:ln w="9525">
            <a:noFill/>
            <a:miter lim="800000"/>
            <a:headEnd/>
            <a:tailEnd/>
          </a:ln>
          <a:effectLst/>
        </p:spPr>
      </p:pic>
      <p:sp>
        <p:nvSpPr>
          <p:cNvPr id="108" name="TextBox 107"/>
          <p:cNvSpPr txBox="1"/>
          <p:nvPr/>
        </p:nvSpPr>
        <p:spPr>
          <a:xfrm>
            <a:off x="5054049" y="5405737"/>
            <a:ext cx="1981200" cy="461665"/>
          </a:xfrm>
          <a:prstGeom prst="rect">
            <a:avLst/>
          </a:prstGeom>
          <a:noFill/>
        </p:spPr>
        <p:txBody>
          <a:bodyPr wrap="square" rtlCol="0">
            <a:spAutoFit/>
          </a:bodyPr>
          <a:lstStyle/>
          <a:p>
            <a:pPr algn="ctr"/>
            <a:r>
              <a:rPr lang="en-US" sz="1200" b="1" dirty="0" smtClean="0">
                <a:solidFill>
                  <a:srgbClr val="666666"/>
                </a:solidFill>
                <a:ea typeface="+mn-ea"/>
              </a:rPr>
              <a:t>Scalar Key</a:t>
            </a:r>
            <a:br>
              <a:rPr lang="en-US" sz="1200" b="1" dirty="0" smtClean="0">
                <a:solidFill>
                  <a:srgbClr val="666666"/>
                </a:solidFill>
                <a:ea typeface="+mn-ea"/>
              </a:rPr>
            </a:br>
            <a:r>
              <a:rPr lang="en-US" sz="1200" b="1" dirty="0" smtClean="0">
                <a:solidFill>
                  <a:srgbClr val="666666"/>
                </a:solidFill>
                <a:ea typeface="+mn-ea"/>
              </a:rPr>
              <a:t>Manager</a:t>
            </a:r>
            <a:endParaRPr lang="en-US" sz="1200" b="1" dirty="0">
              <a:solidFill>
                <a:srgbClr val="666666"/>
              </a:solidFill>
              <a:ea typeface="+mn-ea"/>
            </a:endParaRPr>
          </a:p>
        </p:txBody>
      </p:sp>
      <p:pic>
        <p:nvPicPr>
          <p:cNvPr id="109" name="Picture 70" descr="Scalari500_14U_png.png"/>
          <p:cNvPicPr>
            <a:picLocks noChangeAspect="1"/>
          </p:cNvPicPr>
          <p:nvPr/>
        </p:nvPicPr>
        <p:blipFill>
          <a:blip r:embed="rId8" cstate="print"/>
          <a:srcRect/>
          <a:stretch>
            <a:fillRect/>
          </a:stretch>
        </p:blipFill>
        <p:spPr bwMode="auto">
          <a:xfrm>
            <a:off x="3994151" y="3293120"/>
            <a:ext cx="916406" cy="1292493"/>
          </a:xfrm>
          <a:prstGeom prst="rect">
            <a:avLst/>
          </a:prstGeom>
          <a:noFill/>
          <a:ln w="9525">
            <a:noFill/>
            <a:miter lim="800000"/>
            <a:headEnd/>
            <a:tailEnd/>
          </a:ln>
        </p:spPr>
      </p:pic>
      <p:grpSp>
        <p:nvGrpSpPr>
          <p:cNvPr id="3" name="Group 18"/>
          <p:cNvGrpSpPr/>
          <p:nvPr/>
        </p:nvGrpSpPr>
        <p:grpSpPr>
          <a:xfrm>
            <a:off x="1512382" y="4858309"/>
            <a:ext cx="1230818" cy="856692"/>
            <a:chOff x="1573109" y="4922141"/>
            <a:chExt cx="1078382" cy="750591"/>
          </a:xfrm>
        </p:grpSpPr>
        <p:pic>
          <p:nvPicPr>
            <p:cNvPr id="111" name="Picture 66" descr="Scalar_i80_Right_PPT.png"/>
            <p:cNvPicPr>
              <a:picLocks noChangeAspect="1"/>
            </p:cNvPicPr>
            <p:nvPr/>
          </p:nvPicPr>
          <p:blipFill>
            <a:blip r:embed="rId9" cstate="print"/>
            <a:srcRect/>
            <a:stretch>
              <a:fillRect/>
            </a:stretch>
          </p:blipFill>
          <p:spPr bwMode="auto">
            <a:xfrm>
              <a:off x="1954109" y="4922141"/>
              <a:ext cx="697382" cy="628650"/>
            </a:xfrm>
            <a:prstGeom prst="rect">
              <a:avLst/>
            </a:prstGeom>
            <a:noFill/>
            <a:ln w="9525">
              <a:noFill/>
              <a:miter lim="800000"/>
              <a:headEnd/>
              <a:tailEnd/>
            </a:ln>
          </p:spPr>
        </p:pic>
        <p:pic>
          <p:nvPicPr>
            <p:cNvPr id="112" name="Picture 65" descr="Scalar_i40_Right_PPT.png"/>
            <p:cNvPicPr>
              <a:picLocks noChangeAspect="1"/>
            </p:cNvPicPr>
            <p:nvPr/>
          </p:nvPicPr>
          <p:blipFill>
            <a:blip r:embed="rId10" cstate="print"/>
            <a:srcRect/>
            <a:stretch>
              <a:fillRect/>
            </a:stretch>
          </p:blipFill>
          <p:spPr bwMode="auto">
            <a:xfrm>
              <a:off x="1573109" y="5303141"/>
              <a:ext cx="801957" cy="369591"/>
            </a:xfrm>
            <a:prstGeom prst="rect">
              <a:avLst/>
            </a:prstGeom>
            <a:noFill/>
            <a:ln w="9525">
              <a:noFill/>
              <a:miter lim="800000"/>
              <a:headEnd/>
              <a:tailEnd/>
            </a:ln>
          </p:spPr>
        </p:pic>
      </p:grpSp>
      <p:pic>
        <p:nvPicPr>
          <p:cNvPr id="121" name="Picture 120" descr="QTM_Scalari6000_wExpansion_facingRight.png"/>
          <p:cNvPicPr>
            <a:picLocks noChangeAspect="1"/>
          </p:cNvPicPr>
          <p:nvPr/>
        </p:nvPicPr>
        <p:blipFill>
          <a:blip r:embed="rId11" cstate="print"/>
          <a:srcRect/>
          <a:stretch>
            <a:fillRect/>
          </a:stretch>
        </p:blipFill>
        <p:spPr bwMode="auto">
          <a:xfrm>
            <a:off x="6684489" y="1284040"/>
            <a:ext cx="1284287" cy="1973263"/>
          </a:xfrm>
          <a:prstGeom prst="rect">
            <a:avLst/>
          </a:prstGeom>
          <a:noFill/>
          <a:ln w="9525">
            <a:noFill/>
            <a:miter lim="800000"/>
            <a:headEnd/>
            <a:tailEnd/>
          </a:ln>
        </p:spPr>
      </p:pic>
      <p:grpSp>
        <p:nvGrpSpPr>
          <p:cNvPr id="4" name="Group 128"/>
          <p:cNvGrpSpPr/>
          <p:nvPr/>
        </p:nvGrpSpPr>
        <p:grpSpPr>
          <a:xfrm>
            <a:off x="1193800" y="4443347"/>
            <a:ext cx="1811872" cy="350180"/>
            <a:chOff x="2364977" y="2180760"/>
            <a:chExt cx="1811872" cy="350180"/>
          </a:xfrm>
        </p:grpSpPr>
        <p:sp>
          <p:nvSpPr>
            <p:cNvPr id="130" name="Rounded Rectangle 129"/>
            <p:cNvSpPr/>
            <p:nvPr/>
          </p:nvSpPr>
          <p:spPr>
            <a:xfrm>
              <a:off x="2479151" y="2180760"/>
              <a:ext cx="1588548" cy="350180"/>
            </a:xfrm>
            <a:prstGeom prst="roundRect">
              <a:avLst/>
            </a:prstGeom>
            <a:gradFill>
              <a:gsLst>
                <a:gs pos="0">
                  <a:schemeClr val="accent3">
                    <a:lumMod val="40000"/>
                    <a:lumOff val="60000"/>
                  </a:schemeClr>
                </a:gs>
                <a:gs pos="35000">
                  <a:schemeClr val="accent3">
                    <a:lumMod val="20000"/>
                    <a:lumOff val="80000"/>
                  </a:schemeClr>
                </a:gs>
                <a:gs pos="100000">
                  <a:schemeClr val="bg1"/>
                </a:gs>
              </a:gsLst>
            </a:gradFill>
            <a:ln/>
            <a:effectLst/>
            <a:scene3d>
              <a:camera prst="orthographicFront"/>
              <a:lightRig rig="threePt" dir="t"/>
            </a:scene3d>
            <a:sp3d>
              <a:bevelT h="25400" prst="artDeco"/>
              <a:bevelB w="0" h="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tabLst>
                  <a:tab pos="1028700" algn="l"/>
                </a:tabLst>
              </a:pPr>
              <a:endParaRPr lang="en-US">
                <a:solidFill>
                  <a:schemeClr val="accent4">
                    <a:lumMod val="75000"/>
                  </a:schemeClr>
                </a:solidFill>
                <a:latin typeface="Arial" pitchFamily="34" charset="0"/>
              </a:endParaRPr>
            </a:p>
          </p:txBody>
        </p:sp>
        <p:sp>
          <p:nvSpPr>
            <p:cNvPr id="131" name="Text Box 6"/>
            <p:cNvSpPr txBox="1">
              <a:spLocks noChangeArrowheads="1"/>
            </p:cNvSpPr>
            <p:nvPr/>
          </p:nvSpPr>
          <p:spPr bwMode="auto">
            <a:xfrm>
              <a:off x="2364977" y="2225027"/>
              <a:ext cx="1811872" cy="276999"/>
            </a:xfrm>
            <a:prstGeom prst="rect">
              <a:avLst/>
            </a:prstGeom>
            <a:noFill/>
            <a:ln w="9525" algn="ctr">
              <a:noFill/>
              <a:miter lim="800000"/>
              <a:headEnd/>
              <a:tailEnd/>
            </a:ln>
          </p:spPr>
          <p:txBody>
            <a:bodyPr wrap="square">
              <a:spAutoFit/>
            </a:bodyPr>
            <a:lstStyle/>
            <a:p>
              <a:pPr algn="ctr">
                <a:spcBef>
                  <a:spcPts val="0"/>
                </a:spcBef>
                <a:spcAft>
                  <a:spcPts val="0"/>
                </a:spcAft>
                <a:buClr>
                  <a:schemeClr val="accent1"/>
                </a:buClr>
                <a:buSzPct val="75000"/>
              </a:pPr>
              <a:r>
                <a:rPr lang="en-US" sz="1200" b="1" dirty="0">
                  <a:solidFill>
                    <a:srgbClr val="007AC3"/>
                  </a:solidFill>
                  <a:latin typeface="Arial" pitchFamily="34" charset="0"/>
                  <a:cs typeface="Arial" pitchFamily="34" charset="0"/>
                </a:rPr>
                <a:t>Scalar i40, i80</a:t>
              </a:r>
              <a:endParaRPr lang="en-US" sz="1200" dirty="0">
                <a:latin typeface="Arial" pitchFamily="34" charset="0"/>
                <a:cs typeface="Arial" pitchFamily="34" charset="0"/>
              </a:endParaRPr>
            </a:p>
          </p:txBody>
        </p:sp>
      </p:grpSp>
      <p:grpSp>
        <p:nvGrpSpPr>
          <p:cNvPr id="5" name="Group 131"/>
          <p:cNvGrpSpPr/>
          <p:nvPr/>
        </p:nvGrpSpPr>
        <p:grpSpPr>
          <a:xfrm>
            <a:off x="3629195" y="2912120"/>
            <a:ext cx="1811872" cy="350180"/>
            <a:chOff x="2364977" y="2180760"/>
            <a:chExt cx="1811872" cy="350180"/>
          </a:xfrm>
        </p:grpSpPr>
        <p:sp>
          <p:nvSpPr>
            <p:cNvPr id="133" name="Rounded Rectangle 132"/>
            <p:cNvSpPr/>
            <p:nvPr/>
          </p:nvSpPr>
          <p:spPr>
            <a:xfrm>
              <a:off x="2479151" y="2180760"/>
              <a:ext cx="1588548" cy="350180"/>
            </a:xfrm>
            <a:prstGeom prst="roundRect">
              <a:avLst/>
            </a:prstGeom>
            <a:gradFill>
              <a:gsLst>
                <a:gs pos="0">
                  <a:schemeClr val="accent3">
                    <a:lumMod val="40000"/>
                    <a:lumOff val="60000"/>
                  </a:schemeClr>
                </a:gs>
                <a:gs pos="35000">
                  <a:schemeClr val="accent3">
                    <a:lumMod val="20000"/>
                    <a:lumOff val="80000"/>
                  </a:schemeClr>
                </a:gs>
                <a:gs pos="100000">
                  <a:schemeClr val="bg1"/>
                </a:gs>
              </a:gsLst>
            </a:gradFill>
            <a:ln/>
            <a:effectLst/>
            <a:scene3d>
              <a:camera prst="orthographicFront"/>
              <a:lightRig rig="threePt" dir="t"/>
            </a:scene3d>
            <a:sp3d>
              <a:bevelT h="25400" prst="artDeco"/>
              <a:bevelB w="0" h="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tabLst>
                  <a:tab pos="1028700" algn="l"/>
                </a:tabLst>
              </a:pPr>
              <a:endParaRPr lang="en-US">
                <a:solidFill>
                  <a:schemeClr val="accent4">
                    <a:lumMod val="75000"/>
                  </a:schemeClr>
                </a:solidFill>
                <a:latin typeface="Arial" pitchFamily="34" charset="0"/>
              </a:endParaRPr>
            </a:p>
          </p:txBody>
        </p:sp>
        <p:sp>
          <p:nvSpPr>
            <p:cNvPr id="134" name="Text Box 6"/>
            <p:cNvSpPr txBox="1">
              <a:spLocks noChangeArrowheads="1"/>
            </p:cNvSpPr>
            <p:nvPr/>
          </p:nvSpPr>
          <p:spPr bwMode="auto">
            <a:xfrm>
              <a:off x="2364977" y="2225027"/>
              <a:ext cx="1811872" cy="276999"/>
            </a:xfrm>
            <a:prstGeom prst="rect">
              <a:avLst/>
            </a:prstGeom>
            <a:noFill/>
            <a:ln w="9525" algn="ctr">
              <a:noFill/>
              <a:miter lim="800000"/>
              <a:headEnd/>
              <a:tailEnd/>
            </a:ln>
          </p:spPr>
          <p:txBody>
            <a:bodyPr wrap="square">
              <a:spAutoFit/>
            </a:bodyPr>
            <a:lstStyle/>
            <a:p>
              <a:pPr algn="ctr">
                <a:spcBef>
                  <a:spcPts val="0"/>
                </a:spcBef>
                <a:spcAft>
                  <a:spcPts val="0"/>
                </a:spcAft>
                <a:buClr>
                  <a:schemeClr val="accent1"/>
                </a:buClr>
                <a:buSzPct val="75000"/>
              </a:pPr>
              <a:r>
                <a:rPr lang="en-US" sz="1200" b="1" dirty="0">
                  <a:solidFill>
                    <a:srgbClr val="007AC3"/>
                  </a:solidFill>
                  <a:latin typeface="Arial" pitchFamily="34" charset="0"/>
                  <a:cs typeface="Arial" pitchFamily="34" charset="0"/>
                </a:rPr>
                <a:t>Scalar i500</a:t>
              </a:r>
              <a:endParaRPr lang="en-US" sz="1200" dirty="0">
                <a:latin typeface="Arial" pitchFamily="34" charset="0"/>
                <a:cs typeface="Arial" pitchFamily="34" charset="0"/>
              </a:endParaRPr>
            </a:p>
          </p:txBody>
        </p:sp>
      </p:grpSp>
      <p:grpSp>
        <p:nvGrpSpPr>
          <p:cNvPr id="6" name="Group 134"/>
          <p:cNvGrpSpPr/>
          <p:nvPr/>
        </p:nvGrpSpPr>
        <p:grpSpPr>
          <a:xfrm>
            <a:off x="5118430" y="1726802"/>
            <a:ext cx="1811872" cy="350180"/>
            <a:chOff x="2364977" y="2180760"/>
            <a:chExt cx="1811872" cy="350180"/>
          </a:xfrm>
        </p:grpSpPr>
        <p:sp>
          <p:nvSpPr>
            <p:cNvPr id="136" name="Rounded Rectangle 135"/>
            <p:cNvSpPr/>
            <p:nvPr/>
          </p:nvSpPr>
          <p:spPr>
            <a:xfrm>
              <a:off x="2479151" y="2180760"/>
              <a:ext cx="1588548" cy="350180"/>
            </a:xfrm>
            <a:prstGeom prst="roundRect">
              <a:avLst/>
            </a:prstGeom>
            <a:gradFill>
              <a:gsLst>
                <a:gs pos="0">
                  <a:schemeClr val="accent3">
                    <a:lumMod val="40000"/>
                    <a:lumOff val="60000"/>
                  </a:schemeClr>
                </a:gs>
                <a:gs pos="35000">
                  <a:schemeClr val="accent3">
                    <a:lumMod val="20000"/>
                    <a:lumOff val="80000"/>
                  </a:schemeClr>
                </a:gs>
                <a:gs pos="100000">
                  <a:schemeClr val="bg1"/>
                </a:gs>
              </a:gsLst>
            </a:gradFill>
            <a:ln/>
            <a:effectLst/>
            <a:scene3d>
              <a:camera prst="orthographicFront"/>
              <a:lightRig rig="threePt" dir="t"/>
            </a:scene3d>
            <a:sp3d>
              <a:bevelT h="25400" prst="artDeco"/>
              <a:bevelB w="0" h="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tabLst>
                  <a:tab pos="1028700" algn="l"/>
                </a:tabLst>
              </a:pPr>
              <a:endParaRPr lang="en-US">
                <a:solidFill>
                  <a:schemeClr val="accent4">
                    <a:lumMod val="75000"/>
                  </a:schemeClr>
                </a:solidFill>
                <a:latin typeface="Arial" pitchFamily="34" charset="0"/>
              </a:endParaRPr>
            </a:p>
          </p:txBody>
        </p:sp>
        <p:sp>
          <p:nvSpPr>
            <p:cNvPr id="137" name="Text Box 6"/>
            <p:cNvSpPr txBox="1">
              <a:spLocks noChangeArrowheads="1"/>
            </p:cNvSpPr>
            <p:nvPr/>
          </p:nvSpPr>
          <p:spPr bwMode="auto">
            <a:xfrm>
              <a:off x="2364977" y="2225027"/>
              <a:ext cx="1811872" cy="276999"/>
            </a:xfrm>
            <a:prstGeom prst="rect">
              <a:avLst/>
            </a:prstGeom>
            <a:noFill/>
            <a:ln w="9525" algn="ctr">
              <a:noFill/>
              <a:miter lim="800000"/>
              <a:headEnd/>
              <a:tailEnd/>
            </a:ln>
          </p:spPr>
          <p:txBody>
            <a:bodyPr wrap="square">
              <a:spAutoFit/>
            </a:bodyPr>
            <a:lstStyle/>
            <a:p>
              <a:pPr algn="ctr">
                <a:spcBef>
                  <a:spcPts val="0"/>
                </a:spcBef>
                <a:spcAft>
                  <a:spcPts val="0"/>
                </a:spcAft>
                <a:buClr>
                  <a:schemeClr val="accent1"/>
                </a:buClr>
                <a:buSzPct val="75000"/>
              </a:pPr>
              <a:r>
                <a:rPr lang="en-US" sz="1200" b="1" dirty="0">
                  <a:solidFill>
                    <a:srgbClr val="007AC3"/>
                  </a:solidFill>
                  <a:latin typeface="Arial" pitchFamily="34" charset="0"/>
                  <a:cs typeface="Arial" pitchFamily="34" charset="0"/>
                </a:rPr>
                <a:t>Scalar i6000</a:t>
              </a:r>
              <a:endParaRPr lang="en-US" sz="1200" dirty="0">
                <a:latin typeface="Arial" pitchFamily="34" charset="0"/>
                <a:cs typeface="Arial" pitchFamily="34" charset="0"/>
              </a:endParaRPr>
            </a:p>
          </p:txBody>
        </p:sp>
      </p:grpSp>
      <p:grpSp>
        <p:nvGrpSpPr>
          <p:cNvPr id="7" name="Group 142"/>
          <p:cNvGrpSpPr/>
          <p:nvPr/>
        </p:nvGrpSpPr>
        <p:grpSpPr>
          <a:xfrm>
            <a:off x="7197899" y="3513503"/>
            <a:ext cx="1811872" cy="533400"/>
            <a:chOff x="2364977" y="1795165"/>
            <a:chExt cx="1811872" cy="533400"/>
          </a:xfrm>
        </p:grpSpPr>
        <p:sp>
          <p:nvSpPr>
            <p:cNvPr id="144" name="Rounded Rectangle 143"/>
            <p:cNvSpPr/>
            <p:nvPr/>
          </p:nvSpPr>
          <p:spPr>
            <a:xfrm>
              <a:off x="2479151" y="1795165"/>
              <a:ext cx="1588548" cy="533400"/>
            </a:xfrm>
            <a:prstGeom prst="roundRect">
              <a:avLst/>
            </a:prstGeom>
            <a:gradFill>
              <a:gsLst>
                <a:gs pos="0">
                  <a:schemeClr val="accent3">
                    <a:lumMod val="40000"/>
                    <a:lumOff val="60000"/>
                  </a:schemeClr>
                </a:gs>
                <a:gs pos="35000">
                  <a:schemeClr val="accent3">
                    <a:lumMod val="20000"/>
                    <a:lumOff val="80000"/>
                  </a:schemeClr>
                </a:gs>
                <a:gs pos="100000">
                  <a:schemeClr val="bg1"/>
                </a:gs>
              </a:gsLst>
            </a:gradFill>
            <a:ln/>
            <a:effectLst/>
            <a:scene3d>
              <a:camera prst="orthographicFront"/>
              <a:lightRig rig="threePt" dir="t"/>
            </a:scene3d>
            <a:sp3d>
              <a:bevelT h="25400" prst="artDeco"/>
              <a:bevelB w="0" h="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tabLst>
                  <a:tab pos="1028700" algn="l"/>
                </a:tabLst>
              </a:pPr>
              <a:endParaRPr lang="en-US">
                <a:solidFill>
                  <a:schemeClr val="accent4">
                    <a:lumMod val="75000"/>
                  </a:schemeClr>
                </a:solidFill>
                <a:latin typeface="Arial" pitchFamily="34" charset="0"/>
              </a:endParaRPr>
            </a:p>
          </p:txBody>
        </p:sp>
        <p:sp>
          <p:nvSpPr>
            <p:cNvPr id="145" name="Text Box 6"/>
            <p:cNvSpPr txBox="1">
              <a:spLocks noChangeArrowheads="1"/>
            </p:cNvSpPr>
            <p:nvPr/>
          </p:nvSpPr>
          <p:spPr bwMode="auto">
            <a:xfrm>
              <a:off x="2364977" y="1822499"/>
              <a:ext cx="1811872" cy="461665"/>
            </a:xfrm>
            <a:prstGeom prst="rect">
              <a:avLst/>
            </a:prstGeom>
            <a:noFill/>
            <a:ln w="9525" algn="ctr">
              <a:noFill/>
              <a:miter lim="800000"/>
              <a:headEnd/>
              <a:tailEnd/>
            </a:ln>
          </p:spPr>
          <p:txBody>
            <a:bodyPr wrap="square">
              <a:spAutoFit/>
            </a:bodyPr>
            <a:lstStyle/>
            <a:p>
              <a:pPr algn="ctr">
                <a:spcBef>
                  <a:spcPts val="0"/>
                </a:spcBef>
                <a:spcAft>
                  <a:spcPts val="0"/>
                </a:spcAft>
                <a:buClr>
                  <a:schemeClr val="accent1"/>
                </a:buClr>
                <a:buSzPct val="75000"/>
              </a:pPr>
              <a:r>
                <a:rPr lang="en-US" sz="1200" b="1" dirty="0">
                  <a:solidFill>
                    <a:srgbClr val="007AC3"/>
                  </a:solidFill>
                  <a:latin typeface="Arial" pitchFamily="34" charset="0"/>
                  <a:cs typeface="Arial" pitchFamily="34" charset="0"/>
                </a:rPr>
                <a:t>Comprehensive Solutions</a:t>
              </a:r>
            </a:p>
          </p:txBody>
        </p:sp>
      </p:grpSp>
      <p:pic>
        <p:nvPicPr>
          <p:cNvPr id="54" name="Picture 4"/>
          <p:cNvPicPr>
            <a:picLocks noChangeAspect="1" noChangeArrowheads="1"/>
          </p:cNvPicPr>
          <p:nvPr/>
        </p:nvPicPr>
        <p:blipFill>
          <a:blip r:embed="rId12" cstate="print"/>
          <a:srcRect/>
          <a:stretch>
            <a:fillRect/>
          </a:stretch>
        </p:blipFill>
        <p:spPr bwMode="auto">
          <a:xfrm>
            <a:off x="6462626" y="3939366"/>
            <a:ext cx="907330" cy="800100"/>
          </a:xfrm>
          <a:prstGeom prst="rect">
            <a:avLst/>
          </a:prstGeom>
          <a:noFill/>
          <a:ln w="9525">
            <a:noFill/>
            <a:miter lim="800000"/>
            <a:headEnd/>
            <a:tailEnd/>
          </a:ln>
          <a:effectLst/>
        </p:spPr>
      </p:pic>
      <p:sp>
        <p:nvSpPr>
          <p:cNvPr id="55" name="TextBox 54"/>
          <p:cNvSpPr txBox="1"/>
          <p:nvPr/>
        </p:nvSpPr>
        <p:spPr>
          <a:xfrm>
            <a:off x="6878301" y="4235498"/>
            <a:ext cx="1981200" cy="276999"/>
          </a:xfrm>
          <a:prstGeom prst="rect">
            <a:avLst/>
          </a:prstGeom>
          <a:noFill/>
        </p:spPr>
        <p:txBody>
          <a:bodyPr wrap="square" rtlCol="0">
            <a:spAutoFit/>
          </a:bodyPr>
          <a:lstStyle/>
          <a:p>
            <a:pPr algn="ctr"/>
            <a:r>
              <a:rPr lang="en-US" sz="1200" b="1" dirty="0" smtClean="0">
                <a:solidFill>
                  <a:srgbClr val="666666"/>
                </a:solidFill>
                <a:ea typeface="+mn-ea"/>
              </a:rPr>
              <a:t>Quantum Vision</a:t>
            </a:r>
            <a:endParaRPr lang="en-US" sz="1200" b="1" dirty="0">
              <a:solidFill>
                <a:srgbClr val="666666"/>
              </a:solidFill>
              <a:ea typeface="+mn-ea"/>
            </a:endParaRPr>
          </a:p>
        </p:txBody>
      </p:sp>
      <p:sp>
        <p:nvSpPr>
          <p:cNvPr id="56" name="AutoShape 16"/>
          <p:cNvSpPr>
            <a:spLocks noChangeArrowheads="1"/>
          </p:cNvSpPr>
          <p:nvPr/>
        </p:nvSpPr>
        <p:spPr bwMode="auto">
          <a:xfrm>
            <a:off x="7124700" y="5411486"/>
            <a:ext cx="1442855" cy="260627"/>
          </a:xfrm>
          <a:prstGeom prst="roundRect">
            <a:avLst>
              <a:gd name="adj" fmla="val 16667"/>
            </a:avLst>
          </a:prstGeom>
          <a:noFill/>
          <a:ln>
            <a:noFill/>
            <a:headEnd/>
            <a:tailEnd/>
          </a:ln>
          <a:effectLst/>
        </p:spPr>
        <p:style>
          <a:lnRef idx="1">
            <a:schemeClr val="dk1"/>
          </a:lnRef>
          <a:fillRef idx="2">
            <a:schemeClr val="dk1"/>
          </a:fillRef>
          <a:effectRef idx="1">
            <a:schemeClr val="dk1"/>
          </a:effectRef>
          <a:fontRef idx="minor">
            <a:schemeClr val="dk1"/>
          </a:fontRef>
        </p:style>
        <p:txBody>
          <a:bodyPr wrap="none" anchor="ctr"/>
          <a:lstStyle/>
          <a:p>
            <a:r>
              <a:rPr lang="en-US" sz="1200" b="1" dirty="0" smtClean="0">
                <a:solidFill>
                  <a:srgbClr val="666666"/>
                </a:solidFill>
                <a:latin typeface="Arial" charset="0"/>
                <a:cs typeface="Arial" charset="0"/>
              </a:rPr>
              <a:t>EDLM Policy-based</a:t>
            </a:r>
            <a:br>
              <a:rPr lang="en-US" sz="1200" b="1" dirty="0" smtClean="0">
                <a:solidFill>
                  <a:srgbClr val="666666"/>
                </a:solidFill>
                <a:latin typeface="Arial" charset="0"/>
                <a:cs typeface="Arial" charset="0"/>
              </a:rPr>
            </a:br>
            <a:r>
              <a:rPr lang="en-US" sz="1200" b="1" dirty="0" smtClean="0">
                <a:solidFill>
                  <a:srgbClr val="666666"/>
                </a:solidFill>
                <a:latin typeface="Arial" charset="0"/>
                <a:cs typeface="Arial" charset="0"/>
              </a:rPr>
              <a:t>Data </a:t>
            </a:r>
            <a:r>
              <a:rPr lang="en-US" sz="1200" b="1" dirty="0">
                <a:solidFill>
                  <a:srgbClr val="666666"/>
                </a:solidFill>
                <a:latin typeface="Arial" charset="0"/>
                <a:cs typeface="Arial" charset="0"/>
              </a:rPr>
              <a:t>Integrity Checking</a:t>
            </a:r>
          </a:p>
        </p:txBody>
      </p:sp>
      <p:grpSp>
        <p:nvGrpSpPr>
          <p:cNvPr id="8" name="Group 104"/>
          <p:cNvGrpSpPr/>
          <p:nvPr/>
        </p:nvGrpSpPr>
        <p:grpSpPr>
          <a:xfrm>
            <a:off x="6769402" y="5331772"/>
            <a:ext cx="364011" cy="416013"/>
            <a:chOff x="6172200" y="2514600"/>
            <a:chExt cx="533400" cy="609600"/>
          </a:xfrm>
        </p:grpSpPr>
        <p:sp>
          <p:nvSpPr>
            <p:cNvPr id="63" name="Curved Up Arrow 62"/>
            <p:cNvSpPr/>
            <p:nvPr/>
          </p:nvSpPr>
          <p:spPr bwMode="auto">
            <a:xfrm>
              <a:off x="6238726" y="2875594"/>
              <a:ext cx="458598" cy="248606"/>
            </a:xfrm>
            <a:prstGeom prst="curvedUpArrow">
              <a:avLst>
                <a:gd name="adj1" fmla="val 25000"/>
                <a:gd name="adj2" fmla="val 79901"/>
                <a:gd name="adj3" fmla="val 36842"/>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3F3F3F"/>
                </a:solidFill>
              </a:endParaRPr>
            </a:p>
          </p:txBody>
        </p:sp>
        <p:sp>
          <p:nvSpPr>
            <p:cNvPr id="64" name="Curved Up Arrow 63"/>
            <p:cNvSpPr/>
            <p:nvPr/>
          </p:nvSpPr>
          <p:spPr bwMode="auto">
            <a:xfrm rot="10800000">
              <a:off x="6172200" y="2562299"/>
              <a:ext cx="485598" cy="244694"/>
            </a:xfrm>
            <a:prstGeom prst="curvedUpArrow">
              <a:avLst>
                <a:gd name="adj1" fmla="val 25000"/>
                <a:gd name="adj2" fmla="val 79901"/>
                <a:gd name="adj3" fmla="val 36842"/>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3F3F3F"/>
                </a:solidFill>
              </a:endParaRPr>
            </a:p>
          </p:txBody>
        </p:sp>
        <p:pic>
          <p:nvPicPr>
            <p:cNvPr id="65" name="Picture 10"/>
            <p:cNvPicPr>
              <a:picLocks noChangeAspect="1" noChangeArrowheads="1"/>
            </p:cNvPicPr>
            <p:nvPr/>
          </p:nvPicPr>
          <p:blipFill>
            <a:blip r:embed="rId13" cstate="print"/>
            <a:srcRect/>
            <a:stretch>
              <a:fillRect/>
            </a:stretch>
          </p:blipFill>
          <p:spPr bwMode="auto">
            <a:xfrm>
              <a:off x="6477000" y="2514600"/>
              <a:ext cx="228600" cy="326981"/>
            </a:xfrm>
            <a:prstGeom prst="rect">
              <a:avLst/>
            </a:prstGeom>
            <a:noFill/>
            <a:ln w="9525">
              <a:noFill/>
              <a:miter lim="800000"/>
              <a:headEnd/>
              <a:tailEnd/>
            </a:ln>
          </p:spPr>
        </p:pic>
      </p:grpSp>
      <p:grpSp>
        <p:nvGrpSpPr>
          <p:cNvPr id="9" name="Group 4"/>
          <p:cNvGrpSpPr/>
          <p:nvPr/>
        </p:nvGrpSpPr>
        <p:grpSpPr>
          <a:xfrm>
            <a:off x="741474" y="5867400"/>
            <a:ext cx="8033561" cy="550102"/>
            <a:chOff x="741474" y="5867400"/>
            <a:chExt cx="8033561" cy="550102"/>
          </a:xfrm>
        </p:grpSpPr>
        <p:sp>
          <p:nvSpPr>
            <p:cNvPr id="66" name="Rectangle 65"/>
            <p:cNvSpPr/>
            <p:nvPr/>
          </p:nvSpPr>
          <p:spPr>
            <a:xfrm>
              <a:off x="1524964" y="5955020"/>
              <a:ext cx="341760" cy="261610"/>
            </a:xfrm>
            <a:prstGeom prst="rect">
              <a:avLst/>
            </a:prstGeom>
          </p:spPr>
          <p:txBody>
            <a:bodyPr wrap="none">
              <a:spAutoFit/>
            </a:bodyPr>
            <a:lstStyle/>
            <a:p>
              <a:pPr algn="ctr"/>
              <a:r>
                <a:rPr lang="en-US" sz="1100" dirty="0" smtClean="0">
                  <a:solidFill>
                    <a:srgbClr val="666666"/>
                  </a:solidFill>
                </a:rPr>
                <a:t>25</a:t>
              </a:r>
              <a:endParaRPr lang="en-US" sz="1100" dirty="0">
                <a:solidFill>
                  <a:srgbClr val="666666"/>
                </a:solidFill>
              </a:endParaRPr>
            </a:p>
          </p:txBody>
        </p:sp>
        <p:sp>
          <p:nvSpPr>
            <p:cNvPr id="68" name="Rectangle 67"/>
            <p:cNvSpPr/>
            <p:nvPr/>
          </p:nvSpPr>
          <p:spPr>
            <a:xfrm>
              <a:off x="1972639" y="5955020"/>
              <a:ext cx="670376" cy="261610"/>
            </a:xfrm>
            <a:prstGeom prst="rect">
              <a:avLst/>
            </a:prstGeom>
          </p:spPr>
          <p:txBody>
            <a:bodyPr wrap="none">
              <a:spAutoFit/>
            </a:bodyPr>
            <a:lstStyle/>
            <a:p>
              <a:pPr algn="ctr"/>
              <a:r>
                <a:rPr lang="en-US" sz="1100" dirty="0" smtClean="0">
                  <a:solidFill>
                    <a:srgbClr val="666666"/>
                  </a:solidFill>
                </a:rPr>
                <a:t>80 slots</a:t>
              </a:r>
              <a:endParaRPr lang="en-US" sz="1100" dirty="0">
                <a:solidFill>
                  <a:srgbClr val="666666"/>
                </a:solidFill>
              </a:endParaRPr>
            </a:p>
          </p:txBody>
        </p:sp>
        <p:sp>
          <p:nvSpPr>
            <p:cNvPr id="69" name="Rectangle 68"/>
            <p:cNvSpPr/>
            <p:nvPr/>
          </p:nvSpPr>
          <p:spPr>
            <a:xfrm>
              <a:off x="4195617" y="5955020"/>
              <a:ext cx="341760" cy="261610"/>
            </a:xfrm>
            <a:prstGeom prst="rect">
              <a:avLst/>
            </a:prstGeom>
          </p:spPr>
          <p:txBody>
            <a:bodyPr wrap="none">
              <a:spAutoFit/>
            </a:bodyPr>
            <a:lstStyle/>
            <a:p>
              <a:pPr algn="ctr"/>
              <a:r>
                <a:rPr lang="en-US" sz="1100" dirty="0" smtClean="0">
                  <a:solidFill>
                    <a:srgbClr val="666666"/>
                  </a:solidFill>
                </a:rPr>
                <a:t>40</a:t>
              </a:r>
              <a:endParaRPr lang="en-US" sz="1100" dirty="0">
                <a:solidFill>
                  <a:srgbClr val="666666"/>
                </a:solidFill>
              </a:endParaRPr>
            </a:p>
          </p:txBody>
        </p:sp>
        <p:sp>
          <p:nvSpPr>
            <p:cNvPr id="71" name="Rectangle 70"/>
            <p:cNvSpPr/>
            <p:nvPr/>
          </p:nvSpPr>
          <p:spPr>
            <a:xfrm>
              <a:off x="4661169" y="5955020"/>
              <a:ext cx="748923" cy="261610"/>
            </a:xfrm>
            <a:prstGeom prst="rect">
              <a:avLst/>
            </a:prstGeom>
          </p:spPr>
          <p:txBody>
            <a:bodyPr wrap="none">
              <a:spAutoFit/>
            </a:bodyPr>
            <a:lstStyle/>
            <a:p>
              <a:pPr algn="ctr"/>
              <a:r>
                <a:rPr lang="en-US" sz="1100" dirty="0" smtClean="0">
                  <a:solidFill>
                    <a:srgbClr val="666666"/>
                  </a:solidFill>
                </a:rPr>
                <a:t>400 slots</a:t>
              </a:r>
              <a:endParaRPr lang="en-US" sz="1100" dirty="0">
                <a:solidFill>
                  <a:srgbClr val="666666"/>
                </a:solidFill>
              </a:endParaRPr>
            </a:p>
          </p:txBody>
        </p:sp>
        <p:sp>
          <p:nvSpPr>
            <p:cNvPr id="72" name="Rectangle 71"/>
            <p:cNvSpPr/>
            <p:nvPr/>
          </p:nvSpPr>
          <p:spPr>
            <a:xfrm>
              <a:off x="6727824" y="5955020"/>
              <a:ext cx="420308" cy="261610"/>
            </a:xfrm>
            <a:prstGeom prst="rect">
              <a:avLst/>
            </a:prstGeom>
          </p:spPr>
          <p:txBody>
            <a:bodyPr wrap="none">
              <a:spAutoFit/>
            </a:bodyPr>
            <a:lstStyle/>
            <a:p>
              <a:pPr algn="ctr"/>
              <a:r>
                <a:rPr lang="en-US" sz="1100" dirty="0" smtClean="0">
                  <a:solidFill>
                    <a:srgbClr val="666666"/>
                  </a:solidFill>
                </a:rPr>
                <a:t>100</a:t>
              </a:r>
              <a:endParaRPr lang="en-US" sz="1100" dirty="0">
                <a:solidFill>
                  <a:srgbClr val="666666"/>
                </a:solidFill>
              </a:endParaRPr>
            </a:p>
          </p:txBody>
        </p:sp>
        <p:sp>
          <p:nvSpPr>
            <p:cNvPr id="266" name="TextBox 265"/>
            <p:cNvSpPr txBox="1"/>
            <p:nvPr/>
          </p:nvSpPr>
          <p:spPr>
            <a:xfrm>
              <a:off x="3707269" y="6171281"/>
              <a:ext cx="2101970" cy="246221"/>
            </a:xfrm>
            <a:prstGeom prst="rect">
              <a:avLst/>
            </a:prstGeom>
            <a:noFill/>
          </p:spPr>
          <p:txBody>
            <a:bodyPr wrap="square" rtlCol="0">
              <a:spAutoFit/>
            </a:bodyPr>
            <a:lstStyle/>
            <a:p>
              <a:pPr algn="ctr">
                <a:spcBef>
                  <a:spcPts val="0"/>
                </a:spcBef>
                <a:spcAft>
                  <a:spcPts val="0"/>
                </a:spcAft>
                <a:buClr>
                  <a:schemeClr val="accent1"/>
                </a:buClr>
                <a:buSzPct val="75000"/>
              </a:pPr>
              <a:r>
                <a:rPr lang="en-US" sz="1000" b="1" dirty="0" smtClean="0">
                  <a:solidFill>
                    <a:srgbClr val="007AC3"/>
                  </a:solidFill>
                  <a:latin typeface="Arial" pitchFamily="34" charset="0"/>
                  <a:cs typeface="Arial" pitchFamily="34" charset="0"/>
                </a:rPr>
                <a:t>Capacity</a:t>
              </a:r>
              <a:endParaRPr lang="en-US" sz="1000" b="1" dirty="0">
                <a:solidFill>
                  <a:srgbClr val="007AC3"/>
                </a:solidFill>
                <a:latin typeface="Arial" pitchFamily="34" charset="0"/>
                <a:cs typeface="Arial" pitchFamily="34" charset="0"/>
              </a:endParaRPr>
            </a:p>
          </p:txBody>
        </p:sp>
        <p:sp>
          <p:nvSpPr>
            <p:cNvPr id="263" name="Right Arrow 262"/>
            <p:cNvSpPr/>
            <p:nvPr/>
          </p:nvSpPr>
          <p:spPr>
            <a:xfrm>
              <a:off x="741474" y="5867400"/>
              <a:ext cx="8033561" cy="137160"/>
            </a:xfrm>
            <a:prstGeom prst="rightArrow">
              <a:avLst/>
            </a:prstGeom>
            <a:gradFill flip="none" rotWithShape="1">
              <a:gsLst>
                <a:gs pos="35000">
                  <a:schemeClr val="accent1"/>
                </a:gs>
                <a:gs pos="68000">
                  <a:schemeClr val="accent2"/>
                </a:gs>
                <a:gs pos="67000">
                  <a:schemeClr val="accent1"/>
                </a:gs>
                <a:gs pos="34000">
                  <a:srgbClr val="6292C2"/>
                </a:gs>
                <a:gs pos="0">
                  <a:schemeClr val="accent6">
                    <a:lumMod val="40000"/>
                    <a:lumOff val="60000"/>
                  </a:schemeClr>
                </a:gs>
                <a:gs pos="100000">
                  <a:schemeClr val="accent2"/>
                </a:gs>
              </a:gsLst>
              <a:lin ang="108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itchFamily="34" charset="0"/>
              </a:endParaRPr>
            </a:p>
          </p:txBody>
        </p:sp>
        <p:sp>
          <p:nvSpPr>
            <p:cNvPr id="67" name="Right Arrow 66"/>
            <p:cNvSpPr/>
            <p:nvPr/>
          </p:nvSpPr>
          <p:spPr>
            <a:xfrm>
              <a:off x="1818170" y="6024516"/>
              <a:ext cx="202506" cy="122619"/>
            </a:xfrm>
            <a:prstGeom prst="rightArrow">
              <a:avLst>
                <a:gd name="adj1" fmla="val 50000"/>
                <a:gd name="adj2" fmla="val 58974"/>
              </a:avLst>
            </a:prstGeom>
            <a:gradFill flip="none" rotWithShape="1">
              <a:gsLst>
                <a:gs pos="2000">
                  <a:srgbClr val="3399FF">
                    <a:alpha val="0"/>
                  </a:srgbClr>
                </a:gs>
                <a:gs pos="100000">
                  <a:schemeClr val="tx1">
                    <a:lumMod val="50000"/>
                    <a:lumOff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70" name="Right Arrow 69"/>
            <p:cNvSpPr/>
            <p:nvPr/>
          </p:nvSpPr>
          <p:spPr>
            <a:xfrm>
              <a:off x="4488823" y="6024516"/>
              <a:ext cx="202506" cy="122619"/>
            </a:xfrm>
            <a:prstGeom prst="rightArrow">
              <a:avLst>
                <a:gd name="adj1" fmla="val 50000"/>
                <a:gd name="adj2" fmla="val 58974"/>
              </a:avLst>
            </a:prstGeom>
            <a:gradFill flip="none" rotWithShape="1">
              <a:gsLst>
                <a:gs pos="2000">
                  <a:srgbClr val="3399FF">
                    <a:alpha val="0"/>
                  </a:srgbClr>
                </a:gs>
                <a:gs pos="100000">
                  <a:schemeClr val="tx1">
                    <a:lumMod val="50000"/>
                    <a:lumOff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73" name="Right Arrow 72"/>
            <p:cNvSpPr/>
            <p:nvPr/>
          </p:nvSpPr>
          <p:spPr>
            <a:xfrm>
              <a:off x="7117454" y="6024516"/>
              <a:ext cx="202506" cy="122619"/>
            </a:xfrm>
            <a:prstGeom prst="rightArrow">
              <a:avLst>
                <a:gd name="adj1" fmla="val 50000"/>
                <a:gd name="adj2" fmla="val 58974"/>
              </a:avLst>
            </a:prstGeom>
            <a:gradFill flip="none" rotWithShape="1">
              <a:gsLst>
                <a:gs pos="2000">
                  <a:srgbClr val="3399FF">
                    <a:alpha val="0"/>
                  </a:srgbClr>
                </a:gs>
                <a:gs pos="100000">
                  <a:schemeClr val="tx1">
                    <a:lumMod val="50000"/>
                    <a:lumOff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74" name="Rectangle 73"/>
            <p:cNvSpPr/>
            <p:nvPr/>
          </p:nvSpPr>
          <p:spPr>
            <a:xfrm>
              <a:off x="7288441" y="5955020"/>
              <a:ext cx="865943" cy="261610"/>
            </a:xfrm>
            <a:prstGeom prst="rect">
              <a:avLst/>
            </a:prstGeom>
          </p:spPr>
          <p:txBody>
            <a:bodyPr wrap="none">
              <a:spAutoFit/>
            </a:bodyPr>
            <a:lstStyle/>
            <a:p>
              <a:pPr algn="ctr"/>
              <a:r>
                <a:rPr lang="en-US" sz="1100" dirty="0" smtClean="0">
                  <a:solidFill>
                    <a:srgbClr val="666666"/>
                  </a:solidFill>
                </a:rPr>
                <a:t>5,300 slots</a:t>
              </a:r>
              <a:endParaRPr lang="en-US" sz="1100" dirty="0">
                <a:solidFill>
                  <a:srgbClr val="666666"/>
                </a:solidFill>
              </a:endParaRPr>
            </a:p>
          </p:txBody>
        </p:sp>
      </p:grpSp>
    </p:spTree>
    <p:extLst>
      <p:ext uri="{BB962C8B-B14F-4D97-AF65-F5344CB8AC3E}">
        <p14:creationId xmlns:p14="http://schemas.microsoft.com/office/powerpoint/2010/main" xmlns="" val="1502810669"/>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ounded Rectangle 83"/>
          <p:cNvSpPr/>
          <p:nvPr/>
        </p:nvSpPr>
        <p:spPr>
          <a:xfrm>
            <a:off x="249768" y="5114054"/>
            <a:ext cx="8644465" cy="923831"/>
          </a:xfrm>
          <a:prstGeom prst="roundRect">
            <a:avLst>
              <a:gd name="adj" fmla="val 9472"/>
            </a:avLst>
          </a:prstGeom>
          <a:gradFill flip="none" rotWithShape="1">
            <a:gsLst>
              <a:gs pos="100000">
                <a:srgbClr val="119CEC"/>
              </a:gs>
              <a:gs pos="15000">
                <a:srgbClr val="0864BD"/>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endParaRPr lang="en-US" dirty="0" smtClean="0">
              <a:solidFill>
                <a:prstClr val="white"/>
              </a:solidFill>
              <a:latin typeface="Arial"/>
              <a:cs typeface="Arial"/>
            </a:endParaRPr>
          </a:p>
        </p:txBody>
      </p:sp>
      <p:sp>
        <p:nvSpPr>
          <p:cNvPr id="2" name="Title 1"/>
          <p:cNvSpPr>
            <a:spLocks noGrp="1"/>
          </p:cNvSpPr>
          <p:nvPr>
            <p:ph type="title"/>
          </p:nvPr>
        </p:nvSpPr>
        <p:spPr/>
        <p:txBody>
          <a:bodyPr/>
          <a:lstStyle/>
          <a:p>
            <a:r>
              <a:rPr lang="en-US" dirty="0" smtClean="0"/>
              <a:t>Quantum By The Numbers</a:t>
            </a:r>
            <a:endParaRPr lang="en-US" dirty="0"/>
          </a:p>
        </p:txBody>
      </p:sp>
      <p:sp>
        <p:nvSpPr>
          <p:cNvPr id="34" name="Slide Number Placeholder 3"/>
          <p:cNvSpPr>
            <a:spLocks noGrp="1"/>
          </p:cNvSpPr>
          <p:nvPr>
            <p:ph type="sldNum" sz="quarter" idx="11"/>
          </p:nvPr>
        </p:nvSpPr>
        <p:spPr>
          <a:xfrm>
            <a:off x="228600" y="6618514"/>
            <a:ext cx="463550" cy="184366"/>
          </a:xfrm>
        </p:spPr>
        <p:txBody>
          <a:bodyPr/>
          <a:lstStyle/>
          <a:p>
            <a:pPr>
              <a:defRPr/>
            </a:pPr>
            <a:fld id="{E8C9CA96-CF1B-44E3-BD1A-753241981FA9}" type="slidenum">
              <a:rPr lang="en-US" smtClean="0"/>
              <a:pPr>
                <a:defRPr/>
              </a:pPr>
              <a:t>22</a:t>
            </a:fld>
            <a:endParaRPr lang="en-US" dirty="0"/>
          </a:p>
        </p:txBody>
      </p:sp>
      <p:grpSp>
        <p:nvGrpSpPr>
          <p:cNvPr id="3" name="Group 86"/>
          <p:cNvGrpSpPr/>
          <p:nvPr/>
        </p:nvGrpSpPr>
        <p:grpSpPr>
          <a:xfrm>
            <a:off x="279696" y="1201378"/>
            <a:ext cx="1949154" cy="1291495"/>
            <a:chOff x="279696" y="1320372"/>
            <a:chExt cx="1949154" cy="1291495"/>
          </a:xfrm>
        </p:grpSpPr>
        <p:sp>
          <p:nvSpPr>
            <p:cNvPr id="39" name="Rounded Rectangle 38"/>
            <p:cNvSpPr/>
            <p:nvPr/>
          </p:nvSpPr>
          <p:spPr>
            <a:xfrm>
              <a:off x="361950" y="1585844"/>
              <a:ext cx="731520" cy="731520"/>
            </a:xfrm>
            <a:prstGeom prst="roundRect">
              <a:avLst>
                <a:gd name="adj" fmla="val 50000"/>
              </a:avLst>
            </a:prstGeom>
            <a:solidFill>
              <a:srgbClr val="00B6F1"/>
            </a:solidFill>
            <a:ln>
              <a:solidFill>
                <a:srgbClr val="00B6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6"/>
            <p:cNvSpPr txBox="1">
              <a:spLocks noChangeArrowheads="1"/>
            </p:cNvSpPr>
            <p:nvPr/>
          </p:nvSpPr>
          <p:spPr bwMode="auto">
            <a:xfrm>
              <a:off x="279696" y="1320372"/>
              <a:ext cx="922496" cy="1291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3200" b="1" dirty="0" smtClean="0">
                  <a:solidFill>
                    <a:schemeClr val="bg1"/>
                  </a:solidFill>
                </a:rPr>
                <a:t>85</a:t>
              </a:r>
              <a:endParaRPr lang="en-US" sz="3200" b="1" dirty="0">
                <a:solidFill>
                  <a:schemeClr val="bg1"/>
                </a:solidFill>
              </a:endParaRPr>
            </a:p>
          </p:txBody>
        </p:sp>
        <p:sp>
          <p:nvSpPr>
            <p:cNvPr id="42" name="TextBox 41"/>
            <p:cNvSpPr txBox="1"/>
            <p:nvPr/>
          </p:nvSpPr>
          <p:spPr>
            <a:xfrm>
              <a:off x="1099656" y="1689120"/>
              <a:ext cx="1129194" cy="584775"/>
            </a:xfrm>
            <a:prstGeom prst="rect">
              <a:avLst/>
            </a:prstGeom>
            <a:noFill/>
          </p:spPr>
          <p:txBody>
            <a:bodyPr wrap="square" rtlCol="0">
              <a:spAutoFit/>
            </a:bodyPr>
            <a:lstStyle/>
            <a:p>
              <a:r>
                <a:rPr lang="en-US" sz="1600" dirty="0" smtClean="0">
                  <a:solidFill>
                    <a:srgbClr val="E3E9EF"/>
                  </a:solidFill>
                  <a:latin typeface="Arial Narrow"/>
                  <a:cs typeface="Arial Narrow"/>
                </a:rPr>
                <a:t>of the Fortune 100 </a:t>
              </a:r>
              <a:endParaRPr lang="en-US" sz="1600" dirty="0">
                <a:solidFill>
                  <a:srgbClr val="E3E9EF"/>
                </a:solidFill>
                <a:latin typeface="Arial Narrow"/>
                <a:cs typeface="Arial Narrow"/>
              </a:endParaRPr>
            </a:p>
          </p:txBody>
        </p:sp>
      </p:grpSp>
      <p:grpSp>
        <p:nvGrpSpPr>
          <p:cNvPr id="4" name="Group 85"/>
          <p:cNvGrpSpPr/>
          <p:nvPr/>
        </p:nvGrpSpPr>
        <p:grpSpPr>
          <a:xfrm>
            <a:off x="2766636" y="1201378"/>
            <a:ext cx="2161898" cy="1291496"/>
            <a:chOff x="2766636" y="1333674"/>
            <a:chExt cx="2161898" cy="1291496"/>
          </a:xfrm>
        </p:grpSpPr>
        <p:sp>
          <p:nvSpPr>
            <p:cNvPr id="44" name="Rounded Rectangle 43"/>
            <p:cNvSpPr/>
            <p:nvPr/>
          </p:nvSpPr>
          <p:spPr>
            <a:xfrm>
              <a:off x="2915975" y="1628902"/>
              <a:ext cx="731520" cy="731520"/>
            </a:xfrm>
            <a:prstGeom prst="roundRect">
              <a:avLst>
                <a:gd name="adj" fmla="val 50000"/>
              </a:avLst>
            </a:prstGeom>
            <a:solidFill>
              <a:srgbClr val="00B6F1"/>
            </a:solidFill>
            <a:ln>
              <a:solidFill>
                <a:srgbClr val="00B6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6"/>
            <p:cNvSpPr txBox="1">
              <a:spLocks noChangeArrowheads="1"/>
            </p:cNvSpPr>
            <p:nvPr/>
          </p:nvSpPr>
          <p:spPr bwMode="auto">
            <a:xfrm>
              <a:off x="2766636" y="1333674"/>
              <a:ext cx="1037819" cy="1291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1400" b="1" dirty="0" smtClean="0">
                  <a:solidFill>
                    <a:schemeClr val="bg1"/>
                  </a:solidFill>
                </a:rPr>
                <a:t>100,000</a:t>
              </a:r>
              <a:endParaRPr lang="en-US" sz="1400" b="1" dirty="0">
                <a:solidFill>
                  <a:schemeClr val="bg1"/>
                </a:solidFill>
              </a:endParaRPr>
            </a:p>
          </p:txBody>
        </p:sp>
        <p:sp>
          <p:nvSpPr>
            <p:cNvPr id="46" name="TextBox 45"/>
            <p:cNvSpPr txBox="1"/>
            <p:nvPr/>
          </p:nvSpPr>
          <p:spPr>
            <a:xfrm>
              <a:off x="3698710" y="1695592"/>
              <a:ext cx="1229824" cy="584775"/>
            </a:xfrm>
            <a:prstGeom prst="rect">
              <a:avLst/>
            </a:prstGeom>
            <a:noFill/>
          </p:spPr>
          <p:txBody>
            <a:bodyPr wrap="none" rtlCol="0">
              <a:spAutoFit/>
            </a:bodyPr>
            <a:lstStyle/>
            <a:p>
              <a:r>
                <a:rPr lang="en-US" sz="1600" dirty="0" smtClean="0">
                  <a:solidFill>
                    <a:srgbClr val="E3E9EF"/>
                  </a:solidFill>
                  <a:latin typeface="Arial Narrow"/>
                  <a:cs typeface="Arial Narrow"/>
                </a:rPr>
                <a:t>plus customer</a:t>
              </a:r>
              <a:br>
                <a:rPr lang="en-US" sz="1600" dirty="0" smtClean="0">
                  <a:solidFill>
                    <a:srgbClr val="E3E9EF"/>
                  </a:solidFill>
                  <a:latin typeface="Arial Narrow"/>
                  <a:cs typeface="Arial Narrow"/>
                </a:rPr>
              </a:br>
              <a:r>
                <a:rPr lang="en-US" sz="1600" dirty="0" smtClean="0">
                  <a:solidFill>
                    <a:srgbClr val="E3E9EF"/>
                  </a:solidFill>
                  <a:latin typeface="Arial Narrow"/>
                  <a:cs typeface="Arial Narrow"/>
                </a:rPr>
                <a:t>deployments</a:t>
              </a:r>
              <a:endParaRPr lang="en-US" sz="1600" dirty="0">
                <a:solidFill>
                  <a:srgbClr val="E3E9EF"/>
                </a:solidFill>
                <a:latin typeface="Arial Narrow"/>
                <a:cs typeface="Arial Narrow"/>
              </a:endParaRPr>
            </a:p>
          </p:txBody>
        </p:sp>
      </p:grpSp>
      <p:grpSp>
        <p:nvGrpSpPr>
          <p:cNvPr id="5" name="Group 81"/>
          <p:cNvGrpSpPr/>
          <p:nvPr/>
        </p:nvGrpSpPr>
        <p:grpSpPr>
          <a:xfrm>
            <a:off x="202061" y="2607485"/>
            <a:ext cx="4878897" cy="1291495"/>
            <a:chOff x="202061" y="2680282"/>
            <a:chExt cx="4878897" cy="1291495"/>
          </a:xfrm>
        </p:grpSpPr>
        <p:sp>
          <p:nvSpPr>
            <p:cNvPr id="48" name="Rounded Rectangle 47"/>
            <p:cNvSpPr/>
            <p:nvPr/>
          </p:nvSpPr>
          <p:spPr>
            <a:xfrm>
              <a:off x="351400" y="2975509"/>
              <a:ext cx="731520" cy="731520"/>
            </a:xfrm>
            <a:prstGeom prst="roundRect">
              <a:avLst>
                <a:gd name="adj" fmla="val 50000"/>
              </a:avLst>
            </a:prstGeom>
            <a:solidFill>
              <a:srgbClr val="00B6F1"/>
            </a:solidFill>
            <a:ln>
              <a:solidFill>
                <a:srgbClr val="00B6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6"/>
            <p:cNvSpPr txBox="1">
              <a:spLocks noChangeArrowheads="1"/>
            </p:cNvSpPr>
            <p:nvPr/>
          </p:nvSpPr>
          <p:spPr bwMode="auto">
            <a:xfrm>
              <a:off x="202061" y="2680282"/>
              <a:ext cx="1037819" cy="1291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3200" b="1" dirty="0" smtClean="0">
                  <a:solidFill>
                    <a:schemeClr val="bg1"/>
                  </a:solidFill>
                </a:rPr>
                <a:t>5</a:t>
              </a:r>
              <a:endParaRPr lang="en-US" sz="3200" b="1" dirty="0">
                <a:solidFill>
                  <a:schemeClr val="bg1"/>
                </a:solidFill>
              </a:endParaRPr>
            </a:p>
          </p:txBody>
        </p:sp>
        <p:sp>
          <p:nvSpPr>
            <p:cNvPr id="50" name="TextBox 49"/>
            <p:cNvSpPr txBox="1"/>
            <p:nvPr/>
          </p:nvSpPr>
          <p:spPr>
            <a:xfrm>
              <a:off x="1092386" y="3052481"/>
              <a:ext cx="3988572" cy="584775"/>
            </a:xfrm>
            <a:prstGeom prst="rect">
              <a:avLst/>
            </a:prstGeom>
            <a:noFill/>
          </p:spPr>
          <p:txBody>
            <a:bodyPr wrap="square" rtlCol="0">
              <a:spAutoFit/>
            </a:bodyPr>
            <a:lstStyle/>
            <a:p>
              <a:r>
                <a:rPr lang="en-US" sz="1600" dirty="0" smtClean="0">
                  <a:solidFill>
                    <a:srgbClr val="E3E9EF"/>
                  </a:solidFill>
                  <a:latin typeface="Arial Narrow"/>
                  <a:cs typeface="Arial Narrow"/>
                </a:rPr>
                <a:t>product of the year awards for Quantum</a:t>
              </a:r>
              <a:br>
                <a:rPr lang="en-US" sz="1600" dirty="0" smtClean="0">
                  <a:solidFill>
                    <a:srgbClr val="E3E9EF"/>
                  </a:solidFill>
                  <a:latin typeface="Arial Narrow"/>
                  <a:cs typeface="Arial Narrow"/>
                </a:rPr>
              </a:br>
              <a:r>
                <a:rPr lang="en-US" sz="1600" dirty="0" err="1" smtClean="0">
                  <a:solidFill>
                    <a:srgbClr val="E3E9EF"/>
                  </a:solidFill>
                  <a:latin typeface="Arial Narrow"/>
                  <a:cs typeface="Arial Narrow"/>
                </a:rPr>
                <a:t>deduplication</a:t>
              </a:r>
              <a:r>
                <a:rPr lang="en-US" sz="1600" dirty="0" smtClean="0">
                  <a:solidFill>
                    <a:srgbClr val="E3E9EF"/>
                  </a:solidFill>
                  <a:latin typeface="Arial Narrow"/>
                  <a:cs typeface="Arial Narrow"/>
                </a:rPr>
                <a:t> and VMware backup*</a:t>
              </a:r>
              <a:endParaRPr lang="en-US" sz="1600" dirty="0">
                <a:solidFill>
                  <a:srgbClr val="E3E9EF"/>
                </a:solidFill>
                <a:latin typeface="Arial Narrow"/>
                <a:cs typeface="Arial Narrow"/>
              </a:endParaRPr>
            </a:p>
          </p:txBody>
        </p:sp>
      </p:grpSp>
      <p:grpSp>
        <p:nvGrpSpPr>
          <p:cNvPr id="6" name="Group 82"/>
          <p:cNvGrpSpPr/>
          <p:nvPr/>
        </p:nvGrpSpPr>
        <p:grpSpPr>
          <a:xfrm>
            <a:off x="202063" y="3572209"/>
            <a:ext cx="4697741" cy="1291496"/>
            <a:chOff x="202063" y="3697867"/>
            <a:chExt cx="4697741" cy="1291496"/>
          </a:xfrm>
        </p:grpSpPr>
        <p:sp>
          <p:nvSpPr>
            <p:cNvPr id="56" name="Rounded Rectangle 55"/>
            <p:cNvSpPr/>
            <p:nvPr/>
          </p:nvSpPr>
          <p:spPr>
            <a:xfrm>
              <a:off x="370452" y="3993095"/>
              <a:ext cx="731520" cy="731520"/>
            </a:xfrm>
            <a:prstGeom prst="roundRect">
              <a:avLst>
                <a:gd name="adj" fmla="val 50000"/>
              </a:avLst>
            </a:prstGeom>
            <a:solidFill>
              <a:srgbClr val="00B6F1"/>
            </a:solidFill>
            <a:ln>
              <a:solidFill>
                <a:srgbClr val="00B6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6"/>
            <p:cNvSpPr txBox="1">
              <a:spLocks noChangeArrowheads="1"/>
            </p:cNvSpPr>
            <p:nvPr/>
          </p:nvSpPr>
          <p:spPr bwMode="auto">
            <a:xfrm>
              <a:off x="202063" y="3697867"/>
              <a:ext cx="1037818" cy="1291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3200" b="1" dirty="0" smtClean="0">
                  <a:solidFill>
                    <a:schemeClr val="bg1"/>
                  </a:solidFill>
                </a:rPr>
                <a:t>6</a:t>
              </a:r>
              <a:endParaRPr lang="en-US" sz="3200" b="1" dirty="0">
                <a:solidFill>
                  <a:schemeClr val="bg1"/>
                </a:solidFill>
              </a:endParaRPr>
            </a:p>
          </p:txBody>
        </p:sp>
        <p:sp>
          <p:nvSpPr>
            <p:cNvPr id="58" name="TextBox 57"/>
            <p:cNvSpPr txBox="1"/>
            <p:nvPr/>
          </p:nvSpPr>
          <p:spPr>
            <a:xfrm>
              <a:off x="1084985" y="4062075"/>
              <a:ext cx="3814819" cy="584775"/>
            </a:xfrm>
            <a:prstGeom prst="rect">
              <a:avLst/>
            </a:prstGeom>
            <a:noFill/>
          </p:spPr>
          <p:txBody>
            <a:bodyPr wrap="square" rtlCol="0">
              <a:spAutoFit/>
            </a:bodyPr>
            <a:lstStyle/>
            <a:p>
              <a:r>
                <a:rPr lang="en-US" sz="1600" dirty="0" smtClean="0">
                  <a:solidFill>
                    <a:srgbClr val="E3E9EF"/>
                  </a:solidFill>
                  <a:latin typeface="Arial Narrow"/>
                  <a:cs typeface="Arial Narrow"/>
                </a:rPr>
                <a:t>month payback on investing in Quantum </a:t>
              </a:r>
              <a:r>
                <a:rPr lang="en-US" sz="1600" dirty="0" err="1" smtClean="0">
                  <a:solidFill>
                    <a:srgbClr val="E3E9EF"/>
                  </a:solidFill>
                  <a:latin typeface="Arial Narrow"/>
                  <a:cs typeface="Arial Narrow"/>
                </a:rPr>
                <a:t>deduplication</a:t>
              </a:r>
              <a:r>
                <a:rPr lang="en-US" sz="1600" dirty="0" smtClean="0">
                  <a:solidFill>
                    <a:srgbClr val="E3E9EF"/>
                  </a:solidFill>
                  <a:latin typeface="Arial Narrow"/>
                  <a:cs typeface="Arial Narrow"/>
                </a:rPr>
                <a:t>** and Big Data products (IDC)***</a:t>
              </a:r>
              <a:endParaRPr lang="en-US" sz="1600" dirty="0">
                <a:solidFill>
                  <a:srgbClr val="E3E9EF"/>
                </a:solidFill>
                <a:latin typeface="Arial Narrow"/>
                <a:cs typeface="Arial Narrow"/>
              </a:endParaRPr>
            </a:p>
          </p:txBody>
        </p:sp>
      </p:grpSp>
      <p:sp>
        <p:nvSpPr>
          <p:cNvPr id="70" name="TextBox 69"/>
          <p:cNvSpPr txBox="1"/>
          <p:nvPr/>
        </p:nvSpPr>
        <p:spPr>
          <a:xfrm>
            <a:off x="210688" y="1098470"/>
            <a:ext cx="4399412" cy="338554"/>
          </a:xfrm>
          <a:prstGeom prst="rect">
            <a:avLst/>
          </a:prstGeom>
          <a:noFill/>
        </p:spPr>
        <p:txBody>
          <a:bodyPr wrap="square" rtlCol="0">
            <a:spAutoFit/>
          </a:bodyPr>
          <a:lstStyle/>
          <a:p>
            <a:r>
              <a:rPr lang="en-US" sz="1600" dirty="0" smtClean="0">
                <a:solidFill>
                  <a:srgbClr val="00B6F1"/>
                </a:solidFill>
                <a:latin typeface="Arial" pitchFamily="34" charset="0"/>
                <a:cs typeface="Arial" pitchFamily="34" charset="0"/>
              </a:rPr>
              <a:t>Prominent Companies Choose Quantum</a:t>
            </a:r>
            <a:endParaRPr lang="en-US" sz="1600" dirty="0">
              <a:solidFill>
                <a:srgbClr val="00B6F1"/>
              </a:solidFill>
              <a:latin typeface="Arial" pitchFamily="34" charset="0"/>
              <a:cs typeface="Arial" pitchFamily="34" charset="0"/>
            </a:endParaRPr>
          </a:p>
        </p:txBody>
      </p:sp>
      <p:sp>
        <p:nvSpPr>
          <p:cNvPr id="72" name="TextBox 71"/>
          <p:cNvSpPr txBox="1"/>
          <p:nvPr/>
        </p:nvSpPr>
        <p:spPr>
          <a:xfrm>
            <a:off x="210688" y="2495469"/>
            <a:ext cx="3790278" cy="338554"/>
          </a:xfrm>
          <a:prstGeom prst="rect">
            <a:avLst/>
          </a:prstGeom>
          <a:noFill/>
        </p:spPr>
        <p:txBody>
          <a:bodyPr wrap="square" rtlCol="0">
            <a:spAutoFit/>
          </a:bodyPr>
          <a:lstStyle/>
          <a:p>
            <a:r>
              <a:rPr lang="en-US" sz="1600" dirty="0" smtClean="0">
                <a:solidFill>
                  <a:srgbClr val="00B6F1"/>
                </a:solidFill>
                <a:latin typeface="Arial" pitchFamily="34" charset="0"/>
                <a:cs typeface="Arial" pitchFamily="34" charset="0"/>
              </a:rPr>
              <a:t>Quantum Solutions Deliver</a:t>
            </a:r>
            <a:endParaRPr lang="en-US" sz="1600" dirty="0">
              <a:solidFill>
                <a:srgbClr val="00B6F1"/>
              </a:solidFill>
              <a:latin typeface="Arial" pitchFamily="34" charset="0"/>
              <a:cs typeface="Arial" pitchFamily="34" charset="0"/>
            </a:endParaRPr>
          </a:p>
        </p:txBody>
      </p:sp>
      <p:grpSp>
        <p:nvGrpSpPr>
          <p:cNvPr id="7" name="Group 77"/>
          <p:cNvGrpSpPr/>
          <p:nvPr/>
        </p:nvGrpSpPr>
        <p:grpSpPr>
          <a:xfrm>
            <a:off x="5480657" y="1201378"/>
            <a:ext cx="3341571" cy="1291496"/>
            <a:chOff x="5480657" y="1273254"/>
            <a:chExt cx="3341571" cy="1291496"/>
          </a:xfrm>
        </p:grpSpPr>
        <p:sp>
          <p:nvSpPr>
            <p:cNvPr id="52" name="Rounded Rectangle 51"/>
            <p:cNvSpPr/>
            <p:nvPr/>
          </p:nvSpPr>
          <p:spPr>
            <a:xfrm>
              <a:off x="5629996" y="1568482"/>
              <a:ext cx="731520" cy="731520"/>
            </a:xfrm>
            <a:prstGeom prst="roundRect">
              <a:avLst>
                <a:gd name="adj" fmla="val 50000"/>
              </a:avLst>
            </a:prstGeom>
            <a:solidFill>
              <a:srgbClr val="00B6F1"/>
            </a:solidFill>
            <a:ln>
              <a:solidFill>
                <a:srgbClr val="00B6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6"/>
            <p:cNvSpPr txBox="1">
              <a:spLocks noChangeArrowheads="1"/>
            </p:cNvSpPr>
            <p:nvPr/>
          </p:nvSpPr>
          <p:spPr bwMode="auto">
            <a:xfrm>
              <a:off x="5480657" y="1273254"/>
              <a:ext cx="1037818" cy="1291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3200" b="1" dirty="0" smtClean="0">
                  <a:solidFill>
                    <a:schemeClr val="bg1"/>
                  </a:solidFill>
                </a:rPr>
                <a:t>31</a:t>
              </a:r>
              <a:endParaRPr lang="en-US" sz="3200" b="1" dirty="0">
                <a:solidFill>
                  <a:schemeClr val="bg1"/>
                </a:solidFill>
              </a:endParaRPr>
            </a:p>
          </p:txBody>
        </p:sp>
        <p:sp>
          <p:nvSpPr>
            <p:cNvPr id="54" name="TextBox 53"/>
            <p:cNvSpPr txBox="1"/>
            <p:nvPr/>
          </p:nvSpPr>
          <p:spPr>
            <a:xfrm>
              <a:off x="6394960" y="1641680"/>
              <a:ext cx="2427268" cy="584775"/>
            </a:xfrm>
            <a:prstGeom prst="rect">
              <a:avLst/>
            </a:prstGeom>
            <a:noFill/>
          </p:spPr>
          <p:txBody>
            <a:bodyPr wrap="none" rtlCol="0">
              <a:spAutoFit/>
            </a:bodyPr>
            <a:lstStyle/>
            <a:p>
              <a:r>
                <a:rPr lang="en-US" sz="1600" dirty="0" smtClean="0">
                  <a:solidFill>
                    <a:srgbClr val="E3E9EF"/>
                  </a:solidFill>
                  <a:latin typeface="Arial Narrow"/>
                  <a:cs typeface="Arial Narrow"/>
                </a:rPr>
                <a:t>percent  </a:t>
              </a:r>
              <a:r>
                <a:rPr lang="en-US" sz="1600" dirty="0" smtClean="0">
                  <a:solidFill>
                    <a:schemeClr val="bg1"/>
                  </a:solidFill>
                  <a:latin typeface="Arial Narrow"/>
                  <a:cs typeface="Arial Narrow"/>
                </a:rPr>
                <a:t>market share</a:t>
              </a:r>
              <a:r>
                <a:rPr lang="en-US" sz="1600" dirty="0" smtClean="0">
                  <a:solidFill>
                    <a:srgbClr val="E3E9EF"/>
                  </a:solidFill>
                  <a:latin typeface="Arial Narrow"/>
                  <a:cs typeface="Arial Narrow"/>
                </a:rPr>
                <a:t> in tape</a:t>
              </a:r>
              <a:br>
                <a:rPr lang="en-US" sz="1600" dirty="0" smtClean="0">
                  <a:solidFill>
                    <a:srgbClr val="E3E9EF"/>
                  </a:solidFill>
                  <a:latin typeface="Arial Narrow"/>
                  <a:cs typeface="Arial Narrow"/>
                </a:rPr>
              </a:br>
              <a:r>
                <a:rPr lang="en-US" sz="1600" dirty="0" smtClean="0">
                  <a:solidFill>
                    <a:srgbClr val="E3E9EF"/>
                  </a:solidFill>
                  <a:latin typeface="Arial Narrow"/>
                  <a:cs typeface="Arial Narrow"/>
                </a:rPr>
                <a:t>automation (worldwide leader)</a:t>
              </a:r>
              <a:endParaRPr lang="en-US" sz="1600" dirty="0">
                <a:solidFill>
                  <a:srgbClr val="E3E9EF"/>
                </a:solidFill>
                <a:latin typeface="Arial Narrow"/>
                <a:cs typeface="Arial Narrow"/>
              </a:endParaRPr>
            </a:p>
          </p:txBody>
        </p:sp>
      </p:grpSp>
      <p:grpSp>
        <p:nvGrpSpPr>
          <p:cNvPr id="8" name="Group 79"/>
          <p:cNvGrpSpPr/>
          <p:nvPr/>
        </p:nvGrpSpPr>
        <p:grpSpPr>
          <a:xfrm>
            <a:off x="5480657" y="2607485"/>
            <a:ext cx="2155812" cy="1291497"/>
            <a:chOff x="4885463" y="2679361"/>
            <a:chExt cx="2155812" cy="1291497"/>
          </a:xfrm>
        </p:grpSpPr>
        <p:sp>
          <p:nvSpPr>
            <p:cNvPr id="38" name="Rounded Rectangle 37"/>
            <p:cNvSpPr/>
            <p:nvPr/>
          </p:nvSpPr>
          <p:spPr>
            <a:xfrm>
              <a:off x="5053852" y="2974589"/>
              <a:ext cx="731520" cy="731520"/>
            </a:xfrm>
            <a:prstGeom prst="roundRect">
              <a:avLst>
                <a:gd name="adj" fmla="val 50000"/>
              </a:avLst>
            </a:prstGeom>
            <a:solidFill>
              <a:srgbClr val="00B6F1"/>
            </a:solidFill>
            <a:ln>
              <a:solidFill>
                <a:srgbClr val="00B6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
            <p:cNvSpPr txBox="1">
              <a:spLocks noChangeArrowheads="1"/>
            </p:cNvSpPr>
            <p:nvPr/>
          </p:nvSpPr>
          <p:spPr bwMode="auto">
            <a:xfrm>
              <a:off x="4885463" y="2679361"/>
              <a:ext cx="1037819" cy="12914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2800" b="1" dirty="0" smtClean="0">
                  <a:solidFill>
                    <a:schemeClr val="bg1"/>
                  </a:solidFill>
                </a:rPr>
                <a:t>652</a:t>
              </a:r>
              <a:endParaRPr lang="en-US" sz="3200" b="1" dirty="0">
                <a:solidFill>
                  <a:schemeClr val="bg1"/>
                </a:solidFill>
              </a:endParaRPr>
            </a:p>
          </p:txBody>
        </p:sp>
        <p:sp>
          <p:nvSpPr>
            <p:cNvPr id="37" name="TextBox 36"/>
            <p:cNvSpPr txBox="1"/>
            <p:nvPr/>
          </p:nvSpPr>
          <p:spPr>
            <a:xfrm>
              <a:off x="5795421" y="3183366"/>
              <a:ext cx="1245854" cy="338554"/>
            </a:xfrm>
            <a:prstGeom prst="rect">
              <a:avLst/>
            </a:prstGeom>
            <a:noFill/>
          </p:spPr>
          <p:txBody>
            <a:bodyPr wrap="none" rtlCol="0">
              <a:spAutoFit/>
            </a:bodyPr>
            <a:lstStyle/>
            <a:p>
              <a:r>
                <a:rPr lang="en-US" sz="1600" dirty="0" smtClean="0">
                  <a:solidFill>
                    <a:srgbClr val="E3E9EF"/>
                  </a:solidFill>
                  <a:latin typeface="Arial Narrow"/>
                  <a:cs typeface="Arial Narrow"/>
                </a:rPr>
                <a:t>$M in revenue</a:t>
              </a:r>
              <a:endParaRPr lang="en-US" sz="1600" dirty="0">
                <a:solidFill>
                  <a:srgbClr val="E3E9EF"/>
                </a:solidFill>
                <a:latin typeface="Arial Narrow"/>
                <a:cs typeface="Arial Narrow"/>
              </a:endParaRPr>
            </a:p>
          </p:txBody>
        </p:sp>
      </p:grpSp>
      <p:grpSp>
        <p:nvGrpSpPr>
          <p:cNvPr id="9" name="Group 80"/>
          <p:cNvGrpSpPr/>
          <p:nvPr/>
        </p:nvGrpSpPr>
        <p:grpSpPr>
          <a:xfrm>
            <a:off x="5480657" y="3572209"/>
            <a:ext cx="2911520" cy="1291495"/>
            <a:chOff x="4850957" y="3644085"/>
            <a:chExt cx="2911520" cy="1291495"/>
          </a:xfrm>
        </p:grpSpPr>
        <p:sp>
          <p:nvSpPr>
            <p:cNvPr id="68" name="Rounded Rectangle 67"/>
            <p:cNvSpPr/>
            <p:nvPr/>
          </p:nvSpPr>
          <p:spPr>
            <a:xfrm>
              <a:off x="5019346" y="3920262"/>
              <a:ext cx="731520" cy="731520"/>
            </a:xfrm>
            <a:prstGeom prst="roundRect">
              <a:avLst>
                <a:gd name="adj" fmla="val 50000"/>
              </a:avLst>
            </a:prstGeom>
            <a:solidFill>
              <a:srgbClr val="00B6F1"/>
            </a:solidFill>
            <a:ln>
              <a:solidFill>
                <a:srgbClr val="00B6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
            <p:cNvSpPr txBox="1">
              <a:spLocks noChangeArrowheads="1"/>
            </p:cNvSpPr>
            <p:nvPr/>
          </p:nvSpPr>
          <p:spPr bwMode="auto">
            <a:xfrm>
              <a:off x="4850957" y="3644085"/>
              <a:ext cx="1037819" cy="1291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2800" b="1" dirty="0" smtClean="0">
                  <a:solidFill>
                    <a:schemeClr val="bg1"/>
                  </a:solidFill>
                </a:rPr>
                <a:t>100</a:t>
              </a:r>
              <a:endParaRPr lang="en-US" sz="3200" b="1" dirty="0">
                <a:solidFill>
                  <a:schemeClr val="bg1"/>
                </a:solidFill>
              </a:endParaRPr>
            </a:p>
          </p:txBody>
        </p:sp>
        <p:sp>
          <p:nvSpPr>
            <p:cNvPr id="67" name="TextBox 66"/>
            <p:cNvSpPr txBox="1"/>
            <p:nvPr/>
          </p:nvSpPr>
          <p:spPr>
            <a:xfrm>
              <a:off x="5816110" y="3987936"/>
              <a:ext cx="1946367" cy="584775"/>
            </a:xfrm>
            <a:prstGeom prst="rect">
              <a:avLst/>
            </a:prstGeom>
            <a:noFill/>
          </p:spPr>
          <p:txBody>
            <a:bodyPr wrap="none" rtlCol="0">
              <a:spAutoFit/>
            </a:bodyPr>
            <a:lstStyle/>
            <a:p>
              <a:r>
                <a:rPr lang="en-US" sz="1600" dirty="0" smtClean="0">
                  <a:solidFill>
                    <a:srgbClr val="E3E9EF"/>
                  </a:solidFill>
                  <a:latin typeface="Arial Narrow"/>
                  <a:cs typeface="Arial Narrow"/>
                </a:rPr>
                <a:t>countries with Quantum</a:t>
              </a:r>
              <a:br>
                <a:rPr lang="en-US" sz="1600" dirty="0" smtClean="0">
                  <a:solidFill>
                    <a:srgbClr val="E3E9EF"/>
                  </a:solidFill>
                  <a:latin typeface="Arial Narrow"/>
                  <a:cs typeface="Arial Narrow"/>
                </a:rPr>
              </a:br>
              <a:r>
                <a:rPr lang="en-US" sz="1600" dirty="0" smtClean="0">
                  <a:solidFill>
                    <a:srgbClr val="E3E9EF"/>
                  </a:solidFill>
                  <a:latin typeface="Arial Narrow"/>
                  <a:cs typeface="Arial Narrow"/>
                </a:rPr>
                <a:t>service infrastructure</a:t>
              </a:r>
              <a:endParaRPr lang="en-US" sz="1600" dirty="0">
                <a:solidFill>
                  <a:srgbClr val="E3E9EF"/>
                </a:solidFill>
                <a:latin typeface="Arial Narrow"/>
                <a:cs typeface="Arial Narrow"/>
              </a:endParaRPr>
            </a:p>
          </p:txBody>
        </p:sp>
      </p:grpSp>
      <p:sp>
        <p:nvSpPr>
          <p:cNvPr id="73" name="TextBox 72"/>
          <p:cNvSpPr txBox="1"/>
          <p:nvPr/>
        </p:nvSpPr>
        <p:spPr>
          <a:xfrm>
            <a:off x="5341913" y="1098470"/>
            <a:ext cx="3790278" cy="338554"/>
          </a:xfrm>
          <a:prstGeom prst="rect">
            <a:avLst/>
          </a:prstGeom>
          <a:noFill/>
        </p:spPr>
        <p:txBody>
          <a:bodyPr wrap="square" rtlCol="0">
            <a:spAutoFit/>
          </a:bodyPr>
          <a:lstStyle/>
          <a:p>
            <a:r>
              <a:rPr lang="en-US" sz="1600" dirty="0" smtClean="0">
                <a:solidFill>
                  <a:srgbClr val="00B6F1"/>
                </a:solidFill>
                <a:latin typeface="Arial" pitchFamily="34" charset="0"/>
                <a:cs typeface="Arial" pitchFamily="34" charset="0"/>
              </a:rPr>
              <a:t>Quantum Outperforms the Competition</a:t>
            </a:r>
            <a:endParaRPr lang="en-US" sz="1600" dirty="0">
              <a:solidFill>
                <a:srgbClr val="00B6F1"/>
              </a:solidFill>
              <a:latin typeface="Arial" pitchFamily="34" charset="0"/>
              <a:cs typeface="Arial" pitchFamily="34" charset="0"/>
            </a:endParaRPr>
          </a:p>
        </p:txBody>
      </p:sp>
      <p:sp>
        <p:nvSpPr>
          <p:cNvPr id="74" name="TextBox 73"/>
          <p:cNvSpPr txBox="1"/>
          <p:nvPr/>
        </p:nvSpPr>
        <p:spPr>
          <a:xfrm>
            <a:off x="5341913" y="2495469"/>
            <a:ext cx="3790278" cy="338554"/>
          </a:xfrm>
          <a:prstGeom prst="rect">
            <a:avLst/>
          </a:prstGeom>
          <a:noFill/>
        </p:spPr>
        <p:txBody>
          <a:bodyPr wrap="square" rtlCol="0">
            <a:spAutoFit/>
          </a:bodyPr>
          <a:lstStyle/>
          <a:p>
            <a:r>
              <a:rPr lang="en-US" sz="1600" dirty="0" smtClean="0">
                <a:solidFill>
                  <a:srgbClr val="00B6F1"/>
                </a:solidFill>
                <a:latin typeface="Arial" pitchFamily="34" charset="0"/>
                <a:cs typeface="Arial" pitchFamily="34" charset="0"/>
              </a:rPr>
              <a:t>Quantum Certainty</a:t>
            </a:r>
            <a:endParaRPr lang="en-US" sz="1600" dirty="0">
              <a:solidFill>
                <a:srgbClr val="00B6F1"/>
              </a:solidFill>
              <a:latin typeface="Arial" pitchFamily="34" charset="0"/>
              <a:cs typeface="Arial" pitchFamily="34" charset="0"/>
            </a:endParaRPr>
          </a:p>
        </p:txBody>
      </p:sp>
      <p:sp>
        <p:nvSpPr>
          <p:cNvPr id="79" name="TextBox 6"/>
          <p:cNvSpPr txBox="1">
            <a:spLocks noChangeArrowheads="1"/>
          </p:cNvSpPr>
          <p:nvPr/>
        </p:nvSpPr>
        <p:spPr bwMode="auto">
          <a:xfrm>
            <a:off x="-142735" y="4904668"/>
            <a:ext cx="4428067" cy="1291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3200" b="1" dirty="0" smtClean="0">
                <a:solidFill>
                  <a:schemeClr val="bg1"/>
                </a:solidFill>
              </a:rPr>
              <a:t>1 Mission </a:t>
            </a:r>
            <a:endParaRPr lang="en-US" sz="3200" b="1" dirty="0">
              <a:solidFill>
                <a:schemeClr val="bg1"/>
              </a:solidFill>
            </a:endParaRPr>
          </a:p>
        </p:txBody>
      </p:sp>
      <p:sp>
        <p:nvSpPr>
          <p:cNvPr id="77" name="TextBox 76"/>
          <p:cNvSpPr txBox="1"/>
          <p:nvPr/>
        </p:nvSpPr>
        <p:spPr>
          <a:xfrm>
            <a:off x="3679029" y="5192262"/>
            <a:ext cx="5012476" cy="830997"/>
          </a:xfrm>
          <a:prstGeom prst="rect">
            <a:avLst/>
          </a:prstGeom>
          <a:noFill/>
        </p:spPr>
        <p:txBody>
          <a:bodyPr wrap="square" rtlCol="0">
            <a:spAutoFit/>
          </a:bodyPr>
          <a:lstStyle/>
          <a:p>
            <a:r>
              <a:rPr lang="en-US" sz="1600" dirty="0" smtClean="0">
                <a:solidFill>
                  <a:srgbClr val="E3E9EF"/>
                </a:solidFill>
                <a:latin typeface="Arial Narrow"/>
                <a:cs typeface="Arial Narrow"/>
              </a:rPr>
              <a:t>To provide industry-leading Data Protection and Big Data management solutions for storing and protecting information in physical, virtual, and cloud environments</a:t>
            </a:r>
            <a:endParaRPr lang="en-US" sz="1600" dirty="0">
              <a:solidFill>
                <a:srgbClr val="E3E9EF"/>
              </a:solidFill>
              <a:latin typeface="Arial Narrow"/>
              <a:cs typeface="Arial Narrow"/>
            </a:endParaRPr>
          </a:p>
        </p:txBody>
      </p:sp>
      <p:cxnSp>
        <p:nvCxnSpPr>
          <p:cNvPr id="85" name="Straight Connector 84"/>
          <p:cNvCxnSpPr/>
          <p:nvPr/>
        </p:nvCxnSpPr>
        <p:spPr>
          <a:xfrm>
            <a:off x="146161" y="2420291"/>
            <a:ext cx="8853906" cy="0"/>
          </a:xfrm>
          <a:prstGeom prst="line">
            <a:avLst/>
          </a:prstGeom>
          <a:ln w="6350">
            <a:solidFill>
              <a:srgbClr val="0973B9"/>
            </a:solidFill>
            <a:prstDash val="sysDot"/>
          </a:ln>
        </p:spPr>
        <p:style>
          <a:lnRef idx="1">
            <a:schemeClr val="dk1"/>
          </a:lnRef>
          <a:fillRef idx="0">
            <a:schemeClr val="dk1"/>
          </a:fillRef>
          <a:effectRef idx="0">
            <a:schemeClr val="dk1"/>
          </a:effectRef>
          <a:fontRef idx="minor">
            <a:schemeClr val="tx1"/>
          </a:fontRef>
        </p:style>
      </p:cxnSp>
      <p:cxnSp>
        <p:nvCxnSpPr>
          <p:cNvPr id="96" name="Straight Connector 95"/>
          <p:cNvCxnSpPr/>
          <p:nvPr/>
        </p:nvCxnSpPr>
        <p:spPr>
          <a:xfrm>
            <a:off x="5126118" y="1161701"/>
            <a:ext cx="0" cy="1061049"/>
          </a:xfrm>
          <a:prstGeom prst="line">
            <a:avLst/>
          </a:prstGeom>
          <a:ln w="6350">
            <a:solidFill>
              <a:srgbClr val="0973B9"/>
            </a:solidFill>
            <a:prstDash val="sysDot"/>
          </a:ln>
        </p:spPr>
        <p:style>
          <a:lnRef idx="1">
            <a:schemeClr val="dk1"/>
          </a:lnRef>
          <a:fillRef idx="0">
            <a:schemeClr val="dk1"/>
          </a:fillRef>
          <a:effectRef idx="0">
            <a:schemeClr val="dk1"/>
          </a:effectRef>
          <a:fontRef idx="minor">
            <a:schemeClr val="tx1"/>
          </a:fontRef>
        </p:style>
      </p:cxnSp>
      <p:cxnSp>
        <p:nvCxnSpPr>
          <p:cNvPr id="104" name="Straight Connector 103"/>
          <p:cNvCxnSpPr/>
          <p:nvPr/>
        </p:nvCxnSpPr>
        <p:spPr>
          <a:xfrm>
            <a:off x="5126118" y="2610936"/>
            <a:ext cx="0" cy="1949562"/>
          </a:xfrm>
          <a:prstGeom prst="line">
            <a:avLst/>
          </a:prstGeom>
          <a:ln w="6350">
            <a:solidFill>
              <a:srgbClr val="0973B9"/>
            </a:solidFill>
            <a:prstDash val="sysDot"/>
          </a:ln>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370918" y="6158922"/>
            <a:ext cx="7660251" cy="438582"/>
          </a:xfrm>
          <a:prstGeom prst="rect">
            <a:avLst/>
          </a:prstGeom>
          <a:noFill/>
        </p:spPr>
        <p:txBody>
          <a:bodyPr wrap="square" rtlCol="0">
            <a:spAutoFit/>
          </a:bodyPr>
          <a:lstStyle/>
          <a:p>
            <a:r>
              <a:rPr lang="en-US" sz="750" dirty="0" smtClean="0">
                <a:solidFill>
                  <a:srgbClr val="E3E9EF"/>
                </a:solidFill>
                <a:latin typeface="Arial Narrow"/>
                <a:cs typeface="Arial Narrow"/>
              </a:rPr>
              <a:t>   *</a:t>
            </a:r>
            <a:r>
              <a:rPr lang="en-US" sz="750" dirty="0" err="1" smtClean="0">
                <a:solidFill>
                  <a:srgbClr val="E3E9EF"/>
                </a:solidFill>
                <a:latin typeface="Arial Narrow"/>
                <a:cs typeface="Arial Narrow"/>
              </a:rPr>
              <a:t>Deduplication</a:t>
            </a:r>
            <a:r>
              <a:rPr lang="en-US" sz="750" dirty="0" smtClean="0">
                <a:solidFill>
                  <a:srgbClr val="E3E9EF"/>
                </a:solidFill>
                <a:latin typeface="Arial Narrow"/>
                <a:cs typeface="Arial Narrow"/>
              </a:rPr>
              <a:t>: </a:t>
            </a:r>
            <a:r>
              <a:rPr lang="en-US" sz="750" i="1" dirty="0" smtClean="0">
                <a:solidFill>
                  <a:srgbClr val="E3E9EF"/>
                </a:solidFill>
                <a:latin typeface="Arial Narrow"/>
                <a:cs typeface="Arial Narrow"/>
              </a:rPr>
              <a:t>Network Computing</a:t>
            </a:r>
            <a:r>
              <a:rPr lang="en-US" sz="750" dirty="0" smtClean="0">
                <a:solidFill>
                  <a:srgbClr val="E3E9EF"/>
                </a:solidFill>
                <a:latin typeface="Arial Narrow"/>
                <a:cs typeface="Arial Narrow"/>
              </a:rPr>
              <a:t>, 2012, and </a:t>
            </a:r>
            <a:r>
              <a:rPr lang="en-US" sz="750" i="1" dirty="0" smtClean="0">
                <a:solidFill>
                  <a:srgbClr val="E3E9EF"/>
                </a:solidFill>
                <a:latin typeface="Arial Narrow"/>
                <a:cs typeface="Arial Narrow"/>
              </a:rPr>
              <a:t>Storage Magazine</a:t>
            </a:r>
            <a:r>
              <a:rPr lang="en-US" sz="750" dirty="0" smtClean="0">
                <a:solidFill>
                  <a:srgbClr val="E3E9EF"/>
                </a:solidFill>
                <a:latin typeface="Arial Narrow"/>
                <a:cs typeface="Arial Narrow"/>
              </a:rPr>
              <a:t>, 2011 and 2012. VMware:  </a:t>
            </a:r>
            <a:r>
              <a:rPr lang="en-US" sz="750" i="1" dirty="0" smtClean="0">
                <a:solidFill>
                  <a:srgbClr val="E3E9EF"/>
                </a:solidFill>
                <a:latin typeface="Arial Narrow"/>
                <a:cs typeface="Arial Narrow"/>
              </a:rPr>
              <a:t>Storage</a:t>
            </a:r>
            <a:r>
              <a:rPr lang="en-US" sz="750" dirty="0" smtClean="0">
                <a:solidFill>
                  <a:srgbClr val="E3E9EF"/>
                </a:solidFill>
                <a:latin typeface="Arial Narrow"/>
                <a:cs typeface="Arial Narrow"/>
              </a:rPr>
              <a:t> magazine/SearchStorage.com, 2011, and Storage, Virtualization and Cloud Computing (UK), 2011</a:t>
            </a:r>
            <a:br>
              <a:rPr lang="en-US" sz="750" dirty="0" smtClean="0">
                <a:solidFill>
                  <a:srgbClr val="E3E9EF"/>
                </a:solidFill>
                <a:latin typeface="Arial Narrow"/>
                <a:cs typeface="Arial Narrow"/>
              </a:rPr>
            </a:br>
            <a:r>
              <a:rPr lang="en-US" sz="750" dirty="0" smtClean="0">
                <a:solidFill>
                  <a:srgbClr val="E3E9EF"/>
                </a:solidFill>
                <a:latin typeface="Arial Narrow"/>
                <a:cs typeface="Arial Narrow"/>
              </a:rPr>
              <a:t>  **IDC White Paper: “Demonstrating the Business Value of </a:t>
            </a:r>
            <a:r>
              <a:rPr lang="en-US" sz="750" dirty="0" err="1" smtClean="0">
                <a:solidFill>
                  <a:srgbClr val="E3E9EF"/>
                </a:solidFill>
                <a:latin typeface="Arial Narrow"/>
                <a:cs typeface="Arial Narrow"/>
              </a:rPr>
              <a:t>Deduplication</a:t>
            </a:r>
            <a:r>
              <a:rPr lang="en-US" sz="750" dirty="0" smtClean="0">
                <a:solidFill>
                  <a:srgbClr val="E3E9EF"/>
                </a:solidFill>
                <a:latin typeface="Arial Narrow"/>
                <a:cs typeface="Arial Narrow"/>
              </a:rPr>
              <a:t> for Data Protection,” December 2011</a:t>
            </a:r>
            <a:br>
              <a:rPr lang="en-US" sz="750" dirty="0" smtClean="0">
                <a:solidFill>
                  <a:srgbClr val="E3E9EF"/>
                </a:solidFill>
                <a:latin typeface="Arial Narrow"/>
                <a:cs typeface="Arial Narrow"/>
              </a:rPr>
            </a:br>
            <a:r>
              <a:rPr lang="en-US" sz="750" dirty="0" smtClean="0">
                <a:solidFill>
                  <a:srgbClr val="E3E9EF"/>
                </a:solidFill>
                <a:latin typeface="Arial Narrow"/>
                <a:cs typeface="Arial Narrow"/>
              </a:rPr>
              <a:t>***IDC White Paper soon to be published</a:t>
            </a:r>
            <a:endParaRPr lang="en-US" sz="750" dirty="0">
              <a:solidFill>
                <a:srgbClr val="E3E9EF"/>
              </a:solidFill>
              <a:latin typeface="Arial Narrow"/>
              <a:cs typeface="Arial Narrow"/>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228600" y="6618514"/>
            <a:ext cx="463550" cy="184366"/>
          </a:xfrm>
        </p:spPr>
        <p:txBody>
          <a:bodyPr/>
          <a:lstStyle/>
          <a:p>
            <a:pPr>
              <a:defRPr/>
            </a:pPr>
            <a:fld id="{E8C9CA96-CF1B-44E3-BD1A-753241981FA9}" type="slidenum">
              <a:rPr lang="en-US" smtClean="0"/>
              <a:pPr>
                <a:defRPr/>
              </a:pPr>
              <a:t>23</a:t>
            </a:fld>
            <a:endParaRPr lang="en-US" dirty="0"/>
          </a:p>
        </p:txBody>
      </p:sp>
      <p:sp>
        <p:nvSpPr>
          <p:cNvPr id="5" name="Title 4"/>
          <p:cNvSpPr>
            <a:spLocks noGrp="1"/>
          </p:cNvSpPr>
          <p:nvPr>
            <p:ph type="title"/>
          </p:nvPr>
        </p:nvSpPr>
        <p:spPr/>
        <p:txBody>
          <a:bodyPr/>
          <a:lstStyle/>
          <a:p>
            <a:r>
              <a:rPr lang="en-US" dirty="0" smtClean="0"/>
              <a:t>Uniquely Positioned for the Long Term</a:t>
            </a:r>
            <a:endParaRPr lang="en-US" dirty="0"/>
          </a:p>
        </p:txBody>
      </p:sp>
      <p:pic>
        <p:nvPicPr>
          <p:cNvPr id="6" name="Picture 5"/>
          <p:cNvPicPr>
            <a:picLocks noChangeAspect="1"/>
          </p:cNvPicPr>
          <p:nvPr/>
        </p:nvPicPr>
        <p:blipFill>
          <a:blip r:embed="rId3" cstate="print"/>
          <a:stretch>
            <a:fillRect/>
          </a:stretch>
        </p:blipFill>
        <p:spPr>
          <a:xfrm>
            <a:off x="3210709" y="2027014"/>
            <a:ext cx="3532620" cy="2514599"/>
          </a:xfrm>
          <a:prstGeom prst="rect">
            <a:avLst/>
          </a:prstGeom>
          <a:effectLst>
            <a:outerShdw blurRad="25400" sx="102000" sy="102000" algn="ctr" rotWithShape="0">
              <a:prstClr val="black">
                <a:alpha val="1000"/>
              </a:prstClr>
            </a:outerShdw>
          </a:effectLst>
        </p:spPr>
      </p:pic>
      <p:pic>
        <p:nvPicPr>
          <p:cNvPr id="7" name="Picture 6" descr="Quantum_graphics-21.png"/>
          <p:cNvPicPr>
            <a:picLocks noChangeAspect="1"/>
          </p:cNvPicPr>
          <p:nvPr/>
        </p:nvPicPr>
        <p:blipFill>
          <a:blip r:embed="rId4" cstate="print">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2536001" y="1447800"/>
            <a:ext cx="1938399" cy="1938399"/>
          </a:xfrm>
          <a:prstGeom prst="rect">
            <a:avLst/>
          </a:prstGeom>
        </p:spPr>
      </p:pic>
      <p:pic>
        <p:nvPicPr>
          <p:cNvPr id="8" name="Picture 7" descr="Quantum_graphics-22.png"/>
          <p:cNvPicPr>
            <a:picLocks noChangeAspect="1"/>
          </p:cNvPicPr>
          <p:nvPr/>
        </p:nvPicPr>
        <p:blipFill>
          <a:blip r:embed="rId5" cstate="print">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4669601" y="1447800"/>
            <a:ext cx="1938399" cy="1938399"/>
          </a:xfrm>
          <a:prstGeom prst="rect">
            <a:avLst/>
          </a:prstGeom>
        </p:spPr>
      </p:pic>
      <p:pic>
        <p:nvPicPr>
          <p:cNvPr id="9" name="Picture 8" descr="Quantum_graphics-23.png"/>
          <p:cNvPicPr>
            <a:picLocks noChangeAspect="1"/>
          </p:cNvPicPr>
          <p:nvPr/>
        </p:nvPicPr>
        <p:blipFill>
          <a:blip r:embed="rId6" cstate="print">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4669601" y="3581400"/>
            <a:ext cx="1938399" cy="1938399"/>
          </a:xfrm>
          <a:prstGeom prst="rect">
            <a:avLst/>
          </a:prstGeom>
        </p:spPr>
      </p:pic>
      <p:pic>
        <p:nvPicPr>
          <p:cNvPr id="10" name="Picture 9" descr="Quantum_graphics-24.png"/>
          <p:cNvPicPr>
            <a:picLocks noChangeAspect="1"/>
          </p:cNvPicPr>
          <p:nvPr/>
        </p:nvPicPr>
        <p:blipFill>
          <a:blip r:embed="rId7" cstate="print"/>
          <a:stretch>
            <a:fillRect/>
          </a:stretch>
        </p:blipFill>
        <p:spPr>
          <a:xfrm>
            <a:off x="2536001" y="3584251"/>
            <a:ext cx="1938398" cy="193269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7.67587E-6 2.69783E-6 L 0.12507 0.17769 " pathEditMode="relative" ptsTypes="AA">
                                      <p:cBhvr>
                                        <p:cTn id="10" dur="1000" fill="hold"/>
                                        <p:tgtEl>
                                          <p:spTgt spid="7"/>
                                        </p:tgtEl>
                                        <p:attrNameLst>
                                          <p:attrName>ppt_x</p:attrName>
                                          <p:attrName>ppt_y</p:attrName>
                                        </p:attrNameLst>
                                      </p:cBhvr>
                                    </p:animMotion>
                                  </p:childTnLst>
                                </p:cTn>
                              </p:par>
                              <p:par>
                                <p:cTn id="11" presetID="10" presetClass="exit" presetSubtype="0" fill="hold" nodeType="withEffect">
                                  <p:stCondLst>
                                    <p:cond delay="0"/>
                                  </p:stCondLst>
                                  <p:childTnLst>
                                    <p:animEffect transition="out" filter="fade">
                                      <p:cBhvr>
                                        <p:cTn id="12" dur="400"/>
                                        <p:tgtEl>
                                          <p:spTgt spid="7"/>
                                        </p:tgtEl>
                                      </p:cBhvr>
                                    </p:animEffect>
                                    <p:set>
                                      <p:cBhvr>
                                        <p:cTn id="13" dur="1" fill="hold">
                                          <p:stCondLst>
                                            <p:cond delay="399"/>
                                          </p:stCondLst>
                                        </p:cTn>
                                        <p:tgtEl>
                                          <p:spTgt spid="7"/>
                                        </p:tgtEl>
                                        <p:attrNameLst>
                                          <p:attrName>style.visibility</p:attrName>
                                        </p:attrNameLst>
                                      </p:cBhvr>
                                      <p:to>
                                        <p:strVal val="hidden"/>
                                      </p:to>
                                    </p:set>
                                  </p:childTnLst>
                                </p:cTn>
                              </p:par>
                              <p:par>
                                <p:cTn id="14" presetID="0" presetClass="path" presetSubtype="0" accel="50000" decel="50000" fill="hold" nodeType="withEffect">
                                  <p:stCondLst>
                                    <p:cond delay="0"/>
                                  </p:stCondLst>
                                  <p:childTnLst>
                                    <p:animMotion origin="layout" path="M 1.98541E-6 6.72837E-6 L -0.11673 0.1777 " pathEditMode="relative" ptsTypes="AA">
                                      <p:cBhvr>
                                        <p:cTn id="15" dur="1000" fill="hold"/>
                                        <p:tgtEl>
                                          <p:spTgt spid="8"/>
                                        </p:tgtEl>
                                        <p:attrNameLst>
                                          <p:attrName>ppt_x</p:attrName>
                                          <p:attrName>ppt_y</p:attrName>
                                        </p:attrNameLst>
                                      </p:cBhvr>
                                    </p:animMotion>
                                  </p:childTnLst>
                                </p:cTn>
                              </p:par>
                              <p:par>
                                <p:cTn id="16" presetID="10" presetClass="exit" presetSubtype="0" fill="hold" nodeType="withEffect">
                                  <p:stCondLst>
                                    <p:cond delay="0"/>
                                  </p:stCondLst>
                                  <p:childTnLst>
                                    <p:animEffect transition="out" filter="fade">
                                      <p:cBhvr>
                                        <p:cTn id="17" dur="400"/>
                                        <p:tgtEl>
                                          <p:spTgt spid="8"/>
                                        </p:tgtEl>
                                      </p:cBhvr>
                                    </p:animEffect>
                                    <p:set>
                                      <p:cBhvr>
                                        <p:cTn id="18" dur="1" fill="hold">
                                          <p:stCondLst>
                                            <p:cond delay="399"/>
                                          </p:stCondLst>
                                        </p:cTn>
                                        <p:tgtEl>
                                          <p:spTgt spid="8"/>
                                        </p:tgtEl>
                                        <p:attrNameLst>
                                          <p:attrName>style.visibility</p:attrName>
                                        </p:attrNameLst>
                                      </p:cBhvr>
                                      <p:to>
                                        <p:strVal val="hidden"/>
                                      </p:to>
                                    </p:set>
                                  </p:childTnLst>
                                </p:cTn>
                              </p:par>
                              <p:par>
                                <p:cTn id="19" presetID="0" presetClass="path" presetSubtype="0" accel="50000" decel="50000" fill="hold" nodeType="withEffect">
                                  <p:stCondLst>
                                    <p:cond delay="0"/>
                                  </p:stCondLst>
                                  <p:childTnLst>
                                    <p:animMotion origin="layout" path="M -3.09015E-6 7.58908E-7 L 0.11673 -0.14438 " pathEditMode="relative" ptsTypes="AA">
                                      <p:cBhvr>
                                        <p:cTn id="20" dur="1000" fill="hold"/>
                                        <p:tgtEl>
                                          <p:spTgt spid="10"/>
                                        </p:tgtEl>
                                        <p:attrNameLst>
                                          <p:attrName>ppt_x</p:attrName>
                                          <p:attrName>ppt_y</p:attrName>
                                        </p:attrNameLst>
                                      </p:cBhvr>
                                    </p:animMotion>
                                  </p:childTnLst>
                                </p:cTn>
                              </p:par>
                              <p:par>
                                <p:cTn id="21" presetID="10" presetClass="exit" presetSubtype="0" fill="hold" nodeType="withEffect">
                                  <p:stCondLst>
                                    <p:cond delay="0"/>
                                  </p:stCondLst>
                                  <p:childTnLst>
                                    <p:animEffect transition="out" filter="fade">
                                      <p:cBhvr>
                                        <p:cTn id="22" dur="400"/>
                                        <p:tgtEl>
                                          <p:spTgt spid="10"/>
                                        </p:tgtEl>
                                      </p:cBhvr>
                                    </p:animEffect>
                                    <p:set>
                                      <p:cBhvr>
                                        <p:cTn id="23" dur="1" fill="hold">
                                          <p:stCondLst>
                                            <p:cond delay="399"/>
                                          </p:stCondLst>
                                        </p:cTn>
                                        <p:tgtEl>
                                          <p:spTgt spid="10"/>
                                        </p:tgtEl>
                                        <p:attrNameLst>
                                          <p:attrName>style.visibility</p:attrName>
                                        </p:attrNameLst>
                                      </p:cBhvr>
                                      <p:to>
                                        <p:strVal val="hidden"/>
                                      </p:to>
                                    </p:set>
                                  </p:childTnLst>
                                </p:cTn>
                              </p:par>
                              <p:par>
                                <p:cTn id="24" presetID="0" presetClass="path" presetSubtype="0" accel="50000" decel="50000" fill="hold" nodeType="withEffect">
                                  <p:stCondLst>
                                    <p:cond delay="0"/>
                                  </p:stCondLst>
                                  <p:childTnLst>
                                    <p:animMotion origin="layout" path="M 1.98541E-6 7.58908E-7 L -0.11673 -0.15549 " pathEditMode="relative" ptsTypes="AA">
                                      <p:cBhvr>
                                        <p:cTn id="25" dur="1000" fill="hold"/>
                                        <p:tgtEl>
                                          <p:spTgt spid="9"/>
                                        </p:tgtEl>
                                        <p:attrNameLst>
                                          <p:attrName>ppt_x</p:attrName>
                                          <p:attrName>ppt_y</p:attrName>
                                        </p:attrNameLst>
                                      </p:cBhvr>
                                    </p:animMotion>
                                  </p:childTnLst>
                                </p:cTn>
                              </p:par>
                              <p:par>
                                <p:cTn id="26" presetID="10" presetClass="exit" presetSubtype="0" fill="hold" nodeType="withEffect">
                                  <p:stCondLst>
                                    <p:cond delay="0"/>
                                  </p:stCondLst>
                                  <p:childTnLst>
                                    <p:animEffect transition="out" filter="fade">
                                      <p:cBhvr>
                                        <p:cTn id="27" dur="400"/>
                                        <p:tgtEl>
                                          <p:spTgt spid="9"/>
                                        </p:tgtEl>
                                      </p:cBhvr>
                                    </p:animEffect>
                                    <p:set>
                                      <p:cBhvr>
                                        <p:cTn id="28" dur="1" fill="hold">
                                          <p:stCondLst>
                                            <p:cond delay="399"/>
                                          </p:stCondLst>
                                        </p:cTn>
                                        <p:tgtEl>
                                          <p:spTgt spid="9"/>
                                        </p:tgtEl>
                                        <p:attrNameLst>
                                          <p:attrName>style.visibility</p:attrName>
                                        </p:attrNameLst>
                                      </p:cBhvr>
                                      <p:to>
                                        <p:strVal val="hidden"/>
                                      </p:to>
                                    </p:set>
                                  </p:childTnLst>
                                </p:cTn>
                              </p:par>
                              <p:par>
                                <p:cTn id="29" presetID="10" presetClass="entr" presetSubtype="0" fill="hold" nodeType="withEffect">
                                  <p:stCondLst>
                                    <p:cond delay="25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p:txBody>
          <a:bodyPr/>
          <a:lstStyle/>
          <a:p>
            <a:r>
              <a:rPr lang="en-US" dirty="0" smtClean="0">
                <a:latin typeface="Arial" charset="0"/>
                <a:ea typeface="ＭＳ Ｐゴシック" pitchFamily="34" charset="-128"/>
                <a:cs typeface="Arial" charset="0"/>
              </a:rPr>
              <a:t>Top IT Priorities for 2012</a:t>
            </a:r>
            <a:endParaRPr dirty="0" smtClean="0">
              <a:latin typeface="Arial" charset="0"/>
              <a:ea typeface="ＭＳ Ｐゴシック" pitchFamily="34" charset="-128"/>
              <a:cs typeface="Arial" charset="0"/>
            </a:endParaRPr>
          </a:p>
        </p:txBody>
      </p:sp>
      <p:sp>
        <p:nvSpPr>
          <p:cNvPr id="7" name="TextBox 6"/>
          <p:cNvSpPr txBox="1"/>
          <p:nvPr/>
        </p:nvSpPr>
        <p:spPr>
          <a:xfrm>
            <a:off x="2388988" y="1170782"/>
            <a:ext cx="3108543" cy="369973"/>
          </a:xfrm>
          <a:prstGeom prst="rect">
            <a:avLst/>
          </a:prstGeom>
          <a:noFill/>
        </p:spPr>
        <p:txBody>
          <a:bodyPr wrap="none" rtlCol="0">
            <a:spAutoFit/>
          </a:bodyPr>
          <a:lstStyle>
            <a:defPPr>
              <a:defRPr lang="en-US"/>
            </a:defPPr>
            <a:lvl1pPr>
              <a:defRPr sz="1804">
                <a:solidFill>
                  <a:srgbClr val="6C7B84"/>
                </a:solidFill>
                <a:latin typeface="Arial Narrow"/>
                <a:cs typeface="Arial Narrow"/>
              </a:defRPr>
            </a:lvl1pPr>
          </a:lstStyle>
          <a:p>
            <a:r>
              <a:rPr lang="en-US" dirty="0"/>
              <a:t>Improve data backup and recovery</a:t>
            </a:r>
          </a:p>
        </p:txBody>
      </p:sp>
      <p:sp>
        <p:nvSpPr>
          <p:cNvPr id="8" name="TextBox 7"/>
          <p:cNvSpPr txBox="1"/>
          <p:nvPr/>
        </p:nvSpPr>
        <p:spPr>
          <a:xfrm>
            <a:off x="807180" y="1155700"/>
            <a:ext cx="321370" cy="400110"/>
          </a:xfrm>
          <a:prstGeom prst="rect">
            <a:avLst/>
          </a:prstGeom>
          <a:noFill/>
        </p:spPr>
        <p:txBody>
          <a:bodyPr wrap="none" rtlCol="0">
            <a:spAutoFit/>
          </a:bodyPr>
          <a:lstStyle/>
          <a:p>
            <a:r>
              <a:rPr lang="en-US" sz="2000" dirty="0" smtClean="0">
                <a:solidFill>
                  <a:schemeClr val="accent3"/>
                </a:solidFill>
                <a:latin typeface="DIN-Medium"/>
                <a:cs typeface="DIN-Medium"/>
              </a:rPr>
              <a:t>1</a:t>
            </a:r>
            <a:endParaRPr lang="en-US" sz="2000" dirty="0">
              <a:solidFill>
                <a:schemeClr val="accent3"/>
              </a:solidFill>
              <a:latin typeface="DIN-Medium"/>
              <a:cs typeface="DIN-Medium"/>
            </a:endParaRPr>
          </a:p>
        </p:txBody>
      </p:sp>
      <p:sp>
        <p:nvSpPr>
          <p:cNvPr id="10" name="TextBox 9"/>
          <p:cNvSpPr txBox="1"/>
          <p:nvPr/>
        </p:nvSpPr>
        <p:spPr>
          <a:xfrm>
            <a:off x="2388988" y="1793789"/>
            <a:ext cx="3812520" cy="369973"/>
          </a:xfrm>
          <a:prstGeom prst="rect">
            <a:avLst/>
          </a:prstGeom>
          <a:noFill/>
        </p:spPr>
        <p:txBody>
          <a:bodyPr wrap="square" rtlCol="0">
            <a:spAutoFit/>
          </a:bodyPr>
          <a:lstStyle>
            <a:defPPr>
              <a:defRPr lang="en-US"/>
            </a:defPPr>
            <a:lvl1pPr>
              <a:defRPr sz="1804" b="1">
                <a:solidFill>
                  <a:srgbClr val="0973B9"/>
                </a:solidFill>
                <a:latin typeface="Arial Narrow"/>
                <a:cs typeface="Arial Narrow"/>
              </a:defRPr>
            </a:lvl1pPr>
          </a:lstStyle>
          <a:p>
            <a:r>
              <a:rPr lang="en-US" b="0" dirty="0">
                <a:solidFill>
                  <a:srgbClr val="6C7B84"/>
                </a:solidFill>
              </a:rPr>
              <a:t>Increase use of server virtualization</a:t>
            </a:r>
          </a:p>
        </p:txBody>
      </p:sp>
      <p:sp>
        <p:nvSpPr>
          <p:cNvPr id="11" name="TextBox 10"/>
          <p:cNvSpPr txBox="1"/>
          <p:nvPr/>
        </p:nvSpPr>
        <p:spPr>
          <a:xfrm>
            <a:off x="805000" y="1778707"/>
            <a:ext cx="325730" cy="400110"/>
          </a:xfrm>
          <a:prstGeom prst="rect">
            <a:avLst/>
          </a:prstGeom>
          <a:noFill/>
        </p:spPr>
        <p:txBody>
          <a:bodyPr wrap="none" rtlCol="0">
            <a:spAutoFit/>
          </a:bodyPr>
          <a:lstStyle/>
          <a:p>
            <a:r>
              <a:rPr lang="en-US" sz="2000" dirty="0" smtClean="0">
                <a:solidFill>
                  <a:srgbClr val="41A2EF"/>
                </a:solidFill>
                <a:latin typeface="DIN-Medium"/>
                <a:cs typeface="DIN-Medium"/>
              </a:rPr>
              <a:t>2</a:t>
            </a:r>
            <a:endParaRPr lang="en-US" sz="2000" dirty="0">
              <a:solidFill>
                <a:srgbClr val="41A2EF"/>
              </a:solidFill>
              <a:latin typeface="DIN-Medium"/>
              <a:cs typeface="DIN-Medium"/>
            </a:endParaRPr>
          </a:p>
        </p:txBody>
      </p:sp>
      <p:sp>
        <p:nvSpPr>
          <p:cNvPr id="13" name="TextBox 12"/>
          <p:cNvSpPr txBox="1"/>
          <p:nvPr/>
        </p:nvSpPr>
        <p:spPr>
          <a:xfrm>
            <a:off x="2388988" y="2425263"/>
            <a:ext cx="3812537" cy="369947"/>
          </a:xfrm>
          <a:prstGeom prst="rect">
            <a:avLst/>
          </a:prstGeom>
          <a:noFill/>
        </p:spPr>
        <p:txBody>
          <a:bodyPr wrap="none" rtlCol="0">
            <a:spAutoFit/>
          </a:bodyPr>
          <a:lstStyle>
            <a:defPPr>
              <a:defRPr lang="en-US"/>
            </a:defPPr>
            <a:lvl1pPr>
              <a:defRPr sz="1804">
                <a:solidFill>
                  <a:srgbClr val="6C7B84"/>
                </a:solidFill>
                <a:latin typeface="Arial Narrow"/>
                <a:cs typeface="Arial Narrow"/>
              </a:defRPr>
            </a:lvl1pPr>
          </a:lstStyle>
          <a:p>
            <a:r>
              <a:rPr lang="en-US" dirty="0"/>
              <a:t>Major application deployments or upgrades</a:t>
            </a:r>
          </a:p>
        </p:txBody>
      </p:sp>
      <p:sp>
        <p:nvSpPr>
          <p:cNvPr id="14" name="TextBox 13"/>
          <p:cNvSpPr txBox="1"/>
          <p:nvPr/>
        </p:nvSpPr>
        <p:spPr>
          <a:xfrm>
            <a:off x="807180" y="2410181"/>
            <a:ext cx="321370" cy="400110"/>
          </a:xfrm>
          <a:prstGeom prst="rect">
            <a:avLst/>
          </a:prstGeom>
          <a:noFill/>
        </p:spPr>
        <p:txBody>
          <a:bodyPr wrap="none" rtlCol="0">
            <a:spAutoFit/>
          </a:bodyPr>
          <a:lstStyle/>
          <a:p>
            <a:r>
              <a:rPr lang="en-US" sz="2000" dirty="0" smtClean="0">
                <a:solidFill>
                  <a:srgbClr val="41A2EF"/>
                </a:solidFill>
                <a:latin typeface="DIN-Medium"/>
                <a:cs typeface="DIN-Medium"/>
              </a:rPr>
              <a:t>3</a:t>
            </a:r>
            <a:endParaRPr lang="en-US" sz="2000" dirty="0">
              <a:solidFill>
                <a:srgbClr val="41A2EF"/>
              </a:solidFill>
              <a:latin typeface="DIN-Medium"/>
              <a:cs typeface="DIN-Medium"/>
            </a:endParaRPr>
          </a:p>
        </p:txBody>
      </p:sp>
      <p:sp>
        <p:nvSpPr>
          <p:cNvPr id="16" name="TextBox 15"/>
          <p:cNvSpPr txBox="1"/>
          <p:nvPr/>
        </p:nvSpPr>
        <p:spPr>
          <a:xfrm>
            <a:off x="2388988" y="3048270"/>
            <a:ext cx="1917513" cy="369973"/>
          </a:xfrm>
          <a:prstGeom prst="rect">
            <a:avLst/>
          </a:prstGeom>
          <a:noFill/>
        </p:spPr>
        <p:txBody>
          <a:bodyPr wrap="none" rtlCol="0">
            <a:spAutoFit/>
          </a:bodyPr>
          <a:lstStyle>
            <a:defPPr>
              <a:defRPr lang="en-US"/>
            </a:defPPr>
            <a:lvl1pPr>
              <a:defRPr sz="1804" b="1">
                <a:solidFill>
                  <a:srgbClr val="0973B9"/>
                </a:solidFill>
                <a:latin typeface="Arial Narrow"/>
                <a:cs typeface="Arial Narrow"/>
              </a:defRPr>
            </a:lvl1pPr>
          </a:lstStyle>
          <a:p>
            <a:r>
              <a:rPr lang="en-US" b="0" dirty="0">
                <a:solidFill>
                  <a:srgbClr val="6C7B84"/>
                </a:solidFill>
              </a:rPr>
              <a:t>Manage data growth</a:t>
            </a:r>
          </a:p>
        </p:txBody>
      </p:sp>
      <p:sp>
        <p:nvSpPr>
          <p:cNvPr id="17" name="TextBox 16"/>
          <p:cNvSpPr txBox="1"/>
          <p:nvPr/>
        </p:nvSpPr>
        <p:spPr>
          <a:xfrm>
            <a:off x="807180" y="3033188"/>
            <a:ext cx="321370" cy="400110"/>
          </a:xfrm>
          <a:prstGeom prst="rect">
            <a:avLst/>
          </a:prstGeom>
          <a:noFill/>
        </p:spPr>
        <p:txBody>
          <a:bodyPr wrap="none" rtlCol="0">
            <a:spAutoFit/>
          </a:bodyPr>
          <a:lstStyle/>
          <a:p>
            <a:r>
              <a:rPr lang="en-US" sz="2000" dirty="0" smtClean="0">
                <a:solidFill>
                  <a:srgbClr val="41A2EF"/>
                </a:solidFill>
                <a:latin typeface="DIN-Medium"/>
                <a:cs typeface="DIN-Medium"/>
              </a:rPr>
              <a:t>4</a:t>
            </a:r>
            <a:endParaRPr lang="en-US" sz="2000" dirty="0">
              <a:solidFill>
                <a:srgbClr val="41A2EF"/>
              </a:solidFill>
              <a:latin typeface="DIN-Medium"/>
              <a:cs typeface="DIN-Medium"/>
            </a:endParaRPr>
          </a:p>
        </p:txBody>
      </p:sp>
      <p:sp>
        <p:nvSpPr>
          <p:cNvPr id="19" name="TextBox 18"/>
          <p:cNvSpPr txBox="1"/>
          <p:nvPr/>
        </p:nvSpPr>
        <p:spPr>
          <a:xfrm>
            <a:off x="2388988" y="3675512"/>
            <a:ext cx="2673320" cy="369947"/>
          </a:xfrm>
          <a:prstGeom prst="rect">
            <a:avLst/>
          </a:prstGeom>
          <a:noFill/>
        </p:spPr>
        <p:txBody>
          <a:bodyPr wrap="none" rtlCol="0">
            <a:spAutoFit/>
          </a:bodyPr>
          <a:lstStyle>
            <a:defPPr>
              <a:defRPr lang="en-US"/>
            </a:defPPr>
            <a:lvl1pPr>
              <a:defRPr sz="1804">
                <a:solidFill>
                  <a:srgbClr val="6C7B84"/>
                </a:solidFill>
                <a:latin typeface="Arial Narrow"/>
                <a:cs typeface="Arial Narrow"/>
              </a:defRPr>
            </a:lvl1pPr>
          </a:lstStyle>
          <a:p>
            <a:r>
              <a:rPr lang="en-US" dirty="0"/>
              <a:t>Information security initiatives</a:t>
            </a:r>
          </a:p>
        </p:txBody>
      </p:sp>
      <p:sp>
        <p:nvSpPr>
          <p:cNvPr id="20" name="TextBox 19"/>
          <p:cNvSpPr txBox="1"/>
          <p:nvPr/>
        </p:nvSpPr>
        <p:spPr>
          <a:xfrm>
            <a:off x="805000" y="3660430"/>
            <a:ext cx="325730" cy="400110"/>
          </a:xfrm>
          <a:prstGeom prst="rect">
            <a:avLst/>
          </a:prstGeom>
          <a:noFill/>
        </p:spPr>
        <p:txBody>
          <a:bodyPr wrap="none" rtlCol="0">
            <a:spAutoFit/>
          </a:bodyPr>
          <a:lstStyle/>
          <a:p>
            <a:r>
              <a:rPr lang="en-US" sz="2000" dirty="0" smtClean="0">
                <a:solidFill>
                  <a:srgbClr val="41A2EF"/>
                </a:solidFill>
                <a:latin typeface="DIN-Medium"/>
                <a:cs typeface="DIN-Medium"/>
              </a:rPr>
              <a:t>5</a:t>
            </a:r>
            <a:endParaRPr lang="en-US" sz="2000" dirty="0">
              <a:solidFill>
                <a:srgbClr val="41A2EF"/>
              </a:solidFill>
              <a:latin typeface="DIN-Medium"/>
              <a:cs typeface="DIN-Medium"/>
            </a:endParaRPr>
          </a:p>
        </p:txBody>
      </p:sp>
      <p:sp>
        <p:nvSpPr>
          <p:cNvPr id="22" name="TextBox 21"/>
          <p:cNvSpPr txBox="1"/>
          <p:nvPr/>
        </p:nvSpPr>
        <p:spPr>
          <a:xfrm>
            <a:off x="2388988" y="4303812"/>
            <a:ext cx="5102058" cy="369973"/>
          </a:xfrm>
          <a:prstGeom prst="rect">
            <a:avLst/>
          </a:prstGeom>
          <a:noFill/>
        </p:spPr>
        <p:txBody>
          <a:bodyPr wrap="square" rtlCol="0">
            <a:spAutoFit/>
          </a:bodyPr>
          <a:lstStyle>
            <a:defPPr>
              <a:defRPr lang="en-US"/>
            </a:defPPr>
            <a:lvl1pPr>
              <a:defRPr sz="1804">
                <a:solidFill>
                  <a:srgbClr val="6C7B84"/>
                </a:solidFill>
                <a:latin typeface="Arial Narrow"/>
                <a:cs typeface="Arial Narrow"/>
              </a:defRPr>
            </a:lvl1pPr>
          </a:lstStyle>
          <a:p>
            <a:r>
              <a:rPr lang="en-US" dirty="0"/>
              <a:t>Business continuity / disaster recovery programs</a:t>
            </a:r>
          </a:p>
        </p:txBody>
      </p:sp>
      <p:sp>
        <p:nvSpPr>
          <p:cNvPr id="23" name="TextBox 22"/>
          <p:cNvSpPr txBox="1"/>
          <p:nvPr/>
        </p:nvSpPr>
        <p:spPr>
          <a:xfrm>
            <a:off x="805000" y="4288730"/>
            <a:ext cx="325730" cy="400110"/>
          </a:xfrm>
          <a:prstGeom prst="rect">
            <a:avLst/>
          </a:prstGeom>
          <a:noFill/>
        </p:spPr>
        <p:txBody>
          <a:bodyPr wrap="none" rtlCol="0">
            <a:spAutoFit/>
          </a:bodyPr>
          <a:lstStyle/>
          <a:p>
            <a:r>
              <a:rPr lang="en-US" sz="2000" dirty="0" smtClean="0">
                <a:solidFill>
                  <a:srgbClr val="41A2EF"/>
                </a:solidFill>
                <a:latin typeface="DIN-Medium"/>
                <a:cs typeface="DIN-Medium"/>
              </a:rPr>
              <a:t>6</a:t>
            </a:r>
            <a:endParaRPr lang="en-US" sz="2000" dirty="0">
              <a:solidFill>
                <a:srgbClr val="41A2EF"/>
              </a:solidFill>
              <a:latin typeface="DIN-Medium"/>
              <a:cs typeface="DIN-Medium"/>
            </a:endParaRPr>
          </a:p>
        </p:txBody>
      </p:sp>
      <p:sp>
        <p:nvSpPr>
          <p:cNvPr id="24" name="Rectangle 23"/>
          <p:cNvSpPr/>
          <p:nvPr/>
        </p:nvSpPr>
        <p:spPr>
          <a:xfrm>
            <a:off x="762000" y="4936093"/>
            <a:ext cx="6697579" cy="246221"/>
          </a:xfrm>
          <a:prstGeom prst="rect">
            <a:avLst/>
          </a:prstGeom>
        </p:spPr>
        <p:txBody>
          <a:bodyPr wrap="square">
            <a:spAutoFit/>
          </a:bodyPr>
          <a:lstStyle/>
          <a:p>
            <a:r>
              <a:rPr lang="en-US" sz="1000" dirty="0" smtClean="0">
                <a:solidFill>
                  <a:srgbClr val="41A2EF"/>
                </a:solidFill>
                <a:latin typeface="DIN-Medium"/>
                <a:cs typeface="DIN-Medium"/>
              </a:rPr>
              <a:t>Source: ESG 2012 IT Spending Intentions Research, 2012</a:t>
            </a:r>
            <a:endParaRPr lang="en-US" sz="1000" dirty="0">
              <a:solidFill>
                <a:srgbClr val="41A2EF"/>
              </a:solidFill>
              <a:latin typeface="DIN-Medium"/>
              <a:cs typeface="DIN-Medium"/>
            </a:endParaRPr>
          </a:p>
        </p:txBody>
      </p:sp>
      <p:sp>
        <p:nvSpPr>
          <p:cNvPr id="25" name="TextBox 24"/>
          <p:cNvSpPr txBox="1"/>
          <p:nvPr/>
        </p:nvSpPr>
        <p:spPr>
          <a:xfrm>
            <a:off x="699167" y="5426687"/>
            <a:ext cx="6683766" cy="830997"/>
          </a:xfrm>
          <a:prstGeom prst="rect">
            <a:avLst/>
          </a:prstGeom>
          <a:noFill/>
        </p:spPr>
        <p:txBody>
          <a:bodyPr wrap="square" rtlCol="0">
            <a:spAutoFit/>
          </a:bodyPr>
          <a:lstStyle/>
          <a:p>
            <a:r>
              <a:rPr lang="en-US" sz="2400" b="1" dirty="0" smtClean="0">
                <a:solidFill>
                  <a:srgbClr val="0076BB"/>
                </a:solidFill>
                <a:latin typeface="Arial" pitchFamily="34" charset="0"/>
                <a:cs typeface="Arial" pitchFamily="34" charset="0"/>
              </a:rPr>
              <a:t>Data protection</a:t>
            </a:r>
            <a:r>
              <a:rPr lang="en-US" sz="2400" dirty="0" smtClean="0">
                <a:solidFill>
                  <a:srgbClr val="0076BB"/>
                </a:solidFill>
                <a:latin typeface="Arial" pitchFamily="34" charset="0"/>
                <a:cs typeface="Arial" pitchFamily="34" charset="0"/>
              </a:rPr>
              <a:t>, </a:t>
            </a:r>
            <a:r>
              <a:rPr lang="en-US" sz="2400" b="1" dirty="0" smtClean="0">
                <a:solidFill>
                  <a:srgbClr val="0076BB"/>
                </a:solidFill>
                <a:latin typeface="Arial" pitchFamily="34" charset="0"/>
                <a:cs typeface="Arial" pitchFamily="34" charset="0"/>
              </a:rPr>
              <a:t>management</a:t>
            </a:r>
            <a:r>
              <a:rPr lang="en-US" sz="2400" dirty="0" smtClean="0">
                <a:solidFill>
                  <a:srgbClr val="0076BB"/>
                </a:solidFill>
                <a:latin typeface="Arial" pitchFamily="34" charset="0"/>
                <a:cs typeface="Arial" pitchFamily="34" charset="0"/>
              </a:rPr>
              <a:t>, and </a:t>
            </a:r>
            <a:r>
              <a:rPr lang="en-US" sz="2400" b="1" dirty="0" smtClean="0">
                <a:solidFill>
                  <a:srgbClr val="0076BB"/>
                </a:solidFill>
                <a:latin typeface="Arial" pitchFamily="34" charset="0"/>
                <a:cs typeface="Arial" pitchFamily="34" charset="0"/>
              </a:rPr>
              <a:t>retention</a:t>
            </a:r>
            <a:r>
              <a:rPr lang="en-US" sz="2400" dirty="0" smtClean="0">
                <a:solidFill>
                  <a:srgbClr val="0076BB"/>
                </a:solidFill>
                <a:latin typeface="Arial" pitchFamily="34" charset="0"/>
                <a:cs typeface="Arial" pitchFamily="34" charset="0"/>
              </a:rPr>
              <a:t> top the charts as strategic IT priorities</a:t>
            </a:r>
            <a:endParaRPr lang="en-US" sz="2400" dirty="0">
              <a:solidFill>
                <a:srgbClr val="0076BB"/>
              </a:solidFill>
              <a:latin typeface="Arial" pitchFamily="34" charset="0"/>
              <a:cs typeface="Arial" pitchFamily="34" charset="0"/>
            </a:endParaRPr>
          </a:p>
        </p:txBody>
      </p:sp>
      <p:cxnSp>
        <p:nvCxnSpPr>
          <p:cNvPr id="27" name="Straight Connector 26"/>
          <p:cNvCxnSpPr/>
          <p:nvPr/>
        </p:nvCxnSpPr>
        <p:spPr>
          <a:xfrm>
            <a:off x="815028" y="1670901"/>
            <a:ext cx="6629400" cy="0"/>
          </a:xfrm>
          <a:prstGeom prst="line">
            <a:avLst/>
          </a:prstGeom>
          <a:ln w="6350">
            <a:solidFill>
              <a:srgbClr val="0973B9"/>
            </a:solidFill>
            <a:prstDash val="sysDot"/>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815028" y="2296173"/>
            <a:ext cx="6629400" cy="0"/>
          </a:xfrm>
          <a:prstGeom prst="line">
            <a:avLst/>
          </a:prstGeom>
          <a:ln w="6350">
            <a:solidFill>
              <a:srgbClr val="0973B9"/>
            </a:solidFill>
            <a:prstDash val="sysDot"/>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815028" y="2921445"/>
            <a:ext cx="6629400" cy="0"/>
          </a:xfrm>
          <a:prstGeom prst="line">
            <a:avLst/>
          </a:prstGeom>
          <a:ln w="6350">
            <a:solidFill>
              <a:srgbClr val="0973B9"/>
            </a:solidFill>
            <a:prstDash val="sysDot"/>
          </a:ln>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815028" y="3546717"/>
            <a:ext cx="6629400" cy="0"/>
          </a:xfrm>
          <a:prstGeom prst="line">
            <a:avLst/>
          </a:prstGeom>
          <a:ln w="6350">
            <a:solidFill>
              <a:srgbClr val="0973B9"/>
            </a:solidFill>
            <a:prstDash val="sysDot"/>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815028" y="4171989"/>
            <a:ext cx="6629400" cy="0"/>
          </a:xfrm>
          <a:prstGeom prst="line">
            <a:avLst/>
          </a:prstGeom>
          <a:ln w="6350">
            <a:solidFill>
              <a:srgbClr val="0973B9"/>
            </a:solidFill>
            <a:prstDash val="sysDot"/>
          </a:ln>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815028" y="4800630"/>
            <a:ext cx="6629400" cy="0"/>
          </a:xfrm>
          <a:prstGeom prst="line">
            <a:avLst/>
          </a:prstGeom>
          <a:ln w="6350">
            <a:solidFill>
              <a:srgbClr val="0973B9"/>
            </a:solidFill>
            <a:prstDash val="sysDot"/>
          </a:ln>
        </p:spPr>
        <p:style>
          <a:lnRef idx="1">
            <a:schemeClr val="dk1"/>
          </a:lnRef>
          <a:fillRef idx="0">
            <a:schemeClr val="dk1"/>
          </a:fillRef>
          <a:effectRef idx="0">
            <a:schemeClr val="dk1"/>
          </a:effectRef>
          <a:fontRef idx="minor">
            <a:schemeClr val="tx1"/>
          </a:fontRef>
        </p:style>
      </p:cxnSp>
      <p:sp>
        <p:nvSpPr>
          <p:cNvPr id="33" name="Slide Number Placeholder 3"/>
          <p:cNvSpPr>
            <a:spLocks noGrp="1"/>
          </p:cNvSpPr>
          <p:nvPr>
            <p:ph type="sldNum" sz="quarter" idx="4"/>
          </p:nvPr>
        </p:nvSpPr>
        <p:spPr>
          <a:xfrm>
            <a:off x="228600" y="6618288"/>
            <a:ext cx="463550" cy="246062"/>
          </a:xfrm>
          <a:noFill/>
          <a:ln w="9525">
            <a:noFill/>
            <a:miter lim="800000"/>
            <a:headEnd/>
            <a:tailEnd/>
          </a:ln>
        </p:spPr>
        <p:txBody>
          <a:bodyPr/>
          <a:lstStyle/>
          <a:p>
            <a:pPr>
              <a:defRPr/>
            </a:pPr>
            <a:fld id="{E8C9CA96-CF1B-44E3-BD1A-753241981FA9}" type="slidenum">
              <a:rPr lang="en-US" smtClean="0">
                <a:solidFill>
                  <a:schemeClr val="bg1">
                    <a:lumMod val="65000"/>
                  </a:schemeClr>
                </a:solidFill>
              </a:rPr>
              <a:pPr>
                <a:defRPr/>
              </a:pPr>
              <a:t>3</a:t>
            </a:fld>
            <a:endParaRPr lang="en-US"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mph" presetSubtype="1" grpId="0" nodeType="afterEffect">
                                  <p:stCondLst>
                                    <p:cond delay="1000"/>
                                  </p:stCondLst>
                                  <p:childTnLst>
                                    <p:set>
                                      <p:cBhvr override="childStyle">
                                        <p:cTn id="6" dur="indefinite"/>
                                        <p:tgtEl>
                                          <p:spTgt spid="7"/>
                                        </p:tgtEl>
                                        <p:attrNameLst>
                                          <p:attrName>style.fontStyle</p:attrName>
                                        </p:attrNameLst>
                                      </p:cBhvr>
                                      <p:to>
                                        <p:strVal val="normal"/>
                                      </p:to>
                                    </p:set>
                                    <p:set>
                                      <p:cBhvr override="childStyle">
                                        <p:cTn id="7" dur="indefinite"/>
                                        <p:tgtEl>
                                          <p:spTgt spid="7"/>
                                        </p:tgtEl>
                                        <p:attrNameLst>
                                          <p:attrName>style.fontWeight</p:attrName>
                                        </p:attrNameLst>
                                      </p:cBhvr>
                                      <p:to>
                                        <p:strVal val="bold"/>
                                      </p:to>
                                    </p:set>
                                    <p:set>
                                      <p:cBhvr override="childStyle">
                                        <p:cTn id="8" dur="indefinite"/>
                                        <p:tgtEl>
                                          <p:spTgt spid="7"/>
                                        </p:tgtEl>
                                        <p:attrNameLst>
                                          <p:attrName>style.textDecorationUnderline</p:attrName>
                                        </p:attrNameLst>
                                      </p:cBhvr>
                                      <p:to>
                                        <p:strVal val="false"/>
                                      </p:to>
                                    </p:set>
                                  </p:childTnLst>
                                </p:cTn>
                              </p:par>
                            </p:childTnLst>
                          </p:cTn>
                        </p:par>
                        <p:par>
                          <p:cTn id="9" fill="hold">
                            <p:stCondLst>
                              <p:cond delay="1000"/>
                            </p:stCondLst>
                            <p:childTnLst>
                              <p:par>
                                <p:cTn id="10" presetID="5" presetClass="emph" presetSubtype="1" grpId="0" nodeType="afterEffect">
                                  <p:stCondLst>
                                    <p:cond delay="500"/>
                                  </p:stCondLst>
                                  <p:childTnLst>
                                    <p:set>
                                      <p:cBhvr override="childStyle">
                                        <p:cTn id="11" dur="indefinite"/>
                                        <p:tgtEl>
                                          <p:spTgt spid="10"/>
                                        </p:tgtEl>
                                        <p:attrNameLst>
                                          <p:attrName>style.fontStyle</p:attrName>
                                        </p:attrNameLst>
                                      </p:cBhvr>
                                      <p:to>
                                        <p:strVal val="normal"/>
                                      </p:to>
                                    </p:set>
                                    <p:set>
                                      <p:cBhvr override="childStyle">
                                        <p:cTn id="12" dur="indefinite"/>
                                        <p:tgtEl>
                                          <p:spTgt spid="10"/>
                                        </p:tgtEl>
                                        <p:attrNameLst>
                                          <p:attrName>style.fontWeight</p:attrName>
                                        </p:attrNameLst>
                                      </p:cBhvr>
                                      <p:to>
                                        <p:strVal val="bold"/>
                                      </p:to>
                                    </p:set>
                                    <p:set>
                                      <p:cBhvr override="childStyle">
                                        <p:cTn id="13" dur="indefinite"/>
                                        <p:tgtEl>
                                          <p:spTgt spid="10"/>
                                        </p:tgtEl>
                                        <p:attrNameLst>
                                          <p:attrName>style.textDecorationUnderline</p:attrName>
                                        </p:attrNameLst>
                                      </p:cBhvr>
                                      <p:to>
                                        <p:strVal val="false"/>
                                      </p:to>
                                    </p:set>
                                  </p:childTnLst>
                                </p:cTn>
                              </p:par>
                            </p:childTnLst>
                          </p:cTn>
                        </p:par>
                        <p:par>
                          <p:cTn id="14" fill="hold">
                            <p:stCondLst>
                              <p:cond delay="1500"/>
                            </p:stCondLst>
                            <p:childTnLst>
                              <p:par>
                                <p:cTn id="15" presetID="5" presetClass="emph" presetSubtype="1" grpId="0" nodeType="afterEffect">
                                  <p:stCondLst>
                                    <p:cond delay="500"/>
                                  </p:stCondLst>
                                  <p:childTnLst>
                                    <p:set>
                                      <p:cBhvr override="childStyle">
                                        <p:cTn id="16" dur="indefinite"/>
                                        <p:tgtEl>
                                          <p:spTgt spid="16"/>
                                        </p:tgtEl>
                                        <p:attrNameLst>
                                          <p:attrName>style.fontStyle</p:attrName>
                                        </p:attrNameLst>
                                      </p:cBhvr>
                                      <p:to>
                                        <p:strVal val="normal"/>
                                      </p:to>
                                    </p:set>
                                    <p:set>
                                      <p:cBhvr override="childStyle">
                                        <p:cTn id="17" dur="indefinite"/>
                                        <p:tgtEl>
                                          <p:spTgt spid="16"/>
                                        </p:tgtEl>
                                        <p:attrNameLst>
                                          <p:attrName>style.fontWeight</p:attrName>
                                        </p:attrNameLst>
                                      </p:cBhvr>
                                      <p:to>
                                        <p:strVal val="bold"/>
                                      </p:to>
                                    </p:set>
                                    <p:set>
                                      <p:cBhvr override="childStyle">
                                        <p:cTn id="18" dur="indefinite"/>
                                        <p:tgtEl>
                                          <p:spTgt spid="16"/>
                                        </p:tgtEl>
                                        <p:attrNameLst>
                                          <p:attrName>style.textDecorationUnderline</p:attrName>
                                        </p:attrNameLst>
                                      </p:cBhvr>
                                      <p:to>
                                        <p:strVal val="false"/>
                                      </p:to>
                                    </p:set>
                                  </p:childTnLst>
                                </p:cTn>
                              </p:par>
                            </p:childTnLst>
                          </p:cTn>
                        </p:par>
                        <p:par>
                          <p:cTn id="19" fill="hold">
                            <p:stCondLst>
                              <p:cond delay="2000"/>
                            </p:stCondLst>
                            <p:childTnLst>
                              <p:par>
                                <p:cTn id="20" presetID="5" presetClass="emph" presetSubtype="1" grpId="0" nodeType="afterEffect">
                                  <p:stCondLst>
                                    <p:cond delay="500"/>
                                  </p:stCondLst>
                                  <p:childTnLst>
                                    <p:set>
                                      <p:cBhvr override="childStyle">
                                        <p:cTn id="21" dur="indefinite"/>
                                        <p:tgtEl>
                                          <p:spTgt spid="22"/>
                                        </p:tgtEl>
                                        <p:attrNameLst>
                                          <p:attrName>style.fontStyle</p:attrName>
                                        </p:attrNameLst>
                                      </p:cBhvr>
                                      <p:to>
                                        <p:strVal val="normal"/>
                                      </p:to>
                                    </p:set>
                                    <p:set>
                                      <p:cBhvr override="childStyle">
                                        <p:cTn id="22" dur="indefinite"/>
                                        <p:tgtEl>
                                          <p:spTgt spid="22"/>
                                        </p:tgtEl>
                                        <p:attrNameLst>
                                          <p:attrName>style.fontWeight</p:attrName>
                                        </p:attrNameLst>
                                      </p:cBhvr>
                                      <p:to>
                                        <p:strVal val="bold"/>
                                      </p:to>
                                    </p:set>
                                    <p:set>
                                      <p:cBhvr override="childStyle">
                                        <p:cTn id="23" dur="indefinite"/>
                                        <p:tgtEl>
                                          <p:spTgt spid="2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6"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228600" y="6618514"/>
            <a:ext cx="463550" cy="184366"/>
          </a:xfrm>
        </p:spPr>
        <p:txBody>
          <a:bodyPr/>
          <a:lstStyle/>
          <a:p>
            <a:fld id="{A495F2E3-BE9E-4BC8-86D4-C2D880D3EA1F}" type="slidenum">
              <a:rPr lang="en-US" smtClean="0"/>
              <a:pPr/>
              <a:t>4</a:t>
            </a:fld>
            <a:endParaRPr lang="en-US" dirty="0"/>
          </a:p>
        </p:txBody>
      </p:sp>
      <p:sp>
        <p:nvSpPr>
          <p:cNvPr id="7" name="Title 6"/>
          <p:cNvSpPr>
            <a:spLocks noGrp="1"/>
          </p:cNvSpPr>
          <p:nvPr>
            <p:ph type="title"/>
          </p:nvPr>
        </p:nvSpPr>
        <p:spPr/>
        <p:txBody>
          <a:bodyPr/>
          <a:lstStyle/>
          <a:p>
            <a:r>
              <a:rPr lang="en-US" dirty="0" smtClean="0"/>
              <a:t>Environment of Change</a:t>
            </a:r>
            <a:endParaRPr lang="en-US" dirty="0"/>
          </a:p>
        </p:txBody>
      </p:sp>
      <p:sp>
        <p:nvSpPr>
          <p:cNvPr id="22" name="Rounded Rectangle 21"/>
          <p:cNvSpPr/>
          <p:nvPr/>
        </p:nvSpPr>
        <p:spPr>
          <a:xfrm>
            <a:off x="914401" y="1587106"/>
            <a:ext cx="2239613" cy="1143000"/>
          </a:xfrm>
          <a:prstGeom prst="roundRect">
            <a:avLst>
              <a:gd name="adj" fmla="val 9472"/>
            </a:avLst>
          </a:prstGeom>
          <a:gradFill flip="none" rotWithShape="1">
            <a:gsLst>
              <a:gs pos="100000">
                <a:srgbClr val="119CEC"/>
              </a:gs>
              <a:gs pos="15000">
                <a:srgbClr val="0864BD"/>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en-US" dirty="0" smtClean="0">
                <a:solidFill>
                  <a:prstClr val="white"/>
                </a:solidFill>
                <a:latin typeface="Arial"/>
                <a:cs typeface="Arial"/>
              </a:rPr>
              <a:t>Economics of Data</a:t>
            </a:r>
            <a:endParaRPr lang="en-US" dirty="0">
              <a:solidFill>
                <a:prstClr val="white"/>
              </a:solidFill>
              <a:latin typeface="Arial"/>
              <a:cs typeface="Arial"/>
            </a:endParaRPr>
          </a:p>
        </p:txBody>
      </p:sp>
      <p:sp>
        <p:nvSpPr>
          <p:cNvPr id="23" name="Rounded Rectangle 22"/>
          <p:cNvSpPr/>
          <p:nvPr/>
        </p:nvSpPr>
        <p:spPr>
          <a:xfrm>
            <a:off x="914401" y="3079553"/>
            <a:ext cx="2149641" cy="1143000"/>
          </a:xfrm>
          <a:prstGeom prst="roundRect">
            <a:avLst>
              <a:gd name="adj" fmla="val 9472"/>
            </a:avLst>
          </a:prstGeom>
          <a:gradFill flip="none" rotWithShape="1">
            <a:gsLst>
              <a:gs pos="100000">
                <a:srgbClr val="119CEC"/>
              </a:gs>
              <a:gs pos="15000">
                <a:srgbClr val="0864BD"/>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en-US" dirty="0" smtClean="0">
                <a:solidFill>
                  <a:prstClr val="white"/>
                </a:solidFill>
                <a:latin typeface="Arial"/>
                <a:cs typeface="Arial"/>
              </a:rPr>
              <a:t>New Technologies</a:t>
            </a:r>
            <a:endParaRPr lang="en-US" dirty="0">
              <a:solidFill>
                <a:prstClr val="white"/>
              </a:solidFill>
              <a:latin typeface="Arial"/>
              <a:cs typeface="Arial"/>
            </a:endParaRPr>
          </a:p>
        </p:txBody>
      </p:sp>
      <p:sp>
        <p:nvSpPr>
          <p:cNvPr id="24" name="Rounded Rectangle 23"/>
          <p:cNvSpPr/>
          <p:nvPr/>
        </p:nvSpPr>
        <p:spPr>
          <a:xfrm>
            <a:off x="914400" y="4572000"/>
            <a:ext cx="2149641" cy="1143000"/>
          </a:xfrm>
          <a:prstGeom prst="roundRect">
            <a:avLst>
              <a:gd name="adj" fmla="val 9472"/>
            </a:avLst>
          </a:prstGeom>
          <a:gradFill flip="none" rotWithShape="1">
            <a:gsLst>
              <a:gs pos="100000">
                <a:srgbClr val="119CEC"/>
              </a:gs>
              <a:gs pos="15000">
                <a:srgbClr val="0864BD"/>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en-US" dirty="0" smtClean="0">
                <a:solidFill>
                  <a:prstClr val="white"/>
                </a:solidFill>
                <a:latin typeface="Arial"/>
                <a:cs typeface="Arial"/>
              </a:rPr>
              <a:t>IT Constraints</a:t>
            </a:r>
            <a:endParaRPr lang="en-US" dirty="0">
              <a:solidFill>
                <a:prstClr val="white"/>
              </a:solidFill>
              <a:latin typeface="Arial"/>
              <a:cs typeface="Arial"/>
            </a:endParaRPr>
          </a:p>
        </p:txBody>
      </p:sp>
      <p:grpSp>
        <p:nvGrpSpPr>
          <p:cNvPr id="2" name="Group 47"/>
          <p:cNvGrpSpPr/>
          <p:nvPr/>
        </p:nvGrpSpPr>
        <p:grpSpPr>
          <a:xfrm>
            <a:off x="914401" y="1587106"/>
            <a:ext cx="7315200" cy="1168066"/>
            <a:chOff x="914401" y="1587106"/>
            <a:chExt cx="7315200" cy="1168066"/>
          </a:xfrm>
        </p:grpSpPr>
        <p:grpSp>
          <p:nvGrpSpPr>
            <p:cNvPr id="3" name="Group 24"/>
            <p:cNvGrpSpPr/>
            <p:nvPr/>
          </p:nvGrpSpPr>
          <p:grpSpPr>
            <a:xfrm>
              <a:off x="914401" y="1587106"/>
              <a:ext cx="7315200" cy="1143000"/>
              <a:chOff x="914401" y="1587106"/>
              <a:chExt cx="7315200" cy="1143000"/>
            </a:xfrm>
          </p:grpSpPr>
          <p:sp>
            <p:nvSpPr>
              <p:cNvPr id="26" name="Rounded Rectangle 25"/>
              <p:cNvSpPr/>
              <p:nvPr/>
            </p:nvSpPr>
            <p:spPr>
              <a:xfrm>
                <a:off x="914401" y="1587106"/>
                <a:ext cx="7315200" cy="1143000"/>
              </a:xfrm>
              <a:prstGeom prst="roundRect">
                <a:avLst>
                  <a:gd name="adj" fmla="val 9472"/>
                </a:avLst>
              </a:prstGeom>
              <a:gradFill flip="none" rotWithShape="1">
                <a:gsLst>
                  <a:gs pos="100000">
                    <a:srgbClr val="119CEC"/>
                  </a:gs>
                  <a:gs pos="15000">
                    <a:srgbClr val="0864BD"/>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en-US" dirty="0" smtClean="0">
                    <a:solidFill>
                      <a:prstClr val="white"/>
                    </a:solidFill>
                    <a:latin typeface="Arial"/>
                    <a:cs typeface="Arial"/>
                  </a:rPr>
                  <a:t>Economics of Data</a:t>
                </a:r>
                <a:endParaRPr lang="en-US" dirty="0">
                  <a:solidFill>
                    <a:prstClr val="white"/>
                  </a:solidFill>
                  <a:latin typeface="Arial"/>
                  <a:cs typeface="Arial"/>
                </a:endParaRPr>
              </a:p>
            </p:txBody>
          </p:sp>
          <p:cxnSp>
            <p:nvCxnSpPr>
              <p:cNvPr id="27" name="Straight Connector 26"/>
              <p:cNvCxnSpPr/>
              <p:nvPr/>
            </p:nvCxnSpPr>
            <p:spPr>
              <a:xfrm>
                <a:off x="3120192" y="1701800"/>
                <a:ext cx="0" cy="914400"/>
              </a:xfrm>
              <a:prstGeom prst="line">
                <a:avLst/>
              </a:prstGeom>
              <a:ln w="3175" cmpd="sng">
                <a:solidFill>
                  <a:srgbClr val="FFFFFF"/>
                </a:solidFill>
              </a:ln>
            </p:spPr>
            <p:style>
              <a:lnRef idx="1">
                <a:schemeClr val="dk1"/>
              </a:lnRef>
              <a:fillRef idx="0">
                <a:schemeClr val="dk1"/>
              </a:fillRef>
              <a:effectRef idx="0">
                <a:schemeClr val="dk1"/>
              </a:effectRef>
              <a:fontRef idx="minor">
                <a:schemeClr val="tx1"/>
              </a:fontRef>
            </p:style>
          </p:cxnSp>
          <p:pic>
            <p:nvPicPr>
              <p:cNvPr id="28" name="Picture 27"/>
              <p:cNvPicPr>
                <a:picLocks noChangeAspect="1"/>
              </p:cNvPicPr>
              <p:nvPr/>
            </p:nvPicPr>
            <p:blipFill>
              <a:blip r:embed="rId3" cstate="print"/>
              <a:stretch>
                <a:fillRect/>
              </a:stretch>
            </p:blipFill>
            <p:spPr>
              <a:xfrm>
                <a:off x="3352800" y="1905000"/>
                <a:ext cx="573103" cy="587885"/>
              </a:xfrm>
              <a:prstGeom prst="rect">
                <a:avLst/>
              </a:prstGeom>
            </p:spPr>
          </p:pic>
          <p:pic>
            <p:nvPicPr>
              <p:cNvPr id="29" name="Picture 28"/>
              <p:cNvPicPr>
                <a:picLocks noChangeAspect="1"/>
              </p:cNvPicPr>
              <p:nvPr/>
            </p:nvPicPr>
            <p:blipFill>
              <a:blip r:embed="rId4" cstate="print"/>
              <a:stretch>
                <a:fillRect/>
              </a:stretch>
            </p:blipFill>
            <p:spPr>
              <a:xfrm>
                <a:off x="4142911" y="1938086"/>
                <a:ext cx="523056" cy="443460"/>
              </a:xfrm>
              <a:prstGeom prst="rect">
                <a:avLst/>
              </a:prstGeom>
            </p:spPr>
          </p:pic>
          <p:pic>
            <p:nvPicPr>
              <p:cNvPr id="30" name="Picture 29"/>
              <p:cNvPicPr>
                <a:picLocks noChangeAspect="1"/>
              </p:cNvPicPr>
              <p:nvPr/>
            </p:nvPicPr>
            <p:blipFill>
              <a:blip r:embed="rId5" cstate="print"/>
              <a:stretch>
                <a:fillRect/>
              </a:stretch>
            </p:blipFill>
            <p:spPr>
              <a:xfrm>
                <a:off x="4851689" y="2074535"/>
                <a:ext cx="693617" cy="170562"/>
              </a:xfrm>
              <a:prstGeom prst="rect">
                <a:avLst/>
              </a:prstGeom>
            </p:spPr>
          </p:pic>
          <p:pic>
            <p:nvPicPr>
              <p:cNvPr id="31" name="Picture 30"/>
              <p:cNvPicPr>
                <a:picLocks noChangeAspect="1"/>
              </p:cNvPicPr>
              <p:nvPr/>
            </p:nvPicPr>
            <p:blipFill>
              <a:blip r:embed="rId6" cstate="print"/>
              <a:stretch>
                <a:fillRect/>
              </a:stretch>
            </p:blipFill>
            <p:spPr>
              <a:xfrm>
                <a:off x="5914587" y="1994476"/>
                <a:ext cx="459094" cy="330680"/>
              </a:xfrm>
              <a:prstGeom prst="rect">
                <a:avLst/>
              </a:prstGeom>
            </p:spPr>
          </p:pic>
          <p:pic>
            <p:nvPicPr>
              <p:cNvPr id="32" name="Picture 31"/>
              <p:cNvPicPr>
                <a:picLocks noChangeAspect="1"/>
              </p:cNvPicPr>
              <p:nvPr/>
            </p:nvPicPr>
            <p:blipFill>
              <a:blip r:embed="rId7" cstate="print"/>
              <a:stretch>
                <a:fillRect/>
              </a:stretch>
            </p:blipFill>
            <p:spPr>
              <a:xfrm>
                <a:off x="6896334" y="1955403"/>
                <a:ext cx="272899" cy="408825"/>
              </a:xfrm>
              <a:prstGeom prst="rect">
                <a:avLst/>
              </a:prstGeom>
            </p:spPr>
          </p:pic>
          <p:pic>
            <p:nvPicPr>
              <p:cNvPr id="33" name="Picture 32"/>
              <p:cNvPicPr>
                <a:picLocks noChangeAspect="1"/>
              </p:cNvPicPr>
              <p:nvPr/>
            </p:nvPicPr>
            <p:blipFill>
              <a:blip r:embed="rId8" cstate="print"/>
              <a:srcRect b="26154"/>
              <a:stretch>
                <a:fillRect/>
              </a:stretch>
            </p:blipFill>
            <p:spPr>
              <a:xfrm>
                <a:off x="7378987" y="1905000"/>
                <a:ext cx="388938" cy="533400"/>
              </a:xfrm>
              <a:prstGeom prst="rect">
                <a:avLst/>
              </a:prstGeom>
            </p:spPr>
          </p:pic>
        </p:grpSp>
        <p:grpSp>
          <p:nvGrpSpPr>
            <p:cNvPr id="5" name="Group 34"/>
            <p:cNvGrpSpPr/>
            <p:nvPr/>
          </p:nvGrpSpPr>
          <p:grpSpPr>
            <a:xfrm>
              <a:off x="3552824" y="2426122"/>
              <a:ext cx="4496793" cy="329050"/>
              <a:chOff x="3552824" y="2426122"/>
              <a:chExt cx="4496793" cy="329050"/>
            </a:xfrm>
          </p:grpSpPr>
          <p:sp>
            <p:nvSpPr>
              <p:cNvPr id="36" name="Title 1"/>
              <p:cNvSpPr txBox="1">
                <a:spLocks/>
              </p:cNvSpPr>
              <p:nvPr/>
            </p:nvSpPr>
            <p:spPr bwMode="auto">
              <a:xfrm>
                <a:off x="6590457" y="2445998"/>
                <a:ext cx="145916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b="1" kern="0" noProof="0" dirty="0" smtClean="0">
                    <a:solidFill>
                      <a:schemeClr val="bg1"/>
                    </a:solidFill>
                    <a:latin typeface="+mj-lt"/>
                    <a:ea typeface="+mj-ea"/>
                    <a:cs typeface="+mj-cs"/>
                  </a:rPr>
                  <a:t>opportunity</a:t>
                </a:r>
                <a:endParaRPr kumimoji="0" lang="en-US" sz="1400" b="1" i="0" u="none" strike="noStrike" kern="0" cap="none" spc="0" normalizeH="0" baseline="0" noProof="0" dirty="0">
                  <a:ln>
                    <a:noFill/>
                  </a:ln>
                  <a:solidFill>
                    <a:schemeClr val="bg1"/>
                  </a:solidFill>
                  <a:effectLst/>
                  <a:uLnTx/>
                  <a:uFillTx/>
                  <a:latin typeface="+mj-lt"/>
                  <a:ea typeface="+mj-ea"/>
                  <a:cs typeface="+mj-cs"/>
                </a:endParaRPr>
              </a:p>
            </p:txBody>
          </p:sp>
          <p:sp>
            <p:nvSpPr>
              <p:cNvPr id="37" name="Title 1"/>
              <p:cNvSpPr txBox="1">
                <a:spLocks/>
              </p:cNvSpPr>
              <p:nvPr/>
            </p:nvSpPr>
            <p:spPr bwMode="auto">
              <a:xfrm>
                <a:off x="3552824" y="2426122"/>
                <a:ext cx="1766525" cy="329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b="1" kern="0" noProof="0" dirty="0" smtClean="0">
                    <a:solidFill>
                      <a:schemeClr val="bg1"/>
                    </a:solidFill>
                    <a:latin typeface="+mj-lt"/>
                    <a:ea typeface="+mj-ea"/>
                    <a:cs typeface="+mj-cs"/>
                  </a:rPr>
                  <a:t>drivers</a:t>
                </a:r>
                <a:endParaRPr kumimoji="0" lang="en-US" sz="1400" b="1" i="0" u="none" strike="noStrike" kern="0" cap="none" spc="0" normalizeH="0" baseline="0" noProof="0" dirty="0">
                  <a:ln>
                    <a:noFill/>
                  </a:ln>
                  <a:solidFill>
                    <a:schemeClr val="bg1"/>
                  </a:solidFill>
                  <a:effectLst/>
                  <a:uLnTx/>
                  <a:uFillTx/>
                  <a:latin typeface="+mj-lt"/>
                  <a:ea typeface="+mj-ea"/>
                  <a:cs typeface="+mj-cs"/>
                </a:endParaRPr>
              </a:p>
            </p:txBody>
          </p:sp>
        </p:grpSp>
      </p:grpSp>
      <p:grpSp>
        <p:nvGrpSpPr>
          <p:cNvPr id="6" name="Group 48"/>
          <p:cNvGrpSpPr/>
          <p:nvPr/>
        </p:nvGrpSpPr>
        <p:grpSpPr>
          <a:xfrm>
            <a:off x="914401" y="3079553"/>
            <a:ext cx="7315200" cy="1143000"/>
            <a:chOff x="914401" y="3079553"/>
            <a:chExt cx="7315200" cy="1143000"/>
          </a:xfrm>
        </p:grpSpPr>
        <p:grpSp>
          <p:nvGrpSpPr>
            <p:cNvPr id="8" name="Group 7"/>
            <p:cNvGrpSpPr/>
            <p:nvPr/>
          </p:nvGrpSpPr>
          <p:grpSpPr>
            <a:xfrm>
              <a:off x="914401" y="3079553"/>
              <a:ext cx="7315200" cy="1143000"/>
              <a:chOff x="914401" y="3079553"/>
              <a:chExt cx="7315200" cy="1143000"/>
            </a:xfrm>
          </p:grpSpPr>
          <p:sp>
            <p:nvSpPr>
              <p:cNvPr id="9" name="Rounded Rectangle 8"/>
              <p:cNvSpPr/>
              <p:nvPr/>
            </p:nvSpPr>
            <p:spPr>
              <a:xfrm>
                <a:off x="914401" y="3079553"/>
                <a:ext cx="7315200" cy="1143000"/>
              </a:xfrm>
              <a:prstGeom prst="roundRect">
                <a:avLst>
                  <a:gd name="adj" fmla="val 9472"/>
                </a:avLst>
              </a:prstGeom>
              <a:gradFill flip="none" rotWithShape="1">
                <a:gsLst>
                  <a:gs pos="100000">
                    <a:srgbClr val="119CEC"/>
                  </a:gs>
                  <a:gs pos="15000">
                    <a:srgbClr val="0864BD"/>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en-US" dirty="0" smtClean="0">
                    <a:solidFill>
                      <a:prstClr val="white"/>
                    </a:solidFill>
                    <a:latin typeface="Arial"/>
                    <a:cs typeface="Arial"/>
                  </a:rPr>
                  <a:t>New Technologies</a:t>
                </a:r>
                <a:endParaRPr lang="en-US" dirty="0">
                  <a:solidFill>
                    <a:prstClr val="white"/>
                  </a:solidFill>
                  <a:latin typeface="Arial"/>
                  <a:cs typeface="Arial"/>
                </a:endParaRPr>
              </a:p>
            </p:txBody>
          </p:sp>
          <p:cxnSp>
            <p:nvCxnSpPr>
              <p:cNvPr id="10" name="Straight Connector 9"/>
              <p:cNvCxnSpPr/>
              <p:nvPr/>
            </p:nvCxnSpPr>
            <p:spPr>
              <a:xfrm>
                <a:off x="3120192" y="3200400"/>
                <a:ext cx="0" cy="914400"/>
              </a:xfrm>
              <a:prstGeom prst="line">
                <a:avLst/>
              </a:prstGeom>
              <a:ln w="3175" cmpd="sng">
                <a:solidFill>
                  <a:srgbClr val="FFFFFF"/>
                </a:solidFill>
              </a:ln>
            </p:spPr>
            <p:style>
              <a:lnRef idx="1">
                <a:schemeClr val="dk1"/>
              </a:lnRef>
              <a:fillRef idx="0">
                <a:schemeClr val="dk1"/>
              </a:fillRef>
              <a:effectRef idx="0">
                <a:schemeClr val="dk1"/>
              </a:effectRef>
              <a:fontRef idx="minor">
                <a:schemeClr val="tx1"/>
              </a:fontRef>
            </p:style>
          </p:cxnSp>
          <p:pic>
            <p:nvPicPr>
              <p:cNvPr id="11" name="Picture 10"/>
              <p:cNvPicPr>
                <a:picLocks noChangeAspect="1"/>
              </p:cNvPicPr>
              <p:nvPr/>
            </p:nvPicPr>
            <p:blipFill>
              <a:blip r:embed="rId9" cstate="print"/>
              <a:stretch>
                <a:fillRect/>
              </a:stretch>
            </p:blipFill>
            <p:spPr>
              <a:xfrm>
                <a:off x="7162800" y="3351134"/>
                <a:ext cx="914400" cy="427110"/>
              </a:xfrm>
              <a:prstGeom prst="rect">
                <a:avLst/>
              </a:prstGeom>
            </p:spPr>
          </p:pic>
          <p:pic>
            <p:nvPicPr>
              <p:cNvPr id="12" name="Picture 11" descr="virtualSystem.png"/>
              <p:cNvPicPr>
                <a:picLocks noChangeAspect="1"/>
              </p:cNvPicPr>
              <p:nvPr/>
            </p:nvPicPr>
            <p:blipFill>
              <a:blip r:embed="rId10" cstate="print"/>
              <a:stretch>
                <a:fillRect/>
              </a:stretch>
            </p:blipFill>
            <p:spPr>
              <a:xfrm>
                <a:off x="6229013" y="3256546"/>
                <a:ext cx="435128" cy="607700"/>
              </a:xfrm>
              <a:prstGeom prst="rect">
                <a:avLst/>
              </a:prstGeom>
            </p:spPr>
          </p:pic>
          <p:pic>
            <p:nvPicPr>
              <p:cNvPr id="13" name="Picture 12" descr="dedupe.png"/>
              <p:cNvPicPr>
                <a:picLocks noChangeAspect="1"/>
              </p:cNvPicPr>
              <p:nvPr/>
            </p:nvPicPr>
            <p:blipFill>
              <a:blip r:embed="rId11" cstate="print"/>
              <a:stretch>
                <a:fillRect/>
              </a:stretch>
            </p:blipFill>
            <p:spPr>
              <a:xfrm>
                <a:off x="3421037" y="3407340"/>
                <a:ext cx="906357" cy="316832"/>
              </a:xfrm>
              <a:prstGeom prst="rect">
                <a:avLst/>
              </a:prstGeom>
            </p:spPr>
          </p:pic>
          <p:pic>
            <p:nvPicPr>
              <p:cNvPr id="14" name="Picture 13" descr="scaleoutStorage.png"/>
              <p:cNvPicPr>
                <a:picLocks noChangeAspect="1"/>
              </p:cNvPicPr>
              <p:nvPr/>
            </p:nvPicPr>
            <p:blipFill>
              <a:blip r:embed="rId12" cstate="print"/>
              <a:stretch>
                <a:fillRect/>
              </a:stretch>
            </p:blipFill>
            <p:spPr>
              <a:xfrm>
                <a:off x="4724874" y="3252857"/>
                <a:ext cx="887960" cy="438060"/>
              </a:xfrm>
              <a:prstGeom prst="rect">
                <a:avLst/>
              </a:prstGeom>
            </p:spPr>
          </p:pic>
        </p:grpSp>
        <p:grpSp>
          <p:nvGrpSpPr>
            <p:cNvPr id="15" name="Group 37"/>
            <p:cNvGrpSpPr/>
            <p:nvPr/>
          </p:nvGrpSpPr>
          <p:grpSpPr>
            <a:xfrm>
              <a:off x="3066908" y="3857837"/>
              <a:ext cx="5145639" cy="329050"/>
              <a:chOff x="3066908" y="3857837"/>
              <a:chExt cx="5145639" cy="329050"/>
            </a:xfrm>
          </p:grpSpPr>
          <p:sp>
            <p:nvSpPr>
              <p:cNvPr id="39" name="Title 1"/>
              <p:cNvSpPr txBox="1">
                <a:spLocks/>
              </p:cNvSpPr>
              <p:nvPr/>
            </p:nvSpPr>
            <p:spPr bwMode="auto">
              <a:xfrm>
                <a:off x="5790783" y="3875024"/>
                <a:ext cx="145916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b="1" kern="0" dirty="0" smtClean="0">
                    <a:solidFill>
                      <a:schemeClr val="bg1"/>
                    </a:solidFill>
                    <a:latin typeface="+mj-lt"/>
                    <a:ea typeface="+mj-ea"/>
                    <a:cs typeface="+mj-cs"/>
                  </a:rPr>
                  <a:t>virtualization</a:t>
                </a:r>
                <a:endParaRPr kumimoji="0" lang="en-US" sz="1400" b="1" i="0" u="none" strike="noStrike" kern="0" cap="none" spc="0" normalizeH="0" baseline="0" noProof="0" dirty="0">
                  <a:ln>
                    <a:noFill/>
                  </a:ln>
                  <a:solidFill>
                    <a:schemeClr val="bg1"/>
                  </a:solidFill>
                  <a:effectLst/>
                  <a:uLnTx/>
                  <a:uFillTx/>
                  <a:latin typeface="+mj-lt"/>
                  <a:ea typeface="+mj-ea"/>
                  <a:cs typeface="+mj-cs"/>
                </a:endParaRPr>
              </a:p>
            </p:txBody>
          </p:sp>
          <p:sp>
            <p:nvSpPr>
              <p:cNvPr id="40" name="Title 1"/>
              <p:cNvSpPr txBox="1">
                <a:spLocks/>
              </p:cNvSpPr>
              <p:nvPr/>
            </p:nvSpPr>
            <p:spPr bwMode="auto">
              <a:xfrm>
                <a:off x="6993347" y="3875024"/>
                <a:ext cx="12192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b="1" kern="0" dirty="0" smtClean="0">
                    <a:solidFill>
                      <a:schemeClr val="bg1"/>
                    </a:solidFill>
                    <a:latin typeface="+mj-lt"/>
                    <a:ea typeface="+mj-ea"/>
                    <a:cs typeface="+mj-cs"/>
                  </a:rPr>
                  <a:t>cloud</a:t>
                </a:r>
                <a:endParaRPr kumimoji="0" lang="en-US" sz="1400" b="1" i="0" u="none" strike="noStrike" kern="0" cap="none" spc="0" normalizeH="0" baseline="0" noProof="0" dirty="0">
                  <a:ln>
                    <a:noFill/>
                  </a:ln>
                  <a:solidFill>
                    <a:schemeClr val="bg1"/>
                  </a:solidFill>
                  <a:effectLst/>
                  <a:uLnTx/>
                  <a:uFillTx/>
                  <a:latin typeface="+mj-lt"/>
                  <a:ea typeface="+mj-ea"/>
                  <a:cs typeface="+mj-cs"/>
                </a:endParaRPr>
              </a:p>
            </p:txBody>
          </p:sp>
          <p:sp>
            <p:nvSpPr>
              <p:cNvPr id="41" name="Title 1"/>
              <p:cNvSpPr txBox="1">
                <a:spLocks/>
              </p:cNvSpPr>
              <p:nvPr/>
            </p:nvSpPr>
            <p:spPr bwMode="auto">
              <a:xfrm>
                <a:off x="3066908" y="3875024"/>
                <a:ext cx="1470356"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b="1" kern="0" dirty="0" smtClean="0">
                    <a:solidFill>
                      <a:schemeClr val="bg1"/>
                    </a:solidFill>
                    <a:latin typeface="+mj-lt"/>
                    <a:ea typeface="+mj-ea"/>
                    <a:cs typeface="+mj-cs"/>
                  </a:rPr>
                  <a:t>deduplication</a:t>
                </a:r>
                <a:endParaRPr kumimoji="0" lang="en-US" sz="1400" b="1" i="0" u="none" strike="noStrike" kern="0" cap="none" spc="0" normalizeH="0" baseline="0" noProof="0" dirty="0">
                  <a:ln>
                    <a:noFill/>
                  </a:ln>
                  <a:solidFill>
                    <a:schemeClr val="bg1"/>
                  </a:solidFill>
                  <a:effectLst/>
                  <a:uLnTx/>
                  <a:uFillTx/>
                  <a:latin typeface="+mj-lt"/>
                  <a:ea typeface="+mj-ea"/>
                  <a:cs typeface="+mj-cs"/>
                </a:endParaRPr>
              </a:p>
            </p:txBody>
          </p:sp>
          <p:sp>
            <p:nvSpPr>
              <p:cNvPr id="42" name="Title 1"/>
              <p:cNvSpPr txBox="1">
                <a:spLocks/>
              </p:cNvSpPr>
              <p:nvPr/>
            </p:nvSpPr>
            <p:spPr bwMode="auto">
              <a:xfrm>
                <a:off x="4284977" y="3857837"/>
                <a:ext cx="1766525" cy="329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b="1" kern="0" dirty="0" smtClean="0">
                    <a:solidFill>
                      <a:schemeClr val="bg1"/>
                    </a:solidFill>
                    <a:latin typeface="+mj-lt"/>
                    <a:ea typeface="+mj-ea"/>
                    <a:cs typeface="+mj-cs"/>
                  </a:rPr>
                  <a:t>wide area storage</a:t>
                </a:r>
                <a:endParaRPr kumimoji="0" lang="en-US" sz="1400" b="1" i="0" u="none" strike="noStrike" kern="0" cap="none" spc="0" normalizeH="0" baseline="0" noProof="0" dirty="0">
                  <a:ln>
                    <a:noFill/>
                  </a:ln>
                  <a:solidFill>
                    <a:schemeClr val="bg1"/>
                  </a:solidFill>
                  <a:effectLst/>
                  <a:uLnTx/>
                  <a:uFillTx/>
                  <a:latin typeface="+mj-lt"/>
                  <a:ea typeface="+mj-ea"/>
                  <a:cs typeface="+mj-cs"/>
                </a:endParaRPr>
              </a:p>
            </p:txBody>
          </p:sp>
        </p:grpSp>
      </p:grpSp>
      <p:grpSp>
        <p:nvGrpSpPr>
          <p:cNvPr id="25" name="Group 49"/>
          <p:cNvGrpSpPr/>
          <p:nvPr/>
        </p:nvGrpSpPr>
        <p:grpSpPr>
          <a:xfrm>
            <a:off x="914400" y="4572000"/>
            <a:ext cx="7315200" cy="1143000"/>
            <a:chOff x="914400" y="4572000"/>
            <a:chExt cx="7315200" cy="1143000"/>
          </a:xfrm>
        </p:grpSpPr>
        <p:grpSp>
          <p:nvGrpSpPr>
            <p:cNvPr id="34" name="Group 14"/>
            <p:cNvGrpSpPr/>
            <p:nvPr/>
          </p:nvGrpSpPr>
          <p:grpSpPr>
            <a:xfrm>
              <a:off x="914400" y="4572000"/>
              <a:ext cx="7315200" cy="1143000"/>
              <a:chOff x="914400" y="4572000"/>
              <a:chExt cx="7315200" cy="1143000"/>
            </a:xfrm>
          </p:grpSpPr>
          <p:sp>
            <p:nvSpPr>
              <p:cNvPr id="16" name="Rounded Rectangle 15"/>
              <p:cNvSpPr/>
              <p:nvPr/>
            </p:nvSpPr>
            <p:spPr>
              <a:xfrm>
                <a:off x="914400" y="4572000"/>
                <a:ext cx="7315200" cy="1143000"/>
              </a:xfrm>
              <a:prstGeom prst="roundRect">
                <a:avLst>
                  <a:gd name="adj" fmla="val 9472"/>
                </a:avLst>
              </a:prstGeom>
              <a:gradFill flip="none" rotWithShape="1">
                <a:gsLst>
                  <a:gs pos="100000">
                    <a:srgbClr val="119CEC"/>
                  </a:gs>
                  <a:gs pos="15000">
                    <a:srgbClr val="0864BD"/>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en-US" dirty="0" smtClean="0">
                    <a:solidFill>
                      <a:prstClr val="white"/>
                    </a:solidFill>
                    <a:latin typeface="Arial"/>
                    <a:cs typeface="Arial"/>
                  </a:rPr>
                  <a:t>IT Constraints</a:t>
                </a:r>
                <a:endParaRPr lang="en-US" dirty="0">
                  <a:solidFill>
                    <a:prstClr val="white"/>
                  </a:solidFill>
                  <a:latin typeface="Arial"/>
                  <a:cs typeface="Arial"/>
                </a:endParaRPr>
              </a:p>
            </p:txBody>
          </p:sp>
          <p:cxnSp>
            <p:nvCxnSpPr>
              <p:cNvPr id="17" name="Straight Connector 16"/>
              <p:cNvCxnSpPr/>
              <p:nvPr/>
            </p:nvCxnSpPr>
            <p:spPr>
              <a:xfrm>
                <a:off x="3120192" y="4686300"/>
                <a:ext cx="0" cy="914400"/>
              </a:xfrm>
              <a:prstGeom prst="line">
                <a:avLst/>
              </a:prstGeom>
              <a:ln w="3175" cmpd="sng">
                <a:solidFill>
                  <a:srgbClr val="FFFFFF"/>
                </a:solidFill>
              </a:ln>
            </p:spPr>
            <p:style>
              <a:lnRef idx="1">
                <a:schemeClr val="dk1"/>
              </a:lnRef>
              <a:fillRef idx="0">
                <a:schemeClr val="dk1"/>
              </a:fillRef>
              <a:effectRef idx="0">
                <a:schemeClr val="dk1"/>
              </a:effectRef>
              <a:fontRef idx="minor">
                <a:schemeClr val="tx1"/>
              </a:fontRef>
            </p:style>
          </p:cxnSp>
          <p:pic>
            <p:nvPicPr>
              <p:cNvPr id="18" name="Picture 17" descr="time.png"/>
              <p:cNvPicPr>
                <a:picLocks noChangeAspect="1"/>
              </p:cNvPicPr>
              <p:nvPr/>
            </p:nvPicPr>
            <p:blipFill>
              <a:blip r:embed="rId13" cstate="print"/>
              <a:stretch>
                <a:fillRect/>
              </a:stretch>
            </p:blipFill>
            <p:spPr>
              <a:xfrm>
                <a:off x="4654797" y="4803586"/>
                <a:ext cx="478677" cy="463422"/>
              </a:xfrm>
              <a:prstGeom prst="rect">
                <a:avLst/>
              </a:prstGeom>
            </p:spPr>
          </p:pic>
          <p:pic>
            <p:nvPicPr>
              <p:cNvPr id="19" name="Picture 18" descr="dollar.png"/>
              <p:cNvPicPr>
                <a:picLocks noChangeAspect="1"/>
              </p:cNvPicPr>
              <p:nvPr/>
            </p:nvPicPr>
            <p:blipFill>
              <a:blip r:embed="rId14" cstate="print"/>
              <a:stretch>
                <a:fillRect/>
              </a:stretch>
            </p:blipFill>
            <p:spPr>
              <a:xfrm>
                <a:off x="3652687" y="4794234"/>
                <a:ext cx="261587" cy="454066"/>
              </a:xfrm>
              <a:prstGeom prst="rect">
                <a:avLst/>
              </a:prstGeom>
            </p:spPr>
          </p:pic>
          <p:pic>
            <p:nvPicPr>
              <p:cNvPr id="20" name="Picture 19" descr="infrastructure.png"/>
              <p:cNvPicPr>
                <a:picLocks noChangeAspect="1"/>
              </p:cNvPicPr>
              <p:nvPr/>
            </p:nvPicPr>
            <p:blipFill>
              <a:blip r:embed="rId15" cstate="print"/>
              <a:stretch>
                <a:fillRect/>
              </a:stretch>
            </p:blipFill>
            <p:spPr>
              <a:xfrm>
                <a:off x="6969342" y="4828602"/>
                <a:ext cx="1083795" cy="494952"/>
              </a:xfrm>
              <a:prstGeom prst="rect">
                <a:avLst/>
              </a:prstGeom>
            </p:spPr>
          </p:pic>
          <p:pic>
            <p:nvPicPr>
              <p:cNvPr id="21" name="Picture 20" descr="14.png"/>
              <p:cNvPicPr>
                <a:picLocks noChangeAspect="1"/>
              </p:cNvPicPr>
              <p:nvPr/>
            </p:nvPicPr>
            <p:blipFill>
              <a:blip r:embed="rId16" cstate="print">
                <a:duotone>
                  <a:schemeClr val="accent1">
                    <a:shade val="45000"/>
                    <a:satMod val="135000"/>
                  </a:schemeClr>
                  <a:prstClr val="white"/>
                </a:duotone>
                <a:lum bright="100000" contrast="-16000"/>
              </a:blip>
              <a:stretch>
                <a:fillRect/>
              </a:stretch>
            </p:blipFill>
            <p:spPr>
              <a:xfrm>
                <a:off x="5836281" y="4779793"/>
                <a:ext cx="548477" cy="487882"/>
              </a:xfrm>
              <a:prstGeom prst="rect">
                <a:avLst/>
              </a:prstGeom>
              <a:effectLst>
                <a:reflection stA="30000" endPos="22000" dir="5400000" sy="-100000" algn="bl" rotWithShape="0"/>
              </a:effectLst>
            </p:spPr>
          </p:pic>
        </p:grpSp>
        <p:grpSp>
          <p:nvGrpSpPr>
            <p:cNvPr id="35" name="Group 42"/>
            <p:cNvGrpSpPr/>
            <p:nvPr/>
          </p:nvGrpSpPr>
          <p:grpSpPr>
            <a:xfrm>
              <a:off x="3195487" y="5384933"/>
              <a:ext cx="4993471" cy="311424"/>
              <a:chOff x="3195487" y="5384933"/>
              <a:chExt cx="4993471" cy="311424"/>
            </a:xfrm>
          </p:grpSpPr>
          <p:sp>
            <p:nvSpPr>
              <p:cNvPr id="44" name="Title 1"/>
              <p:cNvSpPr txBox="1">
                <a:spLocks/>
              </p:cNvSpPr>
              <p:nvPr/>
            </p:nvSpPr>
            <p:spPr bwMode="auto">
              <a:xfrm>
                <a:off x="4283959" y="5391557"/>
                <a:ext cx="12192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b="1" kern="0" noProof="0" dirty="0" smtClean="0">
                    <a:solidFill>
                      <a:schemeClr val="bg1"/>
                    </a:solidFill>
                    <a:latin typeface="+mj-lt"/>
                    <a:ea typeface="+mj-ea"/>
                    <a:cs typeface="+mj-cs"/>
                  </a:rPr>
                  <a:t>time</a:t>
                </a:r>
                <a:endParaRPr kumimoji="0" lang="en-US" sz="1400" b="1" i="0" u="none" strike="noStrike" kern="0" cap="none" spc="0" normalizeH="0" baseline="0" noProof="0" dirty="0">
                  <a:ln>
                    <a:noFill/>
                  </a:ln>
                  <a:solidFill>
                    <a:schemeClr val="bg1"/>
                  </a:solidFill>
                  <a:effectLst/>
                  <a:uLnTx/>
                  <a:uFillTx/>
                  <a:latin typeface="+mj-lt"/>
                  <a:ea typeface="+mj-ea"/>
                  <a:cs typeface="+mj-cs"/>
                </a:endParaRPr>
              </a:p>
            </p:txBody>
          </p:sp>
          <p:sp>
            <p:nvSpPr>
              <p:cNvPr id="45" name="Title 1"/>
              <p:cNvSpPr txBox="1">
                <a:spLocks/>
              </p:cNvSpPr>
              <p:nvPr/>
            </p:nvSpPr>
            <p:spPr bwMode="auto">
              <a:xfrm>
                <a:off x="6817358" y="5389728"/>
                <a:ext cx="13716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b="1" kern="0" noProof="0" dirty="0" smtClean="0">
                    <a:solidFill>
                      <a:schemeClr val="bg1"/>
                    </a:solidFill>
                    <a:latin typeface="+mj-lt"/>
                    <a:ea typeface="+mj-ea"/>
                    <a:cs typeface="+mj-cs"/>
                  </a:rPr>
                  <a:t>infrastructure</a:t>
                </a:r>
                <a:endParaRPr kumimoji="0" lang="en-US" sz="1400" b="1" i="0" u="none" strike="noStrike" kern="0" cap="none" spc="0" normalizeH="0" baseline="0" noProof="0" dirty="0">
                  <a:ln>
                    <a:noFill/>
                  </a:ln>
                  <a:solidFill>
                    <a:schemeClr val="bg1"/>
                  </a:solidFill>
                  <a:effectLst/>
                  <a:uLnTx/>
                  <a:uFillTx/>
                  <a:latin typeface="+mj-lt"/>
                  <a:ea typeface="+mj-ea"/>
                  <a:cs typeface="+mj-cs"/>
                </a:endParaRPr>
              </a:p>
            </p:txBody>
          </p:sp>
          <p:sp>
            <p:nvSpPr>
              <p:cNvPr id="46" name="Title 1"/>
              <p:cNvSpPr txBox="1">
                <a:spLocks/>
              </p:cNvSpPr>
              <p:nvPr/>
            </p:nvSpPr>
            <p:spPr bwMode="auto">
              <a:xfrm>
                <a:off x="3195487" y="5391557"/>
                <a:ext cx="12192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b="1" kern="0" noProof="0" dirty="0" smtClean="0">
                    <a:solidFill>
                      <a:schemeClr val="bg1"/>
                    </a:solidFill>
                    <a:latin typeface="+mj-lt"/>
                    <a:ea typeface="+mj-ea"/>
                    <a:cs typeface="+mj-cs"/>
                  </a:rPr>
                  <a:t>budget</a:t>
                </a:r>
                <a:endParaRPr kumimoji="0" lang="en-US" sz="1400" b="1" i="0" u="none" strike="noStrike" kern="0" cap="none" spc="0" normalizeH="0" baseline="0" noProof="0" dirty="0">
                  <a:ln>
                    <a:noFill/>
                  </a:ln>
                  <a:solidFill>
                    <a:schemeClr val="bg1"/>
                  </a:solidFill>
                  <a:effectLst/>
                  <a:uLnTx/>
                  <a:uFillTx/>
                  <a:latin typeface="+mj-lt"/>
                  <a:ea typeface="+mj-ea"/>
                  <a:cs typeface="+mj-cs"/>
                </a:endParaRPr>
              </a:p>
            </p:txBody>
          </p:sp>
          <p:sp>
            <p:nvSpPr>
              <p:cNvPr id="47" name="Title 1"/>
              <p:cNvSpPr txBox="1">
                <a:spLocks/>
              </p:cNvSpPr>
              <p:nvPr/>
            </p:nvSpPr>
            <p:spPr bwMode="auto">
              <a:xfrm>
                <a:off x="5496787" y="5384933"/>
                <a:ext cx="12192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b="1" kern="0" dirty="0" smtClean="0">
                    <a:solidFill>
                      <a:schemeClr val="bg1"/>
                    </a:solidFill>
                    <a:latin typeface="+mj-lt"/>
                    <a:ea typeface="+mj-ea"/>
                    <a:cs typeface="+mj-cs"/>
                  </a:rPr>
                  <a:t>staff</a:t>
                </a:r>
                <a:endParaRPr kumimoji="0" lang="en-US" sz="1400" b="1" i="0" u="none" strike="noStrike" kern="0" cap="none" spc="0" normalizeH="0" baseline="0" noProof="0" dirty="0">
                  <a:ln>
                    <a:noFill/>
                  </a:ln>
                  <a:solidFill>
                    <a:schemeClr val="bg1"/>
                  </a:solidFill>
                  <a:effectLst/>
                  <a:uLnTx/>
                  <a:uFillTx/>
                  <a:latin typeface="+mj-lt"/>
                  <a:ea typeface="+mj-ea"/>
                  <a:cs typeface="+mj-cs"/>
                </a:endParaRP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Quantum Helps You Adapt </a:t>
            </a:r>
            <a:endParaRPr lang="en-US" dirty="0"/>
          </a:p>
        </p:txBody>
      </p:sp>
      <p:sp>
        <p:nvSpPr>
          <p:cNvPr id="3" name="Rounded Rectangle 2"/>
          <p:cNvSpPr/>
          <p:nvPr/>
        </p:nvSpPr>
        <p:spPr>
          <a:xfrm>
            <a:off x="914401" y="1587106"/>
            <a:ext cx="2197767" cy="1143000"/>
          </a:xfrm>
          <a:prstGeom prst="roundRect">
            <a:avLst>
              <a:gd name="adj" fmla="val 9472"/>
            </a:avLst>
          </a:prstGeom>
          <a:gradFill flip="none" rotWithShape="1">
            <a:gsLst>
              <a:gs pos="100000">
                <a:srgbClr val="119CEC"/>
              </a:gs>
              <a:gs pos="15000">
                <a:srgbClr val="0864BD"/>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en-US" dirty="0" smtClean="0">
                <a:solidFill>
                  <a:prstClr val="white"/>
                </a:solidFill>
                <a:latin typeface="Arial"/>
                <a:cs typeface="Arial"/>
              </a:rPr>
              <a:t>Keep More Data,</a:t>
            </a:r>
          </a:p>
          <a:p>
            <a:r>
              <a:rPr lang="en-US" dirty="0" smtClean="0">
                <a:solidFill>
                  <a:prstClr val="white"/>
                </a:solidFill>
                <a:latin typeface="Arial"/>
                <a:cs typeface="Arial"/>
              </a:rPr>
              <a:t>Longer</a:t>
            </a:r>
          </a:p>
        </p:txBody>
      </p:sp>
      <p:sp>
        <p:nvSpPr>
          <p:cNvPr id="4" name="Rounded Rectangle 3"/>
          <p:cNvSpPr/>
          <p:nvPr/>
        </p:nvSpPr>
        <p:spPr>
          <a:xfrm>
            <a:off x="914401" y="3079553"/>
            <a:ext cx="2197767" cy="1143000"/>
          </a:xfrm>
          <a:prstGeom prst="roundRect">
            <a:avLst>
              <a:gd name="adj" fmla="val 9472"/>
            </a:avLst>
          </a:prstGeom>
          <a:gradFill flip="none" rotWithShape="1">
            <a:gsLst>
              <a:gs pos="100000">
                <a:srgbClr val="119CEC"/>
              </a:gs>
              <a:gs pos="15000">
                <a:srgbClr val="0864BD"/>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en-US" dirty="0" smtClean="0">
                <a:solidFill>
                  <a:prstClr val="white"/>
                </a:solidFill>
                <a:latin typeface="Arial"/>
                <a:cs typeface="Arial"/>
              </a:rPr>
              <a:t>Bridge from Today</a:t>
            </a:r>
          </a:p>
          <a:p>
            <a:r>
              <a:rPr lang="en-US" dirty="0" smtClean="0">
                <a:solidFill>
                  <a:prstClr val="white"/>
                </a:solidFill>
                <a:latin typeface="Arial"/>
                <a:cs typeface="Arial"/>
              </a:rPr>
              <a:t>to Tomorrow</a:t>
            </a:r>
          </a:p>
        </p:txBody>
      </p:sp>
      <p:sp>
        <p:nvSpPr>
          <p:cNvPr id="5" name="Rounded Rectangle 4"/>
          <p:cNvSpPr/>
          <p:nvPr/>
        </p:nvSpPr>
        <p:spPr>
          <a:xfrm>
            <a:off x="914400" y="4572000"/>
            <a:ext cx="2197767" cy="1143000"/>
          </a:xfrm>
          <a:prstGeom prst="roundRect">
            <a:avLst>
              <a:gd name="adj" fmla="val 9472"/>
            </a:avLst>
          </a:prstGeom>
          <a:gradFill flip="none" rotWithShape="1">
            <a:gsLst>
              <a:gs pos="100000">
                <a:srgbClr val="119CEC"/>
              </a:gs>
              <a:gs pos="15000">
                <a:srgbClr val="0864BD"/>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en-US" dirty="0" smtClean="0">
                <a:solidFill>
                  <a:prstClr val="white"/>
                </a:solidFill>
                <a:latin typeface="Arial"/>
                <a:cs typeface="Arial"/>
              </a:rPr>
              <a:t>Reduce Cost,</a:t>
            </a:r>
          </a:p>
          <a:p>
            <a:r>
              <a:rPr lang="en-US" dirty="0" smtClean="0">
                <a:solidFill>
                  <a:prstClr val="white"/>
                </a:solidFill>
                <a:latin typeface="Arial"/>
                <a:cs typeface="Arial"/>
              </a:rPr>
              <a:t>Increase ROI</a:t>
            </a:r>
            <a:endParaRPr lang="en-US" dirty="0">
              <a:solidFill>
                <a:prstClr val="white"/>
              </a:solidFill>
              <a:latin typeface="Arial"/>
              <a:cs typeface="Arial"/>
            </a:endParaRPr>
          </a:p>
        </p:txBody>
      </p:sp>
      <p:sp>
        <p:nvSpPr>
          <p:cNvPr id="7" name="Rounded Rectangle 6"/>
          <p:cNvSpPr/>
          <p:nvPr/>
        </p:nvSpPr>
        <p:spPr>
          <a:xfrm>
            <a:off x="914401" y="1587106"/>
            <a:ext cx="7315200" cy="1143000"/>
          </a:xfrm>
          <a:prstGeom prst="roundRect">
            <a:avLst>
              <a:gd name="adj" fmla="val 9472"/>
            </a:avLst>
          </a:prstGeom>
          <a:gradFill flip="none" rotWithShape="1">
            <a:gsLst>
              <a:gs pos="100000">
                <a:srgbClr val="119CEC"/>
              </a:gs>
              <a:gs pos="15000">
                <a:srgbClr val="0864BD"/>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en-US" dirty="0" smtClean="0">
                <a:solidFill>
                  <a:prstClr val="white"/>
                </a:solidFill>
                <a:latin typeface="Arial"/>
                <a:cs typeface="Arial"/>
              </a:rPr>
              <a:t>Keep More Data,</a:t>
            </a:r>
          </a:p>
          <a:p>
            <a:r>
              <a:rPr lang="en-US" dirty="0" smtClean="0">
                <a:solidFill>
                  <a:prstClr val="white"/>
                </a:solidFill>
                <a:latin typeface="Arial"/>
                <a:cs typeface="Arial"/>
              </a:rPr>
              <a:t>Longer</a:t>
            </a:r>
          </a:p>
        </p:txBody>
      </p:sp>
      <p:pic>
        <p:nvPicPr>
          <p:cNvPr id="8" name="Picture 7" descr="waves.png"/>
          <p:cNvPicPr>
            <a:picLocks noChangeAspect="1"/>
          </p:cNvPicPr>
          <p:nvPr/>
        </p:nvPicPr>
        <p:blipFill>
          <a:blip r:embed="rId3" cstate="print"/>
          <a:stretch>
            <a:fillRect/>
          </a:stretch>
        </p:blipFill>
        <p:spPr>
          <a:xfrm>
            <a:off x="2995685" y="1590675"/>
            <a:ext cx="5418160" cy="1142999"/>
          </a:xfrm>
          <a:prstGeom prst="rect">
            <a:avLst/>
          </a:prstGeom>
        </p:spPr>
      </p:pic>
      <p:pic>
        <p:nvPicPr>
          <p:cNvPr id="9" name="Picture 8" descr="chip.png"/>
          <p:cNvPicPr>
            <a:picLocks noChangeAspect="1"/>
          </p:cNvPicPr>
          <p:nvPr/>
        </p:nvPicPr>
        <p:blipFill>
          <a:blip r:embed="rId4" cstate="print"/>
          <a:stretch>
            <a:fillRect/>
          </a:stretch>
        </p:blipFill>
        <p:spPr>
          <a:xfrm>
            <a:off x="3670624" y="1832795"/>
            <a:ext cx="654611" cy="646454"/>
          </a:xfrm>
          <a:prstGeom prst="rect">
            <a:avLst/>
          </a:prstGeom>
        </p:spPr>
      </p:pic>
      <p:pic>
        <p:nvPicPr>
          <p:cNvPr id="10" name="Picture 9" descr="stack.png"/>
          <p:cNvPicPr>
            <a:picLocks noChangeAspect="1"/>
          </p:cNvPicPr>
          <p:nvPr/>
        </p:nvPicPr>
        <p:blipFill>
          <a:blip r:embed="rId5" cstate="print"/>
          <a:stretch>
            <a:fillRect/>
          </a:stretch>
        </p:blipFill>
        <p:spPr>
          <a:xfrm>
            <a:off x="4799031" y="1847653"/>
            <a:ext cx="665988" cy="575242"/>
          </a:xfrm>
          <a:prstGeom prst="rect">
            <a:avLst/>
          </a:prstGeom>
        </p:spPr>
      </p:pic>
      <p:pic>
        <p:nvPicPr>
          <p:cNvPr id="11" name="Picture 10" descr="stack.png"/>
          <p:cNvPicPr>
            <a:picLocks noChangeAspect="1"/>
          </p:cNvPicPr>
          <p:nvPr/>
        </p:nvPicPr>
        <p:blipFill>
          <a:blip r:embed="rId6" cstate="print"/>
          <a:stretch>
            <a:fillRect/>
          </a:stretch>
        </p:blipFill>
        <p:spPr>
          <a:xfrm>
            <a:off x="6091179" y="1879603"/>
            <a:ext cx="591852" cy="588490"/>
          </a:xfrm>
          <a:prstGeom prst="rect">
            <a:avLst/>
          </a:prstGeom>
        </p:spPr>
      </p:pic>
      <p:pic>
        <p:nvPicPr>
          <p:cNvPr id="12" name="Picture 11" descr="2piece.png"/>
          <p:cNvPicPr>
            <a:picLocks noChangeAspect="1"/>
          </p:cNvPicPr>
          <p:nvPr/>
        </p:nvPicPr>
        <p:blipFill>
          <a:blip r:embed="rId7" cstate="print"/>
          <a:stretch>
            <a:fillRect/>
          </a:stretch>
        </p:blipFill>
        <p:spPr>
          <a:xfrm>
            <a:off x="7247642" y="1909315"/>
            <a:ext cx="576606" cy="550502"/>
          </a:xfrm>
          <a:prstGeom prst="rect">
            <a:avLst/>
          </a:prstGeom>
        </p:spPr>
      </p:pic>
      <p:cxnSp>
        <p:nvCxnSpPr>
          <p:cNvPr id="13" name="Straight Connector 12"/>
          <p:cNvCxnSpPr/>
          <p:nvPr/>
        </p:nvCxnSpPr>
        <p:spPr>
          <a:xfrm>
            <a:off x="3120192" y="1701800"/>
            <a:ext cx="0" cy="914400"/>
          </a:xfrm>
          <a:prstGeom prst="line">
            <a:avLst/>
          </a:prstGeom>
          <a:ln w="3175" cmpd="sng">
            <a:solidFill>
              <a:srgbClr val="FFFFFF"/>
            </a:solidFill>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3125338" y="2486252"/>
            <a:ext cx="5072178" cy="276999"/>
          </a:xfrm>
          <a:prstGeom prst="rect">
            <a:avLst/>
          </a:prstGeom>
          <a:noFill/>
        </p:spPr>
        <p:txBody>
          <a:bodyPr wrap="square" rtlCol="0">
            <a:spAutoFit/>
          </a:bodyPr>
          <a:lstStyle/>
          <a:p>
            <a:pPr algn="ctr"/>
            <a:r>
              <a:rPr lang="en-US" sz="1200" b="1" dirty="0" smtClean="0">
                <a:solidFill>
                  <a:schemeClr val="bg1"/>
                </a:solidFill>
                <a:latin typeface="Arial Narrow"/>
                <a:cs typeface="Arial Narrow"/>
              </a:rPr>
              <a:t>N-tier </a:t>
            </a:r>
            <a:r>
              <a:rPr lang="en-US" sz="1200" b="1" dirty="0">
                <a:solidFill>
                  <a:schemeClr val="bg1"/>
                </a:solidFill>
                <a:latin typeface="Arial Narrow"/>
                <a:cs typeface="Arial Narrow"/>
              </a:rPr>
              <a:t>architecture </a:t>
            </a:r>
            <a:r>
              <a:rPr lang="en-US" sz="1200" b="1" dirty="0" smtClean="0">
                <a:solidFill>
                  <a:schemeClr val="bg1"/>
                </a:solidFill>
                <a:latin typeface="Arial Narrow"/>
                <a:cs typeface="Arial Narrow"/>
              </a:rPr>
              <a:t>aligns data value and total cost  </a:t>
            </a:r>
            <a:endParaRPr lang="en-US" sz="1200" b="1" dirty="0">
              <a:solidFill>
                <a:schemeClr val="bg1"/>
              </a:solidFill>
              <a:latin typeface="Arial Narrow"/>
              <a:cs typeface="Arial Narrow"/>
            </a:endParaRPr>
          </a:p>
        </p:txBody>
      </p:sp>
      <p:grpSp>
        <p:nvGrpSpPr>
          <p:cNvPr id="15" name="Group 14"/>
          <p:cNvGrpSpPr/>
          <p:nvPr/>
        </p:nvGrpSpPr>
        <p:grpSpPr>
          <a:xfrm>
            <a:off x="914401" y="3079553"/>
            <a:ext cx="7315200" cy="1183626"/>
            <a:chOff x="914401" y="3079553"/>
            <a:chExt cx="7315200" cy="1183626"/>
          </a:xfrm>
        </p:grpSpPr>
        <p:sp>
          <p:nvSpPr>
            <p:cNvPr id="16" name="Rounded Rectangle 15"/>
            <p:cNvSpPr/>
            <p:nvPr/>
          </p:nvSpPr>
          <p:spPr>
            <a:xfrm>
              <a:off x="914401" y="3079553"/>
              <a:ext cx="7315200" cy="1143000"/>
            </a:xfrm>
            <a:prstGeom prst="roundRect">
              <a:avLst>
                <a:gd name="adj" fmla="val 9472"/>
              </a:avLst>
            </a:prstGeom>
            <a:gradFill flip="none" rotWithShape="1">
              <a:gsLst>
                <a:gs pos="100000">
                  <a:srgbClr val="119CEC"/>
                </a:gs>
                <a:gs pos="15000">
                  <a:srgbClr val="0864BD"/>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en-US" dirty="0" smtClean="0">
                  <a:solidFill>
                    <a:prstClr val="white"/>
                  </a:solidFill>
                  <a:latin typeface="Arial"/>
                  <a:cs typeface="Arial"/>
                </a:rPr>
                <a:t>Bridge from Today</a:t>
              </a:r>
            </a:p>
            <a:p>
              <a:r>
                <a:rPr lang="en-US" dirty="0" smtClean="0">
                  <a:solidFill>
                    <a:prstClr val="white"/>
                  </a:solidFill>
                  <a:latin typeface="Arial"/>
                  <a:cs typeface="Arial"/>
                </a:rPr>
                <a:t>to Tomorrow</a:t>
              </a:r>
            </a:p>
          </p:txBody>
        </p:sp>
        <p:pic>
          <p:nvPicPr>
            <p:cNvPr id="17" name="Picture 16" descr="disruptive.png"/>
            <p:cNvPicPr>
              <a:picLocks noChangeAspect="1"/>
            </p:cNvPicPr>
            <p:nvPr/>
          </p:nvPicPr>
          <p:blipFill>
            <a:blip r:embed="rId8" cstate="print"/>
            <a:stretch>
              <a:fillRect/>
            </a:stretch>
          </p:blipFill>
          <p:spPr>
            <a:xfrm>
              <a:off x="4821994" y="3352800"/>
              <a:ext cx="325571" cy="560828"/>
            </a:xfrm>
            <a:prstGeom prst="rect">
              <a:avLst/>
            </a:prstGeom>
          </p:spPr>
        </p:pic>
        <p:pic>
          <p:nvPicPr>
            <p:cNvPr id="18" name="Picture 17" descr="disruptive.png"/>
            <p:cNvPicPr>
              <a:picLocks noChangeAspect="1"/>
            </p:cNvPicPr>
            <p:nvPr/>
          </p:nvPicPr>
          <p:blipFill>
            <a:blip r:embed="rId9" cstate="print"/>
            <a:stretch>
              <a:fillRect/>
            </a:stretch>
          </p:blipFill>
          <p:spPr>
            <a:xfrm>
              <a:off x="5562600" y="3200400"/>
              <a:ext cx="569288" cy="795069"/>
            </a:xfrm>
            <a:prstGeom prst="rect">
              <a:avLst/>
            </a:prstGeom>
          </p:spPr>
        </p:pic>
        <p:pic>
          <p:nvPicPr>
            <p:cNvPr id="19" name="Picture 18" descr="disruptive.png"/>
            <p:cNvPicPr>
              <a:picLocks noChangeAspect="1"/>
            </p:cNvPicPr>
            <p:nvPr/>
          </p:nvPicPr>
          <p:blipFill>
            <a:blip r:embed="rId10" cstate="print"/>
            <a:stretch>
              <a:fillRect/>
            </a:stretch>
          </p:blipFill>
          <p:spPr>
            <a:xfrm>
              <a:off x="6974417" y="3419659"/>
              <a:ext cx="914400" cy="427110"/>
            </a:xfrm>
            <a:prstGeom prst="rect">
              <a:avLst/>
            </a:prstGeom>
          </p:spPr>
        </p:pic>
        <p:pic>
          <p:nvPicPr>
            <p:cNvPr id="20" name="Picture 19" descr="disruptive.png"/>
            <p:cNvPicPr>
              <a:picLocks noChangeAspect="1"/>
            </p:cNvPicPr>
            <p:nvPr/>
          </p:nvPicPr>
          <p:blipFill>
            <a:blip r:embed="rId8" cstate="print"/>
            <a:stretch>
              <a:fillRect/>
            </a:stretch>
          </p:blipFill>
          <p:spPr>
            <a:xfrm>
              <a:off x="6426397" y="3363384"/>
              <a:ext cx="325571" cy="560828"/>
            </a:xfrm>
            <a:prstGeom prst="rect">
              <a:avLst/>
            </a:prstGeom>
          </p:spPr>
        </p:pic>
        <p:pic>
          <p:nvPicPr>
            <p:cNvPr id="21" name="Picture 20" descr="disruptive.png"/>
            <p:cNvPicPr>
              <a:picLocks noChangeAspect="1"/>
            </p:cNvPicPr>
            <p:nvPr/>
          </p:nvPicPr>
          <p:blipFill>
            <a:blip r:embed="rId11" cstate="print"/>
            <a:srcRect l="24890" t="45971" r="24341"/>
            <a:stretch>
              <a:fillRect/>
            </a:stretch>
          </p:blipFill>
          <p:spPr>
            <a:xfrm>
              <a:off x="3724366" y="3384731"/>
              <a:ext cx="447040" cy="664421"/>
            </a:xfrm>
            <a:prstGeom prst="rect">
              <a:avLst/>
            </a:prstGeom>
          </p:spPr>
        </p:pic>
        <p:cxnSp>
          <p:nvCxnSpPr>
            <p:cNvPr id="22" name="Straight Connector 21"/>
            <p:cNvCxnSpPr/>
            <p:nvPr/>
          </p:nvCxnSpPr>
          <p:spPr>
            <a:xfrm>
              <a:off x="3120192" y="3200400"/>
              <a:ext cx="0" cy="914400"/>
            </a:xfrm>
            <a:prstGeom prst="line">
              <a:avLst/>
            </a:prstGeom>
            <a:ln w="3175" cmpd="sng">
              <a:solidFill>
                <a:srgbClr val="FFFFFF"/>
              </a:solidFill>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3617496" y="3986180"/>
              <a:ext cx="4588041" cy="276999"/>
            </a:xfrm>
            <a:prstGeom prst="rect">
              <a:avLst/>
            </a:prstGeom>
            <a:noFill/>
          </p:spPr>
          <p:txBody>
            <a:bodyPr wrap="square" rtlCol="0">
              <a:spAutoFit/>
            </a:bodyPr>
            <a:lstStyle/>
            <a:p>
              <a:pPr algn="ctr"/>
              <a:r>
                <a:rPr lang="en-US" sz="1200" b="1" dirty="0" smtClean="0">
                  <a:solidFill>
                    <a:schemeClr val="bg1"/>
                  </a:solidFill>
                  <a:latin typeface="Arial Narrow"/>
                  <a:cs typeface="Arial Narrow"/>
                </a:rPr>
                <a:t>Continuous innovation for physical, virtual, and cloud</a:t>
              </a:r>
              <a:endParaRPr lang="en-US" sz="1200" b="1" dirty="0">
                <a:solidFill>
                  <a:schemeClr val="bg1"/>
                </a:solidFill>
                <a:latin typeface="Arial Narrow"/>
                <a:cs typeface="Arial Narrow"/>
              </a:endParaRPr>
            </a:p>
          </p:txBody>
        </p:sp>
      </p:grpSp>
      <p:grpSp>
        <p:nvGrpSpPr>
          <p:cNvPr id="24" name="Group 23"/>
          <p:cNvGrpSpPr/>
          <p:nvPr/>
        </p:nvGrpSpPr>
        <p:grpSpPr>
          <a:xfrm>
            <a:off x="914400" y="4572000"/>
            <a:ext cx="7315200" cy="1191107"/>
            <a:chOff x="914400" y="4572000"/>
            <a:chExt cx="7315200" cy="1191107"/>
          </a:xfrm>
        </p:grpSpPr>
        <p:grpSp>
          <p:nvGrpSpPr>
            <p:cNvPr id="25" name="Group 43"/>
            <p:cNvGrpSpPr/>
            <p:nvPr/>
          </p:nvGrpSpPr>
          <p:grpSpPr>
            <a:xfrm>
              <a:off x="914400" y="4572000"/>
              <a:ext cx="7315200" cy="1191107"/>
              <a:chOff x="914400" y="4572000"/>
              <a:chExt cx="7315200" cy="1191107"/>
            </a:xfrm>
          </p:grpSpPr>
          <p:sp>
            <p:nvSpPr>
              <p:cNvPr id="27" name="Rounded Rectangle 26"/>
              <p:cNvSpPr/>
              <p:nvPr/>
            </p:nvSpPr>
            <p:spPr>
              <a:xfrm>
                <a:off x="914400" y="4572000"/>
                <a:ext cx="7315200" cy="1143000"/>
              </a:xfrm>
              <a:prstGeom prst="roundRect">
                <a:avLst>
                  <a:gd name="adj" fmla="val 9472"/>
                </a:avLst>
              </a:prstGeom>
              <a:gradFill flip="none" rotWithShape="1">
                <a:gsLst>
                  <a:gs pos="100000">
                    <a:srgbClr val="119CEC"/>
                  </a:gs>
                  <a:gs pos="15000">
                    <a:srgbClr val="0864BD"/>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en-US" dirty="0" smtClean="0">
                    <a:solidFill>
                      <a:prstClr val="white"/>
                    </a:solidFill>
                    <a:latin typeface="Arial"/>
                    <a:cs typeface="Arial"/>
                  </a:rPr>
                  <a:t>Reduce Cost,</a:t>
                </a:r>
              </a:p>
              <a:p>
                <a:r>
                  <a:rPr lang="en-US" dirty="0" smtClean="0">
                    <a:solidFill>
                      <a:prstClr val="white"/>
                    </a:solidFill>
                    <a:latin typeface="Arial"/>
                    <a:cs typeface="Arial"/>
                  </a:rPr>
                  <a:t>Increase ROI</a:t>
                </a:r>
                <a:endParaRPr lang="en-US" dirty="0">
                  <a:solidFill>
                    <a:prstClr val="white"/>
                  </a:solidFill>
                  <a:latin typeface="Arial"/>
                  <a:cs typeface="Arial"/>
                </a:endParaRPr>
              </a:p>
            </p:txBody>
          </p:sp>
          <p:sp>
            <p:nvSpPr>
              <p:cNvPr id="28" name="TextBox 27"/>
              <p:cNvSpPr txBox="1"/>
              <p:nvPr/>
            </p:nvSpPr>
            <p:spPr>
              <a:xfrm>
                <a:off x="3625518" y="5486108"/>
                <a:ext cx="4588041" cy="276999"/>
              </a:xfrm>
              <a:prstGeom prst="rect">
                <a:avLst/>
              </a:prstGeom>
              <a:noFill/>
            </p:spPr>
            <p:txBody>
              <a:bodyPr wrap="square" rtlCol="0">
                <a:spAutoFit/>
              </a:bodyPr>
              <a:lstStyle/>
              <a:p>
                <a:pPr algn="ctr"/>
                <a:r>
                  <a:rPr lang="en-US" sz="1200" b="1" dirty="0" smtClean="0">
                    <a:solidFill>
                      <a:schemeClr val="bg1"/>
                    </a:solidFill>
                    <a:latin typeface="Arial Narrow"/>
                    <a:cs typeface="Arial Narrow"/>
                  </a:rPr>
                  <a:t>Specialized expertise and approach that deliver unmatched value </a:t>
                </a:r>
                <a:endParaRPr lang="en-US" sz="1200" b="1" dirty="0">
                  <a:solidFill>
                    <a:schemeClr val="bg1"/>
                  </a:solidFill>
                  <a:latin typeface="Arial Narrow"/>
                  <a:cs typeface="Arial Narrow"/>
                </a:endParaRPr>
              </a:p>
            </p:txBody>
          </p:sp>
          <p:pic>
            <p:nvPicPr>
              <p:cNvPr id="29" name="Picture 28" descr="ServiceTeam"/>
              <p:cNvPicPr>
                <a:picLocks noChangeAspect="1" noChangeArrowheads="1"/>
              </p:cNvPicPr>
              <p:nvPr/>
            </p:nvPicPr>
            <p:blipFill>
              <a:blip r:embed="rId12" cstate="print"/>
              <a:stretch>
                <a:fillRect/>
              </a:stretch>
            </p:blipFill>
            <p:spPr bwMode="auto">
              <a:xfrm>
                <a:off x="4833432" y="4730884"/>
                <a:ext cx="652462" cy="649153"/>
              </a:xfrm>
              <a:prstGeom prst="rect">
                <a:avLst/>
              </a:prstGeom>
              <a:noFill/>
              <a:ln w="9525">
                <a:noFill/>
                <a:miter lim="800000"/>
                <a:headEnd/>
                <a:tailEnd/>
              </a:ln>
            </p:spPr>
          </p:pic>
          <p:pic>
            <p:nvPicPr>
              <p:cNvPr id="30" name="Picture 45" descr="MagGlass-2"/>
              <p:cNvPicPr>
                <a:picLocks noChangeAspect="1" noChangeArrowheads="1"/>
              </p:cNvPicPr>
              <p:nvPr/>
            </p:nvPicPr>
            <p:blipFill>
              <a:blip r:embed="rId13" cstate="print"/>
              <a:stretch>
                <a:fillRect/>
              </a:stretch>
            </p:blipFill>
            <p:spPr bwMode="auto">
              <a:xfrm>
                <a:off x="6034097" y="4798047"/>
                <a:ext cx="449036" cy="567204"/>
              </a:xfrm>
              <a:prstGeom prst="rect">
                <a:avLst/>
              </a:prstGeom>
              <a:noFill/>
              <a:ln w="9525">
                <a:noFill/>
                <a:miter lim="800000"/>
                <a:headEnd/>
                <a:tailEnd/>
              </a:ln>
            </p:spPr>
          </p:pic>
          <p:pic>
            <p:nvPicPr>
              <p:cNvPr id="31" name="Picture 47" descr="diagnostics"/>
              <p:cNvPicPr>
                <a:picLocks noChangeAspect="1" noChangeArrowheads="1"/>
              </p:cNvPicPr>
              <p:nvPr/>
            </p:nvPicPr>
            <p:blipFill>
              <a:blip r:embed="rId14" cstate="print"/>
              <a:stretch>
                <a:fillRect/>
              </a:stretch>
            </p:blipFill>
            <p:spPr bwMode="auto">
              <a:xfrm>
                <a:off x="3634315" y="4753000"/>
                <a:ext cx="588962" cy="586243"/>
              </a:xfrm>
              <a:prstGeom prst="rect">
                <a:avLst/>
              </a:prstGeom>
              <a:noFill/>
              <a:ln w="9525">
                <a:noFill/>
                <a:miter lim="800000"/>
                <a:headEnd/>
                <a:tailEnd/>
              </a:ln>
            </p:spPr>
          </p:pic>
          <p:pic>
            <p:nvPicPr>
              <p:cNvPr id="32" name="Picture 31" descr="chart1.png"/>
              <p:cNvPicPr>
                <a:picLocks noChangeAspect="1"/>
              </p:cNvPicPr>
              <p:nvPr/>
            </p:nvPicPr>
            <p:blipFill>
              <a:blip r:embed="rId15" cstate="print">
                <a:duotone>
                  <a:schemeClr val="accent4">
                    <a:shade val="45000"/>
                    <a:satMod val="135000"/>
                  </a:schemeClr>
                  <a:prstClr val="white"/>
                </a:duotone>
                <a:lum bright="40000"/>
              </a:blip>
              <a:stretch>
                <a:fillRect/>
              </a:stretch>
            </p:blipFill>
            <p:spPr>
              <a:xfrm>
                <a:off x="7086600" y="4800600"/>
                <a:ext cx="466832" cy="594746"/>
              </a:xfrm>
              <a:prstGeom prst="rect">
                <a:avLst/>
              </a:prstGeom>
            </p:spPr>
          </p:pic>
        </p:grpSp>
        <p:cxnSp>
          <p:nvCxnSpPr>
            <p:cNvPr id="26" name="Straight Connector 25"/>
            <p:cNvCxnSpPr/>
            <p:nvPr/>
          </p:nvCxnSpPr>
          <p:spPr>
            <a:xfrm>
              <a:off x="3120192" y="4686300"/>
              <a:ext cx="0" cy="914400"/>
            </a:xfrm>
            <a:prstGeom prst="line">
              <a:avLst/>
            </a:prstGeom>
            <a:ln w="3175" cmpd="sng">
              <a:solidFill>
                <a:srgbClr val="FFFFFF"/>
              </a:solidFill>
            </a:ln>
          </p:spPr>
          <p:style>
            <a:lnRef idx="1">
              <a:schemeClr val="dk1"/>
            </a:lnRef>
            <a:fillRef idx="0">
              <a:schemeClr val="dk1"/>
            </a:fillRef>
            <a:effectRef idx="0">
              <a:schemeClr val="dk1"/>
            </a:effectRef>
            <a:fontRef idx="minor">
              <a:schemeClr val="tx1"/>
            </a:fontRef>
          </p:style>
        </p:cxnSp>
      </p:grpSp>
      <p:sp>
        <p:nvSpPr>
          <p:cNvPr id="34" name="Slide Number Placeholder 3"/>
          <p:cNvSpPr>
            <a:spLocks noGrp="1"/>
          </p:cNvSpPr>
          <p:nvPr>
            <p:ph type="sldNum" sz="quarter" idx="11"/>
          </p:nvPr>
        </p:nvSpPr>
        <p:spPr>
          <a:xfrm>
            <a:off x="228600" y="6618514"/>
            <a:ext cx="463550" cy="184366"/>
          </a:xfrm>
        </p:spPr>
        <p:txBody>
          <a:bodyPr/>
          <a:lstStyle/>
          <a:p>
            <a:pPr>
              <a:defRPr/>
            </a:pPr>
            <a:fld id="{E8C9CA96-CF1B-44E3-BD1A-753241981FA9}" type="slidenum">
              <a:rPr lang="en-US" smtClean="0"/>
              <a:pPr>
                <a:defRPr/>
              </a:pPr>
              <a:t>5</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Quantum Solutions</a:t>
            </a:r>
            <a:endParaRPr lang="en-US" dirty="0"/>
          </a:p>
        </p:txBody>
      </p:sp>
      <p:sp>
        <p:nvSpPr>
          <p:cNvPr id="4" name="Slide Number Placeholder 3"/>
          <p:cNvSpPr>
            <a:spLocks noGrp="1"/>
          </p:cNvSpPr>
          <p:nvPr>
            <p:ph type="sldNum" sz="quarter" idx="4"/>
          </p:nvPr>
        </p:nvSpPr>
        <p:spPr>
          <a:noFill/>
          <a:ln w="9525">
            <a:noFill/>
            <a:miter lim="800000"/>
            <a:headEnd/>
            <a:tailEnd/>
          </a:ln>
        </p:spPr>
        <p:txBody>
          <a:bodyPr/>
          <a:lstStyle/>
          <a:p>
            <a:pPr>
              <a:defRPr/>
            </a:pPr>
            <a:fld id="{E8C9CA96-CF1B-44E3-BD1A-753241981FA9}" type="slidenum">
              <a:rPr lang="en-US" smtClean="0">
                <a:solidFill>
                  <a:schemeClr val="bg1">
                    <a:lumMod val="65000"/>
                  </a:schemeClr>
                </a:solidFill>
              </a:rPr>
              <a:pPr>
                <a:defRPr/>
              </a:pPr>
              <a:t>6</a:t>
            </a:fld>
            <a:endParaRPr lang="en-US" dirty="0">
              <a:solidFill>
                <a:schemeClr val="bg1">
                  <a:lumMod val="65000"/>
                </a:schemeClr>
              </a:solidFill>
            </a:endParaRPr>
          </a:p>
        </p:txBody>
      </p:sp>
      <p:sp>
        <p:nvSpPr>
          <p:cNvPr id="5" name="Rounded Rectangle 4"/>
          <p:cNvSpPr/>
          <p:nvPr/>
        </p:nvSpPr>
        <p:spPr>
          <a:xfrm>
            <a:off x="304799" y="1087450"/>
            <a:ext cx="8558351" cy="4910579"/>
          </a:xfrm>
          <a:prstGeom prst="roundRect">
            <a:avLst>
              <a:gd name="adj" fmla="val 1865"/>
            </a:avLst>
          </a:prstGeom>
          <a:gradFill flip="none" rotWithShape="1">
            <a:gsLst>
              <a:gs pos="100000">
                <a:srgbClr val="119CEC"/>
              </a:gs>
              <a:gs pos="15000">
                <a:srgbClr val="0864BD"/>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endParaRPr lang="en-US" dirty="0">
              <a:solidFill>
                <a:prstClr val="white"/>
              </a:solidFill>
              <a:latin typeface="Arial"/>
              <a:cs typeface="Arial"/>
            </a:endParaRPr>
          </a:p>
        </p:txBody>
      </p:sp>
      <p:sp>
        <p:nvSpPr>
          <p:cNvPr id="6" name="Rectangle 5"/>
          <p:cNvSpPr/>
          <p:nvPr/>
        </p:nvSpPr>
        <p:spPr>
          <a:xfrm>
            <a:off x="398920" y="3750697"/>
            <a:ext cx="2071048" cy="127727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0"/>
              </a:spcBef>
              <a:spcAft>
                <a:spcPts val="600"/>
              </a:spcAft>
              <a:defRPr/>
            </a:pPr>
            <a:r>
              <a:rPr lang="en-US" sz="1200" b="1" dirty="0" smtClean="0">
                <a:solidFill>
                  <a:schemeClr val="bg1"/>
                </a:solidFill>
                <a:latin typeface="Arial" pitchFamily="34" charset="0"/>
                <a:cs typeface="Arial" pitchFamily="34" charset="0"/>
              </a:rPr>
              <a:t>Tiered Solutions and  Wide Area Storage</a:t>
            </a:r>
          </a:p>
          <a:p>
            <a:pPr>
              <a:defRPr/>
            </a:pPr>
            <a:r>
              <a:rPr lang="en-US" sz="1200" dirty="0" smtClean="0">
                <a:solidFill>
                  <a:srgbClr val="75DEFF"/>
                </a:solidFill>
                <a:latin typeface="Arial" pitchFamily="34" charset="0"/>
                <a:cs typeface="Arial" pitchFamily="34" charset="0"/>
              </a:rPr>
              <a:t>Solutions that help you maximize revenue and results by extracting full value from your data</a:t>
            </a:r>
          </a:p>
        </p:txBody>
      </p:sp>
      <p:sp>
        <p:nvSpPr>
          <p:cNvPr id="7" name="Rectangle 6"/>
          <p:cNvSpPr/>
          <p:nvPr/>
        </p:nvSpPr>
        <p:spPr>
          <a:xfrm>
            <a:off x="2648475" y="3750697"/>
            <a:ext cx="1981200" cy="127727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600"/>
              </a:spcAft>
              <a:defRPr/>
            </a:pPr>
            <a:r>
              <a:rPr lang="en-US" sz="1200" b="1" dirty="0" smtClean="0">
                <a:solidFill>
                  <a:schemeClr val="bg1"/>
                </a:solidFill>
                <a:latin typeface="Arial" pitchFamily="34" charset="0"/>
                <a:cs typeface="Arial" pitchFamily="34" charset="0"/>
              </a:rPr>
              <a:t>Deduplication Systems</a:t>
            </a:r>
            <a:br>
              <a:rPr lang="en-US" sz="1200" b="1" dirty="0" smtClean="0">
                <a:solidFill>
                  <a:schemeClr val="bg1"/>
                </a:solidFill>
                <a:latin typeface="Arial" pitchFamily="34" charset="0"/>
                <a:cs typeface="Arial" pitchFamily="34" charset="0"/>
              </a:rPr>
            </a:br>
            <a:r>
              <a:rPr lang="en-US" sz="1200" b="1" dirty="0" smtClean="0">
                <a:solidFill>
                  <a:schemeClr val="bg1"/>
                </a:solidFill>
                <a:latin typeface="Arial" pitchFamily="34" charset="0"/>
                <a:cs typeface="Arial" pitchFamily="34" charset="0"/>
              </a:rPr>
              <a:t>and Tape Libraries</a:t>
            </a:r>
          </a:p>
          <a:p>
            <a:pPr>
              <a:spcAft>
                <a:spcPts val="300"/>
              </a:spcAft>
              <a:defRPr/>
            </a:pPr>
            <a:r>
              <a:rPr lang="en-US" sz="1200" dirty="0" smtClean="0">
                <a:solidFill>
                  <a:srgbClr val="75DEFF"/>
                </a:solidFill>
                <a:latin typeface="Arial" pitchFamily="34" charset="0"/>
                <a:cs typeface="Arial" pitchFamily="34" charset="0"/>
              </a:rPr>
              <a:t>Systems that optimize backup and recovery, simplify management, </a:t>
            </a:r>
            <a:br>
              <a:rPr lang="en-US" sz="1200" dirty="0" smtClean="0">
                <a:solidFill>
                  <a:srgbClr val="75DEFF"/>
                </a:solidFill>
                <a:latin typeface="Arial" pitchFamily="34" charset="0"/>
                <a:cs typeface="Arial" pitchFamily="34" charset="0"/>
              </a:rPr>
            </a:br>
            <a:r>
              <a:rPr lang="en-US" sz="1200" dirty="0" smtClean="0">
                <a:solidFill>
                  <a:srgbClr val="75DEFF"/>
                </a:solidFill>
                <a:latin typeface="Arial" pitchFamily="34" charset="0"/>
                <a:cs typeface="Arial" pitchFamily="34" charset="0"/>
              </a:rPr>
              <a:t>and lower cost</a:t>
            </a:r>
          </a:p>
        </p:txBody>
      </p:sp>
      <p:sp>
        <p:nvSpPr>
          <p:cNvPr id="8" name="Rectangle 7"/>
          <p:cNvSpPr/>
          <p:nvPr/>
        </p:nvSpPr>
        <p:spPr>
          <a:xfrm>
            <a:off x="4763238" y="3750697"/>
            <a:ext cx="2072990" cy="15158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0"/>
              </a:spcBef>
              <a:spcAft>
                <a:spcPts val="600"/>
              </a:spcAft>
              <a:defRPr/>
            </a:pPr>
            <a:r>
              <a:rPr lang="en-US" sz="1200" b="1" dirty="0" smtClean="0">
                <a:solidFill>
                  <a:schemeClr val="bg1"/>
                </a:solidFill>
                <a:latin typeface="Arial" pitchFamily="34" charset="0"/>
                <a:cs typeface="Arial" pitchFamily="34" charset="0"/>
              </a:rPr>
              <a:t>Virtual Server Backup and Disaster Recovery  </a:t>
            </a:r>
            <a:r>
              <a:rPr lang="en-US" sz="1200" dirty="0" smtClean="0">
                <a:solidFill>
                  <a:schemeClr val="bg1"/>
                </a:solidFill>
                <a:latin typeface="Arial" pitchFamily="34" charset="0"/>
                <a:cs typeface="Arial" pitchFamily="34" charset="0"/>
              </a:rPr>
              <a:t/>
            </a:r>
            <a:br>
              <a:rPr lang="en-US" sz="1200" dirty="0" smtClean="0">
                <a:solidFill>
                  <a:schemeClr val="bg1"/>
                </a:solidFill>
                <a:latin typeface="Arial" pitchFamily="34" charset="0"/>
                <a:cs typeface="Arial" pitchFamily="34" charset="0"/>
              </a:rPr>
            </a:br>
            <a:endParaRPr lang="en-US" sz="100" dirty="0" smtClean="0">
              <a:solidFill>
                <a:schemeClr val="bg1"/>
              </a:solidFill>
              <a:latin typeface="Arial" pitchFamily="34" charset="0"/>
              <a:cs typeface="Arial" pitchFamily="34" charset="0"/>
            </a:endParaRPr>
          </a:p>
          <a:p>
            <a:pPr>
              <a:spcBef>
                <a:spcPts val="0"/>
              </a:spcBef>
              <a:spcAft>
                <a:spcPts val="300"/>
              </a:spcAft>
              <a:defRPr/>
            </a:pPr>
            <a:r>
              <a:rPr lang="en-US" sz="1200" dirty="0" smtClean="0">
                <a:solidFill>
                  <a:srgbClr val="75DEFF"/>
                </a:solidFill>
                <a:latin typeface="Arial" pitchFamily="34" charset="0"/>
                <a:cs typeface="Arial" pitchFamily="34" charset="0"/>
              </a:rPr>
              <a:t>All-in-one solutions that protect virtual environments while minimizing impact to servers and storage</a:t>
            </a:r>
          </a:p>
          <a:p>
            <a:pPr>
              <a:defRPr/>
            </a:pPr>
            <a:endParaRPr lang="en-US" sz="1200" dirty="0" smtClean="0">
              <a:solidFill>
                <a:schemeClr val="bg1"/>
              </a:solidFill>
              <a:latin typeface="Arial" pitchFamily="34" charset="0"/>
              <a:cs typeface="Arial" pitchFamily="34" charset="0"/>
            </a:endParaRPr>
          </a:p>
        </p:txBody>
      </p:sp>
      <p:sp>
        <p:nvSpPr>
          <p:cNvPr id="9" name="Rectangle 8"/>
          <p:cNvSpPr/>
          <p:nvPr/>
        </p:nvSpPr>
        <p:spPr>
          <a:xfrm>
            <a:off x="6873657" y="3750697"/>
            <a:ext cx="2002808" cy="146193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600"/>
              </a:spcAft>
              <a:defRPr/>
            </a:pPr>
            <a:r>
              <a:rPr lang="en-US" sz="1200" b="1" dirty="0" smtClean="0">
                <a:solidFill>
                  <a:schemeClr val="bg1"/>
                </a:solidFill>
                <a:latin typeface="Arial" pitchFamily="34" charset="0"/>
                <a:cs typeface="Arial" pitchFamily="34" charset="0"/>
              </a:rPr>
              <a:t>Cloud Software and Services</a:t>
            </a:r>
          </a:p>
          <a:p>
            <a:pPr>
              <a:defRPr/>
            </a:pPr>
            <a:r>
              <a:rPr lang="en-US" sz="1200" dirty="0" smtClean="0">
                <a:solidFill>
                  <a:srgbClr val="75DEFF"/>
                </a:solidFill>
                <a:latin typeface="Arial" pitchFamily="34" charset="0"/>
                <a:cs typeface="Arial" pitchFamily="34" charset="0"/>
              </a:rPr>
              <a:t>Technology that enables cloud backup and disaster recovery for physical &amp; virtual servers</a:t>
            </a:r>
          </a:p>
          <a:p>
            <a:pPr>
              <a:defRPr/>
            </a:pPr>
            <a:endParaRPr lang="en-US" sz="1200" b="1" dirty="0" smtClean="0">
              <a:solidFill>
                <a:schemeClr val="bg1"/>
              </a:solidFill>
              <a:latin typeface="Arial" pitchFamily="34" charset="0"/>
              <a:cs typeface="Arial" pitchFamily="34" charset="0"/>
            </a:endParaRPr>
          </a:p>
        </p:txBody>
      </p:sp>
      <p:sp>
        <p:nvSpPr>
          <p:cNvPr id="10" name="Rounded Rectangle 9"/>
          <p:cNvSpPr/>
          <p:nvPr/>
        </p:nvSpPr>
        <p:spPr>
          <a:xfrm>
            <a:off x="566057" y="5444764"/>
            <a:ext cx="8066314" cy="437322"/>
          </a:xfrm>
          <a:prstGeom prst="roundRect">
            <a:avLst/>
          </a:prstGeom>
          <a:solidFill>
            <a:srgbClr val="00B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latin typeface="Arial" pitchFamily="34" charset="0"/>
                <a:cs typeface="Arial" pitchFamily="34" charset="0"/>
              </a:rPr>
              <a:t>Central Management, Professional Services, &amp; Global Support</a:t>
            </a:r>
            <a:endParaRPr lang="en-US" sz="1400" b="1" dirty="0">
              <a:latin typeface="Arial" pitchFamily="34" charset="0"/>
              <a:cs typeface="Arial" pitchFamily="34" charset="0"/>
            </a:endParaRPr>
          </a:p>
        </p:txBody>
      </p:sp>
      <p:grpSp>
        <p:nvGrpSpPr>
          <p:cNvPr id="3" name="Group 16"/>
          <p:cNvGrpSpPr/>
          <p:nvPr/>
        </p:nvGrpSpPr>
        <p:grpSpPr>
          <a:xfrm>
            <a:off x="2507408" y="1405502"/>
            <a:ext cx="4307397" cy="4163202"/>
            <a:chOff x="2438400" y="948098"/>
            <a:chExt cx="4307397" cy="4542972"/>
          </a:xfrm>
        </p:grpSpPr>
        <p:cxnSp>
          <p:nvCxnSpPr>
            <p:cNvPr id="12" name="Straight Connector 11"/>
            <p:cNvCxnSpPr/>
            <p:nvPr/>
          </p:nvCxnSpPr>
          <p:spPr>
            <a:xfrm>
              <a:off x="6745797" y="948098"/>
              <a:ext cx="0" cy="4542972"/>
            </a:xfrm>
            <a:prstGeom prst="line">
              <a:avLst/>
            </a:prstGeom>
            <a:ln>
              <a:solidFill>
                <a:srgbClr val="00B6F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438400" y="948098"/>
              <a:ext cx="0" cy="4542972"/>
            </a:xfrm>
            <a:prstGeom prst="line">
              <a:avLst/>
            </a:prstGeom>
            <a:ln>
              <a:solidFill>
                <a:srgbClr val="00B6F1"/>
              </a:solidFill>
            </a:ln>
          </p:spPr>
          <p:style>
            <a:lnRef idx="1">
              <a:schemeClr val="accent1"/>
            </a:lnRef>
            <a:fillRef idx="0">
              <a:schemeClr val="accent1"/>
            </a:fillRef>
            <a:effectRef idx="0">
              <a:schemeClr val="accent1"/>
            </a:effectRef>
            <a:fontRef idx="minor">
              <a:schemeClr val="tx1"/>
            </a:fontRef>
          </p:style>
        </p:cxnSp>
      </p:grpSp>
      <p:pic>
        <p:nvPicPr>
          <p:cNvPr id="16" name="Picture 43" descr="cloud"/>
          <p:cNvPicPr>
            <a:picLocks noChangeAspect="1" noChangeArrowheads="1"/>
          </p:cNvPicPr>
          <p:nvPr/>
        </p:nvPicPr>
        <p:blipFill>
          <a:blip r:embed="rId3" cstate="print"/>
          <a:srcRect/>
          <a:stretch>
            <a:fillRect/>
          </a:stretch>
        </p:blipFill>
        <p:spPr bwMode="auto">
          <a:xfrm>
            <a:off x="7063839" y="2061131"/>
            <a:ext cx="1640792" cy="1108565"/>
          </a:xfrm>
          <a:prstGeom prst="rect">
            <a:avLst/>
          </a:prstGeom>
          <a:noFill/>
          <a:ln w="9525">
            <a:noFill/>
            <a:miter lim="800000"/>
            <a:headEnd/>
            <a:tailEnd/>
          </a:ln>
        </p:spPr>
      </p:pic>
      <p:grpSp>
        <p:nvGrpSpPr>
          <p:cNvPr id="11" name="Group 30"/>
          <p:cNvGrpSpPr/>
          <p:nvPr/>
        </p:nvGrpSpPr>
        <p:grpSpPr>
          <a:xfrm>
            <a:off x="7367274" y="2033434"/>
            <a:ext cx="1092056" cy="1047918"/>
            <a:chOff x="6745462" y="1543913"/>
            <a:chExt cx="1613486" cy="1548267"/>
          </a:xfrm>
        </p:grpSpPr>
        <p:pic>
          <p:nvPicPr>
            <p:cNvPr id="18" name="Picture 52" descr="cirArrow"/>
            <p:cNvPicPr>
              <a:picLocks noChangeAspect="1" noChangeArrowheads="1"/>
            </p:cNvPicPr>
            <p:nvPr/>
          </p:nvPicPr>
          <p:blipFill>
            <a:blip r:embed="rId4" cstate="print">
              <a:duotone>
                <a:schemeClr val="accent4">
                  <a:shade val="45000"/>
                  <a:satMod val="135000"/>
                </a:schemeClr>
                <a:prstClr val="white"/>
              </a:duotone>
              <a:lum bright="40000"/>
            </a:blip>
            <a:srcRect/>
            <a:stretch>
              <a:fillRect/>
            </a:stretch>
          </p:blipFill>
          <p:spPr bwMode="auto">
            <a:xfrm rot="505797">
              <a:off x="7166736" y="1912386"/>
              <a:ext cx="1192212" cy="1114425"/>
            </a:xfrm>
            <a:prstGeom prst="rect">
              <a:avLst/>
            </a:prstGeom>
            <a:noFill/>
            <a:ln w="9525">
              <a:noFill/>
              <a:miter lim="800000"/>
              <a:headEnd/>
              <a:tailEnd/>
            </a:ln>
          </p:spPr>
        </p:pic>
        <p:pic>
          <p:nvPicPr>
            <p:cNvPr id="19" name="Picture 52" descr="cirArrow"/>
            <p:cNvPicPr>
              <a:picLocks noChangeAspect="1" noChangeArrowheads="1"/>
            </p:cNvPicPr>
            <p:nvPr/>
          </p:nvPicPr>
          <p:blipFill>
            <a:blip r:embed="rId4" cstate="print">
              <a:duotone>
                <a:schemeClr val="accent4">
                  <a:shade val="45000"/>
                  <a:satMod val="135000"/>
                </a:schemeClr>
                <a:prstClr val="white"/>
              </a:duotone>
              <a:lum bright="40000"/>
            </a:blip>
            <a:srcRect/>
            <a:stretch>
              <a:fillRect/>
            </a:stretch>
          </p:blipFill>
          <p:spPr bwMode="auto">
            <a:xfrm rot="14213605">
              <a:off x="6782381" y="1582805"/>
              <a:ext cx="1192209" cy="1114425"/>
            </a:xfrm>
            <a:prstGeom prst="rect">
              <a:avLst/>
            </a:prstGeom>
            <a:noFill/>
            <a:ln w="9525">
              <a:noFill/>
              <a:miter lim="800000"/>
              <a:headEnd/>
              <a:tailEnd/>
            </a:ln>
          </p:spPr>
        </p:pic>
        <p:pic>
          <p:nvPicPr>
            <p:cNvPr id="20" name="Picture 52" descr="cirArrow"/>
            <p:cNvPicPr>
              <a:picLocks noChangeAspect="1" noChangeArrowheads="1"/>
            </p:cNvPicPr>
            <p:nvPr/>
          </p:nvPicPr>
          <p:blipFill>
            <a:blip r:embed="rId4" cstate="print">
              <a:duotone>
                <a:schemeClr val="accent4">
                  <a:shade val="45000"/>
                  <a:satMod val="135000"/>
                </a:schemeClr>
                <a:prstClr val="white"/>
              </a:duotone>
              <a:lum bright="40000"/>
            </a:blip>
            <a:srcRect/>
            <a:stretch>
              <a:fillRect/>
            </a:stretch>
          </p:blipFill>
          <p:spPr bwMode="auto">
            <a:xfrm rot="10554447">
              <a:off x="6745462" y="1977755"/>
              <a:ext cx="1192212" cy="1114425"/>
            </a:xfrm>
            <a:prstGeom prst="rect">
              <a:avLst/>
            </a:prstGeom>
            <a:noFill/>
            <a:ln w="9525">
              <a:noFill/>
              <a:miter lim="800000"/>
              <a:headEnd/>
              <a:tailEnd/>
            </a:ln>
          </p:spPr>
        </p:pic>
      </p:grpSp>
      <p:sp>
        <p:nvSpPr>
          <p:cNvPr id="21" name="TextBox 20"/>
          <p:cNvSpPr txBox="1"/>
          <p:nvPr/>
        </p:nvSpPr>
        <p:spPr>
          <a:xfrm>
            <a:off x="247032" y="1320739"/>
            <a:ext cx="2249587" cy="353943"/>
          </a:xfrm>
          <a:prstGeom prst="rect">
            <a:avLst/>
          </a:prstGeom>
          <a:noFill/>
        </p:spPr>
        <p:txBody>
          <a:bodyPr wrap="square" rtlCol="0">
            <a:spAutoFit/>
          </a:bodyPr>
          <a:lstStyle/>
          <a:p>
            <a:pPr algn="ctr"/>
            <a:r>
              <a:rPr lang="en-US" sz="1700" b="1" dirty="0" smtClean="0">
                <a:solidFill>
                  <a:schemeClr val="bg1"/>
                </a:solidFill>
                <a:latin typeface="Arial" pitchFamily="34" charset="0"/>
                <a:cs typeface="Arial" pitchFamily="34" charset="0"/>
              </a:rPr>
              <a:t>BIG DATA</a:t>
            </a:r>
            <a:endParaRPr lang="en-US" sz="1700" dirty="0">
              <a:solidFill>
                <a:schemeClr val="bg1"/>
              </a:solidFill>
              <a:latin typeface="Arial" pitchFamily="34" charset="0"/>
              <a:cs typeface="Arial" pitchFamily="34" charset="0"/>
            </a:endParaRPr>
          </a:p>
        </p:txBody>
      </p:sp>
      <p:sp>
        <p:nvSpPr>
          <p:cNvPr id="22" name="TextBox 21"/>
          <p:cNvSpPr txBox="1"/>
          <p:nvPr/>
        </p:nvSpPr>
        <p:spPr>
          <a:xfrm>
            <a:off x="2507407" y="1320739"/>
            <a:ext cx="4250231" cy="353943"/>
          </a:xfrm>
          <a:prstGeom prst="rect">
            <a:avLst/>
          </a:prstGeom>
          <a:noFill/>
        </p:spPr>
        <p:txBody>
          <a:bodyPr wrap="square" rtlCol="0">
            <a:spAutoFit/>
          </a:bodyPr>
          <a:lstStyle/>
          <a:p>
            <a:pPr algn="ctr"/>
            <a:r>
              <a:rPr lang="en-US" sz="1700" b="1" dirty="0" smtClean="0">
                <a:solidFill>
                  <a:schemeClr val="bg1"/>
                </a:solidFill>
                <a:latin typeface="Arial" pitchFamily="34" charset="0"/>
                <a:cs typeface="Arial" pitchFamily="34" charset="0"/>
              </a:rPr>
              <a:t>DATA PROTECTION</a:t>
            </a:r>
            <a:endParaRPr lang="en-US" sz="1700" dirty="0">
              <a:solidFill>
                <a:schemeClr val="bg1"/>
              </a:solidFill>
              <a:latin typeface="Arial" pitchFamily="34" charset="0"/>
              <a:cs typeface="Arial" pitchFamily="34" charset="0"/>
            </a:endParaRPr>
          </a:p>
        </p:txBody>
      </p:sp>
      <p:sp>
        <p:nvSpPr>
          <p:cNvPr id="23" name="TextBox 22"/>
          <p:cNvSpPr txBox="1"/>
          <p:nvPr/>
        </p:nvSpPr>
        <p:spPr>
          <a:xfrm>
            <a:off x="6815068" y="1320739"/>
            <a:ext cx="2058075" cy="353943"/>
          </a:xfrm>
          <a:prstGeom prst="rect">
            <a:avLst/>
          </a:prstGeom>
          <a:noFill/>
        </p:spPr>
        <p:txBody>
          <a:bodyPr wrap="square" rtlCol="0">
            <a:spAutoFit/>
          </a:bodyPr>
          <a:lstStyle/>
          <a:p>
            <a:pPr algn="ctr"/>
            <a:r>
              <a:rPr lang="en-US" sz="1700" b="1" dirty="0" smtClean="0">
                <a:solidFill>
                  <a:schemeClr val="bg1"/>
                </a:solidFill>
                <a:latin typeface="Arial" pitchFamily="34" charset="0"/>
                <a:cs typeface="Arial" pitchFamily="34" charset="0"/>
              </a:rPr>
              <a:t>CLOUD</a:t>
            </a:r>
            <a:endParaRPr lang="en-US" sz="1700" dirty="0">
              <a:solidFill>
                <a:schemeClr val="bg1"/>
              </a:solidFill>
              <a:latin typeface="Arial" pitchFamily="34" charset="0"/>
              <a:cs typeface="Arial" pitchFamily="34" charset="0"/>
            </a:endParaRPr>
          </a:p>
        </p:txBody>
      </p:sp>
      <p:pic>
        <p:nvPicPr>
          <p:cNvPr id="32" name="Picture 31" descr="backupWorld.png"/>
          <p:cNvPicPr>
            <a:picLocks noChangeAspect="1"/>
          </p:cNvPicPr>
          <p:nvPr/>
        </p:nvPicPr>
        <p:blipFill>
          <a:blip r:embed="rId5" cstate="print"/>
          <a:stretch>
            <a:fillRect/>
          </a:stretch>
        </p:blipFill>
        <p:spPr>
          <a:xfrm>
            <a:off x="2777704" y="2080842"/>
            <a:ext cx="1923691" cy="1082267"/>
          </a:xfrm>
          <a:prstGeom prst="rect">
            <a:avLst/>
          </a:prstGeom>
        </p:spPr>
      </p:pic>
      <p:pic>
        <p:nvPicPr>
          <p:cNvPr id="34" name="Picture 33" descr="disruptive.png"/>
          <p:cNvPicPr>
            <a:picLocks noChangeAspect="1"/>
          </p:cNvPicPr>
          <p:nvPr/>
        </p:nvPicPr>
        <p:blipFill>
          <a:blip r:embed="rId6" cstate="print"/>
          <a:stretch>
            <a:fillRect/>
          </a:stretch>
        </p:blipFill>
        <p:spPr>
          <a:xfrm>
            <a:off x="5269302" y="1992701"/>
            <a:ext cx="933090" cy="1303156"/>
          </a:xfrm>
          <a:prstGeom prst="rect">
            <a:avLst/>
          </a:prstGeom>
        </p:spPr>
      </p:pic>
      <p:pic>
        <p:nvPicPr>
          <p:cNvPr id="27" name="Picture 26" descr="BigData.png"/>
          <p:cNvPicPr>
            <a:picLocks noChangeAspect="1"/>
          </p:cNvPicPr>
          <p:nvPr/>
        </p:nvPicPr>
        <p:blipFill>
          <a:blip r:embed="rId7" cstate="print"/>
          <a:stretch>
            <a:fillRect/>
          </a:stretch>
        </p:blipFill>
        <p:spPr>
          <a:xfrm>
            <a:off x="505120" y="2039495"/>
            <a:ext cx="1766740" cy="123020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153400" cy="639763"/>
          </a:xfrm>
        </p:spPr>
        <p:txBody>
          <a:bodyPr/>
          <a:lstStyle/>
          <a:p>
            <a:r>
              <a:rPr lang="en-US" dirty="0" smtClean="0"/>
              <a:t>Data Protection Drivers</a:t>
            </a:r>
            <a:endParaRPr lang="en-US" dirty="0"/>
          </a:p>
        </p:txBody>
      </p:sp>
      <p:sp>
        <p:nvSpPr>
          <p:cNvPr id="4" name="Slide Number Placeholder 3"/>
          <p:cNvSpPr>
            <a:spLocks noGrp="1"/>
          </p:cNvSpPr>
          <p:nvPr>
            <p:ph type="sldNum" sz="quarter" idx="4"/>
          </p:nvPr>
        </p:nvSpPr>
        <p:spPr>
          <a:noFill/>
          <a:ln w="9525">
            <a:noFill/>
            <a:miter lim="800000"/>
            <a:headEnd/>
            <a:tailEnd/>
          </a:ln>
        </p:spPr>
        <p:txBody>
          <a:bodyPr/>
          <a:lstStyle/>
          <a:p>
            <a:pPr>
              <a:defRPr/>
            </a:pPr>
            <a:fld id="{E8C9CA96-CF1B-44E3-BD1A-753241981FA9}" type="slidenum">
              <a:rPr lang="en-US" smtClean="0">
                <a:solidFill>
                  <a:schemeClr val="bg1">
                    <a:lumMod val="65000"/>
                  </a:schemeClr>
                </a:solidFill>
              </a:rPr>
              <a:pPr>
                <a:defRPr/>
              </a:pPr>
              <a:t>7</a:t>
            </a:fld>
            <a:endParaRPr lang="en-US" dirty="0">
              <a:solidFill>
                <a:schemeClr val="bg1">
                  <a:lumMod val="65000"/>
                </a:schemeClr>
              </a:solidFill>
            </a:endParaRPr>
          </a:p>
        </p:txBody>
      </p:sp>
      <p:cxnSp>
        <p:nvCxnSpPr>
          <p:cNvPr id="6" name="Straight Connector 5"/>
          <p:cNvCxnSpPr/>
          <p:nvPr/>
        </p:nvCxnSpPr>
        <p:spPr>
          <a:xfrm>
            <a:off x="914400" y="2805289"/>
            <a:ext cx="6629400" cy="0"/>
          </a:xfrm>
          <a:prstGeom prst="line">
            <a:avLst/>
          </a:prstGeom>
          <a:ln w="6350">
            <a:solidFill>
              <a:srgbClr val="0973B9"/>
            </a:solidFill>
            <a:prstDash val="sysDot"/>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914400" y="3955344"/>
            <a:ext cx="6629400" cy="0"/>
          </a:xfrm>
          <a:prstGeom prst="line">
            <a:avLst/>
          </a:prstGeom>
          <a:ln w="6350">
            <a:solidFill>
              <a:srgbClr val="0973B9"/>
            </a:solidFill>
            <a:prstDash val="sysDot"/>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2716960" y="1905000"/>
            <a:ext cx="3831498" cy="707886"/>
          </a:xfrm>
          <a:prstGeom prst="rect">
            <a:avLst/>
          </a:prstGeom>
          <a:noFill/>
        </p:spPr>
        <p:txBody>
          <a:bodyPr wrap="none" rtlCol="0">
            <a:spAutoFit/>
          </a:bodyPr>
          <a:lstStyle/>
          <a:p>
            <a:r>
              <a:rPr lang="en-US" sz="2000" dirty="0" smtClean="0">
                <a:solidFill>
                  <a:srgbClr val="6C7B84"/>
                </a:solidFill>
                <a:latin typeface="Arial Narrow"/>
                <a:cs typeface="Arial Narrow"/>
              </a:rPr>
              <a:t>Managing data protection policy across</a:t>
            </a:r>
            <a:br>
              <a:rPr lang="en-US" sz="2000" dirty="0" smtClean="0">
                <a:solidFill>
                  <a:srgbClr val="6C7B84"/>
                </a:solidFill>
                <a:latin typeface="Arial Narrow"/>
                <a:cs typeface="Arial Narrow"/>
              </a:rPr>
            </a:br>
            <a:r>
              <a:rPr lang="en-US" sz="2000" dirty="0" smtClean="0">
                <a:solidFill>
                  <a:srgbClr val="6C7B84"/>
                </a:solidFill>
                <a:latin typeface="Arial Narrow"/>
                <a:cs typeface="Arial Narrow"/>
              </a:rPr>
              <a:t>physical and virtual servers</a:t>
            </a:r>
            <a:endParaRPr lang="en-US" sz="2000" dirty="0">
              <a:solidFill>
                <a:srgbClr val="6C7B84"/>
              </a:solidFill>
              <a:latin typeface="Arial Narrow"/>
              <a:cs typeface="Arial Narrow"/>
            </a:endParaRPr>
          </a:p>
        </p:txBody>
      </p:sp>
      <p:sp>
        <p:nvSpPr>
          <p:cNvPr id="10" name="TextBox 9"/>
          <p:cNvSpPr txBox="1"/>
          <p:nvPr/>
        </p:nvSpPr>
        <p:spPr>
          <a:xfrm>
            <a:off x="2716960" y="4191000"/>
            <a:ext cx="3948517" cy="707886"/>
          </a:xfrm>
          <a:prstGeom prst="rect">
            <a:avLst/>
          </a:prstGeom>
          <a:noFill/>
        </p:spPr>
        <p:txBody>
          <a:bodyPr wrap="none" rtlCol="0">
            <a:spAutoFit/>
          </a:bodyPr>
          <a:lstStyle/>
          <a:p>
            <a:r>
              <a:rPr lang="en-US" sz="2000" dirty="0">
                <a:solidFill>
                  <a:srgbClr val="6C7B84"/>
                </a:solidFill>
                <a:latin typeface="Arial Narrow"/>
                <a:cs typeface="Arial Narrow"/>
              </a:rPr>
              <a:t>Managing growing data volumes across </a:t>
            </a:r>
            <a:r>
              <a:rPr lang="en-US" sz="2000" dirty="0" smtClean="0">
                <a:solidFill>
                  <a:srgbClr val="6C7B84"/>
                </a:solidFill>
                <a:latin typeface="Arial Narrow"/>
                <a:cs typeface="Arial Narrow"/>
              </a:rPr>
              <a:t/>
            </a:r>
            <a:br>
              <a:rPr lang="en-US" sz="2000" dirty="0" smtClean="0">
                <a:solidFill>
                  <a:srgbClr val="6C7B84"/>
                </a:solidFill>
                <a:latin typeface="Arial Narrow"/>
                <a:cs typeface="Arial Narrow"/>
              </a:rPr>
            </a:br>
            <a:r>
              <a:rPr lang="en-US" sz="2000" dirty="0" smtClean="0">
                <a:solidFill>
                  <a:srgbClr val="6C7B84"/>
                </a:solidFill>
                <a:latin typeface="Arial Narrow"/>
                <a:cs typeface="Arial Narrow"/>
              </a:rPr>
              <a:t>geographically </a:t>
            </a:r>
            <a:r>
              <a:rPr lang="en-US" sz="2000" dirty="0">
                <a:solidFill>
                  <a:srgbClr val="6C7B84"/>
                </a:solidFill>
                <a:latin typeface="Arial Narrow"/>
                <a:cs typeface="Arial Narrow"/>
              </a:rPr>
              <a:t>distributed sites</a:t>
            </a:r>
          </a:p>
        </p:txBody>
      </p:sp>
      <p:sp>
        <p:nvSpPr>
          <p:cNvPr id="11" name="TextBox 10"/>
          <p:cNvSpPr txBox="1"/>
          <p:nvPr/>
        </p:nvSpPr>
        <p:spPr>
          <a:xfrm>
            <a:off x="2716960" y="3047385"/>
            <a:ext cx="4155305" cy="707886"/>
          </a:xfrm>
          <a:prstGeom prst="rect">
            <a:avLst/>
          </a:prstGeom>
          <a:noFill/>
        </p:spPr>
        <p:txBody>
          <a:bodyPr wrap="none" rtlCol="0">
            <a:spAutoFit/>
          </a:bodyPr>
          <a:lstStyle/>
          <a:p>
            <a:r>
              <a:rPr lang="en-US" sz="2000" dirty="0">
                <a:solidFill>
                  <a:srgbClr val="6C7B84"/>
                </a:solidFill>
                <a:latin typeface="Arial Narrow"/>
                <a:cs typeface="Arial Narrow"/>
              </a:rPr>
              <a:t>Data growth due to the increasing number </a:t>
            </a:r>
            <a:r>
              <a:rPr lang="en-US" sz="2000" dirty="0" smtClean="0">
                <a:solidFill>
                  <a:srgbClr val="6C7B84"/>
                </a:solidFill>
                <a:latin typeface="Arial Narrow"/>
                <a:cs typeface="Arial Narrow"/>
              </a:rPr>
              <a:t/>
            </a:r>
            <a:br>
              <a:rPr lang="en-US" sz="2000" dirty="0" smtClean="0">
                <a:solidFill>
                  <a:srgbClr val="6C7B84"/>
                </a:solidFill>
                <a:latin typeface="Arial Narrow"/>
                <a:cs typeface="Arial Narrow"/>
              </a:rPr>
            </a:br>
            <a:r>
              <a:rPr lang="en-US" sz="2000" dirty="0" smtClean="0">
                <a:solidFill>
                  <a:srgbClr val="6C7B84"/>
                </a:solidFill>
                <a:latin typeface="Arial Narrow"/>
                <a:cs typeface="Arial Narrow"/>
              </a:rPr>
              <a:t>of </a:t>
            </a:r>
            <a:r>
              <a:rPr lang="en-US" sz="2000" dirty="0">
                <a:solidFill>
                  <a:srgbClr val="6C7B84"/>
                </a:solidFill>
                <a:latin typeface="Arial Narrow"/>
                <a:cs typeface="Arial Narrow"/>
              </a:rPr>
              <a:t>virtual servers</a:t>
            </a:r>
          </a:p>
        </p:txBody>
      </p:sp>
      <p:sp>
        <p:nvSpPr>
          <p:cNvPr id="12" name="Rounded Rectangle 11"/>
          <p:cNvSpPr/>
          <p:nvPr/>
        </p:nvSpPr>
        <p:spPr>
          <a:xfrm>
            <a:off x="1421154" y="1932465"/>
            <a:ext cx="645886" cy="645886"/>
          </a:xfrm>
          <a:prstGeom prst="roundRect">
            <a:avLst>
              <a:gd name="adj" fmla="val 50000"/>
            </a:avLst>
          </a:prstGeom>
          <a:solidFill>
            <a:srgbClr val="00B6F1"/>
          </a:solidFill>
          <a:ln>
            <a:solidFill>
              <a:srgbClr val="00B6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421154" y="3075465"/>
            <a:ext cx="645886" cy="645886"/>
          </a:xfrm>
          <a:prstGeom prst="roundRect">
            <a:avLst>
              <a:gd name="adj" fmla="val 50000"/>
            </a:avLst>
          </a:prstGeom>
          <a:solidFill>
            <a:srgbClr val="00B6F1"/>
          </a:solidFill>
          <a:ln>
            <a:solidFill>
              <a:srgbClr val="00B6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421154" y="4218465"/>
            <a:ext cx="645886" cy="645886"/>
          </a:xfrm>
          <a:prstGeom prst="roundRect">
            <a:avLst>
              <a:gd name="adj" fmla="val 50000"/>
            </a:avLst>
          </a:prstGeom>
          <a:solidFill>
            <a:srgbClr val="00B6F1"/>
          </a:solidFill>
          <a:ln>
            <a:solidFill>
              <a:srgbClr val="00B6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6"/>
          <p:cNvSpPr txBox="1">
            <a:spLocks noChangeArrowheads="1"/>
          </p:cNvSpPr>
          <p:nvPr/>
        </p:nvSpPr>
        <p:spPr bwMode="auto">
          <a:xfrm>
            <a:off x="1337700" y="1673930"/>
            <a:ext cx="816429"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4000" b="1" dirty="0" smtClean="0">
                <a:solidFill>
                  <a:schemeClr val="bg1"/>
                </a:solidFill>
              </a:rPr>
              <a:t>1</a:t>
            </a:r>
            <a:endParaRPr lang="en-US" sz="4000" b="1" dirty="0">
              <a:solidFill>
                <a:schemeClr val="bg1"/>
              </a:solidFill>
            </a:endParaRPr>
          </a:p>
        </p:txBody>
      </p:sp>
      <p:sp>
        <p:nvSpPr>
          <p:cNvPr id="16" name="TextBox 15"/>
          <p:cNvSpPr txBox="1">
            <a:spLocks noChangeArrowheads="1"/>
          </p:cNvSpPr>
          <p:nvPr/>
        </p:nvSpPr>
        <p:spPr bwMode="auto">
          <a:xfrm>
            <a:off x="1337700" y="2812394"/>
            <a:ext cx="816429"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4000" b="1" dirty="0" smtClean="0">
                <a:solidFill>
                  <a:schemeClr val="bg1"/>
                </a:solidFill>
              </a:rPr>
              <a:t>2</a:t>
            </a:r>
            <a:endParaRPr lang="en-US" sz="4000" b="1" dirty="0">
              <a:solidFill>
                <a:schemeClr val="bg1"/>
              </a:solidFill>
            </a:endParaRPr>
          </a:p>
        </p:txBody>
      </p:sp>
      <p:sp>
        <p:nvSpPr>
          <p:cNvPr id="17" name="TextBox 16"/>
          <p:cNvSpPr txBox="1">
            <a:spLocks noChangeArrowheads="1"/>
          </p:cNvSpPr>
          <p:nvPr/>
        </p:nvSpPr>
        <p:spPr bwMode="auto">
          <a:xfrm>
            <a:off x="1344050" y="3967187"/>
            <a:ext cx="816429"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4000" b="1" dirty="0" smtClean="0">
                <a:solidFill>
                  <a:schemeClr val="bg1"/>
                </a:solidFill>
              </a:rPr>
              <a:t>3</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57200" y="4876800"/>
            <a:ext cx="521813" cy="1015663"/>
          </a:xfrm>
          <a:prstGeom prst="rect">
            <a:avLst/>
          </a:prstGeom>
          <a:noFill/>
        </p:spPr>
        <p:txBody>
          <a:bodyPr wrap="square" lIns="0" rIns="0" rtlCol="0">
            <a:spAutoFit/>
          </a:bodyPr>
          <a:lstStyle/>
          <a:p>
            <a:r>
              <a:rPr lang="en-US" sz="6000" dirty="0" smtClean="0">
                <a:solidFill>
                  <a:srgbClr val="E3E9EF"/>
                </a:solidFill>
                <a:latin typeface="Arial Narrow"/>
                <a:cs typeface="Arial Narrow"/>
              </a:rPr>
              <a:t>“</a:t>
            </a:r>
            <a:endParaRPr lang="en-US" sz="6000" dirty="0">
              <a:solidFill>
                <a:srgbClr val="E3E9EF"/>
              </a:solidFill>
              <a:latin typeface="Arial Narrow"/>
              <a:cs typeface="Arial Narrow"/>
            </a:endParaRPr>
          </a:p>
        </p:txBody>
      </p:sp>
      <p:sp>
        <p:nvSpPr>
          <p:cNvPr id="12" name="TextBox 11"/>
          <p:cNvSpPr txBox="1"/>
          <p:nvPr/>
        </p:nvSpPr>
        <p:spPr>
          <a:xfrm>
            <a:off x="705854" y="5145506"/>
            <a:ext cx="4179413" cy="1261884"/>
          </a:xfrm>
          <a:prstGeom prst="rect">
            <a:avLst/>
          </a:prstGeom>
          <a:noFill/>
        </p:spPr>
        <p:txBody>
          <a:bodyPr wrap="square" lIns="0" rIns="0" rtlCol="0">
            <a:spAutoFit/>
          </a:bodyPr>
          <a:lstStyle/>
          <a:p>
            <a:r>
              <a:rPr lang="en-US" sz="1500" i="1" dirty="0" smtClean="0">
                <a:solidFill>
                  <a:srgbClr val="00B0F0"/>
                </a:solidFill>
                <a:latin typeface="Arial Narrow"/>
                <a:cs typeface="Arial Narrow"/>
              </a:rPr>
              <a:t>Across </a:t>
            </a:r>
            <a:r>
              <a:rPr lang="en-US" sz="1500" i="1" dirty="0">
                <a:solidFill>
                  <a:srgbClr val="00B0F0"/>
                </a:solidFill>
                <a:latin typeface="Arial Narrow"/>
                <a:cs typeface="Arial Narrow"/>
              </a:rPr>
              <a:t>the board in terms of speed, ease of use, </a:t>
            </a:r>
            <a:r>
              <a:rPr lang="en-US" sz="1500" i="1" dirty="0" smtClean="0">
                <a:solidFill>
                  <a:srgbClr val="00B0F0"/>
                </a:solidFill>
                <a:latin typeface="Arial Narrow"/>
                <a:cs typeface="Arial Narrow"/>
              </a:rPr>
              <a:t>capacity, virtual </a:t>
            </a:r>
            <a:r>
              <a:rPr lang="en-US" sz="1500" i="1" dirty="0">
                <a:solidFill>
                  <a:srgbClr val="00B0F0"/>
                </a:solidFill>
                <a:latin typeface="Arial Narrow"/>
                <a:cs typeface="Arial Narrow"/>
              </a:rPr>
              <a:t>backup and more, the Quantum solution </a:t>
            </a:r>
            <a:r>
              <a:rPr lang="en-US" sz="1500" i="1" dirty="0" smtClean="0">
                <a:solidFill>
                  <a:srgbClr val="00B0F0"/>
                </a:solidFill>
                <a:latin typeface="Arial Narrow"/>
                <a:cs typeface="Arial Narrow"/>
              </a:rPr>
              <a:t>was clearly </a:t>
            </a:r>
            <a:r>
              <a:rPr lang="en-US" sz="1500" i="1" dirty="0">
                <a:solidFill>
                  <a:srgbClr val="00B0F0"/>
                </a:solidFill>
                <a:latin typeface="Arial Narrow"/>
                <a:cs typeface="Arial Narrow"/>
              </a:rPr>
              <a:t>the best option.</a:t>
            </a:r>
          </a:p>
          <a:p>
            <a:endParaRPr lang="en-US" sz="1400" i="1" dirty="0">
              <a:solidFill>
                <a:srgbClr val="00B0F0"/>
              </a:solidFill>
              <a:latin typeface="Arial Narrow"/>
              <a:cs typeface="Arial Narrow"/>
            </a:endParaRPr>
          </a:p>
          <a:p>
            <a:r>
              <a:rPr lang="en-US" sz="1400" i="1" dirty="0">
                <a:solidFill>
                  <a:srgbClr val="00B0F0"/>
                </a:solidFill>
                <a:latin typeface="Arial Narrow"/>
                <a:cs typeface="Arial Narrow"/>
              </a:rPr>
              <a:t>– </a:t>
            </a:r>
            <a:r>
              <a:rPr lang="en-US" sz="1400" b="1" i="1" dirty="0">
                <a:solidFill>
                  <a:srgbClr val="00B0F0"/>
                </a:solidFill>
                <a:latin typeface="Arial Narrow"/>
                <a:cs typeface="Arial Narrow"/>
              </a:rPr>
              <a:t>Chris Hale</a:t>
            </a:r>
            <a:r>
              <a:rPr lang="en-US" sz="1400" i="1" dirty="0">
                <a:solidFill>
                  <a:srgbClr val="00B0F0"/>
                </a:solidFill>
                <a:latin typeface="Arial Narrow"/>
                <a:cs typeface="Arial Narrow"/>
              </a:rPr>
              <a:t>, IS </a:t>
            </a:r>
            <a:r>
              <a:rPr lang="en-US" sz="1400" i="1" dirty="0" smtClean="0">
                <a:solidFill>
                  <a:srgbClr val="00B0F0"/>
                </a:solidFill>
                <a:latin typeface="Arial Narrow"/>
                <a:cs typeface="Arial Narrow"/>
              </a:rPr>
              <a:t>Director</a:t>
            </a:r>
            <a:endParaRPr lang="en-US" sz="1400" i="1" dirty="0">
              <a:solidFill>
                <a:srgbClr val="00B0F0"/>
              </a:solidFill>
              <a:latin typeface="Arial Narrow"/>
              <a:cs typeface="Arial Narrow"/>
            </a:endParaRPr>
          </a:p>
        </p:txBody>
      </p:sp>
      <p:sp>
        <p:nvSpPr>
          <p:cNvPr id="2" name="Title 1"/>
          <p:cNvSpPr>
            <a:spLocks noGrp="1"/>
          </p:cNvSpPr>
          <p:nvPr>
            <p:ph type="title"/>
          </p:nvPr>
        </p:nvSpPr>
        <p:spPr/>
        <p:txBody>
          <a:bodyPr/>
          <a:lstStyle/>
          <a:p>
            <a:r>
              <a:rPr lang="en-US" dirty="0" smtClean="0"/>
              <a:t>Certainty in a Virtual Environment</a:t>
            </a:r>
            <a:endParaRPr lang="en-US" dirty="0"/>
          </a:p>
        </p:txBody>
      </p:sp>
      <p:sp>
        <p:nvSpPr>
          <p:cNvPr id="4" name="Slide Number Placeholder 3"/>
          <p:cNvSpPr>
            <a:spLocks noGrp="1"/>
          </p:cNvSpPr>
          <p:nvPr>
            <p:ph type="sldNum" sz="quarter" idx="4"/>
          </p:nvPr>
        </p:nvSpPr>
        <p:spPr>
          <a:noFill/>
          <a:ln w="9525">
            <a:noFill/>
            <a:miter lim="800000"/>
            <a:headEnd/>
            <a:tailEnd/>
          </a:ln>
        </p:spPr>
        <p:txBody>
          <a:bodyPr/>
          <a:lstStyle/>
          <a:p>
            <a:pPr>
              <a:defRPr/>
            </a:pPr>
            <a:fld id="{E8C9CA96-CF1B-44E3-BD1A-753241981FA9}" type="slidenum">
              <a:rPr lang="en-US" smtClean="0">
                <a:solidFill>
                  <a:schemeClr val="bg1">
                    <a:lumMod val="65000"/>
                  </a:schemeClr>
                </a:solidFill>
              </a:rPr>
              <a:pPr>
                <a:defRPr/>
              </a:pPr>
              <a:t>8</a:t>
            </a:fld>
            <a:endParaRPr lang="en-US" dirty="0">
              <a:solidFill>
                <a:schemeClr val="bg1">
                  <a:lumMod val="65000"/>
                </a:schemeClr>
              </a:solidFill>
            </a:endParaRPr>
          </a:p>
        </p:txBody>
      </p:sp>
      <p:pic>
        <p:nvPicPr>
          <p:cNvPr id="5" name="Picture 4" descr="Brain-artwork.jpg"/>
          <p:cNvPicPr>
            <a:picLocks noChangeAspect="1"/>
          </p:cNvPicPr>
          <p:nvPr/>
        </p:nvPicPr>
        <p:blipFill>
          <a:blip r:embed="rId3" cstate="print">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5528370" y="1267325"/>
            <a:ext cx="3010039" cy="3895344"/>
          </a:xfrm>
          <a:prstGeom prst="rect">
            <a:avLst/>
          </a:prstGeom>
          <a:noFill/>
          <a:ln>
            <a:noFill/>
          </a:ln>
          <a:effectLst>
            <a:outerShdw blurRad="50800" algn="tl" rotWithShape="0">
              <a:prstClr val="black">
                <a:alpha val="40000"/>
              </a:prstClr>
            </a:outerShdw>
          </a:effectLst>
        </p:spPr>
      </p:pic>
      <p:pic>
        <p:nvPicPr>
          <p:cNvPr id="6" name="Picture 1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2667000" y="5791200"/>
            <a:ext cx="2268796" cy="578278"/>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pic>
      <p:cxnSp>
        <p:nvCxnSpPr>
          <p:cNvPr id="7" name="Straight Connector 6"/>
          <p:cNvCxnSpPr/>
          <p:nvPr/>
        </p:nvCxnSpPr>
        <p:spPr>
          <a:xfrm>
            <a:off x="705854" y="2060952"/>
            <a:ext cx="3657600" cy="0"/>
          </a:xfrm>
          <a:prstGeom prst="line">
            <a:avLst/>
          </a:prstGeom>
          <a:ln w="6350">
            <a:solidFill>
              <a:srgbClr val="0973B9"/>
            </a:solidFill>
            <a:prstDash val="sysDot"/>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705854" y="4844256"/>
            <a:ext cx="3657600" cy="0"/>
          </a:xfrm>
          <a:prstGeom prst="line">
            <a:avLst/>
          </a:prstGeom>
          <a:ln w="6350">
            <a:solidFill>
              <a:srgbClr val="0973B9"/>
            </a:solidFill>
            <a:prstDash val="sysDot"/>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705854" y="2150958"/>
            <a:ext cx="4501146" cy="569387"/>
          </a:xfrm>
          <a:prstGeom prst="rect">
            <a:avLst/>
          </a:prstGeom>
          <a:noFill/>
        </p:spPr>
        <p:txBody>
          <a:bodyPr wrap="square" lIns="0" rIns="0" rtlCol="0">
            <a:spAutoFit/>
          </a:bodyPr>
          <a:lstStyle/>
          <a:p>
            <a:r>
              <a:rPr lang="en-US" sz="1500" b="1" dirty="0" smtClean="0">
                <a:solidFill>
                  <a:srgbClr val="0973B9"/>
                </a:solidFill>
                <a:latin typeface="Arial Narrow" pitchFamily="34" charset="0"/>
                <a:cs typeface="Arial Narrow"/>
              </a:rPr>
              <a:t>CHALLENGE</a:t>
            </a:r>
            <a:r>
              <a:rPr lang="en-US" b="1" dirty="0">
                <a:solidFill>
                  <a:srgbClr val="0973B9"/>
                </a:solidFill>
                <a:latin typeface="Arial Narrow" pitchFamily="34" charset="0"/>
                <a:cs typeface="Arial Narrow"/>
              </a:rPr>
              <a:t/>
            </a:r>
            <a:br>
              <a:rPr lang="en-US" b="1" dirty="0">
                <a:solidFill>
                  <a:srgbClr val="0973B9"/>
                </a:solidFill>
                <a:latin typeface="Arial Narrow" pitchFamily="34" charset="0"/>
                <a:cs typeface="Arial Narrow"/>
              </a:rPr>
            </a:br>
            <a:r>
              <a:rPr lang="en-US" sz="1600" dirty="0">
                <a:solidFill>
                  <a:srgbClr val="6C7B84"/>
                </a:solidFill>
                <a:latin typeface="Arial Narrow" pitchFamily="34" charset="0"/>
                <a:cs typeface="Arial" pitchFamily="34" charset="0"/>
              </a:rPr>
              <a:t>Data volume outgrowing IT staff capacity</a:t>
            </a:r>
          </a:p>
        </p:txBody>
      </p:sp>
      <p:sp>
        <p:nvSpPr>
          <p:cNvPr id="10" name="TextBox 9"/>
          <p:cNvSpPr txBox="1"/>
          <p:nvPr/>
        </p:nvSpPr>
        <p:spPr>
          <a:xfrm>
            <a:off x="705853" y="2849312"/>
            <a:ext cx="4668252" cy="815608"/>
          </a:xfrm>
          <a:prstGeom prst="rect">
            <a:avLst/>
          </a:prstGeom>
          <a:noFill/>
        </p:spPr>
        <p:txBody>
          <a:bodyPr wrap="square" lIns="0" rIns="0" rtlCol="0">
            <a:spAutoFit/>
          </a:bodyPr>
          <a:lstStyle/>
          <a:p>
            <a:r>
              <a:rPr lang="en-US" sz="1500" b="1" dirty="0" smtClean="0">
                <a:solidFill>
                  <a:srgbClr val="0973B9"/>
                </a:solidFill>
                <a:latin typeface="Arial Narrow" pitchFamily="34" charset="0"/>
                <a:cs typeface="Arial Narrow"/>
              </a:rPr>
              <a:t>SOLUTION</a:t>
            </a:r>
            <a:r>
              <a:rPr lang="en-US" b="1" dirty="0">
                <a:solidFill>
                  <a:srgbClr val="0973B9"/>
                </a:solidFill>
                <a:latin typeface="Arial Narrow" pitchFamily="34" charset="0"/>
                <a:cs typeface="Arial Narrow"/>
              </a:rPr>
              <a:t/>
            </a:r>
            <a:br>
              <a:rPr lang="en-US" b="1" dirty="0">
                <a:solidFill>
                  <a:srgbClr val="0973B9"/>
                </a:solidFill>
                <a:latin typeface="Arial Narrow" pitchFamily="34" charset="0"/>
                <a:cs typeface="Arial Narrow"/>
              </a:rPr>
            </a:br>
            <a:r>
              <a:rPr lang="en-US" sz="1600" dirty="0">
                <a:solidFill>
                  <a:srgbClr val="6C7B84"/>
                </a:solidFill>
                <a:latin typeface="Arial Narrow" pitchFamily="34" charset="0"/>
                <a:cs typeface="Arial" pitchFamily="34" charset="0"/>
              </a:rPr>
              <a:t>Quantum N-tier solution consisting of DXi dedupe, Scalar </a:t>
            </a:r>
            <a:r>
              <a:rPr lang="en-US" sz="1600" dirty="0" smtClean="0">
                <a:solidFill>
                  <a:srgbClr val="6C7B84"/>
                </a:solidFill>
                <a:latin typeface="Arial Narrow" pitchFamily="34" charset="0"/>
                <a:cs typeface="Arial" pitchFamily="34" charset="0"/>
              </a:rPr>
              <a:t>library</a:t>
            </a:r>
            <a:r>
              <a:rPr lang="en-US" sz="1600" dirty="0">
                <a:solidFill>
                  <a:srgbClr val="6C7B84"/>
                </a:solidFill>
                <a:latin typeface="Arial Narrow" pitchFamily="34" charset="0"/>
                <a:cs typeface="Arial" pitchFamily="34" charset="0"/>
              </a:rPr>
              <a:t>, vmPRO </a:t>
            </a:r>
            <a:r>
              <a:rPr lang="en-US" sz="1600" dirty="0" smtClean="0">
                <a:solidFill>
                  <a:srgbClr val="6C7B84"/>
                </a:solidFill>
                <a:latin typeface="Arial Narrow" pitchFamily="34" charset="0"/>
                <a:cs typeface="Arial" pitchFamily="34" charset="0"/>
              </a:rPr>
              <a:t>software</a:t>
            </a:r>
            <a:r>
              <a:rPr lang="en-US" sz="1600" dirty="0">
                <a:solidFill>
                  <a:srgbClr val="6C7B84"/>
                </a:solidFill>
                <a:latin typeface="Arial Narrow" pitchFamily="34" charset="0"/>
                <a:cs typeface="Arial" pitchFamily="34" charset="0"/>
              </a:rPr>
              <a:t>, and Vision </a:t>
            </a:r>
            <a:r>
              <a:rPr lang="en-US" sz="1600" dirty="0" smtClean="0">
                <a:solidFill>
                  <a:srgbClr val="6C7B84"/>
                </a:solidFill>
                <a:latin typeface="Arial Narrow" pitchFamily="34" charset="0"/>
                <a:cs typeface="Arial" pitchFamily="34" charset="0"/>
              </a:rPr>
              <a:t>management </a:t>
            </a:r>
            <a:endParaRPr lang="en-US" sz="1600" dirty="0">
              <a:solidFill>
                <a:srgbClr val="6C7B84"/>
              </a:solidFill>
              <a:latin typeface="Arial Narrow" pitchFamily="34" charset="0"/>
              <a:cs typeface="Arial" pitchFamily="34" charset="0"/>
            </a:endParaRPr>
          </a:p>
        </p:txBody>
      </p:sp>
      <p:sp>
        <p:nvSpPr>
          <p:cNvPr id="11" name="TextBox 10"/>
          <p:cNvSpPr txBox="1"/>
          <p:nvPr/>
        </p:nvSpPr>
        <p:spPr>
          <a:xfrm>
            <a:off x="705854" y="3716943"/>
            <a:ext cx="3810000" cy="1061829"/>
          </a:xfrm>
          <a:prstGeom prst="rect">
            <a:avLst/>
          </a:prstGeom>
          <a:noFill/>
        </p:spPr>
        <p:txBody>
          <a:bodyPr wrap="square" lIns="0" rIns="0" rtlCol="0">
            <a:spAutoFit/>
          </a:bodyPr>
          <a:lstStyle/>
          <a:p>
            <a:r>
              <a:rPr lang="en-US" sz="1500" b="1" dirty="0" smtClean="0">
                <a:solidFill>
                  <a:srgbClr val="0973B9"/>
                </a:solidFill>
                <a:latin typeface="Arial Narrow" pitchFamily="34" charset="0"/>
                <a:cs typeface="Arial Narrow"/>
              </a:rPr>
              <a:t>IMPACT</a:t>
            </a:r>
            <a:r>
              <a:rPr lang="en-US" b="1" dirty="0" smtClean="0">
                <a:solidFill>
                  <a:srgbClr val="0973B9"/>
                </a:solidFill>
                <a:latin typeface="Arial Narrow" pitchFamily="34" charset="0"/>
                <a:cs typeface="Arial Narrow"/>
              </a:rPr>
              <a:t/>
            </a:r>
            <a:br>
              <a:rPr lang="en-US" b="1" dirty="0" smtClean="0">
                <a:solidFill>
                  <a:srgbClr val="0973B9"/>
                </a:solidFill>
                <a:latin typeface="Arial Narrow" pitchFamily="34" charset="0"/>
                <a:cs typeface="Arial Narrow"/>
              </a:rPr>
            </a:br>
            <a:r>
              <a:rPr lang="en-US" sz="1600" dirty="0" smtClean="0">
                <a:solidFill>
                  <a:srgbClr val="6C7B84"/>
                </a:solidFill>
                <a:latin typeface="Arial Narrow" pitchFamily="34" charset="0"/>
                <a:cs typeface="Arial" pitchFamily="34" charset="0"/>
              </a:rPr>
              <a:t>- 6x </a:t>
            </a:r>
            <a:r>
              <a:rPr lang="en-US" sz="1600" dirty="0">
                <a:solidFill>
                  <a:srgbClr val="6C7B84"/>
                </a:solidFill>
                <a:latin typeface="Arial Narrow" pitchFamily="34" charset="0"/>
                <a:cs typeface="Arial" pitchFamily="34" charset="0"/>
              </a:rPr>
              <a:t>faster backups</a:t>
            </a:r>
          </a:p>
          <a:p>
            <a:r>
              <a:rPr lang="en-US" sz="1600" dirty="0" smtClean="0">
                <a:solidFill>
                  <a:srgbClr val="6C7B84"/>
                </a:solidFill>
                <a:latin typeface="Arial Narrow" pitchFamily="34" charset="0"/>
                <a:cs typeface="Arial" pitchFamily="34" charset="0"/>
              </a:rPr>
              <a:t>- Restores </a:t>
            </a:r>
            <a:r>
              <a:rPr lang="en-US" sz="1600" dirty="0">
                <a:solidFill>
                  <a:srgbClr val="6C7B84"/>
                </a:solidFill>
                <a:latin typeface="Arial Narrow" pitchFamily="34" charset="0"/>
                <a:cs typeface="Arial" pitchFamily="34" charset="0"/>
              </a:rPr>
              <a:t>slashed from days to minutes</a:t>
            </a:r>
          </a:p>
          <a:p>
            <a:r>
              <a:rPr lang="en-US" sz="1600" dirty="0" smtClean="0">
                <a:solidFill>
                  <a:srgbClr val="6C7B84"/>
                </a:solidFill>
                <a:latin typeface="Arial Narrow" pitchFamily="34" charset="0"/>
                <a:cs typeface="Arial" pitchFamily="34" charset="0"/>
              </a:rPr>
              <a:t>- 4x </a:t>
            </a:r>
            <a:r>
              <a:rPr lang="en-US" sz="1600" dirty="0">
                <a:solidFill>
                  <a:srgbClr val="6C7B84"/>
                </a:solidFill>
                <a:latin typeface="Arial Narrow" pitchFamily="34" charset="0"/>
                <a:cs typeface="Arial" pitchFamily="34" charset="0"/>
              </a:rPr>
              <a:t>improvement in IT productivity</a:t>
            </a:r>
          </a:p>
        </p:txBody>
      </p:sp>
      <p:sp>
        <p:nvSpPr>
          <p:cNvPr id="13" name="TextBox 12"/>
          <p:cNvSpPr txBox="1"/>
          <p:nvPr/>
        </p:nvSpPr>
        <p:spPr>
          <a:xfrm>
            <a:off x="705854" y="1137047"/>
            <a:ext cx="4653797" cy="646331"/>
          </a:xfrm>
          <a:prstGeom prst="rect">
            <a:avLst/>
          </a:prstGeom>
          <a:noFill/>
        </p:spPr>
        <p:txBody>
          <a:bodyPr wrap="square" lIns="0" rIns="0" rtlCol="0">
            <a:spAutoFit/>
          </a:bodyPr>
          <a:lstStyle/>
          <a:p>
            <a:r>
              <a:rPr lang="en-US" dirty="0">
                <a:solidFill>
                  <a:srgbClr val="00B6F1"/>
                </a:solidFill>
                <a:latin typeface="Arial Narrow"/>
                <a:cs typeface="Arial Narrow"/>
              </a:rPr>
              <a:t>Bend </a:t>
            </a:r>
            <a:r>
              <a:rPr lang="en-US" dirty="0" smtClean="0">
                <a:solidFill>
                  <a:srgbClr val="00B6F1"/>
                </a:solidFill>
                <a:latin typeface="Arial Narrow"/>
                <a:cs typeface="Arial Narrow"/>
              </a:rPr>
              <a:t>Memorial Clinic </a:t>
            </a:r>
            <a:r>
              <a:rPr lang="en-US" dirty="0">
                <a:solidFill>
                  <a:srgbClr val="00B6F1"/>
                </a:solidFill>
                <a:latin typeface="Arial Narrow"/>
                <a:cs typeface="Arial Narrow"/>
              </a:rPr>
              <a:t>implements a cost-effective </a:t>
            </a:r>
            <a:r>
              <a:rPr lang="en-US" dirty="0" smtClean="0">
                <a:solidFill>
                  <a:srgbClr val="00B6F1"/>
                </a:solidFill>
                <a:latin typeface="Arial Narrow"/>
                <a:cs typeface="Arial Narrow"/>
              </a:rPr>
              <a:t>solution for protecting physical and virtual environments</a:t>
            </a:r>
            <a:endParaRPr lang="en-US" dirty="0">
              <a:solidFill>
                <a:srgbClr val="00B6F1"/>
              </a:solidFill>
              <a:latin typeface="Arial Narrow"/>
              <a:cs typeface="Arial Narrow"/>
            </a:endParaRPr>
          </a:p>
        </p:txBody>
      </p:sp>
      <p:sp>
        <p:nvSpPr>
          <p:cNvPr id="15" name="TextBox 14"/>
          <p:cNvSpPr txBox="1"/>
          <p:nvPr/>
        </p:nvSpPr>
        <p:spPr>
          <a:xfrm>
            <a:off x="1828800" y="5410200"/>
            <a:ext cx="521813" cy="1015663"/>
          </a:xfrm>
          <a:prstGeom prst="rect">
            <a:avLst/>
          </a:prstGeom>
          <a:noFill/>
        </p:spPr>
        <p:txBody>
          <a:bodyPr wrap="square" lIns="0" rIns="0" rtlCol="0">
            <a:spAutoFit/>
          </a:bodyPr>
          <a:lstStyle/>
          <a:p>
            <a:r>
              <a:rPr lang="en-US" sz="6000" dirty="0" smtClean="0">
                <a:solidFill>
                  <a:srgbClr val="E3E9EF"/>
                </a:solidFill>
                <a:latin typeface="Arial Narrow"/>
                <a:cs typeface="Arial Narrow"/>
              </a:rPr>
              <a:t>”</a:t>
            </a:r>
            <a:endParaRPr lang="en-US" sz="6000" dirty="0">
              <a:solidFill>
                <a:srgbClr val="E3E9EF"/>
              </a:solidFill>
              <a:latin typeface="Arial Narrow"/>
              <a:cs typeface="Arial Narrow"/>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Drivers</a:t>
            </a:r>
            <a:endParaRPr lang="en-US" dirty="0"/>
          </a:p>
        </p:txBody>
      </p:sp>
      <p:sp>
        <p:nvSpPr>
          <p:cNvPr id="4" name="Slide Number Placeholder 3"/>
          <p:cNvSpPr>
            <a:spLocks noGrp="1"/>
          </p:cNvSpPr>
          <p:nvPr>
            <p:ph type="sldNum" sz="quarter" idx="4"/>
          </p:nvPr>
        </p:nvSpPr>
        <p:spPr>
          <a:noFill/>
          <a:ln w="9525">
            <a:noFill/>
            <a:miter lim="800000"/>
            <a:headEnd/>
            <a:tailEnd/>
          </a:ln>
        </p:spPr>
        <p:txBody>
          <a:bodyPr/>
          <a:lstStyle/>
          <a:p>
            <a:pPr>
              <a:defRPr/>
            </a:pPr>
            <a:fld id="{E8C9CA96-CF1B-44E3-BD1A-753241981FA9}" type="slidenum">
              <a:rPr lang="en-US" smtClean="0">
                <a:solidFill>
                  <a:schemeClr val="bg1">
                    <a:lumMod val="65000"/>
                  </a:schemeClr>
                </a:solidFill>
              </a:rPr>
              <a:pPr>
                <a:defRPr/>
              </a:pPr>
              <a:t>9</a:t>
            </a:fld>
            <a:endParaRPr lang="en-US" dirty="0">
              <a:solidFill>
                <a:schemeClr val="bg1">
                  <a:lumMod val="65000"/>
                </a:schemeClr>
              </a:solidFill>
            </a:endParaRPr>
          </a:p>
        </p:txBody>
      </p:sp>
      <p:sp>
        <p:nvSpPr>
          <p:cNvPr id="31" name="TextBox 6"/>
          <p:cNvSpPr txBox="1">
            <a:spLocks noChangeArrowheads="1"/>
          </p:cNvSpPr>
          <p:nvPr/>
        </p:nvSpPr>
        <p:spPr bwMode="auto">
          <a:xfrm>
            <a:off x="1337700" y="1673930"/>
            <a:ext cx="816429"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4000" b="1" dirty="0" smtClean="0">
                <a:solidFill>
                  <a:schemeClr val="bg1"/>
                </a:solidFill>
              </a:rPr>
              <a:t>1</a:t>
            </a:r>
            <a:endParaRPr lang="en-US" sz="4000" b="1" dirty="0">
              <a:solidFill>
                <a:schemeClr val="bg1"/>
              </a:solidFill>
            </a:endParaRPr>
          </a:p>
        </p:txBody>
      </p:sp>
      <p:cxnSp>
        <p:nvCxnSpPr>
          <p:cNvPr id="43" name="Straight Connector 42"/>
          <p:cNvCxnSpPr/>
          <p:nvPr/>
        </p:nvCxnSpPr>
        <p:spPr>
          <a:xfrm>
            <a:off x="914400" y="2805289"/>
            <a:ext cx="6629400" cy="0"/>
          </a:xfrm>
          <a:prstGeom prst="line">
            <a:avLst/>
          </a:prstGeom>
          <a:ln w="6350">
            <a:solidFill>
              <a:srgbClr val="0973B9"/>
            </a:solidFill>
            <a:prstDash val="sysDot"/>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914400" y="3955344"/>
            <a:ext cx="6629400" cy="0"/>
          </a:xfrm>
          <a:prstGeom prst="line">
            <a:avLst/>
          </a:prstGeom>
          <a:ln w="6350">
            <a:solidFill>
              <a:srgbClr val="0973B9"/>
            </a:solidFill>
            <a:prstDash val="sysDot"/>
          </a:ln>
        </p:spPr>
        <p:style>
          <a:lnRef idx="1">
            <a:schemeClr val="dk1"/>
          </a:lnRef>
          <a:fillRef idx="0">
            <a:schemeClr val="dk1"/>
          </a:fillRef>
          <a:effectRef idx="0">
            <a:schemeClr val="dk1"/>
          </a:effectRef>
          <a:fontRef idx="minor">
            <a:schemeClr val="tx1"/>
          </a:fontRef>
        </p:style>
      </p:cxnSp>
      <p:sp>
        <p:nvSpPr>
          <p:cNvPr id="46" name="TextBox 45"/>
          <p:cNvSpPr txBox="1"/>
          <p:nvPr/>
        </p:nvSpPr>
        <p:spPr>
          <a:xfrm>
            <a:off x="2716960" y="1905000"/>
            <a:ext cx="4462632" cy="707886"/>
          </a:xfrm>
          <a:prstGeom prst="rect">
            <a:avLst/>
          </a:prstGeom>
          <a:noFill/>
        </p:spPr>
        <p:txBody>
          <a:bodyPr wrap="none" rtlCol="0">
            <a:spAutoFit/>
          </a:bodyPr>
          <a:lstStyle/>
          <a:p>
            <a:r>
              <a:rPr lang="en-US" sz="2000" dirty="0">
                <a:solidFill>
                  <a:srgbClr val="6C7B84"/>
                </a:solidFill>
                <a:latin typeface="Arial Narrow"/>
                <a:cs typeface="Arial Narrow"/>
              </a:rPr>
              <a:t>Achieving cost-effective </a:t>
            </a:r>
            <a:r>
              <a:rPr lang="en-US" sz="2000" dirty="0" smtClean="0">
                <a:solidFill>
                  <a:srgbClr val="6C7B84"/>
                </a:solidFill>
                <a:latin typeface="Arial Narrow"/>
                <a:cs typeface="Arial Narrow"/>
              </a:rPr>
              <a:t>backup </a:t>
            </a:r>
            <a:r>
              <a:rPr lang="en-US" sz="2000" dirty="0">
                <a:solidFill>
                  <a:srgbClr val="6C7B84"/>
                </a:solidFill>
                <a:latin typeface="Arial Narrow"/>
                <a:cs typeface="Arial Narrow"/>
              </a:rPr>
              <a:t>and recovery </a:t>
            </a:r>
            <a:r>
              <a:rPr lang="en-US" sz="2000" dirty="0" smtClean="0">
                <a:solidFill>
                  <a:srgbClr val="6C7B84"/>
                </a:solidFill>
                <a:latin typeface="Arial Narrow"/>
                <a:cs typeface="Arial Narrow"/>
              </a:rPr>
              <a:t/>
            </a:r>
            <a:br>
              <a:rPr lang="en-US" sz="2000" dirty="0" smtClean="0">
                <a:solidFill>
                  <a:srgbClr val="6C7B84"/>
                </a:solidFill>
                <a:latin typeface="Arial Narrow"/>
                <a:cs typeface="Arial Narrow"/>
              </a:rPr>
            </a:br>
            <a:r>
              <a:rPr lang="en-US" sz="2000" dirty="0" smtClean="0">
                <a:solidFill>
                  <a:srgbClr val="6C7B84"/>
                </a:solidFill>
                <a:latin typeface="Arial Narrow"/>
                <a:cs typeface="Arial Narrow"/>
              </a:rPr>
              <a:t>across </a:t>
            </a:r>
            <a:r>
              <a:rPr lang="en-US" sz="2000" dirty="0">
                <a:solidFill>
                  <a:srgbClr val="6C7B84"/>
                </a:solidFill>
                <a:latin typeface="Arial Narrow"/>
                <a:cs typeface="Arial Narrow"/>
              </a:rPr>
              <a:t>public, private and hybrid clouds</a:t>
            </a:r>
          </a:p>
        </p:txBody>
      </p:sp>
      <p:sp>
        <p:nvSpPr>
          <p:cNvPr id="47" name="TextBox 46"/>
          <p:cNvSpPr txBox="1"/>
          <p:nvPr/>
        </p:nvSpPr>
        <p:spPr>
          <a:xfrm>
            <a:off x="2716961" y="4157963"/>
            <a:ext cx="3887040" cy="707886"/>
          </a:xfrm>
          <a:prstGeom prst="rect">
            <a:avLst/>
          </a:prstGeom>
          <a:noFill/>
        </p:spPr>
        <p:txBody>
          <a:bodyPr wrap="square" rtlCol="0" anchor="ctr">
            <a:spAutoFit/>
          </a:bodyPr>
          <a:lstStyle/>
          <a:p>
            <a:r>
              <a:rPr lang="en-US" sz="2000" dirty="0">
                <a:solidFill>
                  <a:srgbClr val="6C7B84"/>
                </a:solidFill>
                <a:latin typeface="Arial Narrow"/>
                <a:cs typeface="Arial Narrow"/>
              </a:rPr>
              <a:t>Protecting prior investments while readying for the future</a:t>
            </a:r>
          </a:p>
        </p:txBody>
      </p:sp>
      <p:sp>
        <p:nvSpPr>
          <p:cNvPr id="48" name="TextBox 47"/>
          <p:cNvSpPr txBox="1"/>
          <p:nvPr/>
        </p:nvSpPr>
        <p:spPr>
          <a:xfrm>
            <a:off x="2716960" y="3048000"/>
            <a:ext cx="4386573" cy="707886"/>
          </a:xfrm>
          <a:prstGeom prst="rect">
            <a:avLst/>
          </a:prstGeom>
          <a:noFill/>
        </p:spPr>
        <p:txBody>
          <a:bodyPr wrap="square" rtlCol="0">
            <a:spAutoFit/>
          </a:bodyPr>
          <a:lstStyle/>
          <a:p>
            <a:r>
              <a:rPr lang="en-US" sz="2000" dirty="0" smtClean="0">
                <a:solidFill>
                  <a:srgbClr val="6C7B84"/>
                </a:solidFill>
                <a:latin typeface="Arial Narrow"/>
                <a:cs typeface="Arial Narrow"/>
              </a:rPr>
              <a:t>Enabling new disaster recovery models across sites </a:t>
            </a:r>
            <a:endParaRPr lang="en-US" sz="2000" dirty="0">
              <a:solidFill>
                <a:srgbClr val="6C7B84"/>
              </a:solidFill>
              <a:latin typeface="Arial Narrow"/>
              <a:cs typeface="Arial Narrow"/>
            </a:endParaRPr>
          </a:p>
        </p:txBody>
      </p:sp>
      <p:sp>
        <p:nvSpPr>
          <p:cNvPr id="49" name="Rounded Rectangle 48"/>
          <p:cNvSpPr/>
          <p:nvPr/>
        </p:nvSpPr>
        <p:spPr>
          <a:xfrm>
            <a:off x="1421154" y="1932465"/>
            <a:ext cx="645886" cy="645886"/>
          </a:xfrm>
          <a:prstGeom prst="roundRect">
            <a:avLst>
              <a:gd name="adj" fmla="val 50000"/>
            </a:avLst>
          </a:prstGeom>
          <a:solidFill>
            <a:srgbClr val="00B6F1"/>
          </a:solidFill>
          <a:ln>
            <a:solidFill>
              <a:srgbClr val="00B6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1421154" y="3075465"/>
            <a:ext cx="645886" cy="645886"/>
          </a:xfrm>
          <a:prstGeom prst="roundRect">
            <a:avLst>
              <a:gd name="adj" fmla="val 50000"/>
            </a:avLst>
          </a:prstGeom>
          <a:solidFill>
            <a:srgbClr val="00B6F1"/>
          </a:solidFill>
          <a:ln>
            <a:solidFill>
              <a:srgbClr val="00B6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1421154" y="4218465"/>
            <a:ext cx="645886" cy="645886"/>
          </a:xfrm>
          <a:prstGeom prst="roundRect">
            <a:avLst>
              <a:gd name="adj" fmla="val 50000"/>
            </a:avLst>
          </a:prstGeom>
          <a:solidFill>
            <a:srgbClr val="00B6F1"/>
          </a:solidFill>
          <a:ln>
            <a:solidFill>
              <a:srgbClr val="00B6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6"/>
          <p:cNvSpPr txBox="1">
            <a:spLocks noChangeArrowheads="1"/>
          </p:cNvSpPr>
          <p:nvPr/>
        </p:nvSpPr>
        <p:spPr bwMode="auto">
          <a:xfrm>
            <a:off x="1337700" y="1673930"/>
            <a:ext cx="816429"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4000" b="1" dirty="0" smtClean="0">
                <a:solidFill>
                  <a:schemeClr val="bg1"/>
                </a:solidFill>
              </a:rPr>
              <a:t>1</a:t>
            </a:r>
            <a:endParaRPr lang="en-US" sz="4000" b="1" dirty="0">
              <a:solidFill>
                <a:schemeClr val="bg1"/>
              </a:solidFill>
            </a:endParaRPr>
          </a:p>
        </p:txBody>
      </p:sp>
      <p:sp>
        <p:nvSpPr>
          <p:cNvPr id="53" name="TextBox 15"/>
          <p:cNvSpPr txBox="1">
            <a:spLocks noChangeArrowheads="1"/>
          </p:cNvSpPr>
          <p:nvPr/>
        </p:nvSpPr>
        <p:spPr bwMode="auto">
          <a:xfrm>
            <a:off x="1337700" y="2812394"/>
            <a:ext cx="816429"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4000" b="1" dirty="0" smtClean="0">
                <a:solidFill>
                  <a:schemeClr val="bg1"/>
                </a:solidFill>
              </a:rPr>
              <a:t>2</a:t>
            </a:r>
            <a:endParaRPr lang="en-US" sz="4000" b="1" dirty="0">
              <a:solidFill>
                <a:schemeClr val="bg1"/>
              </a:solidFill>
            </a:endParaRPr>
          </a:p>
        </p:txBody>
      </p:sp>
      <p:sp>
        <p:nvSpPr>
          <p:cNvPr id="54" name="TextBox 16"/>
          <p:cNvSpPr txBox="1">
            <a:spLocks noChangeArrowheads="1"/>
          </p:cNvSpPr>
          <p:nvPr/>
        </p:nvSpPr>
        <p:spPr bwMode="auto">
          <a:xfrm>
            <a:off x="1344050" y="3967187"/>
            <a:ext cx="816429"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4000" b="1" dirty="0" smtClean="0">
                <a:solidFill>
                  <a:schemeClr val="bg1"/>
                </a:solidFill>
              </a:rPr>
              <a:t>3</a:t>
            </a:r>
            <a:endParaRPr lang="en-US" sz="4000" b="1" dirty="0">
              <a:solidFill>
                <a:schemeClr val="bg1"/>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1011&quot;&gt;&lt;property id=&quot;20148&quot; value=&quot;5&quot;/&gt;&lt;property id=&quot;20300&quot; value=&quot;Slide 3 - &amp;quot;Environment of Change&amp;quot;&quot;/&gt;&lt;property id=&quot;20307&quot; value=&quot;358&quot;/&gt;&lt;/object&gt;&lt;object type=&quot;3&quot; unique_id=&quot;11012&quot;&gt;&lt;property id=&quot;20148&quot; value=&quot;5&quot;/&gt;&lt;property id=&quot;20300&quot; value=&quot;Slide 4 - &amp;quot;Quantum Response&amp;quot;&quot;/&gt;&lt;property id=&quot;20307&quot; value=&quot;359&quot;/&gt;&lt;/object&gt;&lt;object type=&quot;3&quot; unique_id=&quot;11015&quot;&gt;&lt;property id=&quot;20148&quot; value=&quot;5&quot;/&gt;&lt;property id=&quot;20300&quot; value=&quot;Slide 6 - &amp;quot;Certainty in a Virtual Environment&amp;quot;&quot;/&gt;&lt;property id=&quot;20307&quot; value=&quot;363&quot;/&gt;&lt;/object&gt;&lt;object type=&quot;3&quot; unique_id=&quot;11017&quot;&gt;&lt;property id=&quot;20148&quot; value=&quot;5&quot;/&gt;&lt;property id=&quot;20300&quot; value=&quot;Slide 8 - &amp;quot;Certainty in a Big Data Environment&amp;quot;&quot;/&gt;&lt;property id=&quot;20307&quot; value=&quot;366&quot;/&gt;&lt;/object&gt;&lt;object type=&quot;3&quot; unique_id=&quot;11019&quot;&gt;&lt;property id=&quot;20148&quot; value=&quot;5&quot;/&gt;&lt;property id=&quot;20300&quot; value=&quot;Slide 7 - &amp;quot;Certainty in a Cloud Environment&amp;quot;&quot;/&gt;&lt;property id=&quot;20307&quot; value=&quot;368&quot;/&gt;&lt;/object&gt;&lt;object type=&quot;3&quot; unique_id=&quot;11020&quot;&gt;&lt;property id=&quot;20148&quot; value=&quot;5&quot;/&gt;&lt;property id=&quot;20300&quot; value=&quot;Slide 9 - &amp;quot;Proven Market Leader&amp;quot;&quot;/&gt;&lt;property id=&quot;20307&quot; value=&quot;364&quot;/&gt;&lt;/object&gt;&lt;object type=&quot;3&quot; unique_id=&quot;11021&quot;&gt;&lt;property id=&quot;20148&quot; value=&quot;5&quot;/&gt;&lt;property id=&quot;20300&quot; value=&quot;Slide 10 - &amp;quot;Uniquely Positioned for the Long Term&amp;quot;&quot;/&gt;&lt;property id=&quot;20307&quot; value=&quot;369&quot;/&gt;&lt;/object&gt;&lt;object type=&quot;3&quot; unique_id=&quot;11294&quot;&gt;&lt;property id=&quot;20148&quot; value=&quot;5&quot;/&gt;&lt;property id=&quot;20300&quot; value=&quot;Slide 15&quot;/&gt;&lt;property id=&quot;20307&quot; value=&quot;370&quot;/&gt;&lt;/object&gt;&lt;object type=&quot;3&quot; unique_id=&quot;11638&quot;&gt;&lt;property id=&quot;20148&quot; value=&quot;5&quot;/&gt;&lt;property id=&quot;20300&quot; value=&quot;Slide 1&quot;/&gt;&lt;property id=&quot;20307&quot; value=&quot;380&quot;/&gt;&lt;/object&gt;&lt;object type=&quot;3&quot; unique_id=&quot;11639&quot;&gt;&lt;property id=&quot;20148&quot; value=&quot;5&quot;/&gt;&lt;property id=&quot;20300&quot; value=&quot;Slide 2 - &amp;quot;Top IT Priorities for 2012&amp;quot;&quot;/&gt;&lt;property id=&quot;20307&quot; value=&quot;382&quot;/&gt;&lt;/object&gt;&lt;object type=&quot;3&quot; unique_id=&quot;11640&quot;&gt;&lt;property id=&quot;20148&quot; value=&quot;5&quot;/&gt;&lt;property id=&quot;20300&quot; value=&quot;Slide 5 - &amp;quot;Quantum Solutions&amp;quot;&quot;/&gt;&lt;property id=&quot;20307&quot; value=&quot;374&quot;/&gt;&lt;/object&gt;&lt;object type=&quot;3&quot; unique_id=&quot;11641&quot;&gt;&lt;property id=&quot;20148&quot; value=&quot;5&quot;/&gt;&lt;property id=&quot;20300&quot; value=&quot;Slide 16&quot;/&gt;&lt;property id=&quot;20307&quot; value=&quot;377&quot;/&gt;&lt;/object&gt;&lt;object type=&quot;3&quot; unique_id=&quot;11642&quot;&gt;&lt;property id=&quot;20148&quot; value=&quot;5&quot;/&gt;&lt;property id=&quot;20300&quot; value=&quot;Slide 17 - &amp;quot;Quantum Today&amp;quot;&quot;/&gt;&lt;property id=&quot;20307&quot; value=&quot;383&quot;/&gt;&lt;/object&gt;&lt;object type=&quot;3&quot; unique_id=&quot;12183&quot;&gt;&lt;property id=&quot;20148&quot; value=&quot;5&quot;/&gt;&lt;property id=&quot;20300&quot; value=&quot;Slide 11 - &amp;quot;Uniquely Positioned for the Long Term&amp;quot;&quot;/&gt;&lt;property id=&quot;20307&quot; value=&quot;384&quot;/&gt;&lt;/object&gt;&lt;object type=&quot;3&quot; unique_id=&quot;12184&quot;&gt;&lt;property id=&quot;20148&quot; value=&quot;5&quot;/&gt;&lt;property id=&quot;20300&quot; value=&quot;Slide 12 - &amp;quot;Uniquely Positioned for the Long Term&amp;quot;&quot;/&gt;&lt;property id=&quot;20307&quot; value=&quot;385&quot;/&gt;&lt;/object&gt;&lt;object type=&quot;3&quot; unique_id=&quot;12185&quot;&gt;&lt;property id=&quot;20148&quot; value=&quot;5&quot;/&gt;&lt;property id=&quot;20300&quot; value=&quot;Slide 13 - &amp;quot;Uniquely Positioned for the Long Term&amp;quot;&quot;/&gt;&lt;property id=&quot;20307&quot; value=&quot;386&quot;/&gt;&lt;/object&gt;&lt;object type=&quot;3&quot; unique_id=&quot;12186&quot;&gt;&lt;property id=&quot;20148&quot; value=&quot;5&quot;/&gt;&lt;property id=&quot;20300&quot; value=&quot;Slide 14 - &amp;quot;Uniquely Positioned for the Long Term&amp;quot;&quot;/&gt;&lt;property id=&quot;20307&quot; value=&quot;387&quot;/&gt;&lt;/object&gt;&lt;/object&gt;&lt;/object&gt;&lt;/database&gt;"/>
  <p:tag name="SECTOMILLISECCONVERTED" val="1"/>
</p:tagLst>
</file>

<file path=ppt/theme/theme1.xml><?xml version="1.0" encoding="utf-8"?>
<a:theme xmlns:a="http://schemas.openxmlformats.org/drawingml/2006/main" name="P00457A-v01 (2)">
  <a:themeElements>
    <a:clrScheme name="Quantum">
      <a:dk1>
        <a:sysClr val="windowText" lastClr="000000"/>
      </a:dk1>
      <a:lt1>
        <a:sysClr val="window" lastClr="FFFFFF"/>
      </a:lt1>
      <a:dk2>
        <a:srgbClr val="006AD6"/>
      </a:dk2>
      <a:lt2>
        <a:srgbClr val="FFBA00"/>
      </a:lt2>
      <a:accent1>
        <a:srgbClr val="F47F16"/>
      </a:accent1>
      <a:accent2>
        <a:srgbClr val="7FAD49"/>
      </a:accent2>
      <a:accent3>
        <a:srgbClr val="41A2EF"/>
      </a:accent3>
      <a:accent4>
        <a:srgbClr val="969697"/>
      </a:accent4>
      <a:accent5>
        <a:srgbClr val="666666"/>
      </a:accent5>
      <a:accent6>
        <a:srgbClr val="002878"/>
      </a:accent6>
      <a:hlink>
        <a:srgbClr val="ADC2E4"/>
      </a:hlink>
      <a:folHlink>
        <a:srgbClr val="14B4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P00457A-v01 (2)">
  <a:themeElements>
    <a:clrScheme name="Quantum">
      <a:dk1>
        <a:sysClr val="windowText" lastClr="000000"/>
      </a:dk1>
      <a:lt1>
        <a:sysClr val="window" lastClr="FFFFFF"/>
      </a:lt1>
      <a:dk2>
        <a:srgbClr val="006AD6"/>
      </a:dk2>
      <a:lt2>
        <a:srgbClr val="FFBA00"/>
      </a:lt2>
      <a:accent1>
        <a:srgbClr val="F47F16"/>
      </a:accent1>
      <a:accent2>
        <a:srgbClr val="7FAD49"/>
      </a:accent2>
      <a:accent3>
        <a:srgbClr val="41A2EF"/>
      </a:accent3>
      <a:accent4>
        <a:srgbClr val="969697"/>
      </a:accent4>
      <a:accent5>
        <a:srgbClr val="666666"/>
      </a:accent5>
      <a:accent6>
        <a:srgbClr val="002878"/>
      </a:accent6>
      <a:hlink>
        <a:srgbClr val="ADC2E4"/>
      </a:hlink>
      <a:folHlink>
        <a:srgbClr val="14B4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P00457A-v01 (2)</Template>
  <TotalTime>1882</TotalTime>
  <Words>3995</Words>
  <Application>Microsoft Office PowerPoint</Application>
  <PresentationFormat>On-screen Show (4:3)</PresentationFormat>
  <Paragraphs>460</Paragraphs>
  <Slides>23</Slides>
  <Notes>19</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P00457A-v01 (2)</vt:lpstr>
      <vt:lpstr>1_P00457A-v01 (2)</vt:lpstr>
      <vt:lpstr>Slide 1</vt:lpstr>
      <vt:lpstr>Quantum Today</vt:lpstr>
      <vt:lpstr>Top IT Priorities for 2012</vt:lpstr>
      <vt:lpstr>Environment of Change</vt:lpstr>
      <vt:lpstr>Quantum Helps You Adapt </vt:lpstr>
      <vt:lpstr>Quantum Solutions</vt:lpstr>
      <vt:lpstr>Data Protection Drivers</vt:lpstr>
      <vt:lpstr>Certainty in a Virtual Environment</vt:lpstr>
      <vt:lpstr>Cloud Drivers</vt:lpstr>
      <vt:lpstr>Certainty in a Cloud Environment</vt:lpstr>
      <vt:lpstr>Big Data Drivers</vt:lpstr>
      <vt:lpstr>Certainty in a Big Data Environment</vt:lpstr>
      <vt:lpstr>Slide 13</vt:lpstr>
      <vt:lpstr>Quantum Cloud Solutions</vt:lpstr>
      <vt:lpstr>Foundational Cloud Technology Platform:  vmPRO and DXi V1000</vt:lpstr>
      <vt:lpstr>Xerox Cloud Services - DRaaS Use Case</vt:lpstr>
      <vt:lpstr>Quantum Differentiators</vt:lpstr>
      <vt:lpstr>Quantum Data Protection Solutions</vt:lpstr>
      <vt:lpstr>Why Quantum Data Protection</vt:lpstr>
      <vt:lpstr>Disk-Based Data Protection Portfolio</vt:lpstr>
      <vt:lpstr>Tape-Based Data Protection Portfolio</vt:lpstr>
      <vt:lpstr>Quantum By The Numbers</vt:lpstr>
      <vt:lpstr>Uniquely Positioned for the Long Term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Master Template</dc:subject>
  <dc:creator>Isaac</dc:creator>
  <cp:keywords>Powerpoint, template, Certainty, Certain, Quantum</cp:keywords>
  <dc:description>Any issues or problems please contact Quantum's creative services at: 
isaac.alves@quantum.com
All feedback or comments are welcome.</dc:description>
  <cp:lastModifiedBy>Daniel Rothbart</cp:lastModifiedBy>
  <cp:revision>244</cp:revision>
  <cp:lastPrinted>2012-04-03T01:06:05Z</cp:lastPrinted>
  <dcterms:created xsi:type="dcterms:W3CDTF">2012-05-10T02:36:41Z</dcterms:created>
  <dcterms:modified xsi:type="dcterms:W3CDTF">2012-09-24T15:09:02Z</dcterms:modified>
  <cp:category>Template</cp:category>
  <cp:contentStatus>RELEASED</cp:contentStatus>
</cp:coreProperties>
</file>