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284" r:id="rId3"/>
    <p:sldId id="285" r:id="rId4"/>
    <p:sldId id="289" r:id="rId5"/>
    <p:sldId id="290" r:id="rId6"/>
    <p:sldId id="291" r:id="rId7"/>
    <p:sldId id="292" r:id="rId8"/>
    <p:sldId id="305" r:id="rId9"/>
    <p:sldId id="294" r:id="rId10"/>
    <p:sldId id="299" r:id="rId11"/>
    <p:sldId id="295" r:id="rId12"/>
    <p:sldId id="296" r:id="rId13"/>
    <p:sldId id="267" r:id="rId14"/>
    <p:sldId id="297" r:id="rId15"/>
    <p:sldId id="298" r:id="rId16"/>
    <p:sldId id="301" r:id="rId17"/>
    <p:sldId id="307" r:id="rId18"/>
    <p:sldId id="306" r:id="rId19"/>
    <p:sldId id="303" r:id="rId20"/>
    <p:sldId id="274" r:id="rId21"/>
    <p:sldId id="308" r:id="rId22"/>
    <p:sldId id="312" r:id="rId23"/>
    <p:sldId id="309" r:id="rId24"/>
    <p:sldId id="310" r:id="rId25"/>
    <p:sldId id="279" r:id="rId26"/>
    <p:sldId id="280" r:id="rId27"/>
    <p:sldId id="282" r:id="rId28"/>
    <p:sldId id="2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0" d="100"/>
          <a:sy n="80" d="100"/>
        </p:scale>
        <p:origin x="-1600" y="-5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7281CF-8B67-4D2B-AFDC-72ADEAA7440C}" type="doc">
      <dgm:prSet loTypeId="urn:microsoft.com/office/officeart/2005/8/layout/default#1" loCatId="list" qsTypeId="urn:microsoft.com/office/officeart/2005/8/quickstyle/3d6" qsCatId="3D" csTypeId="urn:microsoft.com/office/officeart/2005/8/colors/accent6_2" csCatId="accent6" phldr="1"/>
      <dgm:spPr/>
      <dgm:t>
        <a:bodyPr/>
        <a:lstStyle/>
        <a:p>
          <a:endParaRPr lang="en-US"/>
        </a:p>
      </dgm:t>
    </dgm:pt>
    <dgm:pt modelId="{64169CBD-621B-41AC-8098-190EB836285B}">
      <dgm:prSet phldrT="[Text]"/>
      <dgm:spPr>
        <a:solidFill>
          <a:schemeClr val="accent2"/>
        </a:solidFill>
      </dgm:spPr>
      <dgm:t>
        <a:bodyPr/>
        <a:lstStyle/>
        <a:p>
          <a:pPr rtl="0"/>
          <a:r>
            <a:rPr kumimoji="0" lang="en-US" b="1" i="0" u="none" strike="noStrike" cap="none" spc="0" normalizeH="0" baseline="0" noProof="0" dirty="0" smtClean="0">
              <a:ln/>
              <a:effectLst/>
              <a:uLnTx/>
              <a:uFillTx/>
              <a:latin typeface="+mn-lt"/>
            </a:rPr>
            <a:t>A1: Injection</a:t>
          </a:r>
          <a:endParaRPr lang="en-US" b="1" dirty="0"/>
        </a:p>
      </dgm:t>
    </dgm:pt>
    <dgm:pt modelId="{C2478B4C-85CC-4B56-8035-A1D085B2572C}" type="parTrans" cxnId="{E8FA1B3E-891C-44F5-8B95-213F7D5CE5C0}">
      <dgm:prSet/>
      <dgm:spPr/>
      <dgm:t>
        <a:bodyPr/>
        <a:lstStyle/>
        <a:p>
          <a:endParaRPr lang="en-US"/>
        </a:p>
      </dgm:t>
    </dgm:pt>
    <dgm:pt modelId="{55DCDCCE-3CAF-428A-ABFC-A8BC8FEF6AA5}" type="sibTrans" cxnId="{E8FA1B3E-891C-44F5-8B95-213F7D5CE5C0}">
      <dgm:prSet/>
      <dgm:spPr/>
      <dgm:t>
        <a:bodyPr/>
        <a:lstStyle/>
        <a:p>
          <a:endParaRPr lang="en-US"/>
        </a:p>
      </dgm:t>
    </dgm:pt>
    <dgm:pt modelId="{231AA091-BC50-4CB1-B212-84DF97C37E43}">
      <dgm:prSet/>
      <dgm:spPr>
        <a:solidFill>
          <a:srgbClr val="FF0000"/>
        </a:solidFill>
      </dgm:spPr>
      <dgm:t>
        <a:bodyPr/>
        <a:lstStyle/>
        <a:p>
          <a:r>
            <a:rPr lang="en-US" b="1" dirty="0" smtClean="0"/>
            <a:t>A10: </a:t>
          </a:r>
          <a:r>
            <a:rPr lang="en-US" altLang="ja-JP" b="1" dirty="0" err="1" smtClean="0">
              <a:ea typeface="ＭＳ Ｐゴシック" pitchFamily="1" charset="-128"/>
            </a:rPr>
            <a:t>Unvalidated</a:t>
          </a:r>
          <a:r>
            <a:rPr lang="en-US" altLang="ja-JP" b="1" dirty="0" smtClean="0">
              <a:ea typeface="ＭＳ Ｐゴシック" pitchFamily="1" charset="-128"/>
            </a:rPr>
            <a:t> Redirects and Forwards</a:t>
          </a:r>
          <a:endParaRPr lang="en-US" b="1" dirty="0"/>
        </a:p>
      </dgm:t>
    </dgm:pt>
    <dgm:pt modelId="{A9F48C2C-FB58-44F1-8762-0ACF43D4AFFD}" type="sibTrans" cxnId="{395778C8-53B7-4ABA-B003-A8A213D8106E}">
      <dgm:prSet/>
      <dgm:spPr/>
      <dgm:t>
        <a:bodyPr/>
        <a:lstStyle/>
        <a:p>
          <a:endParaRPr lang="en-US"/>
        </a:p>
      </dgm:t>
    </dgm:pt>
    <dgm:pt modelId="{DFD4E4B3-889C-44E4-98F7-CDE5F5A9E369}" type="parTrans" cxnId="{395778C8-53B7-4ABA-B003-A8A213D8106E}">
      <dgm:prSet/>
      <dgm:spPr/>
      <dgm:t>
        <a:bodyPr/>
        <a:lstStyle/>
        <a:p>
          <a:endParaRPr lang="en-US"/>
        </a:p>
      </dgm:t>
    </dgm:pt>
    <dgm:pt modelId="{FA4512F7-A63A-4F40-B5B4-6004D8EEA2E4}">
      <dgm:prSet/>
      <dgm:spPr>
        <a:gradFill flip="none" rotWithShape="0">
          <a:gsLst>
            <a:gs pos="0">
              <a:srgbClr val="0066CC">
                <a:shade val="30000"/>
                <a:satMod val="115000"/>
              </a:srgbClr>
            </a:gs>
            <a:gs pos="50000">
              <a:srgbClr val="0066CC">
                <a:shade val="67500"/>
                <a:satMod val="115000"/>
              </a:srgbClr>
            </a:gs>
            <a:gs pos="100000">
              <a:srgbClr val="0066CC">
                <a:shade val="100000"/>
                <a:satMod val="115000"/>
              </a:srgbClr>
            </a:gs>
          </a:gsLst>
          <a:lin ang="5400000" scaled="1"/>
          <a:tileRect/>
        </a:gradFill>
      </dgm:spPr>
      <dgm:t>
        <a:bodyPr/>
        <a:lstStyle/>
        <a:p>
          <a:r>
            <a:rPr lang="en-US" b="1" dirty="0" smtClean="0"/>
            <a:t>A7: </a:t>
          </a:r>
          <a:r>
            <a:rPr lang="en-US" altLang="ja-JP" b="1" dirty="0" smtClean="0">
              <a:ea typeface="ＭＳ Ｐゴシック" pitchFamily="1" charset="-128"/>
            </a:rPr>
            <a:t>Failure to Restrict URL Access</a:t>
          </a:r>
          <a:endParaRPr lang="en-US" b="1" dirty="0"/>
        </a:p>
      </dgm:t>
    </dgm:pt>
    <dgm:pt modelId="{F7E858A2-0BF8-451A-8FF3-814E21CFC0A2}" type="sibTrans" cxnId="{A25FC508-31D3-47AB-B526-F240B6F5C2DF}">
      <dgm:prSet/>
      <dgm:spPr/>
      <dgm:t>
        <a:bodyPr/>
        <a:lstStyle/>
        <a:p>
          <a:endParaRPr lang="en-US"/>
        </a:p>
      </dgm:t>
    </dgm:pt>
    <dgm:pt modelId="{D53CD27D-BDD3-444C-AE6A-2311E83F246A}" type="parTrans" cxnId="{A25FC508-31D3-47AB-B526-F240B6F5C2DF}">
      <dgm:prSet/>
      <dgm:spPr/>
      <dgm:t>
        <a:bodyPr/>
        <a:lstStyle/>
        <a:p>
          <a:endParaRPr lang="en-US"/>
        </a:p>
      </dgm:t>
    </dgm:pt>
    <dgm:pt modelId="{8BCDC084-67CA-4889-BB16-FDAA18262BAD}">
      <dgm:prSet phldrT="[Text]"/>
      <dgm:spPr>
        <a:solidFill>
          <a:srgbClr val="FF0000"/>
        </a:solidFill>
      </dgm:spPr>
      <dgm:t>
        <a:bodyPr/>
        <a:lstStyle/>
        <a:p>
          <a:r>
            <a:rPr lang="en-US" b="1" dirty="0" smtClean="0"/>
            <a:t>A6: Security </a:t>
          </a:r>
          <a:r>
            <a:rPr lang="en-US" b="1" dirty="0" err="1" smtClean="0"/>
            <a:t>Misconfiguration</a:t>
          </a:r>
          <a:endParaRPr lang="en-US" b="1" dirty="0" smtClean="0"/>
        </a:p>
      </dgm:t>
    </dgm:pt>
    <dgm:pt modelId="{C306F358-4A0E-4076-9570-D654E65D82B2}" type="sibTrans" cxnId="{87367C5A-800E-4ABA-8B2B-CF70A5C89137}">
      <dgm:prSet/>
      <dgm:spPr/>
      <dgm:t>
        <a:bodyPr/>
        <a:lstStyle/>
        <a:p>
          <a:endParaRPr lang="en-US"/>
        </a:p>
      </dgm:t>
    </dgm:pt>
    <dgm:pt modelId="{DFCC82B9-B307-4045-991F-0A63623D1F34}" type="parTrans" cxnId="{87367C5A-800E-4ABA-8B2B-CF70A5C89137}">
      <dgm:prSet/>
      <dgm:spPr/>
      <dgm:t>
        <a:bodyPr/>
        <a:lstStyle/>
        <a:p>
          <a:endParaRPr lang="en-US"/>
        </a:p>
      </dgm:t>
    </dgm:pt>
    <dgm:pt modelId="{C1059736-A6E2-4762-8F49-0456CD8B7C69}">
      <dgm:prSet/>
      <dgm:spPr>
        <a:solidFill>
          <a:schemeClr val="accent2"/>
        </a:solidFill>
      </dgm:spPr>
      <dgm:t>
        <a:bodyPr/>
        <a:lstStyle/>
        <a:p>
          <a:pPr rtl="0"/>
          <a:r>
            <a:rPr kumimoji="0" lang="en-US" b="1" i="0" u="none" strike="noStrike" cap="none" spc="0" normalizeH="0" baseline="0" noProof="0" dirty="0" smtClean="0">
              <a:ln/>
              <a:effectLst/>
              <a:uLnTx/>
              <a:uFillTx/>
              <a:latin typeface="+mn-lt"/>
            </a:rPr>
            <a:t>A5: </a:t>
          </a:r>
          <a:r>
            <a:rPr kumimoji="0" lang="en-US" altLang="ja-JP" b="1" i="0" u="none" strike="noStrike" cap="none" spc="0" normalizeH="0" baseline="0" noProof="0" dirty="0" smtClean="0">
              <a:ln/>
              <a:effectLst/>
              <a:uLnTx/>
              <a:uFillTx/>
              <a:latin typeface="+mn-lt"/>
              <a:ea typeface="ＭＳ Ｐゴシック" pitchFamily="1" charset="-128"/>
            </a:rPr>
            <a:t>Cross Site Request Forgery (CSRF) </a:t>
          </a:r>
          <a:endParaRPr kumimoji="0" lang="en-US" b="1" i="0" u="none" strike="noStrike" cap="none" spc="0" normalizeH="0" baseline="0" noProof="0" dirty="0">
            <a:ln/>
            <a:effectLst/>
            <a:uLnTx/>
            <a:uFillTx/>
            <a:latin typeface="+mn-lt"/>
          </a:endParaRPr>
        </a:p>
      </dgm:t>
    </dgm:pt>
    <dgm:pt modelId="{C998CC39-D1D3-43DE-8252-4B94A9279E42}" type="sibTrans" cxnId="{63E0B01F-E6B0-4341-846D-AEB7BCF19307}">
      <dgm:prSet/>
      <dgm:spPr/>
      <dgm:t>
        <a:bodyPr/>
        <a:lstStyle/>
        <a:p>
          <a:endParaRPr lang="en-US"/>
        </a:p>
      </dgm:t>
    </dgm:pt>
    <dgm:pt modelId="{DBCB215F-2702-4FBF-9B10-EE479A00694C}" type="parTrans" cxnId="{63E0B01F-E6B0-4341-846D-AEB7BCF19307}">
      <dgm:prSet/>
      <dgm:spPr/>
      <dgm:t>
        <a:bodyPr/>
        <a:lstStyle/>
        <a:p>
          <a:endParaRPr lang="en-US"/>
        </a:p>
      </dgm:t>
    </dgm:pt>
    <dgm:pt modelId="{7FBC627C-7A5D-4F89-A1E1-F66E815CA8A7}">
      <dgm:prSet/>
      <dgm:spPr>
        <a:solidFill>
          <a:schemeClr val="accent2"/>
        </a:solidFill>
      </dgm:spPr>
      <dgm:t>
        <a:bodyPr/>
        <a:lstStyle/>
        <a:p>
          <a:pPr rtl="0"/>
          <a:r>
            <a:rPr kumimoji="0" lang="en-US" b="1" i="0" u="none" strike="noStrike" cap="none" spc="0" normalizeH="0" baseline="0" noProof="0" dirty="0" smtClean="0">
              <a:ln/>
              <a:effectLst/>
              <a:uLnTx/>
              <a:uFillTx/>
              <a:latin typeface="+mn-lt"/>
            </a:rPr>
            <a:t>A4: </a:t>
          </a:r>
          <a:r>
            <a:rPr kumimoji="0" lang="en-US" altLang="ja-JP" b="1" i="0" u="none" strike="noStrike" cap="none" spc="0" normalizeH="0" baseline="0" noProof="0" dirty="0" smtClean="0">
              <a:ln/>
              <a:effectLst/>
              <a:uLnTx/>
              <a:uFillTx/>
              <a:latin typeface="+mn-lt"/>
              <a:ea typeface="ＭＳ Ｐゴシック" pitchFamily="1" charset="-128"/>
            </a:rPr>
            <a:t>Insecure Direct Object References </a:t>
          </a:r>
          <a:endParaRPr kumimoji="0" lang="en-US" b="1" i="0" u="none" strike="noStrike" cap="none" spc="0" normalizeH="0" baseline="0" noProof="0" dirty="0" smtClean="0">
            <a:ln/>
            <a:effectLst/>
            <a:uLnTx/>
            <a:uFillTx/>
            <a:latin typeface="+mn-lt"/>
          </a:endParaRPr>
        </a:p>
      </dgm:t>
    </dgm:pt>
    <dgm:pt modelId="{678EE478-5D87-49D0-AC29-0A904E85A9CD}" type="sibTrans" cxnId="{62F5A9D3-EBF9-4BEC-9613-FD255126CCE1}">
      <dgm:prSet/>
      <dgm:spPr/>
      <dgm:t>
        <a:bodyPr/>
        <a:lstStyle/>
        <a:p>
          <a:endParaRPr lang="en-US"/>
        </a:p>
      </dgm:t>
    </dgm:pt>
    <dgm:pt modelId="{C77C0D7A-4688-41D5-A7B6-ECC1745C80BA}" type="parTrans" cxnId="{62F5A9D3-EBF9-4BEC-9613-FD255126CCE1}">
      <dgm:prSet/>
      <dgm:spPr/>
      <dgm:t>
        <a:bodyPr/>
        <a:lstStyle/>
        <a:p>
          <a:endParaRPr lang="en-US"/>
        </a:p>
      </dgm:t>
    </dgm:pt>
    <dgm:pt modelId="{05B6A14E-A58A-427E-80F5-495E20005676}">
      <dgm:prSet/>
      <dgm:spPr>
        <a:solidFill>
          <a:schemeClr val="accent2"/>
        </a:solidFill>
      </dgm:spPr>
      <dgm:t>
        <a:bodyPr/>
        <a:lstStyle/>
        <a:p>
          <a:pPr rtl="0"/>
          <a:r>
            <a:rPr kumimoji="0" lang="en-US" b="1" i="0" u="none" strike="noStrike" cap="none" spc="0" normalizeH="0" baseline="0" noProof="0" dirty="0" smtClean="0">
              <a:ln/>
              <a:effectLst/>
              <a:uLnTx/>
              <a:uFillTx/>
              <a:latin typeface="+mn-lt"/>
            </a:rPr>
            <a:t>A3: </a:t>
          </a:r>
          <a:r>
            <a:rPr lang="en-US" altLang="ja-JP" b="1" dirty="0" smtClean="0">
              <a:ea typeface="ＭＳ Ｐゴシック" pitchFamily="1" charset="-128"/>
            </a:rPr>
            <a:t>Broken Authentication and Session Management</a:t>
          </a:r>
          <a:endParaRPr kumimoji="0" lang="en-US" b="1" i="0" u="none" strike="noStrike" cap="none" spc="0" normalizeH="0" baseline="0" noProof="0" dirty="0" smtClean="0">
            <a:ln/>
            <a:effectLst/>
            <a:uLnTx/>
            <a:uFillTx/>
            <a:latin typeface="+mn-lt"/>
          </a:endParaRPr>
        </a:p>
      </dgm:t>
    </dgm:pt>
    <dgm:pt modelId="{E232C4F9-D265-42B7-A469-2C93E3FE3984}" type="sibTrans" cxnId="{AE4E6705-38DF-4ECA-80E1-760699C4E255}">
      <dgm:prSet/>
      <dgm:spPr/>
      <dgm:t>
        <a:bodyPr/>
        <a:lstStyle/>
        <a:p>
          <a:endParaRPr lang="en-US"/>
        </a:p>
      </dgm:t>
    </dgm:pt>
    <dgm:pt modelId="{2F9BC56F-924A-4353-9F8F-40E52BE6F39F}" type="parTrans" cxnId="{AE4E6705-38DF-4ECA-80E1-760699C4E255}">
      <dgm:prSet/>
      <dgm:spPr/>
      <dgm:t>
        <a:bodyPr/>
        <a:lstStyle/>
        <a:p>
          <a:endParaRPr lang="en-US"/>
        </a:p>
      </dgm:t>
    </dgm:pt>
    <dgm:pt modelId="{267067DC-F960-471F-8C6E-E0A998CDE8CA}">
      <dgm:prSet phldrT="[Text]"/>
      <dgm:spPr>
        <a:solidFill>
          <a:schemeClr val="accent2"/>
        </a:solidFill>
      </dgm:spPr>
      <dgm:t>
        <a:bodyPr/>
        <a:lstStyle/>
        <a:p>
          <a:pPr rtl="0"/>
          <a:r>
            <a:rPr kumimoji="0" lang="en-US" b="1" i="0" u="none" strike="noStrike" cap="none" spc="0" normalizeH="0" baseline="0" noProof="0" dirty="0" smtClean="0">
              <a:ln/>
              <a:effectLst/>
              <a:uLnTx/>
              <a:uFillTx/>
              <a:latin typeface="+mn-lt"/>
            </a:rPr>
            <a:t>A2: Cross-Site Scripting (XSS)</a:t>
          </a:r>
          <a:endParaRPr lang="en-US" b="1" dirty="0"/>
        </a:p>
      </dgm:t>
    </dgm:pt>
    <dgm:pt modelId="{D761F71C-31BB-498F-A08E-70F30EB51CB4}" type="parTrans" cxnId="{376E3F9D-D0A5-4750-A982-6A39581A8CFA}">
      <dgm:prSet/>
      <dgm:spPr/>
      <dgm:t>
        <a:bodyPr/>
        <a:lstStyle/>
        <a:p>
          <a:endParaRPr lang="en-US"/>
        </a:p>
      </dgm:t>
    </dgm:pt>
    <dgm:pt modelId="{21C97EC3-34E8-4C93-8686-60A47A9C2802}" type="sibTrans" cxnId="{376E3F9D-D0A5-4750-A982-6A39581A8CFA}">
      <dgm:prSet/>
      <dgm:spPr/>
      <dgm:t>
        <a:bodyPr/>
        <a:lstStyle/>
        <a:p>
          <a:endParaRPr lang="en-US"/>
        </a:p>
      </dgm:t>
    </dgm:pt>
    <dgm:pt modelId="{4F33ADAD-0E7A-4CC4-926A-E1D695B40CC0}">
      <dgm:prSet/>
      <dgm:spPr>
        <a:gradFill flip="none" rotWithShape="0">
          <a:gsLst>
            <a:gs pos="0">
              <a:srgbClr val="0066CC">
                <a:shade val="30000"/>
                <a:satMod val="115000"/>
              </a:srgbClr>
            </a:gs>
            <a:gs pos="50000">
              <a:srgbClr val="0066CC">
                <a:shade val="67500"/>
                <a:satMod val="115000"/>
              </a:srgbClr>
            </a:gs>
            <a:gs pos="100000">
              <a:srgbClr val="0066CC">
                <a:shade val="100000"/>
                <a:satMod val="115000"/>
              </a:srgbClr>
            </a:gs>
          </a:gsLst>
          <a:lin ang="5400000" scaled="1"/>
          <a:tileRect/>
        </a:gradFill>
      </dgm:spPr>
      <dgm:t>
        <a:bodyPr/>
        <a:lstStyle/>
        <a:p>
          <a:r>
            <a:rPr lang="en-US" b="1" dirty="0" smtClean="0"/>
            <a:t>A8: Insecure Cryptographic Storage</a:t>
          </a:r>
          <a:endParaRPr lang="en-US" b="1" dirty="0"/>
        </a:p>
      </dgm:t>
    </dgm:pt>
    <dgm:pt modelId="{E7A793B8-03F9-44FB-B548-E39857E00497}" type="parTrans" cxnId="{76CF4293-369C-41CD-B754-A785EFCB9622}">
      <dgm:prSet/>
      <dgm:spPr/>
      <dgm:t>
        <a:bodyPr/>
        <a:lstStyle/>
        <a:p>
          <a:endParaRPr lang="en-US"/>
        </a:p>
      </dgm:t>
    </dgm:pt>
    <dgm:pt modelId="{91422C4A-3296-4DFB-AE5C-9EA4E27DD597}" type="sibTrans" cxnId="{76CF4293-369C-41CD-B754-A785EFCB9622}">
      <dgm:prSet/>
      <dgm:spPr/>
      <dgm:t>
        <a:bodyPr/>
        <a:lstStyle/>
        <a:p>
          <a:endParaRPr lang="en-US"/>
        </a:p>
      </dgm:t>
    </dgm:pt>
    <dgm:pt modelId="{1425CBBF-4498-4BCE-BC74-DC76A4124027}">
      <dgm:prSet/>
      <dgm:spPr>
        <a:gradFill flip="none" rotWithShape="0">
          <a:gsLst>
            <a:gs pos="0">
              <a:srgbClr val="0066CC">
                <a:shade val="30000"/>
                <a:satMod val="115000"/>
              </a:srgbClr>
            </a:gs>
            <a:gs pos="50000">
              <a:srgbClr val="0066CC">
                <a:shade val="67500"/>
                <a:satMod val="115000"/>
              </a:srgbClr>
            </a:gs>
            <a:gs pos="100000">
              <a:srgbClr val="0066CC">
                <a:shade val="100000"/>
                <a:satMod val="115000"/>
              </a:srgbClr>
            </a:gs>
          </a:gsLst>
          <a:lin ang="5400000" scaled="1"/>
          <a:tileRect/>
        </a:gradFill>
      </dgm:spPr>
      <dgm:t>
        <a:bodyPr/>
        <a:lstStyle/>
        <a:p>
          <a:r>
            <a:rPr lang="en-US" altLang="ja-JP" b="1" dirty="0" smtClean="0">
              <a:ea typeface="ＭＳ Ｐゴシック" pitchFamily="1" charset="-128"/>
            </a:rPr>
            <a:t>A9: </a:t>
          </a:r>
          <a:r>
            <a:rPr lang="en-US" b="1" i="0" u="none" dirty="0" smtClean="0"/>
            <a:t>Insufficient Transport Layer Protection</a:t>
          </a:r>
          <a:endParaRPr lang="en-US" b="1" dirty="0"/>
        </a:p>
      </dgm:t>
    </dgm:pt>
    <dgm:pt modelId="{19134321-D03B-461B-8751-7D003E0AC7D7}" type="parTrans" cxnId="{5A3A9910-884E-4824-B114-A7BC95B09EB8}">
      <dgm:prSet/>
      <dgm:spPr/>
      <dgm:t>
        <a:bodyPr/>
        <a:lstStyle/>
        <a:p>
          <a:endParaRPr lang="nl-BE"/>
        </a:p>
      </dgm:t>
    </dgm:pt>
    <dgm:pt modelId="{666FBC44-2286-4F44-B1F4-A1DAA3A49E32}" type="sibTrans" cxnId="{5A3A9910-884E-4824-B114-A7BC95B09EB8}">
      <dgm:prSet/>
      <dgm:spPr/>
      <dgm:t>
        <a:bodyPr/>
        <a:lstStyle/>
        <a:p>
          <a:endParaRPr lang="nl-BE"/>
        </a:p>
      </dgm:t>
    </dgm:pt>
    <dgm:pt modelId="{E1CE3EE4-2936-4D8B-92A3-E104BE0FAA24}" type="pres">
      <dgm:prSet presAssocID="{267281CF-8B67-4D2B-AFDC-72ADEAA7440C}" presName="diagram" presStyleCnt="0">
        <dgm:presLayoutVars>
          <dgm:dir/>
          <dgm:resizeHandles val="exact"/>
        </dgm:presLayoutVars>
      </dgm:prSet>
      <dgm:spPr/>
      <dgm:t>
        <a:bodyPr/>
        <a:lstStyle/>
        <a:p>
          <a:endParaRPr lang="en-US"/>
        </a:p>
      </dgm:t>
    </dgm:pt>
    <dgm:pt modelId="{AD2E9B06-A06B-443C-83A3-58564550A9C4}" type="pres">
      <dgm:prSet presAssocID="{64169CBD-621B-41AC-8098-190EB836285B}" presName="node" presStyleLbl="node1" presStyleIdx="0" presStyleCnt="10">
        <dgm:presLayoutVars>
          <dgm:bulletEnabled val="1"/>
        </dgm:presLayoutVars>
      </dgm:prSet>
      <dgm:spPr/>
      <dgm:t>
        <a:bodyPr/>
        <a:lstStyle/>
        <a:p>
          <a:endParaRPr lang="en-US"/>
        </a:p>
      </dgm:t>
    </dgm:pt>
    <dgm:pt modelId="{A30A05D7-A3A0-471E-BE40-D9A5641B2C43}" type="pres">
      <dgm:prSet presAssocID="{55DCDCCE-3CAF-428A-ABFC-A8BC8FEF6AA5}" presName="sibTrans" presStyleCnt="0"/>
      <dgm:spPr/>
    </dgm:pt>
    <dgm:pt modelId="{BA79777C-83D7-4A20-8C72-9B06E33970B3}" type="pres">
      <dgm:prSet presAssocID="{267067DC-F960-471F-8C6E-E0A998CDE8CA}" presName="node" presStyleLbl="node1" presStyleIdx="1" presStyleCnt="10">
        <dgm:presLayoutVars>
          <dgm:bulletEnabled val="1"/>
        </dgm:presLayoutVars>
      </dgm:prSet>
      <dgm:spPr/>
      <dgm:t>
        <a:bodyPr/>
        <a:lstStyle/>
        <a:p>
          <a:endParaRPr lang="en-US"/>
        </a:p>
      </dgm:t>
    </dgm:pt>
    <dgm:pt modelId="{8507AF65-B6FE-4008-8A2F-CDD834EC50CF}" type="pres">
      <dgm:prSet presAssocID="{21C97EC3-34E8-4C93-8686-60A47A9C2802}" presName="sibTrans" presStyleCnt="0"/>
      <dgm:spPr/>
    </dgm:pt>
    <dgm:pt modelId="{049F4145-C84A-42C6-8C4A-A73F5D1F13B1}" type="pres">
      <dgm:prSet presAssocID="{05B6A14E-A58A-427E-80F5-495E20005676}" presName="node" presStyleLbl="node1" presStyleIdx="2" presStyleCnt="10" custLinFactNeighborX="-163" custLinFactNeighborY="208">
        <dgm:presLayoutVars>
          <dgm:bulletEnabled val="1"/>
        </dgm:presLayoutVars>
      </dgm:prSet>
      <dgm:spPr/>
      <dgm:t>
        <a:bodyPr/>
        <a:lstStyle/>
        <a:p>
          <a:endParaRPr lang="en-US"/>
        </a:p>
      </dgm:t>
    </dgm:pt>
    <dgm:pt modelId="{83238806-E393-4882-A18C-F18C628330C0}" type="pres">
      <dgm:prSet presAssocID="{E232C4F9-D265-42B7-A469-2C93E3FE3984}" presName="sibTrans" presStyleCnt="0"/>
      <dgm:spPr/>
    </dgm:pt>
    <dgm:pt modelId="{C3E7A39C-1CAB-4280-9674-550D9EBD3664}" type="pres">
      <dgm:prSet presAssocID="{7FBC627C-7A5D-4F89-A1E1-F66E815CA8A7}" presName="node" presStyleLbl="node1" presStyleIdx="3" presStyleCnt="10" custLinFactNeighborY="-1132">
        <dgm:presLayoutVars>
          <dgm:bulletEnabled val="1"/>
        </dgm:presLayoutVars>
      </dgm:prSet>
      <dgm:spPr/>
      <dgm:t>
        <a:bodyPr/>
        <a:lstStyle/>
        <a:p>
          <a:endParaRPr lang="en-US"/>
        </a:p>
      </dgm:t>
    </dgm:pt>
    <dgm:pt modelId="{931C115E-C0A7-4720-AB3F-606E25B53088}" type="pres">
      <dgm:prSet presAssocID="{678EE478-5D87-49D0-AC29-0A904E85A9CD}" presName="sibTrans" presStyleCnt="0"/>
      <dgm:spPr/>
    </dgm:pt>
    <dgm:pt modelId="{E75F8F30-3FA0-429A-A777-BC11F620C600}" type="pres">
      <dgm:prSet presAssocID="{C1059736-A6E2-4762-8F49-0456CD8B7C69}" presName="node" presStyleLbl="node1" presStyleIdx="4" presStyleCnt="10">
        <dgm:presLayoutVars>
          <dgm:bulletEnabled val="1"/>
        </dgm:presLayoutVars>
      </dgm:prSet>
      <dgm:spPr/>
      <dgm:t>
        <a:bodyPr/>
        <a:lstStyle/>
        <a:p>
          <a:endParaRPr lang="en-US"/>
        </a:p>
      </dgm:t>
    </dgm:pt>
    <dgm:pt modelId="{52B5463B-623E-4AEB-A7DB-47178B6C71AF}" type="pres">
      <dgm:prSet presAssocID="{C998CC39-D1D3-43DE-8252-4B94A9279E42}" presName="sibTrans" presStyleCnt="0"/>
      <dgm:spPr/>
    </dgm:pt>
    <dgm:pt modelId="{764C6158-AD60-4271-9C65-2ABDF85CAA50}" type="pres">
      <dgm:prSet presAssocID="{8BCDC084-67CA-4889-BB16-FDAA18262BAD}" presName="node" presStyleLbl="node1" presStyleIdx="5" presStyleCnt="10">
        <dgm:presLayoutVars>
          <dgm:bulletEnabled val="1"/>
        </dgm:presLayoutVars>
      </dgm:prSet>
      <dgm:spPr/>
      <dgm:t>
        <a:bodyPr/>
        <a:lstStyle/>
        <a:p>
          <a:endParaRPr lang="en-US"/>
        </a:p>
      </dgm:t>
    </dgm:pt>
    <dgm:pt modelId="{14B07B39-8E48-404A-8551-E175E2765349}" type="pres">
      <dgm:prSet presAssocID="{C306F358-4A0E-4076-9570-D654E65D82B2}" presName="sibTrans" presStyleCnt="0"/>
      <dgm:spPr/>
    </dgm:pt>
    <dgm:pt modelId="{EA75EA57-6CCA-4563-87BD-023630ABCFA8}" type="pres">
      <dgm:prSet presAssocID="{FA4512F7-A63A-4F40-B5B4-6004D8EEA2E4}" presName="node" presStyleLbl="node1" presStyleIdx="6" presStyleCnt="10">
        <dgm:presLayoutVars>
          <dgm:bulletEnabled val="1"/>
        </dgm:presLayoutVars>
      </dgm:prSet>
      <dgm:spPr/>
      <dgm:t>
        <a:bodyPr/>
        <a:lstStyle/>
        <a:p>
          <a:endParaRPr lang="en-US"/>
        </a:p>
      </dgm:t>
    </dgm:pt>
    <dgm:pt modelId="{3D5A4703-D8B9-4D1C-8A2E-D5D54AE747D3}" type="pres">
      <dgm:prSet presAssocID="{F7E858A2-0BF8-451A-8FF3-814E21CFC0A2}" presName="sibTrans" presStyleCnt="0"/>
      <dgm:spPr/>
    </dgm:pt>
    <dgm:pt modelId="{41C906C3-FECE-4AA6-9B2E-E742275892E7}" type="pres">
      <dgm:prSet presAssocID="{4F33ADAD-0E7A-4CC4-926A-E1D695B40CC0}" presName="node" presStyleLbl="node1" presStyleIdx="7" presStyleCnt="10">
        <dgm:presLayoutVars>
          <dgm:bulletEnabled val="1"/>
        </dgm:presLayoutVars>
      </dgm:prSet>
      <dgm:spPr/>
      <dgm:t>
        <a:bodyPr/>
        <a:lstStyle/>
        <a:p>
          <a:endParaRPr lang="en-US"/>
        </a:p>
      </dgm:t>
    </dgm:pt>
    <dgm:pt modelId="{8ECC9BA1-2FE2-4A13-AE32-C8596A65EAFD}" type="pres">
      <dgm:prSet presAssocID="{91422C4A-3296-4DFB-AE5C-9EA4E27DD597}" presName="sibTrans" presStyleCnt="0"/>
      <dgm:spPr/>
    </dgm:pt>
    <dgm:pt modelId="{0E5BD108-059F-48AE-801C-18529182DE42}" type="pres">
      <dgm:prSet presAssocID="{1425CBBF-4498-4BCE-BC74-DC76A4124027}" presName="node" presStyleLbl="node1" presStyleIdx="8" presStyleCnt="10">
        <dgm:presLayoutVars>
          <dgm:bulletEnabled val="1"/>
        </dgm:presLayoutVars>
      </dgm:prSet>
      <dgm:spPr/>
      <dgm:t>
        <a:bodyPr/>
        <a:lstStyle/>
        <a:p>
          <a:endParaRPr lang="en-US"/>
        </a:p>
      </dgm:t>
    </dgm:pt>
    <dgm:pt modelId="{11F16691-C99F-4C33-BA9A-69AB3E50019C}" type="pres">
      <dgm:prSet presAssocID="{666FBC44-2286-4F44-B1F4-A1DAA3A49E32}" presName="sibTrans" presStyleCnt="0"/>
      <dgm:spPr/>
    </dgm:pt>
    <dgm:pt modelId="{AB8EC8CA-2DD9-43B0-BAC8-DBF5D6A86196}" type="pres">
      <dgm:prSet presAssocID="{231AA091-BC50-4CB1-B212-84DF97C37E43}" presName="node" presStyleLbl="node1" presStyleIdx="9" presStyleCnt="10">
        <dgm:presLayoutVars>
          <dgm:bulletEnabled val="1"/>
        </dgm:presLayoutVars>
      </dgm:prSet>
      <dgm:spPr/>
      <dgm:t>
        <a:bodyPr/>
        <a:lstStyle/>
        <a:p>
          <a:endParaRPr lang="en-US"/>
        </a:p>
      </dgm:t>
    </dgm:pt>
  </dgm:ptLst>
  <dgm:cxnLst>
    <dgm:cxn modelId="{5A3A9910-884E-4824-B114-A7BC95B09EB8}" srcId="{267281CF-8B67-4D2B-AFDC-72ADEAA7440C}" destId="{1425CBBF-4498-4BCE-BC74-DC76A4124027}" srcOrd="8" destOrd="0" parTransId="{19134321-D03B-461B-8751-7D003E0AC7D7}" sibTransId="{666FBC44-2286-4F44-B1F4-A1DAA3A49E32}"/>
    <dgm:cxn modelId="{3CD8DA44-D8A0-4D67-A321-0EE4A57246C3}" type="presOf" srcId="{C1059736-A6E2-4762-8F49-0456CD8B7C69}" destId="{E75F8F30-3FA0-429A-A777-BC11F620C600}" srcOrd="0" destOrd="0" presId="urn:microsoft.com/office/officeart/2005/8/layout/default#1"/>
    <dgm:cxn modelId="{D30B6AF1-4447-44BB-A241-F604DB87C12D}" type="presOf" srcId="{4F33ADAD-0E7A-4CC4-926A-E1D695B40CC0}" destId="{41C906C3-FECE-4AA6-9B2E-E742275892E7}" srcOrd="0" destOrd="0" presId="urn:microsoft.com/office/officeart/2005/8/layout/default#1"/>
    <dgm:cxn modelId="{F572DE1B-7EF9-4FCB-A765-9CF330BD68B1}" type="presOf" srcId="{64169CBD-621B-41AC-8098-190EB836285B}" destId="{AD2E9B06-A06B-443C-83A3-58564550A9C4}" srcOrd="0" destOrd="0" presId="urn:microsoft.com/office/officeart/2005/8/layout/default#1"/>
    <dgm:cxn modelId="{979AB552-4C1C-4987-ACFB-26D8F834C162}" type="presOf" srcId="{231AA091-BC50-4CB1-B212-84DF97C37E43}" destId="{AB8EC8CA-2DD9-43B0-BAC8-DBF5D6A86196}" srcOrd="0" destOrd="0" presId="urn:microsoft.com/office/officeart/2005/8/layout/default#1"/>
    <dgm:cxn modelId="{61113ED6-64BA-4034-9637-B81BB91F050E}" type="presOf" srcId="{267281CF-8B67-4D2B-AFDC-72ADEAA7440C}" destId="{E1CE3EE4-2936-4D8B-92A3-E104BE0FAA24}" srcOrd="0" destOrd="0" presId="urn:microsoft.com/office/officeart/2005/8/layout/default#1"/>
    <dgm:cxn modelId="{87367C5A-800E-4ABA-8B2B-CF70A5C89137}" srcId="{267281CF-8B67-4D2B-AFDC-72ADEAA7440C}" destId="{8BCDC084-67CA-4889-BB16-FDAA18262BAD}" srcOrd="5" destOrd="0" parTransId="{DFCC82B9-B307-4045-991F-0A63623D1F34}" sibTransId="{C306F358-4A0E-4076-9570-D654E65D82B2}"/>
    <dgm:cxn modelId="{63E0B01F-E6B0-4341-846D-AEB7BCF19307}" srcId="{267281CF-8B67-4D2B-AFDC-72ADEAA7440C}" destId="{C1059736-A6E2-4762-8F49-0456CD8B7C69}" srcOrd="4" destOrd="0" parTransId="{DBCB215F-2702-4FBF-9B10-EE479A00694C}" sibTransId="{C998CC39-D1D3-43DE-8252-4B94A9279E42}"/>
    <dgm:cxn modelId="{395778C8-53B7-4ABA-B003-A8A213D8106E}" srcId="{267281CF-8B67-4D2B-AFDC-72ADEAA7440C}" destId="{231AA091-BC50-4CB1-B212-84DF97C37E43}" srcOrd="9" destOrd="0" parTransId="{DFD4E4B3-889C-44E4-98F7-CDE5F5A9E369}" sibTransId="{A9F48C2C-FB58-44F1-8762-0ACF43D4AFFD}"/>
    <dgm:cxn modelId="{48D67448-B1C7-44C0-8B8F-6C8928DDE094}" type="presOf" srcId="{05B6A14E-A58A-427E-80F5-495E20005676}" destId="{049F4145-C84A-42C6-8C4A-A73F5D1F13B1}" srcOrd="0" destOrd="0" presId="urn:microsoft.com/office/officeart/2005/8/layout/default#1"/>
    <dgm:cxn modelId="{BE07D11F-2091-417D-82E6-1CCE0B3D75D8}" type="presOf" srcId="{FA4512F7-A63A-4F40-B5B4-6004D8EEA2E4}" destId="{EA75EA57-6CCA-4563-87BD-023630ABCFA8}" srcOrd="0" destOrd="0" presId="urn:microsoft.com/office/officeart/2005/8/layout/default#1"/>
    <dgm:cxn modelId="{93510BB5-BDF9-4176-B1F9-8C94C58BF13B}" type="presOf" srcId="{8BCDC084-67CA-4889-BB16-FDAA18262BAD}" destId="{764C6158-AD60-4271-9C65-2ABDF85CAA50}" srcOrd="0" destOrd="0" presId="urn:microsoft.com/office/officeart/2005/8/layout/default#1"/>
    <dgm:cxn modelId="{AE4E6705-38DF-4ECA-80E1-760699C4E255}" srcId="{267281CF-8B67-4D2B-AFDC-72ADEAA7440C}" destId="{05B6A14E-A58A-427E-80F5-495E20005676}" srcOrd="2" destOrd="0" parTransId="{2F9BC56F-924A-4353-9F8F-40E52BE6F39F}" sibTransId="{E232C4F9-D265-42B7-A469-2C93E3FE3984}"/>
    <dgm:cxn modelId="{E8FA1B3E-891C-44F5-8B95-213F7D5CE5C0}" srcId="{267281CF-8B67-4D2B-AFDC-72ADEAA7440C}" destId="{64169CBD-621B-41AC-8098-190EB836285B}" srcOrd="0" destOrd="0" parTransId="{C2478B4C-85CC-4B56-8035-A1D085B2572C}" sibTransId="{55DCDCCE-3CAF-428A-ABFC-A8BC8FEF6AA5}"/>
    <dgm:cxn modelId="{A25FC508-31D3-47AB-B526-F240B6F5C2DF}" srcId="{267281CF-8B67-4D2B-AFDC-72ADEAA7440C}" destId="{FA4512F7-A63A-4F40-B5B4-6004D8EEA2E4}" srcOrd="6" destOrd="0" parTransId="{D53CD27D-BDD3-444C-AE6A-2311E83F246A}" sibTransId="{F7E858A2-0BF8-451A-8FF3-814E21CFC0A2}"/>
    <dgm:cxn modelId="{94486E6F-CB41-4D33-9128-B150F931666B}" type="presOf" srcId="{7FBC627C-7A5D-4F89-A1E1-F66E815CA8A7}" destId="{C3E7A39C-1CAB-4280-9674-550D9EBD3664}" srcOrd="0" destOrd="0" presId="urn:microsoft.com/office/officeart/2005/8/layout/default#1"/>
    <dgm:cxn modelId="{62F5A9D3-EBF9-4BEC-9613-FD255126CCE1}" srcId="{267281CF-8B67-4D2B-AFDC-72ADEAA7440C}" destId="{7FBC627C-7A5D-4F89-A1E1-F66E815CA8A7}" srcOrd="3" destOrd="0" parTransId="{C77C0D7A-4688-41D5-A7B6-ECC1745C80BA}" sibTransId="{678EE478-5D87-49D0-AC29-0A904E85A9CD}"/>
    <dgm:cxn modelId="{376E3F9D-D0A5-4750-A982-6A39581A8CFA}" srcId="{267281CF-8B67-4D2B-AFDC-72ADEAA7440C}" destId="{267067DC-F960-471F-8C6E-E0A998CDE8CA}" srcOrd="1" destOrd="0" parTransId="{D761F71C-31BB-498F-A08E-70F30EB51CB4}" sibTransId="{21C97EC3-34E8-4C93-8686-60A47A9C2802}"/>
    <dgm:cxn modelId="{76CF4293-369C-41CD-B754-A785EFCB9622}" srcId="{267281CF-8B67-4D2B-AFDC-72ADEAA7440C}" destId="{4F33ADAD-0E7A-4CC4-926A-E1D695B40CC0}" srcOrd="7" destOrd="0" parTransId="{E7A793B8-03F9-44FB-B548-E39857E00497}" sibTransId="{91422C4A-3296-4DFB-AE5C-9EA4E27DD597}"/>
    <dgm:cxn modelId="{86B626E7-713A-43EB-9B08-FD9722BF236D}" type="presOf" srcId="{267067DC-F960-471F-8C6E-E0A998CDE8CA}" destId="{BA79777C-83D7-4A20-8C72-9B06E33970B3}" srcOrd="0" destOrd="0" presId="urn:microsoft.com/office/officeart/2005/8/layout/default#1"/>
    <dgm:cxn modelId="{DB6E9832-D8E9-4421-8DD5-FA14FA1319BB}" type="presOf" srcId="{1425CBBF-4498-4BCE-BC74-DC76A4124027}" destId="{0E5BD108-059F-48AE-801C-18529182DE42}" srcOrd="0" destOrd="0" presId="urn:microsoft.com/office/officeart/2005/8/layout/default#1"/>
    <dgm:cxn modelId="{A59FD4EB-388E-4B31-B1B1-71D12A26C7A2}" type="presParOf" srcId="{E1CE3EE4-2936-4D8B-92A3-E104BE0FAA24}" destId="{AD2E9B06-A06B-443C-83A3-58564550A9C4}" srcOrd="0" destOrd="0" presId="urn:microsoft.com/office/officeart/2005/8/layout/default#1"/>
    <dgm:cxn modelId="{E4345B28-855B-4FB0-B748-A060AA5494E4}" type="presParOf" srcId="{E1CE3EE4-2936-4D8B-92A3-E104BE0FAA24}" destId="{A30A05D7-A3A0-471E-BE40-D9A5641B2C43}" srcOrd="1" destOrd="0" presId="urn:microsoft.com/office/officeart/2005/8/layout/default#1"/>
    <dgm:cxn modelId="{16A25D41-840B-4688-9DC0-3B5014512503}" type="presParOf" srcId="{E1CE3EE4-2936-4D8B-92A3-E104BE0FAA24}" destId="{BA79777C-83D7-4A20-8C72-9B06E33970B3}" srcOrd="2" destOrd="0" presId="urn:microsoft.com/office/officeart/2005/8/layout/default#1"/>
    <dgm:cxn modelId="{C67B70F6-C9D5-4BA0-AB61-6E87A182517C}" type="presParOf" srcId="{E1CE3EE4-2936-4D8B-92A3-E104BE0FAA24}" destId="{8507AF65-B6FE-4008-8A2F-CDD834EC50CF}" srcOrd="3" destOrd="0" presId="urn:microsoft.com/office/officeart/2005/8/layout/default#1"/>
    <dgm:cxn modelId="{F6144F33-F472-4E13-87FC-11CB05F1D2BF}" type="presParOf" srcId="{E1CE3EE4-2936-4D8B-92A3-E104BE0FAA24}" destId="{049F4145-C84A-42C6-8C4A-A73F5D1F13B1}" srcOrd="4" destOrd="0" presId="urn:microsoft.com/office/officeart/2005/8/layout/default#1"/>
    <dgm:cxn modelId="{563BCCB3-E030-40D1-9744-373017300B9E}" type="presParOf" srcId="{E1CE3EE4-2936-4D8B-92A3-E104BE0FAA24}" destId="{83238806-E393-4882-A18C-F18C628330C0}" srcOrd="5" destOrd="0" presId="urn:microsoft.com/office/officeart/2005/8/layout/default#1"/>
    <dgm:cxn modelId="{F5CA2D62-4B8D-4A73-812F-DB537921638F}" type="presParOf" srcId="{E1CE3EE4-2936-4D8B-92A3-E104BE0FAA24}" destId="{C3E7A39C-1CAB-4280-9674-550D9EBD3664}" srcOrd="6" destOrd="0" presId="urn:microsoft.com/office/officeart/2005/8/layout/default#1"/>
    <dgm:cxn modelId="{A972AA83-2D6C-4EB0-B23C-8FCFA208456E}" type="presParOf" srcId="{E1CE3EE4-2936-4D8B-92A3-E104BE0FAA24}" destId="{931C115E-C0A7-4720-AB3F-606E25B53088}" srcOrd="7" destOrd="0" presId="urn:microsoft.com/office/officeart/2005/8/layout/default#1"/>
    <dgm:cxn modelId="{9AF08DB0-3D88-4546-9074-007362AA0C17}" type="presParOf" srcId="{E1CE3EE4-2936-4D8B-92A3-E104BE0FAA24}" destId="{E75F8F30-3FA0-429A-A777-BC11F620C600}" srcOrd="8" destOrd="0" presId="urn:microsoft.com/office/officeart/2005/8/layout/default#1"/>
    <dgm:cxn modelId="{2F5B6A53-57B0-4C9B-BE70-64E6F89BB155}" type="presParOf" srcId="{E1CE3EE4-2936-4D8B-92A3-E104BE0FAA24}" destId="{52B5463B-623E-4AEB-A7DB-47178B6C71AF}" srcOrd="9" destOrd="0" presId="urn:microsoft.com/office/officeart/2005/8/layout/default#1"/>
    <dgm:cxn modelId="{DC1686CF-DFE0-4C44-9C7A-EF004D4083EA}" type="presParOf" srcId="{E1CE3EE4-2936-4D8B-92A3-E104BE0FAA24}" destId="{764C6158-AD60-4271-9C65-2ABDF85CAA50}" srcOrd="10" destOrd="0" presId="urn:microsoft.com/office/officeart/2005/8/layout/default#1"/>
    <dgm:cxn modelId="{12AAA31D-C56E-44D4-B6FB-4D7456A19B59}" type="presParOf" srcId="{E1CE3EE4-2936-4D8B-92A3-E104BE0FAA24}" destId="{14B07B39-8E48-404A-8551-E175E2765349}" srcOrd="11" destOrd="0" presId="urn:microsoft.com/office/officeart/2005/8/layout/default#1"/>
    <dgm:cxn modelId="{392B5F61-B1BE-4B6B-86AC-9B7FD0F83291}" type="presParOf" srcId="{E1CE3EE4-2936-4D8B-92A3-E104BE0FAA24}" destId="{EA75EA57-6CCA-4563-87BD-023630ABCFA8}" srcOrd="12" destOrd="0" presId="urn:microsoft.com/office/officeart/2005/8/layout/default#1"/>
    <dgm:cxn modelId="{07DBF0A0-207B-4BE3-B792-0DC37BD4791E}" type="presParOf" srcId="{E1CE3EE4-2936-4D8B-92A3-E104BE0FAA24}" destId="{3D5A4703-D8B9-4D1C-8A2E-D5D54AE747D3}" srcOrd="13" destOrd="0" presId="urn:microsoft.com/office/officeart/2005/8/layout/default#1"/>
    <dgm:cxn modelId="{87C988BA-3928-44D6-8FFA-B649B5ABC7DD}" type="presParOf" srcId="{E1CE3EE4-2936-4D8B-92A3-E104BE0FAA24}" destId="{41C906C3-FECE-4AA6-9B2E-E742275892E7}" srcOrd="14" destOrd="0" presId="urn:microsoft.com/office/officeart/2005/8/layout/default#1"/>
    <dgm:cxn modelId="{EE1CC296-0645-40B1-96CC-3F8228B70DA2}" type="presParOf" srcId="{E1CE3EE4-2936-4D8B-92A3-E104BE0FAA24}" destId="{8ECC9BA1-2FE2-4A13-AE32-C8596A65EAFD}" srcOrd="15" destOrd="0" presId="urn:microsoft.com/office/officeart/2005/8/layout/default#1"/>
    <dgm:cxn modelId="{BC473957-600B-4900-88C2-C705F9BF9F94}" type="presParOf" srcId="{E1CE3EE4-2936-4D8B-92A3-E104BE0FAA24}" destId="{0E5BD108-059F-48AE-801C-18529182DE42}" srcOrd="16" destOrd="0" presId="urn:microsoft.com/office/officeart/2005/8/layout/default#1"/>
    <dgm:cxn modelId="{4739FE81-E09D-481B-97CA-02CE3DB9E46C}" type="presParOf" srcId="{E1CE3EE4-2936-4D8B-92A3-E104BE0FAA24}" destId="{11F16691-C99F-4C33-BA9A-69AB3E50019C}" srcOrd="17" destOrd="0" presId="urn:microsoft.com/office/officeart/2005/8/layout/default#1"/>
    <dgm:cxn modelId="{375A249E-3A11-470A-81F4-41FF366E79E9}" type="presParOf" srcId="{E1CE3EE4-2936-4D8B-92A3-E104BE0FAA24}" destId="{AB8EC8CA-2DD9-43B0-BAC8-DBF5D6A86196}" srcOrd="18"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876F7C-E241-41EF-9B9B-57321D7CECD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937EA3F-F180-4E4A-A61C-82485C2DF7E1}">
      <dgm:prSet phldrT="[Text]"/>
      <dgm:spPr>
        <a:solidFill>
          <a:schemeClr val="accent2"/>
        </a:solidFill>
      </dgm:spPr>
      <dgm:t>
        <a:bodyPr/>
        <a:lstStyle/>
        <a:p>
          <a:r>
            <a:rPr lang="en-US" dirty="0" smtClean="0"/>
            <a:t>Injection means…</a:t>
          </a:r>
          <a:endParaRPr lang="en-US" dirty="0"/>
        </a:p>
      </dgm:t>
    </dgm:pt>
    <dgm:pt modelId="{72E00A95-27F6-41C1-8C5D-6C65204BB3C5}" type="parTrans" cxnId="{6E7CB017-9119-4B03-AAC7-C9E8EDA62A09}">
      <dgm:prSet/>
      <dgm:spPr/>
      <dgm:t>
        <a:bodyPr/>
        <a:lstStyle/>
        <a:p>
          <a:endParaRPr lang="en-US"/>
        </a:p>
      </dgm:t>
    </dgm:pt>
    <dgm:pt modelId="{FAB9B14C-FAC9-46E2-A8D4-890897F29FAF}" type="sibTrans" cxnId="{6E7CB017-9119-4B03-AAC7-C9E8EDA62A09}">
      <dgm:prSet/>
      <dgm:spPr/>
      <dgm:t>
        <a:bodyPr/>
        <a:lstStyle/>
        <a:p>
          <a:endParaRPr lang="en-US"/>
        </a:p>
      </dgm:t>
    </dgm:pt>
    <dgm:pt modelId="{5C3B5A1D-62FD-44EE-959E-C4286B76AB69}">
      <dgm:prSet/>
      <dgm:spPr/>
      <dgm:t>
        <a:bodyPr/>
        <a:lstStyle/>
        <a:p>
          <a:r>
            <a:rPr lang="en-US" dirty="0" smtClean="0"/>
            <a:t>Tricking an application into including unintended commands in the data sent to an interpreter</a:t>
          </a:r>
        </a:p>
      </dgm:t>
    </dgm:pt>
    <dgm:pt modelId="{BC43ADA6-FB32-4FEF-AA85-7C294B8CB060}" type="parTrans" cxnId="{70C1A6F1-1C37-4859-BCCC-97434C26E1BA}">
      <dgm:prSet/>
      <dgm:spPr/>
      <dgm:t>
        <a:bodyPr/>
        <a:lstStyle/>
        <a:p>
          <a:endParaRPr lang="en-US"/>
        </a:p>
      </dgm:t>
    </dgm:pt>
    <dgm:pt modelId="{7F244656-2FE7-4007-81B3-4C3338C4CEA3}" type="sibTrans" cxnId="{70C1A6F1-1C37-4859-BCCC-97434C26E1BA}">
      <dgm:prSet/>
      <dgm:spPr/>
      <dgm:t>
        <a:bodyPr/>
        <a:lstStyle/>
        <a:p>
          <a:endParaRPr lang="en-US"/>
        </a:p>
      </dgm:t>
    </dgm:pt>
    <dgm:pt modelId="{CF1E9FBC-E61E-4864-A78E-83EE28250D6A}">
      <dgm:prSet/>
      <dgm:spPr>
        <a:solidFill>
          <a:schemeClr val="accent2"/>
        </a:solidFill>
      </dgm:spPr>
      <dgm:t>
        <a:bodyPr/>
        <a:lstStyle/>
        <a:p>
          <a:r>
            <a:rPr lang="en-US" dirty="0" smtClean="0"/>
            <a:t>Interpreters…</a:t>
          </a:r>
        </a:p>
      </dgm:t>
    </dgm:pt>
    <dgm:pt modelId="{8B1B7235-990B-4F53-94F0-72B3BB6F8B4A}" type="parTrans" cxnId="{856A73F5-BA30-4AB3-9E3F-6891C43F4EA1}">
      <dgm:prSet/>
      <dgm:spPr/>
      <dgm:t>
        <a:bodyPr/>
        <a:lstStyle/>
        <a:p>
          <a:endParaRPr lang="en-US"/>
        </a:p>
      </dgm:t>
    </dgm:pt>
    <dgm:pt modelId="{D735FCAD-9664-49E9-94B1-577FD69E5332}" type="sibTrans" cxnId="{856A73F5-BA30-4AB3-9E3F-6891C43F4EA1}">
      <dgm:prSet/>
      <dgm:spPr/>
      <dgm:t>
        <a:bodyPr/>
        <a:lstStyle/>
        <a:p>
          <a:endParaRPr lang="en-US"/>
        </a:p>
      </dgm:t>
    </dgm:pt>
    <dgm:pt modelId="{076FAF60-C9A8-409E-B575-30262A011165}">
      <dgm:prSet/>
      <dgm:spPr/>
      <dgm:t>
        <a:bodyPr/>
        <a:lstStyle/>
        <a:p>
          <a:r>
            <a:rPr lang="en-US" dirty="0" smtClean="0"/>
            <a:t>Take strings and interpret them as commands</a:t>
          </a:r>
        </a:p>
      </dgm:t>
    </dgm:pt>
    <dgm:pt modelId="{EF8F5DC3-2707-4B08-B792-11FEA7979169}" type="parTrans" cxnId="{89FF61D1-A7E9-45A3-BAD5-9E8AC46C5003}">
      <dgm:prSet/>
      <dgm:spPr/>
      <dgm:t>
        <a:bodyPr/>
        <a:lstStyle/>
        <a:p>
          <a:endParaRPr lang="en-US"/>
        </a:p>
      </dgm:t>
    </dgm:pt>
    <dgm:pt modelId="{DB9574D7-B47E-44FD-9360-FBAECCE33553}" type="sibTrans" cxnId="{89FF61D1-A7E9-45A3-BAD5-9E8AC46C5003}">
      <dgm:prSet/>
      <dgm:spPr/>
      <dgm:t>
        <a:bodyPr/>
        <a:lstStyle/>
        <a:p>
          <a:endParaRPr lang="en-US"/>
        </a:p>
      </dgm:t>
    </dgm:pt>
    <dgm:pt modelId="{1A87584A-77BB-4D3C-BAB7-A2DD64CDD0DC}">
      <dgm:prSet/>
      <dgm:spPr/>
      <dgm:t>
        <a:bodyPr/>
        <a:lstStyle/>
        <a:p>
          <a:r>
            <a:rPr lang="en-US" dirty="0" smtClean="0"/>
            <a:t>SQL, OS Shell, LDAP, </a:t>
          </a:r>
          <a:r>
            <a:rPr lang="en-US" dirty="0" err="1" smtClean="0"/>
            <a:t>XPath</a:t>
          </a:r>
          <a:r>
            <a:rPr lang="en-US" dirty="0" smtClean="0"/>
            <a:t>, Hibernate, etc…</a:t>
          </a:r>
        </a:p>
      </dgm:t>
    </dgm:pt>
    <dgm:pt modelId="{47398738-6D15-4A9A-89A2-A229EC47C997}" type="parTrans" cxnId="{851F00EA-F60C-4FEB-BDEB-350CE720FAA9}">
      <dgm:prSet/>
      <dgm:spPr/>
      <dgm:t>
        <a:bodyPr/>
        <a:lstStyle/>
        <a:p>
          <a:endParaRPr lang="en-US"/>
        </a:p>
      </dgm:t>
    </dgm:pt>
    <dgm:pt modelId="{E4ED12E3-4A5C-4820-B7A4-E2B16A78C24B}" type="sibTrans" cxnId="{851F00EA-F60C-4FEB-BDEB-350CE720FAA9}">
      <dgm:prSet/>
      <dgm:spPr/>
      <dgm:t>
        <a:bodyPr/>
        <a:lstStyle/>
        <a:p>
          <a:endParaRPr lang="en-US"/>
        </a:p>
      </dgm:t>
    </dgm:pt>
    <dgm:pt modelId="{A5172356-56F0-4263-B3A7-08F8D2E5DBC4}">
      <dgm:prSet/>
      <dgm:spPr>
        <a:solidFill>
          <a:schemeClr val="accent2"/>
        </a:solidFill>
      </dgm:spPr>
      <dgm:t>
        <a:bodyPr/>
        <a:lstStyle/>
        <a:p>
          <a:r>
            <a:rPr lang="en-US" dirty="0" smtClean="0"/>
            <a:t>SQL injection is still quite common</a:t>
          </a:r>
        </a:p>
      </dgm:t>
    </dgm:pt>
    <dgm:pt modelId="{2DE9E5FD-C3D4-45A4-90E7-26E4F916A864}" type="parTrans" cxnId="{D20E1A15-D063-4155-8E93-9195E58CBAC9}">
      <dgm:prSet/>
      <dgm:spPr/>
      <dgm:t>
        <a:bodyPr/>
        <a:lstStyle/>
        <a:p>
          <a:endParaRPr lang="en-US"/>
        </a:p>
      </dgm:t>
    </dgm:pt>
    <dgm:pt modelId="{82540F70-7CA1-4A14-A27C-35E850D28450}" type="sibTrans" cxnId="{D20E1A15-D063-4155-8E93-9195E58CBAC9}">
      <dgm:prSet/>
      <dgm:spPr/>
      <dgm:t>
        <a:bodyPr/>
        <a:lstStyle/>
        <a:p>
          <a:endParaRPr lang="en-US"/>
        </a:p>
      </dgm:t>
    </dgm:pt>
    <dgm:pt modelId="{3E4EAAEA-2E0C-46DE-B4FA-3BEF73B617D9}">
      <dgm:prSet/>
      <dgm:spPr/>
      <dgm:t>
        <a:bodyPr/>
        <a:lstStyle/>
        <a:p>
          <a:r>
            <a:rPr lang="en-US" dirty="0" smtClean="0"/>
            <a:t>Many applications still susceptible (really don’t know why)</a:t>
          </a:r>
        </a:p>
      </dgm:t>
    </dgm:pt>
    <dgm:pt modelId="{9EB4B81D-D038-4345-B636-720F97410527}" type="parTrans" cxnId="{D815515C-341A-4E9A-9611-0370D6336FF5}">
      <dgm:prSet/>
      <dgm:spPr/>
      <dgm:t>
        <a:bodyPr/>
        <a:lstStyle/>
        <a:p>
          <a:endParaRPr lang="en-US"/>
        </a:p>
      </dgm:t>
    </dgm:pt>
    <dgm:pt modelId="{EF2082B3-305D-4135-AB3D-632355FB77D0}" type="sibTrans" cxnId="{D815515C-341A-4E9A-9611-0370D6336FF5}">
      <dgm:prSet/>
      <dgm:spPr/>
      <dgm:t>
        <a:bodyPr/>
        <a:lstStyle/>
        <a:p>
          <a:endParaRPr lang="en-US"/>
        </a:p>
      </dgm:t>
    </dgm:pt>
    <dgm:pt modelId="{A596B207-0522-4ADA-A9E3-7EF89B4825A0}">
      <dgm:prSet/>
      <dgm:spPr/>
      <dgm:t>
        <a:bodyPr/>
        <a:lstStyle/>
        <a:p>
          <a:r>
            <a:rPr lang="en-US" dirty="0" smtClean="0"/>
            <a:t>Even though it’s usually very simple to avoid</a:t>
          </a:r>
        </a:p>
      </dgm:t>
    </dgm:pt>
    <dgm:pt modelId="{99934F61-AAE9-405D-B0F6-76DA81F27FCC}" type="parTrans" cxnId="{3A34C370-07A3-4183-B37A-3184FB49CB1F}">
      <dgm:prSet/>
      <dgm:spPr/>
      <dgm:t>
        <a:bodyPr/>
        <a:lstStyle/>
        <a:p>
          <a:endParaRPr lang="en-US"/>
        </a:p>
      </dgm:t>
    </dgm:pt>
    <dgm:pt modelId="{BD114494-21FD-4F03-B9B9-E909F1E5C071}" type="sibTrans" cxnId="{3A34C370-07A3-4183-B37A-3184FB49CB1F}">
      <dgm:prSet/>
      <dgm:spPr/>
      <dgm:t>
        <a:bodyPr/>
        <a:lstStyle/>
        <a:p>
          <a:endParaRPr lang="en-US"/>
        </a:p>
      </dgm:t>
    </dgm:pt>
    <dgm:pt modelId="{781BE36B-AADC-4B24-834B-0FB2CF8DCBEF}">
      <dgm:prSet/>
      <dgm:spPr>
        <a:solidFill>
          <a:schemeClr val="accent2"/>
        </a:solidFill>
      </dgm:spPr>
      <dgm:t>
        <a:bodyPr/>
        <a:lstStyle/>
        <a:p>
          <a:r>
            <a:rPr lang="en-US" dirty="0" smtClean="0"/>
            <a:t>Typical Impact</a:t>
          </a:r>
        </a:p>
      </dgm:t>
    </dgm:pt>
    <dgm:pt modelId="{6C531D8D-99D4-4AD5-8BD3-F48481A1D264}" type="parTrans" cxnId="{8E57B91B-D0D8-4F25-A585-EB3FCB2D907B}">
      <dgm:prSet/>
      <dgm:spPr/>
      <dgm:t>
        <a:bodyPr/>
        <a:lstStyle/>
        <a:p>
          <a:endParaRPr lang="en-US"/>
        </a:p>
      </dgm:t>
    </dgm:pt>
    <dgm:pt modelId="{0C04F30F-763A-4A77-B947-CD91FF2A0CE5}" type="sibTrans" cxnId="{8E57B91B-D0D8-4F25-A585-EB3FCB2D907B}">
      <dgm:prSet/>
      <dgm:spPr/>
      <dgm:t>
        <a:bodyPr/>
        <a:lstStyle/>
        <a:p>
          <a:endParaRPr lang="en-US"/>
        </a:p>
      </dgm:t>
    </dgm:pt>
    <dgm:pt modelId="{BEB6EBA1-F114-4901-A13B-E8FCA025F852}">
      <dgm:prSet/>
      <dgm:spPr/>
      <dgm:t>
        <a:bodyPr/>
        <a:lstStyle/>
        <a:p>
          <a:r>
            <a:rPr lang="en-US" dirty="0" smtClean="0"/>
            <a:t>Usually severe. Entire database can usually be read or modified</a:t>
          </a:r>
        </a:p>
      </dgm:t>
    </dgm:pt>
    <dgm:pt modelId="{276ADC36-6201-48F4-B99F-7913A0512864}" type="parTrans" cxnId="{BAE46533-0D9B-4ED7-A132-97B901ED0AD4}">
      <dgm:prSet/>
      <dgm:spPr/>
      <dgm:t>
        <a:bodyPr/>
        <a:lstStyle/>
        <a:p>
          <a:endParaRPr lang="en-US"/>
        </a:p>
      </dgm:t>
    </dgm:pt>
    <dgm:pt modelId="{5CF0CBD5-20FA-451D-8C82-7B8FCBCFD729}" type="sibTrans" cxnId="{BAE46533-0D9B-4ED7-A132-97B901ED0AD4}">
      <dgm:prSet/>
      <dgm:spPr/>
      <dgm:t>
        <a:bodyPr/>
        <a:lstStyle/>
        <a:p>
          <a:endParaRPr lang="en-US"/>
        </a:p>
      </dgm:t>
    </dgm:pt>
    <dgm:pt modelId="{164AAB2F-D41A-4F06-9218-FF2D004DD39F}">
      <dgm:prSet/>
      <dgm:spPr/>
      <dgm:t>
        <a:bodyPr/>
        <a:lstStyle/>
        <a:p>
          <a:r>
            <a:rPr lang="en-US" dirty="0" smtClean="0"/>
            <a:t>May also allow full database schema, or account access, or even OS level access</a:t>
          </a:r>
        </a:p>
      </dgm:t>
    </dgm:pt>
    <dgm:pt modelId="{2D79F28F-7EAD-403F-B751-FF8E3A4E5F80}" type="parTrans" cxnId="{F5C87CFC-4E66-441E-85A0-E13DA0EFE2A3}">
      <dgm:prSet/>
      <dgm:spPr/>
      <dgm:t>
        <a:bodyPr/>
        <a:lstStyle/>
        <a:p>
          <a:endParaRPr lang="en-US"/>
        </a:p>
      </dgm:t>
    </dgm:pt>
    <dgm:pt modelId="{F9474BB1-30D9-4FEB-B450-11D4CD383765}" type="sibTrans" cxnId="{F5C87CFC-4E66-441E-85A0-E13DA0EFE2A3}">
      <dgm:prSet/>
      <dgm:spPr/>
      <dgm:t>
        <a:bodyPr/>
        <a:lstStyle/>
        <a:p>
          <a:endParaRPr lang="en-US"/>
        </a:p>
      </dgm:t>
    </dgm:pt>
    <dgm:pt modelId="{ED51FC07-6CC9-4290-A56B-6422F1B8682A}" type="pres">
      <dgm:prSet presAssocID="{35876F7C-E241-41EF-9B9B-57321D7CECDB}" presName="linear" presStyleCnt="0">
        <dgm:presLayoutVars>
          <dgm:dir/>
          <dgm:animLvl val="lvl"/>
          <dgm:resizeHandles val="exact"/>
        </dgm:presLayoutVars>
      </dgm:prSet>
      <dgm:spPr/>
      <dgm:t>
        <a:bodyPr/>
        <a:lstStyle/>
        <a:p>
          <a:endParaRPr lang="en-US"/>
        </a:p>
      </dgm:t>
    </dgm:pt>
    <dgm:pt modelId="{29F70B5B-ADB8-47ED-A541-EA75EBA4279B}" type="pres">
      <dgm:prSet presAssocID="{0937EA3F-F180-4E4A-A61C-82485C2DF7E1}" presName="parentLin" presStyleCnt="0"/>
      <dgm:spPr/>
    </dgm:pt>
    <dgm:pt modelId="{54D29B3C-133A-4CBB-820E-3EE75E0EF89A}" type="pres">
      <dgm:prSet presAssocID="{0937EA3F-F180-4E4A-A61C-82485C2DF7E1}" presName="parentLeftMargin" presStyleLbl="node1" presStyleIdx="0" presStyleCnt="4"/>
      <dgm:spPr/>
      <dgm:t>
        <a:bodyPr/>
        <a:lstStyle/>
        <a:p>
          <a:endParaRPr lang="en-US"/>
        </a:p>
      </dgm:t>
    </dgm:pt>
    <dgm:pt modelId="{94FB6206-372C-425F-9829-D5D30F9CA07E}" type="pres">
      <dgm:prSet presAssocID="{0937EA3F-F180-4E4A-A61C-82485C2DF7E1}" presName="parentText" presStyleLbl="node1" presStyleIdx="0" presStyleCnt="4">
        <dgm:presLayoutVars>
          <dgm:chMax val="0"/>
          <dgm:bulletEnabled val="1"/>
        </dgm:presLayoutVars>
      </dgm:prSet>
      <dgm:spPr/>
      <dgm:t>
        <a:bodyPr/>
        <a:lstStyle/>
        <a:p>
          <a:endParaRPr lang="en-US"/>
        </a:p>
      </dgm:t>
    </dgm:pt>
    <dgm:pt modelId="{3FC6DDA2-CAC5-4781-9255-24EDA28F1246}" type="pres">
      <dgm:prSet presAssocID="{0937EA3F-F180-4E4A-A61C-82485C2DF7E1}" presName="negativeSpace" presStyleCnt="0"/>
      <dgm:spPr/>
    </dgm:pt>
    <dgm:pt modelId="{A659F99F-B4F5-4C58-A467-AD73CAE6EC61}" type="pres">
      <dgm:prSet presAssocID="{0937EA3F-F180-4E4A-A61C-82485C2DF7E1}" presName="childText" presStyleLbl="conFgAcc1" presStyleIdx="0" presStyleCnt="4">
        <dgm:presLayoutVars>
          <dgm:bulletEnabled val="1"/>
        </dgm:presLayoutVars>
      </dgm:prSet>
      <dgm:spPr/>
      <dgm:t>
        <a:bodyPr/>
        <a:lstStyle/>
        <a:p>
          <a:endParaRPr lang="en-US"/>
        </a:p>
      </dgm:t>
    </dgm:pt>
    <dgm:pt modelId="{3F0B98B2-4ABA-41B2-A9C3-1CFC48CF4FB8}" type="pres">
      <dgm:prSet presAssocID="{FAB9B14C-FAC9-46E2-A8D4-890897F29FAF}" presName="spaceBetweenRectangles" presStyleCnt="0"/>
      <dgm:spPr/>
    </dgm:pt>
    <dgm:pt modelId="{79CA41A5-D452-46A5-BA3C-EB41A65943B2}" type="pres">
      <dgm:prSet presAssocID="{CF1E9FBC-E61E-4864-A78E-83EE28250D6A}" presName="parentLin" presStyleCnt="0"/>
      <dgm:spPr/>
    </dgm:pt>
    <dgm:pt modelId="{C6C9BE28-145F-4B04-93D8-98E5CE4E3D86}" type="pres">
      <dgm:prSet presAssocID="{CF1E9FBC-E61E-4864-A78E-83EE28250D6A}" presName="parentLeftMargin" presStyleLbl="node1" presStyleIdx="0" presStyleCnt="4"/>
      <dgm:spPr/>
      <dgm:t>
        <a:bodyPr/>
        <a:lstStyle/>
        <a:p>
          <a:endParaRPr lang="en-US"/>
        </a:p>
      </dgm:t>
    </dgm:pt>
    <dgm:pt modelId="{68EF5B30-57B1-4A5F-9D1B-2F632ADB504A}" type="pres">
      <dgm:prSet presAssocID="{CF1E9FBC-E61E-4864-A78E-83EE28250D6A}" presName="parentText" presStyleLbl="node1" presStyleIdx="1" presStyleCnt="4">
        <dgm:presLayoutVars>
          <dgm:chMax val="0"/>
          <dgm:bulletEnabled val="1"/>
        </dgm:presLayoutVars>
      </dgm:prSet>
      <dgm:spPr/>
      <dgm:t>
        <a:bodyPr/>
        <a:lstStyle/>
        <a:p>
          <a:endParaRPr lang="en-US"/>
        </a:p>
      </dgm:t>
    </dgm:pt>
    <dgm:pt modelId="{213418C4-7345-46E0-8D8E-E72F2581E75A}" type="pres">
      <dgm:prSet presAssocID="{CF1E9FBC-E61E-4864-A78E-83EE28250D6A}" presName="negativeSpace" presStyleCnt="0"/>
      <dgm:spPr/>
    </dgm:pt>
    <dgm:pt modelId="{04799F29-2223-4CE7-9075-60D9BACB9C11}" type="pres">
      <dgm:prSet presAssocID="{CF1E9FBC-E61E-4864-A78E-83EE28250D6A}" presName="childText" presStyleLbl="conFgAcc1" presStyleIdx="1" presStyleCnt="4">
        <dgm:presLayoutVars>
          <dgm:bulletEnabled val="1"/>
        </dgm:presLayoutVars>
      </dgm:prSet>
      <dgm:spPr/>
      <dgm:t>
        <a:bodyPr/>
        <a:lstStyle/>
        <a:p>
          <a:endParaRPr lang="en-US"/>
        </a:p>
      </dgm:t>
    </dgm:pt>
    <dgm:pt modelId="{2F9FEE3B-6B90-4200-9361-CFF3620AB436}" type="pres">
      <dgm:prSet presAssocID="{D735FCAD-9664-49E9-94B1-577FD69E5332}" presName="spaceBetweenRectangles" presStyleCnt="0"/>
      <dgm:spPr/>
    </dgm:pt>
    <dgm:pt modelId="{FCF5F922-65D2-40AE-BE6A-8FF01EA58B3B}" type="pres">
      <dgm:prSet presAssocID="{A5172356-56F0-4263-B3A7-08F8D2E5DBC4}" presName="parentLin" presStyleCnt="0"/>
      <dgm:spPr/>
    </dgm:pt>
    <dgm:pt modelId="{13E044E7-7A4D-4796-9615-2214503E13A6}" type="pres">
      <dgm:prSet presAssocID="{A5172356-56F0-4263-B3A7-08F8D2E5DBC4}" presName="parentLeftMargin" presStyleLbl="node1" presStyleIdx="1" presStyleCnt="4"/>
      <dgm:spPr/>
      <dgm:t>
        <a:bodyPr/>
        <a:lstStyle/>
        <a:p>
          <a:endParaRPr lang="en-US"/>
        </a:p>
      </dgm:t>
    </dgm:pt>
    <dgm:pt modelId="{A840093C-7916-46CF-BB35-A305A6DBEF8B}" type="pres">
      <dgm:prSet presAssocID="{A5172356-56F0-4263-B3A7-08F8D2E5DBC4}" presName="parentText" presStyleLbl="node1" presStyleIdx="2" presStyleCnt="4">
        <dgm:presLayoutVars>
          <dgm:chMax val="0"/>
          <dgm:bulletEnabled val="1"/>
        </dgm:presLayoutVars>
      </dgm:prSet>
      <dgm:spPr/>
      <dgm:t>
        <a:bodyPr/>
        <a:lstStyle/>
        <a:p>
          <a:endParaRPr lang="en-US"/>
        </a:p>
      </dgm:t>
    </dgm:pt>
    <dgm:pt modelId="{05960AF8-63B0-45D7-A38A-43E1B00DDECF}" type="pres">
      <dgm:prSet presAssocID="{A5172356-56F0-4263-B3A7-08F8D2E5DBC4}" presName="negativeSpace" presStyleCnt="0"/>
      <dgm:spPr/>
    </dgm:pt>
    <dgm:pt modelId="{1A5563CE-4F3E-4F63-BBD4-35F1C512B2C7}" type="pres">
      <dgm:prSet presAssocID="{A5172356-56F0-4263-B3A7-08F8D2E5DBC4}" presName="childText" presStyleLbl="conFgAcc1" presStyleIdx="2" presStyleCnt="4">
        <dgm:presLayoutVars>
          <dgm:bulletEnabled val="1"/>
        </dgm:presLayoutVars>
      </dgm:prSet>
      <dgm:spPr/>
      <dgm:t>
        <a:bodyPr/>
        <a:lstStyle/>
        <a:p>
          <a:endParaRPr lang="en-US"/>
        </a:p>
      </dgm:t>
    </dgm:pt>
    <dgm:pt modelId="{41BA5168-2FC8-4417-80E0-58A128CA228F}" type="pres">
      <dgm:prSet presAssocID="{82540F70-7CA1-4A14-A27C-35E850D28450}" presName="spaceBetweenRectangles" presStyleCnt="0"/>
      <dgm:spPr/>
    </dgm:pt>
    <dgm:pt modelId="{4D5C0A69-CE03-4CDB-B195-ADA01AB3EB99}" type="pres">
      <dgm:prSet presAssocID="{781BE36B-AADC-4B24-834B-0FB2CF8DCBEF}" presName="parentLin" presStyleCnt="0"/>
      <dgm:spPr/>
    </dgm:pt>
    <dgm:pt modelId="{DEDBFBE8-790A-45C7-94F7-2D02D4C74066}" type="pres">
      <dgm:prSet presAssocID="{781BE36B-AADC-4B24-834B-0FB2CF8DCBEF}" presName="parentLeftMargin" presStyleLbl="node1" presStyleIdx="2" presStyleCnt="4"/>
      <dgm:spPr/>
      <dgm:t>
        <a:bodyPr/>
        <a:lstStyle/>
        <a:p>
          <a:endParaRPr lang="en-US"/>
        </a:p>
      </dgm:t>
    </dgm:pt>
    <dgm:pt modelId="{6EDA3725-04A2-4FC9-8283-13D3C50CCEFE}" type="pres">
      <dgm:prSet presAssocID="{781BE36B-AADC-4B24-834B-0FB2CF8DCBEF}" presName="parentText" presStyleLbl="node1" presStyleIdx="3" presStyleCnt="4">
        <dgm:presLayoutVars>
          <dgm:chMax val="0"/>
          <dgm:bulletEnabled val="1"/>
        </dgm:presLayoutVars>
      </dgm:prSet>
      <dgm:spPr/>
      <dgm:t>
        <a:bodyPr/>
        <a:lstStyle/>
        <a:p>
          <a:endParaRPr lang="en-US"/>
        </a:p>
      </dgm:t>
    </dgm:pt>
    <dgm:pt modelId="{19C4A281-543A-43C3-8919-B4E4033D3B89}" type="pres">
      <dgm:prSet presAssocID="{781BE36B-AADC-4B24-834B-0FB2CF8DCBEF}" presName="negativeSpace" presStyleCnt="0"/>
      <dgm:spPr/>
    </dgm:pt>
    <dgm:pt modelId="{2CE58D8E-C49B-4FDE-8004-E0949DB9DFE4}" type="pres">
      <dgm:prSet presAssocID="{781BE36B-AADC-4B24-834B-0FB2CF8DCBEF}" presName="childText" presStyleLbl="conFgAcc1" presStyleIdx="3" presStyleCnt="4">
        <dgm:presLayoutVars>
          <dgm:bulletEnabled val="1"/>
        </dgm:presLayoutVars>
      </dgm:prSet>
      <dgm:spPr/>
      <dgm:t>
        <a:bodyPr/>
        <a:lstStyle/>
        <a:p>
          <a:endParaRPr lang="en-US"/>
        </a:p>
      </dgm:t>
    </dgm:pt>
  </dgm:ptLst>
  <dgm:cxnLst>
    <dgm:cxn modelId="{A45D2E11-DFB4-42F0-B66B-469FF2B335BE}" type="presOf" srcId="{0937EA3F-F180-4E4A-A61C-82485C2DF7E1}" destId="{54D29B3C-133A-4CBB-820E-3EE75E0EF89A}" srcOrd="0" destOrd="0" presId="urn:microsoft.com/office/officeart/2005/8/layout/list1"/>
    <dgm:cxn modelId="{6E7CB017-9119-4B03-AAC7-C9E8EDA62A09}" srcId="{35876F7C-E241-41EF-9B9B-57321D7CECDB}" destId="{0937EA3F-F180-4E4A-A61C-82485C2DF7E1}" srcOrd="0" destOrd="0" parTransId="{72E00A95-27F6-41C1-8C5D-6C65204BB3C5}" sibTransId="{FAB9B14C-FAC9-46E2-A8D4-890897F29FAF}"/>
    <dgm:cxn modelId="{AFCB49A5-5C03-4FB7-B11A-85105C701F59}" type="presOf" srcId="{781BE36B-AADC-4B24-834B-0FB2CF8DCBEF}" destId="{6EDA3725-04A2-4FC9-8283-13D3C50CCEFE}" srcOrd="1" destOrd="0" presId="urn:microsoft.com/office/officeart/2005/8/layout/list1"/>
    <dgm:cxn modelId="{8E57B91B-D0D8-4F25-A585-EB3FCB2D907B}" srcId="{35876F7C-E241-41EF-9B9B-57321D7CECDB}" destId="{781BE36B-AADC-4B24-834B-0FB2CF8DCBEF}" srcOrd="3" destOrd="0" parTransId="{6C531D8D-99D4-4AD5-8BD3-F48481A1D264}" sibTransId="{0C04F30F-763A-4A77-B947-CD91FF2A0CE5}"/>
    <dgm:cxn modelId="{D20E1A15-D063-4155-8E93-9195E58CBAC9}" srcId="{35876F7C-E241-41EF-9B9B-57321D7CECDB}" destId="{A5172356-56F0-4263-B3A7-08F8D2E5DBC4}" srcOrd="2" destOrd="0" parTransId="{2DE9E5FD-C3D4-45A4-90E7-26E4F916A864}" sibTransId="{82540F70-7CA1-4A14-A27C-35E850D28450}"/>
    <dgm:cxn modelId="{856A73F5-BA30-4AB3-9E3F-6891C43F4EA1}" srcId="{35876F7C-E241-41EF-9B9B-57321D7CECDB}" destId="{CF1E9FBC-E61E-4864-A78E-83EE28250D6A}" srcOrd="1" destOrd="0" parTransId="{8B1B7235-990B-4F53-94F0-72B3BB6F8B4A}" sibTransId="{D735FCAD-9664-49E9-94B1-577FD69E5332}"/>
    <dgm:cxn modelId="{F5C87CFC-4E66-441E-85A0-E13DA0EFE2A3}" srcId="{781BE36B-AADC-4B24-834B-0FB2CF8DCBEF}" destId="{164AAB2F-D41A-4F06-9218-FF2D004DD39F}" srcOrd="1" destOrd="0" parTransId="{2D79F28F-7EAD-403F-B751-FF8E3A4E5F80}" sibTransId="{F9474BB1-30D9-4FEB-B450-11D4CD383765}"/>
    <dgm:cxn modelId="{975D29DE-7F75-4947-A7B3-9C4C725845F8}" type="presOf" srcId="{076FAF60-C9A8-409E-B575-30262A011165}" destId="{04799F29-2223-4CE7-9075-60D9BACB9C11}" srcOrd="0" destOrd="0" presId="urn:microsoft.com/office/officeart/2005/8/layout/list1"/>
    <dgm:cxn modelId="{64B5B8F7-1D2F-4F92-89C4-885792ABC438}" type="presOf" srcId="{A5172356-56F0-4263-B3A7-08F8D2E5DBC4}" destId="{A840093C-7916-46CF-BB35-A305A6DBEF8B}" srcOrd="1" destOrd="0" presId="urn:microsoft.com/office/officeart/2005/8/layout/list1"/>
    <dgm:cxn modelId="{851F00EA-F60C-4FEB-BDEB-350CE720FAA9}" srcId="{CF1E9FBC-E61E-4864-A78E-83EE28250D6A}" destId="{1A87584A-77BB-4D3C-BAB7-A2DD64CDD0DC}" srcOrd="1" destOrd="0" parTransId="{47398738-6D15-4A9A-89A2-A229EC47C997}" sibTransId="{E4ED12E3-4A5C-4820-B7A4-E2B16A78C24B}"/>
    <dgm:cxn modelId="{3A34C370-07A3-4183-B37A-3184FB49CB1F}" srcId="{A5172356-56F0-4263-B3A7-08F8D2E5DBC4}" destId="{A596B207-0522-4ADA-A9E3-7EF89B4825A0}" srcOrd="1" destOrd="0" parTransId="{99934F61-AAE9-405D-B0F6-76DA81F27FCC}" sibTransId="{BD114494-21FD-4F03-B9B9-E909F1E5C071}"/>
    <dgm:cxn modelId="{057DD9F7-5316-4A12-A014-6635E15B42C2}" type="presOf" srcId="{3E4EAAEA-2E0C-46DE-B4FA-3BEF73B617D9}" destId="{1A5563CE-4F3E-4F63-BBD4-35F1C512B2C7}" srcOrd="0" destOrd="0" presId="urn:microsoft.com/office/officeart/2005/8/layout/list1"/>
    <dgm:cxn modelId="{8A98C4F2-AFD4-447A-8835-9FA64E2C714F}" type="presOf" srcId="{A596B207-0522-4ADA-A9E3-7EF89B4825A0}" destId="{1A5563CE-4F3E-4F63-BBD4-35F1C512B2C7}" srcOrd="0" destOrd="1" presId="urn:microsoft.com/office/officeart/2005/8/layout/list1"/>
    <dgm:cxn modelId="{5D3F0532-1F55-498A-B9D8-C5B6CE60820A}" type="presOf" srcId="{BEB6EBA1-F114-4901-A13B-E8FCA025F852}" destId="{2CE58D8E-C49B-4FDE-8004-E0949DB9DFE4}" srcOrd="0" destOrd="0" presId="urn:microsoft.com/office/officeart/2005/8/layout/list1"/>
    <dgm:cxn modelId="{89FF61D1-A7E9-45A3-BAD5-9E8AC46C5003}" srcId="{CF1E9FBC-E61E-4864-A78E-83EE28250D6A}" destId="{076FAF60-C9A8-409E-B575-30262A011165}" srcOrd="0" destOrd="0" parTransId="{EF8F5DC3-2707-4B08-B792-11FEA7979169}" sibTransId="{DB9574D7-B47E-44FD-9360-FBAECCE33553}"/>
    <dgm:cxn modelId="{65A1934C-C285-4B37-A76A-3FBDD6DAA43C}" type="presOf" srcId="{0937EA3F-F180-4E4A-A61C-82485C2DF7E1}" destId="{94FB6206-372C-425F-9829-D5D30F9CA07E}" srcOrd="1" destOrd="0" presId="urn:microsoft.com/office/officeart/2005/8/layout/list1"/>
    <dgm:cxn modelId="{BAE46533-0D9B-4ED7-A132-97B901ED0AD4}" srcId="{781BE36B-AADC-4B24-834B-0FB2CF8DCBEF}" destId="{BEB6EBA1-F114-4901-A13B-E8FCA025F852}" srcOrd="0" destOrd="0" parTransId="{276ADC36-6201-48F4-B99F-7913A0512864}" sibTransId="{5CF0CBD5-20FA-451D-8C82-7B8FCBCFD729}"/>
    <dgm:cxn modelId="{6BB5F8E4-0EE7-4D21-A110-00A0D5EF6849}" type="presOf" srcId="{5C3B5A1D-62FD-44EE-959E-C4286B76AB69}" destId="{A659F99F-B4F5-4C58-A467-AD73CAE6EC61}" srcOrd="0" destOrd="0" presId="urn:microsoft.com/office/officeart/2005/8/layout/list1"/>
    <dgm:cxn modelId="{70C1A6F1-1C37-4859-BCCC-97434C26E1BA}" srcId="{0937EA3F-F180-4E4A-A61C-82485C2DF7E1}" destId="{5C3B5A1D-62FD-44EE-959E-C4286B76AB69}" srcOrd="0" destOrd="0" parTransId="{BC43ADA6-FB32-4FEF-AA85-7C294B8CB060}" sibTransId="{7F244656-2FE7-4007-81B3-4C3338C4CEA3}"/>
    <dgm:cxn modelId="{9C2F724F-5060-4540-A3AC-1E52C613197E}" type="presOf" srcId="{A5172356-56F0-4263-B3A7-08F8D2E5DBC4}" destId="{13E044E7-7A4D-4796-9615-2214503E13A6}" srcOrd="0" destOrd="0" presId="urn:microsoft.com/office/officeart/2005/8/layout/list1"/>
    <dgm:cxn modelId="{51D11EB2-12ED-4EE2-AFB1-80E4DFE4BF56}" type="presOf" srcId="{CF1E9FBC-E61E-4864-A78E-83EE28250D6A}" destId="{C6C9BE28-145F-4B04-93D8-98E5CE4E3D86}" srcOrd="0" destOrd="0" presId="urn:microsoft.com/office/officeart/2005/8/layout/list1"/>
    <dgm:cxn modelId="{D815515C-341A-4E9A-9611-0370D6336FF5}" srcId="{A5172356-56F0-4263-B3A7-08F8D2E5DBC4}" destId="{3E4EAAEA-2E0C-46DE-B4FA-3BEF73B617D9}" srcOrd="0" destOrd="0" parTransId="{9EB4B81D-D038-4345-B636-720F97410527}" sibTransId="{EF2082B3-305D-4135-AB3D-632355FB77D0}"/>
    <dgm:cxn modelId="{427A1E23-BBB6-4EFC-B384-EE150B9247F1}" type="presOf" srcId="{35876F7C-E241-41EF-9B9B-57321D7CECDB}" destId="{ED51FC07-6CC9-4290-A56B-6422F1B8682A}" srcOrd="0" destOrd="0" presId="urn:microsoft.com/office/officeart/2005/8/layout/list1"/>
    <dgm:cxn modelId="{EF4F4905-8C57-42B0-B6A6-BC3A0E5BFE39}" type="presOf" srcId="{CF1E9FBC-E61E-4864-A78E-83EE28250D6A}" destId="{68EF5B30-57B1-4A5F-9D1B-2F632ADB504A}" srcOrd="1" destOrd="0" presId="urn:microsoft.com/office/officeart/2005/8/layout/list1"/>
    <dgm:cxn modelId="{D853D27A-F40F-4C22-8813-79F4FAD5CE4F}" type="presOf" srcId="{1A87584A-77BB-4D3C-BAB7-A2DD64CDD0DC}" destId="{04799F29-2223-4CE7-9075-60D9BACB9C11}" srcOrd="0" destOrd="1" presId="urn:microsoft.com/office/officeart/2005/8/layout/list1"/>
    <dgm:cxn modelId="{EC375AA0-30C9-4C83-B6F6-B43D80A51D7E}" type="presOf" srcId="{781BE36B-AADC-4B24-834B-0FB2CF8DCBEF}" destId="{DEDBFBE8-790A-45C7-94F7-2D02D4C74066}" srcOrd="0" destOrd="0" presId="urn:microsoft.com/office/officeart/2005/8/layout/list1"/>
    <dgm:cxn modelId="{66002748-1696-48F5-903B-6368D77A94D9}" type="presOf" srcId="{164AAB2F-D41A-4F06-9218-FF2D004DD39F}" destId="{2CE58D8E-C49B-4FDE-8004-E0949DB9DFE4}" srcOrd="0" destOrd="1" presId="urn:microsoft.com/office/officeart/2005/8/layout/list1"/>
    <dgm:cxn modelId="{AD36DB99-31FE-4FFA-B31F-EC1FD6B25F37}" type="presParOf" srcId="{ED51FC07-6CC9-4290-A56B-6422F1B8682A}" destId="{29F70B5B-ADB8-47ED-A541-EA75EBA4279B}" srcOrd="0" destOrd="0" presId="urn:microsoft.com/office/officeart/2005/8/layout/list1"/>
    <dgm:cxn modelId="{C0E02729-0F45-43B5-A381-594B38F470E1}" type="presParOf" srcId="{29F70B5B-ADB8-47ED-A541-EA75EBA4279B}" destId="{54D29B3C-133A-4CBB-820E-3EE75E0EF89A}" srcOrd="0" destOrd="0" presId="urn:microsoft.com/office/officeart/2005/8/layout/list1"/>
    <dgm:cxn modelId="{7778E11F-AFCF-419A-9FD6-6D72717FA1B1}" type="presParOf" srcId="{29F70B5B-ADB8-47ED-A541-EA75EBA4279B}" destId="{94FB6206-372C-425F-9829-D5D30F9CA07E}" srcOrd="1" destOrd="0" presId="urn:microsoft.com/office/officeart/2005/8/layout/list1"/>
    <dgm:cxn modelId="{8EA6599B-2E3D-432D-83E1-F5AEFA2D1343}" type="presParOf" srcId="{ED51FC07-6CC9-4290-A56B-6422F1B8682A}" destId="{3FC6DDA2-CAC5-4781-9255-24EDA28F1246}" srcOrd="1" destOrd="0" presId="urn:microsoft.com/office/officeart/2005/8/layout/list1"/>
    <dgm:cxn modelId="{FBB9B83F-F4F8-430B-85A1-8FB458BFAB6D}" type="presParOf" srcId="{ED51FC07-6CC9-4290-A56B-6422F1B8682A}" destId="{A659F99F-B4F5-4C58-A467-AD73CAE6EC61}" srcOrd="2" destOrd="0" presId="urn:microsoft.com/office/officeart/2005/8/layout/list1"/>
    <dgm:cxn modelId="{B944F12C-167D-4F38-A86A-6571686DFC7B}" type="presParOf" srcId="{ED51FC07-6CC9-4290-A56B-6422F1B8682A}" destId="{3F0B98B2-4ABA-41B2-A9C3-1CFC48CF4FB8}" srcOrd="3" destOrd="0" presId="urn:microsoft.com/office/officeart/2005/8/layout/list1"/>
    <dgm:cxn modelId="{EAEA2ABE-F821-4EF2-A27E-FF5D9573C045}" type="presParOf" srcId="{ED51FC07-6CC9-4290-A56B-6422F1B8682A}" destId="{79CA41A5-D452-46A5-BA3C-EB41A65943B2}" srcOrd="4" destOrd="0" presId="urn:microsoft.com/office/officeart/2005/8/layout/list1"/>
    <dgm:cxn modelId="{8FFA0550-F97E-4FD9-B7CD-FA2C12B7C119}" type="presParOf" srcId="{79CA41A5-D452-46A5-BA3C-EB41A65943B2}" destId="{C6C9BE28-145F-4B04-93D8-98E5CE4E3D86}" srcOrd="0" destOrd="0" presId="urn:microsoft.com/office/officeart/2005/8/layout/list1"/>
    <dgm:cxn modelId="{3FF8180C-048C-484C-A63B-E15F3AE2C4D4}" type="presParOf" srcId="{79CA41A5-D452-46A5-BA3C-EB41A65943B2}" destId="{68EF5B30-57B1-4A5F-9D1B-2F632ADB504A}" srcOrd="1" destOrd="0" presId="urn:microsoft.com/office/officeart/2005/8/layout/list1"/>
    <dgm:cxn modelId="{E020B7C9-3C18-45C1-BEC3-306491359BC9}" type="presParOf" srcId="{ED51FC07-6CC9-4290-A56B-6422F1B8682A}" destId="{213418C4-7345-46E0-8D8E-E72F2581E75A}" srcOrd="5" destOrd="0" presId="urn:microsoft.com/office/officeart/2005/8/layout/list1"/>
    <dgm:cxn modelId="{2BDDE559-D800-410D-B3F1-4710E563A75D}" type="presParOf" srcId="{ED51FC07-6CC9-4290-A56B-6422F1B8682A}" destId="{04799F29-2223-4CE7-9075-60D9BACB9C11}" srcOrd="6" destOrd="0" presId="urn:microsoft.com/office/officeart/2005/8/layout/list1"/>
    <dgm:cxn modelId="{6B1AAEDB-864B-46F0-A5EB-EDAD149D90AB}" type="presParOf" srcId="{ED51FC07-6CC9-4290-A56B-6422F1B8682A}" destId="{2F9FEE3B-6B90-4200-9361-CFF3620AB436}" srcOrd="7" destOrd="0" presId="urn:microsoft.com/office/officeart/2005/8/layout/list1"/>
    <dgm:cxn modelId="{BF2EEC4E-49DC-4CD0-939A-E2E7695ED351}" type="presParOf" srcId="{ED51FC07-6CC9-4290-A56B-6422F1B8682A}" destId="{FCF5F922-65D2-40AE-BE6A-8FF01EA58B3B}" srcOrd="8" destOrd="0" presId="urn:microsoft.com/office/officeart/2005/8/layout/list1"/>
    <dgm:cxn modelId="{5BB33DB6-D022-4707-BE5E-7FBA440FA5ED}" type="presParOf" srcId="{FCF5F922-65D2-40AE-BE6A-8FF01EA58B3B}" destId="{13E044E7-7A4D-4796-9615-2214503E13A6}" srcOrd="0" destOrd="0" presId="urn:microsoft.com/office/officeart/2005/8/layout/list1"/>
    <dgm:cxn modelId="{45E8ABA6-4B39-4E61-8613-2AF436BD64CF}" type="presParOf" srcId="{FCF5F922-65D2-40AE-BE6A-8FF01EA58B3B}" destId="{A840093C-7916-46CF-BB35-A305A6DBEF8B}" srcOrd="1" destOrd="0" presId="urn:microsoft.com/office/officeart/2005/8/layout/list1"/>
    <dgm:cxn modelId="{C70E1CBD-6B1D-4335-AD7C-1FBEC73CB917}" type="presParOf" srcId="{ED51FC07-6CC9-4290-A56B-6422F1B8682A}" destId="{05960AF8-63B0-45D7-A38A-43E1B00DDECF}" srcOrd="9" destOrd="0" presId="urn:microsoft.com/office/officeart/2005/8/layout/list1"/>
    <dgm:cxn modelId="{48D724CE-A76F-49CA-953F-346E2F5BE1EF}" type="presParOf" srcId="{ED51FC07-6CC9-4290-A56B-6422F1B8682A}" destId="{1A5563CE-4F3E-4F63-BBD4-35F1C512B2C7}" srcOrd="10" destOrd="0" presId="urn:microsoft.com/office/officeart/2005/8/layout/list1"/>
    <dgm:cxn modelId="{A36C301B-D36A-415C-AD91-00D18E27C1EE}" type="presParOf" srcId="{ED51FC07-6CC9-4290-A56B-6422F1B8682A}" destId="{41BA5168-2FC8-4417-80E0-58A128CA228F}" srcOrd="11" destOrd="0" presId="urn:microsoft.com/office/officeart/2005/8/layout/list1"/>
    <dgm:cxn modelId="{43E10EB1-1595-4C6D-BBEC-354F33A66EB7}" type="presParOf" srcId="{ED51FC07-6CC9-4290-A56B-6422F1B8682A}" destId="{4D5C0A69-CE03-4CDB-B195-ADA01AB3EB99}" srcOrd="12" destOrd="0" presId="urn:microsoft.com/office/officeart/2005/8/layout/list1"/>
    <dgm:cxn modelId="{C27CD031-695D-4ACE-8FAF-0749022A7867}" type="presParOf" srcId="{4D5C0A69-CE03-4CDB-B195-ADA01AB3EB99}" destId="{DEDBFBE8-790A-45C7-94F7-2D02D4C74066}" srcOrd="0" destOrd="0" presId="urn:microsoft.com/office/officeart/2005/8/layout/list1"/>
    <dgm:cxn modelId="{15F98AD6-6D98-4AF6-ADCF-34979DFDA2BE}" type="presParOf" srcId="{4D5C0A69-CE03-4CDB-B195-ADA01AB3EB99}" destId="{6EDA3725-04A2-4FC9-8283-13D3C50CCEFE}" srcOrd="1" destOrd="0" presId="urn:microsoft.com/office/officeart/2005/8/layout/list1"/>
    <dgm:cxn modelId="{C0097693-34A9-4604-8181-6D81561BE773}" type="presParOf" srcId="{ED51FC07-6CC9-4290-A56B-6422F1B8682A}" destId="{19C4A281-543A-43C3-8919-B4E4033D3B89}" srcOrd="13" destOrd="0" presId="urn:microsoft.com/office/officeart/2005/8/layout/list1"/>
    <dgm:cxn modelId="{ABD5F5D8-B595-415F-8E39-D7F360E0651B}" type="presParOf" srcId="{ED51FC07-6CC9-4290-A56B-6422F1B8682A}" destId="{2CE58D8E-C49B-4FDE-8004-E0949DB9DFE4}"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DEC595-5A08-4667-A441-6C46A88218E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530DE0B-1E1D-4F13-9DCE-584438F55F5C}">
      <dgm:prSet phldrT="[Text]"/>
      <dgm:spPr>
        <a:solidFill>
          <a:schemeClr val="accent2"/>
        </a:solidFill>
      </dgm:spPr>
      <dgm:t>
        <a:bodyPr/>
        <a:lstStyle/>
        <a:p>
          <a:r>
            <a:rPr lang="en-US" dirty="0" smtClean="0"/>
            <a:t>Occurs any time…</a:t>
          </a:r>
          <a:endParaRPr lang="en-US" dirty="0"/>
        </a:p>
      </dgm:t>
    </dgm:pt>
    <dgm:pt modelId="{CAAEB4D2-3BFA-4CB5-B7CE-F3ADC5E8766C}" type="parTrans" cxnId="{CD99EF18-D866-438E-A1B1-C4EBF6100906}">
      <dgm:prSet/>
      <dgm:spPr/>
      <dgm:t>
        <a:bodyPr/>
        <a:lstStyle/>
        <a:p>
          <a:endParaRPr lang="en-US"/>
        </a:p>
      </dgm:t>
    </dgm:pt>
    <dgm:pt modelId="{78B496DD-D5B4-4A55-9214-C0E98350C98C}" type="sibTrans" cxnId="{CD99EF18-D866-438E-A1B1-C4EBF6100906}">
      <dgm:prSet/>
      <dgm:spPr/>
      <dgm:t>
        <a:bodyPr/>
        <a:lstStyle/>
        <a:p>
          <a:endParaRPr lang="en-US"/>
        </a:p>
      </dgm:t>
    </dgm:pt>
    <dgm:pt modelId="{0DB3A42E-9F91-4CD7-BCE5-EE06174E1347}">
      <dgm:prSet/>
      <dgm:spPr/>
      <dgm:t>
        <a:bodyPr/>
        <a:lstStyle/>
        <a:p>
          <a:r>
            <a:rPr lang="en-US" dirty="0" smtClean="0"/>
            <a:t>Raw data from attacker is sent to an innocent user’s browser</a:t>
          </a:r>
        </a:p>
      </dgm:t>
    </dgm:pt>
    <dgm:pt modelId="{13E9DD67-C08E-4D4C-9965-01C344D78491}" type="parTrans" cxnId="{6DF6DD8B-2B78-4F0F-9FEF-ABED1D665994}">
      <dgm:prSet/>
      <dgm:spPr/>
      <dgm:t>
        <a:bodyPr/>
        <a:lstStyle/>
        <a:p>
          <a:endParaRPr lang="en-US"/>
        </a:p>
      </dgm:t>
    </dgm:pt>
    <dgm:pt modelId="{0E80264F-F4BF-4708-89BF-21A8206A5E9F}" type="sibTrans" cxnId="{6DF6DD8B-2B78-4F0F-9FEF-ABED1D665994}">
      <dgm:prSet/>
      <dgm:spPr/>
      <dgm:t>
        <a:bodyPr/>
        <a:lstStyle/>
        <a:p>
          <a:endParaRPr lang="en-US"/>
        </a:p>
      </dgm:t>
    </dgm:pt>
    <dgm:pt modelId="{9210F9A4-2F69-4C42-9BB6-BCB53BC4188E}">
      <dgm:prSet/>
      <dgm:spPr>
        <a:solidFill>
          <a:schemeClr val="accent2"/>
        </a:solidFill>
      </dgm:spPr>
      <dgm:t>
        <a:bodyPr/>
        <a:lstStyle/>
        <a:p>
          <a:r>
            <a:rPr lang="en-US" dirty="0" smtClean="0"/>
            <a:t>Raw data…</a:t>
          </a:r>
        </a:p>
      </dgm:t>
    </dgm:pt>
    <dgm:pt modelId="{D338AACD-8990-4E6C-8802-D8C8DFDC1408}" type="parTrans" cxnId="{B733E9C1-543E-4151-AF5C-8755050EB410}">
      <dgm:prSet/>
      <dgm:spPr/>
      <dgm:t>
        <a:bodyPr/>
        <a:lstStyle/>
        <a:p>
          <a:endParaRPr lang="en-US"/>
        </a:p>
      </dgm:t>
    </dgm:pt>
    <dgm:pt modelId="{9E21CD4C-DC93-4147-B0C7-16DD0270ACA8}" type="sibTrans" cxnId="{B733E9C1-543E-4151-AF5C-8755050EB410}">
      <dgm:prSet/>
      <dgm:spPr/>
      <dgm:t>
        <a:bodyPr/>
        <a:lstStyle/>
        <a:p>
          <a:endParaRPr lang="en-US"/>
        </a:p>
      </dgm:t>
    </dgm:pt>
    <dgm:pt modelId="{C19D4F8E-C4AF-41DE-87A7-319225760FEC}">
      <dgm:prSet/>
      <dgm:spPr/>
      <dgm:t>
        <a:bodyPr/>
        <a:lstStyle/>
        <a:p>
          <a:r>
            <a:rPr lang="en-US" dirty="0" smtClean="0"/>
            <a:t>Stored in database</a:t>
          </a:r>
        </a:p>
      </dgm:t>
    </dgm:pt>
    <dgm:pt modelId="{40CDEE1A-3B30-47D7-A27E-B192A7441DD2}" type="parTrans" cxnId="{96DE389D-2573-4619-B3E1-DA392E4B9DEE}">
      <dgm:prSet/>
      <dgm:spPr/>
      <dgm:t>
        <a:bodyPr/>
        <a:lstStyle/>
        <a:p>
          <a:endParaRPr lang="en-US"/>
        </a:p>
      </dgm:t>
    </dgm:pt>
    <dgm:pt modelId="{33E87015-91BA-475F-8D29-917FC4DFEFC5}" type="sibTrans" cxnId="{96DE389D-2573-4619-B3E1-DA392E4B9DEE}">
      <dgm:prSet/>
      <dgm:spPr/>
      <dgm:t>
        <a:bodyPr/>
        <a:lstStyle/>
        <a:p>
          <a:endParaRPr lang="en-US"/>
        </a:p>
      </dgm:t>
    </dgm:pt>
    <dgm:pt modelId="{0892159C-E4FD-4EB4-95D9-01D65131B6CF}">
      <dgm:prSet/>
      <dgm:spPr/>
      <dgm:t>
        <a:bodyPr/>
        <a:lstStyle/>
        <a:p>
          <a:r>
            <a:rPr lang="en-US" dirty="0" smtClean="0"/>
            <a:t>Reflected from web input (form field, hidden field, URL, etc…)</a:t>
          </a:r>
        </a:p>
      </dgm:t>
    </dgm:pt>
    <dgm:pt modelId="{CE66581E-7EBF-417D-AC5D-B91967EF377C}" type="parTrans" cxnId="{F769DF70-6613-4465-816B-7F6A4D92B73C}">
      <dgm:prSet/>
      <dgm:spPr/>
      <dgm:t>
        <a:bodyPr/>
        <a:lstStyle/>
        <a:p>
          <a:endParaRPr lang="en-US"/>
        </a:p>
      </dgm:t>
    </dgm:pt>
    <dgm:pt modelId="{D38FD5C9-0CBD-4DE5-9AFB-FCDC1692D898}" type="sibTrans" cxnId="{F769DF70-6613-4465-816B-7F6A4D92B73C}">
      <dgm:prSet/>
      <dgm:spPr/>
      <dgm:t>
        <a:bodyPr/>
        <a:lstStyle/>
        <a:p>
          <a:endParaRPr lang="en-US"/>
        </a:p>
      </dgm:t>
    </dgm:pt>
    <dgm:pt modelId="{A7C3C21C-F083-42E6-997B-5A2A763A3F7E}">
      <dgm:prSet/>
      <dgm:spPr/>
      <dgm:t>
        <a:bodyPr/>
        <a:lstStyle/>
        <a:p>
          <a:r>
            <a:rPr lang="en-US" dirty="0" smtClean="0"/>
            <a:t>Sent directly into rich JavaScript client</a:t>
          </a:r>
        </a:p>
      </dgm:t>
    </dgm:pt>
    <dgm:pt modelId="{B10FDD16-4F6D-49D5-9BB8-AB42DEB1D029}" type="parTrans" cxnId="{F9465B6A-5B71-46EB-8185-A865707F44A2}">
      <dgm:prSet/>
      <dgm:spPr/>
      <dgm:t>
        <a:bodyPr/>
        <a:lstStyle/>
        <a:p>
          <a:endParaRPr lang="en-US"/>
        </a:p>
      </dgm:t>
    </dgm:pt>
    <dgm:pt modelId="{FE5FE4A6-B04E-4256-B254-8EC664322BCD}" type="sibTrans" cxnId="{F9465B6A-5B71-46EB-8185-A865707F44A2}">
      <dgm:prSet/>
      <dgm:spPr/>
      <dgm:t>
        <a:bodyPr/>
        <a:lstStyle/>
        <a:p>
          <a:endParaRPr lang="en-US"/>
        </a:p>
      </dgm:t>
    </dgm:pt>
    <dgm:pt modelId="{E0B6B1FF-9BE7-498A-A36B-BCC24AEF1F35}">
      <dgm:prSet/>
      <dgm:spPr>
        <a:solidFill>
          <a:schemeClr val="accent2"/>
        </a:solidFill>
      </dgm:spPr>
      <dgm:t>
        <a:bodyPr/>
        <a:lstStyle/>
        <a:p>
          <a:r>
            <a:rPr lang="en-US" dirty="0" smtClean="0"/>
            <a:t>Virtually </a:t>
          </a:r>
          <a:r>
            <a:rPr lang="en-US" u="sng" dirty="0" smtClean="0"/>
            <a:t>every</a:t>
          </a:r>
          <a:r>
            <a:rPr lang="en-US" dirty="0" smtClean="0"/>
            <a:t> web application has this problem</a:t>
          </a:r>
        </a:p>
      </dgm:t>
    </dgm:pt>
    <dgm:pt modelId="{6776BA55-C7CC-4D56-B7BE-0BA5EDB6790A}" type="parTrans" cxnId="{FC24ABA5-945F-4887-98AD-EDF0DA82183B}">
      <dgm:prSet/>
      <dgm:spPr/>
      <dgm:t>
        <a:bodyPr/>
        <a:lstStyle/>
        <a:p>
          <a:endParaRPr lang="en-US"/>
        </a:p>
      </dgm:t>
    </dgm:pt>
    <dgm:pt modelId="{FBEA679A-2997-44C5-B3D1-292B7EAC8DE9}" type="sibTrans" cxnId="{FC24ABA5-945F-4887-98AD-EDF0DA82183B}">
      <dgm:prSet/>
      <dgm:spPr/>
      <dgm:t>
        <a:bodyPr/>
        <a:lstStyle/>
        <a:p>
          <a:endParaRPr lang="en-US"/>
        </a:p>
      </dgm:t>
    </dgm:pt>
    <dgm:pt modelId="{791DA1BA-009E-4263-8709-C3AD92883E7A}">
      <dgm:prSet/>
      <dgm:spPr/>
      <dgm:t>
        <a:bodyPr/>
        <a:lstStyle/>
        <a:p>
          <a:r>
            <a:rPr lang="en-US" dirty="0" smtClean="0"/>
            <a:t>Try this in your browser – </a:t>
          </a:r>
          <a:r>
            <a:rPr lang="en-US" dirty="0" err="1" smtClean="0"/>
            <a:t>javascript:alert</a:t>
          </a:r>
          <a:r>
            <a:rPr lang="en-US" dirty="0" smtClean="0"/>
            <a:t>(</a:t>
          </a:r>
          <a:r>
            <a:rPr lang="en-US" dirty="0" err="1" smtClean="0"/>
            <a:t>document.cookie</a:t>
          </a:r>
          <a:r>
            <a:rPr lang="en-US" dirty="0" smtClean="0"/>
            <a:t>)</a:t>
          </a:r>
        </a:p>
      </dgm:t>
    </dgm:pt>
    <dgm:pt modelId="{A0A91BD7-4B75-49BC-BAA0-75687B53B8E6}" type="parTrans" cxnId="{B93003FA-31DC-4702-9613-DA2EC119FE99}">
      <dgm:prSet/>
      <dgm:spPr/>
      <dgm:t>
        <a:bodyPr/>
        <a:lstStyle/>
        <a:p>
          <a:endParaRPr lang="en-US"/>
        </a:p>
      </dgm:t>
    </dgm:pt>
    <dgm:pt modelId="{CD35256F-609B-4316-B01C-EF7BD5AEFF5D}" type="sibTrans" cxnId="{B93003FA-31DC-4702-9613-DA2EC119FE99}">
      <dgm:prSet/>
      <dgm:spPr/>
      <dgm:t>
        <a:bodyPr/>
        <a:lstStyle/>
        <a:p>
          <a:endParaRPr lang="en-US"/>
        </a:p>
      </dgm:t>
    </dgm:pt>
    <dgm:pt modelId="{333C60BB-C1EF-42B5-A3EC-FFB96372904C}">
      <dgm:prSet/>
      <dgm:spPr>
        <a:solidFill>
          <a:schemeClr val="accent2"/>
        </a:solidFill>
      </dgm:spPr>
      <dgm:t>
        <a:bodyPr/>
        <a:lstStyle/>
        <a:p>
          <a:r>
            <a:rPr lang="en-US" dirty="0" smtClean="0"/>
            <a:t>Typical Impact</a:t>
          </a:r>
        </a:p>
      </dgm:t>
    </dgm:pt>
    <dgm:pt modelId="{989B5419-63EC-4A7C-A297-2E08F34EE7E6}" type="parTrans" cxnId="{82244EDF-C207-486F-89D9-056501D66CD9}">
      <dgm:prSet/>
      <dgm:spPr/>
      <dgm:t>
        <a:bodyPr/>
        <a:lstStyle/>
        <a:p>
          <a:endParaRPr lang="en-US"/>
        </a:p>
      </dgm:t>
    </dgm:pt>
    <dgm:pt modelId="{F05587AE-D217-45F6-8A10-C2CB70FA3676}" type="sibTrans" cxnId="{82244EDF-C207-486F-89D9-056501D66CD9}">
      <dgm:prSet/>
      <dgm:spPr/>
      <dgm:t>
        <a:bodyPr/>
        <a:lstStyle/>
        <a:p>
          <a:endParaRPr lang="en-US"/>
        </a:p>
      </dgm:t>
    </dgm:pt>
    <dgm:pt modelId="{B1EFC242-6999-4086-BF96-7FA6E28D730C}">
      <dgm:prSet/>
      <dgm:spPr/>
      <dgm:t>
        <a:bodyPr/>
        <a:lstStyle/>
        <a:p>
          <a:r>
            <a:rPr lang="en-US" dirty="0" smtClean="0"/>
            <a:t>Steal user’s session, steal sensitive data, rewrite web page, redirect user to phishing or malware site</a:t>
          </a:r>
        </a:p>
      </dgm:t>
    </dgm:pt>
    <dgm:pt modelId="{516DEC56-6C1C-44F4-90F7-334EAD861864}" type="parTrans" cxnId="{E29E249D-DAC0-4FA6-805D-EBFB2F46AC8D}">
      <dgm:prSet/>
      <dgm:spPr/>
      <dgm:t>
        <a:bodyPr/>
        <a:lstStyle/>
        <a:p>
          <a:endParaRPr lang="en-US"/>
        </a:p>
      </dgm:t>
    </dgm:pt>
    <dgm:pt modelId="{8CBE7674-713C-4C47-88D5-578C7F2D4473}" type="sibTrans" cxnId="{E29E249D-DAC0-4FA6-805D-EBFB2F46AC8D}">
      <dgm:prSet/>
      <dgm:spPr/>
      <dgm:t>
        <a:bodyPr/>
        <a:lstStyle/>
        <a:p>
          <a:endParaRPr lang="en-US"/>
        </a:p>
      </dgm:t>
    </dgm:pt>
    <dgm:pt modelId="{15B9BF52-804C-4196-BFF9-EB01C5AC3AA5}">
      <dgm:prSet/>
      <dgm:spPr/>
      <dgm:t>
        <a:bodyPr/>
        <a:lstStyle/>
        <a:p>
          <a:r>
            <a:rPr lang="en-US" dirty="0" smtClean="0"/>
            <a:t>Most Severe: Install XSS proxy which allows attacker to observe and direct all user’s behavior on vulnerable site and force user to other sites</a:t>
          </a:r>
        </a:p>
      </dgm:t>
    </dgm:pt>
    <dgm:pt modelId="{3870F3EF-3C02-4E35-9496-0514120D7EAC}" type="parTrans" cxnId="{3186FA7F-ED87-4905-AB01-07EC18F22729}">
      <dgm:prSet/>
      <dgm:spPr/>
      <dgm:t>
        <a:bodyPr/>
        <a:lstStyle/>
        <a:p>
          <a:endParaRPr lang="en-US"/>
        </a:p>
      </dgm:t>
    </dgm:pt>
    <dgm:pt modelId="{668BB801-BFBE-4247-B93C-18131EE9E76C}" type="sibTrans" cxnId="{3186FA7F-ED87-4905-AB01-07EC18F22729}">
      <dgm:prSet/>
      <dgm:spPr/>
      <dgm:t>
        <a:bodyPr/>
        <a:lstStyle/>
        <a:p>
          <a:endParaRPr lang="en-US"/>
        </a:p>
      </dgm:t>
    </dgm:pt>
    <dgm:pt modelId="{69F46679-6C84-4D48-9B33-17290744EAD8}" type="pres">
      <dgm:prSet presAssocID="{F0DEC595-5A08-4667-A441-6C46A88218EF}" presName="linear" presStyleCnt="0">
        <dgm:presLayoutVars>
          <dgm:dir/>
          <dgm:animLvl val="lvl"/>
          <dgm:resizeHandles val="exact"/>
        </dgm:presLayoutVars>
      </dgm:prSet>
      <dgm:spPr/>
      <dgm:t>
        <a:bodyPr/>
        <a:lstStyle/>
        <a:p>
          <a:endParaRPr lang="en-US"/>
        </a:p>
      </dgm:t>
    </dgm:pt>
    <dgm:pt modelId="{915BD3BB-16CD-43CE-A666-845F408562AF}" type="pres">
      <dgm:prSet presAssocID="{7530DE0B-1E1D-4F13-9DCE-584438F55F5C}" presName="parentLin" presStyleCnt="0"/>
      <dgm:spPr/>
    </dgm:pt>
    <dgm:pt modelId="{D6929A61-1753-4BA2-A56E-3FABCE16A103}" type="pres">
      <dgm:prSet presAssocID="{7530DE0B-1E1D-4F13-9DCE-584438F55F5C}" presName="parentLeftMargin" presStyleLbl="node1" presStyleIdx="0" presStyleCnt="4"/>
      <dgm:spPr/>
      <dgm:t>
        <a:bodyPr/>
        <a:lstStyle/>
        <a:p>
          <a:endParaRPr lang="en-US"/>
        </a:p>
      </dgm:t>
    </dgm:pt>
    <dgm:pt modelId="{07EB8D66-1692-4056-BA66-572ED000C388}" type="pres">
      <dgm:prSet presAssocID="{7530DE0B-1E1D-4F13-9DCE-584438F55F5C}" presName="parentText" presStyleLbl="node1" presStyleIdx="0" presStyleCnt="4">
        <dgm:presLayoutVars>
          <dgm:chMax val="0"/>
          <dgm:bulletEnabled val="1"/>
        </dgm:presLayoutVars>
      </dgm:prSet>
      <dgm:spPr/>
      <dgm:t>
        <a:bodyPr/>
        <a:lstStyle/>
        <a:p>
          <a:endParaRPr lang="en-US"/>
        </a:p>
      </dgm:t>
    </dgm:pt>
    <dgm:pt modelId="{0FDB35E6-22F2-419F-B7FD-6156CDE62786}" type="pres">
      <dgm:prSet presAssocID="{7530DE0B-1E1D-4F13-9DCE-584438F55F5C}" presName="negativeSpace" presStyleCnt="0"/>
      <dgm:spPr/>
    </dgm:pt>
    <dgm:pt modelId="{63C7317F-DCB9-42CB-A6A4-CF1577293B7D}" type="pres">
      <dgm:prSet presAssocID="{7530DE0B-1E1D-4F13-9DCE-584438F55F5C}" presName="childText" presStyleLbl="conFgAcc1" presStyleIdx="0" presStyleCnt="4">
        <dgm:presLayoutVars>
          <dgm:bulletEnabled val="1"/>
        </dgm:presLayoutVars>
      </dgm:prSet>
      <dgm:spPr/>
      <dgm:t>
        <a:bodyPr/>
        <a:lstStyle/>
        <a:p>
          <a:endParaRPr lang="en-US"/>
        </a:p>
      </dgm:t>
    </dgm:pt>
    <dgm:pt modelId="{CC545B24-80D0-4B10-86D8-1697F74FA5F5}" type="pres">
      <dgm:prSet presAssocID="{78B496DD-D5B4-4A55-9214-C0E98350C98C}" presName="spaceBetweenRectangles" presStyleCnt="0"/>
      <dgm:spPr/>
    </dgm:pt>
    <dgm:pt modelId="{0808E30C-F8CA-4392-9E61-D442733CF516}" type="pres">
      <dgm:prSet presAssocID="{9210F9A4-2F69-4C42-9BB6-BCB53BC4188E}" presName="parentLin" presStyleCnt="0"/>
      <dgm:spPr/>
    </dgm:pt>
    <dgm:pt modelId="{AC996839-2C17-4F9E-8D8E-AD27D7EA9B46}" type="pres">
      <dgm:prSet presAssocID="{9210F9A4-2F69-4C42-9BB6-BCB53BC4188E}" presName="parentLeftMargin" presStyleLbl="node1" presStyleIdx="0" presStyleCnt="4"/>
      <dgm:spPr/>
      <dgm:t>
        <a:bodyPr/>
        <a:lstStyle/>
        <a:p>
          <a:endParaRPr lang="en-US"/>
        </a:p>
      </dgm:t>
    </dgm:pt>
    <dgm:pt modelId="{8377DEE6-6E60-44BB-A9C4-E5044C2260C3}" type="pres">
      <dgm:prSet presAssocID="{9210F9A4-2F69-4C42-9BB6-BCB53BC4188E}" presName="parentText" presStyleLbl="node1" presStyleIdx="1" presStyleCnt="4">
        <dgm:presLayoutVars>
          <dgm:chMax val="0"/>
          <dgm:bulletEnabled val="1"/>
        </dgm:presLayoutVars>
      </dgm:prSet>
      <dgm:spPr/>
      <dgm:t>
        <a:bodyPr/>
        <a:lstStyle/>
        <a:p>
          <a:endParaRPr lang="en-US"/>
        </a:p>
      </dgm:t>
    </dgm:pt>
    <dgm:pt modelId="{4845ECE5-9EB6-43E9-86A6-85578E075DF2}" type="pres">
      <dgm:prSet presAssocID="{9210F9A4-2F69-4C42-9BB6-BCB53BC4188E}" presName="negativeSpace" presStyleCnt="0"/>
      <dgm:spPr/>
    </dgm:pt>
    <dgm:pt modelId="{80EDB88F-6B15-4FE3-9A6A-9D42E2D5A947}" type="pres">
      <dgm:prSet presAssocID="{9210F9A4-2F69-4C42-9BB6-BCB53BC4188E}" presName="childText" presStyleLbl="conFgAcc1" presStyleIdx="1" presStyleCnt="4">
        <dgm:presLayoutVars>
          <dgm:bulletEnabled val="1"/>
        </dgm:presLayoutVars>
      </dgm:prSet>
      <dgm:spPr/>
      <dgm:t>
        <a:bodyPr/>
        <a:lstStyle/>
        <a:p>
          <a:endParaRPr lang="en-US"/>
        </a:p>
      </dgm:t>
    </dgm:pt>
    <dgm:pt modelId="{CC72C676-823D-4DC8-BF23-2CEEA91035D0}" type="pres">
      <dgm:prSet presAssocID="{9E21CD4C-DC93-4147-B0C7-16DD0270ACA8}" presName="spaceBetweenRectangles" presStyleCnt="0"/>
      <dgm:spPr/>
    </dgm:pt>
    <dgm:pt modelId="{3AAF4A4E-C95C-4CA7-BB24-B60C50F9E436}" type="pres">
      <dgm:prSet presAssocID="{E0B6B1FF-9BE7-498A-A36B-BCC24AEF1F35}" presName="parentLin" presStyleCnt="0"/>
      <dgm:spPr/>
    </dgm:pt>
    <dgm:pt modelId="{350B55DC-F7AB-4DF3-BC4D-2BF9BA4E7A04}" type="pres">
      <dgm:prSet presAssocID="{E0B6B1FF-9BE7-498A-A36B-BCC24AEF1F35}" presName="parentLeftMargin" presStyleLbl="node1" presStyleIdx="1" presStyleCnt="4"/>
      <dgm:spPr/>
      <dgm:t>
        <a:bodyPr/>
        <a:lstStyle/>
        <a:p>
          <a:endParaRPr lang="en-US"/>
        </a:p>
      </dgm:t>
    </dgm:pt>
    <dgm:pt modelId="{54D4E89C-BB4D-4314-BC64-CFD701B44AB5}" type="pres">
      <dgm:prSet presAssocID="{E0B6B1FF-9BE7-498A-A36B-BCC24AEF1F35}" presName="parentText" presStyleLbl="node1" presStyleIdx="2" presStyleCnt="4">
        <dgm:presLayoutVars>
          <dgm:chMax val="0"/>
          <dgm:bulletEnabled val="1"/>
        </dgm:presLayoutVars>
      </dgm:prSet>
      <dgm:spPr/>
      <dgm:t>
        <a:bodyPr/>
        <a:lstStyle/>
        <a:p>
          <a:endParaRPr lang="en-US"/>
        </a:p>
      </dgm:t>
    </dgm:pt>
    <dgm:pt modelId="{E6FC4FBB-199D-491E-A7F1-9F75F90C3918}" type="pres">
      <dgm:prSet presAssocID="{E0B6B1FF-9BE7-498A-A36B-BCC24AEF1F35}" presName="negativeSpace" presStyleCnt="0"/>
      <dgm:spPr/>
    </dgm:pt>
    <dgm:pt modelId="{FFF2705E-0C48-43DE-BA94-75136A114045}" type="pres">
      <dgm:prSet presAssocID="{E0B6B1FF-9BE7-498A-A36B-BCC24AEF1F35}" presName="childText" presStyleLbl="conFgAcc1" presStyleIdx="2" presStyleCnt="4">
        <dgm:presLayoutVars>
          <dgm:bulletEnabled val="1"/>
        </dgm:presLayoutVars>
      </dgm:prSet>
      <dgm:spPr/>
      <dgm:t>
        <a:bodyPr/>
        <a:lstStyle/>
        <a:p>
          <a:endParaRPr lang="en-US"/>
        </a:p>
      </dgm:t>
    </dgm:pt>
    <dgm:pt modelId="{DEABBDB5-5548-4650-8F84-C3B020D80785}" type="pres">
      <dgm:prSet presAssocID="{FBEA679A-2997-44C5-B3D1-292B7EAC8DE9}" presName="spaceBetweenRectangles" presStyleCnt="0"/>
      <dgm:spPr/>
    </dgm:pt>
    <dgm:pt modelId="{3D763242-1DDF-4CC3-A039-10F813779273}" type="pres">
      <dgm:prSet presAssocID="{333C60BB-C1EF-42B5-A3EC-FFB96372904C}" presName="parentLin" presStyleCnt="0"/>
      <dgm:spPr/>
    </dgm:pt>
    <dgm:pt modelId="{FD0C5FED-8B3D-40FC-8AC4-FD3EF0F1943B}" type="pres">
      <dgm:prSet presAssocID="{333C60BB-C1EF-42B5-A3EC-FFB96372904C}" presName="parentLeftMargin" presStyleLbl="node1" presStyleIdx="2" presStyleCnt="4"/>
      <dgm:spPr/>
      <dgm:t>
        <a:bodyPr/>
        <a:lstStyle/>
        <a:p>
          <a:endParaRPr lang="en-US"/>
        </a:p>
      </dgm:t>
    </dgm:pt>
    <dgm:pt modelId="{731CDA66-7EBB-448B-B3C8-D644D301D6B2}" type="pres">
      <dgm:prSet presAssocID="{333C60BB-C1EF-42B5-A3EC-FFB96372904C}" presName="parentText" presStyleLbl="node1" presStyleIdx="3" presStyleCnt="4">
        <dgm:presLayoutVars>
          <dgm:chMax val="0"/>
          <dgm:bulletEnabled val="1"/>
        </dgm:presLayoutVars>
      </dgm:prSet>
      <dgm:spPr/>
      <dgm:t>
        <a:bodyPr/>
        <a:lstStyle/>
        <a:p>
          <a:endParaRPr lang="en-US"/>
        </a:p>
      </dgm:t>
    </dgm:pt>
    <dgm:pt modelId="{FF6707DE-6DBE-4462-BF39-A486F0117143}" type="pres">
      <dgm:prSet presAssocID="{333C60BB-C1EF-42B5-A3EC-FFB96372904C}" presName="negativeSpace" presStyleCnt="0"/>
      <dgm:spPr/>
    </dgm:pt>
    <dgm:pt modelId="{89AB7900-5CB6-4B49-A821-2C77E9A70BA4}" type="pres">
      <dgm:prSet presAssocID="{333C60BB-C1EF-42B5-A3EC-FFB96372904C}" presName="childText" presStyleLbl="conFgAcc1" presStyleIdx="3" presStyleCnt="4">
        <dgm:presLayoutVars>
          <dgm:bulletEnabled val="1"/>
        </dgm:presLayoutVars>
      </dgm:prSet>
      <dgm:spPr/>
      <dgm:t>
        <a:bodyPr/>
        <a:lstStyle/>
        <a:p>
          <a:endParaRPr lang="en-US"/>
        </a:p>
      </dgm:t>
    </dgm:pt>
  </dgm:ptLst>
  <dgm:cxnLst>
    <dgm:cxn modelId="{F27952B1-2339-4D83-A011-F66F3A2690EF}" type="presOf" srcId="{A7C3C21C-F083-42E6-997B-5A2A763A3F7E}" destId="{80EDB88F-6B15-4FE3-9A6A-9D42E2D5A947}" srcOrd="0" destOrd="2" presId="urn:microsoft.com/office/officeart/2005/8/layout/list1"/>
    <dgm:cxn modelId="{C7AF4414-6482-468E-8151-BE12587F65D3}" type="presOf" srcId="{7530DE0B-1E1D-4F13-9DCE-584438F55F5C}" destId="{D6929A61-1753-4BA2-A56E-3FABCE16A103}" srcOrd="0" destOrd="0" presId="urn:microsoft.com/office/officeart/2005/8/layout/list1"/>
    <dgm:cxn modelId="{82244EDF-C207-486F-89D9-056501D66CD9}" srcId="{F0DEC595-5A08-4667-A441-6C46A88218EF}" destId="{333C60BB-C1EF-42B5-A3EC-FFB96372904C}" srcOrd="3" destOrd="0" parTransId="{989B5419-63EC-4A7C-A297-2E08F34EE7E6}" sibTransId="{F05587AE-D217-45F6-8A10-C2CB70FA3676}"/>
    <dgm:cxn modelId="{FC24ABA5-945F-4887-98AD-EDF0DA82183B}" srcId="{F0DEC595-5A08-4667-A441-6C46A88218EF}" destId="{E0B6B1FF-9BE7-498A-A36B-BCC24AEF1F35}" srcOrd="2" destOrd="0" parTransId="{6776BA55-C7CC-4D56-B7BE-0BA5EDB6790A}" sibTransId="{FBEA679A-2997-44C5-B3D1-292B7EAC8DE9}"/>
    <dgm:cxn modelId="{74FFC59E-6AFB-43E8-9E60-DD82D7ED48DC}" type="presOf" srcId="{0892159C-E4FD-4EB4-95D9-01D65131B6CF}" destId="{80EDB88F-6B15-4FE3-9A6A-9D42E2D5A947}" srcOrd="0" destOrd="1" presId="urn:microsoft.com/office/officeart/2005/8/layout/list1"/>
    <dgm:cxn modelId="{8477432D-7DDC-43FD-A9B6-E8471B7F327B}" type="presOf" srcId="{C19D4F8E-C4AF-41DE-87A7-319225760FEC}" destId="{80EDB88F-6B15-4FE3-9A6A-9D42E2D5A947}" srcOrd="0" destOrd="0" presId="urn:microsoft.com/office/officeart/2005/8/layout/list1"/>
    <dgm:cxn modelId="{F769DF70-6613-4465-816B-7F6A4D92B73C}" srcId="{9210F9A4-2F69-4C42-9BB6-BCB53BC4188E}" destId="{0892159C-E4FD-4EB4-95D9-01D65131B6CF}" srcOrd="1" destOrd="0" parTransId="{CE66581E-7EBF-417D-AC5D-B91967EF377C}" sibTransId="{D38FD5C9-0CBD-4DE5-9AFB-FCDC1692D898}"/>
    <dgm:cxn modelId="{B733E9C1-543E-4151-AF5C-8755050EB410}" srcId="{F0DEC595-5A08-4667-A441-6C46A88218EF}" destId="{9210F9A4-2F69-4C42-9BB6-BCB53BC4188E}" srcOrd="1" destOrd="0" parTransId="{D338AACD-8990-4E6C-8802-D8C8DFDC1408}" sibTransId="{9E21CD4C-DC93-4147-B0C7-16DD0270ACA8}"/>
    <dgm:cxn modelId="{058393B0-BADC-4CC6-8D6C-CC82D6E28F81}" type="presOf" srcId="{15B9BF52-804C-4196-BFF9-EB01C5AC3AA5}" destId="{89AB7900-5CB6-4B49-A821-2C77E9A70BA4}" srcOrd="0" destOrd="1" presId="urn:microsoft.com/office/officeart/2005/8/layout/list1"/>
    <dgm:cxn modelId="{187ADCAC-ACCB-4037-9BDD-61EBDAAE0EFC}" type="presOf" srcId="{F0DEC595-5A08-4667-A441-6C46A88218EF}" destId="{69F46679-6C84-4D48-9B33-17290744EAD8}" srcOrd="0" destOrd="0" presId="urn:microsoft.com/office/officeart/2005/8/layout/list1"/>
    <dgm:cxn modelId="{96DE389D-2573-4619-B3E1-DA392E4B9DEE}" srcId="{9210F9A4-2F69-4C42-9BB6-BCB53BC4188E}" destId="{C19D4F8E-C4AF-41DE-87A7-319225760FEC}" srcOrd="0" destOrd="0" parTransId="{40CDEE1A-3B30-47D7-A27E-B192A7441DD2}" sibTransId="{33E87015-91BA-475F-8D29-917FC4DFEFC5}"/>
    <dgm:cxn modelId="{3186FA7F-ED87-4905-AB01-07EC18F22729}" srcId="{333C60BB-C1EF-42B5-A3EC-FFB96372904C}" destId="{15B9BF52-804C-4196-BFF9-EB01C5AC3AA5}" srcOrd="1" destOrd="0" parTransId="{3870F3EF-3C02-4E35-9496-0514120D7EAC}" sibTransId="{668BB801-BFBE-4247-B93C-18131EE9E76C}"/>
    <dgm:cxn modelId="{2EB8C257-2002-43AE-8E0C-D81F16AA2260}" type="presOf" srcId="{333C60BB-C1EF-42B5-A3EC-FFB96372904C}" destId="{731CDA66-7EBB-448B-B3C8-D644D301D6B2}" srcOrd="1" destOrd="0" presId="urn:microsoft.com/office/officeart/2005/8/layout/list1"/>
    <dgm:cxn modelId="{B93003FA-31DC-4702-9613-DA2EC119FE99}" srcId="{E0B6B1FF-9BE7-498A-A36B-BCC24AEF1F35}" destId="{791DA1BA-009E-4263-8709-C3AD92883E7A}" srcOrd="0" destOrd="0" parTransId="{A0A91BD7-4B75-49BC-BAA0-75687B53B8E6}" sibTransId="{CD35256F-609B-4316-B01C-EF7BD5AEFF5D}"/>
    <dgm:cxn modelId="{004A7C75-CCEF-4FB1-B0CB-FB78B5B3F972}" type="presOf" srcId="{B1EFC242-6999-4086-BF96-7FA6E28D730C}" destId="{89AB7900-5CB6-4B49-A821-2C77E9A70BA4}" srcOrd="0" destOrd="0" presId="urn:microsoft.com/office/officeart/2005/8/layout/list1"/>
    <dgm:cxn modelId="{D4AE20FF-C405-46C6-99BC-42964AEF162E}" type="presOf" srcId="{E0B6B1FF-9BE7-498A-A36B-BCC24AEF1F35}" destId="{54D4E89C-BB4D-4314-BC64-CFD701B44AB5}" srcOrd="1" destOrd="0" presId="urn:microsoft.com/office/officeart/2005/8/layout/list1"/>
    <dgm:cxn modelId="{9F2CABC4-6A42-45C3-A64E-90382397A0C3}" type="presOf" srcId="{7530DE0B-1E1D-4F13-9DCE-584438F55F5C}" destId="{07EB8D66-1692-4056-BA66-572ED000C388}" srcOrd="1" destOrd="0" presId="urn:microsoft.com/office/officeart/2005/8/layout/list1"/>
    <dgm:cxn modelId="{C630ACE9-D884-47EC-819C-133AEB3396E2}" type="presOf" srcId="{E0B6B1FF-9BE7-498A-A36B-BCC24AEF1F35}" destId="{350B55DC-F7AB-4DF3-BC4D-2BF9BA4E7A04}" srcOrd="0" destOrd="0" presId="urn:microsoft.com/office/officeart/2005/8/layout/list1"/>
    <dgm:cxn modelId="{E29E249D-DAC0-4FA6-805D-EBFB2F46AC8D}" srcId="{333C60BB-C1EF-42B5-A3EC-FFB96372904C}" destId="{B1EFC242-6999-4086-BF96-7FA6E28D730C}" srcOrd="0" destOrd="0" parTransId="{516DEC56-6C1C-44F4-90F7-334EAD861864}" sibTransId="{8CBE7674-713C-4C47-88D5-578C7F2D4473}"/>
    <dgm:cxn modelId="{CD99EF18-D866-438E-A1B1-C4EBF6100906}" srcId="{F0DEC595-5A08-4667-A441-6C46A88218EF}" destId="{7530DE0B-1E1D-4F13-9DCE-584438F55F5C}" srcOrd="0" destOrd="0" parTransId="{CAAEB4D2-3BFA-4CB5-B7CE-F3ADC5E8766C}" sibTransId="{78B496DD-D5B4-4A55-9214-C0E98350C98C}"/>
    <dgm:cxn modelId="{6DF6DD8B-2B78-4F0F-9FEF-ABED1D665994}" srcId="{7530DE0B-1E1D-4F13-9DCE-584438F55F5C}" destId="{0DB3A42E-9F91-4CD7-BCE5-EE06174E1347}" srcOrd="0" destOrd="0" parTransId="{13E9DD67-C08E-4D4C-9965-01C344D78491}" sibTransId="{0E80264F-F4BF-4708-89BF-21A8206A5E9F}"/>
    <dgm:cxn modelId="{58C9158D-471B-4395-8858-0901DE276D7F}" type="presOf" srcId="{9210F9A4-2F69-4C42-9BB6-BCB53BC4188E}" destId="{AC996839-2C17-4F9E-8D8E-AD27D7EA9B46}" srcOrd="0" destOrd="0" presId="urn:microsoft.com/office/officeart/2005/8/layout/list1"/>
    <dgm:cxn modelId="{6054ECB1-3498-447C-BC8D-C31CE5711A52}" type="presOf" srcId="{333C60BB-C1EF-42B5-A3EC-FFB96372904C}" destId="{FD0C5FED-8B3D-40FC-8AC4-FD3EF0F1943B}" srcOrd="0" destOrd="0" presId="urn:microsoft.com/office/officeart/2005/8/layout/list1"/>
    <dgm:cxn modelId="{EBA369C1-9FDB-45D3-8796-72A35D1B9F26}" type="presOf" srcId="{9210F9A4-2F69-4C42-9BB6-BCB53BC4188E}" destId="{8377DEE6-6E60-44BB-A9C4-E5044C2260C3}" srcOrd="1" destOrd="0" presId="urn:microsoft.com/office/officeart/2005/8/layout/list1"/>
    <dgm:cxn modelId="{04C8922D-1787-47DE-8CFC-8ED25F54A9A3}" type="presOf" srcId="{0DB3A42E-9F91-4CD7-BCE5-EE06174E1347}" destId="{63C7317F-DCB9-42CB-A6A4-CF1577293B7D}" srcOrd="0" destOrd="0" presId="urn:microsoft.com/office/officeart/2005/8/layout/list1"/>
    <dgm:cxn modelId="{BB22FF6E-BA3F-43E0-8548-AAFC95A75A83}" type="presOf" srcId="{791DA1BA-009E-4263-8709-C3AD92883E7A}" destId="{FFF2705E-0C48-43DE-BA94-75136A114045}" srcOrd="0" destOrd="0" presId="urn:microsoft.com/office/officeart/2005/8/layout/list1"/>
    <dgm:cxn modelId="{F9465B6A-5B71-46EB-8185-A865707F44A2}" srcId="{9210F9A4-2F69-4C42-9BB6-BCB53BC4188E}" destId="{A7C3C21C-F083-42E6-997B-5A2A763A3F7E}" srcOrd="2" destOrd="0" parTransId="{B10FDD16-4F6D-49D5-9BB8-AB42DEB1D029}" sibTransId="{FE5FE4A6-B04E-4256-B254-8EC664322BCD}"/>
    <dgm:cxn modelId="{C22220BC-5172-4250-9E19-E3921B6BD148}" type="presParOf" srcId="{69F46679-6C84-4D48-9B33-17290744EAD8}" destId="{915BD3BB-16CD-43CE-A666-845F408562AF}" srcOrd="0" destOrd="0" presId="urn:microsoft.com/office/officeart/2005/8/layout/list1"/>
    <dgm:cxn modelId="{88525676-F9D5-415A-976F-B581BC4F52D2}" type="presParOf" srcId="{915BD3BB-16CD-43CE-A666-845F408562AF}" destId="{D6929A61-1753-4BA2-A56E-3FABCE16A103}" srcOrd="0" destOrd="0" presId="urn:microsoft.com/office/officeart/2005/8/layout/list1"/>
    <dgm:cxn modelId="{0337C267-2B13-4D89-ACAC-7A7A29F45341}" type="presParOf" srcId="{915BD3BB-16CD-43CE-A666-845F408562AF}" destId="{07EB8D66-1692-4056-BA66-572ED000C388}" srcOrd="1" destOrd="0" presId="urn:microsoft.com/office/officeart/2005/8/layout/list1"/>
    <dgm:cxn modelId="{CAE69A60-EA09-448F-A929-551DB5761C04}" type="presParOf" srcId="{69F46679-6C84-4D48-9B33-17290744EAD8}" destId="{0FDB35E6-22F2-419F-B7FD-6156CDE62786}" srcOrd="1" destOrd="0" presId="urn:microsoft.com/office/officeart/2005/8/layout/list1"/>
    <dgm:cxn modelId="{DFE9B0F3-3F4A-48E8-AE8C-27BAF758D0A0}" type="presParOf" srcId="{69F46679-6C84-4D48-9B33-17290744EAD8}" destId="{63C7317F-DCB9-42CB-A6A4-CF1577293B7D}" srcOrd="2" destOrd="0" presId="urn:microsoft.com/office/officeart/2005/8/layout/list1"/>
    <dgm:cxn modelId="{D347481D-69BF-4F21-82CC-71178E36039B}" type="presParOf" srcId="{69F46679-6C84-4D48-9B33-17290744EAD8}" destId="{CC545B24-80D0-4B10-86D8-1697F74FA5F5}" srcOrd="3" destOrd="0" presId="urn:microsoft.com/office/officeart/2005/8/layout/list1"/>
    <dgm:cxn modelId="{EBA18943-A89C-46A1-98DF-83A3B6659B5C}" type="presParOf" srcId="{69F46679-6C84-4D48-9B33-17290744EAD8}" destId="{0808E30C-F8CA-4392-9E61-D442733CF516}" srcOrd="4" destOrd="0" presId="urn:microsoft.com/office/officeart/2005/8/layout/list1"/>
    <dgm:cxn modelId="{0A706FDC-1899-4604-8EB3-A4A898FD60F2}" type="presParOf" srcId="{0808E30C-F8CA-4392-9E61-D442733CF516}" destId="{AC996839-2C17-4F9E-8D8E-AD27D7EA9B46}" srcOrd="0" destOrd="0" presId="urn:microsoft.com/office/officeart/2005/8/layout/list1"/>
    <dgm:cxn modelId="{44151DEC-B85A-4918-A763-5298A8003342}" type="presParOf" srcId="{0808E30C-F8CA-4392-9E61-D442733CF516}" destId="{8377DEE6-6E60-44BB-A9C4-E5044C2260C3}" srcOrd="1" destOrd="0" presId="urn:microsoft.com/office/officeart/2005/8/layout/list1"/>
    <dgm:cxn modelId="{D91D4867-4003-4AAC-BF7B-A874CB4A34EF}" type="presParOf" srcId="{69F46679-6C84-4D48-9B33-17290744EAD8}" destId="{4845ECE5-9EB6-43E9-86A6-85578E075DF2}" srcOrd="5" destOrd="0" presId="urn:microsoft.com/office/officeart/2005/8/layout/list1"/>
    <dgm:cxn modelId="{B2914C3D-D5A4-4480-8C15-4D230879FBF5}" type="presParOf" srcId="{69F46679-6C84-4D48-9B33-17290744EAD8}" destId="{80EDB88F-6B15-4FE3-9A6A-9D42E2D5A947}" srcOrd="6" destOrd="0" presId="urn:microsoft.com/office/officeart/2005/8/layout/list1"/>
    <dgm:cxn modelId="{C6874F9E-AC6D-4BD6-8889-4AC45CEB1A74}" type="presParOf" srcId="{69F46679-6C84-4D48-9B33-17290744EAD8}" destId="{CC72C676-823D-4DC8-BF23-2CEEA91035D0}" srcOrd="7" destOrd="0" presId="urn:microsoft.com/office/officeart/2005/8/layout/list1"/>
    <dgm:cxn modelId="{08CAF973-8F5E-4CCF-881D-5C5F23D9F2A4}" type="presParOf" srcId="{69F46679-6C84-4D48-9B33-17290744EAD8}" destId="{3AAF4A4E-C95C-4CA7-BB24-B60C50F9E436}" srcOrd="8" destOrd="0" presId="urn:microsoft.com/office/officeart/2005/8/layout/list1"/>
    <dgm:cxn modelId="{8725A24F-8353-4617-983E-024E5DBE7A65}" type="presParOf" srcId="{3AAF4A4E-C95C-4CA7-BB24-B60C50F9E436}" destId="{350B55DC-F7AB-4DF3-BC4D-2BF9BA4E7A04}" srcOrd="0" destOrd="0" presId="urn:microsoft.com/office/officeart/2005/8/layout/list1"/>
    <dgm:cxn modelId="{DBDAB071-5FBE-4B6E-9016-F4B3EED18C14}" type="presParOf" srcId="{3AAF4A4E-C95C-4CA7-BB24-B60C50F9E436}" destId="{54D4E89C-BB4D-4314-BC64-CFD701B44AB5}" srcOrd="1" destOrd="0" presId="urn:microsoft.com/office/officeart/2005/8/layout/list1"/>
    <dgm:cxn modelId="{C50B1D26-9B12-44F7-84B7-4BAD1D747019}" type="presParOf" srcId="{69F46679-6C84-4D48-9B33-17290744EAD8}" destId="{E6FC4FBB-199D-491E-A7F1-9F75F90C3918}" srcOrd="9" destOrd="0" presId="urn:microsoft.com/office/officeart/2005/8/layout/list1"/>
    <dgm:cxn modelId="{5D674E79-6CA0-476B-89CF-2E96F851DB42}" type="presParOf" srcId="{69F46679-6C84-4D48-9B33-17290744EAD8}" destId="{FFF2705E-0C48-43DE-BA94-75136A114045}" srcOrd="10" destOrd="0" presId="urn:microsoft.com/office/officeart/2005/8/layout/list1"/>
    <dgm:cxn modelId="{D3533601-EA3E-485D-B91F-946ADC2197E6}" type="presParOf" srcId="{69F46679-6C84-4D48-9B33-17290744EAD8}" destId="{DEABBDB5-5548-4650-8F84-C3B020D80785}" srcOrd="11" destOrd="0" presId="urn:microsoft.com/office/officeart/2005/8/layout/list1"/>
    <dgm:cxn modelId="{1D600C13-3921-4183-8548-3333009C7EBD}" type="presParOf" srcId="{69F46679-6C84-4D48-9B33-17290744EAD8}" destId="{3D763242-1DDF-4CC3-A039-10F813779273}" srcOrd="12" destOrd="0" presId="urn:microsoft.com/office/officeart/2005/8/layout/list1"/>
    <dgm:cxn modelId="{287BCA36-15F8-4AE2-851E-4DED439C1F2D}" type="presParOf" srcId="{3D763242-1DDF-4CC3-A039-10F813779273}" destId="{FD0C5FED-8B3D-40FC-8AC4-FD3EF0F1943B}" srcOrd="0" destOrd="0" presId="urn:microsoft.com/office/officeart/2005/8/layout/list1"/>
    <dgm:cxn modelId="{17420F9C-3420-44D2-A128-70DA85A8C722}" type="presParOf" srcId="{3D763242-1DDF-4CC3-A039-10F813779273}" destId="{731CDA66-7EBB-448B-B3C8-D644D301D6B2}" srcOrd="1" destOrd="0" presId="urn:microsoft.com/office/officeart/2005/8/layout/list1"/>
    <dgm:cxn modelId="{E2BFB711-FCC1-4C19-8627-D1A393962DC1}" type="presParOf" srcId="{69F46679-6C84-4D48-9B33-17290744EAD8}" destId="{FF6707DE-6DBE-4462-BF39-A486F0117143}" srcOrd="13" destOrd="0" presId="urn:microsoft.com/office/officeart/2005/8/layout/list1"/>
    <dgm:cxn modelId="{DCC3122A-EBFA-4B9C-97BD-D610F1D32152}" type="presParOf" srcId="{69F46679-6C84-4D48-9B33-17290744EAD8}" destId="{89AB7900-5CB6-4B49-A821-2C77E9A70BA4}"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E9B06-A06B-443C-83A3-58564550A9C4}">
      <dsp:nvSpPr>
        <dsp:cNvPr id="0" name=""/>
        <dsp:cNvSpPr/>
      </dsp:nvSpPr>
      <dsp:spPr>
        <a:xfrm>
          <a:off x="2611" y="397222"/>
          <a:ext cx="2072133" cy="1243280"/>
        </a:xfrm>
        <a:prstGeom prst="rect">
          <a:avLst/>
        </a:prstGeom>
        <a:solidFill>
          <a:schemeClr val="accent2"/>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kumimoji="0" lang="en-US" sz="1800" b="1" i="0" u="none" strike="noStrike" kern="1200" cap="none" spc="0" normalizeH="0" baseline="0" noProof="0" dirty="0" smtClean="0">
              <a:ln/>
              <a:effectLst/>
              <a:uLnTx/>
              <a:uFillTx/>
              <a:latin typeface="+mn-lt"/>
            </a:rPr>
            <a:t>A1: Injection</a:t>
          </a:r>
          <a:endParaRPr lang="en-US" sz="1800" b="1" kern="1200" dirty="0"/>
        </a:p>
      </dsp:txBody>
      <dsp:txXfrm>
        <a:off x="2611" y="397222"/>
        <a:ext cx="2072133" cy="1243280"/>
      </dsp:txXfrm>
    </dsp:sp>
    <dsp:sp modelId="{BA79777C-83D7-4A20-8C72-9B06E33970B3}">
      <dsp:nvSpPr>
        <dsp:cNvPr id="0" name=""/>
        <dsp:cNvSpPr/>
      </dsp:nvSpPr>
      <dsp:spPr>
        <a:xfrm>
          <a:off x="2281959" y="397222"/>
          <a:ext cx="2072133" cy="1243280"/>
        </a:xfrm>
        <a:prstGeom prst="rect">
          <a:avLst/>
        </a:prstGeom>
        <a:solidFill>
          <a:schemeClr val="accent2"/>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kumimoji="0" lang="en-US" sz="1800" b="1" i="0" u="none" strike="noStrike" kern="1200" cap="none" spc="0" normalizeH="0" baseline="0" noProof="0" dirty="0" smtClean="0">
              <a:ln/>
              <a:effectLst/>
              <a:uLnTx/>
              <a:uFillTx/>
              <a:latin typeface="+mn-lt"/>
            </a:rPr>
            <a:t>A2: Cross-Site Scripting (XSS)</a:t>
          </a:r>
          <a:endParaRPr lang="en-US" sz="1800" b="1" kern="1200" dirty="0"/>
        </a:p>
      </dsp:txBody>
      <dsp:txXfrm>
        <a:off x="2281959" y="397222"/>
        <a:ext cx="2072133" cy="1243280"/>
      </dsp:txXfrm>
    </dsp:sp>
    <dsp:sp modelId="{049F4145-C84A-42C6-8C4A-A73F5D1F13B1}">
      <dsp:nvSpPr>
        <dsp:cNvPr id="0" name=""/>
        <dsp:cNvSpPr/>
      </dsp:nvSpPr>
      <dsp:spPr>
        <a:xfrm>
          <a:off x="4557929" y="399808"/>
          <a:ext cx="2072133" cy="1243280"/>
        </a:xfrm>
        <a:prstGeom prst="rect">
          <a:avLst/>
        </a:prstGeom>
        <a:solidFill>
          <a:schemeClr val="accent2"/>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kumimoji="0" lang="en-US" sz="1800" b="1" i="0" u="none" strike="noStrike" kern="1200" cap="none" spc="0" normalizeH="0" baseline="0" noProof="0" dirty="0" smtClean="0">
              <a:ln/>
              <a:effectLst/>
              <a:uLnTx/>
              <a:uFillTx/>
              <a:latin typeface="+mn-lt"/>
            </a:rPr>
            <a:t>A3: </a:t>
          </a:r>
          <a:r>
            <a:rPr lang="en-US" altLang="ja-JP" sz="1800" b="1" kern="1200" dirty="0" smtClean="0">
              <a:ea typeface="ＭＳ Ｐゴシック" pitchFamily="1" charset="-128"/>
            </a:rPr>
            <a:t>Broken Authentication and Session Management</a:t>
          </a:r>
          <a:endParaRPr kumimoji="0" lang="en-US" sz="1800" b="1" i="0" u="none" strike="noStrike" kern="1200" cap="none" spc="0" normalizeH="0" baseline="0" noProof="0" dirty="0" smtClean="0">
            <a:ln/>
            <a:effectLst/>
            <a:uLnTx/>
            <a:uFillTx/>
            <a:latin typeface="+mn-lt"/>
          </a:endParaRPr>
        </a:p>
      </dsp:txBody>
      <dsp:txXfrm>
        <a:off x="4557929" y="399808"/>
        <a:ext cx="2072133" cy="1243280"/>
      </dsp:txXfrm>
    </dsp:sp>
    <dsp:sp modelId="{C3E7A39C-1CAB-4280-9674-550D9EBD3664}">
      <dsp:nvSpPr>
        <dsp:cNvPr id="0" name=""/>
        <dsp:cNvSpPr/>
      </dsp:nvSpPr>
      <dsp:spPr>
        <a:xfrm>
          <a:off x="6840654" y="383148"/>
          <a:ext cx="2072133" cy="1243280"/>
        </a:xfrm>
        <a:prstGeom prst="rect">
          <a:avLst/>
        </a:prstGeom>
        <a:solidFill>
          <a:schemeClr val="accent2"/>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kumimoji="0" lang="en-US" sz="1800" b="1" i="0" u="none" strike="noStrike" kern="1200" cap="none" spc="0" normalizeH="0" baseline="0" noProof="0" dirty="0" smtClean="0">
              <a:ln/>
              <a:effectLst/>
              <a:uLnTx/>
              <a:uFillTx/>
              <a:latin typeface="+mn-lt"/>
            </a:rPr>
            <a:t>A4: </a:t>
          </a:r>
          <a:r>
            <a:rPr kumimoji="0" lang="en-US" altLang="ja-JP" sz="1800" b="1" i="0" u="none" strike="noStrike" kern="1200" cap="none" spc="0" normalizeH="0" baseline="0" noProof="0" dirty="0" smtClean="0">
              <a:ln/>
              <a:effectLst/>
              <a:uLnTx/>
              <a:uFillTx/>
              <a:latin typeface="+mn-lt"/>
              <a:ea typeface="ＭＳ Ｐゴシック" pitchFamily="1" charset="-128"/>
            </a:rPr>
            <a:t>Insecure Direct Object References </a:t>
          </a:r>
          <a:endParaRPr kumimoji="0" lang="en-US" sz="1800" b="1" i="0" u="none" strike="noStrike" kern="1200" cap="none" spc="0" normalizeH="0" baseline="0" noProof="0" dirty="0" smtClean="0">
            <a:ln/>
            <a:effectLst/>
            <a:uLnTx/>
            <a:uFillTx/>
            <a:latin typeface="+mn-lt"/>
          </a:endParaRPr>
        </a:p>
      </dsp:txBody>
      <dsp:txXfrm>
        <a:off x="6840654" y="383148"/>
        <a:ext cx="2072133" cy="1243280"/>
      </dsp:txXfrm>
    </dsp:sp>
    <dsp:sp modelId="{E75F8F30-3FA0-429A-A777-BC11F620C600}">
      <dsp:nvSpPr>
        <dsp:cNvPr id="0" name=""/>
        <dsp:cNvSpPr/>
      </dsp:nvSpPr>
      <dsp:spPr>
        <a:xfrm>
          <a:off x="2611" y="1847715"/>
          <a:ext cx="2072133" cy="1243280"/>
        </a:xfrm>
        <a:prstGeom prst="rect">
          <a:avLst/>
        </a:prstGeom>
        <a:solidFill>
          <a:schemeClr val="accent2"/>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kumimoji="0" lang="en-US" sz="1800" b="1" i="0" u="none" strike="noStrike" kern="1200" cap="none" spc="0" normalizeH="0" baseline="0" noProof="0" dirty="0" smtClean="0">
              <a:ln/>
              <a:effectLst/>
              <a:uLnTx/>
              <a:uFillTx/>
              <a:latin typeface="+mn-lt"/>
            </a:rPr>
            <a:t>A5: </a:t>
          </a:r>
          <a:r>
            <a:rPr kumimoji="0" lang="en-US" altLang="ja-JP" sz="1800" b="1" i="0" u="none" strike="noStrike" kern="1200" cap="none" spc="0" normalizeH="0" baseline="0" noProof="0" dirty="0" smtClean="0">
              <a:ln/>
              <a:effectLst/>
              <a:uLnTx/>
              <a:uFillTx/>
              <a:latin typeface="+mn-lt"/>
              <a:ea typeface="ＭＳ Ｐゴシック" pitchFamily="1" charset="-128"/>
            </a:rPr>
            <a:t>Cross Site Request Forgery (CSRF) </a:t>
          </a:r>
          <a:endParaRPr kumimoji="0" lang="en-US" sz="1800" b="1" i="0" u="none" strike="noStrike" kern="1200" cap="none" spc="0" normalizeH="0" baseline="0" noProof="0" dirty="0">
            <a:ln/>
            <a:effectLst/>
            <a:uLnTx/>
            <a:uFillTx/>
            <a:latin typeface="+mn-lt"/>
          </a:endParaRPr>
        </a:p>
      </dsp:txBody>
      <dsp:txXfrm>
        <a:off x="2611" y="1847715"/>
        <a:ext cx="2072133" cy="1243280"/>
      </dsp:txXfrm>
    </dsp:sp>
    <dsp:sp modelId="{764C6158-AD60-4271-9C65-2ABDF85CAA50}">
      <dsp:nvSpPr>
        <dsp:cNvPr id="0" name=""/>
        <dsp:cNvSpPr/>
      </dsp:nvSpPr>
      <dsp:spPr>
        <a:xfrm>
          <a:off x="2281959" y="1847715"/>
          <a:ext cx="2072133" cy="1243280"/>
        </a:xfrm>
        <a:prstGeom prst="rect">
          <a:avLst/>
        </a:prstGeom>
        <a:solidFill>
          <a:srgbClr val="FF0000"/>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A6: Security </a:t>
          </a:r>
          <a:r>
            <a:rPr lang="en-US" sz="1800" b="1" kern="1200" dirty="0" err="1" smtClean="0"/>
            <a:t>Misconfiguration</a:t>
          </a:r>
          <a:endParaRPr lang="en-US" sz="1800" b="1" kern="1200" dirty="0" smtClean="0"/>
        </a:p>
      </dsp:txBody>
      <dsp:txXfrm>
        <a:off x="2281959" y="1847715"/>
        <a:ext cx="2072133" cy="1243280"/>
      </dsp:txXfrm>
    </dsp:sp>
    <dsp:sp modelId="{EA75EA57-6CCA-4563-87BD-023630ABCFA8}">
      <dsp:nvSpPr>
        <dsp:cNvPr id="0" name=""/>
        <dsp:cNvSpPr/>
      </dsp:nvSpPr>
      <dsp:spPr>
        <a:xfrm>
          <a:off x="4561306" y="1847715"/>
          <a:ext cx="2072133" cy="1243280"/>
        </a:xfrm>
        <a:prstGeom prst="rect">
          <a:avLst/>
        </a:prstGeom>
        <a:gradFill flip="none" rotWithShape="0">
          <a:gsLst>
            <a:gs pos="0">
              <a:srgbClr val="0066CC">
                <a:shade val="30000"/>
                <a:satMod val="115000"/>
              </a:srgbClr>
            </a:gs>
            <a:gs pos="50000">
              <a:srgbClr val="0066CC">
                <a:shade val="67500"/>
                <a:satMod val="115000"/>
              </a:srgbClr>
            </a:gs>
            <a:gs pos="100000">
              <a:srgbClr val="0066CC">
                <a:shade val="100000"/>
                <a:satMod val="115000"/>
              </a:srgbClr>
            </a:gs>
          </a:gsLst>
          <a:lin ang="5400000" scaled="1"/>
          <a:tileRect/>
        </a:gra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A7: </a:t>
          </a:r>
          <a:r>
            <a:rPr lang="en-US" altLang="ja-JP" sz="1800" b="1" kern="1200" dirty="0" smtClean="0">
              <a:ea typeface="ＭＳ Ｐゴシック" pitchFamily="1" charset="-128"/>
            </a:rPr>
            <a:t>Failure to Restrict URL Access</a:t>
          </a:r>
          <a:endParaRPr lang="en-US" sz="1800" b="1" kern="1200" dirty="0"/>
        </a:p>
      </dsp:txBody>
      <dsp:txXfrm>
        <a:off x="4561306" y="1847715"/>
        <a:ext cx="2072133" cy="1243280"/>
      </dsp:txXfrm>
    </dsp:sp>
    <dsp:sp modelId="{41C906C3-FECE-4AA6-9B2E-E742275892E7}">
      <dsp:nvSpPr>
        <dsp:cNvPr id="0" name=""/>
        <dsp:cNvSpPr/>
      </dsp:nvSpPr>
      <dsp:spPr>
        <a:xfrm>
          <a:off x="6840654" y="1847715"/>
          <a:ext cx="2072133" cy="1243280"/>
        </a:xfrm>
        <a:prstGeom prst="rect">
          <a:avLst/>
        </a:prstGeom>
        <a:gradFill flip="none" rotWithShape="0">
          <a:gsLst>
            <a:gs pos="0">
              <a:srgbClr val="0066CC">
                <a:shade val="30000"/>
                <a:satMod val="115000"/>
              </a:srgbClr>
            </a:gs>
            <a:gs pos="50000">
              <a:srgbClr val="0066CC">
                <a:shade val="67500"/>
                <a:satMod val="115000"/>
              </a:srgbClr>
            </a:gs>
            <a:gs pos="100000">
              <a:srgbClr val="0066CC">
                <a:shade val="100000"/>
                <a:satMod val="115000"/>
              </a:srgbClr>
            </a:gs>
          </a:gsLst>
          <a:lin ang="5400000" scaled="1"/>
          <a:tileRect/>
        </a:gra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A8: Insecure Cryptographic Storage</a:t>
          </a:r>
          <a:endParaRPr lang="en-US" sz="1800" b="1" kern="1200" dirty="0"/>
        </a:p>
      </dsp:txBody>
      <dsp:txXfrm>
        <a:off x="6840654" y="1847715"/>
        <a:ext cx="2072133" cy="1243280"/>
      </dsp:txXfrm>
    </dsp:sp>
    <dsp:sp modelId="{0E5BD108-059F-48AE-801C-18529182DE42}">
      <dsp:nvSpPr>
        <dsp:cNvPr id="0" name=""/>
        <dsp:cNvSpPr/>
      </dsp:nvSpPr>
      <dsp:spPr>
        <a:xfrm>
          <a:off x="2281959" y="3298209"/>
          <a:ext cx="2072133" cy="1243280"/>
        </a:xfrm>
        <a:prstGeom prst="rect">
          <a:avLst/>
        </a:prstGeom>
        <a:gradFill flip="none" rotWithShape="0">
          <a:gsLst>
            <a:gs pos="0">
              <a:srgbClr val="0066CC">
                <a:shade val="30000"/>
                <a:satMod val="115000"/>
              </a:srgbClr>
            </a:gs>
            <a:gs pos="50000">
              <a:srgbClr val="0066CC">
                <a:shade val="67500"/>
                <a:satMod val="115000"/>
              </a:srgbClr>
            </a:gs>
            <a:gs pos="100000">
              <a:srgbClr val="0066CC">
                <a:shade val="100000"/>
                <a:satMod val="115000"/>
              </a:srgbClr>
            </a:gs>
          </a:gsLst>
          <a:lin ang="5400000" scaled="1"/>
          <a:tileRect/>
        </a:gra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ja-JP" sz="1800" b="1" kern="1200" dirty="0" smtClean="0">
              <a:ea typeface="ＭＳ Ｐゴシック" pitchFamily="1" charset="-128"/>
            </a:rPr>
            <a:t>A9: </a:t>
          </a:r>
          <a:r>
            <a:rPr lang="en-US" sz="1800" b="1" i="0" u="none" kern="1200" dirty="0" smtClean="0"/>
            <a:t>Insufficient Transport Layer Protection</a:t>
          </a:r>
          <a:endParaRPr lang="en-US" sz="1800" b="1" kern="1200" dirty="0"/>
        </a:p>
      </dsp:txBody>
      <dsp:txXfrm>
        <a:off x="2281959" y="3298209"/>
        <a:ext cx="2072133" cy="1243280"/>
      </dsp:txXfrm>
    </dsp:sp>
    <dsp:sp modelId="{AB8EC8CA-2DD9-43B0-BAC8-DBF5D6A86196}">
      <dsp:nvSpPr>
        <dsp:cNvPr id="0" name=""/>
        <dsp:cNvSpPr/>
      </dsp:nvSpPr>
      <dsp:spPr>
        <a:xfrm>
          <a:off x="4561306" y="3298209"/>
          <a:ext cx="2072133" cy="1243280"/>
        </a:xfrm>
        <a:prstGeom prst="rect">
          <a:avLst/>
        </a:prstGeom>
        <a:solidFill>
          <a:srgbClr val="FF0000"/>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A10: </a:t>
          </a:r>
          <a:r>
            <a:rPr lang="en-US" altLang="ja-JP" sz="1800" b="1" kern="1200" dirty="0" err="1" smtClean="0">
              <a:ea typeface="ＭＳ Ｐゴシック" pitchFamily="1" charset="-128"/>
            </a:rPr>
            <a:t>Unvalidated</a:t>
          </a:r>
          <a:r>
            <a:rPr lang="en-US" altLang="ja-JP" sz="1800" b="1" kern="1200" dirty="0" smtClean="0">
              <a:ea typeface="ＭＳ Ｐゴシック" pitchFamily="1" charset="-128"/>
            </a:rPr>
            <a:t> Redirects and Forwards</a:t>
          </a:r>
          <a:endParaRPr lang="en-US" sz="1800" b="1" kern="1200" dirty="0"/>
        </a:p>
      </dsp:txBody>
      <dsp:txXfrm>
        <a:off x="4561306" y="3298209"/>
        <a:ext cx="2072133" cy="1243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9F99F-B4F5-4C58-A467-AD73CAE6EC61}">
      <dsp:nvSpPr>
        <dsp:cNvPr id="0" name=""/>
        <dsp:cNvSpPr/>
      </dsp:nvSpPr>
      <dsp:spPr>
        <a:xfrm>
          <a:off x="0" y="333080"/>
          <a:ext cx="8077200" cy="793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6880" tIns="291592" rIns="62688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Tricking an application into including unintended commands in the data sent to an interpreter</a:t>
          </a:r>
        </a:p>
      </dsp:txBody>
      <dsp:txXfrm>
        <a:off x="0" y="333080"/>
        <a:ext cx="8077200" cy="793800"/>
      </dsp:txXfrm>
    </dsp:sp>
    <dsp:sp modelId="{94FB6206-372C-425F-9829-D5D30F9CA07E}">
      <dsp:nvSpPr>
        <dsp:cNvPr id="0" name=""/>
        <dsp:cNvSpPr/>
      </dsp:nvSpPr>
      <dsp:spPr>
        <a:xfrm>
          <a:off x="403860" y="126440"/>
          <a:ext cx="5654040" cy="41328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622300">
            <a:lnSpc>
              <a:spcPct val="90000"/>
            </a:lnSpc>
            <a:spcBef>
              <a:spcPct val="0"/>
            </a:spcBef>
            <a:spcAft>
              <a:spcPct val="35000"/>
            </a:spcAft>
          </a:pPr>
          <a:r>
            <a:rPr lang="en-US" sz="1400" kern="1200" dirty="0" smtClean="0"/>
            <a:t>Injection means…</a:t>
          </a:r>
          <a:endParaRPr lang="en-US" sz="1400" kern="1200" dirty="0"/>
        </a:p>
      </dsp:txBody>
      <dsp:txXfrm>
        <a:off x="424035" y="146615"/>
        <a:ext cx="5613690" cy="372930"/>
      </dsp:txXfrm>
    </dsp:sp>
    <dsp:sp modelId="{04799F29-2223-4CE7-9075-60D9BACB9C11}">
      <dsp:nvSpPr>
        <dsp:cNvPr id="0" name=""/>
        <dsp:cNvSpPr/>
      </dsp:nvSpPr>
      <dsp:spPr>
        <a:xfrm>
          <a:off x="0" y="1409120"/>
          <a:ext cx="8077200" cy="8158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6880" tIns="291592" rIns="62688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Take strings and interpret them as commands</a:t>
          </a:r>
        </a:p>
        <a:p>
          <a:pPr marL="114300" lvl="1" indent="-114300" algn="l" defTabSz="622300">
            <a:lnSpc>
              <a:spcPct val="90000"/>
            </a:lnSpc>
            <a:spcBef>
              <a:spcPct val="0"/>
            </a:spcBef>
            <a:spcAft>
              <a:spcPct val="15000"/>
            </a:spcAft>
            <a:buChar char="••"/>
          </a:pPr>
          <a:r>
            <a:rPr lang="en-US" sz="1400" kern="1200" dirty="0" smtClean="0"/>
            <a:t>SQL, OS Shell, LDAP, </a:t>
          </a:r>
          <a:r>
            <a:rPr lang="en-US" sz="1400" kern="1200" dirty="0" err="1" smtClean="0"/>
            <a:t>XPath</a:t>
          </a:r>
          <a:r>
            <a:rPr lang="en-US" sz="1400" kern="1200" dirty="0" smtClean="0"/>
            <a:t>, Hibernate, etc…</a:t>
          </a:r>
        </a:p>
      </dsp:txBody>
      <dsp:txXfrm>
        <a:off x="0" y="1409120"/>
        <a:ext cx="8077200" cy="815850"/>
      </dsp:txXfrm>
    </dsp:sp>
    <dsp:sp modelId="{68EF5B30-57B1-4A5F-9D1B-2F632ADB504A}">
      <dsp:nvSpPr>
        <dsp:cNvPr id="0" name=""/>
        <dsp:cNvSpPr/>
      </dsp:nvSpPr>
      <dsp:spPr>
        <a:xfrm>
          <a:off x="403860" y="1202480"/>
          <a:ext cx="5654040" cy="41328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622300">
            <a:lnSpc>
              <a:spcPct val="90000"/>
            </a:lnSpc>
            <a:spcBef>
              <a:spcPct val="0"/>
            </a:spcBef>
            <a:spcAft>
              <a:spcPct val="35000"/>
            </a:spcAft>
          </a:pPr>
          <a:r>
            <a:rPr lang="en-US" sz="1400" kern="1200" dirty="0" smtClean="0"/>
            <a:t>Interpreters…</a:t>
          </a:r>
        </a:p>
      </dsp:txBody>
      <dsp:txXfrm>
        <a:off x="424035" y="1222655"/>
        <a:ext cx="5613690" cy="372930"/>
      </dsp:txXfrm>
    </dsp:sp>
    <dsp:sp modelId="{1A5563CE-4F3E-4F63-BBD4-35F1C512B2C7}">
      <dsp:nvSpPr>
        <dsp:cNvPr id="0" name=""/>
        <dsp:cNvSpPr/>
      </dsp:nvSpPr>
      <dsp:spPr>
        <a:xfrm>
          <a:off x="0" y="2507211"/>
          <a:ext cx="8077200" cy="8158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6880" tIns="291592" rIns="62688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Many applications still susceptible (really don’t know why)</a:t>
          </a:r>
        </a:p>
        <a:p>
          <a:pPr marL="114300" lvl="1" indent="-114300" algn="l" defTabSz="622300">
            <a:lnSpc>
              <a:spcPct val="90000"/>
            </a:lnSpc>
            <a:spcBef>
              <a:spcPct val="0"/>
            </a:spcBef>
            <a:spcAft>
              <a:spcPct val="15000"/>
            </a:spcAft>
            <a:buChar char="••"/>
          </a:pPr>
          <a:r>
            <a:rPr lang="en-US" sz="1400" kern="1200" dirty="0" smtClean="0"/>
            <a:t>Even though it’s usually very simple to avoid</a:t>
          </a:r>
        </a:p>
      </dsp:txBody>
      <dsp:txXfrm>
        <a:off x="0" y="2507211"/>
        <a:ext cx="8077200" cy="815850"/>
      </dsp:txXfrm>
    </dsp:sp>
    <dsp:sp modelId="{A840093C-7916-46CF-BB35-A305A6DBEF8B}">
      <dsp:nvSpPr>
        <dsp:cNvPr id="0" name=""/>
        <dsp:cNvSpPr/>
      </dsp:nvSpPr>
      <dsp:spPr>
        <a:xfrm>
          <a:off x="403860" y="2300570"/>
          <a:ext cx="5654040" cy="41328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622300">
            <a:lnSpc>
              <a:spcPct val="90000"/>
            </a:lnSpc>
            <a:spcBef>
              <a:spcPct val="0"/>
            </a:spcBef>
            <a:spcAft>
              <a:spcPct val="35000"/>
            </a:spcAft>
          </a:pPr>
          <a:r>
            <a:rPr lang="en-US" sz="1400" kern="1200" dirty="0" smtClean="0"/>
            <a:t>SQL injection is still quite common</a:t>
          </a:r>
        </a:p>
      </dsp:txBody>
      <dsp:txXfrm>
        <a:off x="424035" y="2320745"/>
        <a:ext cx="5613690" cy="372930"/>
      </dsp:txXfrm>
    </dsp:sp>
    <dsp:sp modelId="{2CE58D8E-C49B-4FDE-8004-E0949DB9DFE4}">
      <dsp:nvSpPr>
        <dsp:cNvPr id="0" name=""/>
        <dsp:cNvSpPr/>
      </dsp:nvSpPr>
      <dsp:spPr>
        <a:xfrm>
          <a:off x="0" y="3605301"/>
          <a:ext cx="8077200" cy="8158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6880" tIns="291592" rIns="62688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Usually severe. Entire database can usually be read or modified</a:t>
          </a:r>
        </a:p>
        <a:p>
          <a:pPr marL="114300" lvl="1" indent="-114300" algn="l" defTabSz="622300">
            <a:lnSpc>
              <a:spcPct val="90000"/>
            </a:lnSpc>
            <a:spcBef>
              <a:spcPct val="0"/>
            </a:spcBef>
            <a:spcAft>
              <a:spcPct val="15000"/>
            </a:spcAft>
            <a:buChar char="••"/>
          </a:pPr>
          <a:r>
            <a:rPr lang="en-US" sz="1400" kern="1200" dirty="0" smtClean="0"/>
            <a:t>May also allow full database schema, or account access, or even OS level access</a:t>
          </a:r>
        </a:p>
      </dsp:txBody>
      <dsp:txXfrm>
        <a:off x="0" y="3605301"/>
        <a:ext cx="8077200" cy="815850"/>
      </dsp:txXfrm>
    </dsp:sp>
    <dsp:sp modelId="{6EDA3725-04A2-4FC9-8283-13D3C50CCEFE}">
      <dsp:nvSpPr>
        <dsp:cNvPr id="0" name=""/>
        <dsp:cNvSpPr/>
      </dsp:nvSpPr>
      <dsp:spPr>
        <a:xfrm>
          <a:off x="403860" y="3398661"/>
          <a:ext cx="5654040" cy="41328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622300">
            <a:lnSpc>
              <a:spcPct val="90000"/>
            </a:lnSpc>
            <a:spcBef>
              <a:spcPct val="0"/>
            </a:spcBef>
            <a:spcAft>
              <a:spcPct val="35000"/>
            </a:spcAft>
          </a:pPr>
          <a:r>
            <a:rPr lang="en-US" sz="1400" kern="1200" dirty="0" smtClean="0"/>
            <a:t>Typical Impact</a:t>
          </a:r>
        </a:p>
      </dsp:txBody>
      <dsp:txXfrm>
        <a:off x="424035" y="3418836"/>
        <a:ext cx="5613690"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7317F-DCB9-42CB-A6A4-CF1577293B7D}">
      <dsp:nvSpPr>
        <dsp:cNvPr id="0" name=""/>
        <dsp:cNvSpPr/>
      </dsp:nvSpPr>
      <dsp:spPr>
        <a:xfrm>
          <a:off x="0" y="336324"/>
          <a:ext cx="8229600" cy="5953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Raw data from attacker is sent to an innocent user’s browser</a:t>
          </a:r>
        </a:p>
      </dsp:txBody>
      <dsp:txXfrm>
        <a:off x="0" y="336324"/>
        <a:ext cx="8229600" cy="595350"/>
      </dsp:txXfrm>
    </dsp:sp>
    <dsp:sp modelId="{07EB8D66-1692-4056-BA66-572ED000C388}">
      <dsp:nvSpPr>
        <dsp:cNvPr id="0" name=""/>
        <dsp:cNvSpPr/>
      </dsp:nvSpPr>
      <dsp:spPr>
        <a:xfrm>
          <a:off x="411480" y="129684"/>
          <a:ext cx="5760720" cy="41328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22300">
            <a:lnSpc>
              <a:spcPct val="90000"/>
            </a:lnSpc>
            <a:spcBef>
              <a:spcPct val="0"/>
            </a:spcBef>
            <a:spcAft>
              <a:spcPct val="35000"/>
            </a:spcAft>
          </a:pPr>
          <a:r>
            <a:rPr lang="en-US" sz="1400" kern="1200" dirty="0" smtClean="0"/>
            <a:t>Occurs any time…</a:t>
          </a:r>
          <a:endParaRPr lang="en-US" sz="1400" kern="1200" dirty="0"/>
        </a:p>
      </dsp:txBody>
      <dsp:txXfrm>
        <a:off x="431655" y="149859"/>
        <a:ext cx="5720370" cy="372930"/>
      </dsp:txXfrm>
    </dsp:sp>
    <dsp:sp modelId="{80EDB88F-6B15-4FE3-9A6A-9D42E2D5A947}">
      <dsp:nvSpPr>
        <dsp:cNvPr id="0" name=""/>
        <dsp:cNvSpPr/>
      </dsp:nvSpPr>
      <dsp:spPr>
        <a:xfrm>
          <a:off x="0" y="1213914"/>
          <a:ext cx="8229600" cy="10363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Stored in database</a:t>
          </a:r>
        </a:p>
        <a:p>
          <a:pPr marL="114300" lvl="1" indent="-114300" algn="l" defTabSz="622300">
            <a:lnSpc>
              <a:spcPct val="90000"/>
            </a:lnSpc>
            <a:spcBef>
              <a:spcPct val="0"/>
            </a:spcBef>
            <a:spcAft>
              <a:spcPct val="15000"/>
            </a:spcAft>
            <a:buChar char="••"/>
          </a:pPr>
          <a:r>
            <a:rPr lang="en-US" sz="1400" kern="1200" dirty="0" smtClean="0"/>
            <a:t>Reflected from web input (form field, hidden field, URL, etc…)</a:t>
          </a:r>
        </a:p>
        <a:p>
          <a:pPr marL="114300" lvl="1" indent="-114300" algn="l" defTabSz="622300">
            <a:lnSpc>
              <a:spcPct val="90000"/>
            </a:lnSpc>
            <a:spcBef>
              <a:spcPct val="0"/>
            </a:spcBef>
            <a:spcAft>
              <a:spcPct val="15000"/>
            </a:spcAft>
            <a:buChar char="••"/>
          </a:pPr>
          <a:r>
            <a:rPr lang="en-US" sz="1400" kern="1200" dirty="0" smtClean="0"/>
            <a:t>Sent directly into rich JavaScript client</a:t>
          </a:r>
        </a:p>
      </dsp:txBody>
      <dsp:txXfrm>
        <a:off x="0" y="1213914"/>
        <a:ext cx="8229600" cy="1036350"/>
      </dsp:txXfrm>
    </dsp:sp>
    <dsp:sp modelId="{8377DEE6-6E60-44BB-A9C4-E5044C2260C3}">
      <dsp:nvSpPr>
        <dsp:cNvPr id="0" name=""/>
        <dsp:cNvSpPr/>
      </dsp:nvSpPr>
      <dsp:spPr>
        <a:xfrm>
          <a:off x="411480" y="1007274"/>
          <a:ext cx="5760720" cy="41328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22300">
            <a:lnSpc>
              <a:spcPct val="90000"/>
            </a:lnSpc>
            <a:spcBef>
              <a:spcPct val="0"/>
            </a:spcBef>
            <a:spcAft>
              <a:spcPct val="35000"/>
            </a:spcAft>
          </a:pPr>
          <a:r>
            <a:rPr lang="en-US" sz="1400" kern="1200" dirty="0" smtClean="0"/>
            <a:t>Raw data…</a:t>
          </a:r>
        </a:p>
      </dsp:txBody>
      <dsp:txXfrm>
        <a:off x="431655" y="1027449"/>
        <a:ext cx="5720370" cy="372930"/>
      </dsp:txXfrm>
    </dsp:sp>
    <dsp:sp modelId="{FFF2705E-0C48-43DE-BA94-75136A114045}">
      <dsp:nvSpPr>
        <dsp:cNvPr id="0" name=""/>
        <dsp:cNvSpPr/>
      </dsp:nvSpPr>
      <dsp:spPr>
        <a:xfrm>
          <a:off x="0" y="2532504"/>
          <a:ext cx="8229600" cy="5953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Try this in your browser – </a:t>
          </a:r>
          <a:r>
            <a:rPr lang="en-US" sz="1400" kern="1200" dirty="0" err="1" smtClean="0"/>
            <a:t>javascript:alert</a:t>
          </a:r>
          <a:r>
            <a:rPr lang="en-US" sz="1400" kern="1200" dirty="0" smtClean="0"/>
            <a:t>(</a:t>
          </a:r>
          <a:r>
            <a:rPr lang="en-US" sz="1400" kern="1200" dirty="0" err="1" smtClean="0"/>
            <a:t>document.cookie</a:t>
          </a:r>
          <a:r>
            <a:rPr lang="en-US" sz="1400" kern="1200" dirty="0" smtClean="0"/>
            <a:t>)</a:t>
          </a:r>
        </a:p>
      </dsp:txBody>
      <dsp:txXfrm>
        <a:off x="0" y="2532504"/>
        <a:ext cx="8229600" cy="595350"/>
      </dsp:txXfrm>
    </dsp:sp>
    <dsp:sp modelId="{54D4E89C-BB4D-4314-BC64-CFD701B44AB5}">
      <dsp:nvSpPr>
        <dsp:cNvPr id="0" name=""/>
        <dsp:cNvSpPr/>
      </dsp:nvSpPr>
      <dsp:spPr>
        <a:xfrm>
          <a:off x="411480" y="2325864"/>
          <a:ext cx="5760720" cy="41328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22300">
            <a:lnSpc>
              <a:spcPct val="90000"/>
            </a:lnSpc>
            <a:spcBef>
              <a:spcPct val="0"/>
            </a:spcBef>
            <a:spcAft>
              <a:spcPct val="35000"/>
            </a:spcAft>
          </a:pPr>
          <a:r>
            <a:rPr lang="en-US" sz="1400" kern="1200" dirty="0" smtClean="0"/>
            <a:t>Virtually </a:t>
          </a:r>
          <a:r>
            <a:rPr lang="en-US" sz="1400" u="sng" kern="1200" dirty="0" smtClean="0"/>
            <a:t>every</a:t>
          </a:r>
          <a:r>
            <a:rPr lang="en-US" sz="1400" kern="1200" dirty="0" smtClean="0"/>
            <a:t> web application has this problem</a:t>
          </a:r>
        </a:p>
      </dsp:txBody>
      <dsp:txXfrm>
        <a:off x="431655" y="2346039"/>
        <a:ext cx="5720370" cy="372930"/>
      </dsp:txXfrm>
    </dsp:sp>
    <dsp:sp modelId="{89AB7900-5CB6-4B49-A821-2C77E9A70BA4}">
      <dsp:nvSpPr>
        <dsp:cNvPr id="0" name=""/>
        <dsp:cNvSpPr/>
      </dsp:nvSpPr>
      <dsp:spPr>
        <a:xfrm>
          <a:off x="0" y="3410094"/>
          <a:ext cx="8229600" cy="12127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Steal user’s session, steal sensitive data, rewrite web page, redirect user to phishing or malware site</a:t>
          </a:r>
        </a:p>
        <a:p>
          <a:pPr marL="114300" lvl="1" indent="-114300" algn="l" defTabSz="622300">
            <a:lnSpc>
              <a:spcPct val="90000"/>
            </a:lnSpc>
            <a:spcBef>
              <a:spcPct val="0"/>
            </a:spcBef>
            <a:spcAft>
              <a:spcPct val="15000"/>
            </a:spcAft>
            <a:buChar char="••"/>
          </a:pPr>
          <a:r>
            <a:rPr lang="en-US" sz="1400" kern="1200" dirty="0" smtClean="0"/>
            <a:t>Most Severe: Install XSS proxy which allows attacker to observe and direct all user’s behavior on vulnerable site and force user to other sites</a:t>
          </a:r>
        </a:p>
      </dsp:txBody>
      <dsp:txXfrm>
        <a:off x="0" y="3410094"/>
        <a:ext cx="8229600" cy="1212750"/>
      </dsp:txXfrm>
    </dsp:sp>
    <dsp:sp modelId="{731CDA66-7EBB-448B-B3C8-D644D301D6B2}">
      <dsp:nvSpPr>
        <dsp:cNvPr id="0" name=""/>
        <dsp:cNvSpPr/>
      </dsp:nvSpPr>
      <dsp:spPr>
        <a:xfrm>
          <a:off x="411480" y="3203453"/>
          <a:ext cx="5760720" cy="41328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22300">
            <a:lnSpc>
              <a:spcPct val="90000"/>
            </a:lnSpc>
            <a:spcBef>
              <a:spcPct val="0"/>
            </a:spcBef>
            <a:spcAft>
              <a:spcPct val="35000"/>
            </a:spcAft>
          </a:pPr>
          <a:r>
            <a:rPr lang="en-US" sz="1400" kern="1200" dirty="0" smtClean="0"/>
            <a:t>Typical Impact</a:t>
          </a:r>
        </a:p>
      </dsp:txBody>
      <dsp:txXfrm>
        <a:off x="431655" y="3223628"/>
        <a:ext cx="5720370"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A899C9-2532-C546-B8BA-F66A4CE47DE5}" type="datetimeFigureOut">
              <a:rPr lang="en-US" smtClean="0"/>
              <a:pPr/>
              <a:t>04-10-12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772E7C-DB1B-F24D-A542-7C53A64FEA05}" type="slidenum">
              <a:rPr lang="en-US" smtClean="0"/>
              <a:pPr/>
              <a:t>‹nr.›</a:t>
            </a:fld>
            <a:endParaRPr lang="en-US"/>
          </a:p>
        </p:txBody>
      </p:sp>
    </p:spTree>
    <p:extLst>
      <p:ext uri="{BB962C8B-B14F-4D97-AF65-F5344CB8AC3E}">
        <p14:creationId xmlns:p14="http://schemas.microsoft.com/office/powerpoint/2010/main" val="13283835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1" Type="http://schemas.openxmlformats.org/officeDocument/2006/relationships/hyperlink" Target="http://en.wikipedia.org/wiki/Same_origin_policy" TargetMode="External"/><Relationship Id="rId12" Type="http://schemas.openxmlformats.org/officeDocument/2006/relationships/hyperlink" Target="http://en.wikipedia.org/wiki/Phishing" TargetMode="External"/><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en.wikipedia.org/wiki/Computer_insecurity" TargetMode="External"/><Relationship Id="rId4" Type="http://schemas.openxmlformats.org/officeDocument/2006/relationships/hyperlink" Target="http://en.wikipedia.org/wiki/Vulnerability_(computer_science)" TargetMode="External"/><Relationship Id="rId5" Type="http://schemas.openxmlformats.org/officeDocument/2006/relationships/hyperlink" Target="http://en.wikipedia.org/wiki/Web_application" TargetMode="External"/><Relationship Id="rId6" Type="http://schemas.openxmlformats.org/officeDocument/2006/relationships/hyperlink" Target="http://en.wikipedia.org/wiki/Code_injection" TargetMode="External"/><Relationship Id="rId7" Type="http://schemas.openxmlformats.org/officeDocument/2006/relationships/hyperlink" Target="http://en.wikipedia.org/wiki/Web_page" TargetMode="External"/><Relationship Id="rId8" Type="http://schemas.openxmlformats.org/officeDocument/2006/relationships/hyperlink" Target="http://en.wikipedia.org/wiki/HTML" TargetMode="External"/><Relationship Id="rId9" Type="http://schemas.openxmlformats.org/officeDocument/2006/relationships/hyperlink" Target="http://en.wikipedia.org/wiki/Client-side_script" TargetMode="External"/><Relationship Id="rId10" Type="http://schemas.openxmlformats.org/officeDocument/2006/relationships/hyperlink" Target="http://en.wikipedia.org/wiki/Access_contro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4414" y="8684381"/>
            <a:ext cx="2972098" cy="458108"/>
          </a:xfrm>
          <a:prstGeom prst="rect">
            <a:avLst/>
          </a:prstGeom>
          <a:noFill/>
          <a:ln w="9525">
            <a:noFill/>
            <a:miter lim="800000"/>
            <a:headEnd/>
            <a:tailEnd/>
          </a:ln>
        </p:spPr>
        <p:txBody>
          <a:bodyPr lIns="91424" tIns="45713" rIns="91424" bIns="45713" anchor="b"/>
          <a:lstStyle/>
          <a:p>
            <a:pPr algn="r" defTabSz="914485" eaLnBrk="0" hangingPunct="0"/>
            <a:fld id="{14675E2B-7FC6-4F3A-88DD-F57254202A6B}" type="slidenum">
              <a:rPr lang="en-US" sz="1000" b="1"/>
              <a:pPr algn="r" defTabSz="914485" eaLnBrk="0" hangingPunct="0"/>
              <a:t>1</a:t>
            </a:fld>
            <a:endParaRPr lang="en-US" sz="1000" b="1"/>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latin typeface="HelveticaNeue Condensed"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6485EE-44B0-4747-85AC-3750E58257FC}" type="slidenum">
              <a:rPr lang="fr-FR"/>
              <a:pPr/>
              <a:t>12</a:t>
            </a:fld>
            <a:endParaRPr lang="fr-F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p:txBody>
          <a:bodyPr/>
          <a:lstStyle/>
          <a:p>
            <a:r>
              <a:rPr lang="en-GB" b="1" dirty="0"/>
              <a:t>Cross-site scripting</a:t>
            </a:r>
            <a:r>
              <a:rPr lang="en-GB" dirty="0"/>
              <a:t> (</a:t>
            </a:r>
            <a:r>
              <a:rPr lang="en-GB" b="1" dirty="0"/>
              <a:t>XSS</a:t>
            </a:r>
            <a:r>
              <a:rPr lang="en-GB" dirty="0"/>
              <a:t>) is a type of </a:t>
            </a:r>
            <a:r>
              <a:rPr lang="en-GB" dirty="0">
                <a:hlinkClick r:id="rId3" tooltip="Computer insecurity"/>
              </a:rPr>
              <a:t>computer security</a:t>
            </a:r>
            <a:r>
              <a:rPr lang="en-GB" dirty="0"/>
              <a:t> </a:t>
            </a:r>
            <a:r>
              <a:rPr lang="en-GB" dirty="0">
                <a:hlinkClick r:id="rId4" tooltip="Vulnerability (computer science)"/>
              </a:rPr>
              <a:t>vulnerability</a:t>
            </a:r>
            <a:r>
              <a:rPr lang="en-GB" dirty="0"/>
              <a:t> typically found in </a:t>
            </a:r>
            <a:r>
              <a:rPr lang="en-GB" dirty="0">
                <a:hlinkClick r:id="rId5" tooltip="Web application"/>
              </a:rPr>
              <a:t>web applications</a:t>
            </a:r>
            <a:r>
              <a:rPr lang="en-GB" dirty="0"/>
              <a:t> which allow </a:t>
            </a:r>
            <a:r>
              <a:rPr lang="en-GB" dirty="0">
                <a:hlinkClick r:id="rId6" tooltip="Code injection"/>
              </a:rPr>
              <a:t>code injection</a:t>
            </a:r>
            <a:r>
              <a:rPr lang="en-GB" dirty="0"/>
              <a:t> by malicious web users into the </a:t>
            </a:r>
            <a:r>
              <a:rPr lang="en-GB" dirty="0">
                <a:hlinkClick r:id="rId7" tooltip="Web page"/>
              </a:rPr>
              <a:t>web pages</a:t>
            </a:r>
            <a:r>
              <a:rPr lang="en-GB" dirty="0"/>
              <a:t> viewed by other users. Examples of such code include </a:t>
            </a:r>
            <a:r>
              <a:rPr lang="en-GB" dirty="0">
                <a:hlinkClick r:id="rId8" tooltip="HTML"/>
              </a:rPr>
              <a:t>HTML</a:t>
            </a:r>
            <a:r>
              <a:rPr lang="en-GB" dirty="0"/>
              <a:t> code and </a:t>
            </a:r>
            <a:r>
              <a:rPr lang="en-GB" dirty="0">
                <a:hlinkClick r:id="rId9" tooltip="Client-side script"/>
              </a:rPr>
              <a:t>client-side scripts</a:t>
            </a:r>
            <a:r>
              <a:rPr lang="en-GB" dirty="0"/>
              <a:t>. An exploited cross-site scripting vulnerability can be used by attackers to bypass </a:t>
            </a:r>
            <a:r>
              <a:rPr lang="en-GB" dirty="0">
                <a:hlinkClick r:id="rId10" tooltip="Access control"/>
              </a:rPr>
              <a:t>access controls</a:t>
            </a:r>
            <a:r>
              <a:rPr lang="en-GB" dirty="0"/>
              <a:t> such as the </a:t>
            </a:r>
            <a:r>
              <a:rPr lang="en-GB" dirty="0">
                <a:hlinkClick r:id="rId11" tooltip="Same origin policy"/>
              </a:rPr>
              <a:t>same origin policy</a:t>
            </a:r>
            <a:r>
              <a:rPr lang="en-GB" dirty="0"/>
              <a:t>. Vulnerabilities of this kind have been exploited to craft powerful </a:t>
            </a:r>
            <a:r>
              <a:rPr lang="en-GB" dirty="0">
                <a:hlinkClick r:id="rId12" tooltip="Phishing"/>
              </a:rPr>
              <a:t>phishing</a:t>
            </a:r>
            <a:r>
              <a:rPr lang="en-GB" dirty="0"/>
              <a:t> attacks and browser exploits. Cross-site scripting was originally referred to as </a:t>
            </a:r>
            <a:r>
              <a:rPr lang="en-GB" b="1" dirty="0"/>
              <a:t>CSS</a:t>
            </a:r>
            <a:r>
              <a:rPr lang="en-GB" dirty="0"/>
              <a:t>, although this usage has been largely discontinued </a:t>
            </a:r>
          </a:p>
          <a:p>
            <a:endParaRPr lang="nl-BE" dirty="0"/>
          </a:p>
          <a:p>
            <a:r>
              <a:rPr lang="nl-BE" dirty="0"/>
              <a:t>This can be compared with the old buffer overflow: you achieve in injection data that will eventually be executed: here as javascript.</a:t>
            </a:r>
          </a:p>
          <a:p>
            <a:r>
              <a:rPr lang="nl-BE" dirty="0"/>
              <a:t>Javascript is the new Shell Code</a:t>
            </a:r>
          </a:p>
          <a:p>
            <a:endParaRPr lang="nl-BE" dirty="0"/>
          </a:p>
          <a:p>
            <a:r>
              <a:rPr lang="nl-BE" b="1" u="sng" dirty="0"/>
              <a:t>Perform first demo here!</a:t>
            </a:r>
            <a:endParaRPr lang="en-GB" b="1" u="sng"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miter lim="800000"/>
            <a:headEnd/>
            <a:tailEnd/>
          </a:ln>
        </p:spPr>
        <p:txBody>
          <a:bodyPr lIns="91411" tIns="45705" rIns="91411" bIns="45705"/>
          <a:lstStyle/>
          <a:p>
            <a:fld id="{877F48FC-DF01-444B-8C85-19DA08BCE63C}" type="slidenum">
              <a:rPr lang="en-US">
                <a:latin typeface="Arial" pitchFamily="34" charset="0"/>
              </a:rPr>
              <a:pPr/>
              <a:t>13</a:t>
            </a:fld>
            <a:endParaRPr lang="en-US">
              <a:latin typeface="Arial" pitchFamily="34"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xfrm>
            <a:off x="104775" y="4746625"/>
            <a:ext cx="6750050" cy="4040188"/>
          </a:xfrm>
          <a:noFill/>
        </p:spPr>
        <p:txBody>
          <a:bodyPr/>
          <a:lstStyle/>
          <a:p>
            <a:pPr marL="442873" indent="-188896"/>
            <a:endParaRPr lang="nl-BE"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a:defRPr/>
            </a:pPr>
            <a:fld id="{7381FEBA-6368-4B07-A028-ED0CFE1B091F}" type="slidenum">
              <a:rPr lang="en-US" smtClean="0"/>
              <a:pPr>
                <a:defRPr/>
              </a:pPr>
              <a:t>15</a:t>
            </a:fld>
            <a:endParaRPr lang="en-US"/>
          </a:p>
        </p:txBody>
      </p:sp>
    </p:spTree>
    <p:extLst>
      <p:ext uri="{BB962C8B-B14F-4D97-AF65-F5344CB8AC3E}">
        <p14:creationId xmlns:p14="http://schemas.microsoft.com/office/powerpoint/2010/main" val="2917703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7175">
              <a:defRPr/>
            </a:pPr>
            <a:endParaRPr lang="en-US" dirty="0"/>
          </a:p>
        </p:txBody>
      </p:sp>
      <p:sp>
        <p:nvSpPr>
          <p:cNvPr id="4" name="Slide Number Placeholder 3"/>
          <p:cNvSpPr>
            <a:spLocks noGrp="1"/>
          </p:cNvSpPr>
          <p:nvPr>
            <p:ph type="sldNum" sz="quarter" idx="10"/>
          </p:nvPr>
        </p:nvSpPr>
        <p:spPr/>
        <p:txBody>
          <a:bodyPr/>
          <a:lstStyle/>
          <a:p>
            <a:fld id="{EF772E7C-DB1B-F24D-A542-7C53A64FEA05}"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Administrators can monitor</a:t>
            </a:r>
            <a:r>
              <a:rPr lang="en-US" baseline="0" dirty="0" smtClean="0"/>
              <a:t> HTTP activity to their applications and view real time events using the Data Analytics dashboard</a:t>
            </a:r>
            <a:endParaRPr lang="en-US" dirty="0"/>
          </a:p>
        </p:txBody>
      </p:sp>
      <p:sp>
        <p:nvSpPr>
          <p:cNvPr id="4" name="Slide Number Placeholder 3"/>
          <p:cNvSpPr>
            <a:spLocks noGrp="1"/>
          </p:cNvSpPr>
          <p:nvPr>
            <p:ph type="sldNum" sz="quarter" idx="10"/>
          </p:nvPr>
        </p:nvSpPr>
        <p:spPr/>
        <p:txBody>
          <a:bodyPr/>
          <a:lstStyle/>
          <a:p>
            <a:fld id="{3A9A4F25-B182-43EF-B1EF-91875097343B}"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solidFill>
                <a:srgbClr val="FF0000"/>
              </a:solidFill>
            </a:endParaRPr>
          </a:p>
        </p:txBody>
      </p:sp>
      <p:sp>
        <p:nvSpPr>
          <p:cNvPr id="4" name="Slide Number Placeholder 3"/>
          <p:cNvSpPr>
            <a:spLocks noGrp="1"/>
          </p:cNvSpPr>
          <p:nvPr>
            <p:ph type="sldNum" sz="quarter" idx="10"/>
          </p:nvPr>
        </p:nvSpPr>
        <p:spPr/>
        <p:txBody>
          <a:bodyPr/>
          <a:lstStyle/>
          <a:p>
            <a:fld id="{EF772E7C-DB1B-F24D-A542-7C53A64FEA05}" type="slidenum">
              <a:rPr lang="en-US" smtClean="0"/>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a:noFill/>
        </p:spPr>
        <p:txBody>
          <a:bodyPr/>
          <a:lstStyle/>
          <a:p>
            <a:r>
              <a:rPr lang="en-US" smtClean="0">
                <a:latin typeface="HelveticaNeue Condensed" pitchFamily="34" charset="0"/>
                <a:ea typeface="ＭＳ Ｐゴシック" pitchFamily="34" charset="-128"/>
              </a:rPr>
              <a:t>Imperva PCI Compliance Presentation Script</a:t>
            </a:r>
          </a:p>
        </p:txBody>
      </p:sp>
      <p:sp>
        <p:nvSpPr>
          <p:cNvPr id="49155" name="Rectangle 3"/>
          <p:cNvSpPr>
            <a:spLocks noGrp="1" noChangeArrowheads="1"/>
          </p:cNvSpPr>
          <p:nvPr>
            <p:ph type="dt" sz="quarter" idx="1"/>
          </p:nvPr>
        </p:nvSpPr>
        <p:spPr>
          <a:noFill/>
        </p:spPr>
        <p:txBody>
          <a:bodyPr/>
          <a:lstStyle/>
          <a:p>
            <a:fld id="{865D74EE-8CF4-46D7-A1BB-AB01127B72BF}" type="datetime1">
              <a:rPr lang="en-US" smtClean="0">
                <a:latin typeface="HelveticaNeue Condensed" pitchFamily="34" charset="0"/>
                <a:ea typeface="ＭＳ Ｐゴシック" pitchFamily="34" charset="-128"/>
              </a:rPr>
              <a:pPr/>
              <a:t>04-10-12</a:t>
            </a:fld>
            <a:endParaRPr lang="en-US" smtClean="0">
              <a:latin typeface="HelveticaNeue Condensed" pitchFamily="34" charset="0"/>
              <a:ea typeface="ＭＳ Ｐゴシック" pitchFamily="34" charset="-128"/>
            </a:endParaRPr>
          </a:p>
        </p:txBody>
      </p:sp>
      <p:sp>
        <p:nvSpPr>
          <p:cNvPr id="49156" name="Rectangle 6"/>
          <p:cNvSpPr>
            <a:spLocks noGrp="1" noChangeArrowheads="1"/>
          </p:cNvSpPr>
          <p:nvPr>
            <p:ph type="ftr" sz="quarter" idx="4"/>
          </p:nvPr>
        </p:nvSpPr>
        <p:spPr>
          <a:noFill/>
        </p:spPr>
        <p:txBody>
          <a:bodyPr/>
          <a:lstStyle/>
          <a:p>
            <a:r>
              <a:rPr lang="en-US" smtClean="0">
                <a:latin typeface="HelveticaNeue Condensed" pitchFamily="34" charset="0"/>
                <a:ea typeface="ＭＳ Ｐゴシック" pitchFamily="34" charset="-128"/>
              </a:rPr>
              <a:t>Imperva Confidential</a:t>
            </a:r>
          </a:p>
        </p:txBody>
      </p:sp>
      <p:sp>
        <p:nvSpPr>
          <p:cNvPr id="49157" name="Rectangle 7"/>
          <p:cNvSpPr>
            <a:spLocks noGrp="1" noChangeArrowheads="1"/>
          </p:cNvSpPr>
          <p:nvPr>
            <p:ph type="sldNum" sz="quarter" idx="5"/>
          </p:nvPr>
        </p:nvSpPr>
        <p:spPr>
          <a:noFill/>
        </p:spPr>
        <p:txBody>
          <a:bodyPr/>
          <a:lstStyle/>
          <a:p>
            <a:fld id="{328659DE-0F13-42F3-84E7-05EF6B8FCC6E}" type="slidenum">
              <a:rPr lang="en-US"/>
              <a:pPr/>
              <a:t>25</a:t>
            </a:fld>
            <a:endParaRPr lang="en-US"/>
          </a:p>
        </p:txBody>
      </p:sp>
      <p:sp>
        <p:nvSpPr>
          <p:cNvPr id="49158" name="Rectangle 2"/>
          <p:cNvSpPr>
            <a:spLocks noGrp="1" noRot="1" noChangeAspect="1" noChangeArrowheads="1" noTextEdit="1"/>
          </p:cNvSpPr>
          <p:nvPr>
            <p:ph type="sldImg"/>
          </p:nvPr>
        </p:nvSpPr>
        <p:spPr>
          <a:xfrm>
            <a:off x="1144588" y="679450"/>
            <a:ext cx="4570412" cy="3429000"/>
          </a:xfrm>
          <a:ln/>
        </p:spPr>
      </p:sp>
      <p:sp>
        <p:nvSpPr>
          <p:cNvPr id="49159" name="Rectangle 3"/>
          <p:cNvSpPr>
            <a:spLocks noGrp="1" noChangeArrowheads="1"/>
          </p:cNvSpPr>
          <p:nvPr>
            <p:ph type="body" idx="1"/>
          </p:nvPr>
        </p:nvSpPr>
        <p:spPr>
          <a:noFill/>
          <a:ln/>
        </p:spPr>
        <p:txBody>
          <a:bodyPr/>
          <a:lstStyle/>
          <a:p>
            <a:r>
              <a:rPr lang="en-US" dirty="0" smtClean="0">
                <a:latin typeface="HelveticaNeue Condensed" pitchFamily="34" charset="0"/>
                <a:ea typeface="ＭＳ Ｐゴシック" pitchFamily="34" charset="-128"/>
              </a:rPr>
              <a:t>The PCI SSC</a:t>
            </a:r>
            <a:r>
              <a:rPr lang="en-US" baseline="0" dirty="0" smtClean="0">
                <a:latin typeface="HelveticaNeue Condensed" pitchFamily="34" charset="0"/>
                <a:ea typeface="ＭＳ Ｐゴシック" pitchFamily="34" charset="-128"/>
              </a:rPr>
              <a:t> was formed in 2004 by the top 5 credit card companies in order to create a standard across the board.</a:t>
            </a:r>
          </a:p>
          <a:p>
            <a:r>
              <a:rPr lang="en-US" baseline="0" dirty="0" smtClean="0">
                <a:latin typeface="HelveticaNeue Condensed" pitchFamily="34" charset="0"/>
                <a:ea typeface="ＭＳ Ｐゴシック" pitchFamily="34" charset="-128"/>
              </a:rPr>
              <a:t>PCI DSS aligned each of the companies own policies and in 2008 version 1.2 introduced new mandates requiring merchants to prevent vulnerabilities such as those defined by OWASP and run periodic code reviews or deploy a WAF.</a:t>
            </a:r>
            <a:endParaRPr lang="en-US" dirty="0" smtClean="0">
              <a:latin typeface="HelveticaNeue Condensed"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Fortinet addresses PCI DSS with FortiWeb web app firewall and scanner</a:t>
            </a:r>
            <a:r>
              <a:rPr lang="en-US" baseline="0" dirty="0" smtClean="0"/>
              <a:t> and extends compliance coverage to Database Activity Monitoring with FortiDB</a:t>
            </a:r>
            <a:endParaRPr lang="en-US" dirty="0"/>
          </a:p>
        </p:txBody>
      </p:sp>
      <p:sp>
        <p:nvSpPr>
          <p:cNvPr id="4" name="Slide Number Placeholder 3"/>
          <p:cNvSpPr>
            <a:spLocks noGrp="1"/>
          </p:cNvSpPr>
          <p:nvPr>
            <p:ph type="sldNum" sz="quarter" idx="10"/>
          </p:nvPr>
        </p:nvSpPr>
        <p:spPr/>
        <p:txBody>
          <a:bodyPr/>
          <a:lstStyle/>
          <a:p>
            <a:fld id="{3A9A4F25-B182-43EF-B1EF-91875097343B}"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Date Placeholder 3"/>
          <p:cNvSpPr>
            <a:spLocks noGrp="1"/>
          </p:cNvSpPr>
          <p:nvPr>
            <p:ph type="dt" sz="quarter" idx="1"/>
          </p:nvPr>
        </p:nvSpPr>
        <p:spPr>
          <a:xfrm>
            <a:off x="5584514" y="0"/>
            <a:ext cx="1262616" cy="1951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36" indent="-285706" eaLnBrk="0" hangingPunct="0">
              <a:defRPr>
                <a:solidFill>
                  <a:schemeClr val="tx1"/>
                </a:solidFill>
                <a:latin typeface="Arial" pitchFamily="34" charset="0"/>
              </a:defRPr>
            </a:lvl2pPr>
            <a:lvl3pPr marL="1142826" indent="-228565" eaLnBrk="0" hangingPunct="0">
              <a:defRPr>
                <a:solidFill>
                  <a:schemeClr val="tx1"/>
                </a:solidFill>
                <a:latin typeface="Arial" pitchFamily="34" charset="0"/>
              </a:defRPr>
            </a:lvl3pPr>
            <a:lvl4pPr marL="1599956" indent="-228565" eaLnBrk="0" hangingPunct="0">
              <a:defRPr>
                <a:solidFill>
                  <a:schemeClr val="tx1"/>
                </a:solidFill>
                <a:latin typeface="Arial" pitchFamily="34" charset="0"/>
              </a:defRPr>
            </a:lvl4pPr>
            <a:lvl5pPr marL="2057086" indent="-228565" eaLnBrk="0" hangingPunct="0">
              <a:defRPr>
                <a:solidFill>
                  <a:schemeClr val="tx1"/>
                </a:solidFill>
                <a:latin typeface="Arial" pitchFamily="34" charset="0"/>
              </a:defRPr>
            </a:lvl5pPr>
            <a:lvl6pPr marL="2514217" indent="-228565" eaLnBrk="0" fontAlgn="base" hangingPunct="0">
              <a:spcBef>
                <a:spcPct val="0"/>
              </a:spcBef>
              <a:spcAft>
                <a:spcPct val="0"/>
              </a:spcAft>
              <a:defRPr>
                <a:solidFill>
                  <a:schemeClr val="tx1"/>
                </a:solidFill>
                <a:latin typeface="Arial" pitchFamily="34" charset="0"/>
              </a:defRPr>
            </a:lvl6pPr>
            <a:lvl7pPr marL="2971347" indent="-228565" eaLnBrk="0" fontAlgn="base" hangingPunct="0">
              <a:spcBef>
                <a:spcPct val="0"/>
              </a:spcBef>
              <a:spcAft>
                <a:spcPct val="0"/>
              </a:spcAft>
              <a:defRPr>
                <a:solidFill>
                  <a:schemeClr val="tx1"/>
                </a:solidFill>
                <a:latin typeface="Arial" pitchFamily="34" charset="0"/>
              </a:defRPr>
            </a:lvl7pPr>
            <a:lvl8pPr marL="3428477" indent="-228565" eaLnBrk="0" fontAlgn="base" hangingPunct="0">
              <a:spcBef>
                <a:spcPct val="0"/>
              </a:spcBef>
              <a:spcAft>
                <a:spcPct val="0"/>
              </a:spcAft>
              <a:defRPr>
                <a:solidFill>
                  <a:schemeClr val="tx1"/>
                </a:solidFill>
                <a:latin typeface="Arial" pitchFamily="34" charset="0"/>
              </a:defRPr>
            </a:lvl8pPr>
            <a:lvl9pPr marL="3885607" indent="-228565" eaLnBrk="0" fontAlgn="base" hangingPunct="0">
              <a:spcBef>
                <a:spcPct val="0"/>
              </a:spcBef>
              <a:spcAft>
                <a:spcPct val="0"/>
              </a:spcAft>
              <a:defRPr>
                <a:solidFill>
                  <a:schemeClr val="tx1"/>
                </a:solidFill>
                <a:latin typeface="Arial" pitchFamily="34" charset="0"/>
              </a:defRPr>
            </a:lvl9pPr>
          </a:lstStyle>
          <a:p>
            <a:pPr eaLnBrk="1" hangingPunct="1"/>
            <a:fld id="{C401D431-0448-444C-896A-1822852033F2}" type="datetime4">
              <a:rPr lang="en-GB">
                <a:latin typeface="Times New Roman" pitchFamily="18" charset="0"/>
              </a:rPr>
              <a:pPr eaLnBrk="1" hangingPunct="1"/>
              <a:t>oktober 4, 2012</a:t>
            </a:fld>
            <a:endParaRPr lang="en-GB">
              <a:solidFill>
                <a:srgbClr val="000000"/>
              </a:solidFill>
              <a:latin typeface="Gill Sans"/>
            </a:endParaRPr>
          </a:p>
        </p:txBody>
      </p:sp>
      <p:sp>
        <p:nvSpPr>
          <p:cNvPr id="186371" name="Rectangle 6"/>
          <p:cNvSpPr>
            <a:spLocks noGrp="1"/>
          </p:cNvSpPr>
          <p:nvPr>
            <p:ph type="ftr" sz="quarter" idx="4"/>
          </p:nvPr>
        </p:nvSpPr>
        <p:spPr>
          <a:xfrm>
            <a:off x="0" y="8930239"/>
            <a:ext cx="5334863" cy="1951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36" indent="-285706" eaLnBrk="0" hangingPunct="0">
              <a:defRPr>
                <a:solidFill>
                  <a:schemeClr val="tx1"/>
                </a:solidFill>
                <a:latin typeface="Arial" pitchFamily="34" charset="0"/>
              </a:defRPr>
            </a:lvl2pPr>
            <a:lvl3pPr marL="1142826" indent="-228565" eaLnBrk="0" hangingPunct="0">
              <a:defRPr>
                <a:solidFill>
                  <a:schemeClr val="tx1"/>
                </a:solidFill>
                <a:latin typeface="Arial" pitchFamily="34" charset="0"/>
              </a:defRPr>
            </a:lvl3pPr>
            <a:lvl4pPr marL="1599956" indent="-228565" eaLnBrk="0" hangingPunct="0">
              <a:defRPr>
                <a:solidFill>
                  <a:schemeClr val="tx1"/>
                </a:solidFill>
                <a:latin typeface="Arial" pitchFamily="34" charset="0"/>
              </a:defRPr>
            </a:lvl4pPr>
            <a:lvl5pPr marL="2057086" indent="-228565" eaLnBrk="0" hangingPunct="0">
              <a:defRPr>
                <a:solidFill>
                  <a:schemeClr val="tx1"/>
                </a:solidFill>
                <a:latin typeface="Arial" pitchFamily="34" charset="0"/>
              </a:defRPr>
            </a:lvl5pPr>
            <a:lvl6pPr marL="2514217" indent="-228565" eaLnBrk="0" fontAlgn="base" hangingPunct="0">
              <a:spcBef>
                <a:spcPct val="0"/>
              </a:spcBef>
              <a:spcAft>
                <a:spcPct val="0"/>
              </a:spcAft>
              <a:defRPr>
                <a:solidFill>
                  <a:schemeClr val="tx1"/>
                </a:solidFill>
                <a:latin typeface="Arial" pitchFamily="34" charset="0"/>
              </a:defRPr>
            </a:lvl6pPr>
            <a:lvl7pPr marL="2971347" indent="-228565" eaLnBrk="0" fontAlgn="base" hangingPunct="0">
              <a:spcBef>
                <a:spcPct val="0"/>
              </a:spcBef>
              <a:spcAft>
                <a:spcPct val="0"/>
              </a:spcAft>
              <a:defRPr>
                <a:solidFill>
                  <a:schemeClr val="tx1"/>
                </a:solidFill>
                <a:latin typeface="Arial" pitchFamily="34" charset="0"/>
              </a:defRPr>
            </a:lvl7pPr>
            <a:lvl8pPr marL="3428477" indent="-228565" eaLnBrk="0" fontAlgn="base" hangingPunct="0">
              <a:spcBef>
                <a:spcPct val="0"/>
              </a:spcBef>
              <a:spcAft>
                <a:spcPct val="0"/>
              </a:spcAft>
              <a:defRPr>
                <a:solidFill>
                  <a:schemeClr val="tx1"/>
                </a:solidFill>
                <a:latin typeface="Arial" pitchFamily="34" charset="0"/>
              </a:defRPr>
            </a:lvl8pPr>
            <a:lvl9pPr marL="3885607" indent="-228565" eaLnBrk="0" fontAlgn="base" hangingPunct="0">
              <a:spcBef>
                <a:spcPct val="0"/>
              </a:spcBef>
              <a:spcAft>
                <a:spcPct val="0"/>
              </a:spcAft>
              <a:defRPr>
                <a:solidFill>
                  <a:schemeClr val="tx1"/>
                </a:solidFill>
                <a:latin typeface="Arial" pitchFamily="34" charset="0"/>
              </a:defRPr>
            </a:lvl9pPr>
          </a:lstStyle>
          <a:p>
            <a:pPr eaLnBrk="1" hangingPunct="1"/>
            <a:r>
              <a:rPr lang="en-GB">
                <a:latin typeface="Times New Roman" pitchFamily="18" charset="0"/>
              </a:rPr>
              <a:t>type here level of Sensitivity "Unrestricted", Internal Use Only" or "Confidential"</a:t>
            </a:r>
            <a:endParaRPr lang="en-GB">
              <a:solidFill>
                <a:srgbClr val="000000"/>
              </a:solidFill>
              <a:latin typeface="Gill Sans"/>
            </a:endParaRPr>
          </a:p>
        </p:txBody>
      </p:sp>
      <p:sp>
        <p:nvSpPr>
          <p:cNvPr id="186372" name="Rectangle 7"/>
          <p:cNvSpPr>
            <a:spLocks noGrp="1"/>
          </p:cNvSpPr>
          <p:nvPr>
            <p:ph type="sldNum" sz="quarter" idx="5"/>
          </p:nvPr>
        </p:nvSpPr>
        <p:spPr>
          <a:xfrm>
            <a:off x="6274752" y="8930239"/>
            <a:ext cx="572378" cy="1951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36" indent="-285706" eaLnBrk="0" hangingPunct="0">
              <a:defRPr>
                <a:solidFill>
                  <a:schemeClr val="tx1"/>
                </a:solidFill>
                <a:latin typeface="Arial" pitchFamily="34" charset="0"/>
              </a:defRPr>
            </a:lvl2pPr>
            <a:lvl3pPr marL="1142826" indent="-228565" eaLnBrk="0" hangingPunct="0">
              <a:defRPr>
                <a:solidFill>
                  <a:schemeClr val="tx1"/>
                </a:solidFill>
                <a:latin typeface="Arial" pitchFamily="34" charset="0"/>
              </a:defRPr>
            </a:lvl3pPr>
            <a:lvl4pPr marL="1599956" indent="-228565" eaLnBrk="0" hangingPunct="0">
              <a:defRPr>
                <a:solidFill>
                  <a:schemeClr val="tx1"/>
                </a:solidFill>
                <a:latin typeface="Arial" pitchFamily="34" charset="0"/>
              </a:defRPr>
            </a:lvl4pPr>
            <a:lvl5pPr marL="2057086" indent="-228565" eaLnBrk="0" hangingPunct="0">
              <a:defRPr>
                <a:solidFill>
                  <a:schemeClr val="tx1"/>
                </a:solidFill>
                <a:latin typeface="Arial" pitchFamily="34" charset="0"/>
              </a:defRPr>
            </a:lvl5pPr>
            <a:lvl6pPr marL="2514217" indent="-228565" eaLnBrk="0" fontAlgn="base" hangingPunct="0">
              <a:spcBef>
                <a:spcPct val="0"/>
              </a:spcBef>
              <a:spcAft>
                <a:spcPct val="0"/>
              </a:spcAft>
              <a:defRPr>
                <a:solidFill>
                  <a:schemeClr val="tx1"/>
                </a:solidFill>
                <a:latin typeface="Arial" pitchFamily="34" charset="0"/>
              </a:defRPr>
            </a:lvl6pPr>
            <a:lvl7pPr marL="2971347" indent="-228565" eaLnBrk="0" fontAlgn="base" hangingPunct="0">
              <a:spcBef>
                <a:spcPct val="0"/>
              </a:spcBef>
              <a:spcAft>
                <a:spcPct val="0"/>
              </a:spcAft>
              <a:defRPr>
                <a:solidFill>
                  <a:schemeClr val="tx1"/>
                </a:solidFill>
                <a:latin typeface="Arial" pitchFamily="34" charset="0"/>
              </a:defRPr>
            </a:lvl7pPr>
            <a:lvl8pPr marL="3428477" indent="-228565" eaLnBrk="0" fontAlgn="base" hangingPunct="0">
              <a:spcBef>
                <a:spcPct val="0"/>
              </a:spcBef>
              <a:spcAft>
                <a:spcPct val="0"/>
              </a:spcAft>
              <a:defRPr>
                <a:solidFill>
                  <a:schemeClr val="tx1"/>
                </a:solidFill>
                <a:latin typeface="Arial" pitchFamily="34" charset="0"/>
              </a:defRPr>
            </a:lvl8pPr>
            <a:lvl9pPr marL="3885607" indent="-228565" eaLnBrk="0" fontAlgn="base" hangingPunct="0">
              <a:spcBef>
                <a:spcPct val="0"/>
              </a:spcBef>
              <a:spcAft>
                <a:spcPct val="0"/>
              </a:spcAft>
              <a:defRPr>
                <a:solidFill>
                  <a:schemeClr val="tx1"/>
                </a:solidFill>
                <a:latin typeface="Arial" pitchFamily="34" charset="0"/>
              </a:defRPr>
            </a:lvl9pPr>
          </a:lstStyle>
          <a:p>
            <a:pPr eaLnBrk="1" hangingPunct="1"/>
            <a:r>
              <a:rPr lang="en-GB">
                <a:latin typeface="Times New Roman" pitchFamily="18" charset="0"/>
              </a:rPr>
              <a:t>Slide </a:t>
            </a:r>
            <a:fld id="{7A96388B-3FA5-49AF-A465-79DC1AADE674}" type="slidenum">
              <a:rPr lang="en-GB">
                <a:latin typeface="Times New Roman" pitchFamily="18" charset="0"/>
              </a:rPr>
              <a:pPr eaLnBrk="1" hangingPunct="1"/>
              <a:t>2</a:t>
            </a:fld>
            <a:r>
              <a:rPr lang="en-GB">
                <a:latin typeface="Times New Roman" pitchFamily="18" charset="0"/>
              </a:rPr>
              <a:t> | </a:t>
            </a:r>
          </a:p>
        </p:txBody>
      </p:sp>
      <p:sp>
        <p:nvSpPr>
          <p:cNvPr id="186373" name="Rectangle 2"/>
          <p:cNvSpPr>
            <a:spLocks noGrp="1" noRot="1" noChangeAspect="1" noChangeArrowheads="1" noTextEdit="1"/>
          </p:cNvSpPr>
          <p:nvPr>
            <p:ph type="sldImg"/>
          </p:nvPr>
        </p:nvSpPr>
        <p:spPr>
          <a:xfrm>
            <a:off x="1143000" y="685800"/>
            <a:ext cx="4572000" cy="3429000"/>
          </a:xfrm>
          <a:ln/>
        </p:spPr>
      </p:sp>
      <p:sp>
        <p:nvSpPr>
          <p:cNvPr id="18637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eorgia"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9DF2457-DA78-4CE2-9576-7AA6DDB836DC}" type="slidenum">
              <a:rPr lang="fr-FR" smtClean="0">
                <a:latin typeface="Times New Roman" pitchFamily="18" charset="0"/>
              </a:rPr>
              <a:pPr eaLnBrk="1" hangingPunct="1"/>
              <a:t>3</a:t>
            </a:fld>
            <a:endParaRPr lang="fr-FR" smtClean="0">
              <a:latin typeface="Times New Roman" pitchFamily="18"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66A11CA-E332-494D-8417-DFD4765089D0}" type="slidenum">
              <a:rPr lang="fr-FR" smtClean="0">
                <a:latin typeface="Times New Roman" pitchFamily="18" charset="0"/>
              </a:rPr>
              <a:pPr eaLnBrk="1" hangingPunct="1"/>
              <a:t>5</a:t>
            </a:fld>
            <a:endParaRPr lang="fr-FR" smtClean="0">
              <a:latin typeface="Times New Roman" pitchFamily="18" charset="0"/>
            </a:endParaRPr>
          </a:p>
        </p:txBody>
      </p:sp>
      <p:sp>
        <p:nvSpPr>
          <p:cNvPr id="171011" name="Rectangle 2"/>
          <p:cNvSpPr>
            <a:spLocks noGrp="1" noRot="1" noChangeAspect="1" noChangeArrowheads="1" noTextEdit="1"/>
          </p:cNvSpPr>
          <p:nvPr>
            <p:ph type="sldImg"/>
          </p:nvPr>
        </p:nvSpPr>
        <p:spPr>
          <a:xfrm>
            <a:off x="1154113" y="690563"/>
            <a:ext cx="4554537" cy="3416300"/>
          </a:xfrm>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MAIN THEME: applications are different than networks – software is full of holes</a:t>
            </a:r>
          </a:p>
          <a:p>
            <a:pPr eaLnBrk="1" hangingPunct="1"/>
            <a:endParaRPr lang="en-US" smtClean="0"/>
          </a:p>
          <a:p>
            <a:pPr eaLnBrk="1" hangingPunct="1"/>
            <a:r>
              <a:rPr lang="en-US" smtClean="0"/>
              <a:t>HTTP Request is like an ENVELOPE that passes thru all those components. Envelope is finally opened by YOUR CODE.</a:t>
            </a:r>
          </a:p>
          <a:p>
            <a:pPr eaLnBrk="1" hangingPunct="1"/>
            <a:endParaRPr lang="en-US" smtClean="0"/>
          </a:p>
          <a:p>
            <a:pPr eaLnBrk="1" hangingPunct="1"/>
            <a:r>
              <a:rPr lang="en-US" smtClean="0"/>
              <a:t>Introduce SSL, only prevents eavesdropping. Actually helps hacker by protecting their attacks with a tunnel.</a:t>
            </a:r>
          </a:p>
          <a:p>
            <a:pPr eaLnBrk="1" hangingPunct="1"/>
            <a:endParaRPr lang="en-US" smtClean="0"/>
          </a:p>
          <a:p>
            <a:pPr eaLnBrk="1" hangingPunct="1"/>
            <a:r>
              <a:rPr lang="en-US" smtClean="0"/>
              <a:t>LMCO apps may be internal users, but that doesn’t deplete the threat environment. So, the picture above still applies to internal apps.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394" name="Rectangle 2"/>
          <p:cNvSpPr>
            <a:spLocks noGrp="1" noRot="1" noChangeAspect="1" noChangeArrowheads="1" noTextEdit="1"/>
          </p:cNvSpPr>
          <p:nvPr>
            <p:ph type="sldImg"/>
          </p:nvPr>
        </p:nvSpPr>
        <p:spPr>
          <a:xfrm>
            <a:off x="96838" y="0"/>
            <a:ext cx="6772275" cy="5080000"/>
          </a:xfrm>
          <a:solidFill>
            <a:srgbClr val="FFFFFF"/>
          </a:solidFill>
          <a:ln cap="flat" algn="ctr"/>
        </p:spPr>
      </p:sp>
      <p:sp>
        <p:nvSpPr>
          <p:cNvPr id="1723395" name="Rectangle 3"/>
          <p:cNvSpPr>
            <a:spLocks noGrp="1" noChangeAspect="1" noChangeArrowheads="1"/>
          </p:cNvSpPr>
          <p:nvPr>
            <p:ph type="body" idx="1"/>
          </p:nvPr>
        </p:nvSpPr>
        <p:spPr>
          <a:ln cap="flat" algn="ctr"/>
        </p:spPr>
        <p:txBody>
          <a:bodyPr lIns="91405" rIns="91405"/>
          <a:lstStyle/>
          <a:p>
            <a:pPr eaLnBrk="1" hangingPunct="1">
              <a:buFont typeface="Arial" pitchFamily="34" charset="0"/>
              <a:buNone/>
            </a:pPr>
            <a:r>
              <a:rPr lang="en-US" dirty="0" smtClean="0">
                <a:latin typeface="Arial" pitchFamily="34" charset="0"/>
              </a:rPr>
              <a:t>The red ones are the new ones.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miter lim="800000"/>
            <a:headEnd/>
            <a:tailEnd/>
          </a:ln>
        </p:spPr>
        <p:txBody>
          <a:bodyPr lIns="91419" tIns="45709" rIns="91419" bIns="45709"/>
          <a:lstStyle/>
          <a:p>
            <a:fld id="{3BEB80DF-6E8C-4EBC-84B9-7153438594BA}" type="slidenum">
              <a:rPr lang="en-US">
                <a:latin typeface="Arial" pitchFamily="34" charset="0"/>
              </a:rPr>
              <a:pPr/>
              <a:t>7</a:t>
            </a:fld>
            <a:endParaRPr lang="en-US">
              <a:latin typeface="Arial" pitchFamily="34" charset="0"/>
            </a:endParaRPr>
          </a:p>
        </p:txBody>
      </p:sp>
      <p:sp>
        <p:nvSpPr>
          <p:cNvPr id="167939" name="Rectangle 2"/>
          <p:cNvSpPr>
            <a:spLocks noGrp="1" noRot="1" noChangeAspect="1" noChangeArrowheads="1" noTextEdit="1"/>
          </p:cNvSpPr>
          <p:nvPr>
            <p:ph type="sldImg"/>
          </p:nvPr>
        </p:nvSpPr>
        <p:spPr>
          <a:xfrm>
            <a:off x="1143000" y="685800"/>
            <a:ext cx="4573588" cy="3429000"/>
          </a:xfrm>
          <a:ln/>
        </p:spPr>
      </p:sp>
      <p:sp>
        <p:nvSpPr>
          <p:cNvPr id="167940" name="Rectangle 3"/>
          <p:cNvSpPr>
            <a:spLocks noGrp="1" noChangeArrowheads="1"/>
          </p:cNvSpPr>
          <p:nvPr>
            <p:ph type="body" idx="1"/>
          </p:nvPr>
        </p:nvSpPr>
        <p:spPr>
          <a:noFill/>
        </p:spPr>
        <p:txBody>
          <a:bodyPr/>
          <a:lstStyle/>
          <a:p>
            <a:pPr eaLnBrk="1" hangingPunct="1"/>
            <a:endParaRPr lang="nl-BE"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a:defRPr/>
            </a:pPr>
            <a:fld id="{7381FEBA-6368-4B07-A028-ED0CFE1B091F}" type="slidenum">
              <a:rPr lang="en-US" smtClean="0"/>
              <a:pPr>
                <a:defRPr/>
              </a:pPr>
              <a:t>8</a:t>
            </a:fld>
            <a:endParaRPr lang="en-US"/>
          </a:p>
        </p:txBody>
      </p:sp>
    </p:spTree>
    <p:extLst>
      <p:ext uri="{BB962C8B-B14F-4D97-AF65-F5344CB8AC3E}">
        <p14:creationId xmlns:p14="http://schemas.microsoft.com/office/powerpoint/2010/main" val="297081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p:spPr>
        <p:txBody>
          <a:bodyPr/>
          <a:lstStyle/>
          <a:p>
            <a:r>
              <a:rPr lang="nl-BE" smtClean="0"/>
              <a:t>http://igigi.baywords.com/rockyou-com-exposed-more-than-32-millions-of-passwords-in-plaintext/</a:t>
            </a:r>
          </a:p>
        </p:txBody>
      </p:sp>
      <p:sp>
        <p:nvSpPr>
          <p:cNvPr id="234500" name="Slide Number Placeholder 3"/>
          <p:cNvSpPr>
            <a:spLocks noGrp="1"/>
          </p:cNvSpPr>
          <p:nvPr>
            <p:ph type="sldNum" sz="quarter"/>
          </p:nvPr>
        </p:nvSpPr>
        <p:spPr>
          <a:noFill/>
        </p:spPr>
        <p:txBody>
          <a:bodyPr/>
          <a:lstStyle/>
          <a:p>
            <a:fld id="{717B0E50-3FBB-4E26-8348-E6BD01CA2376}" type="slidenum">
              <a:rPr lang="en-GB" smtClean="0"/>
              <a:pPr/>
              <a:t>9</a:t>
            </a:fld>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miter lim="800000"/>
            <a:headEnd/>
            <a:tailEnd/>
          </a:ln>
        </p:spPr>
        <p:txBody>
          <a:bodyPr lIns="91419" tIns="45709" rIns="91419" bIns="45709"/>
          <a:lstStyle/>
          <a:p>
            <a:fld id="{66BC8D11-1F14-4CBB-B6EB-5203622F3CA1}" type="slidenum">
              <a:rPr lang="en-US">
                <a:latin typeface="Arial" pitchFamily="34" charset="0"/>
              </a:rPr>
              <a:pPr/>
              <a:t>11</a:t>
            </a:fld>
            <a:endParaRPr lang="en-US">
              <a:latin typeface="Arial" pitchFamily="34" charset="0"/>
            </a:endParaRPr>
          </a:p>
        </p:txBody>
      </p:sp>
      <p:sp>
        <p:nvSpPr>
          <p:cNvPr id="169987" name="Rectangle 2"/>
          <p:cNvSpPr>
            <a:spLocks noGrp="1" noRot="1" noChangeAspect="1" noChangeArrowheads="1" noTextEdit="1"/>
          </p:cNvSpPr>
          <p:nvPr>
            <p:ph type="sldImg"/>
          </p:nvPr>
        </p:nvSpPr>
        <p:spPr>
          <a:xfrm>
            <a:off x="1143000" y="685800"/>
            <a:ext cx="4573588" cy="3429000"/>
          </a:xfrm>
          <a:ln/>
        </p:spPr>
      </p:sp>
      <p:sp>
        <p:nvSpPr>
          <p:cNvPr id="169988" name="Rectangle 3"/>
          <p:cNvSpPr>
            <a:spLocks noGrp="1" noChangeArrowheads="1"/>
          </p:cNvSpPr>
          <p:nvPr>
            <p:ph type="body" idx="1"/>
          </p:nvPr>
        </p:nvSpPr>
        <p:spPr>
          <a:noFill/>
        </p:spPr>
        <p:txBody>
          <a:bodyPr/>
          <a:lstStyle/>
          <a:p>
            <a:pPr eaLnBrk="1" hangingPunct="1"/>
            <a:endParaRPr lang="nl-BE"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Fortinet_Grid-Icon_Opacity10.png"/>
          <p:cNvPicPr>
            <a:picLocks noChangeAspect="1"/>
          </p:cNvPicPr>
          <p:nvPr/>
        </p:nvPicPr>
        <p:blipFill>
          <a:blip r:embed="rId2"/>
          <a:srcRect t="8420" r="4198"/>
          <a:stretch>
            <a:fillRect/>
          </a:stretch>
        </p:blipFill>
        <p:spPr>
          <a:xfrm>
            <a:off x="6445250" y="0"/>
            <a:ext cx="2698750" cy="1840444"/>
          </a:xfrm>
          <a:prstGeom prst="rect">
            <a:avLst/>
          </a:prstGeom>
        </p:spPr>
      </p:pic>
      <p:pic>
        <p:nvPicPr>
          <p:cNvPr id="17" name="Picture 16" descr="Fortinet_Grid-Icon_Opacity10.png"/>
          <p:cNvPicPr>
            <a:picLocks noChangeAspect="1"/>
          </p:cNvPicPr>
          <p:nvPr/>
        </p:nvPicPr>
        <p:blipFill>
          <a:blip r:embed="rId2"/>
          <a:srcRect t="8420" r="4198"/>
          <a:stretch>
            <a:fillRect/>
          </a:stretch>
        </p:blipFill>
        <p:spPr>
          <a:xfrm>
            <a:off x="6445250" y="0"/>
            <a:ext cx="2698750" cy="1840444"/>
          </a:xfrm>
          <a:prstGeom prst="rect">
            <a:avLst/>
          </a:prstGeom>
        </p:spPr>
      </p:pic>
      <p:pic>
        <p:nvPicPr>
          <p:cNvPr id="19" name="Picture 48" descr="MasterTitle_R9.png                                             00600862G5                             BB700D50:"/>
          <p:cNvPicPr>
            <a:picLocks noChangeAspect="1" noChangeArrowheads="1"/>
          </p:cNvPicPr>
          <p:nvPr userDrawn="1"/>
        </p:nvPicPr>
        <p:blipFill>
          <a:blip r:embed="rId3"/>
          <a:srcRect/>
          <a:stretch>
            <a:fillRect/>
          </a:stretch>
        </p:blipFill>
        <p:spPr bwMode="auto">
          <a:xfrm>
            <a:off x="0" y="0"/>
            <a:ext cx="9145588" cy="6859588"/>
          </a:xfrm>
          <a:prstGeom prst="rect">
            <a:avLst/>
          </a:prstGeom>
          <a:noFill/>
          <a:ln w="9525">
            <a:noFill/>
            <a:miter lim="800000"/>
            <a:headEnd/>
            <a:tailEnd/>
          </a:ln>
        </p:spPr>
      </p:pic>
      <p:sp>
        <p:nvSpPr>
          <p:cNvPr id="20" name="Title 1"/>
          <p:cNvSpPr>
            <a:spLocks noGrp="1"/>
          </p:cNvSpPr>
          <p:nvPr>
            <p:ph type="ctrTitle"/>
          </p:nvPr>
        </p:nvSpPr>
        <p:spPr>
          <a:xfrm>
            <a:off x="690919" y="2130425"/>
            <a:ext cx="7999509" cy="1470025"/>
          </a:xfrm>
          <a:prstGeom prst="rect">
            <a:avLst/>
          </a:prstGeom>
        </p:spPr>
        <p:txBody>
          <a:bodyPr lIns="0" tIns="0" rIns="0" bIns="0" anchor="b" anchorCtr="0">
            <a:normAutofit/>
          </a:bodyPr>
          <a:lstStyle>
            <a:lvl1pPr>
              <a:defRPr sz="5400">
                <a:latin typeface="Arial Narrow"/>
                <a:cs typeface="Arial Narrow"/>
              </a:defRPr>
            </a:lvl1pPr>
          </a:lstStyle>
          <a:p>
            <a:r>
              <a:rPr lang="en-US" smtClean="0"/>
              <a:t>Click to edit Master title style</a:t>
            </a:r>
            <a:endParaRPr lang="en-US" dirty="0"/>
          </a:p>
        </p:txBody>
      </p:sp>
      <p:sp>
        <p:nvSpPr>
          <p:cNvPr id="21" name="Subtitle 2"/>
          <p:cNvSpPr>
            <a:spLocks noGrp="1"/>
          </p:cNvSpPr>
          <p:nvPr>
            <p:ph type="subTitle" idx="1"/>
          </p:nvPr>
        </p:nvSpPr>
        <p:spPr>
          <a:xfrm>
            <a:off x="690919" y="3886200"/>
            <a:ext cx="7999509" cy="1727200"/>
          </a:xfrm>
          <a:prstGeom prst="rect">
            <a:avLst/>
          </a:prstGeom>
        </p:spPr>
        <p:txBody>
          <a:bodyPr lIns="0" tIns="0" rIns="0" bIns="0">
            <a:noAutofit/>
          </a:bodyPr>
          <a:lstStyle>
            <a:lvl1pPr marL="0" indent="0" algn="l">
              <a:buNone/>
              <a:defRPr>
                <a:latin typeface="Arial Narrow"/>
                <a:cs typeface="Arial Narrow"/>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22" name="Text Box 8"/>
          <p:cNvSpPr txBox="1">
            <a:spLocks noChangeArrowheads="1"/>
          </p:cNvSpPr>
          <p:nvPr userDrawn="1"/>
        </p:nvSpPr>
        <p:spPr bwMode="auto">
          <a:xfrm>
            <a:off x="690918" y="6217510"/>
            <a:ext cx="3017481" cy="215444"/>
          </a:xfrm>
          <a:prstGeom prst="rect">
            <a:avLst/>
          </a:prstGeom>
          <a:noFill/>
          <a:ln w="12700">
            <a:noFill/>
            <a:miter lim="800000"/>
            <a:headEnd/>
            <a:tailEnd/>
          </a:ln>
        </p:spPr>
        <p:txBody>
          <a:bodyPr wrap="square" lIns="0" tIns="0" rIns="0" bIns="0">
            <a:spAutoFit/>
          </a:bodyPr>
          <a:lstStyle/>
          <a:p>
            <a:pPr eaLnBrk="0" hangingPunct="0">
              <a:spcBef>
                <a:spcPct val="50000"/>
              </a:spcBef>
            </a:pPr>
            <a:fld id="{4EF734A4-159E-4243-8254-61998856DDA9}" type="datetime4">
              <a:rPr lang="en-US" sz="1400">
                <a:solidFill>
                  <a:schemeClr val="bg1"/>
                </a:solidFill>
                <a:latin typeface="Arial Narrow"/>
                <a:cs typeface="Arial Narrow"/>
              </a:rPr>
              <a:pPr eaLnBrk="0" hangingPunct="0">
                <a:spcBef>
                  <a:spcPct val="50000"/>
                </a:spcBef>
              </a:pPr>
              <a:t>oktober 4, 2012</a:t>
            </a:fld>
            <a:endParaRPr lang="en-US" dirty="0">
              <a:solidFill>
                <a:schemeClr val="bg1"/>
              </a:solidFill>
              <a:latin typeface="Arial Narrow"/>
              <a:cs typeface="Arial Narrow"/>
            </a:endParaRPr>
          </a:p>
        </p:txBody>
      </p:sp>
    </p:spTree>
  </p:cSld>
  <p:clrMapOvr>
    <a:masterClrMapping/>
  </p:clrMapOvr>
  <p:transition xmlns:p14="http://schemas.microsoft.com/office/powerpoint/2010/mai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a:latin typeface="Arial Narrow"/>
                <a:cs typeface="Arial Narrow"/>
              </a:defRPr>
            </a:lvl1p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p>
            <a:fld id="{EA4156D4-380E-F547-9A6D-82046F1EE113}" type="slidenum">
              <a:rPr lang="en-US" smtClean="0"/>
              <a:pPr/>
              <a:t>‹nr.›</a:t>
            </a:fld>
            <a:endParaRPr lang="en-US" dirty="0"/>
          </a:p>
        </p:txBody>
      </p:sp>
      <p:sp>
        <p:nvSpPr>
          <p:cNvPr id="6" name="Text Placeholder 5"/>
          <p:cNvSpPr>
            <a:spLocks noGrp="1"/>
          </p:cNvSpPr>
          <p:nvPr>
            <p:ph type="body" sz="quarter" idx="11"/>
          </p:nvPr>
        </p:nvSpPr>
        <p:spPr>
          <a:xfrm>
            <a:off x="457200" y="1269470"/>
            <a:ext cx="8229600" cy="4676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Title Slide">
    <p:spTree>
      <p:nvGrpSpPr>
        <p:cNvPr id="1" name=""/>
        <p:cNvGrpSpPr/>
        <p:nvPr/>
      </p:nvGrpSpPr>
      <p:grpSpPr>
        <a:xfrm>
          <a:off x="0" y="0"/>
          <a:ext cx="0" cy="0"/>
          <a:chOff x="0" y="0"/>
          <a:chExt cx="0" cy="0"/>
        </a:xfrm>
      </p:grpSpPr>
      <p:pic>
        <p:nvPicPr>
          <p:cNvPr id="16" name="Picture 72" descr="MasterSlide_R10.png                                            0061347AG5                             BB700D50:"/>
          <p:cNvPicPr>
            <a:picLocks noChangeAspect="1" noChangeArrowheads="1"/>
          </p:cNvPicPr>
          <p:nvPr userDrawn="1"/>
        </p:nvPicPr>
        <p:blipFill>
          <a:blip r:embed="rId2"/>
          <a:srcRect/>
          <a:stretch>
            <a:fillRect/>
          </a:stretch>
        </p:blipFill>
        <p:spPr bwMode="auto">
          <a:xfrm>
            <a:off x="0" y="0"/>
            <a:ext cx="9145588" cy="6859588"/>
          </a:xfrm>
          <a:prstGeom prst="rect">
            <a:avLst/>
          </a:prstGeom>
          <a:noFill/>
          <a:ln w="9525">
            <a:noFill/>
            <a:miter lim="800000"/>
            <a:headEnd/>
            <a:tailEnd/>
          </a:ln>
        </p:spPr>
      </p:pic>
      <p:sp>
        <p:nvSpPr>
          <p:cNvPr id="18" name="Text Placeholder 17"/>
          <p:cNvSpPr>
            <a:spLocks noGrp="1"/>
          </p:cNvSpPr>
          <p:nvPr>
            <p:ph type="body" sz="quarter" idx="11"/>
          </p:nvPr>
        </p:nvSpPr>
        <p:spPr>
          <a:xfrm>
            <a:off x="453572" y="1294190"/>
            <a:ext cx="7621690" cy="4735286"/>
          </a:xfrm>
          <a:prstGeom prst="rect">
            <a:avLst/>
          </a:prstGeom>
          <a:effectLst/>
        </p:spPr>
        <p:txBody>
          <a:bodyPr>
            <a:normAutofit/>
          </a:bodyPr>
          <a:lstStyle>
            <a:lvl1pPr marL="457200" indent="-457200">
              <a:buClr>
                <a:srgbClr val="ED2721"/>
              </a:buClr>
              <a:buSzPct val="100000"/>
              <a:buFont typeface="+mj-lt"/>
              <a:buAutoNum type="arabicPeriod"/>
              <a:defRPr sz="2800">
                <a:latin typeface="Arial Narrow"/>
                <a:cs typeface="Arial Narrow"/>
              </a:defRPr>
            </a:lvl1pPr>
            <a:lvl2pPr marL="630237" indent="-342900">
              <a:buClr>
                <a:srgbClr val="ED2721"/>
              </a:buClr>
              <a:buSzPct val="100000"/>
              <a:buFont typeface="+mj-lt"/>
              <a:buAutoNum type="arabicPeriod"/>
              <a:defRPr sz="2800"/>
            </a:lvl2pPr>
            <a:lvl3pPr marL="920750" indent="-342900">
              <a:buClr>
                <a:srgbClr val="ED2721"/>
              </a:buClr>
              <a:buSzPct val="100000"/>
              <a:buFont typeface="+mj-lt"/>
              <a:buAutoNum type="arabicPeriod"/>
              <a:defRPr sz="2800"/>
            </a:lvl3pPr>
            <a:lvl4pPr marL="1254125" indent="-342900">
              <a:buClr>
                <a:srgbClr val="ED2721"/>
              </a:buClr>
              <a:buSzPct val="100000"/>
              <a:buFont typeface="+mj-lt"/>
              <a:buAutoNum type="arabicPeriod"/>
              <a:defRPr sz="2800"/>
            </a:lvl4pPr>
            <a:lvl5pPr marL="1606550" indent="-342900">
              <a:buClr>
                <a:srgbClr val="ED2721"/>
              </a:buClr>
              <a:buSzPct val="100000"/>
              <a:buFont typeface="+mj-lt"/>
              <a:buAutoNum type="arabicPeriod"/>
              <a:defRPr sz="2800"/>
            </a:lvl5pPr>
          </a:lstStyle>
          <a:p>
            <a:pPr lvl="0"/>
            <a:r>
              <a:rPr lang="en-US" smtClean="0"/>
              <a:t>Click to edit Master text styles</a:t>
            </a:r>
          </a:p>
        </p:txBody>
      </p:sp>
      <p:sp>
        <p:nvSpPr>
          <p:cNvPr id="26" name="Title 25"/>
          <p:cNvSpPr>
            <a:spLocks noGrp="1"/>
          </p:cNvSpPr>
          <p:nvPr>
            <p:ph type="title"/>
          </p:nvPr>
        </p:nvSpPr>
        <p:spPr/>
        <p:txBody>
          <a:bodyPr/>
          <a:lstStyle>
            <a:lvl1pPr>
              <a:defRPr>
                <a:latin typeface="Arial Narrow"/>
                <a:cs typeface="Arial Narrow"/>
              </a:defRPr>
            </a:lvl1p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A4156D4-380E-F547-9A6D-82046F1EE113}" type="slidenum">
              <a:rPr lang="en-US" smtClean="0"/>
              <a:pPr/>
              <a:t>‹nr.›</a:t>
            </a:fld>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Title Slide">
    <p:spTree>
      <p:nvGrpSpPr>
        <p:cNvPr id="1" name=""/>
        <p:cNvGrpSpPr/>
        <p:nvPr/>
      </p:nvGrpSpPr>
      <p:grpSpPr>
        <a:xfrm>
          <a:off x="0" y="0"/>
          <a:ext cx="0" cy="0"/>
          <a:chOff x="0" y="0"/>
          <a:chExt cx="0" cy="0"/>
        </a:xfrm>
      </p:grpSpPr>
      <p:pic>
        <p:nvPicPr>
          <p:cNvPr id="13" name="Picture 12" descr="Fortinet_Grid-Icon_Opacity10.png"/>
          <p:cNvPicPr>
            <a:picLocks noChangeAspect="1"/>
          </p:cNvPicPr>
          <p:nvPr/>
        </p:nvPicPr>
        <p:blipFill>
          <a:blip r:embed="rId2"/>
          <a:srcRect t="8420" r="4198"/>
          <a:stretch>
            <a:fillRect/>
          </a:stretch>
        </p:blipFill>
        <p:spPr>
          <a:xfrm>
            <a:off x="6445250" y="0"/>
            <a:ext cx="2698750" cy="1840444"/>
          </a:xfrm>
          <a:prstGeom prst="rect">
            <a:avLst/>
          </a:prstGeom>
        </p:spPr>
      </p:pic>
      <p:pic>
        <p:nvPicPr>
          <p:cNvPr id="9" name="Picture 8" descr="Fortinet_Grid-Icon_Opacity10.png"/>
          <p:cNvPicPr>
            <a:picLocks noChangeAspect="1"/>
          </p:cNvPicPr>
          <p:nvPr/>
        </p:nvPicPr>
        <p:blipFill>
          <a:blip r:embed="rId2"/>
          <a:srcRect t="8420" r="4198"/>
          <a:stretch>
            <a:fillRect/>
          </a:stretch>
        </p:blipFill>
        <p:spPr>
          <a:xfrm>
            <a:off x="6445250" y="0"/>
            <a:ext cx="2698750" cy="1840444"/>
          </a:xfrm>
          <a:prstGeom prst="rect">
            <a:avLst/>
          </a:prstGeom>
        </p:spPr>
      </p:pic>
      <p:pic>
        <p:nvPicPr>
          <p:cNvPr id="10" name="Picture 48" descr="MasterTitle_R9.png                                             00600862G5                             BB700D50:"/>
          <p:cNvPicPr>
            <a:picLocks noChangeAspect="1" noChangeArrowheads="1"/>
          </p:cNvPicPr>
          <p:nvPr userDrawn="1"/>
        </p:nvPicPr>
        <p:blipFill>
          <a:blip r:embed="rId3"/>
          <a:srcRect/>
          <a:stretch>
            <a:fillRect/>
          </a:stretch>
        </p:blipFill>
        <p:spPr bwMode="auto">
          <a:xfrm>
            <a:off x="0" y="0"/>
            <a:ext cx="9145588" cy="6859588"/>
          </a:xfrm>
          <a:prstGeom prst="rect">
            <a:avLst/>
          </a:prstGeom>
        </p:spPr>
      </p:pic>
      <p:sp>
        <p:nvSpPr>
          <p:cNvPr id="14" name="Title 1"/>
          <p:cNvSpPr>
            <a:spLocks noGrp="1"/>
          </p:cNvSpPr>
          <p:nvPr>
            <p:ph type="ctrTitle"/>
          </p:nvPr>
        </p:nvSpPr>
        <p:spPr>
          <a:xfrm>
            <a:off x="690919" y="2130425"/>
            <a:ext cx="7999509" cy="1470025"/>
          </a:xfrm>
          <a:prstGeom prst="rect">
            <a:avLst/>
          </a:prstGeom>
        </p:spPr>
        <p:txBody>
          <a:bodyPr lIns="0" tIns="0" rIns="0" bIns="0" anchor="b" anchorCtr="0">
            <a:normAutofit/>
          </a:bodyPr>
          <a:lstStyle>
            <a:lvl1pPr>
              <a:defRPr sz="5400">
                <a:latin typeface="Arial Narrow"/>
                <a:cs typeface="Arial Narrow"/>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A5B33A-825D-436C-A5FD-DBBE06592A84}" type="datetimeFigureOut">
              <a:rPr lang="en-US"/>
              <a:pPr>
                <a:defRPr/>
              </a:pPr>
              <a:t>04-10-12</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5A40728-02A0-4FA1-80DA-071DB212DB98}" type="slidenum">
              <a:rPr lang="en-US"/>
              <a:pPr>
                <a:defRPr/>
              </a:pPr>
              <a:t>‹nr.›</a:t>
            </a:fld>
            <a:endParaRPr lang="en-US"/>
          </a:p>
        </p:txBody>
      </p:sp>
    </p:spTree>
    <p:extLst>
      <p:ext uri="{BB962C8B-B14F-4D97-AF65-F5344CB8AC3E}">
        <p14:creationId xmlns:p14="http://schemas.microsoft.com/office/powerpoint/2010/main" val="1120956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870EBFC-0C53-4671-B73E-87476D66DBC1}" type="datetimeFigureOut">
              <a:rPr lang="en-US"/>
              <a:pPr>
                <a:defRPr/>
              </a:pPr>
              <a:t>04-10-12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5A7E98-A8F2-439A-956A-BE2076B2B6A6}" type="slidenum">
              <a:rPr lang="en-US"/>
              <a:pPr>
                <a:defRPr/>
              </a:pPr>
              <a:t>‹nr.›</a:t>
            </a:fld>
            <a:endParaRPr lang="en-US"/>
          </a:p>
        </p:txBody>
      </p:sp>
    </p:spTree>
    <p:extLst>
      <p:ext uri="{BB962C8B-B14F-4D97-AF65-F5344CB8AC3E}">
        <p14:creationId xmlns:p14="http://schemas.microsoft.com/office/powerpoint/2010/main" val="131070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12CDFFA3-4F80-4F8D-B14A-08E6DE1610ED}" type="datetimeFigureOut">
              <a:rPr lang="en-US"/>
              <a:pPr>
                <a:defRPr/>
              </a:pPr>
              <a:t>04-10-12</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2B59C3C-EBFE-4493-A713-15FB1A78E321}" type="slidenum">
              <a:rPr lang="en-US"/>
              <a:pPr>
                <a:defRPr/>
              </a:pPr>
              <a:t>‹nr.›</a:t>
            </a:fld>
            <a:endParaRPr lang="en-US"/>
          </a:p>
        </p:txBody>
      </p:sp>
    </p:spTree>
    <p:extLst>
      <p:ext uri="{BB962C8B-B14F-4D97-AF65-F5344CB8AC3E}">
        <p14:creationId xmlns:p14="http://schemas.microsoft.com/office/powerpoint/2010/main" val="3698262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60FC4A8-734F-49F2-810E-C5FDC2925657}" type="datetimeFigureOut">
              <a:rPr lang="en-US"/>
              <a:pPr>
                <a:defRPr/>
              </a:pPr>
              <a:t>04-10-12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849287-FEDD-4F50-8787-2D7D64DA8462}" type="slidenum">
              <a:rPr lang="en-US"/>
              <a:pPr>
                <a:defRPr/>
              </a:pPr>
              <a:t>‹nr.›</a:t>
            </a:fld>
            <a:endParaRPr lang="en-US"/>
          </a:p>
        </p:txBody>
      </p:sp>
    </p:spTree>
    <p:extLst>
      <p:ext uri="{BB962C8B-B14F-4D97-AF65-F5344CB8AC3E}">
        <p14:creationId xmlns:p14="http://schemas.microsoft.com/office/powerpoint/2010/main" val="3105430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9538"/>
            <a:ext cx="8686800" cy="5635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752601"/>
            <a:ext cx="40386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52601"/>
            <a:ext cx="40386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pPr>
              <a:defRPr/>
            </a:pPr>
            <a:r>
              <a:rPr lang="en-US"/>
              <a:t> page  </a:t>
            </a:r>
            <a:fld id="{A1A77307-F335-4639-A9BF-0BB3879244D0}" type="slidenum">
              <a:rPr lang="en-US"/>
              <a:pPr>
                <a:defRPr/>
              </a:pPr>
              <a:t>‹nr.›</a:t>
            </a:fld>
            <a:endParaRPr lang="en-US" sz="1600" b="1"/>
          </a:p>
        </p:txBody>
      </p:sp>
    </p:spTree>
    <p:extLst>
      <p:ext uri="{BB962C8B-B14F-4D97-AF65-F5344CB8AC3E}">
        <p14:creationId xmlns:p14="http://schemas.microsoft.com/office/powerpoint/2010/main" val="35169342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72" descr="MasterSlide_R10.png                                            0061347AG5                             BB700D50:"/>
          <p:cNvPicPr>
            <a:picLocks noChangeAspect="1" noChangeArrowheads="1"/>
          </p:cNvPicPr>
          <p:nvPr/>
        </p:nvPicPr>
        <p:blipFill>
          <a:blip r:embed="rId11"/>
          <a:srcRect/>
          <a:stretch>
            <a:fillRect/>
          </a:stretch>
        </p:blipFill>
        <p:spPr bwMode="auto">
          <a:xfrm>
            <a:off x="0" y="0"/>
            <a:ext cx="9145588" cy="6859588"/>
          </a:xfrm>
          <a:prstGeom prst="rect">
            <a:avLst/>
          </a:prstGeom>
          <a:noFill/>
          <a:ln w="9525">
            <a:noFill/>
            <a:miter lim="800000"/>
            <a:headEnd/>
            <a:tailEnd/>
          </a:ln>
        </p:spPr>
      </p:pic>
      <p:sp>
        <p:nvSpPr>
          <p:cNvPr id="32" name="Rectangle 5"/>
          <p:cNvSpPr>
            <a:spLocks noGrp="1" noChangeArrowheads="1"/>
          </p:cNvSpPr>
          <p:nvPr>
            <p:ph type="sldNum" sz="quarter" idx="4"/>
          </p:nvPr>
        </p:nvSpPr>
        <p:spPr bwMode="auto">
          <a:xfrm>
            <a:off x="236538" y="6397625"/>
            <a:ext cx="2396595" cy="280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solidFill>
                  <a:srgbClr val="444F51"/>
                </a:solidFill>
                <a:latin typeface="Helvetica Neue" pitchFamily="-107" charset="0"/>
              </a:defRPr>
            </a:lvl1pPr>
          </a:lstStyle>
          <a:p>
            <a:fld id="{EA4156D4-380E-F547-9A6D-82046F1EE113}" type="slidenum">
              <a:rPr lang="en-US" smtClean="0"/>
              <a:pPr/>
              <a:t>‹nr.›</a:t>
            </a:fld>
            <a:endParaRPr lang="en-US" dirty="0"/>
          </a:p>
        </p:txBody>
      </p:sp>
      <p:sp>
        <p:nvSpPr>
          <p:cNvPr id="33" name="Text Box 40"/>
          <p:cNvSpPr txBox="1">
            <a:spLocks noChangeArrowheads="1"/>
          </p:cNvSpPr>
          <p:nvPr/>
        </p:nvSpPr>
        <p:spPr bwMode="auto">
          <a:xfrm>
            <a:off x="555625" y="6395530"/>
            <a:ext cx="1889125" cy="290512"/>
          </a:xfrm>
          <a:prstGeom prst="rect">
            <a:avLst/>
          </a:prstGeom>
          <a:noFill/>
          <a:ln w="12700">
            <a:noFill/>
            <a:miter lim="800000"/>
            <a:headEnd/>
            <a:tailEnd/>
          </a:ln>
          <a:effectLst/>
        </p:spPr>
        <p:txBody>
          <a:bodyPr>
            <a:spAutoFit/>
          </a:bodyPr>
          <a:lstStyle/>
          <a:p>
            <a:pPr eaLnBrk="0" hangingPunct="0"/>
            <a:r>
              <a:rPr lang="en-US" sz="1300" dirty="0">
                <a:solidFill>
                  <a:schemeClr val="tx1"/>
                </a:solidFill>
                <a:latin typeface="+mj-lt"/>
              </a:rPr>
              <a:t>Fortinet Confidential</a:t>
            </a:r>
          </a:p>
        </p:txBody>
      </p:sp>
      <p:sp>
        <p:nvSpPr>
          <p:cNvPr id="34" name="Title Placeholder 33"/>
          <p:cNvSpPr>
            <a:spLocks noGrp="1"/>
          </p:cNvSpPr>
          <p:nvPr>
            <p:ph type="title"/>
          </p:nvPr>
        </p:nvSpPr>
        <p:spPr>
          <a:xfrm>
            <a:off x="457200" y="274638"/>
            <a:ext cx="8229600" cy="565575"/>
          </a:xfrm>
          <a:prstGeom prst="rect">
            <a:avLst/>
          </a:prstGeom>
        </p:spPr>
        <p:txBody>
          <a:bodyPr vert="horz" lIns="91440" tIns="45720" rIns="91440" bIns="45720" rtlCol="0" anchor="ctr">
            <a:normAutofit/>
          </a:bodyPr>
          <a:lstStyle/>
          <a:p>
            <a:pPr marL="0" marR="0" lvl="0" indent="0" defTabSz="914400" rtl="0" eaLnBrk="1" fontAlgn="base" latinLnBrk="0" hangingPunct="1">
              <a:lnSpc>
                <a:spcPct val="100000"/>
              </a:lnSpc>
              <a:spcBef>
                <a:spcPct val="0"/>
              </a:spcBef>
              <a:spcAft>
                <a:spcPct val="0"/>
              </a:spcAft>
              <a:tabLst/>
              <a:defRPr/>
            </a:pPr>
            <a:r>
              <a:rPr kumimoji="0" lang="en-US" sz="2700" b="0" i="0" u="none" strike="noStrike" kern="0" cap="none" spc="0" normalizeH="0" baseline="0" noProof="0" smtClean="0">
                <a:ln>
                  <a:noFill/>
                </a:ln>
                <a:solidFill>
                  <a:srgbClr val="1B232A"/>
                </a:solidFill>
                <a:effectLst/>
                <a:uLnTx/>
                <a:uFillTx/>
                <a:latin typeface="Arial Narrow"/>
                <a:ea typeface="+mn-ea"/>
              </a:rPr>
              <a:t>Click to edit Master title style</a:t>
            </a:r>
            <a:endParaRPr kumimoji="0" lang="en-US" sz="2700" b="0" i="0" u="none" strike="noStrike" kern="0" cap="none" spc="0" normalizeH="0" baseline="0" noProof="0" dirty="0" smtClean="0">
              <a:ln>
                <a:noFill/>
              </a:ln>
              <a:solidFill>
                <a:srgbClr val="1B232A"/>
              </a:solidFill>
              <a:effectLst/>
              <a:uLnTx/>
              <a:uFillTx/>
              <a:latin typeface="Arial Narrow"/>
              <a:ea typeface="+mn-ea"/>
              <a:cs typeface="Arial Narrow"/>
            </a:endParaRPr>
          </a:p>
        </p:txBody>
      </p:sp>
      <p:sp>
        <p:nvSpPr>
          <p:cNvPr id="8" name="Text Placeholder 7"/>
          <p:cNvSpPr>
            <a:spLocks noGrp="1"/>
          </p:cNvSpPr>
          <p:nvPr>
            <p:ph type="body" idx="1"/>
          </p:nvPr>
        </p:nvSpPr>
        <p:spPr>
          <a:xfrm>
            <a:off x="457200" y="1270062"/>
            <a:ext cx="8229600" cy="48561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5" r:id="rId2"/>
    <p:sldLayoutId id="2147483662" r:id="rId3"/>
    <p:sldLayoutId id="2147483663" r:id="rId4"/>
    <p:sldLayoutId id="2147483666" r:id="rId5"/>
    <p:sldLayoutId id="2147483667" r:id="rId6"/>
    <p:sldLayoutId id="2147483668" r:id="rId7"/>
    <p:sldLayoutId id="2147483670" r:id="rId8"/>
    <p:sldLayoutId id="2147483671" r:id="rId9"/>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marL="0" marR="0" indent="0" algn="l" defTabSz="914400" rtl="0" eaLnBrk="1" fontAlgn="base" latinLnBrk="0" hangingPunct="1">
        <a:lnSpc>
          <a:spcPct val="100000"/>
        </a:lnSpc>
        <a:spcBef>
          <a:spcPct val="0"/>
        </a:spcBef>
        <a:spcAft>
          <a:spcPct val="0"/>
        </a:spcAft>
        <a:buClrTx/>
        <a:buSzTx/>
        <a:buFontTx/>
        <a:buNone/>
        <a:tabLst/>
        <a:defRPr sz="2700" b="0" i="0">
          <a:solidFill>
            <a:srgbClr val="1B232A"/>
          </a:solidFill>
          <a:latin typeface="Helvetica 45 Light"/>
          <a:ea typeface="+mj-ea"/>
          <a:cs typeface="Helvetica 45 Light"/>
        </a:defRPr>
      </a:lvl1pPr>
      <a:lvl2pPr algn="l" rtl="0" eaLnBrk="1" fontAlgn="base" hangingPunct="1">
        <a:spcBef>
          <a:spcPct val="0"/>
        </a:spcBef>
        <a:spcAft>
          <a:spcPct val="0"/>
        </a:spcAft>
        <a:defRPr sz="2700" b="1">
          <a:solidFill>
            <a:schemeClr val="tx1"/>
          </a:solidFill>
          <a:latin typeface="Arial" charset="0"/>
          <a:ea typeface="Arial" charset="0"/>
          <a:cs typeface="Arial" charset="0"/>
        </a:defRPr>
      </a:lvl2pPr>
      <a:lvl3pPr algn="l" rtl="0" eaLnBrk="1" fontAlgn="base" hangingPunct="1">
        <a:spcBef>
          <a:spcPct val="0"/>
        </a:spcBef>
        <a:spcAft>
          <a:spcPct val="0"/>
        </a:spcAft>
        <a:defRPr sz="2700" b="1">
          <a:solidFill>
            <a:schemeClr val="tx1"/>
          </a:solidFill>
          <a:latin typeface="Arial" charset="0"/>
          <a:ea typeface="Arial" charset="0"/>
          <a:cs typeface="Arial" charset="0"/>
        </a:defRPr>
      </a:lvl3pPr>
      <a:lvl4pPr algn="l" rtl="0" eaLnBrk="1" fontAlgn="base" hangingPunct="1">
        <a:spcBef>
          <a:spcPct val="0"/>
        </a:spcBef>
        <a:spcAft>
          <a:spcPct val="0"/>
        </a:spcAft>
        <a:defRPr sz="2700" b="1">
          <a:solidFill>
            <a:schemeClr val="tx1"/>
          </a:solidFill>
          <a:latin typeface="Arial" charset="0"/>
          <a:ea typeface="Arial" charset="0"/>
          <a:cs typeface="Arial" charset="0"/>
        </a:defRPr>
      </a:lvl4pPr>
      <a:lvl5pPr algn="l" rtl="0" eaLnBrk="1" fontAlgn="base" hangingPunct="1">
        <a:spcBef>
          <a:spcPct val="0"/>
        </a:spcBef>
        <a:spcAft>
          <a:spcPct val="0"/>
        </a:spcAft>
        <a:defRPr sz="2700" b="1">
          <a:solidFill>
            <a:schemeClr val="tx1"/>
          </a:solidFill>
          <a:latin typeface="Arial" charset="0"/>
          <a:ea typeface="Arial" charset="0"/>
          <a:cs typeface="Arial" charset="0"/>
        </a:defRPr>
      </a:lvl5pPr>
      <a:lvl6pPr marL="457200" algn="l" rtl="0" eaLnBrk="1" fontAlgn="base" hangingPunct="1">
        <a:spcBef>
          <a:spcPct val="0"/>
        </a:spcBef>
        <a:spcAft>
          <a:spcPct val="0"/>
        </a:spcAft>
        <a:defRPr sz="2700" b="1">
          <a:solidFill>
            <a:schemeClr val="tx1"/>
          </a:solidFill>
          <a:latin typeface="Arial" charset="0"/>
          <a:ea typeface="Arial" charset="0"/>
          <a:cs typeface="Arial" charset="0"/>
        </a:defRPr>
      </a:lvl6pPr>
      <a:lvl7pPr marL="914400" algn="l" rtl="0" eaLnBrk="1" fontAlgn="base" hangingPunct="1">
        <a:spcBef>
          <a:spcPct val="0"/>
        </a:spcBef>
        <a:spcAft>
          <a:spcPct val="0"/>
        </a:spcAft>
        <a:defRPr sz="2700" b="1">
          <a:solidFill>
            <a:schemeClr val="tx1"/>
          </a:solidFill>
          <a:latin typeface="Arial" charset="0"/>
          <a:ea typeface="Arial" charset="0"/>
          <a:cs typeface="Arial" charset="0"/>
        </a:defRPr>
      </a:lvl7pPr>
      <a:lvl8pPr marL="1371600" algn="l" rtl="0" eaLnBrk="1" fontAlgn="base" hangingPunct="1">
        <a:spcBef>
          <a:spcPct val="0"/>
        </a:spcBef>
        <a:spcAft>
          <a:spcPct val="0"/>
        </a:spcAft>
        <a:defRPr sz="2700" b="1">
          <a:solidFill>
            <a:schemeClr val="tx1"/>
          </a:solidFill>
          <a:latin typeface="Arial" charset="0"/>
          <a:ea typeface="Arial" charset="0"/>
          <a:cs typeface="Arial" charset="0"/>
        </a:defRPr>
      </a:lvl8pPr>
      <a:lvl9pPr marL="1828800" algn="l" rtl="0" eaLnBrk="1" fontAlgn="base" hangingPunct="1">
        <a:spcBef>
          <a:spcPct val="0"/>
        </a:spcBef>
        <a:spcAft>
          <a:spcPct val="0"/>
        </a:spcAft>
        <a:defRPr sz="2700" b="1">
          <a:solidFill>
            <a:schemeClr val="tx1"/>
          </a:solidFill>
          <a:latin typeface="Arial" charset="0"/>
          <a:ea typeface="Arial" charset="0"/>
          <a:cs typeface="Arial" charset="0"/>
        </a:defRPr>
      </a:lvl9pPr>
    </p:titleStyle>
    <p:bodyStyle>
      <a:lvl1pPr marL="173038" marR="0" indent="-173038" algn="l" defTabSz="914400" rtl="0" eaLnBrk="1" fontAlgn="base" latinLnBrk="0" hangingPunct="1">
        <a:lnSpc>
          <a:spcPct val="100000"/>
        </a:lnSpc>
        <a:spcBef>
          <a:spcPct val="20000"/>
        </a:spcBef>
        <a:spcAft>
          <a:spcPct val="0"/>
        </a:spcAft>
        <a:buClr>
          <a:srgbClr val="FF0000"/>
        </a:buClr>
        <a:buSzPct val="100000"/>
        <a:buFont typeface="Arial"/>
        <a:buChar char="•"/>
        <a:tabLst/>
        <a:defRPr sz="2400" b="0" i="0">
          <a:solidFill>
            <a:srgbClr val="1B232A"/>
          </a:solidFill>
          <a:latin typeface="Arial Narrow"/>
          <a:ea typeface="+mn-ea"/>
          <a:cs typeface="Arial Narrow"/>
        </a:defRPr>
      </a:lvl1pPr>
      <a:lvl2pPr marL="463550" marR="0" indent="-176213" algn="l" defTabSz="914400" rtl="0" eaLnBrk="1" fontAlgn="base" latinLnBrk="0" hangingPunct="1">
        <a:lnSpc>
          <a:spcPct val="110000"/>
        </a:lnSpc>
        <a:spcBef>
          <a:spcPct val="20000"/>
        </a:spcBef>
        <a:spcAft>
          <a:spcPct val="0"/>
        </a:spcAft>
        <a:buClr>
          <a:srgbClr val="FF0000"/>
        </a:buClr>
        <a:buSzTx/>
        <a:buFont typeface="Lucida Grande"/>
        <a:buChar char="»"/>
        <a:tabLst/>
        <a:defRPr sz="2000" b="0" i="0">
          <a:solidFill>
            <a:srgbClr val="1B232A"/>
          </a:solidFill>
          <a:latin typeface="Arial Narrow"/>
          <a:ea typeface="+mn-ea"/>
          <a:cs typeface="Arial Narrow"/>
        </a:defRPr>
      </a:lvl2pPr>
      <a:lvl3pPr marL="747713" marR="0" indent="-169863"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3pPr>
      <a:lvl4pPr marL="1139825" marR="0" indent="-228600" algn="l" defTabSz="914400" rtl="0" eaLnBrk="1" fontAlgn="base" latinLnBrk="0" hangingPunct="1">
        <a:lnSpc>
          <a:spcPct val="110000"/>
        </a:lnSpc>
        <a:spcBef>
          <a:spcPct val="20000"/>
        </a:spcBef>
        <a:spcAft>
          <a:spcPct val="0"/>
        </a:spcAft>
        <a:buClr>
          <a:srgbClr val="FF0000"/>
        </a:buClr>
        <a:buSzTx/>
        <a:buFont typeface="Lucida Grande"/>
        <a:buChar char="»"/>
        <a:tabLst/>
        <a:defRPr sz="1800" b="0" i="0">
          <a:solidFill>
            <a:srgbClr val="1B232A"/>
          </a:solidFill>
          <a:latin typeface="Arial Narrow"/>
          <a:ea typeface="+mn-ea"/>
          <a:cs typeface="Arial Narrow"/>
        </a:defRPr>
      </a:lvl4pPr>
      <a:lvl5pPr marL="1492250" marR="0" indent="-228600" algn="l" defTabSz="914400" rtl="0" eaLnBrk="1" fontAlgn="base" latinLnBrk="0" hangingPunct="1">
        <a:lnSpc>
          <a:spcPct val="110000"/>
        </a:lnSpc>
        <a:spcBef>
          <a:spcPct val="20000"/>
        </a:spcBef>
        <a:spcAft>
          <a:spcPct val="0"/>
        </a:spcAft>
        <a:buClr>
          <a:srgbClr val="FF0000"/>
        </a:buClr>
        <a:buSzTx/>
        <a:buFont typeface="Arial"/>
        <a:buChar char="•"/>
        <a:tabLst/>
        <a:defRPr sz="1800" b="0" i="0">
          <a:solidFill>
            <a:srgbClr val="1B232A"/>
          </a:solidFill>
          <a:latin typeface="Arial Narrow"/>
          <a:ea typeface="+mn-ea"/>
          <a:cs typeface="Arial Narrow"/>
        </a:defRPr>
      </a:lvl5pPr>
      <a:lvl6pPr marL="19637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6pPr>
      <a:lvl7pPr marL="24209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7pPr>
      <a:lvl8pPr marL="28781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8pPr>
      <a:lvl9pPr marL="3335338" indent="-242888" algn="l" rtl="0" eaLnBrk="1" fontAlgn="base" hangingPunct="1">
        <a:lnSpc>
          <a:spcPct val="110000"/>
        </a:lnSpc>
        <a:spcBef>
          <a:spcPct val="15000"/>
        </a:spcBef>
        <a:spcAft>
          <a:spcPct val="0"/>
        </a:spcAft>
        <a:buClr>
          <a:schemeClr val="accent1"/>
        </a:buClr>
        <a:buSzPct val="90000"/>
        <a:buFont typeface="Arial" charset="0"/>
        <a:buChar char="―"/>
        <a:defRPr sz="1600">
          <a:solidFill>
            <a:srgbClr val="71717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jpeg"/><Relationship Id="rId8" Type="http://schemas.openxmlformats.org/officeDocument/2006/relationships/hyperlink" Target="http://www.marrder.com/htw/2006Feb/Images/leeward-course06-02-27.jpg" TargetMode="External"/><Relationship Id="rId9"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6.png"/><Relationship Id="rId5" Type="http://schemas.openxmlformats.org/officeDocument/2006/relationships/image" Target="../media/image5.jpeg"/><Relationship Id="rId6" Type="http://schemas.openxmlformats.org/officeDocument/2006/relationships/image" Target="../media/image17.jpe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jpeg"/><Relationship Id="rId25" Type="http://schemas.openxmlformats.org/officeDocument/2006/relationships/image" Target="../media/image50.png"/><Relationship Id="rId26" Type="http://schemas.openxmlformats.org/officeDocument/2006/relationships/image" Target="../media/image51.png"/><Relationship Id="rId27" Type="http://schemas.openxmlformats.org/officeDocument/2006/relationships/image" Target="../media/image52.png"/><Relationship Id="rId28" Type="http://schemas.openxmlformats.org/officeDocument/2006/relationships/image" Target="../media/image53.png"/><Relationship Id="rId29"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29.gif"/><Relationship Id="rId5" Type="http://schemas.openxmlformats.org/officeDocument/2006/relationships/image" Target="../media/image30.jpeg"/><Relationship Id="rId30" Type="http://schemas.openxmlformats.org/officeDocument/2006/relationships/image" Target="../media/image55.gif"/><Relationship Id="rId31" Type="http://schemas.openxmlformats.org/officeDocument/2006/relationships/image" Target="../media/image56.png"/><Relationship Id="rId32" Type="http://schemas.openxmlformats.org/officeDocument/2006/relationships/image" Target="../media/image57.png"/><Relationship Id="rId9" Type="http://schemas.openxmlformats.org/officeDocument/2006/relationships/image" Target="../media/image34.gif"/><Relationship Id="rId6" Type="http://schemas.openxmlformats.org/officeDocument/2006/relationships/image" Target="../media/image31.jpeg"/><Relationship Id="rId7" Type="http://schemas.openxmlformats.org/officeDocument/2006/relationships/image" Target="../media/image32.gif"/><Relationship Id="rId8" Type="http://schemas.openxmlformats.org/officeDocument/2006/relationships/image" Target="../media/image33.jpeg"/><Relationship Id="rId33" Type="http://schemas.openxmlformats.org/officeDocument/2006/relationships/image" Target="../media/image58.png"/><Relationship Id="rId34" Type="http://schemas.openxmlformats.org/officeDocument/2006/relationships/image" Target="../media/image59.png"/><Relationship Id="rId35" Type="http://schemas.openxmlformats.org/officeDocument/2006/relationships/image" Target="../media/image60.png"/><Relationship Id="rId36" Type="http://schemas.openxmlformats.org/officeDocument/2006/relationships/image" Target="../media/image61.png"/><Relationship Id="rId10" Type="http://schemas.openxmlformats.org/officeDocument/2006/relationships/image" Target="../media/image35.jpeg"/><Relationship Id="rId11" Type="http://schemas.openxmlformats.org/officeDocument/2006/relationships/image" Target="../media/image36.gif"/><Relationship Id="rId12" Type="http://schemas.openxmlformats.org/officeDocument/2006/relationships/image" Target="../media/image37.gif"/><Relationship Id="rId13" Type="http://schemas.openxmlformats.org/officeDocument/2006/relationships/image" Target="../media/image38.jpeg"/><Relationship Id="rId14" Type="http://schemas.openxmlformats.org/officeDocument/2006/relationships/image" Target="../media/image39.jpe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 Id="rId37" Type="http://schemas.openxmlformats.org/officeDocument/2006/relationships/image" Target="../media/image62.png"/><Relationship Id="rId38" Type="http://schemas.openxmlformats.org/officeDocument/2006/relationships/hyperlink" Target="http://www.softwareag.com/de/images/T_Systems_Logo_150x100_tcm17-55141.jpg" TargetMode="External"/><Relationship Id="rId39" Type="http://schemas.openxmlformats.org/officeDocument/2006/relationships/image" Target="../media/image63.jpeg"/><Relationship Id="rId40" Type="http://schemas.openxmlformats.org/officeDocument/2006/relationships/image" Target="../media/image64.png"/><Relationship Id="rId41" Type="http://schemas.openxmlformats.org/officeDocument/2006/relationships/image" Target="../media/image65.png"/><Relationship Id="rId42" Type="http://schemas.openxmlformats.org/officeDocument/2006/relationships/image" Target="../media/image66.png"/><Relationship Id="rId43" Type="http://schemas.openxmlformats.org/officeDocument/2006/relationships/image" Target="../media/image67.jpe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4.png"/><Relationship Id="rId6" Type="http://schemas.openxmlformats.org/officeDocument/2006/relationships/image" Target="../media/image70.jpe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mailto:mduijm@fortinet.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jpg"/><Relationship Id="rId5" Type="http://schemas.openxmlformats.org/officeDocument/2006/relationships/image" Target="../media/image79.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0.png"/><Relationship Id="rId1" Type="http://schemas.microsoft.com/office/2007/relationships/media" Target="../media/media2.mp4"/><Relationship Id="rId2"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jpeg"/><Relationship Id="rId7" Type="http://schemas.openxmlformats.org/officeDocument/2006/relationships/image" Target="../media/image94.jpeg"/><Relationship Id="rId8" Type="http://schemas.openxmlformats.org/officeDocument/2006/relationships/image" Target="../media/image95.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102.png"/><Relationship Id="rId10" Type="http://schemas.openxmlformats.org/officeDocument/2006/relationships/image" Target="../media/image103.png"/><Relationship Id="rId1" Type="http://schemas.openxmlformats.org/officeDocument/2006/relationships/slideLayout" Target="../slideLayouts/slideLayout6.xml"/><Relationship Id="rId2" Type="http://schemas.openxmlformats.org/officeDocument/2006/relationships/image" Target="../media/image9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tags" Target="../tags/tag2.xm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6.emf"/><Relationship Id="rId6" Type="http://schemas.openxmlformats.org/officeDocument/2006/relationships/image" Target="../media/image7.png"/><Relationship Id="rId7" Type="http://schemas.openxmlformats.org/officeDocument/2006/relationships/image" Target="../media/image5.jpeg"/><Relationship Id="rId1" Type="http://schemas.openxmlformats.org/officeDocument/2006/relationships/vmlDrawing" Target="../drawings/vmlDrawing1.vml"/><Relationship Id="rId2"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nvSpPr>
        <p:spPr bwMode="auto">
          <a:xfrm>
            <a:off x="538162" y="2624138"/>
            <a:ext cx="8210301" cy="2245022"/>
          </a:xfrm>
          <a:prstGeom prst="rect">
            <a:avLst/>
          </a:prstGeom>
          <a:noFill/>
          <a:ln w="9525">
            <a:noFill/>
            <a:miter lim="800000"/>
            <a:headEnd/>
            <a:tailEnd/>
          </a:ln>
        </p:spPr>
        <p:txBody>
          <a:bodyPr wrap="none" lIns="0" tIns="0" rIns="0" bIns="0"/>
          <a:lstStyle/>
          <a:p>
            <a:pPr eaLnBrk="0" hangingPunct="0"/>
            <a:r>
              <a:rPr lang="en-US" sz="2800" dirty="0" smtClean="0">
                <a:latin typeface="+mj-lt"/>
              </a:rPr>
              <a:t>Why hackers don’t </a:t>
            </a:r>
            <a:r>
              <a:rPr lang="en-US" sz="2800" dirty="0">
                <a:latin typeface="+mj-lt"/>
              </a:rPr>
              <a:t>care about your </a:t>
            </a:r>
            <a:r>
              <a:rPr lang="en-US" sz="2800" dirty="0" smtClean="0">
                <a:latin typeface="+mj-lt"/>
              </a:rPr>
              <a:t>firewall</a:t>
            </a:r>
            <a:r>
              <a:rPr lang="en-US" sz="2000" dirty="0" smtClean="0">
                <a:latin typeface="+mj-lt"/>
              </a:rPr>
              <a:t> </a:t>
            </a:r>
            <a:endParaRPr lang="en-US" sz="2800" dirty="0" smtClean="0">
              <a:latin typeface="+mj-lt"/>
            </a:endParaRPr>
          </a:p>
          <a:p>
            <a:pPr eaLnBrk="0" hangingPunct="0"/>
            <a:endParaRPr lang="en-US" sz="2800" dirty="0" smtClean="0">
              <a:latin typeface="+mj-lt"/>
            </a:endParaRPr>
          </a:p>
          <a:p>
            <a:pPr eaLnBrk="0" hangingPunct="0"/>
            <a:r>
              <a:rPr lang="en-US" sz="1600" dirty="0" smtClean="0">
                <a:latin typeface="+mj-lt"/>
              </a:rPr>
              <a:t>FortiWeb incorporates </a:t>
            </a:r>
            <a:r>
              <a:rPr lang="en-US" sz="1600" dirty="0" err="1" smtClean="0">
                <a:latin typeface="+mj-lt"/>
              </a:rPr>
              <a:t>Fortinet's</a:t>
            </a:r>
            <a:r>
              <a:rPr lang="en-US" sz="1600" dirty="0" smtClean="0">
                <a:latin typeface="+mj-lt"/>
              </a:rPr>
              <a:t> industry leading threat research to protect web-based </a:t>
            </a:r>
          </a:p>
          <a:p>
            <a:pPr eaLnBrk="0" hangingPunct="0"/>
            <a:r>
              <a:rPr lang="en-US" sz="1600" dirty="0" smtClean="0">
                <a:latin typeface="+mj-lt"/>
              </a:rPr>
              <a:t>applications, improving the security of confidential information and aiding in legislative and PCI </a:t>
            </a:r>
          </a:p>
          <a:p>
            <a:pPr eaLnBrk="0" hangingPunct="0"/>
            <a:r>
              <a:rPr lang="en-US" sz="1600" dirty="0" smtClean="0">
                <a:latin typeface="+mj-lt"/>
              </a:rPr>
              <a:t>compliance.</a:t>
            </a:r>
            <a:endParaRPr lang="en-US" sz="1600" dirty="0">
              <a:latin typeface="+mj-lt"/>
            </a:endParaRPr>
          </a:p>
        </p:txBody>
      </p:sp>
      <p:sp>
        <p:nvSpPr>
          <p:cNvPr id="29699" name="Text Box 8"/>
          <p:cNvSpPr txBox="1">
            <a:spLocks noChangeArrowheads="1"/>
          </p:cNvSpPr>
          <p:nvPr/>
        </p:nvSpPr>
        <p:spPr bwMode="auto">
          <a:xfrm>
            <a:off x="561450" y="5373216"/>
            <a:ext cx="3136900" cy="738664"/>
          </a:xfrm>
          <a:prstGeom prst="rect">
            <a:avLst/>
          </a:prstGeom>
          <a:noFill/>
          <a:ln w="12700">
            <a:noFill/>
            <a:miter lim="800000"/>
            <a:headEnd/>
            <a:tailEnd/>
          </a:ln>
        </p:spPr>
        <p:txBody>
          <a:bodyPr lIns="0" tIns="0" rIns="0" bIns="0">
            <a:spAutoFit/>
          </a:bodyPr>
          <a:lstStyle/>
          <a:p>
            <a:pPr eaLnBrk="0" hangingPunct="0">
              <a:spcBef>
                <a:spcPct val="50000"/>
              </a:spcBef>
            </a:pPr>
            <a:r>
              <a:rPr lang="en-US" sz="1200" b="1" dirty="0" smtClean="0">
                <a:latin typeface="Helvetica Neue" charset="0"/>
              </a:rPr>
              <a:t>Martijn </a:t>
            </a:r>
            <a:r>
              <a:rPr lang="en-US" sz="1200" b="1" dirty="0" err="1" smtClean="0">
                <a:latin typeface="Helvetica Neue" charset="0"/>
              </a:rPr>
              <a:t>Duijm</a:t>
            </a:r>
            <a:endParaRPr lang="en-US" sz="1200" b="1" dirty="0" smtClean="0">
              <a:latin typeface="Helvetica Neue" charset="0"/>
            </a:endParaRPr>
          </a:p>
          <a:p>
            <a:pPr eaLnBrk="0" hangingPunct="0">
              <a:spcBef>
                <a:spcPct val="50000"/>
              </a:spcBef>
            </a:pPr>
            <a:r>
              <a:rPr lang="en-US" sz="1200" b="1" dirty="0" smtClean="0">
                <a:latin typeface="Helvetica Neue" charset="0"/>
              </a:rPr>
              <a:t>Consultant System Engineer EMEA</a:t>
            </a:r>
          </a:p>
          <a:p>
            <a:pPr eaLnBrk="0" hangingPunct="0">
              <a:spcBef>
                <a:spcPct val="50000"/>
              </a:spcBef>
            </a:pPr>
            <a:r>
              <a:rPr lang="en-US" sz="1200" b="1" dirty="0" smtClean="0">
                <a:latin typeface="Helvetica Neue" charset="0"/>
              </a:rPr>
              <a:t>mduijm@fortinet.com</a:t>
            </a:r>
            <a:endParaRPr lang="en-US" b="1" dirty="0">
              <a:latin typeface="Helvetica 75 Bold" charset="0"/>
            </a:endParaRPr>
          </a:p>
        </p:txBody>
      </p:sp>
      <p:sp>
        <p:nvSpPr>
          <p:cNvPr id="29700" name="Line 4"/>
          <p:cNvSpPr>
            <a:spLocks noChangeShapeType="1"/>
          </p:cNvSpPr>
          <p:nvPr/>
        </p:nvSpPr>
        <p:spPr bwMode="auto">
          <a:xfrm>
            <a:off x="533400" y="4159333"/>
            <a:ext cx="3429000" cy="0"/>
          </a:xfrm>
          <a:prstGeom prst="line">
            <a:avLst/>
          </a:prstGeom>
          <a:noFill/>
          <a:ln w="12700">
            <a:solidFill>
              <a:srgbClr val="808080"/>
            </a:solidFill>
            <a:round/>
            <a:headEnd/>
            <a:tailEnd/>
          </a:ln>
        </p:spPr>
        <p:txBody>
          <a:bodyPr/>
          <a:lstStyle/>
          <a:p>
            <a:endParaRPr lang="en-US"/>
          </a:p>
        </p:txBody>
      </p:sp>
      <p:pic>
        <p:nvPicPr>
          <p:cNvPr id="6" name="Picture 77"/>
          <p:cNvPicPr>
            <a:picLocks noChangeAspect="1" noChangeArrowheads="1"/>
          </p:cNvPicPr>
          <p:nvPr/>
        </p:nvPicPr>
        <p:blipFill>
          <a:blip r:embed="rId3" cstate="print"/>
          <a:srcRect/>
          <a:stretch>
            <a:fillRect/>
          </a:stretch>
        </p:blipFill>
        <p:spPr bwMode="auto">
          <a:xfrm>
            <a:off x="5474887" y="1794365"/>
            <a:ext cx="3152775" cy="549275"/>
          </a:xfrm>
          <a:prstGeom prst="rect">
            <a:avLst/>
          </a:prstGeom>
          <a:noFill/>
          <a:ln w="12700">
            <a:noFill/>
            <a:miter lim="800000"/>
            <a:headEnd/>
            <a:tailEnd/>
          </a:ln>
          <a:effectLst/>
        </p:spPr>
      </p:pic>
    </p:spTree>
    <p:extLst>
      <p:ext uri="{BB962C8B-B14F-4D97-AF65-F5344CB8AC3E}">
        <p14:creationId xmlns:p14="http://schemas.microsoft.com/office/powerpoint/2010/main" val="1260610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8510"/>
          </a:xfrm>
        </p:spPr>
        <p:txBody>
          <a:bodyPr/>
          <a:lstStyle/>
          <a:p>
            <a:r>
              <a:rPr lang="en-US" dirty="0" smtClean="0"/>
              <a:t>SQL INJECTION EXAMPLE</a:t>
            </a:r>
            <a:endParaRPr lang="en-US" dirty="0"/>
          </a:p>
        </p:txBody>
      </p:sp>
      <p:sp>
        <p:nvSpPr>
          <p:cNvPr id="3" name="Content Placeholder 2"/>
          <p:cNvSpPr>
            <a:spLocks noGrp="1"/>
          </p:cNvSpPr>
          <p:nvPr>
            <p:ph idx="1"/>
          </p:nvPr>
        </p:nvSpPr>
        <p:spPr/>
        <p:txBody>
          <a:bodyPr/>
          <a:lstStyle/>
          <a:p>
            <a:r>
              <a:rPr lang="en-US" smtClean="0"/>
              <a:t>Quick search on YouTube, over 1000 clips with tutorials and examples</a:t>
            </a:r>
          </a:p>
          <a:p>
            <a:endParaRPr lang="en-US" smtClean="0"/>
          </a:p>
          <a:p>
            <a:r>
              <a:rPr lang="en-US" smtClean="0"/>
              <a:t>Ready to use software like SQLi Helper and MD5 cracker</a:t>
            </a:r>
            <a:endParaRPr lang="en-US" dirty="0"/>
          </a:p>
        </p:txBody>
      </p:sp>
      <p:sp>
        <p:nvSpPr>
          <p:cNvPr id="4" name="Slide Number Placeholder 3"/>
          <p:cNvSpPr>
            <a:spLocks noGrp="1"/>
          </p:cNvSpPr>
          <p:nvPr>
            <p:ph type="sldNum" sz="quarter" idx="10"/>
          </p:nvPr>
        </p:nvSpPr>
        <p:spPr/>
        <p:txBody>
          <a:bodyPr/>
          <a:lstStyle/>
          <a:p>
            <a:fld id="{BF719D0A-FBAB-4F85-96DA-F1405A3D9D00}" type="slidenum">
              <a:rPr lang="en-US" smtClean="0"/>
              <a:pPr/>
              <a:t>10</a:t>
            </a:fld>
            <a:endParaRPr lang="en-US"/>
          </a:p>
        </p:txBody>
      </p:sp>
      <p:pic>
        <p:nvPicPr>
          <p:cNvPr id="6" name="SQL injection_SHELL upload [www.keepvid.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49" y="1132367"/>
            <a:ext cx="8842375" cy="5331522"/>
          </a:xfrm>
          <a:prstGeom prst="rect">
            <a:avLst/>
          </a:prstGeom>
        </p:spPr>
      </p:pic>
    </p:spTree>
    <p:extLst>
      <p:ext uri="{BB962C8B-B14F-4D97-AF65-F5344CB8AC3E}">
        <p14:creationId xmlns:p14="http://schemas.microsoft.com/office/powerpoint/2010/main" val="4136105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604136"/>
          </a:xfrm>
        </p:spPr>
        <p:txBody>
          <a:bodyPr/>
          <a:lstStyle/>
          <a:p>
            <a:r>
              <a:rPr lang="en-US" dirty="0" smtClean="0"/>
              <a:t>A2 – Cross-Site Scripting (XSS)</a:t>
            </a:r>
            <a:endParaRPr lang="en-US" dirty="0"/>
          </a:p>
        </p:txBody>
      </p:sp>
      <p:sp>
        <p:nvSpPr>
          <p:cNvPr id="3" name="Content Placeholder 2"/>
          <p:cNvSpPr>
            <a:spLocks noGrp="1"/>
          </p:cNvSpPr>
          <p:nvPr>
            <p:ph idx="1"/>
          </p:nvPr>
        </p:nvSpPr>
        <p:spPr/>
        <p:txBody>
          <a:bodyPr/>
          <a:lstStyle/>
          <a:p>
            <a:endParaRPr lang="en-US"/>
          </a:p>
        </p:txBody>
      </p:sp>
      <p:graphicFrame>
        <p:nvGraphicFramePr>
          <p:cNvPr id="4" name="Diagram 3"/>
          <p:cNvGraphicFramePr/>
          <p:nvPr>
            <p:extLst>
              <p:ext uri="{D42A27DB-BD31-4B8C-83A1-F6EECF244321}">
                <p14:modId xmlns:p14="http://schemas.microsoft.com/office/powerpoint/2010/main" val="3598545380"/>
              </p:ext>
            </p:extLst>
          </p:nvPr>
        </p:nvGraphicFramePr>
        <p:xfrm>
          <a:off x="457200" y="1700808"/>
          <a:ext cx="8229600"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13551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457200" y="274638"/>
            <a:ext cx="8229600" cy="616011"/>
          </a:xfrm>
        </p:spPr>
        <p:txBody>
          <a:bodyPr/>
          <a:lstStyle/>
          <a:p>
            <a:r>
              <a:rPr lang="nl-BE" dirty="0" smtClean="0"/>
              <a:t>XSS = Cross-site Scripting</a:t>
            </a:r>
            <a:endParaRPr lang="nl-BE" dirty="0"/>
          </a:p>
        </p:txBody>
      </p:sp>
      <p:sp>
        <p:nvSpPr>
          <p:cNvPr id="384003" name="Rectangle 3"/>
          <p:cNvSpPr>
            <a:spLocks noGrp="1" noChangeArrowheads="1"/>
          </p:cNvSpPr>
          <p:nvPr>
            <p:ph type="body" idx="1"/>
          </p:nvPr>
        </p:nvSpPr>
        <p:spPr/>
        <p:txBody>
          <a:bodyPr/>
          <a:lstStyle/>
          <a:p>
            <a:r>
              <a:rPr lang="nl-BE" smtClean="0"/>
              <a:t>Web application vulnerability</a:t>
            </a:r>
          </a:p>
          <a:p>
            <a:r>
              <a:rPr lang="nl-BE" smtClean="0"/>
              <a:t>Injection of code into web pages viewed by others</a:t>
            </a:r>
          </a:p>
          <a:p>
            <a:endParaRPr lang="nl-BE" smtClean="0"/>
          </a:p>
          <a:p>
            <a:pPr lvl="1"/>
            <a:r>
              <a:rPr lang="nl-BE" smtClean="0"/>
              <a:t>XSS = new buffer overflow</a:t>
            </a:r>
          </a:p>
          <a:p>
            <a:pPr lvl="1"/>
            <a:endParaRPr lang="nl-BE" smtClean="0"/>
          </a:p>
          <a:p>
            <a:pPr lvl="1"/>
            <a:endParaRPr lang="nl-BE" smtClean="0"/>
          </a:p>
          <a:p>
            <a:pPr lvl="1"/>
            <a:endParaRPr lang="nl-BE" smtClean="0"/>
          </a:p>
          <a:p>
            <a:pPr lvl="1"/>
            <a:r>
              <a:rPr lang="nl-BE" smtClean="0"/>
              <a:t>Javascript = new Shell Code</a:t>
            </a:r>
          </a:p>
          <a:p>
            <a:endParaRPr lang="en-GB" dirty="0"/>
          </a:p>
        </p:txBody>
      </p:sp>
      <p:sp>
        <p:nvSpPr>
          <p:cNvPr id="384004" name="Freeform 4"/>
          <p:cNvSpPr>
            <a:spLocks/>
          </p:cNvSpPr>
          <p:nvPr/>
        </p:nvSpPr>
        <p:spPr bwMode="auto">
          <a:xfrm>
            <a:off x="3590925" y="3846514"/>
            <a:ext cx="3333750" cy="1862137"/>
          </a:xfrm>
          <a:custGeom>
            <a:avLst/>
            <a:gdLst/>
            <a:ahLst/>
            <a:cxnLst>
              <a:cxn ang="0">
                <a:pos x="0" y="627"/>
              </a:cxn>
              <a:cxn ang="0">
                <a:pos x="1149" y="0"/>
              </a:cxn>
              <a:cxn ang="0">
                <a:pos x="2100" y="549"/>
              </a:cxn>
              <a:cxn ang="0">
                <a:pos x="945" y="1173"/>
              </a:cxn>
              <a:cxn ang="0">
                <a:pos x="0" y="627"/>
              </a:cxn>
            </a:cxnLst>
            <a:rect l="0" t="0" r="r" b="b"/>
            <a:pathLst>
              <a:path w="2100" h="1173">
                <a:moveTo>
                  <a:pt x="0" y="627"/>
                </a:moveTo>
                <a:lnTo>
                  <a:pt x="1149" y="0"/>
                </a:lnTo>
                <a:lnTo>
                  <a:pt x="2100" y="549"/>
                </a:lnTo>
                <a:lnTo>
                  <a:pt x="945" y="1173"/>
                </a:lnTo>
                <a:lnTo>
                  <a:pt x="0" y="627"/>
                </a:lnTo>
                <a:close/>
              </a:path>
            </a:pathLst>
          </a:custGeom>
          <a:gradFill rotWithShape="1">
            <a:gsLst>
              <a:gs pos="0">
                <a:srgbClr val="B6E0BB">
                  <a:alpha val="64999"/>
                </a:srgbClr>
              </a:gs>
              <a:gs pos="100000">
                <a:srgbClr val="99C58D">
                  <a:alpha val="10001"/>
                </a:srgbClr>
              </a:gs>
            </a:gsLst>
            <a:lin ang="2700000" scaled="1"/>
          </a:gradFill>
          <a:ln w="9525" cap="flat" cmpd="sng">
            <a:solidFill>
              <a:schemeClr val="accent2"/>
            </a:solidFill>
            <a:prstDash val="solid"/>
            <a:round/>
            <a:headEnd type="none" w="med" len="med"/>
            <a:tailEnd type="none" w="med" len="med"/>
          </a:ln>
          <a:effectLst/>
        </p:spPr>
        <p:txBody>
          <a:bodyPr lIns="91435" tIns="45718" rIns="91435" bIns="45718" anchor="ctr"/>
          <a:lstStyle/>
          <a:p>
            <a:endParaRPr lang="en-GB"/>
          </a:p>
        </p:txBody>
      </p:sp>
      <p:pic>
        <p:nvPicPr>
          <p:cNvPr id="384005" name="Picture 5" descr="Cloud from MS presentation SMALL"/>
          <p:cNvPicPr>
            <a:picLocks noChangeAspect="1" noChangeArrowheads="1"/>
          </p:cNvPicPr>
          <p:nvPr/>
        </p:nvPicPr>
        <p:blipFill>
          <a:blip r:embed="rId3" cstate="print"/>
          <a:srcRect/>
          <a:stretch>
            <a:fillRect/>
          </a:stretch>
        </p:blipFill>
        <p:spPr bwMode="auto">
          <a:xfrm rot="-1544309">
            <a:off x="5829301" y="3124201"/>
            <a:ext cx="1819275" cy="1095375"/>
          </a:xfrm>
          <a:prstGeom prst="rect">
            <a:avLst/>
          </a:prstGeom>
          <a:noFill/>
        </p:spPr>
      </p:pic>
      <p:pic>
        <p:nvPicPr>
          <p:cNvPr id="384006" name="Picture 6" descr="New Picture (4)"/>
          <p:cNvPicPr>
            <a:picLocks noChangeAspect="1" noChangeArrowheads="1"/>
          </p:cNvPicPr>
          <p:nvPr/>
        </p:nvPicPr>
        <p:blipFill>
          <a:blip r:embed="rId4" cstate="print"/>
          <a:srcRect/>
          <a:stretch>
            <a:fillRect/>
          </a:stretch>
        </p:blipFill>
        <p:spPr bwMode="auto">
          <a:xfrm>
            <a:off x="5219700" y="3973513"/>
            <a:ext cx="1000125" cy="923925"/>
          </a:xfrm>
          <a:prstGeom prst="rect">
            <a:avLst/>
          </a:prstGeom>
          <a:noFill/>
        </p:spPr>
      </p:pic>
      <p:pic>
        <p:nvPicPr>
          <p:cNvPr id="384007" name="Picture 7" descr="New Picture (13)"/>
          <p:cNvPicPr>
            <a:picLocks noChangeAspect="1" noChangeArrowheads="1"/>
          </p:cNvPicPr>
          <p:nvPr/>
        </p:nvPicPr>
        <p:blipFill>
          <a:blip r:embed="rId5" cstate="print"/>
          <a:srcRect/>
          <a:stretch>
            <a:fillRect/>
          </a:stretch>
        </p:blipFill>
        <p:spPr bwMode="auto">
          <a:xfrm>
            <a:off x="4957763" y="4421188"/>
            <a:ext cx="427037" cy="561975"/>
          </a:xfrm>
          <a:prstGeom prst="rect">
            <a:avLst/>
          </a:prstGeom>
          <a:noFill/>
        </p:spPr>
      </p:pic>
      <p:pic>
        <p:nvPicPr>
          <p:cNvPr id="384009" name="Picture 9" descr="New Picture"/>
          <p:cNvPicPr>
            <a:picLocks noChangeAspect="1" noChangeArrowheads="1"/>
          </p:cNvPicPr>
          <p:nvPr/>
        </p:nvPicPr>
        <p:blipFill>
          <a:blip r:embed="rId6" cstate="print"/>
          <a:srcRect/>
          <a:stretch>
            <a:fillRect/>
          </a:stretch>
        </p:blipFill>
        <p:spPr bwMode="auto">
          <a:xfrm>
            <a:off x="7835901" y="2438401"/>
            <a:ext cx="581025" cy="962025"/>
          </a:xfrm>
          <a:prstGeom prst="rect">
            <a:avLst/>
          </a:prstGeom>
          <a:noFill/>
        </p:spPr>
      </p:pic>
      <p:sp>
        <p:nvSpPr>
          <p:cNvPr id="384010" name="AutoShape 10"/>
          <p:cNvSpPr>
            <a:spLocks noChangeArrowheads="1"/>
          </p:cNvSpPr>
          <p:nvPr/>
        </p:nvSpPr>
        <p:spPr bwMode="auto">
          <a:xfrm rot="-28715079">
            <a:off x="6981826" y="3393364"/>
            <a:ext cx="128587" cy="472911"/>
          </a:xfrm>
          <a:prstGeom prst="can">
            <a:avLst>
              <a:gd name="adj" fmla="val 54171"/>
            </a:avLst>
          </a:prstGeom>
          <a:gradFill rotWithShape="1">
            <a:gsLst>
              <a:gs pos="0">
                <a:srgbClr val="92000A">
                  <a:gamma/>
                  <a:shade val="46275"/>
                  <a:invGamma/>
                </a:srgbClr>
              </a:gs>
              <a:gs pos="50000">
                <a:srgbClr val="92000A"/>
              </a:gs>
              <a:gs pos="100000">
                <a:srgbClr val="92000A">
                  <a:gamma/>
                  <a:shade val="46275"/>
                  <a:invGamma/>
                </a:srgbClr>
              </a:gs>
            </a:gsLst>
            <a:lin ang="0" scaled="1"/>
          </a:gradFill>
          <a:ln w="9525">
            <a:solidFill>
              <a:schemeClr val="tx1"/>
            </a:solidFill>
            <a:round/>
            <a:headEnd/>
            <a:tailEnd/>
          </a:ln>
          <a:effectLst/>
        </p:spPr>
        <p:txBody>
          <a:bodyPr lIns="91435" tIns="45718" rIns="91435" bIns="45718" anchor="ctr">
            <a:spAutoFit/>
          </a:bodyPr>
          <a:lstStyle/>
          <a:p>
            <a:endParaRPr lang="en-GB"/>
          </a:p>
        </p:txBody>
      </p:sp>
      <p:pic>
        <p:nvPicPr>
          <p:cNvPr id="384012" name="Picture 12" descr="hacker"/>
          <p:cNvPicPr>
            <a:picLocks noChangeAspect="1" noChangeArrowheads="1"/>
          </p:cNvPicPr>
          <p:nvPr/>
        </p:nvPicPr>
        <p:blipFill>
          <a:blip r:embed="rId7" cstate="print"/>
          <a:srcRect/>
          <a:stretch>
            <a:fillRect/>
          </a:stretch>
        </p:blipFill>
        <p:spPr bwMode="auto">
          <a:xfrm>
            <a:off x="7451726" y="4557712"/>
            <a:ext cx="627063" cy="846138"/>
          </a:xfrm>
          <a:prstGeom prst="rect">
            <a:avLst/>
          </a:prstGeom>
          <a:noFill/>
        </p:spPr>
      </p:pic>
      <p:pic>
        <p:nvPicPr>
          <p:cNvPr id="384014" name="Picture 14" descr="leeward-course06-02-27">
            <a:hlinkClick r:id="rId8"/>
          </p:cNvPr>
          <p:cNvPicPr>
            <a:picLocks noChangeAspect="1" noChangeArrowheads="1"/>
          </p:cNvPicPr>
          <p:nvPr/>
        </p:nvPicPr>
        <p:blipFill>
          <a:blip r:embed="rId9" cstate="print"/>
          <a:srcRect/>
          <a:stretch>
            <a:fillRect/>
          </a:stretch>
        </p:blipFill>
        <p:spPr bwMode="auto">
          <a:xfrm>
            <a:off x="8101013" y="4702176"/>
            <a:ext cx="668337" cy="474662"/>
          </a:xfrm>
          <a:prstGeom prst="rect">
            <a:avLst/>
          </a:prstGeom>
          <a:noFill/>
        </p:spPr>
      </p:pic>
      <p:sp>
        <p:nvSpPr>
          <p:cNvPr id="384020" name="Freeform 20"/>
          <p:cNvSpPr>
            <a:spLocks/>
          </p:cNvSpPr>
          <p:nvPr/>
        </p:nvSpPr>
        <p:spPr bwMode="auto">
          <a:xfrm>
            <a:off x="6300789" y="3189288"/>
            <a:ext cx="2446337" cy="1152525"/>
          </a:xfrm>
          <a:custGeom>
            <a:avLst/>
            <a:gdLst/>
            <a:ahLst/>
            <a:cxnLst>
              <a:cxn ang="0">
                <a:pos x="1088" y="726"/>
              </a:cxn>
              <a:cxn ang="0">
                <a:pos x="1360" y="0"/>
              </a:cxn>
              <a:cxn ang="0">
                <a:pos x="0" y="726"/>
              </a:cxn>
            </a:cxnLst>
            <a:rect l="0" t="0" r="r" b="b"/>
            <a:pathLst>
              <a:path w="1541" h="726">
                <a:moveTo>
                  <a:pt x="1088" y="726"/>
                </a:moveTo>
                <a:cubicBezTo>
                  <a:pt x="1314" y="363"/>
                  <a:pt x="1541" y="0"/>
                  <a:pt x="1360" y="0"/>
                </a:cubicBezTo>
                <a:cubicBezTo>
                  <a:pt x="1179" y="0"/>
                  <a:pt x="257" y="598"/>
                  <a:pt x="0" y="726"/>
                </a:cubicBezTo>
              </a:path>
            </a:pathLst>
          </a:custGeom>
          <a:noFill/>
          <a:ln w="44450" cap="flat" cmpd="sng">
            <a:solidFill>
              <a:srgbClr val="FF0000"/>
            </a:solidFill>
            <a:prstDash val="solid"/>
            <a:round/>
            <a:headEnd type="none" w="sm" len="sm"/>
            <a:tailEnd type="triangle" w="sm" len="sm"/>
          </a:ln>
          <a:effectLst/>
        </p:spPr>
        <p:txBody>
          <a:bodyPr wrap="none" lIns="91435" tIns="45718" rIns="91435" bIns="45718" anchor="ctr"/>
          <a:lstStyle/>
          <a:p>
            <a:endParaRPr lang="en-GB"/>
          </a:p>
        </p:txBody>
      </p:sp>
    </p:spTree>
    <p:extLst>
      <p:ext uri="{BB962C8B-B14F-4D97-AF65-F5344CB8AC3E}">
        <p14:creationId xmlns:p14="http://schemas.microsoft.com/office/powerpoint/2010/main" val="245580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4005"/>
                                        </p:tgtEl>
                                        <p:attrNameLst>
                                          <p:attrName>style.visibility</p:attrName>
                                        </p:attrNameLst>
                                      </p:cBhvr>
                                      <p:to>
                                        <p:strVal val="visible"/>
                                      </p:to>
                                    </p:set>
                                    <p:animEffect transition="in" filter="blinds(horizontal)">
                                      <p:cBhvr>
                                        <p:cTn id="7" dur="500"/>
                                        <p:tgtEl>
                                          <p:spTgt spid="38400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84010"/>
                                        </p:tgtEl>
                                        <p:attrNameLst>
                                          <p:attrName>style.visibility</p:attrName>
                                        </p:attrNameLst>
                                      </p:cBhvr>
                                      <p:to>
                                        <p:strVal val="visible"/>
                                      </p:to>
                                    </p:set>
                                    <p:animEffect transition="in" filter="blinds(horizontal)">
                                      <p:cBhvr>
                                        <p:cTn id="10" dur="500"/>
                                        <p:tgtEl>
                                          <p:spTgt spid="384010"/>
                                        </p:tgtEl>
                                      </p:cBhvr>
                                    </p:animEffect>
                                  </p:childTnLst>
                                </p:cTn>
                              </p:par>
                              <p:par>
                                <p:cTn id="11" presetID="3" presetClass="entr" presetSubtype="10" fill="hold" nodeType="withEffect">
                                  <p:stCondLst>
                                    <p:cond delay="0"/>
                                  </p:stCondLst>
                                  <p:childTnLst>
                                    <p:set>
                                      <p:cBhvr>
                                        <p:cTn id="12" dur="1" fill="hold">
                                          <p:stCondLst>
                                            <p:cond delay="0"/>
                                          </p:stCondLst>
                                        </p:cTn>
                                        <p:tgtEl>
                                          <p:spTgt spid="384006"/>
                                        </p:tgtEl>
                                        <p:attrNameLst>
                                          <p:attrName>style.visibility</p:attrName>
                                        </p:attrNameLst>
                                      </p:cBhvr>
                                      <p:to>
                                        <p:strVal val="visible"/>
                                      </p:to>
                                    </p:set>
                                    <p:animEffect transition="in" filter="blinds(horizontal)">
                                      <p:cBhvr>
                                        <p:cTn id="13" dur="500"/>
                                        <p:tgtEl>
                                          <p:spTgt spid="384006"/>
                                        </p:tgtEl>
                                      </p:cBhvr>
                                    </p:animEffect>
                                  </p:childTnLst>
                                </p:cTn>
                              </p:par>
                              <p:par>
                                <p:cTn id="14" presetID="3" presetClass="entr" presetSubtype="10" fill="hold" nodeType="withEffect">
                                  <p:stCondLst>
                                    <p:cond delay="0"/>
                                  </p:stCondLst>
                                  <p:childTnLst>
                                    <p:set>
                                      <p:cBhvr>
                                        <p:cTn id="15" dur="1" fill="hold">
                                          <p:stCondLst>
                                            <p:cond delay="0"/>
                                          </p:stCondLst>
                                        </p:cTn>
                                        <p:tgtEl>
                                          <p:spTgt spid="384007"/>
                                        </p:tgtEl>
                                        <p:attrNameLst>
                                          <p:attrName>style.visibility</p:attrName>
                                        </p:attrNameLst>
                                      </p:cBhvr>
                                      <p:to>
                                        <p:strVal val="visible"/>
                                      </p:to>
                                    </p:set>
                                    <p:animEffect transition="in" filter="blinds(horizontal)">
                                      <p:cBhvr>
                                        <p:cTn id="16" dur="500"/>
                                        <p:tgtEl>
                                          <p:spTgt spid="38400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84004"/>
                                        </p:tgtEl>
                                        <p:attrNameLst>
                                          <p:attrName>style.visibility</p:attrName>
                                        </p:attrNameLst>
                                      </p:cBhvr>
                                      <p:to>
                                        <p:strVal val="visible"/>
                                      </p:to>
                                    </p:set>
                                    <p:animEffect transition="in" filter="blinds(horizontal)">
                                      <p:cBhvr>
                                        <p:cTn id="19" dur="500"/>
                                        <p:tgtEl>
                                          <p:spTgt spid="384004"/>
                                        </p:tgtEl>
                                      </p:cBhvr>
                                    </p:animEffect>
                                  </p:childTnLst>
                                </p:cTn>
                              </p:par>
                              <p:par>
                                <p:cTn id="20" presetID="3" presetClass="entr" presetSubtype="10" fill="hold" nodeType="withEffect">
                                  <p:stCondLst>
                                    <p:cond delay="0"/>
                                  </p:stCondLst>
                                  <p:childTnLst>
                                    <p:set>
                                      <p:cBhvr>
                                        <p:cTn id="21" dur="1" fill="hold">
                                          <p:stCondLst>
                                            <p:cond delay="0"/>
                                          </p:stCondLst>
                                        </p:cTn>
                                        <p:tgtEl>
                                          <p:spTgt spid="384009"/>
                                        </p:tgtEl>
                                        <p:attrNameLst>
                                          <p:attrName>style.visibility</p:attrName>
                                        </p:attrNameLst>
                                      </p:cBhvr>
                                      <p:to>
                                        <p:strVal val="visible"/>
                                      </p:to>
                                    </p:set>
                                    <p:animEffect transition="in" filter="blinds(horizontal)">
                                      <p:cBhvr>
                                        <p:cTn id="22" dur="500"/>
                                        <p:tgtEl>
                                          <p:spTgt spid="384009"/>
                                        </p:tgtEl>
                                      </p:cBhvr>
                                    </p:animEffect>
                                  </p:childTnLst>
                                </p:cTn>
                              </p:par>
                            </p:childTnLst>
                          </p:cTn>
                        </p:par>
                        <p:par>
                          <p:cTn id="23" fill="hold">
                            <p:stCondLst>
                              <p:cond delay="500"/>
                            </p:stCondLst>
                            <p:childTnLst>
                              <p:par>
                                <p:cTn id="24" presetID="3" presetClass="entr" presetSubtype="10" fill="hold" nodeType="afterEffect">
                                  <p:stCondLst>
                                    <p:cond delay="0"/>
                                  </p:stCondLst>
                                  <p:childTnLst>
                                    <p:set>
                                      <p:cBhvr>
                                        <p:cTn id="25" dur="1" fill="hold">
                                          <p:stCondLst>
                                            <p:cond delay="0"/>
                                          </p:stCondLst>
                                        </p:cTn>
                                        <p:tgtEl>
                                          <p:spTgt spid="384012"/>
                                        </p:tgtEl>
                                        <p:attrNameLst>
                                          <p:attrName>style.visibility</p:attrName>
                                        </p:attrNameLst>
                                      </p:cBhvr>
                                      <p:to>
                                        <p:strVal val="visible"/>
                                      </p:to>
                                    </p:set>
                                    <p:animEffect transition="in" filter="blinds(horizontal)">
                                      <p:cBhvr>
                                        <p:cTn id="26" dur="500"/>
                                        <p:tgtEl>
                                          <p:spTgt spid="38401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84020"/>
                                        </p:tgtEl>
                                        <p:attrNameLst>
                                          <p:attrName>style.visibility</p:attrName>
                                        </p:attrNameLst>
                                      </p:cBhvr>
                                      <p:to>
                                        <p:strVal val="visible"/>
                                      </p:to>
                                    </p:set>
                                    <p:animEffect transition="in" filter="blinds(horizontal)">
                                      <p:cBhvr>
                                        <p:cTn id="29" dur="500"/>
                                        <p:tgtEl>
                                          <p:spTgt spid="384020"/>
                                        </p:tgtEl>
                                      </p:cBhvr>
                                    </p:animEffect>
                                  </p:childTnLst>
                                </p:cTn>
                              </p:par>
                              <p:par>
                                <p:cTn id="30" presetID="3" presetClass="entr" presetSubtype="10" fill="hold" nodeType="withEffect">
                                  <p:stCondLst>
                                    <p:cond delay="0"/>
                                  </p:stCondLst>
                                  <p:childTnLst>
                                    <p:set>
                                      <p:cBhvr>
                                        <p:cTn id="31" dur="1" fill="hold">
                                          <p:stCondLst>
                                            <p:cond delay="0"/>
                                          </p:stCondLst>
                                        </p:cTn>
                                        <p:tgtEl>
                                          <p:spTgt spid="384014"/>
                                        </p:tgtEl>
                                        <p:attrNameLst>
                                          <p:attrName>style.visibility</p:attrName>
                                        </p:attrNameLst>
                                      </p:cBhvr>
                                      <p:to>
                                        <p:strVal val="visible"/>
                                      </p:to>
                                    </p:set>
                                    <p:animEffect transition="in" filter="blinds(horizontal)">
                                      <p:cBhvr>
                                        <p:cTn id="32" dur="500"/>
                                        <p:tgtEl>
                                          <p:spTgt spid="384014"/>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2.77778E-7 -2.36818E-6 L -0.03142 -0.24144 " pathEditMode="relative" rAng="0" ptsTypes="AA">
                                      <p:cBhvr>
                                        <p:cTn id="36" dur="2000" fill="hold"/>
                                        <p:tgtEl>
                                          <p:spTgt spid="384014"/>
                                        </p:tgtEl>
                                        <p:attrNameLst>
                                          <p:attrName>ppt_x</p:attrName>
                                          <p:attrName>ppt_y</p:attrName>
                                        </p:attrNameLst>
                                      </p:cBhvr>
                                      <p:rCtr x="-1600" y="-12100"/>
                                    </p:animMotion>
                                  </p:childTnLst>
                                </p:cTn>
                              </p:par>
                            </p:childTnLst>
                          </p:cTn>
                        </p:par>
                        <p:par>
                          <p:cTn id="37" fill="hold">
                            <p:stCondLst>
                              <p:cond delay="2000"/>
                            </p:stCondLst>
                            <p:childTnLst>
                              <p:par>
                                <p:cTn id="38" presetID="0" presetClass="path" presetSubtype="0" accel="50000" decel="50000" fill="hold" nodeType="afterEffect">
                                  <p:stCondLst>
                                    <p:cond delay="0"/>
                                  </p:stCondLst>
                                  <p:childTnLst>
                                    <p:animMotion origin="layout" path="M -0.03646 -0.23381 L -0.28073 -0.0555 " pathEditMode="relative" ptsTypes="AA">
                                      <p:cBhvr>
                                        <p:cTn id="39" dur="2000" fill="hold"/>
                                        <p:tgtEl>
                                          <p:spTgt spid="384014"/>
                                        </p:tgtEl>
                                        <p:attrNameLst>
                                          <p:attrName>ppt_x</p:attrName>
                                          <p:attrName>ppt_y</p:attrName>
                                        </p:attrNameLst>
                                      </p:cBhvr>
                                    </p:animMotion>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384003">
                                            <p:txEl>
                                              <p:pRg st="3" end="3"/>
                                            </p:txEl>
                                          </p:spTgt>
                                        </p:tgtEl>
                                        <p:attrNameLst>
                                          <p:attrName>style.visibility</p:attrName>
                                        </p:attrNameLst>
                                      </p:cBhvr>
                                      <p:to>
                                        <p:strVal val="visible"/>
                                      </p:to>
                                    </p:set>
                                    <p:animEffect transition="in" filter="blinds(horizontal)">
                                      <p:cBhvr>
                                        <p:cTn id="44" dur="500"/>
                                        <p:tgtEl>
                                          <p:spTgt spid="384003">
                                            <p:txEl>
                                              <p:pRg st="3" end="3"/>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384003">
                                            <p:txEl>
                                              <p:pRg st="7" end="7"/>
                                            </p:txEl>
                                          </p:spTgt>
                                        </p:tgtEl>
                                        <p:attrNameLst>
                                          <p:attrName>style.visibility</p:attrName>
                                        </p:attrNameLst>
                                      </p:cBhvr>
                                      <p:to>
                                        <p:strVal val="visible"/>
                                      </p:to>
                                    </p:set>
                                    <p:animEffect transition="in" filter="blinds(horizontal)">
                                      <p:cBhvr>
                                        <p:cTn id="47" dur="500"/>
                                        <p:tgtEl>
                                          <p:spTgt spid="3840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4" grpId="0" animBg="1"/>
      <p:bldP spid="384010" grpId="0" animBg="1"/>
      <p:bldP spid="3840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556635"/>
          </a:xfrm>
        </p:spPr>
        <p:txBody>
          <a:bodyPr/>
          <a:lstStyle/>
          <a:p>
            <a:r>
              <a:rPr lang="en-US" dirty="0" smtClean="0"/>
              <a:t>Cross-Site Scripting Illustrated</a:t>
            </a:r>
          </a:p>
        </p:txBody>
      </p:sp>
      <p:sp>
        <p:nvSpPr>
          <p:cNvPr id="3" name="Content Placeholder 2"/>
          <p:cNvSpPr>
            <a:spLocks noGrp="1"/>
          </p:cNvSpPr>
          <p:nvPr>
            <p:ph idx="1"/>
          </p:nvPr>
        </p:nvSpPr>
        <p:spPr/>
        <p:txBody>
          <a:bodyPr/>
          <a:lstStyle/>
          <a:p>
            <a:endParaRPr lang="en-US"/>
          </a:p>
        </p:txBody>
      </p:sp>
      <p:sp>
        <p:nvSpPr>
          <p:cNvPr id="32771" name="Rectangle 3"/>
          <p:cNvSpPr>
            <a:spLocks noChangeArrowheads="1"/>
          </p:cNvSpPr>
          <p:nvPr/>
        </p:nvSpPr>
        <p:spPr bwMode="gray">
          <a:xfrm>
            <a:off x="6553200" y="1600200"/>
            <a:ext cx="2362200" cy="1143000"/>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en-US"/>
              <a:t>Application with stored XSS vulnerability</a:t>
            </a:r>
          </a:p>
        </p:txBody>
      </p:sp>
      <p:pic>
        <p:nvPicPr>
          <p:cNvPr id="32772" name="Picture 4"/>
          <p:cNvPicPr>
            <a:picLocks noChangeAspect="1" noChangeArrowheads="1"/>
          </p:cNvPicPr>
          <p:nvPr/>
        </p:nvPicPr>
        <p:blipFill>
          <a:blip r:embed="rId4" cstate="print"/>
          <a:srcRect/>
          <a:stretch>
            <a:fillRect/>
          </a:stretch>
        </p:blipFill>
        <p:spPr bwMode="gray">
          <a:xfrm>
            <a:off x="2311400" y="3765550"/>
            <a:ext cx="3505200" cy="1773238"/>
          </a:xfrm>
          <a:prstGeom prst="rect">
            <a:avLst/>
          </a:prstGeom>
          <a:noFill/>
          <a:ln w="9525">
            <a:noFill/>
            <a:miter lim="800000"/>
            <a:headEnd/>
            <a:tailEnd/>
          </a:ln>
        </p:spPr>
      </p:pic>
      <p:sp>
        <p:nvSpPr>
          <p:cNvPr id="32773" name="Line 5"/>
          <p:cNvSpPr>
            <a:spLocks noChangeShapeType="1"/>
          </p:cNvSpPr>
          <p:nvPr/>
        </p:nvSpPr>
        <p:spPr bwMode="auto">
          <a:xfrm>
            <a:off x="5816600" y="2568575"/>
            <a:ext cx="1066800" cy="733425"/>
          </a:xfrm>
          <a:prstGeom prst="line">
            <a:avLst/>
          </a:prstGeom>
          <a:noFill/>
          <a:ln w="57150">
            <a:solidFill>
              <a:schemeClr val="tx1"/>
            </a:solidFill>
            <a:round/>
            <a:headEnd/>
            <a:tailEnd type="triangle" w="med" len="med"/>
          </a:ln>
        </p:spPr>
        <p:txBody>
          <a:bodyPr>
            <a:spAutoFit/>
          </a:bodyPr>
          <a:lstStyle/>
          <a:p>
            <a:endParaRPr lang="nl-BE"/>
          </a:p>
        </p:txBody>
      </p:sp>
      <p:pic>
        <p:nvPicPr>
          <p:cNvPr id="32774" name="Picture 6" descr="TN_hacker"/>
          <p:cNvPicPr>
            <a:picLocks noChangeAspect="1" noChangeArrowheads="1"/>
          </p:cNvPicPr>
          <p:nvPr/>
        </p:nvPicPr>
        <p:blipFill>
          <a:blip r:embed="rId5" cstate="print">
            <a:lum bright="24000" contrast="42000"/>
          </a:blip>
          <a:srcRect/>
          <a:stretch>
            <a:fillRect/>
          </a:stretch>
        </p:blipFill>
        <p:spPr bwMode="auto">
          <a:xfrm>
            <a:off x="1016000" y="1622425"/>
            <a:ext cx="1093788" cy="1268413"/>
          </a:xfrm>
          <a:prstGeom prst="rect">
            <a:avLst/>
          </a:prstGeom>
          <a:noFill/>
          <a:ln w="9525">
            <a:noFill/>
            <a:miter lim="800000"/>
            <a:headEnd/>
            <a:tailEnd/>
          </a:ln>
          <a:effectLst>
            <a:outerShdw dist="107763" dir="2700000" algn="ctr" rotWithShape="0">
              <a:srgbClr val="808080">
                <a:alpha val="50000"/>
              </a:srgbClr>
            </a:outerShdw>
          </a:effectLst>
        </p:spPr>
      </p:pic>
      <p:sp>
        <p:nvSpPr>
          <p:cNvPr id="32775" name="Oval 7"/>
          <p:cNvSpPr>
            <a:spLocks noChangeArrowheads="1"/>
          </p:cNvSpPr>
          <p:nvPr/>
        </p:nvSpPr>
        <p:spPr bwMode="auto">
          <a:xfrm>
            <a:off x="914400" y="5867400"/>
            <a:ext cx="471488" cy="373063"/>
          </a:xfrm>
          <a:prstGeom prst="ellipse">
            <a:avLst/>
          </a:prstGeom>
          <a:solidFill>
            <a:srgbClr val="66FF66"/>
          </a:solidFill>
          <a:ln w="9525" algn="ctr">
            <a:solidFill>
              <a:schemeClr val="tx1"/>
            </a:solidFill>
            <a:round/>
            <a:headEnd/>
            <a:tailEnd/>
          </a:ln>
        </p:spPr>
        <p:txBody>
          <a:bodyPr anchor="ctr">
            <a:spAutoFit/>
          </a:bodyPr>
          <a:lstStyle/>
          <a:p>
            <a:r>
              <a:rPr lang="en-US"/>
              <a:t>3</a:t>
            </a:r>
          </a:p>
        </p:txBody>
      </p:sp>
      <p:sp>
        <p:nvSpPr>
          <p:cNvPr id="32776" name="Oval 8"/>
          <p:cNvSpPr>
            <a:spLocks noChangeArrowheads="1"/>
          </p:cNvSpPr>
          <p:nvPr/>
        </p:nvSpPr>
        <p:spPr bwMode="auto">
          <a:xfrm>
            <a:off x="1701800" y="3440113"/>
            <a:ext cx="471488" cy="373062"/>
          </a:xfrm>
          <a:prstGeom prst="ellipse">
            <a:avLst/>
          </a:prstGeom>
          <a:solidFill>
            <a:srgbClr val="66FF66"/>
          </a:solidFill>
          <a:ln w="9525" algn="ctr">
            <a:solidFill>
              <a:schemeClr val="tx1"/>
            </a:solidFill>
            <a:round/>
            <a:headEnd/>
            <a:tailEnd/>
          </a:ln>
        </p:spPr>
        <p:txBody>
          <a:bodyPr anchor="ctr">
            <a:spAutoFit/>
          </a:bodyPr>
          <a:lstStyle/>
          <a:p>
            <a:r>
              <a:rPr lang="en-US"/>
              <a:t>2</a:t>
            </a:r>
          </a:p>
        </p:txBody>
      </p:sp>
      <p:sp>
        <p:nvSpPr>
          <p:cNvPr id="32777" name="Line 9"/>
          <p:cNvSpPr>
            <a:spLocks noChangeShapeType="1"/>
          </p:cNvSpPr>
          <p:nvPr/>
        </p:nvSpPr>
        <p:spPr bwMode="auto">
          <a:xfrm flipH="1">
            <a:off x="5816600" y="3902075"/>
            <a:ext cx="1066800" cy="801688"/>
          </a:xfrm>
          <a:prstGeom prst="line">
            <a:avLst/>
          </a:prstGeom>
          <a:noFill/>
          <a:ln w="57150">
            <a:solidFill>
              <a:schemeClr val="tx1"/>
            </a:solidFill>
            <a:round/>
            <a:headEnd/>
            <a:tailEnd type="triangle" w="med" len="med"/>
          </a:ln>
        </p:spPr>
        <p:txBody>
          <a:bodyPr>
            <a:spAutoFit/>
          </a:bodyPr>
          <a:lstStyle/>
          <a:p>
            <a:endParaRPr lang="nl-BE"/>
          </a:p>
        </p:txBody>
      </p:sp>
      <p:sp>
        <p:nvSpPr>
          <p:cNvPr id="32778" name="Rectangle 10"/>
          <p:cNvSpPr>
            <a:spLocks noChangeArrowheads="1"/>
          </p:cNvSpPr>
          <p:nvPr/>
        </p:nvSpPr>
        <p:spPr bwMode="gray">
          <a:xfrm>
            <a:off x="2159000" y="1038225"/>
            <a:ext cx="5181600" cy="266700"/>
          </a:xfrm>
          <a:prstGeom prst="rect">
            <a:avLst/>
          </a:prstGeom>
          <a:noFill/>
          <a:ln w="9525">
            <a:noFill/>
            <a:miter lim="800000"/>
            <a:headEnd/>
            <a:tailEnd/>
          </a:ln>
        </p:spPr>
        <p:txBody>
          <a:bodyPr lIns="92075" tIns="46038" rIns="92075" bIns="46038"/>
          <a:lstStyle/>
          <a:p>
            <a:pPr marL="342900" indent="-342900">
              <a:spcBef>
                <a:spcPct val="20000"/>
              </a:spcBef>
              <a:buFont typeface="Webdings" pitchFamily="18" charset="2"/>
              <a:buNone/>
            </a:pPr>
            <a:r>
              <a:rPr lang="en-US"/>
              <a:t>Attacker sets the trap – update my profile</a:t>
            </a:r>
          </a:p>
        </p:txBody>
      </p:sp>
      <p:pic>
        <p:nvPicPr>
          <p:cNvPr id="32779" name="Picture 11"/>
          <p:cNvPicPr>
            <a:picLocks noChangeAspect="1" noChangeArrowheads="1"/>
          </p:cNvPicPr>
          <p:nvPr/>
        </p:nvPicPr>
        <p:blipFill>
          <a:blip r:embed="rId4" cstate="print"/>
          <a:srcRect/>
          <a:stretch>
            <a:fillRect/>
          </a:stretch>
        </p:blipFill>
        <p:spPr bwMode="gray">
          <a:xfrm>
            <a:off x="2311400" y="1366838"/>
            <a:ext cx="3505200" cy="1773237"/>
          </a:xfrm>
          <a:prstGeom prst="rect">
            <a:avLst/>
          </a:prstGeom>
          <a:noFill/>
          <a:ln w="9525">
            <a:noFill/>
            <a:miter lim="800000"/>
            <a:headEnd/>
            <a:tailEnd/>
          </a:ln>
        </p:spPr>
      </p:pic>
      <p:sp>
        <p:nvSpPr>
          <p:cNvPr id="32780" name="Rectangle 12"/>
          <p:cNvSpPr>
            <a:spLocks noChangeArrowheads="1"/>
          </p:cNvSpPr>
          <p:nvPr/>
        </p:nvSpPr>
        <p:spPr bwMode="auto">
          <a:xfrm>
            <a:off x="3225800" y="2203450"/>
            <a:ext cx="2438400" cy="1077913"/>
          </a:xfrm>
          <a:prstGeom prst="rect">
            <a:avLst/>
          </a:prstGeom>
          <a:solidFill>
            <a:srgbClr val="FFFFCC"/>
          </a:solidFill>
          <a:ln w="9525" algn="ctr">
            <a:noFill/>
            <a:miter lim="800000"/>
            <a:headEnd/>
            <a:tailEnd/>
          </a:ln>
        </p:spPr>
        <p:txBody>
          <a:bodyPr>
            <a:spAutoFit/>
          </a:bodyPr>
          <a:lstStyle/>
          <a:p>
            <a:pPr>
              <a:spcBef>
                <a:spcPct val="50000"/>
              </a:spcBef>
              <a:buClr>
                <a:schemeClr val="tx1"/>
              </a:buClr>
              <a:buSzPct val="90000"/>
            </a:pPr>
            <a:r>
              <a:rPr lang="en-US" sz="1600"/>
              <a:t>Attacker enters a malicious script into a web page that stores the data on the server</a:t>
            </a:r>
          </a:p>
        </p:txBody>
      </p:sp>
      <p:sp>
        <p:nvSpPr>
          <p:cNvPr id="32781" name="Oval 13"/>
          <p:cNvSpPr>
            <a:spLocks noChangeArrowheads="1"/>
          </p:cNvSpPr>
          <p:nvPr/>
        </p:nvSpPr>
        <p:spPr bwMode="auto">
          <a:xfrm>
            <a:off x="1701800" y="1022350"/>
            <a:ext cx="471488" cy="373063"/>
          </a:xfrm>
          <a:prstGeom prst="ellipse">
            <a:avLst/>
          </a:prstGeom>
          <a:solidFill>
            <a:srgbClr val="66FF66"/>
          </a:solidFill>
          <a:ln w="9525" algn="ctr">
            <a:solidFill>
              <a:schemeClr val="tx1"/>
            </a:solidFill>
            <a:round/>
            <a:headEnd/>
            <a:tailEnd/>
          </a:ln>
        </p:spPr>
        <p:txBody>
          <a:bodyPr anchor="ctr">
            <a:spAutoFit/>
          </a:bodyPr>
          <a:lstStyle/>
          <a:p>
            <a:r>
              <a:rPr lang="en-US"/>
              <a:t>1</a:t>
            </a:r>
          </a:p>
        </p:txBody>
      </p:sp>
      <p:sp>
        <p:nvSpPr>
          <p:cNvPr id="32782" name="Rectangle 14"/>
          <p:cNvSpPr>
            <a:spLocks noChangeArrowheads="1"/>
          </p:cNvSpPr>
          <p:nvPr/>
        </p:nvSpPr>
        <p:spPr bwMode="gray">
          <a:xfrm>
            <a:off x="2151063" y="3438525"/>
            <a:ext cx="5181600" cy="266700"/>
          </a:xfrm>
          <a:prstGeom prst="rect">
            <a:avLst/>
          </a:prstGeom>
          <a:noFill/>
          <a:ln w="9525">
            <a:noFill/>
            <a:miter lim="800000"/>
            <a:headEnd/>
            <a:tailEnd/>
          </a:ln>
        </p:spPr>
        <p:txBody>
          <a:bodyPr lIns="92075" tIns="46038" rIns="92075" bIns="46038"/>
          <a:lstStyle/>
          <a:p>
            <a:pPr marL="342900" indent="-342900">
              <a:spcBef>
                <a:spcPct val="20000"/>
              </a:spcBef>
              <a:buFont typeface="Webdings" pitchFamily="18" charset="2"/>
              <a:buNone/>
            </a:pPr>
            <a:r>
              <a:rPr lang="en-US"/>
              <a:t>Victim views page – sees attacker profile</a:t>
            </a:r>
          </a:p>
        </p:txBody>
      </p:sp>
      <p:sp>
        <p:nvSpPr>
          <p:cNvPr id="32783" name="Rectangle 15"/>
          <p:cNvSpPr>
            <a:spLocks noChangeArrowheads="1"/>
          </p:cNvSpPr>
          <p:nvPr/>
        </p:nvSpPr>
        <p:spPr bwMode="gray">
          <a:xfrm>
            <a:off x="1371600" y="5915025"/>
            <a:ext cx="6324600" cy="266700"/>
          </a:xfrm>
          <a:prstGeom prst="rect">
            <a:avLst/>
          </a:prstGeom>
          <a:noFill/>
          <a:ln w="9525">
            <a:noFill/>
            <a:miter lim="800000"/>
            <a:headEnd/>
            <a:tailEnd/>
          </a:ln>
        </p:spPr>
        <p:txBody>
          <a:bodyPr lIns="92075" tIns="46038" rIns="92075" bIns="46038"/>
          <a:lstStyle/>
          <a:p>
            <a:pPr marL="342900" indent="-342900">
              <a:spcBef>
                <a:spcPct val="20000"/>
              </a:spcBef>
              <a:buFont typeface="Webdings" pitchFamily="18" charset="2"/>
              <a:buNone/>
            </a:pPr>
            <a:r>
              <a:rPr lang="en-US"/>
              <a:t>Script silently sends attacker Victim’s session cookie</a:t>
            </a:r>
          </a:p>
        </p:txBody>
      </p:sp>
      <p:sp>
        <p:nvSpPr>
          <p:cNvPr id="32784" name="Rectangle 16"/>
          <p:cNvSpPr>
            <a:spLocks noChangeArrowheads="1"/>
          </p:cNvSpPr>
          <p:nvPr/>
        </p:nvSpPr>
        <p:spPr bwMode="auto">
          <a:xfrm>
            <a:off x="3225800" y="4570413"/>
            <a:ext cx="2438400" cy="1077912"/>
          </a:xfrm>
          <a:prstGeom prst="rect">
            <a:avLst/>
          </a:prstGeom>
          <a:solidFill>
            <a:srgbClr val="FFFFCC"/>
          </a:solidFill>
          <a:ln w="9525" algn="ctr">
            <a:noFill/>
            <a:miter lim="800000"/>
            <a:headEnd/>
            <a:tailEnd/>
          </a:ln>
        </p:spPr>
        <p:txBody>
          <a:bodyPr>
            <a:spAutoFit/>
          </a:bodyPr>
          <a:lstStyle/>
          <a:p>
            <a:pPr>
              <a:spcBef>
                <a:spcPct val="50000"/>
              </a:spcBef>
              <a:buClr>
                <a:schemeClr val="tx1"/>
              </a:buClr>
              <a:buSzPct val="90000"/>
            </a:pPr>
            <a:r>
              <a:rPr lang="en-US" sz="1600"/>
              <a:t>Script runs inside victim’s browser with full access to the DOM and cookies</a:t>
            </a:r>
          </a:p>
        </p:txBody>
      </p:sp>
      <p:grpSp>
        <p:nvGrpSpPr>
          <p:cNvPr id="32785" name="Group 17"/>
          <p:cNvGrpSpPr>
            <a:grpSpLocks/>
          </p:cNvGrpSpPr>
          <p:nvPr/>
        </p:nvGrpSpPr>
        <p:grpSpPr bwMode="auto">
          <a:xfrm>
            <a:off x="6883400" y="2968625"/>
            <a:ext cx="1455738" cy="1412875"/>
            <a:chOff x="4336" y="1870"/>
            <a:chExt cx="917" cy="890"/>
          </a:xfrm>
        </p:grpSpPr>
        <p:sp>
          <p:nvSpPr>
            <p:cNvPr id="32788" name="Rectangle 18"/>
            <p:cNvSpPr>
              <a:spLocks noChangeArrowheads="1"/>
            </p:cNvSpPr>
            <p:nvPr/>
          </p:nvSpPr>
          <p:spPr bwMode="ltGray">
            <a:xfrm>
              <a:off x="4336" y="2616"/>
              <a:ext cx="917" cy="144"/>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en-US" sz="1000">
                  <a:solidFill>
                    <a:schemeClr val="bg1"/>
                  </a:solidFill>
                </a:rPr>
                <a:t>Custom Code</a:t>
              </a:r>
            </a:p>
          </p:txBody>
        </p:sp>
        <p:sp>
          <p:nvSpPr>
            <p:cNvPr id="32789" name="Rectangle 19"/>
            <p:cNvSpPr>
              <a:spLocks noChangeArrowheads="1"/>
            </p:cNvSpPr>
            <p:nvPr/>
          </p:nvSpPr>
          <p:spPr bwMode="ltGray">
            <a:xfrm rot="-5400000">
              <a:off x="4023"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en-US" sz="1000">
                  <a:solidFill>
                    <a:schemeClr val="bg1"/>
                  </a:solidFill>
                </a:rPr>
                <a:t>Accounts</a:t>
              </a:r>
            </a:p>
          </p:txBody>
        </p:sp>
        <p:sp>
          <p:nvSpPr>
            <p:cNvPr id="32790" name="Rectangle 20"/>
            <p:cNvSpPr>
              <a:spLocks noChangeArrowheads="1"/>
            </p:cNvSpPr>
            <p:nvPr/>
          </p:nvSpPr>
          <p:spPr bwMode="ltGray">
            <a:xfrm rot="-5400000">
              <a:off x="4139"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en-US" sz="1000">
                  <a:solidFill>
                    <a:schemeClr val="bg1"/>
                  </a:solidFill>
                </a:rPr>
                <a:t>Finance</a:t>
              </a:r>
            </a:p>
          </p:txBody>
        </p:sp>
        <p:sp>
          <p:nvSpPr>
            <p:cNvPr id="32791" name="Rectangle 21"/>
            <p:cNvSpPr>
              <a:spLocks noChangeArrowheads="1"/>
            </p:cNvSpPr>
            <p:nvPr/>
          </p:nvSpPr>
          <p:spPr bwMode="ltGray">
            <a:xfrm rot="-5400000">
              <a:off x="426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en-US" sz="1000">
                  <a:solidFill>
                    <a:schemeClr val="bg1"/>
                  </a:solidFill>
                </a:rPr>
                <a:t>Administration</a:t>
              </a:r>
            </a:p>
          </p:txBody>
        </p:sp>
        <p:sp>
          <p:nvSpPr>
            <p:cNvPr id="32792" name="Rectangle 22"/>
            <p:cNvSpPr>
              <a:spLocks noChangeArrowheads="1"/>
            </p:cNvSpPr>
            <p:nvPr/>
          </p:nvSpPr>
          <p:spPr bwMode="ltGray">
            <a:xfrm rot="-5400000">
              <a:off x="4375"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en-US" sz="1000">
                  <a:solidFill>
                    <a:schemeClr val="bg1"/>
                  </a:solidFill>
                </a:rPr>
                <a:t>Transactions</a:t>
              </a:r>
            </a:p>
          </p:txBody>
        </p:sp>
        <p:sp>
          <p:nvSpPr>
            <p:cNvPr id="32793" name="Rectangle 23"/>
            <p:cNvSpPr>
              <a:spLocks noChangeArrowheads="1"/>
            </p:cNvSpPr>
            <p:nvPr/>
          </p:nvSpPr>
          <p:spPr bwMode="ltGray">
            <a:xfrm rot="-5400000">
              <a:off x="4498"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en-US" sz="1000">
                  <a:solidFill>
                    <a:schemeClr val="bg1"/>
                  </a:solidFill>
                </a:rPr>
                <a:t>Communication</a:t>
              </a:r>
            </a:p>
          </p:txBody>
        </p:sp>
        <p:sp>
          <p:nvSpPr>
            <p:cNvPr id="32794" name="Rectangle 24"/>
            <p:cNvSpPr>
              <a:spLocks noChangeArrowheads="1"/>
            </p:cNvSpPr>
            <p:nvPr/>
          </p:nvSpPr>
          <p:spPr bwMode="ltGray">
            <a:xfrm rot="-5400000">
              <a:off x="4609"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en-US" sz="1000">
                  <a:solidFill>
                    <a:schemeClr val="bg1"/>
                  </a:solidFill>
                </a:rPr>
                <a:t>Knowledge Mgmt</a:t>
              </a:r>
            </a:p>
          </p:txBody>
        </p:sp>
        <p:sp>
          <p:nvSpPr>
            <p:cNvPr id="32795" name="Rectangle 25"/>
            <p:cNvSpPr>
              <a:spLocks noChangeArrowheads="1"/>
            </p:cNvSpPr>
            <p:nvPr/>
          </p:nvSpPr>
          <p:spPr bwMode="ltGray">
            <a:xfrm rot="-5400000">
              <a:off x="4725"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en-US" sz="1000">
                  <a:solidFill>
                    <a:schemeClr val="bg1"/>
                  </a:solidFill>
                </a:rPr>
                <a:t>E-Commerce</a:t>
              </a:r>
            </a:p>
          </p:txBody>
        </p:sp>
        <p:sp>
          <p:nvSpPr>
            <p:cNvPr id="32796" name="Rectangle 26"/>
            <p:cNvSpPr>
              <a:spLocks noChangeArrowheads="1"/>
            </p:cNvSpPr>
            <p:nvPr/>
          </p:nvSpPr>
          <p:spPr bwMode="ltGray">
            <a:xfrm rot="-5400000">
              <a:off x="484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en-US" sz="1000">
                  <a:solidFill>
                    <a:schemeClr val="bg1"/>
                  </a:solidFill>
                </a:rPr>
                <a:t>Bus. Functions</a:t>
              </a:r>
            </a:p>
          </p:txBody>
        </p:sp>
      </p:grpSp>
      <p:pic>
        <p:nvPicPr>
          <p:cNvPr id="32786" name="Picture 27" descr="businesswoman"/>
          <p:cNvPicPr>
            <a:picLocks noChangeAspect="1" noChangeArrowheads="1"/>
          </p:cNvPicPr>
          <p:nvPr/>
        </p:nvPicPr>
        <p:blipFill>
          <a:blip r:embed="rId6" cstate="print"/>
          <a:srcRect/>
          <a:stretch>
            <a:fillRect/>
          </a:stretch>
        </p:blipFill>
        <p:spPr bwMode="auto">
          <a:xfrm>
            <a:off x="1016000" y="4037013"/>
            <a:ext cx="1050925" cy="1255712"/>
          </a:xfrm>
          <a:prstGeom prst="rect">
            <a:avLst/>
          </a:prstGeom>
          <a:noFill/>
          <a:ln w="9525">
            <a:noFill/>
            <a:miter lim="800000"/>
            <a:headEnd/>
            <a:tailEnd/>
          </a:ln>
          <a:effectLst>
            <a:outerShdw dist="107763" dir="2700000" algn="ctr" rotWithShape="0">
              <a:srgbClr val="808080">
                <a:alpha val="50000"/>
              </a:srgbClr>
            </a:outerShdw>
          </a:effectLst>
        </p:spPr>
      </p:pic>
      <p:sp>
        <p:nvSpPr>
          <p:cNvPr id="32787" name="Freeform 28"/>
          <p:cNvSpPr>
            <a:spLocks/>
          </p:cNvSpPr>
          <p:nvPr/>
        </p:nvSpPr>
        <p:spPr bwMode="auto">
          <a:xfrm>
            <a:off x="457200" y="2535238"/>
            <a:ext cx="2768600" cy="3235325"/>
          </a:xfrm>
          <a:custGeom>
            <a:avLst/>
            <a:gdLst>
              <a:gd name="T0" fmla="*/ 2147483647 w 1744"/>
              <a:gd name="T1" fmla="*/ 2147483647 h 2328"/>
              <a:gd name="T2" fmla="*/ 2147483647 w 1744"/>
              <a:gd name="T3" fmla="*/ 2147483647 h 2328"/>
              <a:gd name="T4" fmla="*/ 2147483647 w 1744"/>
              <a:gd name="T5" fmla="*/ 2147483647 h 2328"/>
              <a:gd name="T6" fmla="*/ 2147483647 w 1744"/>
              <a:gd name="T7" fmla="*/ 2147483647 h 2328"/>
              <a:gd name="T8" fmla="*/ 2147483647 w 1744"/>
              <a:gd name="T9" fmla="*/ 2147483647 h 2328"/>
              <a:gd name="T10" fmla="*/ 2147483647 w 1744"/>
              <a:gd name="T11" fmla="*/ 2147483647 h 2328"/>
              <a:gd name="T12" fmla="*/ 0 60000 65536"/>
              <a:gd name="T13" fmla="*/ 0 60000 65536"/>
              <a:gd name="T14" fmla="*/ 0 60000 65536"/>
              <a:gd name="T15" fmla="*/ 0 60000 65536"/>
              <a:gd name="T16" fmla="*/ 0 60000 65536"/>
              <a:gd name="T17" fmla="*/ 0 60000 65536"/>
              <a:gd name="T18" fmla="*/ 0 w 1744"/>
              <a:gd name="T19" fmla="*/ 0 h 2328"/>
              <a:gd name="T20" fmla="*/ 1744 w 1744"/>
              <a:gd name="T21" fmla="*/ 2328 h 2328"/>
            </a:gdLst>
            <a:ahLst/>
            <a:cxnLst>
              <a:cxn ang="T12">
                <a:pos x="T0" y="T1"/>
              </a:cxn>
              <a:cxn ang="T13">
                <a:pos x="T2" y="T3"/>
              </a:cxn>
              <a:cxn ang="T14">
                <a:pos x="T4" y="T5"/>
              </a:cxn>
              <a:cxn ang="T15">
                <a:pos x="T6" y="T7"/>
              </a:cxn>
              <a:cxn ang="T16">
                <a:pos x="T8" y="T9"/>
              </a:cxn>
              <a:cxn ang="T17">
                <a:pos x="T10" y="T11"/>
              </a:cxn>
            </a:cxnLst>
            <a:rect l="T18" t="T19" r="T20" b="T21"/>
            <a:pathLst>
              <a:path w="1744" h="2328">
                <a:moveTo>
                  <a:pt x="1744" y="1704"/>
                </a:moveTo>
                <a:cubicBezTo>
                  <a:pt x="1492" y="1904"/>
                  <a:pt x="1240" y="2104"/>
                  <a:pt x="976" y="2184"/>
                </a:cubicBezTo>
                <a:cubicBezTo>
                  <a:pt x="712" y="2264"/>
                  <a:pt x="320" y="2328"/>
                  <a:pt x="160" y="2184"/>
                </a:cubicBezTo>
                <a:cubicBezTo>
                  <a:pt x="0" y="2040"/>
                  <a:pt x="32" y="1648"/>
                  <a:pt x="16" y="1320"/>
                </a:cubicBezTo>
                <a:cubicBezTo>
                  <a:pt x="0" y="992"/>
                  <a:pt x="8" y="432"/>
                  <a:pt x="64" y="216"/>
                </a:cubicBezTo>
                <a:cubicBezTo>
                  <a:pt x="120" y="0"/>
                  <a:pt x="236" y="12"/>
                  <a:pt x="352" y="24"/>
                </a:cubicBezTo>
              </a:path>
            </a:pathLst>
          </a:custGeom>
          <a:noFill/>
          <a:ln w="57150">
            <a:solidFill>
              <a:srgbClr val="FF0000"/>
            </a:solidFill>
            <a:round/>
            <a:headEnd/>
            <a:tailEnd type="triangle" w="med" len="med"/>
          </a:ln>
        </p:spPr>
        <p:txBody>
          <a:bodyPr wrap="none">
            <a:spAutoFit/>
          </a:bodyPr>
          <a:lstStyle/>
          <a:p>
            <a:endParaRPr lang="nl-BE"/>
          </a:p>
        </p:txBody>
      </p:sp>
    </p:spTree>
    <p:custDataLst>
      <p:tags r:id="rId1"/>
    </p:custDataLst>
    <p:extLst>
      <p:ext uri="{BB962C8B-B14F-4D97-AF65-F5344CB8AC3E}">
        <p14:creationId xmlns:p14="http://schemas.microsoft.com/office/powerpoint/2010/main" val="3219939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2261"/>
          </a:xfrm>
        </p:spPr>
        <p:txBody>
          <a:bodyPr/>
          <a:lstStyle/>
          <a:p>
            <a:r>
              <a:rPr lang="nl-BE" dirty="0" smtClean="0"/>
              <a:t>XSSED.ORG</a:t>
            </a:r>
            <a:endParaRPr lang="nl-BE" dirty="0"/>
          </a:p>
        </p:txBody>
      </p:sp>
      <p:sp>
        <p:nvSpPr>
          <p:cNvPr id="7" name="Content Placeholder 6"/>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91B424F0-30A2-4201-84E1-0E06B2061B85}" type="slidenum">
              <a:rPr lang="en-US" smtClean="0"/>
              <a:pPr/>
              <a:t>14</a:t>
            </a:fld>
            <a:endParaRPr lang="en-US"/>
          </a:p>
        </p:txBody>
      </p:sp>
      <p:pic>
        <p:nvPicPr>
          <p:cNvPr id="6146" name="Picture 2" descr="http://www.xssed.org/files/image/News/mcafee/xss_mcafee_sec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06" y="1500188"/>
            <a:ext cx="3161109" cy="22488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5016" y="5404961"/>
            <a:ext cx="8915406" cy="757419"/>
          </a:xfrm>
          <a:prstGeom prst="rect">
            <a:avLst/>
          </a:prstGeom>
          <a:solidFill>
            <a:schemeClr val="bg1"/>
          </a:solidFill>
        </p:spPr>
        <p:txBody>
          <a:bodyPr wrap="none" lIns="64291" tIns="32146" rIns="64291" bIns="32146" rtlCol="0">
            <a:spAutoFit/>
          </a:bodyPr>
          <a:lstStyle/>
          <a:p>
            <a:r>
              <a:rPr lang="nl-BE" sz="2200" dirty="0"/>
              <a:t>Still not fixed (with redirection): </a:t>
            </a:r>
            <a:br>
              <a:rPr lang="nl-BE" sz="2200" dirty="0"/>
            </a:br>
            <a:r>
              <a:rPr lang="nl-BE" sz="2200" dirty="0"/>
              <a:t>http://www.google.com/search?btnI&amp;q=allinurl:http://www.xssed.com/</a:t>
            </a:r>
          </a:p>
        </p:txBody>
      </p:sp>
      <p:pic>
        <p:nvPicPr>
          <p:cNvPr id="6148" name="Picture 4" descr="http://www.xssed.com/files/image/News/paypalevsslx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406" y="3214687"/>
            <a:ext cx="5920383" cy="18953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009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8510"/>
          </a:xfrm>
        </p:spPr>
        <p:txBody>
          <a:bodyPr/>
          <a:lstStyle/>
          <a:p>
            <a:r>
              <a:rPr lang="en-US" dirty="0" smtClean="0"/>
              <a:t>Browser Exploitation Framework</a:t>
            </a:r>
            <a:endParaRPr lang="nl-BE" dirty="0"/>
          </a:p>
        </p:txBody>
      </p:sp>
      <p:sp>
        <p:nvSpPr>
          <p:cNvPr id="4" name="Content Placeholder 3"/>
          <p:cNvSpPr>
            <a:spLocks noGrp="1"/>
          </p:cNvSpPr>
          <p:nvPr>
            <p:ph idx="1"/>
          </p:nvPr>
        </p:nvSpPr>
        <p:spPr/>
        <p:txBody>
          <a:bodyPr/>
          <a:lstStyle/>
          <a:p>
            <a:endParaRPr lang="en-US"/>
          </a:p>
        </p:txBody>
      </p:sp>
      <p:pic>
        <p:nvPicPr>
          <p:cNvPr id="201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1" y="1772816"/>
            <a:ext cx="6782961" cy="4493712"/>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1522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C:\Users\Idan\Desktop\Fortinet\Marketing\Pics\1000C\FWB-1000C_Rt.jpg"/>
          <p:cNvPicPr>
            <a:picLocks noChangeAspect="1" noChangeArrowheads="1"/>
          </p:cNvPicPr>
          <p:nvPr/>
        </p:nvPicPr>
        <p:blipFill>
          <a:blip r:embed="rId2"/>
          <a:srcRect/>
          <a:stretch>
            <a:fillRect/>
          </a:stretch>
        </p:blipFill>
        <p:spPr bwMode="auto">
          <a:xfrm>
            <a:off x="6644841" y="3080654"/>
            <a:ext cx="2499159" cy="805837"/>
          </a:xfrm>
          <a:prstGeom prst="rect">
            <a:avLst/>
          </a:prstGeom>
          <a:noFill/>
        </p:spPr>
      </p:pic>
      <p:sp>
        <p:nvSpPr>
          <p:cNvPr id="14338" name="Rectangle 2"/>
          <p:cNvSpPr>
            <a:spLocks noGrp="1" noChangeArrowheads="1"/>
          </p:cNvSpPr>
          <p:nvPr>
            <p:ph type="title"/>
          </p:nvPr>
        </p:nvSpPr>
        <p:spPr>
          <a:xfrm>
            <a:off x="457200" y="274638"/>
            <a:ext cx="8229600" cy="592261"/>
          </a:xfrm>
        </p:spPr>
        <p:txBody>
          <a:bodyPr/>
          <a:lstStyle/>
          <a:p>
            <a:r>
              <a:rPr lang="en-US" dirty="0" smtClean="0"/>
              <a:t>Introducing - FortiWeb Web Application Firewall</a:t>
            </a:r>
          </a:p>
        </p:txBody>
      </p:sp>
      <p:sp>
        <p:nvSpPr>
          <p:cNvPr id="7" name="Content Placeholder 6"/>
          <p:cNvSpPr>
            <a:spLocks noGrp="1"/>
          </p:cNvSpPr>
          <p:nvPr>
            <p:ph idx="1"/>
          </p:nvPr>
        </p:nvSpPr>
        <p:spPr/>
        <p:txBody>
          <a:bodyPr/>
          <a:lstStyle/>
          <a:p>
            <a:endParaRPr lang="en-US"/>
          </a:p>
        </p:txBody>
      </p:sp>
      <p:grpSp>
        <p:nvGrpSpPr>
          <p:cNvPr id="2" name="Group 6"/>
          <p:cNvGrpSpPr>
            <a:grpSpLocks/>
          </p:cNvGrpSpPr>
          <p:nvPr/>
        </p:nvGrpSpPr>
        <p:grpSpPr bwMode="auto">
          <a:xfrm>
            <a:off x="1379538" y="1322388"/>
            <a:ext cx="7223125" cy="1030287"/>
            <a:chOff x="869" y="665"/>
            <a:chExt cx="4550" cy="649"/>
          </a:xfrm>
        </p:grpSpPr>
        <p:pic>
          <p:nvPicPr>
            <p:cNvPr id="14364" name="Picture 7"/>
            <p:cNvPicPr>
              <a:picLocks noChangeAspect="1" noChangeArrowheads="1"/>
            </p:cNvPicPr>
            <p:nvPr/>
          </p:nvPicPr>
          <p:blipFill>
            <a:blip r:embed="rId3"/>
            <a:srcRect/>
            <a:stretch>
              <a:fillRect/>
            </a:stretch>
          </p:blipFill>
          <p:spPr bwMode="auto">
            <a:xfrm rot="10800000">
              <a:off x="869" y="665"/>
              <a:ext cx="4200" cy="649"/>
            </a:xfrm>
            <a:prstGeom prst="rect">
              <a:avLst/>
            </a:prstGeom>
            <a:noFill/>
            <a:ln w="9525">
              <a:noFill/>
              <a:miter lim="800000"/>
              <a:headEnd/>
              <a:tailEnd/>
            </a:ln>
          </p:spPr>
        </p:pic>
        <p:sp>
          <p:nvSpPr>
            <p:cNvPr id="14365" name="Content Placeholder 2"/>
            <p:cNvSpPr>
              <a:spLocks/>
            </p:cNvSpPr>
            <p:nvPr/>
          </p:nvSpPr>
          <p:spPr bwMode="auto">
            <a:xfrm>
              <a:off x="961" y="746"/>
              <a:ext cx="4458" cy="469"/>
            </a:xfrm>
            <a:prstGeom prst="rect">
              <a:avLst/>
            </a:prstGeom>
            <a:noFill/>
            <a:ln w="9525">
              <a:noFill/>
              <a:miter lim="800000"/>
              <a:headEnd/>
              <a:tailEnd/>
            </a:ln>
          </p:spPr>
          <p:txBody>
            <a:bodyPr/>
            <a:lstStyle/>
            <a:p>
              <a:pPr>
                <a:spcBef>
                  <a:spcPct val="10000"/>
                </a:spcBef>
                <a:buClr>
                  <a:srgbClr val="FF0000"/>
                </a:buClr>
                <a:buFont typeface="Times" pitchFamily="18" charset="0"/>
                <a:buNone/>
              </a:pPr>
              <a:r>
                <a:rPr lang="en-US" altLang="zh-CN" sz="2000" b="1" dirty="0">
                  <a:solidFill>
                    <a:srgbClr val="FF0000"/>
                  </a:solidFill>
                  <a:latin typeface="Arial Narrow" pitchFamily="34" charset="0"/>
                  <a:ea typeface="SimSun" pitchFamily="2" charset="-122"/>
                </a:rPr>
                <a:t>Web Application Firewall</a:t>
              </a:r>
              <a:r>
                <a:rPr lang="en-US" altLang="zh-CN" sz="2000" dirty="0">
                  <a:latin typeface="Arial Narrow" pitchFamily="34" charset="0"/>
                  <a:ea typeface="SimSun" pitchFamily="2" charset="-122"/>
                </a:rPr>
                <a:t> </a:t>
              </a:r>
              <a:r>
                <a:rPr lang="en-US" altLang="zh-CN" sz="2000" b="1" dirty="0">
                  <a:solidFill>
                    <a:srgbClr val="FF0000"/>
                  </a:solidFill>
                  <a:latin typeface="Arial Narrow" pitchFamily="34" charset="0"/>
                  <a:ea typeface="SimSun" pitchFamily="2" charset="-122"/>
                </a:rPr>
                <a:t>- WAF</a:t>
              </a:r>
              <a:endParaRPr lang="en-US" altLang="zh-CN" sz="2000" dirty="0">
                <a:latin typeface="Arial Narrow" pitchFamily="34" charset="0"/>
                <a:ea typeface="SimSun" pitchFamily="2" charset="-122"/>
              </a:endParaRPr>
            </a:p>
            <a:p>
              <a:pPr>
                <a:spcBef>
                  <a:spcPct val="10000"/>
                </a:spcBef>
                <a:buClr>
                  <a:srgbClr val="FF0000"/>
                </a:buClr>
                <a:buFont typeface="Times" pitchFamily="18" charset="0"/>
                <a:buNone/>
              </a:pPr>
              <a:r>
                <a:rPr lang="en-US" altLang="zh-CN" sz="1800" dirty="0">
                  <a:latin typeface="Arial Narrow" pitchFamily="34" charset="0"/>
                  <a:ea typeface="SimSun" pitchFamily="2" charset="-122"/>
                </a:rPr>
                <a:t>Secures web applications to help customers meet compliance requirements</a:t>
              </a:r>
            </a:p>
          </p:txBody>
        </p:sp>
      </p:grpSp>
      <p:grpSp>
        <p:nvGrpSpPr>
          <p:cNvPr id="3" name="Group 15"/>
          <p:cNvGrpSpPr>
            <a:grpSpLocks/>
          </p:cNvGrpSpPr>
          <p:nvPr/>
        </p:nvGrpSpPr>
        <p:grpSpPr bwMode="auto">
          <a:xfrm>
            <a:off x="397779" y="4821901"/>
            <a:ext cx="8108950" cy="785813"/>
            <a:chOff x="326" y="3262"/>
            <a:chExt cx="5108" cy="495"/>
          </a:xfrm>
        </p:grpSpPr>
        <p:pic>
          <p:nvPicPr>
            <p:cNvPr id="14354" name="Picture 16"/>
            <p:cNvPicPr>
              <a:picLocks noChangeAspect="1" noChangeArrowheads="1"/>
            </p:cNvPicPr>
            <p:nvPr/>
          </p:nvPicPr>
          <p:blipFill>
            <a:blip r:embed="rId4"/>
            <a:srcRect/>
            <a:stretch>
              <a:fillRect/>
            </a:stretch>
          </p:blipFill>
          <p:spPr bwMode="auto">
            <a:xfrm>
              <a:off x="2018" y="3262"/>
              <a:ext cx="1724" cy="495"/>
            </a:xfrm>
            <a:prstGeom prst="rect">
              <a:avLst/>
            </a:prstGeom>
            <a:noFill/>
            <a:ln w="9525">
              <a:noFill/>
              <a:miter lim="800000"/>
              <a:headEnd/>
              <a:tailEnd/>
            </a:ln>
          </p:spPr>
        </p:pic>
        <p:pic>
          <p:nvPicPr>
            <p:cNvPr id="14355" name="Picture 17"/>
            <p:cNvPicPr>
              <a:picLocks noChangeAspect="1" noChangeArrowheads="1"/>
            </p:cNvPicPr>
            <p:nvPr/>
          </p:nvPicPr>
          <p:blipFill>
            <a:blip r:embed="rId4"/>
            <a:srcRect/>
            <a:stretch>
              <a:fillRect/>
            </a:stretch>
          </p:blipFill>
          <p:spPr bwMode="auto">
            <a:xfrm>
              <a:off x="3710" y="3262"/>
              <a:ext cx="1724" cy="495"/>
            </a:xfrm>
            <a:prstGeom prst="rect">
              <a:avLst/>
            </a:prstGeom>
            <a:noFill/>
            <a:ln w="9525">
              <a:noFill/>
              <a:miter lim="800000"/>
              <a:headEnd/>
              <a:tailEnd/>
            </a:ln>
          </p:spPr>
        </p:pic>
        <p:pic>
          <p:nvPicPr>
            <p:cNvPr id="14356" name="Picture 18"/>
            <p:cNvPicPr>
              <a:picLocks noChangeAspect="1" noChangeArrowheads="1"/>
            </p:cNvPicPr>
            <p:nvPr/>
          </p:nvPicPr>
          <p:blipFill>
            <a:blip r:embed="rId4"/>
            <a:srcRect/>
            <a:stretch>
              <a:fillRect/>
            </a:stretch>
          </p:blipFill>
          <p:spPr bwMode="auto">
            <a:xfrm>
              <a:off x="326" y="3262"/>
              <a:ext cx="1724" cy="495"/>
            </a:xfrm>
            <a:prstGeom prst="rect">
              <a:avLst/>
            </a:prstGeom>
            <a:noFill/>
            <a:ln w="9525">
              <a:noFill/>
              <a:miter lim="800000"/>
              <a:headEnd/>
              <a:tailEnd/>
            </a:ln>
          </p:spPr>
        </p:pic>
        <p:sp>
          <p:nvSpPr>
            <p:cNvPr id="14357" name="Rectangle 19"/>
            <p:cNvSpPr>
              <a:spLocks noChangeArrowheads="1"/>
            </p:cNvSpPr>
            <p:nvPr/>
          </p:nvSpPr>
          <p:spPr bwMode="auto">
            <a:xfrm>
              <a:off x="700" y="3307"/>
              <a:ext cx="955" cy="366"/>
            </a:xfrm>
            <a:prstGeom prst="rect">
              <a:avLst/>
            </a:prstGeom>
            <a:noFill/>
            <a:ln w="9525">
              <a:noFill/>
              <a:miter lim="800000"/>
              <a:headEnd/>
              <a:tailEnd/>
            </a:ln>
          </p:spPr>
          <p:txBody>
            <a:bodyPr wrap="none">
              <a:spAutoFit/>
            </a:bodyPr>
            <a:lstStyle/>
            <a:p>
              <a:pPr algn="ctr"/>
              <a:r>
                <a:rPr lang="en-US" sz="1600" b="1">
                  <a:solidFill>
                    <a:schemeClr val="bg1"/>
                  </a:solidFill>
                </a:rPr>
                <a:t>Secures Web </a:t>
              </a:r>
              <a:br>
                <a:rPr lang="en-US" sz="1600" b="1">
                  <a:solidFill>
                    <a:schemeClr val="bg1"/>
                  </a:solidFill>
                </a:rPr>
              </a:br>
              <a:r>
                <a:rPr lang="en-US" sz="1600" b="1">
                  <a:solidFill>
                    <a:schemeClr val="bg1"/>
                  </a:solidFill>
                </a:rPr>
                <a:t>Applications</a:t>
              </a:r>
              <a:endParaRPr lang="en-GB" sz="1600" b="1">
                <a:solidFill>
                  <a:schemeClr val="bg1"/>
                </a:solidFill>
              </a:endParaRPr>
            </a:p>
          </p:txBody>
        </p:sp>
        <p:sp>
          <p:nvSpPr>
            <p:cNvPr id="14358" name="Rectangle 20"/>
            <p:cNvSpPr>
              <a:spLocks noChangeArrowheads="1"/>
            </p:cNvSpPr>
            <p:nvPr/>
          </p:nvSpPr>
          <p:spPr bwMode="auto">
            <a:xfrm>
              <a:off x="2260" y="3307"/>
              <a:ext cx="1303" cy="368"/>
            </a:xfrm>
            <a:prstGeom prst="rect">
              <a:avLst/>
            </a:prstGeom>
            <a:noFill/>
            <a:ln w="9525">
              <a:noFill/>
              <a:miter lim="800000"/>
              <a:headEnd/>
              <a:tailEnd/>
            </a:ln>
          </p:spPr>
          <p:txBody>
            <a:bodyPr wrap="none">
              <a:spAutoFit/>
            </a:bodyPr>
            <a:lstStyle/>
            <a:p>
              <a:pPr algn="ctr"/>
              <a:r>
                <a:rPr lang="en-US" sz="1600" b="1" dirty="0" smtClean="0">
                  <a:solidFill>
                    <a:schemeClr val="bg1"/>
                  </a:solidFill>
                </a:rPr>
                <a:t>Scans and Detects </a:t>
              </a:r>
              <a:br>
                <a:rPr lang="en-US" sz="1600" b="1" dirty="0" smtClean="0">
                  <a:solidFill>
                    <a:schemeClr val="bg1"/>
                  </a:solidFill>
                </a:rPr>
              </a:br>
              <a:r>
                <a:rPr lang="en-US" sz="1600" b="1" dirty="0" smtClean="0">
                  <a:solidFill>
                    <a:schemeClr val="bg1"/>
                  </a:solidFill>
                </a:rPr>
                <a:t>Web Vulnerabilities</a:t>
              </a:r>
              <a:endParaRPr lang="en-GB" sz="1600" b="1" dirty="0">
                <a:solidFill>
                  <a:schemeClr val="bg1"/>
                </a:solidFill>
              </a:endParaRPr>
            </a:p>
          </p:txBody>
        </p:sp>
        <p:sp>
          <p:nvSpPr>
            <p:cNvPr id="14359" name="Rectangle 21"/>
            <p:cNvSpPr>
              <a:spLocks noChangeArrowheads="1"/>
            </p:cNvSpPr>
            <p:nvPr/>
          </p:nvSpPr>
          <p:spPr bwMode="auto">
            <a:xfrm>
              <a:off x="3821" y="3319"/>
              <a:ext cx="1505" cy="366"/>
            </a:xfrm>
            <a:prstGeom prst="rect">
              <a:avLst/>
            </a:prstGeom>
            <a:noFill/>
            <a:ln w="9525">
              <a:noFill/>
              <a:miter lim="800000"/>
              <a:headEnd/>
              <a:tailEnd/>
            </a:ln>
          </p:spPr>
          <p:txBody>
            <a:bodyPr wrap="none">
              <a:spAutoFit/>
            </a:bodyPr>
            <a:lstStyle/>
            <a:p>
              <a:pPr algn="ctr"/>
              <a:r>
                <a:rPr lang="en-US" sz="1600" b="1" dirty="0" smtClean="0">
                  <a:solidFill>
                    <a:schemeClr val="bg1"/>
                  </a:solidFill>
                </a:rPr>
                <a:t>Optimizes </a:t>
              </a:r>
              <a:r>
                <a:rPr lang="en-US" sz="1600" b="1" dirty="0">
                  <a:solidFill>
                    <a:schemeClr val="bg1"/>
                  </a:solidFill>
                </a:rPr>
                <a:t>Application </a:t>
              </a:r>
              <a:br>
                <a:rPr lang="en-US" sz="1600" b="1" dirty="0">
                  <a:solidFill>
                    <a:schemeClr val="bg1"/>
                  </a:solidFill>
                </a:rPr>
              </a:br>
              <a:r>
                <a:rPr lang="en-US" sz="1600" b="1" dirty="0">
                  <a:solidFill>
                    <a:schemeClr val="bg1"/>
                  </a:solidFill>
                </a:rPr>
                <a:t>Delivery</a:t>
              </a:r>
              <a:endParaRPr lang="en-GB" sz="1600" b="1" dirty="0">
                <a:solidFill>
                  <a:schemeClr val="bg1"/>
                </a:solidFill>
              </a:endParaRPr>
            </a:p>
          </p:txBody>
        </p:sp>
      </p:grpSp>
      <p:grpSp>
        <p:nvGrpSpPr>
          <p:cNvPr id="5" name="Group 25"/>
          <p:cNvGrpSpPr>
            <a:grpSpLocks/>
          </p:cNvGrpSpPr>
          <p:nvPr/>
        </p:nvGrpSpPr>
        <p:grpSpPr bwMode="auto">
          <a:xfrm>
            <a:off x="1379538" y="2316163"/>
            <a:ext cx="7223125" cy="1036637"/>
            <a:chOff x="869" y="1291"/>
            <a:chExt cx="4550" cy="653"/>
          </a:xfrm>
        </p:grpSpPr>
        <p:pic>
          <p:nvPicPr>
            <p:cNvPr id="14350" name="Picture 26"/>
            <p:cNvPicPr>
              <a:picLocks noChangeAspect="1" noChangeArrowheads="1"/>
            </p:cNvPicPr>
            <p:nvPr/>
          </p:nvPicPr>
          <p:blipFill>
            <a:blip r:embed="rId3"/>
            <a:srcRect/>
            <a:stretch>
              <a:fillRect/>
            </a:stretch>
          </p:blipFill>
          <p:spPr bwMode="auto">
            <a:xfrm rot="10800000">
              <a:off x="869" y="1291"/>
              <a:ext cx="4200" cy="649"/>
            </a:xfrm>
            <a:prstGeom prst="rect">
              <a:avLst/>
            </a:prstGeom>
            <a:noFill/>
            <a:ln w="9525">
              <a:noFill/>
              <a:miter lim="800000"/>
              <a:headEnd/>
              <a:tailEnd/>
            </a:ln>
          </p:spPr>
        </p:pic>
        <p:sp>
          <p:nvSpPr>
            <p:cNvPr id="14351" name="Content Placeholder 2"/>
            <p:cNvSpPr>
              <a:spLocks/>
            </p:cNvSpPr>
            <p:nvPr/>
          </p:nvSpPr>
          <p:spPr bwMode="auto">
            <a:xfrm>
              <a:off x="961" y="1382"/>
              <a:ext cx="4458" cy="562"/>
            </a:xfrm>
            <a:prstGeom prst="rect">
              <a:avLst/>
            </a:prstGeom>
            <a:noFill/>
            <a:ln w="9525">
              <a:noFill/>
              <a:miter lim="800000"/>
              <a:headEnd/>
              <a:tailEnd/>
            </a:ln>
          </p:spPr>
          <p:txBody>
            <a:bodyPr/>
            <a:lstStyle/>
            <a:p>
              <a:pPr>
                <a:spcBef>
                  <a:spcPct val="10000"/>
                </a:spcBef>
                <a:buClr>
                  <a:srgbClr val="FF0000"/>
                </a:buClr>
                <a:buFont typeface="Times" pitchFamily="18" charset="0"/>
                <a:buNone/>
              </a:pPr>
              <a:r>
                <a:rPr lang="en-US" altLang="zh-CN" sz="2000" b="1" dirty="0" smtClean="0">
                  <a:solidFill>
                    <a:srgbClr val="FF0000"/>
                  </a:solidFill>
                  <a:latin typeface="Arial Narrow" pitchFamily="34" charset="0"/>
                  <a:ea typeface="SimSun" pitchFamily="2" charset="-122"/>
                </a:rPr>
                <a:t>Web Vulnerability Scanner</a:t>
              </a:r>
              <a:endParaRPr lang="en-US" altLang="zh-CN" sz="2000" dirty="0">
                <a:latin typeface="Arial Narrow" pitchFamily="34" charset="0"/>
                <a:ea typeface="SimSun" pitchFamily="2" charset="-122"/>
              </a:endParaRPr>
            </a:p>
            <a:p>
              <a:r>
                <a:rPr lang="en-US" dirty="0" smtClean="0">
                  <a:latin typeface="Arial Narrow" pitchFamily="34" charset="0"/>
                </a:rPr>
                <a:t>Scans, analyzes and detects web application vulnerabilities</a:t>
              </a:r>
              <a:endParaRPr lang="en-US" altLang="zh-CN" sz="1800" dirty="0">
                <a:latin typeface="Arial Narrow" pitchFamily="34" charset="0"/>
                <a:ea typeface="SimSun" pitchFamily="2" charset="-122"/>
              </a:endParaRPr>
            </a:p>
          </p:txBody>
        </p:sp>
      </p:grpSp>
      <p:grpSp>
        <p:nvGrpSpPr>
          <p:cNvPr id="6" name="Group 28"/>
          <p:cNvGrpSpPr>
            <a:grpSpLocks/>
          </p:cNvGrpSpPr>
          <p:nvPr/>
        </p:nvGrpSpPr>
        <p:grpSpPr bwMode="auto">
          <a:xfrm>
            <a:off x="1379538" y="3309938"/>
            <a:ext cx="7223125" cy="1030287"/>
            <a:chOff x="869" y="1917"/>
            <a:chExt cx="4550" cy="649"/>
          </a:xfrm>
        </p:grpSpPr>
        <p:pic>
          <p:nvPicPr>
            <p:cNvPr id="14348" name="Picture 29"/>
            <p:cNvPicPr>
              <a:picLocks noChangeAspect="1" noChangeArrowheads="1"/>
            </p:cNvPicPr>
            <p:nvPr/>
          </p:nvPicPr>
          <p:blipFill>
            <a:blip r:embed="rId3"/>
            <a:srcRect/>
            <a:stretch>
              <a:fillRect/>
            </a:stretch>
          </p:blipFill>
          <p:spPr bwMode="auto">
            <a:xfrm rot="10800000">
              <a:off x="869" y="1917"/>
              <a:ext cx="4200" cy="649"/>
            </a:xfrm>
            <a:prstGeom prst="rect">
              <a:avLst/>
            </a:prstGeom>
            <a:noFill/>
            <a:ln w="9525">
              <a:noFill/>
              <a:miter lim="800000"/>
              <a:headEnd/>
              <a:tailEnd/>
            </a:ln>
          </p:spPr>
        </p:pic>
        <p:sp>
          <p:nvSpPr>
            <p:cNvPr id="14349" name="Content Placeholder 2"/>
            <p:cNvSpPr>
              <a:spLocks/>
            </p:cNvSpPr>
            <p:nvPr/>
          </p:nvSpPr>
          <p:spPr bwMode="auto">
            <a:xfrm>
              <a:off x="961" y="2006"/>
              <a:ext cx="4458" cy="513"/>
            </a:xfrm>
            <a:prstGeom prst="rect">
              <a:avLst/>
            </a:prstGeom>
            <a:noFill/>
            <a:ln w="9525">
              <a:noFill/>
              <a:miter lim="800000"/>
              <a:headEnd/>
              <a:tailEnd/>
            </a:ln>
          </p:spPr>
          <p:txBody>
            <a:bodyPr/>
            <a:lstStyle/>
            <a:p>
              <a:pPr>
                <a:spcBef>
                  <a:spcPct val="10000"/>
                </a:spcBef>
                <a:buClr>
                  <a:srgbClr val="FF0000"/>
                </a:buClr>
                <a:buFont typeface="Times" pitchFamily="18" charset="0"/>
                <a:buNone/>
              </a:pPr>
              <a:r>
                <a:rPr lang="en-US" sz="2000" b="1" dirty="0">
                  <a:solidFill>
                    <a:srgbClr val="FF0000"/>
                  </a:solidFill>
                  <a:latin typeface="Arial Narrow" pitchFamily="34" charset="0"/>
                </a:rPr>
                <a:t>Application </a:t>
              </a:r>
              <a:r>
                <a:rPr lang="en-US" sz="2000" b="1" dirty="0" smtClean="0">
                  <a:solidFill>
                    <a:srgbClr val="FF0000"/>
                  </a:solidFill>
                  <a:latin typeface="Arial Narrow" pitchFamily="34" charset="0"/>
                </a:rPr>
                <a:t>Delivery</a:t>
              </a:r>
              <a:endParaRPr lang="en-US" sz="2000" dirty="0">
                <a:latin typeface="Arial Narrow" pitchFamily="34" charset="0"/>
              </a:endParaRPr>
            </a:p>
            <a:p>
              <a:pPr>
                <a:spcBef>
                  <a:spcPct val="10000"/>
                </a:spcBef>
                <a:buClr>
                  <a:srgbClr val="FF0000"/>
                </a:buClr>
                <a:buFont typeface="Times" pitchFamily="18" charset="0"/>
                <a:buNone/>
              </a:pPr>
              <a:r>
                <a:rPr lang="en-US" sz="1800" dirty="0" smtClean="0">
                  <a:latin typeface="Arial Narrow" pitchFamily="34" charset="0"/>
                </a:rPr>
                <a:t>Assures </a:t>
              </a:r>
              <a:r>
                <a:rPr lang="en-US" dirty="0">
                  <a:latin typeface="Arial Narrow" pitchFamily="34" charset="0"/>
                </a:rPr>
                <a:t>a</a:t>
              </a:r>
              <a:r>
                <a:rPr lang="en-US" sz="1800" dirty="0" smtClean="0">
                  <a:latin typeface="Arial Narrow" pitchFamily="34" charset="0"/>
                </a:rPr>
                <a:t>vailability and accelerates performance of critical web applications</a:t>
              </a:r>
              <a:endParaRPr lang="en-US" sz="1800" dirty="0">
                <a:latin typeface="Arial Narrow" pitchFamily="34" charset="0"/>
              </a:endParaRPr>
            </a:p>
          </p:txBody>
        </p:sp>
      </p:grpSp>
      <p:pic>
        <p:nvPicPr>
          <p:cNvPr id="31" name="Picture 30" descr="ICSA_Labs_WebAppFirewall_Logo.png"/>
          <p:cNvPicPr>
            <a:picLocks noChangeAspect="1"/>
          </p:cNvPicPr>
          <p:nvPr/>
        </p:nvPicPr>
        <p:blipFill>
          <a:blip r:embed="rId5"/>
          <a:stretch>
            <a:fillRect/>
          </a:stretch>
        </p:blipFill>
        <p:spPr>
          <a:xfrm>
            <a:off x="7315200" y="2286000"/>
            <a:ext cx="1463040" cy="589280"/>
          </a:xfrm>
          <a:prstGeom prst="rect">
            <a:avLst/>
          </a:prstGeom>
        </p:spPr>
      </p:pic>
      <p:pic>
        <p:nvPicPr>
          <p:cNvPr id="32" name="Picture 31" descr="Firewall_Icon.png"/>
          <p:cNvPicPr>
            <a:picLocks noChangeAspect="1"/>
          </p:cNvPicPr>
          <p:nvPr/>
        </p:nvPicPr>
        <p:blipFill>
          <a:blip r:embed="rId6"/>
          <a:stretch>
            <a:fillRect/>
          </a:stretch>
        </p:blipFill>
        <p:spPr>
          <a:xfrm>
            <a:off x="304800" y="1371600"/>
            <a:ext cx="1031240" cy="889000"/>
          </a:xfrm>
          <a:prstGeom prst="rect">
            <a:avLst/>
          </a:prstGeom>
          <a:effectLst>
            <a:outerShdw blurRad="63500" sx="102000" sy="102000" algn="ctr">
              <a:srgbClr val="000000">
                <a:alpha val="43000"/>
              </a:srgbClr>
            </a:outerShdw>
          </a:effectLst>
        </p:spPr>
      </p:pic>
      <p:sp>
        <p:nvSpPr>
          <p:cNvPr id="14363" name="Text Box 11"/>
          <p:cNvSpPr txBox="1">
            <a:spLocks noChangeArrowheads="1"/>
          </p:cNvSpPr>
          <p:nvPr/>
        </p:nvSpPr>
        <p:spPr bwMode="auto">
          <a:xfrm>
            <a:off x="533400" y="1371600"/>
            <a:ext cx="588963" cy="304800"/>
          </a:xfrm>
          <a:prstGeom prst="rect">
            <a:avLst/>
          </a:prstGeom>
          <a:noFill/>
          <a:ln w="9525">
            <a:noFill/>
            <a:miter lim="800000"/>
            <a:headEnd/>
            <a:tailEnd/>
          </a:ln>
        </p:spPr>
        <p:txBody>
          <a:bodyPr wrap="none">
            <a:spAutoFit/>
          </a:bodyPr>
          <a:lstStyle/>
          <a:p>
            <a:r>
              <a:rPr lang="en-GB" sz="1400" b="1" dirty="0"/>
              <a:t>WAF</a:t>
            </a:r>
          </a:p>
        </p:txBody>
      </p:sp>
      <p:pic>
        <p:nvPicPr>
          <p:cNvPr id="36" name="Picture 35" descr="App_Control_Icon.png"/>
          <p:cNvPicPr>
            <a:picLocks noChangeAspect="1"/>
          </p:cNvPicPr>
          <p:nvPr/>
        </p:nvPicPr>
        <p:blipFill>
          <a:blip r:embed="rId7"/>
          <a:stretch>
            <a:fillRect/>
          </a:stretch>
        </p:blipFill>
        <p:spPr>
          <a:xfrm>
            <a:off x="304800" y="3352800"/>
            <a:ext cx="1031240" cy="889000"/>
          </a:xfrm>
          <a:prstGeom prst="rect">
            <a:avLst/>
          </a:prstGeom>
          <a:effectLst>
            <a:outerShdw blurRad="63500" sx="102000" sy="102000" algn="ctr">
              <a:srgbClr val="000000">
                <a:alpha val="43000"/>
              </a:srgbClr>
            </a:outerShdw>
          </a:effectLst>
        </p:spPr>
      </p:pic>
      <p:pic>
        <p:nvPicPr>
          <p:cNvPr id="38" name="Picture 37" descr="Vulnerability_MGMT_Icon.png"/>
          <p:cNvPicPr>
            <a:picLocks noChangeAspect="1"/>
          </p:cNvPicPr>
          <p:nvPr/>
        </p:nvPicPr>
        <p:blipFill>
          <a:blip r:embed="rId8"/>
          <a:stretch>
            <a:fillRect/>
          </a:stretch>
        </p:blipFill>
        <p:spPr>
          <a:xfrm>
            <a:off x="300196" y="2352675"/>
            <a:ext cx="1035844" cy="907256"/>
          </a:xfrm>
          <a:prstGeom prst="rect">
            <a:avLst/>
          </a:prstGeom>
          <a:effectLst>
            <a:outerShdw blurRad="63500" sx="102000" sy="102000" algn="ctr">
              <a:srgbClr val="000000">
                <a:alpha val="43000"/>
              </a:srgbClr>
            </a:outerShdw>
          </a:effectLst>
        </p:spPr>
      </p:pic>
    </p:spTree>
    <p:extLst>
      <p:ext uri="{BB962C8B-B14F-4D97-AF65-F5344CB8AC3E}">
        <p14:creationId xmlns:p14="http://schemas.microsoft.com/office/powerpoint/2010/main" val="7125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Right)">
                                      <p:cBhvr>
                                        <p:cTn id="7" dur="1000"/>
                                        <p:tgtEl>
                                          <p:spTgt spid="2"/>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p:cTn id="10" dur="1000" fill="hold"/>
                                        <p:tgtEl>
                                          <p:spTgt spid="32"/>
                                        </p:tgtEl>
                                        <p:attrNameLst>
                                          <p:attrName>ppt_w</p:attrName>
                                        </p:attrNameLst>
                                      </p:cBhvr>
                                      <p:tavLst>
                                        <p:tav tm="0">
                                          <p:val>
                                            <p:strVal val="#ppt_w+.3"/>
                                          </p:val>
                                        </p:tav>
                                        <p:tav tm="100000">
                                          <p:val>
                                            <p:strVal val="#ppt_w"/>
                                          </p:val>
                                        </p:tav>
                                      </p:tavLst>
                                    </p:anim>
                                    <p:anim calcmode="lin" valueType="num">
                                      <p:cBhvr>
                                        <p:cTn id="11" dur="1000" fill="hold"/>
                                        <p:tgtEl>
                                          <p:spTgt spid="32"/>
                                        </p:tgtEl>
                                        <p:attrNameLst>
                                          <p:attrName>ppt_h</p:attrName>
                                        </p:attrNameLst>
                                      </p:cBhvr>
                                      <p:tavLst>
                                        <p:tav tm="0">
                                          <p:val>
                                            <p:strVal val="#ppt_h"/>
                                          </p:val>
                                        </p:tav>
                                        <p:tav tm="100000">
                                          <p:val>
                                            <p:strVal val="#ppt_h"/>
                                          </p:val>
                                        </p:tav>
                                      </p:tavLst>
                                    </p:anim>
                                    <p:animEffect transition="in" filter="fade">
                                      <p:cBhvr>
                                        <p:cTn id="12" dur="1000"/>
                                        <p:tgtEl>
                                          <p:spTgt spid="32"/>
                                        </p:tgtEl>
                                      </p:cBhvr>
                                    </p:animEffect>
                                  </p:childTnLst>
                                </p:cTn>
                              </p:par>
                              <p:par>
                                <p:cTn id="13" presetID="50" presetClass="entr" presetSubtype="0" decel="100000" fill="hold" grpId="0" nodeType="withEffect">
                                  <p:stCondLst>
                                    <p:cond delay="0"/>
                                  </p:stCondLst>
                                  <p:childTnLst>
                                    <p:set>
                                      <p:cBhvr>
                                        <p:cTn id="14" dur="1" fill="hold">
                                          <p:stCondLst>
                                            <p:cond delay="0"/>
                                          </p:stCondLst>
                                        </p:cTn>
                                        <p:tgtEl>
                                          <p:spTgt spid="14363"/>
                                        </p:tgtEl>
                                        <p:attrNameLst>
                                          <p:attrName>style.visibility</p:attrName>
                                        </p:attrNameLst>
                                      </p:cBhvr>
                                      <p:to>
                                        <p:strVal val="visible"/>
                                      </p:to>
                                    </p:set>
                                    <p:anim calcmode="lin" valueType="num">
                                      <p:cBhvr>
                                        <p:cTn id="15" dur="1000" fill="hold"/>
                                        <p:tgtEl>
                                          <p:spTgt spid="14363"/>
                                        </p:tgtEl>
                                        <p:attrNameLst>
                                          <p:attrName>ppt_w</p:attrName>
                                        </p:attrNameLst>
                                      </p:cBhvr>
                                      <p:tavLst>
                                        <p:tav tm="0">
                                          <p:val>
                                            <p:strVal val="#ppt_w+.3"/>
                                          </p:val>
                                        </p:tav>
                                        <p:tav tm="100000">
                                          <p:val>
                                            <p:strVal val="#ppt_w"/>
                                          </p:val>
                                        </p:tav>
                                      </p:tavLst>
                                    </p:anim>
                                    <p:anim calcmode="lin" valueType="num">
                                      <p:cBhvr>
                                        <p:cTn id="16" dur="1000" fill="hold"/>
                                        <p:tgtEl>
                                          <p:spTgt spid="14363"/>
                                        </p:tgtEl>
                                        <p:attrNameLst>
                                          <p:attrName>ppt_h</p:attrName>
                                        </p:attrNameLst>
                                      </p:cBhvr>
                                      <p:tavLst>
                                        <p:tav tm="0">
                                          <p:val>
                                            <p:strVal val="#ppt_h"/>
                                          </p:val>
                                        </p:tav>
                                        <p:tav tm="100000">
                                          <p:val>
                                            <p:strVal val="#ppt_h"/>
                                          </p:val>
                                        </p:tav>
                                      </p:tavLst>
                                    </p:anim>
                                    <p:animEffect transition="in" filter="fade">
                                      <p:cBhvr>
                                        <p:cTn id="17" dur="1000"/>
                                        <p:tgtEl>
                                          <p:spTgt spid="14363"/>
                                        </p:tgtEl>
                                      </p:cBhvr>
                                    </p:animEffect>
                                  </p:childTnLst>
                                </p:cTn>
                              </p:par>
                            </p:childTnLst>
                          </p:cTn>
                        </p:par>
                        <p:par>
                          <p:cTn id="18" fill="hold">
                            <p:stCondLst>
                              <p:cond delay="1000"/>
                            </p:stCondLst>
                            <p:childTnLst>
                              <p:par>
                                <p:cTn id="19" presetID="50" presetClass="entr" presetSubtype="0" decel="10000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1000" fill="hold"/>
                                        <p:tgtEl>
                                          <p:spTgt spid="38"/>
                                        </p:tgtEl>
                                        <p:attrNameLst>
                                          <p:attrName>ppt_w</p:attrName>
                                        </p:attrNameLst>
                                      </p:cBhvr>
                                      <p:tavLst>
                                        <p:tav tm="0">
                                          <p:val>
                                            <p:strVal val="#ppt_w+.3"/>
                                          </p:val>
                                        </p:tav>
                                        <p:tav tm="100000">
                                          <p:val>
                                            <p:strVal val="#ppt_w"/>
                                          </p:val>
                                        </p:tav>
                                      </p:tavLst>
                                    </p:anim>
                                    <p:anim calcmode="lin" valueType="num">
                                      <p:cBhvr>
                                        <p:cTn id="22" dur="1000" fill="hold"/>
                                        <p:tgtEl>
                                          <p:spTgt spid="38"/>
                                        </p:tgtEl>
                                        <p:attrNameLst>
                                          <p:attrName>ppt_h</p:attrName>
                                        </p:attrNameLst>
                                      </p:cBhvr>
                                      <p:tavLst>
                                        <p:tav tm="0">
                                          <p:val>
                                            <p:strVal val="#ppt_h"/>
                                          </p:val>
                                        </p:tav>
                                        <p:tav tm="100000">
                                          <p:val>
                                            <p:strVal val="#ppt_h"/>
                                          </p:val>
                                        </p:tav>
                                      </p:tavLst>
                                    </p:anim>
                                    <p:animEffect transition="in" filter="fade">
                                      <p:cBhvr>
                                        <p:cTn id="23" dur="1000"/>
                                        <p:tgtEl>
                                          <p:spTgt spid="38"/>
                                        </p:tgtEl>
                                      </p:cBhvr>
                                    </p:animEffect>
                                  </p:childTnLst>
                                </p:cTn>
                              </p:par>
                              <p:par>
                                <p:cTn id="24" presetID="12" presetClass="entr" presetSubtype="2"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lide(fromRight)">
                                      <p:cBhvr>
                                        <p:cTn id="26" dur="1000"/>
                                        <p:tgtEl>
                                          <p:spTgt spid="5"/>
                                        </p:tgtEl>
                                      </p:cBhvr>
                                    </p:animEffect>
                                  </p:childTnLst>
                                </p:cTn>
                              </p:par>
                            </p:childTnLst>
                          </p:cTn>
                        </p:par>
                        <p:par>
                          <p:cTn id="27" fill="hold">
                            <p:stCondLst>
                              <p:cond delay="2000"/>
                            </p:stCondLst>
                            <p:childTnLst>
                              <p:par>
                                <p:cTn id="28" presetID="12" presetClass="entr" presetSubtype="2"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lide(fromRight)">
                                      <p:cBhvr>
                                        <p:cTn id="30" dur="1000"/>
                                        <p:tgtEl>
                                          <p:spTgt spid="6"/>
                                        </p:tgtEl>
                                      </p:cBhvr>
                                    </p:animEffect>
                                  </p:childTnLst>
                                </p:cTn>
                              </p:par>
                              <p:par>
                                <p:cTn id="31" presetID="50" presetClass="entr" presetSubtype="0" decel="10000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1000" fill="hold"/>
                                        <p:tgtEl>
                                          <p:spTgt spid="36"/>
                                        </p:tgtEl>
                                        <p:attrNameLst>
                                          <p:attrName>ppt_w</p:attrName>
                                        </p:attrNameLst>
                                      </p:cBhvr>
                                      <p:tavLst>
                                        <p:tav tm="0">
                                          <p:val>
                                            <p:strVal val="#ppt_w+.3"/>
                                          </p:val>
                                        </p:tav>
                                        <p:tav tm="100000">
                                          <p:val>
                                            <p:strVal val="#ppt_w"/>
                                          </p:val>
                                        </p:tav>
                                      </p:tavLst>
                                    </p:anim>
                                    <p:anim calcmode="lin" valueType="num">
                                      <p:cBhvr>
                                        <p:cTn id="34" dur="1000" fill="hold"/>
                                        <p:tgtEl>
                                          <p:spTgt spid="36"/>
                                        </p:tgtEl>
                                        <p:attrNameLst>
                                          <p:attrName>ppt_h</p:attrName>
                                        </p:attrNameLst>
                                      </p:cBhvr>
                                      <p:tavLst>
                                        <p:tav tm="0">
                                          <p:val>
                                            <p:strVal val="#ppt_h"/>
                                          </p:val>
                                        </p:tav>
                                        <p:tav tm="100000">
                                          <p:val>
                                            <p:strVal val="#ppt_h"/>
                                          </p:val>
                                        </p:tav>
                                      </p:tavLst>
                                    </p:anim>
                                    <p:animEffect transition="in" filter="fade">
                                      <p:cBhvr>
                                        <p:cTn id="35" dur="1000"/>
                                        <p:tgtEl>
                                          <p:spTgt spid="36"/>
                                        </p:tgtEl>
                                      </p:cBhvr>
                                    </p:animEffect>
                                  </p:childTnLst>
                                </p:cTn>
                              </p:par>
                            </p:childTnLst>
                          </p:cTn>
                        </p:par>
                        <p:par>
                          <p:cTn id="36" fill="hold">
                            <p:stCondLst>
                              <p:cond delay="3000"/>
                            </p:stCondLst>
                            <p:childTnLst>
                              <p:par>
                                <p:cTn id="37" presetID="55"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strVal val="#ppt_w*0.70"/>
                                          </p:val>
                                        </p:tav>
                                        <p:tav tm="100000">
                                          <p:val>
                                            <p:strVal val="#ppt_w"/>
                                          </p:val>
                                        </p:tav>
                                      </p:tavLst>
                                    </p:anim>
                                    <p:anim calcmode="lin" valueType="num">
                                      <p:cBhvr>
                                        <p:cTn id="40" dur="1000" fill="hold"/>
                                        <p:tgtEl>
                                          <p:spTgt spid="3"/>
                                        </p:tgtEl>
                                        <p:attrNameLst>
                                          <p:attrName>ppt_h</p:attrName>
                                        </p:attrNameLst>
                                      </p:cBhvr>
                                      <p:tavLst>
                                        <p:tav tm="0">
                                          <p:val>
                                            <p:strVal val="#ppt_h"/>
                                          </p:val>
                                        </p:tav>
                                        <p:tav tm="100000">
                                          <p:val>
                                            <p:strVal val="#ppt_h"/>
                                          </p:val>
                                        </p:tav>
                                      </p:tavLst>
                                    </p:anim>
                                    <p:animEffect transition="in" filter="fade">
                                      <p:cBhvr>
                                        <p:cTn id="41" dur="1000"/>
                                        <p:tgtEl>
                                          <p:spTgt spid="3"/>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000"/>
                                        <p:tgtEl>
                                          <p:spTgt spid="31"/>
                                        </p:tgtEl>
                                      </p:cBhvr>
                                    </p:animEffect>
                                  </p:childTnLst>
                                </p:cTn>
                              </p:par>
                              <p:par>
                                <p:cTn id="46" presetID="10"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947" y="1439938"/>
            <a:ext cx="753665" cy="95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ounded Rectangle 47"/>
          <p:cNvSpPr/>
          <p:nvPr/>
        </p:nvSpPr>
        <p:spPr bwMode="auto">
          <a:xfrm>
            <a:off x="236538" y="1304925"/>
            <a:ext cx="2350279" cy="4867922"/>
          </a:xfrm>
          <a:prstGeom prst="roundRect">
            <a:avLst>
              <a:gd name="adj" fmla="val 8417"/>
            </a:avLst>
          </a:prstGeom>
          <a:noFill/>
          <a:ln w="9525" cap="flat" cmpd="sng" algn="ctr">
            <a:solidFill>
              <a:schemeClr val="accent4"/>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sp>
        <p:nvSpPr>
          <p:cNvPr id="35" name="Rectangle 4"/>
          <p:cNvSpPr txBox="1">
            <a:spLocks noChangeArrowheads="1"/>
          </p:cNvSpPr>
          <p:nvPr/>
        </p:nvSpPr>
        <p:spPr>
          <a:xfrm>
            <a:off x="512064" y="268670"/>
            <a:ext cx="6934200" cy="609600"/>
          </a:xfrm>
          <a:prstGeom prst="rect">
            <a:avLst/>
          </a:prstGeom>
        </p:spPr>
        <p:txBody>
          <a:bodyPr vert="horz" lIns="0" tIns="45720" rIns="0" bIns="45720" rtlCol="0" anchor="ctr" anchorCtr="0">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0" cap="none" spc="0" normalizeH="0" baseline="0" noProof="0" dirty="0" smtClean="0">
                <a:ln>
                  <a:noFill/>
                </a:ln>
                <a:solidFill>
                  <a:srgbClr val="1B232A"/>
                </a:solidFill>
                <a:effectLst/>
                <a:uLnTx/>
                <a:uFillTx/>
                <a:latin typeface="Arial Narrow" pitchFamily="34" charset="0"/>
                <a:ea typeface="+mj-ea"/>
                <a:cs typeface="Tahoma" pitchFamily="34" charset="0"/>
              </a:rPr>
              <a:t>FortiWeb</a:t>
            </a:r>
            <a:r>
              <a:rPr kumimoji="0" lang="en-US" sz="2700" b="1" i="0" u="none" strike="noStrike" kern="0" cap="none" spc="0" normalizeH="0" noProof="0" dirty="0" smtClean="0">
                <a:ln>
                  <a:noFill/>
                </a:ln>
                <a:solidFill>
                  <a:srgbClr val="1B232A"/>
                </a:solidFill>
                <a:effectLst/>
                <a:uLnTx/>
                <a:uFillTx/>
                <a:latin typeface="Arial Narrow" pitchFamily="34" charset="0"/>
                <a:ea typeface="+mj-ea"/>
                <a:cs typeface="Tahoma" pitchFamily="34" charset="0"/>
              </a:rPr>
              <a:t> </a:t>
            </a:r>
            <a:r>
              <a:rPr kumimoji="0" lang="en-US" sz="2700" b="1" i="0" u="none" strike="noStrike" kern="0" cap="none" spc="0" normalizeH="0" baseline="0" noProof="0" dirty="0" smtClean="0">
                <a:ln>
                  <a:noFill/>
                </a:ln>
                <a:solidFill>
                  <a:srgbClr val="1B232A"/>
                </a:solidFill>
                <a:effectLst/>
                <a:uLnTx/>
                <a:uFillTx/>
                <a:latin typeface="Arial Narrow" pitchFamily="34" charset="0"/>
                <a:ea typeface="+mj-ea"/>
                <a:cs typeface="Tahoma" pitchFamily="34" charset="0"/>
              </a:rPr>
              <a:t>Customers Worldwide</a:t>
            </a:r>
          </a:p>
        </p:txBody>
      </p:sp>
      <p:sp>
        <p:nvSpPr>
          <p:cNvPr id="49" name="Rounded Rectangle 48"/>
          <p:cNvSpPr/>
          <p:nvPr/>
        </p:nvSpPr>
        <p:spPr bwMode="auto">
          <a:xfrm>
            <a:off x="2672010" y="1304925"/>
            <a:ext cx="1831169" cy="4867922"/>
          </a:xfrm>
          <a:prstGeom prst="roundRect">
            <a:avLst>
              <a:gd name="adj" fmla="val 9519"/>
            </a:avLst>
          </a:prstGeom>
          <a:noFill/>
          <a:ln w="9525" cap="flat" cmpd="sng" algn="ctr">
            <a:solidFill>
              <a:schemeClr val="accent4"/>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sp>
        <p:nvSpPr>
          <p:cNvPr id="51" name="TextBox 50"/>
          <p:cNvSpPr txBox="1"/>
          <p:nvPr/>
        </p:nvSpPr>
        <p:spPr>
          <a:xfrm>
            <a:off x="801069" y="1004663"/>
            <a:ext cx="1173719" cy="338554"/>
          </a:xfrm>
          <a:prstGeom prst="rect">
            <a:avLst/>
          </a:prstGeom>
          <a:noFill/>
        </p:spPr>
        <p:txBody>
          <a:bodyPr wrap="none" rtlCol="0">
            <a:spAutoFit/>
          </a:bodyPr>
          <a:lstStyle/>
          <a:p>
            <a:pPr algn="ctr"/>
            <a:r>
              <a:rPr lang="en-US" sz="1600" b="1" dirty="0" smtClean="0">
                <a:solidFill>
                  <a:schemeClr val="tx1">
                    <a:lumMod val="75000"/>
                    <a:lumOff val="25000"/>
                  </a:schemeClr>
                </a:solidFill>
                <a:latin typeface="Arial Narrow" pitchFamily="34" charset="0"/>
              </a:rPr>
              <a:t>Government</a:t>
            </a:r>
            <a:endParaRPr lang="en-US" sz="1600" b="1" dirty="0">
              <a:solidFill>
                <a:schemeClr val="tx1">
                  <a:lumMod val="75000"/>
                  <a:lumOff val="25000"/>
                </a:schemeClr>
              </a:solidFill>
              <a:latin typeface="Arial Narrow" pitchFamily="34" charset="0"/>
            </a:endParaRPr>
          </a:p>
        </p:txBody>
      </p:sp>
      <p:sp>
        <p:nvSpPr>
          <p:cNvPr id="52" name="TextBox 51"/>
          <p:cNvSpPr txBox="1"/>
          <p:nvPr/>
        </p:nvSpPr>
        <p:spPr>
          <a:xfrm>
            <a:off x="3206897" y="1015804"/>
            <a:ext cx="609974" cy="338554"/>
          </a:xfrm>
          <a:prstGeom prst="rect">
            <a:avLst/>
          </a:prstGeom>
          <a:noFill/>
        </p:spPr>
        <p:txBody>
          <a:bodyPr wrap="none" rtlCol="0">
            <a:spAutoFit/>
          </a:bodyPr>
          <a:lstStyle/>
          <a:p>
            <a:pPr algn="ctr"/>
            <a:r>
              <a:rPr lang="en-US" sz="1600" b="1" dirty="0" smtClean="0">
                <a:solidFill>
                  <a:schemeClr val="tx1">
                    <a:lumMod val="75000"/>
                    <a:lumOff val="25000"/>
                  </a:schemeClr>
                </a:solidFill>
                <a:latin typeface="Arial Narrow" pitchFamily="34" charset="0"/>
              </a:rPr>
              <a:t>Telco</a:t>
            </a:r>
            <a:endParaRPr lang="en-US" sz="1600" b="1" dirty="0">
              <a:solidFill>
                <a:schemeClr val="tx1">
                  <a:lumMod val="75000"/>
                  <a:lumOff val="25000"/>
                </a:schemeClr>
              </a:solidFill>
              <a:latin typeface="Arial Narrow" pitchFamily="34" charset="0"/>
            </a:endParaRPr>
          </a:p>
        </p:txBody>
      </p:sp>
      <p:pic>
        <p:nvPicPr>
          <p:cNvPr id="39" name="Picture 11" descr="C:\Users\Idan\Desktop\Fortinet\Marketing\Pics\Customers\UAE.gif"/>
          <p:cNvPicPr>
            <a:picLocks noChangeAspect="1" noChangeArrowheads="1"/>
          </p:cNvPicPr>
          <p:nvPr/>
        </p:nvPicPr>
        <p:blipFill>
          <a:blip r:embed="rId4"/>
          <a:srcRect/>
          <a:stretch>
            <a:fillRect/>
          </a:stretch>
        </p:blipFill>
        <p:spPr bwMode="auto">
          <a:xfrm>
            <a:off x="671434" y="1369528"/>
            <a:ext cx="1874241" cy="734996"/>
          </a:xfrm>
          <a:prstGeom prst="rect">
            <a:avLst/>
          </a:prstGeom>
          <a:noFill/>
        </p:spPr>
      </p:pic>
      <p:pic>
        <p:nvPicPr>
          <p:cNvPr id="40" name="Picture 21" descr="C:\Users\Idan\Desktop\Fortinet\Marketing\Pics\Customers\FAA.JPG"/>
          <p:cNvPicPr>
            <a:picLocks noChangeAspect="1" noChangeArrowheads="1"/>
          </p:cNvPicPr>
          <p:nvPr/>
        </p:nvPicPr>
        <p:blipFill>
          <a:blip r:embed="rId5"/>
          <a:srcRect/>
          <a:stretch>
            <a:fillRect/>
          </a:stretch>
        </p:blipFill>
        <p:spPr bwMode="auto">
          <a:xfrm>
            <a:off x="295913" y="2002819"/>
            <a:ext cx="1217777" cy="504932"/>
          </a:xfrm>
          <a:prstGeom prst="rect">
            <a:avLst/>
          </a:prstGeom>
          <a:noFill/>
        </p:spPr>
      </p:pic>
      <p:pic>
        <p:nvPicPr>
          <p:cNvPr id="41" name="Picture 7" descr="C:\Users\Idan\Desktop\Fortinet\Marketing\Pics\Customers\US_airforce.jpg"/>
          <p:cNvPicPr>
            <a:picLocks noChangeAspect="1" noChangeArrowheads="1"/>
          </p:cNvPicPr>
          <p:nvPr/>
        </p:nvPicPr>
        <p:blipFill>
          <a:blip r:embed="rId6"/>
          <a:srcRect/>
          <a:stretch>
            <a:fillRect/>
          </a:stretch>
        </p:blipFill>
        <p:spPr bwMode="auto">
          <a:xfrm>
            <a:off x="1015834" y="3337260"/>
            <a:ext cx="1408103" cy="451798"/>
          </a:xfrm>
          <a:prstGeom prst="rect">
            <a:avLst/>
          </a:prstGeom>
          <a:noFill/>
        </p:spPr>
      </p:pic>
      <p:pic>
        <p:nvPicPr>
          <p:cNvPr id="42" name="Picture 15" descr="C:\Users\Idan\Desktop\Fortinet\Marketing\Pics\Customers\Niagara.gif"/>
          <p:cNvPicPr>
            <a:picLocks noChangeAspect="1" noChangeArrowheads="1"/>
          </p:cNvPicPr>
          <p:nvPr/>
        </p:nvPicPr>
        <p:blipFill>
          <a:blip r:embed="rId7"/>
          <a:srcRect/>
          <a:stretch>
            <a:fillRect/>
          </a:stretch>
        </p:blipFill>
        <p:spPr bwMode="auto">
          <a:xfrm>
            <a:off x="428577" y="5791397"/>
            <a:ext cx="2039490" cy="316302"/>
          </a:xfrm>
          <a:prstGeom prst="rect">
            <a:avLst/>
          </a:prstGeom>
          <a:noFill/>
        </p:spPr>
      </p:pic>
      <p:pic>
        <p:nvPicPr>
          <p:cNvPr id="43" name="Picture 14" descr="C:\Users\Idan\Desktop\Fortinet\Marketing\Pics\Customers\ODNI_seal.jpg"/>
          <p:cNvPicPr>
            <a:picLocks noChangeAspect="1" noChangeArrowheads="1"/>
          </p:cNvPicPr>
          <p:nvPr/>
        </p:nvPicPr>
        <p:blipFill>
          <a:blip r:embed="rId8"/>
          <a:srcRect/>
          <a:stretch>
            <a:fillRect/>
          </a:stretch>
        </p:blipFill>
        <p:spPr bwMode="auto">
          <a:xfrm>
            <a:off x="1609050" y="1950112"/>
            <a:ext cx="930267" cy="905460"/>
          </a:xfrm>
          <a:prstGeom prst="rect">
            <a:avLst/>
          </a:prstGeom>
          <a:noFill/>
        </p:spPr>
      </p:pic>
      <p:pic>
        <p:nvPicPr>
          <p:cNvPr id="44" name="Picture 17" descr="C:\Users\Idan\Desktop\Fortinet\Marketing\Pics\Customers\Kuwait.gif"/>
          <p:cNvPicPr>
            <a:picLocks noChangeAspect="1" noChangeArrowheads="1"/>
          </p:cNvPicPr>
          <p:nvPr/>
        </p:nvPicPr>
        <p:blipFill>
          <a:blip r:embed="rId9"/>
          <a:srcRect/>
          <a:stretch>
            <a:fillRect/>
          </a:stretch>
        </p:blipFill>
        <p:spPr bwMode="auto">
          <a:xfrm>
            <a:off x="6942505" y="1504923"/>
            <a:ext cx="1857375" cy="438150"/>
          </a:xfrm>
          <a:prstGeom prst="rect">
            <a:avLst/>
          </a:prstGeom>
          <a:noFill/>
        </p:spPr>
      </p:pic>
      <p:pic>
        <p:nvPicPr>
          <p:cNvPr id="46" name="Picture 12" descr="C:\Users\Idan\Desktop\Fortinet\Marketing\Pics\Customers\TelecomItaly.JPG"/>
          <p:cNvPicPr>
            <a:picLocks noChangeAspect="1" noChangeArrowheads="1"/>
          </p:cNvPicPr>
          <p:nvPr/>
        </p:nvPicPr>
        <p:blipFill>
          <a:blip r:embed="rId10"/>
          <a:srcRect/>
          <a:stretch>
            <a:fillRect/>
          </a:stretch>
        </p:blipFill>
        <p:spPr bwMode="auto">
          <a:xfrm>
            <a:off x="2950604" y="3764986"/>
            <a:ext cx="1552575" cy="476250"/>
          </a:xfrm>
          <a:prstGeom prst="rect">
            <a:avLst/>
          </a:prstGeom>
          <a:noFill/>
        </p:spPr>
      </p:pic>
      <p:pic>
        <p:nvPicPr>
          <p:cNvPr id="47" name="Picture 24" descr="C:\Users\Idan\Desktop\Fortinet\Marketing\Pics\Customers\ChinaconstBank.gif"/>
          <p:cNvPicPr>
            <a:picLocks noChangeAspect="1" noChangeArrowheads="1"/>
          </p:cNvPicPr>
          <p:nvPr/>
        </p:nvPicPr>
        <p:blipFill>
          <a:blip r:embed="rId11"/>
          <a:srcRect/>
          <a:stretch>
            <a:fillRect/>
          </a:stretch>
        </p:blipFill>
        <p:spPr bwMode="auto">
          <a:xfrm>
            <a:off x="6942505" y="2016536"/>
            <a:ext cx="1943100" cy="762000"/>
          </a:xfrm>
          <a:prstGeom prst="rect">
            <a:avLst/>
          </a:prstGeom>
          <a:noFill/>
        </p:spPr>
      </p:pic>
      <p:pic>
        <p:nvPicPr>
          <p:cNvPr id="54" name="Picture 18" descr="C:\Users\Idan\Desktop\Fortinet\Marketing\Pics\Customers\kabel_logo.gif"/>
          <p:cNvPicPr>
            <a:picLocks noChangeAspect="1" noChangeArrowheads="1"/>
          </p:cNvPicPr>
          <p:nvPr/>
        </p:nvPicPr>
        <p:blipFill>
          <a:blip r:embed="rId12"/>
          <a:srcRect/>
          <a:stretch>
            <a:fillRect/>
          </a:stretch>
        </p:blipFill>
        <p:spPr bwMode="auto">
          <a:xfrm>
            <a:off x="2788565" y="4179261"/>
            <a:ext cx="1712653" cy="529516"/>
          </a:xfrm>
          <a:prstGeom prst="rect">
            <a:avLst/>
          </a:prstGeom>
          <a:noFill/>
        </p:spPr>
      </p:pic>
      <p:pic>
        <p:nvPicPr>
          <p:cNvPr id="55" name="Picture 4" descr="C:\Users\Idan\Desktop\Fortinet\Marketing\Pics\Customers\wind.JPG"/>
          <p:cNvPicPr>
            <a:picLocks noChangeAspect="1" noChangeArrowheads="1"/>
          </p:cNvPicPr>
          <p:nvPr/>
        </p:nvPicPr>
        <p:blipFill>
          <a:blip r:embed="rId13"/>
          <a:srcRect/>
          <a:stretch>
            <a:fillRect/>
          </a:stretch>
        </p:blipFill>
        <p:spPr bwMode="auto">
          <a:xfrm>
            <a:off x="2731529" y="3216111"/>
            <a:ext cx="944266" cy="598975"/>
          </a:xfrm>
          <a:prstGeom prst="rect">
            <a:avLst/>
          </a:prstGeom>
          <a:noFill/>
        </p:spPr>
      </p:pic>
      <p:pic>
        <p:nvPicPr>
          <p:cNvPr id="58" name="Picture 13" descr="C:\Users\Idan\Desktop\Fortinet\Marketing\Pics\Customers\SouthAfrica.jpg"/>
          <p:cNvPicPr>
            <a:picLocks noChangeAspect="1" noChangeArrowheads="1"/>
          </p:cNvPicPr>
          <p:nvPr/>
        </p:nvPicPr>
        <p:blipFill>
          <a:blip r:embed="rId14"/>
          <a:srcRect/>
          <a:stretch>
            <a:fillRect/>
          </a:stretch>
        </p:blipFill>
        <p:spPr bwMode="auto">
          <a:xfrm>
            <a:off x="275457" y="2574637"/>
            <a:ext cx="1288723" cy="736413"/>
          </a:xfrm>
          <a:prstGeom prst="rect">
            <a:avLst/>
          </a:prstGeom>
          <a:noFill/>
        </p:spPr>
      </p:pic>
      <p:sp>
        <p:nvSpPr>
          <p:cNvPr id="59" name="Rounded Rectangle 58"/>
          <p:cNvSpPr/>
          <p:nvPr/>
        </p:nvSpPr>
        <p:spPr bwMode="auto">
          <a:xfrm>
            <a:off x="4560293" y="1297180"/>
            <a:ext cx="4488704" cy="4867922"/>
          </a:xfrm>
          <a:prstGeom prst="roundRect">
            <a:avLst>
              <a:gd name="adj" fmla="val 9519"/>
            </a:avLst>
          </a:prstGeom>
          <a:noFill/>
          <a:ln w="9525" cap="flat" cmpd="sng" algn="ctr">
            <a:solidFill>
              <a:schemeClr val="accent4"/>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charset="0"/>
            </a:endParaRPr>
          </a:p>
        </p:txBody>
      </p:sp>
      <p:sp>
        <p:nvSpPr>
          <p:cNvPr id="60" name="TextBox 59"/>
          <p:cNvSpPr txBox="1"/>
          <p:nvPr/>
        </p:nvSpPr>
        <p:spPr>
          <a:xfrm>
            <a:off x="5338855" y="982376"/>
            <a:ext cx="2884636" cy="338554"/>
          </a:xfrm>
          <a:prstGeom prst="rect">
            <a:avLst/>
          </a:prstGeom>
          <a:noFill/>
        </p:spPr>
        <p:txBody>
          <a:bodyPr wrap="none" rtlCol="0">
            <a:spAutoFit/>
          </a:bodyPr>
          <a:lstStyle/>
          <a:p>
            <a:pPr algn="ctr"/>
            <a:r>
              <a:rPr lang="en-US" sz="1600" b="1" dirty="0" smtClean="0">
                <a:solidFill>
                  <a:schemeClr val="tx1">
                    <a:lumMod val="75000"/>
                    <a:lumOff val="25000"/>
                  </a:schemeClr>
                </a:solidFill>
                <a:latin typeface="Arial Narrow" pitchFamily="34" charset="0"/>
              </a:rPr>
              <a:t>Retail/Technology/Financial/Other</a:t>
            </a:r>
            <a:endParaRPr lang="en-US" sz="1600" b="1" dirty="0">
              <a:solidFill>
                <a:schemeClr val="tx1">
                  <a:lumMod val="75000"/>
                  <a:lumOff val="25000"/>
                </a:schemeClr>
              </a:solidFill>
              <a:latin typeface="Arial Narrow" pitchFamily="34" charset="0"/>
            </a:endParaRPr>
          </a:p>
        </p:txBody>
      </p:sp>
      <p:pic>
        <p:nvPicPr>
          <p:cNvPr id="205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9897" y="1369528"/>
            <a:ext cx="10763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60984" y="1969732"/>
            <a:ext cx="12477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42187" y="1390570"/>
            <a:ext cx="18859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64245" y="3884361"/>
            <a:ext cx="1724274" cy="370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46799" y="4685917"/>
            <a:ext cx="15716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5587" y="4981254"/>
            <a:ext cx="15335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84501" y="2516857"/>
            <a:ext cx="1180970" cy="74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252370" y="4387397"/>
            <a:ext cx="1754065" cy="633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87721" y="5329377"/>
            <a:ext cx="131445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2" name="Picture 19" descr="10_cit"/>
          <p:cNvPicPr>
            <a:picLocks noChangeAspect="1" noChangeArrowheads="1"/>
          </p:cNvPicPr>
          <p:nvPr/>
        </p:nvPicPr>
        <p:blipFill>
          <a:blip r:embed="rId24"/>
          <a:srcRect/>
          <a:stretch>
            <a:fillRect/>
          </a:stretch>
        </p:blipFill>
        <p:spPr bwMode="auto">
          <a:xfrm>
            <a:off x="6000502" y="1663348"/>
            <a:ext cx="872355" cy="544437"/>
          </a:xfrm>
          <a:prstGeom prst="rect">
            <a:avLst/>
          </a:prstGeom>
          <a:noFill/>
          <a:ln w="9525">
            <a:noFill/>
            <a:miter lim="800000"/>
            <a:headEnd/>
            <a:tailEnd/>
          </a:ln>
        </p:spPr>
      </p:pic>
      <p:pic>
        <p:nvPicPr>
          <p:cNvPr id="3075" name="Picture 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21014" y="3244237"/>
            <a:ext cx="887745" cy="1141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84501" y="4539502"/>
            <a:ext cx="2175631" cy="3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25452" y="5368543"/>
            <a:ext cx="1567628" cy="314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908759" y="2842978"/>
            <a:ext cx="165735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726891" y="2945052"/>
            <a:ext cx="649141" cy="92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20" descr="C:\Users\Idan\Desktop\Fortinet\Marketing\Pics\Customers\french-connection.gif"/>
          <p:cNvPicPr>
            <a:picLocks noChangeAspect="1" noChangeArrowheads="1"/>
          </p:cNvPicPr>
          <p:nvPr/>
        </p:nvPicPr>
        <p:blipFill>
          <a:blip r:embed="rId30"/>
          <a:srcRect/>
          <a:stretch>
            <a:fillRect/>
          </a:stretch>
        </p:blipFill>
        <p:spPr bwMode="auto">
          <a:xfrm>
            <a:off x="4704400" y="5047189"/>
            <a:ext cx="3133725" cy="180975"/>
          </a:xfrm>
          <a:prstGeom prst="rect">
            <a:avLst/>
          </a:prstGeom>
          <a:noFill/>
        </p:spPr>
      </p:pic>
      <p:pic>
        <p:nvPicPr>
          <p:cNvPr id="3081" name="Picture 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89699" y="2416461"/>
            <a:ext cx="122872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97646" y="4387397"/>
            <a:ext cx="1707095" cy="43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00077" y="3838874"/>
            <a:ext cx="16097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857498" y="3512736"/>
            <a:ext cx="1489872" cy="2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746799" y="5732525"/>
            <a:ext cx="1629233" cy="299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734578" y="5430158"/>
            <a:ext cx="1443142" cy="533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rg_hi" descr="http://t2.gstatic.com/images?q=tbn:ANd9GcRmlGsIGpdoMqm7tBvUeA7QNiRJTeNf9xZoNTkQr-sPcne9bP60"/>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015634" y="3950739"/>
            <a:ext cx="423064" cy="4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Vollbild anzeigen">
            <a:hlinkClick r:id="rId38"/>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528137" y="3940771"/>
            <a:ext cx="670773" cy="39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9"/>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633528" y="5466505"/>
            <a:ext cx="1371638" cy="37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Bild 1"/>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6117529" y="2132451"/>
            <a:ext cx="6858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9"/>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446264" y="3378670"/>
            <a:ext cx="1558902" cy="25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descr="cid:image003.jpg@01CB4509.F4868570"/>
          <p:cNvPicPr>
            <a:picLocks noChangeAspect="1" noChangeArrowheads="1"/>
          </p:cNvPicPr>
          <p:nvPr/>
        </p:nvPicPr>
        <p:blipFill>
          <a:blip r:embed="rId43"/>
          <a:srcRect/>
          <a:stretch>
            <a:fillRect/>
          </a:stretch>
        </p:blipFill>
        <p:spPr bwMode="auto">
          <a:xfrm>
            <a:off x="7744686" y="2842978"/>
            <a:ext cx="1149322" cy="437242"/>
          </a:xfrm>
          <a:prstGeom prst="rect">
            <a:avLst/>
          </a:prstGeom>
          <a:noFill/>
          <a:ln w="9525">
            <a:noFill/>
            <a:miter lim="800000"/>
            <a:headEnd/>
            <a:tailEnd/>
          </a:ln>
        </p:spPr>
      </p:pic>
    </p:spTree>
    <p:extLst>
      <p:ext uri="{BB962C8B-B14F-4D97-AF65-F5344CB8AC3E}">
        <p14:creationId xmlns:p14="http://schemas.microsoft.com/office/powerpoint/2010/main" val="14153950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Title 1"/>
          <p:cNvSpPr>
            <a:spLocks noGrp="1"/>
          </p:cNvSpPr>
          <p:nvPr>
            <p:ph type="title" idx="4294967295"/>
          </p:nvPr>
        </p:nvSpPr>
        <p:spPr>
          <a:xfrm>
            <a:off x="228600" y="228600"/>
            <a:ext cx="8613775" cy="604838"/>
          </a:xfrm>
        </p:spPr>
        <p:txBody>
          <a:bodyPr/>
          <a:lstStyle/>
          <a:p>
            <a:r>
              <a:rPr lang="en-US" smtClean="0"/>
              <a:t>FortiWeb Product Line</a:t>
            </a:r>
          </a:p>
        </p:txBody>
      </p:sp>
      <p:sp>
        <p:nvSpPr>
          <p:cNvPr id="220164" name="Slide Number Placeholder 3"/>
          <p:cNvSpPr txBox="1">
            <a:spLocks noGrp="1"/>
          </p:cNvSpPr>
          <p:nvPr/>
        </p:nvSpPr>
        <p:spPr bwMode="auto">
          <a:xfrm>
            <a:off x="236538" y="6397625"/>
            <a:ext cx="8688387" cy="280988"/>
          </a:xfrm>
          <a:prstGeom prst="rect">
            <a:avLst/>
          </a:prstGeom>
          <a:noFill/>
          <a:ln w="9525">
            <a:noFill/>
            <a:miter lim="800000"/>
            <a:headEnd/>
            <a:tailEnd/>
          </a:ln>
        </p:spPr>
        <p:txBody>
          <a:bodyPr/>
          <a:lstStyle/>
          <a:p>
            <a:pPr eaLnBrk="0" hangingPunct="0"/>
            <a:fld id="{8DF0FD3A-65D7-4832-B8A1-4F4AA15F0009}" type="slidenum">
              <a:rPr lang="en-US" sz="1200">
                <a:solidFill>
                  <a:srgbClr val="444F51"/>
                </a:solidFill>
                <a:latin typeface="Helvetica Neue" pitchFamily="-107" charset="0"/>
              </a:rPr>
              <a:pPr eaLnBrk="0" hangingPunct="0"/>
              <a:t>18</a:t>
            </a:fld>
            <a:endParaRPr lang="en-US" sz="1200">
              <a:solidFill>
                <a:srgbClr val="444F51"/>
              </a:solidFill>
              <a:latin typeface="Arial MT" charset="0"/>
            </a:endParaRPr>
          </a:p>
        </p:txBody>
      </p:sp>
      <p:sp>
        <p:nvSpPr>
          <p:cNvPr id="220209" name="Content Placeholder 2"/>
          <p:cNvSpPr>
            <a:spLocks/>
          </p:cNvSpPr>
          <p:nvPr/>
        </p:nvSpPr>
        <p:spPr bwMode="auto">
          <a:xfrm>
            <a:off x="152400" y="3001963"/>
            <a:ext cx="3581400" cy="533400"/>
          </a:xfrm>
          <a:prstGeom prst="rect">
            <a:avLst/>
          </a:prstGeom>
          <a:noFill/>
          <a:ln w="9525">
            <a:noFill/>
            <a:miter lim="800000"/>
            <a:headEnd/>
            <a:tailEnd/>
          </a:ln>
        </p:spPr>
        <p:txBody>
          <a:bodyPr/>
          <a:lstStyle/>
          <a:p>
            <a:pPr marL="173038" indent="-173038" algn="ctr" eaLnBrk="0" hangingPunct="0">
              <a:spcBef>
                <a:spcPct val="20000"/>
              </a:spcBef>
              <a:buClr>
                <a:srgbClr val="FF0000"/>
              </a:buClr>
              <a:buSzPct val="100000"/>
            </a:pPr>
            <a:r>
              <a:rPr lang="en-US" sz="1600" b="1">
                <a:solidFill>
                  <a:srgbClr val="444F51"/>
                </a:solidFill>
              </a:rPr>
              <a:t>FortiWeb-400B</a:t>
            </a:r>
          </a:p>
          <a:p>
            <a:pPr marL="173038" indent="-173038" algn="ctr" eaLnBrk="0" hangingPunct="0">
              <a:spcBef>
                <a:spcPct val="20000"/>
              </a:spcBef>
              <a:buClr>
                <a:srgbClr val="FF0000"/>
              </a:buClr>
              <a:buSzPct val="100000"/>
            </a:pPr>
            <a:r>
              <a:rPr lang="en-US" sz="1400">
                <a:solidFill>
                  <a:srgbClr val="444F51"/>
                </a:solidFill>
              </a:rPr>
              <a:t>Competitive in SMB PCI security market</a:t>
            </a:r>
          </a:p>
        </p:txBody>
      </p:sp>
      <p:pic>
        <p:nvPicPr>
          <p:cNvPr id="18" name="Picture 17" descr="400B.jpg"/>
          <p:cNvPicPr>
            <a:picLocks noChangeAspect="1"/>
          </p:cNvPicPr>
          <p:nvPr/>
        </p:nvPicPr>
        <p:blipFill>
          <a:blip r:embed="rId3"/>
          <a:stretch>
            <a:fillRect/>
          </a:stretch>
        </p:blipFill>
        <p:spPr>
          <a:xfrm>
            <a:off x="233917" y="2284782"/>
            <a:ext cx="3370521" cy="511582"/>
          </a:xfrm>
          <a:prstGeom prst="rect">
            <a:avLst/>
          </a:prstGeom>
        </p:spPr>
      </p:pic>
      <p:pic>
        <p:nvPicPr>
          <p:cNvPr id="11" name="Picture 103"/>
          <p:cNvPicPr>
            <a:picLocks noChangeAspect="1" noChangeArrowheads="1"/>
          </p:cNvPicPr>
          <p:nvPr/>
        </p:nvPicPr>
        <p:blipFill>
          <a:blip r:embed="rId4"/>
          <a:srcRect/>
          <a:stretch>
            <a:fillRect/>
          </a:stretch>
        </p:blipFill>
        <p:spPr bwMode="auto">
          <a:xfrm>
            <a:off x="381000" y="4754540"/>
            <a:ext cx="3048000" cy="266700"/>
          </a:xfrm>
          <a:prstGeom prst="rect">
            <a:avLst/>
          </a:prstGeom>
          <a:noFill/>
          <a:ln w="12700">
            <a:noFill/>
            <a:miter lim="800000"/>
            <a:headEnd/>
            <a:tailEnd/>
          </a:ln>
          <a:effectLst/>
        </p:spPr>
      </p:pic>
      <p:sp>
        <p:nvSpPr>
          <p:cNvPr id="13" name="Content Placeholder 2"/>
          <p:cNvSpPr>
            <a:spLocks/>
          </p:cNvSpPr>
          <p:nvPr/>
        </p:nvSpPr>
        <p:spPr bwMode="auto">
          <a:xfrm>
            <a:off x="114300" y="5337892"/>
            <a:ext cx="3581400" cy="533400"/>
          </a:xfrm>
          <a:prstGeom prst="rect">
            <a:avLst/>
          </a:prstGeom>
          <a:noFill/>
          <a:ln w="9525">
            <a:noFill/>
            <a:miter lim="800000"/>
            <a:headEnd/>
            <a:tailEnd/>
          </a:ln>
        </p:spPr>
        <p:txBody>
          <a:bodyPr/>
          <a:lstStyle/>
          <a:p>
            <a:pPr marL="173038" indent="-173038" algn="ctr" eaLnBrk="0" hangingPunct="0">
              <a:spcBef>
                <a:spcPct val="20000"/>
              </a:spcBef>
              <a:buClr>
                <a:srgbClr val="FF0000"/>
              </a:buClr>
              <a:buSzPct val="100000"/>
            </a:pPr>
            <a:r>
              <a:rPr lang="en-US" sz="1600" b="1" dirty="0">
                <a:solidFill>
                  <a:srgbClr val="444F51"/>
                </a:solidFill>
              </a:rPr>
              <a:t>FortiWeb-1000C</a:t>
            </a:r>
          </a:p>
          <a:p>
            <a:pPr marL="173038" indent="-173038" algn="ctr" eaLnBrk="0" hangingPunct="0">
              <a:spcBef>
                <a:spcPct val="20000"/>
              </a:spcBef>
              <a:buClr>
                <a:srgbClr val="FF0000"/>
              </a:buClr>
              <a:buSzPct val="100000"/>
            </a:pPr>
            <a:r>
              <a:rPr lang="en-US" sz="1400" dirty="0" smtClean="0">
                <a:solidFill>
                  <a:srgbClr val="444F51"/>
                </a:solidFill>
              </a:rPr>
              <a:t>Medium/Enterprise </a:t>
            </a:r>
            <a:r>
              <a:rPr lang="en-US" sz="1400" dirty="0">
                <a:solidFill>
                  <a:srgbClr val="444F51"/>
                </a:solidFill>
              </a:rPr>
              <a:t>performance platform</a:t>
            </a:r>
          </a:p>
        </p:txBody>
      </p:sp>
      <p:sp>
        <p:nvSpPr>
          <p:cNvPr id="10" name="Content Placeholder 2"/>
          <p:cNvSpPr>
            <a:spLocks/>
          </p:cNvSpPr>
          <p:nvPr/>
        </p:nvSpPr>
        <p:spPr bwMode="auto">
          <a:xfrm>
            <a:off x="4819403" y="2995982"/>
            <a:ext cx="3581400" cy="533400"/>
          </a:xfrm>
          <a:prstGeom prst="rect">
            <a:avLst/>
          </a:prstGeom>
          <a:noFill/>
          <a:ln w="9525">
            <a:noFill/>
            <a:miter lim="800000"/>
            <a:headEnd/>
            <a:tailEnd/>
          </a:ln>
        </p:spPr>
        <p:txBody>
          <a:bodyPr/>
          <a:lstStyle/>
          <a:p>
            <a:pPr marL="173038" indent="-173038" algn="ctr" eaLnBrk="0" hangingPunct="0">
              <a:spcBef>
                <a:spcPct val="20000"/>
              </a:spcBef>
              <a:buClr>
                <a:srgbClr val="FF0000"/>
              </a:buClr>
              <a:buSzPct val="100000"/>
            </a:pPr>
            <a:r>
              <a:rPr lang="en-US" sz="1600" b="1" dirty="0">
                <a:solidFill>
                  <a:srgbClr val="444F51"/>
                </a:solidFill>
              </a:rPr>
              <a:t>FortiWeb-3000C</a:t>
            </a:r>
          </a:p>
          <a:p>
            <a:pPr marL="173038" indent="-173038" algn="ctr" eaLnBrk="0" hangingPunct="0">
              <a:spcBef>
                <a:spcPct val="20000"/>
              </a:spcBef>
              <a:buClr>
                <a:srgbClr val="FF0000"/>
              </a:buClr>
              <a:buSzPct val="100000"/>
            </a:pPr>
            <a:r>
              <a:rPr lang="en-US" sz="1400" dirty="0" smtClean="0">
                <a:solidFill>
                  <a:srgbClr val="444F51"/>
                </a:solidFill>
              </a:rPr>
              <a:t>1Gbps / 40,000 </a:t>
            </a:r>
            <a:r>
              <a:rPr lang="en-US" sz="1400" dirty="0" err="1" smtClean="0">
                <a:solidFill>
                  <a:srgbClr val="444F51"/>
                </a:solidFill>
              </a:rPr>
              <a:t>tps</a:t>
            </a:r>
            <a:endParaRPr lang="en-US" sz="1400" dirty="0">
              <a:solidFill>
                <a:srgbClr val="444F51"/>
              </a:solidFill>
            </a:endParaRPr>
          </a:p>
        </p:txBody>
      </p:sp>
      <p:pic>
        <p:nvPicPr>
          <p:cNvPr id="14" name="Picture 77"/>
          <p:cNvPicPr>
            <a:picLocks noChangeAspect="1" noChangeArrowheads="1"/>
          </p:cNvPicPr>
          <p:nvPr/>
        </p:nvPicPr>
        <p:blipFill>
          <a:blip r:embed="rId5" cstate="print"/>
          <a:srcRect/>
          <a:stretch>
            <a:fillRect/>
          </a:stretch>
        </p:blipFill>
        <p:spPr bwMode="auto">
          <a:xfrm>
            <a:off x="5048003" y="2284782"/>
            <a:ext cx="3152775" cy="549275"/>
          </a:xfrm>
          <a:prstGeom prst="rect">
            <a:avLst/>
          </a:prstGeom>
          <a:noFill/>
          <a:ln w="12700">
            <a:noFill/>
            <a:miter lim="800000"/>
            <a:headEnd/>
            <a:tailEnd/>
          </a:ln>
          <a:effectLst/>
        </p:spPr>
      </p:pic>
      <p:pic>
        <p:nvPicPr>
          <p:cNvPr id="15" name="Picture 13" descr="FMG-3000C_Ft.jpg"/>
          <p:cNvPicPr>
            <a:picLocks noChangeAspect="1"/>
          </p:cNvPicPr>
          <p:nvPr/>
        </p:nvPicPr>
        <p:blipFill>
          <a:blip r:embed="rId6"/>
          <a:srcRect/>
          <a:stretch>
            <a:fillRect/>
          </a:stretch>
        </p:blipFill>
        <p:spPr bwMode="auto">
          <a:xfrm>
            <a:off x="5048003" y="4561658"/>
            <a:ext cx="3748087" cy="652463"/>
          </a:xfrm>
          <a:prstGeom prst="rect">
            <a:avLst/>
          </a:prstGeom>
          <a:noFill/>
          <a:ln w="9525">
            <a:noFill/>
            <a:miter lim="800000"/>
            <a:headEnd/>
            <a:tailEnd/>
          </a:ln>
        </p:spPr>
      </p:pic>
      <p:sp>
        <p:nvSpPr>
          <p:cNvPr id="16" name="Content Placeholder 2"/>
          <p:cNvSpPr>
            <a:spLocks/>
          </p:cNvSpPr>
          <p:nvPr/>
        </p:nvSpPr>
        <p:spPr bwMode="auto">
          <a:xfrm>
            <a:off x="5131346" y="5398690"/>
            <a:ext cx="3581400" cy="533400"/>
          </a:xfrm>
          <a:prstGeom prst="rect">
            <a:avLst/>
          </a:prstGeom>
          <a:noFill/>
          <a:ln w="9525">
            <a:noFill/>
            <a:miter lim="800000"/>
            <a:headEnd/>
            <a:tailEnd/>
          </a:ln>
        </p:spPr>
        <p:txBody>
          <a:bodyPr/>
          <a:lstStyle/>
          <a:p>
            <a:pPr marL="173038" indent="-173038" algn="ctr" eaLnBrk="0" hangingPunct="0">
              <a:spcBef>
                <a:spcPct val="20000"/>
              </a:spcBef>
              <a:buClr>
                <a:srgbClr val="FF0000"/>
              </a:buClr>
              <a:buSzPct val="100000"/>
            </a:pPr>
            <a:r>
              <a:rPr lang="en-US" sz="1600" b="1" dirty="0" smtClean="0">
                <a:solidFill>
                  <a:srgbClr val="444F51"/>
                </a:solidFill>
              </a:rPr>
              <a:t>FortiWeb-4000C</a:t>
            </a:r>
            <a:endParaRPr lang="en-US" sz="1600" b="1" dirty="0">
              <a:solidFill>
                <a:srgbClr val="444F51"/>
              </a:solidFill>
            </a:endParaRPr>
          </a:p>
          <a:p>
            <a:pPr marL="173038" indent="-173038" algn="ctr" eaLnBrk="0" hangingPunct="0">
              <a:spcBef>
                <a:spcPct val="20000"/>
              </a:spcBef>
              <a:buClr>
                <a:srgbClr val="FF0000"/>
              </a:buClr>
              <a:buSzPct val="100000"/>
            </a:pPr>
            <a:r>
              <a:rPr lang="en-US" sz="1400" dirty="0" smtClean="0">
                <a:solidFill>
                  <a:srgbClr val="444F51"/>
                </a:solidFill>
              </a:rPr>
              <a:t>2Gbps / 70,000 </a:t>
            </a:r>
            <a:r>
              <a:rPr lang="en-US" sz="1400" dirty="0" err="1" smtClean="0">
                <a:solidFill>
                  <a:srgbClr val="444F51"/>
                </a:solidFill>
              </a:rPr>
              <a:t>tps</a:t>
            </a:r>
            <a:endParaRPr lang="en-US" sz="1400" dirty="0">
              <a:solidFill>
                <a:srgbClr val="444F51"/>
              </a:solidFill>
            </a:endParaRPr>
          </a:p>
        </p:txBody>
      </p:sp>
    </p:spTree>
    <p:extLst>
      <p:ext uri="{BB962C8B-B14F-4D97-AF65-F5344CB8AC3E}">
        <p14:creationId xmlns:p14="http://schemas.microsoft.com/office/powerpoint/2010/main" val="11964753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bwMode="auto">
          <a:xfrm>
            <a:off x="50970" y="1127125"/>
            <a:ext cx="4706088" cy="2147345"/>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a:latin typeface="Arial" charset="0"/>
              <a:ea typeface="ＭＳ Ｐゴシック" charset="-128"/>
            </a:endParaRPr>
          </a:p>
        </p:txBody>
      </p:sp>
      <p:sp>
        <p:nvSpPr>
          <p:cNvPr id="125" name="Isosceles Triangle 37"/>
          <p:cNvSpPr>
            <a:spLocks noChangeArrowheads="1"/>
          </p:cNvSpPr>
          <p:nvPr/>
        </p:nvSpPr>
        <p:spPr bwMode="auto">
          <a:xfrm rot="10800000">
            <a:off x="4969475" y="1962288"/>
            <a:ext cx="1336675" cy="2332037"/>
          </a:xfrm>
          <a:prstGeom prst="triangle">
            <a:avLst>
              <a:gd name="adj" fmla="val 50000"/>
            </a:avLst>
          </a:prstGeom>
          <a:gradFill rotWithShape="1">
            <a:gsLst>
              <a:gs pos="0">
                <a:srgbClr val="A5ACB0"/>
              </a:gs>
              <a:gs pos="100000">
                <a:srgbClr val="FFFFFF"/>
              </a:gs>
            </a:gsLst>
            <a:lin ang="5400000"/>
          </a:gradFill>
          <a:ln w="9525">
            <a:noFill/>
            <a:round/>
            <a:headEnd/>
            <a:tailEnd/>
          </a:ln>
        </p:spPr>
        <p:txBody>
          <a:bodyPr lIns="0" tIns="0" rIns="0" bIns="0" anchor="ctr"/>
          <a:lstStyle/>
          <a:p>
            <a:pPr algn="ctr" defTabSz="914400" eaLnBrk="0" hangingPunct="0">
              <a:spcBef>
                <a:spcPct val="20000"/>
              </a:spcBef>
              <a:buClr>
                <a:schemeClr val="accent1"/>
              </a:buClr>
              <a:buSzPct val="90000"/>
              <a:buFont typeface="Wingdings" pitchFamily="2" charset="2"/>
              <a:buNone/>
            </a:pPr>
            <a:endParaRPr lang="en-US" sz="2000">
              <a:solidFill>
                <a:schemeClr val="accent2"/>
              </a:solidFill>
            </a:endParaRPr>
          </a:p>
        </p:txBody>
      </p:sp>
      <p:sp>
        <p:nvSpPr>
          <p:cNvPr id="23554" name="Title 1"/>
          <p:cNvSpPr>
            <a:spLocks noGrp="1"/>
          </p:cNvSpPr>
          <p:nvPr>
            <p:ph type="title"/>
          </p:nvPr>
        </p:nvSpPr>
        <p:spPr>
          <a:xfrm>
            <a:off x="457200" y="274638"/>
            <a:ext cx="8229600" cy="568510"/>
          </a:xfrm>
        </p:spPr>
        <p:txBody>
          <a:bodyPr/>
          <a:lstStyle/>
          <a:p>
            <a:r>
              <a:rPr lang="en-US" dirty="0" smtClean="0"/>
              <a:t>FortiWeb-VM</a:t>
            </a:r>
          </a:p>
        </p:txBody>
      </p:sp>
      <p:sp>
        <p:nvSpPr>
          <p:cNvPr id="85" name="TextBox 47"/>
          <p:cNvSpPr txBox="1">
            <a:spLocks noChangeArrowheads="1"/>
          </p:cNvSpPr>
          <p:nvPr/>
        </p:nvSpPr>
        <p:spPr bwMode="auto">
          <a:xfrm>
            <a:off x="7604130" y="3351351"/>
            <a:ext cx="1243012" cy="460375"/>
          </a:xfrm>
          <a:prstGeom prst="rect">
            <a:avLst/>
          </a:prstGeom>
          <a:noFill/>
          <a:ln w="9525">
            <a:noFill/>
            <a:miter lim="800000"/>
            <a:headEnd/>
            <a:tailEnd/>
          </a:ln>
        </p:spPr>
        <p:txBody>
          <a:bodyPr>
            <a:spAutoFit/>
          </a:bodyPr>
          <a:lstStyle/>
          <a:p>
            <a:pPr algn="ctr"/>
            <a:r>
              <a:rPr lang="en-US" sz="1200" b="1">
                <a:solidFill>
                  <a:schemeClr val="bg1"/>
                </a:solidFill>
                <a:latin typeface="Helvetica 55 Roman" charset="0"/>
              </a:rPr>
              <a:t>Desktops / Private</a:t>
            </a:r>
          </a:p>
        </p:txBody>
      </p:sp>
      <p:sp>
        <p:nvSpPr>
          <p:cNvPr id="98" name="Rounded Rectangle 97"/>
          <p:cNvSpPr>
            <a:spLocks noChangeArrowheads="1"/>
          </p:cNvSpPr>
          <p:nvPr/>
        </p:nvSpPr>
        <p:spPr bwMode="auto">
          <a:xfrm>
            <a:off x="4625980" y="3036118"/>
            <a:ext cx="4237038" cy="1926771"/>
          </a:xfrm>
          <a:prstGeom prst="roundRect">
            <a:avLst>
              <a:gd name="adj" fmla="val 5292"/>
            </a:avLst>
          </a:prstGeom>
          <a:gradFill rotWithShape="1">
            <a:gsLst>
              <a:gs pos="0">
                <a:srgbClr val="85C2FF"/>
              </a:gs>
              <a:gs pos="100000">
                <a:srgbClr val="47A3FF"/>
              </a:gs>
            </a:gsLst>
            <a:lin ang="5400000"/>
          </a:gradFill>
          <a:ln w="9525">
            <a:solidFill>
              <a:srgbClr val="0064CC"/>
            </a:solidFill>
            <a:round/>
            <a:headEnd/>
            <a:tailEnd/>
          </a:ln>
          <a:effectLst>
            <a:outerShdw dist="23000" dir="5400000" rotWithShape="0">
              <a:srgbClr val="808080">
                <a:alpha val="34999"/>
              </a:srgbClr>
            </a:outerShdw>
          </a:effectLst>
        </p:spPr>
        <p:txBody>
          <a:bodyPr lIns="0" tIns="0" rIns="0" bIns="0" anchor="ctr"/>
          <a:lstStyle/>
          <a:p>
            <a:pPr algn="ctr" defTabSz="914400" eaLnBrk="0" hangingPunct="0">
              <a:spcBef>
                <a:spcPct val="20000"/>
              </a:spcBef>
              <a:buClr>
                <a:schemeClr val="accent1"/>
              </a:buClr>
              <a:buSzPct val="90000"/>
              <a:buFont typeface="Wingdings" charset="2"/>
              <a:buNone/>
              <a:defRPr/>
            </a:pPr>
            <a:endParaRPr lang="en-US" sz="2000">
              <a:solidFill>
                <a:schemeClr val="accent2"/>
              </a:solidFill>
              <a:latin typeface="Arial" charset="0"/>
              <a:ea typeface="+mn-ea"/>
            </a:endParaRPr>
          </a:p>
        </p:txBody>
      </p:sp>
      <p:sp>
        <p:nvSpPr>
          <p:cNvPr id="99" name="Rounded Rectangle 98"/>
          <p:cNvSpPr>
            <a:spLocks noChangeArrowheads="1"/>
          </p:cNvSpPr>
          <p:nvPr/>
        </p:nvSpPr>
        <p:spPr bwMode="auto">
          <a:xfrm>
            <a:off x="4700593" y="3180807"/>
            <a:ext cx="1646237" cy="1559297"/>
          </a:xfrm>
          <a:prstGeom prst="roundRect">
            <a:avLst>
              <a:gd name="adj" fmla="val 12611"/>
            </a:avLst>
          </a:prstGeom>
          <a:solidFill>
            <a:schemeClr val="accent1"/>
          </a:solidFill>
          <a:ln w="38100">
            <a:solidFill>
              <a:schemeClr val="bg1"/>
            </a:solidFill>
            <a:round/>
            <a:headEnd/>
            <a:tailEnd/>
          </a:ln>
          <a:effectLst>
            <a:outerShdw dist="20000" dir="5400000" rotWithShape="0">
              <a:srgbClr val="808080">
                <a:alpha val="37999"/>
              </a:srgbClr>
            </a:outerShdw>
          </a:effectLst>
        </p:spPr>
        <p:txBody>
          <a:bodyPr lIns="0" tIns="0" rIns="0" bIns="0" anchor="ctr"/>
          <a:lstStyle/>
          <a:p>
            <a:pPr algn="ctr" defTabSz="914400" eaLnBrk="0" hangingPunct="0">
              <a:spcBef>
                <a:spcPct val="20000"/>
              </a:spcBef>
              <a:buClr>
                <a:schemeClr val="accent1"/>
              </a:buClr>
              <a:buSzPct val="90000"/>
              <a:buFont typeface="Wingdings" pitchFamily="2" charset="2"/>
              <a:buNone/>
              <a:defRPr/>
            </a:pPr>
            <a:endParaRPr lang="en-US" sz="2000" dirty="0">
              <a:solidFill>
                <a:schemeClr val="accent2"/>
              </a:solidFill>
            </a:endParaRPr>
          </a:p>
        </p:txBody>
      </p:sp>
      <p:sp>
        <p:nvSpPr>
          <p:cNvPr id="100" name="Rounded Rectangle 99"/>
          <p:cNvSpPr>
            <a:spLocks noChangeArrowheads="1"/>
          </p:cNvSpPr>
          <p:nvPr/>
        </p:nvSpPr>
        <p:spPr bwMode="auto">
          <a:xfrm>
            <a:off x="7164393" y="3180807"/>
            <a:ext cx="1646237" cy="1559297"/>
          </a:xfrm>
          <a:prstGeom prst="roundRect">
            <a:avLst>
              <a:gd name="adj" fmla="val 14301"/>
            </a:avLst>
          </a:prstGeom>
          <a:solidFill>
            <a:srgbClr val="33CC33"/>
          </a:solidFill>
          <a:ln w="38100">
            <a:solidFill>
              <a:schemeClr val="bg1"/>
            </a:solidFill>
            <a:round/>
            <a:headEnd/>
            <a:tailEnd/>
          </a:ln>
          <a:effectLst>
            <a:outerShdw dist="20000" dir="5400000" rotWithShape="0">
              <a:srgbClr val="808080">
                <a:alpha val="37999"/>
              </a:srgbClr>
            </a:outerShdw>
          </a:effectLst>
        </p:spPr>
        <p:txBody>
          <a:bodyPr lIns="0" tIns="0" rIns="0" bIns="0" anchor="ctr"/>
          <a:lstStyle/>
          <a:p>
            <a:pPr algn="ctr" defTabSz="914400" eaLnBrk="0" hangingPunct="0">
              <a:spcBef>
                <a:spcPct val="20000"/>
              </a:spcBef>
              <a:buClr>
                <a:schemeClr val="accent1"/>
              </a:buClr>
              <a:buSzPct val="90000"/>
              <a:buFont typeface="Wingdings" charset="2"/>
              <a:buNone/>
              <a:defRPr/>
            </a:pPr>
            <a:endParaRPr lang="en-US" sz="2000">
              <a:solidFill>
                <a:schemeClr val="accent2"/>
              </a:solidFill>
              <a:latin typeface="Arial" charset="0"/>
              <a:ea typeface="+mn-ea"/>
            </a:endParaRPr>
          </a:p>
        </p:txBody>
      </p:sp>
      <p:sp>
        <p:nvSpPr>
          <p:cNvPr id="101" name="TextBox 70"/>
          <p:cNvSpPr txBox="1">
            <a:spLocks noChangeArrowheads="1"/>
          </p:cNvSpPr>
          <p:nvPr/>
        </p:nvSpPr>
        <p:spPr bwMode="auto">
          <a:xfrm>
            <a:off x="4879980" y="3304632"/>
            <a:ext cx="1243013" cy="276225"/>
          </a:xfrm>
          <a:prstGeom prst="rect">
            <a:avLst/>
          </a:prstGeom>
          <a:noFill/>
          <a:ln w="9525">
            <a:noFill/>
            <a:miter lim="800000"/>
            <a:headEnd/>
            <a:tailEnd/>
          </a:ln>
        </p:spPr>
        <p:txBody>
          <a:bodyPr>
            <a:spAutoFit/>
          </a:bodyPr>
          <a:lstStyle/>
          <a:p>
            <a:pPr algn="ctr"/>
            <a:r>
              <a:rPr lang="en-US" sz="1200" b="1">
                <a:solidFill>
                  <a:schemeClr val="bg1"/>
                </a:solidFill>
                <a:latin typeface="Helvetica 55 Roman" charset="0"/>
              </a:rPr>
              <a:t>Servers / DMZ</a:t>
            </a:r>
          </a:p>
        </p:txBody>
      </p:sp>
      <p:sp>
        <p:nvSpPr>
          <p:cNvPr id="102" name="TextBox 71"/>
          <p:cNvSpPr txBox="1">
            <a:spLocks noChangeArrowheads="1"/>
          </p:cNvSpPr>
          <p:nvPr/>
        </p:nvSpPr>
        <p:spPr bwMode="auto">
          <a:xfrm>
            <a:off x="7383468" y="3274470"/>
            <a:ext cx="1243012" cy="646331"/>
          </a:xfrm>
          <a:prstGeom prst="rect">
            <a:avLst/>
          </a:prstGeom>
          <a:noFill/>
          <a:ln w="9525">
            <a:noFill/>
            <a:miter lim="800000"/>
            <a:headEnd/>
            <a:tailEnd/>
          </a:ln>
        </p:spPr>
        <p:txBody>
          <a:bodyPr>
            <a:spAutoFit/>
          </a:bodyPr>
          <a:lstStyle/>
          <a:p>
            <a:pPr algn="ctr"/>
            <a:r>
              <a:rPr lang="en-US" sz="1200" b="1" dirty="0" smtClean="0">
                <a:solidFill>
                  <a:schemeClr val="bg1"/>
                </a:solidFill>
                <a:latin typeface="Helvetica 55 Roman" charset="0"/>
              </a:rPr>
              <a:t>FortiWeb Virtual Appliance</a:t>
            </a:r>
            <a:endParaRPr lang="en-US" sz="1200" b="1" dirty="0">
              <a:solidFill>
                <a:schemeClr val="bg1"/>
              </a:solidFill>
              <a:latin typeface="Helvetica 55 Roman" charset="0"/>
            </a:endParaRPr>
          </a:p>
        </p:txBody>
      </p:sp>
      <p:pic>
        <p:nvPicPr>
          <p:cNvPr id="104" name="Picture 103" descr="Server_Rt.png"/>
          <p:cNvPicPr>
            <a:picLocks noChangeAspect="1"/>
          </p:cNvPicPr>
          <p:nvPr/>
        </p:nvPicPr>
        <p:blipFill>
          <a:blip r:embed="rId2"/>
          <a:stretch>
            <a:fillRect/>
          </a:stretch>
        </p:blipFill>
        <p:spPr>
          <a:xfrm>
            <a:off x="5311455" y="3775182"/>
            <a:ext cx="424925" cy="551254"/>
          </a:xfrm>
          <a:prstGeom prst="rect">
            <a:avLst/>
          </a:prstGeom>
          <a:effectLst>
            <a:outerShdw blurRad="50800" dist="25400" dir="5400000">
              <a:srgbClr val="000000">
                <a:alpha val="30000"/>
              </a:srgbClr>
            </a:outerShdw>
          </a:effectLst>
        </p:spPr>
      </p:pic>
      <p:pic>
        <p:nvPicPr>
          <p:cNvPr id="105" name="Picture 104" descr="Server_Rt.png"/>
          <p:cNvPicPr>
            <a:picLocks noChangeAspect="1"/>
          </p:cNvPicPr>
          <p:nvPr/>
        </p:nvPicPr>
        <p:blipFill>
          <a:blip r:embed="rId2"/>
          <a:stretch>
            <a:fillRect/>
          </a:stretch>
        </p:blipFill>
        <p:spPr>
          <a:xfrm>
            <a:off x="5088192" y="3891957"/>
            <a:ext cx="424925" cy="551254"/>
          </a:xfrm>
          <a:prstGeom prst="rect">
            <a:avLst/>
          </a:prstGeom>
          <a:effectLst>
            <a:outerShdw blurRad="50800" dist="25400" dir="5400000">
              <a:srgbClr val="000000">
                <a:alpha val="30000"/>
              </a:srgbClr>
            </a:outerShdw>
          </a:effectLst>
        </p:spPr>
      </p:pic>
      <p:pic>
        <p:nvPicPr>
          <p:cNvPr id="106" name="Picture 105" descr="Server_Rt.png"/>
          <p:cNvPicPr>
            <a:picLocks noChangeAspect="1"/>
          </p:cNvPicPr>
          <p:nvPr/>
        </p:nvPicPr>
        <p:blipFill>
          <a:blip r:embed="rId2"/>
          <a:stretch>
            <a:fillRect/>
          </a:stretch>
        </p:blipFill>
        <p:spPr>
          <a:xfrm>
            <a:off x="4879980" y="4032482"/>
            <a:ext cx="424925" cy="551254"/>
          </a:xfrm>
          <a:prstGeom prst="rect">
            <a:avLst/>
          </a:prstGeom>
          <a:effectLst>
            <a:outerShdw blurRad="50800" dist="25400" dir="5400000">
              <a:srgbClr val="000000">
                <a:alpha val="30000"/>
              </a:srgbClr>
            </a:outerShdw>
          </a:effectLst>
        </p:spPr>
      </p:pic>
      <p:pic>
        <p:nvPicPr>
          <p:cNvPr id="107" name="Picture 106" descr="FortiWeb_Icon_1U_Lt-s.png"/>
          <p:cNvPicPr>
            <a:picLocks noChangeAspect="1"/>
          </p:cNvPicPr>
          <p:nvPr/>
        </p:nvPicPr>
        <p:blipFill>
          <a:blip r:embed="rId3"/>
          <a:stretch>
            <a:fillRect/>
          </a:stretch>
        </p:blipFill>
        <p:spPr>
          <a:xfrm>
            <a:off x="7604130" y="4032482"/>
            <a:ext cx="828938" cy="514649"/>
          </a:xfrm>
          <a:prstGeom prst="rect">
            <a:avLst/>
          </a:prstGeom>
        </p:spPr>
      </p:pic>
      <p:cxnSp>
        <p:nvCxnSpPr>
          <p:cNvPr id="108" name="Straight Arrow Connector 67"/>
          <p:cNvCxnSpPr>
            <a:cxnSpLocks noChangeShapeType="1"/>
          </p:cNvCxnSpPr>
          <p:nvPr/>
        </p:nvCxnSpPr>
        <p:spPr bwMode="auto">
          <a:xfrm>
            <a:off x="6346830" y="4164107"/>
            <a:ext cx="817563" cy="1588"/>
          </a:xfrm>
          <a:prstGeom prst="straightConnector1">
            <a:avLst/>
          </a:prstGeom>
          <a:noFill/>
          <a:ln w="41275">
            <a:solidFill>
              <a:schemeClr val="accent2"/>
            </a:solidFill>
            <a:round/>
            <a:headEnd type="triangle" w="med" len="sm"/>
            <a:tailEnd type="triangle" w="med" len="sm"/>
          </a:ln>
        </p:spPr>
      </p:cxnSp>
      <p:sp>
        <p:nvSpPr>
          <p:cNvPr id="112" name="TextBox 72"/>
          <p:cNvSpPr txBox="1">
            <a:spLocks noChangeArrowheads="1"/>
          </p:cNvSpPr>
          <p:nvPr/>
        </p:nvSpPr>
        <p:spPr bwMode="auto">
          <a:xfrm>
            <a:off x="5304905" y="4962889"/>
            <a:ext cx="2830512" cy="368300"/>
          </a:xfrm>
          <a:prstGeom prst="rect">
            <a:avLst/>
          </a:prstGeom>
          <a:noFill/>
          <a:ln w="9525">
            <a:noFill/>
            <a:miter lim="800000"/>
            <a:headEnd/>
            <a:tailEnd/>
          </a:ln>
        </p:spPr>
        <p:txBody>
          <a:bodyPr>
            <a:spAutoFit/>
          </a:bodyPr>
          <a:lstStyle/>
          <a:p>
            <a:pPr algn="ctr"/>
            <a:r>
              <a:rPr lang="en-US" b="1" dirty="0">
                <a:solidFill>
                  <a:schemeClr val="tx2">
                    <a:lumMod val="50000"/>
                  </a:schemeClr>
                </a:solidFill>
                <a:latin typeface="Arial Narrow" pitchFamily="34" charset="0"/>
              </a:rPr>
              <a:t>Virtualized Data Center</a:t>
            </a:r>
          </a:p>
        </p:txBody>
      </p:sp>
      <p:grpSp>
        <p:nvGrpSpPr>
          <p:cNvPr id="113" name="Group 14"/>
          <p:cNvGrpSpPr/>
          <p:nvPr/>
        </p:nvGrpSpPr>
        <p:grpSpPr>
          <a:xfrm>
            <a:off x="4819832" y="1179270"/>
            <a:ext cx="1528288" cy="1027493"/>
            <a:chOff x="5409571" y="1282188"/>
            <a:chExt cx="2752991" cy="1850881"/>
          </a:xfrm>
          <a:effectLst>
            <a:outerShdw blurRad="50800" dist="38100" dir="2700000" algn="tl" rotWithShape="0">
              <a:srgbClr val="000000">
                <a:alpha val="43000"/>
              </a:srgbClr>
            </a:outerShdw>
          </a:effectLst>
        </p:grpSpPr>
        <p:pic>
          <p:nvPicPr>
            <p:cNvPr id="114" name="Picture 113" descr="Cloud-White.png"/>
            <p:cNvPicPr>
              <a:picLocks noChangeAspect="1"/>
            </p:cNvPicPr>
            <p:nvPr/>
          </p:nvPicPr>
          <p:blipFill>
            <a:blip r:embed="rId4"/>
            <a:stretch>
              <a:fillRect/>
            </a:stretch>
          </p:blipFill>
          <p:spPr>
            <a:xfrm>
              <a:off x="5409571" y="1282188"/>
              <a:ext cx="2752991" cy="1850881"/>
            </a:xfrm>
            <a:prstGeom prst="rect">
              <a:avLst/>
            </a:prstGeom>
            <a:effectLst/>
          </p:spPr>
        </p:pic>
        <p:grpSp>
          <p:nvGrpSpPr>
            <p:cNvPr id="115" name="Group 10"/>
            <p:cNvGrpSpPr/>
            <p:nvPr/>
          </p:nvGrpSpPr>
          <p:grpSpPr>
            <a:xfrm>
              <a:off x="6226846" y="1568328"/>
              <a:ext cx="1118444" cy="1278597"/>
              <a:chOff x="6257467" y="4292331"/>
              <a:chExt cx="1894603" cy="2165895"/>
            </a:xfrm>
          </p:grpSpPr>
          <p:pic>
            <p:nvPicPr>
              <p:cNvPr id="116" name="Picture 115" descr="Rack_of_Servers.png"/>
              <p:cNvPicPr>
                <a:picLocks noChangeAspect="1"/>
              </p:cNvPicPr>
              <p:nvPr/>
            </p:nvPicPr>
            <p:blipFill>
              <a:blip r:embed="rId5"/>
              <a:stretch>
                <a:fillRect/>
              </a:stretch>
            </p:blipFill>
            <p:spPr>
              <a:xfrm>
                <a:off x="6257467" y="4292331"/>
                <a:ext cx="1022049" cy="1657137"/>
              </a:xfrm>
              <a:prstGeom prst="rect">
                <a:avLst/>
              </a:prstGeom>
            </p:spPr>
          </p:pic>
          <p:pic>
            <p:nvPicPr>
              <p:cNvPr id="117" name="Picture 116" descr="Rack_of_Servers.png"/>
              <p:cNvPicPr>
                <a:picLocks noChangeAspect="1"/>
              </p:cNvPicPr>
              <p:nvPr/>
            </p:nvPicPr>
            <p:blipFill>
              <a:blip r:embed="rId5"/>
              <a:stretch>
                <a:fillRect/>
              </a:stretch>
            </p:blipFill>
            <p:spPr>
              <a:xfrm>
                <a:off x="6697237" y="4546712"/>
                <a:ext cx="1022049" cy="1657137"/>
              </a:xfrm>
              <a:prstGeom prst="rect">
                <a:avLst/>
              </a:prstGeom>
            </p:spPr>
          </p:pic>
          <p:pic>
            <p:nvPicPr>
              <p:cNvPr id="118" name="Picture 117" descr="Rack_of_Servers.png"/>
              <p:cNvPicPr>
                <a:picLocks noChangeAspect="1"/>
              </p:cNvPicPr>
              <p:nvPr/>
            </p:nvPicPr>
            <p:blipFill>
              <a:blip r:embed="rId5"/>
              <a:stretch>
                <a:fillRect/>
              </a:stretch>
            </p:blipFill>
            <p:spPr>
              <a:xfrm>
                <a:off x="7130021" y="4801089"/>
                <a:ext cx="1022049" cy="1657137"/>
              </a:xfrm>
              <a:prstGeom prst="rect">
                <a:avLst/>
              </a:prstGeom>
            </p:spPr>
          </p:pic>
        </p:grpSp>
      </p:grpSp>
      <p:cxnSp>
        <p:nvCxnSpPr>
          <p:cNvPr id="119" name="Straight Arrow Connector 66"/>
          <p:cNvCxnSpPr>
            <a:cxnSpLocks noChangeShapeType="1"/>
          </p:cNvCxnSpPr>
          <p:nvPr/>
        </p:nvCxnSpPr>
        <p:spPr bwMode="auto">
          <a:xfrm>
            <a:off x="6295493" y="1698443"/>
            <a:ext cx="423862" cy="1588"/>
          </a:xfrm>
          <a:prstGeom prst="straightConnector1">
            <a:avLst/>
          </a:prstGeom>
          <a:noFill/>
          <a:ln w="41275">
            <a:solidFill>
              <a:schemeClr val="accent2"/>
            </a:solidFill>
            <a:round/>
            <a:headEnd type="triangle" w="med" len="sm"/>
            <a:tailEnd type="triangle" w="med" len="sm"/>
          </a:ln>
        </p:spPr>
      </p:cxnSp>
      <p:pic>
        <p:nvPicPr>
          <p:cNvPr id="120" name="Picture 119" descr="Firewall-Typical_Rt.png"/>
          <p:cNvPicPr>
            <a:picLocks noChangeAspect="1"/>
          </p:cNvPicPr>
          <p:nvPr/>
        </p:nvPicPr>
        <p:blipFill>
          <a:blip r:embed="rId6"/>
          <a:srcRect/>
          <a:stretch>
            <a:fillRect/>
          </a:stretch>
        </p:blipFill>
        <p:spPr bwMode="auto">
          <a:xfrm>
            <a:off x="6576480" y="1434918"/>
            <a:ext cx="274638" cy="449263"/>
          </a:xfrm>
          <a:prstGeom prst="rect">
            <a:avLst/>
          </a:prstGeom>
          <a:noFill/>
          <a:ln w="9525">
            <a:noFill/>
            <a:miter lim="800000"/>
            <a:headEnd/>
            <a:tailEnd/>
          </a:ln>
          <a:effectLst>
            <a:outerShdw dist="38100" dir="5400000" rotWithShape="0">
              <a:srgbClr val="808080">
                <a:alpha val="42999"/>
              </a:srgbClr>
            </a:outerShdw>
          </a:effectLst>
        </p:spPr>
      </p:pic>
      <p:pic>
        <p:nvPicPr>
          <p:cNvPr id="121" name="Picture 31" descr="Internet.png"/>
          <p:cNvPicPr>
            <a:picLocks noChangeAspect="1"/>
          </p:cNvPicPr>
          <p:nvPr/>
        </p:nvPicPr>
        <p:blipFill>
          <a:blip r:embed="rId7"/>
          <a:srcRect/>
          <a:stretch>
            <a:fillRect/>
          </a:stretch>
        </p:blipFill>
        <p:spPr bwMode="auto">
          <a:xfrm>
            <a:off x="7147980" y="1179331"/>
            <a:ext cx="1403350" cy="1035050"/>
          </a:xfrm>
          <a:prstGeom prst="rect">
            <a:avLst/>
          </a:prstGeom>
          <a:noFill/>
          <a:ln w="9525">
            <a:noFill/>
            <a:miter lim="800000"/>
            <a:headEnd/>
            <a:tailEnd/>
          </a:ln>
        </p:spPr>
      </p:pic>
      <p:sp>
        <p:nvSpPr>
          <p:cNvPr id="122" name="TextBox 36"/>
          <p:cNvSpPr txBox="1">
            <a:spLocks noChangeArrowheads="1"/>
          </p:cNvSpPr>
          <p:nvPr/>
        </p:nvSpPr>
        <p:spPr bwMode="auto">
          <a:xfrm>
            <a:off x="7191757" y="2214381"/>
            <a:ext cx="1255712" cy="276225"/>
          </a:xfrm>
          <a:prstGeom prst="rect">
            <a:avLst/>
          </a:prstGeom>
          <a:noFill/>
          <a:ln w="9525">
            <a:noFill/>
            <a:miter lim="800000"/>
            <a:headEnd/>
            <a:tailEnd/>
          </a:ln>
        </p:spPr>
        <p:txBody>
          <a:bodyPr>
            <a:spAutoFit/>
          </a:bodyPr>
          <a:lstStyle/>
          <a:p>
            <a:pPr algn="ctr"/>
            <a:r>
              <a:rPr lang="en-US" sz="1200" b="1" dirty="0">
                <a:solidFill>
                  <a:srgbClr val="404040"/>
                </a:solidFill>
                <a:latin typeface="Arial Narrow" pitchFamily="34" charset="0"/>
              </a:rPr>
              <a:t>Public Zone</a:t>
            </a:r>
          </a:p>
        </p:txBody>
      </p:sp>
      <p:sp>
        <p:nvSpPr>
          <p:cNvPr id="123" name="TextBox 38"/>
          <p:cNvSpPr txBox="1">
            <a:spLocks noChangeArrowheads="1"/>
          </p:cNvSpPr>
          <p:nvPr/>
        </p:nvSpPr>
        <p:spPr bwMode="auto">
          <a:xfrm>
            <a:off x="5023905" y="2206443"/>
            <a:ext cx="1233488" cy="276999"/>
          </a:xfrm>
          <a:prstGeom prst="rect">
            <a:avLst/>
          </a:prstGeom>
          <a:noFill/>
          <a:ln w="9525">
            <a:noFill/>
            <a:miter lim="800000"/>
            <a:headEnd/>
            <a:tailEnd/>
          </a:ln>
        </p:spPr>
        <p:txBody>
          <a:bodyPr>
            <a:spAutoFit/>
          </a:bodyPr>
          <a:lstStyle/>
          <a:p>
            <a:pPr algn="ctr"/>
            <a:r>
              <a:rPr lang="en-US" sz="1200" b="1" dirty="0" smtClean="0">
                <a:solidFill>
                  <a:srgbClr val="404040"/>
                </a:solidFill>
                <a:latin typeface="Arial Narrow" pitchFamily="34" charset="0"/>
              </a:rPr>
              <a:t>DMZ</a:t>
            </a:r>
            <a:endParaRPr lang="en-US" sz="1200" b="1" dirty="0">
              <a:solidFill>
                <a:srgbClr val="404040"/>
              </a:solidFill>
              <a:latin typeface="Arial Narrow" pitchFamily="34" charset="0"/>
            </a:endParaRPr>
          </a:p>
        </p:txBody>
      </p:sp>
      <p:cxnSp>
        <p:nvCxnSpPr>
          <p:cNvPr id="124" name="Straight Arrow Connector 62"/>
          <p:cNvCxnSpPr>
            <a:cxnSpLocks noChangeShapeType="1"/>
          </p:cNvCxnSpPr>
          <p:nvPr/>
        </p:nvCxnSpPr>
        <p:spPr bwMode="auto">
          <a:xfrm>
            <a:off x="6724118" y="1696856"/>
            <a:ext cx="423862" cy="1587"/>
          </a:xfrm>
          <a:prstGeom prst="straightConnector1">
            <a:avLst/>
          </a:prstGeom>
          <a:noFill/>
          <a:ln w="41275">
            <a:solidFill>
              <a:schemeClr val="accent2"/>
            </a:solidFill>
            <a:round/>
            <a:headEnd type="none" w="med" len="sm"/>
            <a:tailEnd type="triangle" w="med" len="sm"/>
          </a:ln>
        </p:spPr>
      </p:cxnSp>
      <p:sp>
        <p:nvSpPr>
          <p:cNvPr id="128" name="Rectangle 3"/>
          <p:cNvSpPr txBox="1">
            <a:spLocks noChangeArrowheads="1"/>
          </p:cNvSpPr>
          <p:nvPr/>
        </p:nvSpPr>
        <p:spPr>
          <a:xfrm>
            <a:off x="236538" y="1152556"/>
            <a:ext cx="4008891" cy="1975751"/>
          </a:xfrm>
          <a:prstGeom prst="rect">
            <a:avLst/>
          </a:prstGeom>
        </p:spPr>
        <p:txBody>
          <a:bodyPr vert="horz" lIns="91440" tIns="45720" rIns="91440" bIns="45720" rtlCol="0">
            <a:normAutofit fontScale="85000" lnSpcReduction="10000"/>
          </a:bodyPr>
          <a:lstStyle/>
          <a:p>
            <a:pPr marL="173038" marR="0" lvl="0" indent="-173038" algn="l" defTabSz="914400" rtl="0" eaLnBrk="1" fontAlgn="base" latinLnBrk="0" hangingPunct="1">
              <a:lnSpc>
                <a:spcPct val="100000"/>
              </a:lnSpc>
              <a:spcBef>
                <a:spcPct val="20000"/>
              </a:spcBef>
              <a:spcAft>
                <a:spcPct val="0"/>
              </a:spcAft>
              <a:buClr>
                <a:srgbClr val="FF0000"/>
              </a:buClr>
              <a:buSzPct val="100000"/>
              <a:buFont typeface="Arial" pitchFamily="34" charset="0"/>
              <a:buChar char="•"/>
              <a:tabLst/>
              <a:defRPr/>
            </a:pPr>
            <a:r>
              <a:rPr kumimoji="0" lang="en-US" sz="2100" b="0" i="0" u="none" strike="noStrike" kern="0" cap="none" spc="0" normalizeH="0" baseline="0" noProof="0" dirty="0" smtClean="0">
                <a:ln>
                  <a:noFill/>
                </a:ln>
                <a:solidFill>
                  <a:srgbClr val="1B232A"/>
                </a:solidFill>
                <a:effectLst/>
                <a:uLnTx/>
                <a:uFillTx/>
                <a:latin typeface="Arial Narrow"/>
                <a:ea typeface="+mn-ea"/>
                <a:cs typeface="Arial Narrow"/>
              </a:rPr>
              <a:t>Deploy FortiWeb in a virtualized environment</a:t>
            </a:r>
          </a:p>
          <a:p>
            <a:pPr marL="463550" marR="0" lvl="1" indent="-176213" algn="l" defTabSz="914400" rtl="0" eaLnBrk="1" fontAlgn="base" latinLnBrk="0" hangingPunct="1">
              <a:lnSpc>
                <a:spcPct val="110000"/>
              </a:lnSpc>
              <a:spcBef>
                <a:spcPct val="20000"/>
              </a:spcBef>
              <a:spcAft>
                <a:spcPct val="0"/>
              </a:spcAft>
              <a:buClr>
                <a:srgbClr val="FF0000"/>
              </a:buClr>
              <a:buSzTx/>
              <a:buFont typeface="Arial" pitchFamily="34" charset="0"/>
              <a:buChar char="•"/>
              <a:tabLst/>
              <a:defRPr/>
            </a:pPr>
            <a:r>
              <a:rPr kumimoji="0" lang="en-US" sz="1800" b="0" i="0" u="none" strike="noStrike" kern="0" cap="none" spc="0" normalizeH="0" baseline="0" noProof="0" dirty="0" smtClean="0">
                <a:ln>
                  <a:noFill/>
                </a:ln>
                <a:solidFill>
                  <a:srgbClr val="1B232A"/>
                </a:solidFill>
                <a:effectLst/>
                <a:uLnTx/>
                <a:uFillTx/>
                <a:latin typeface="Arial Narrow"/>
                <a:ea typeface="+mn-ea"/>
                <a:cs typeface="Arial Narrow"/>
              </a:rPr>
              <a:t>Mitigates blind spots</a:t>
            </a:r>
          </a:p>
          <a:p>
            <a:pPr marL="463550" marR="0" lvl="1" indent="-176213" algn="l" defTabSz="914400" rtl="0" eaLnBrk="1" fontAlgn="base" latinLnBrk="0" hangingPunct="1">
              <a:lnSpc>
                <a:spcPct val="110000"/>
              </a:lnSpc>
              <a:spcBef>
                <a:spcPct val="20000"/>
              </a:spcBef>
              <a:spcAft>
                <a:spcPct val="0"/>
              </a:spcAft>
              <a:buClr>
                <a:srgbClr val="FF0000"/>
              </a:buClr>
              <a:buSzTx/>
              <a:buFont typeface="Arial" pitchFamily="34" charset="0"/>
              <a:buChar char="•"/>
              <a:tabLst/>
              <a:defRPr/>
            </a:pPr>
            <a:r>
              <a:rPr lang="en-US" kern="0" dirty="0" smtClean="0">
                <a:solidFill>
                  <a:srgbClr val="1B232A"/>
                </a:solidFill>
                <a:latin typeface="Arial Narrow"/>
                <a:cs typeface="Arial Narrow"/>
              </a:rPr>
              <a:t>Protects web applications regardless  of connection origin</a:t>
            </a:r>
            <a:endParaRPr kumimoji="0" lang="en-US" sz="1800" b="0" i="0" u="none" strike="noStrike" kern="0" cap="none" spc="0" normalizeH="0" baseline="0" noProof="0" dirty="0" smtClean="0">
              <a:ln>
                <a:noFill/>
              </a:ln>
              <a:solidFill>
                <a:srgbClr val="1B232A"/>
              </a:solidFill>
              <a:effectLst/>
              <a:uLnTx/>
              <a:uFillTx/>
              <a:latin typeface="Arial Narrow"/>
              <a:ea typeface="+mn-ea"/>
              <a:cs typeface="Arial Narrow"/>
            </a:endParaRPr>
          </a:p>
          <a:p>
            <a:pPr marL="463550" marR="0" lvl="1" indent="-176213" algn="l" defTabSz="914400" rtl="0" eaLnBrk="1" fontAlgn="base" latinLnBrk="0" hangingPunct="1">
              <a:lnSpc>
                <a:spcPct val="110000"/>
              </a:lnSpc>
              <a:spcBef>
                <a:spcPct val="20000"/>
              </a:spcBef>
              <a:spcAft>
                <a:spcPct val="0"/>
              </a:spcAft>
              <a:buClr>
                <a:srgbClr val="FF0000"/>
              </a:buClr>
              <a:buSzTx/>
              <a:buFont typeface="Arial" pitchFamily="34" charset="0"/>
              <a:buChar char="•"/>
              <a:tabLst/>
              <a:defRPr/>
            </a:pPr>
            <a:r>
              <a:rPr lang="en-US" kern="0" noProof="0" dirty="0" smtClean="0">
                <a:solidFill>
                  <a:srgbClr val="1B232A"/>
                </a:solidFill>
                <a:latin typeface="Arial Narrow"/>
                <a:cs typeface="Arial Narrow"/>
              </a:rPr>
              <a:t>Provides visibility to internal connections as well</a:t>
            </a:r>
            <a:endParaRPr kumimoji="0" lang="en-US" sz="1800" b="0" i="0" u="none" strike="noStrike" kern="0" cap="none" spc="0" normalizeH="0" baseline="0" noProof="0" dirty="0" smtClean="0">
              <a:ln>
                <a:noFill/>
              </a:ln>
              <a:solidFill>
                <a:srgbClr val="1B232A"/>
              </a:solidFill>
              <a:effectLst/>
              <a:uLnTx/>
              <a:uFillTx/>
              <a:latin typeface="Arial Narrow"/>
              <a:ea typeface="+mn-ea"/>
              <a:cs typeface="Arial Narrow"/>
            </a:endParaRPr>
          </a:p>
          <a:p>
            <a:pPr marL="463550" marR="0" lvl="1" indent="-176213" algn="l" defTabSz="914400" rtl="0" eaLnBrk="1" fontAlgn="base" latinLnBrk="0" hangingPunct="1">
              <a:lnSpc>
                <a:spcPct val="110000"/>
              </a:lnSpc>
              <a:spcBef>
                <a:spcPct val="20000"/>
              </a:spcBef>
              <a:spcAft>
                <a:spcPct val="0"/>
              </a:spcAft>
              <a:buClr>
                <a:srgbClr val="FF0000"/>
              </a:buClr>
              <a:buSzTx/>
              <a:buFont typeface="Arial" pitchFamily="34" charset="0"/>
              <a:buChar char="•"/>
              <a:tabLst/>
              <a:defRPr/>
            </a:pPr>
            <a:r>
              <a:rPr kumimoji="0" lang="en-US" sz="1800" b="0" i="0" u="none" strike="noStrike" kern="0" cap="none" spc="0" normalizeH="0" baseline="0" noProof="0" dirty="0" smtClean="0">
                <a:ln>
                  <a:noFill/>
                </a:ln>
                <a:solidFill>
                  <a:srgbClr val="1B232A"/>
                </a:solidFill>
                <a:effectLst/>
                <a:uLnTx/>
                <a:uFillTx/>
                <a:latin typeface="Arial Narrow"/>
                <a:ea typeface="+mn-ea"/>
                <a:cs typeface="Arial Narrow"/>
              </a:rPr>
              <a:t>S</a:t>
            </a:r>
            <a:r>
              <a:rPr kumimoji="0" lang="en-US" sz="1800" b="0" i="0" u="none" strike="noStrike" kern="0" cap="none" spc="0" normalizeH="0" noProof="0" dirty="0" smtClean="0">
                <a:ln>
                  <a:noFill/>
                </a:ln>
                <a:solidFill>
                  <a:srgbClr val="1B232A"/>
                </a:solidFill>
                <a:effectLst/>
                <a:uLnTx/>
                <a:uFillTx/>
                <a:latin typeface="Arial Narrow"/>
                <a:ea typeface="+mn-ea"/>
                <a:cs typeface="Arial Narrow"/>
              </a:rPr>
              <a:t>ame functionality as appliance</a:t>
            </a:r>
          </a:p>
        </p:txBody>
      </p:sp>
      <p:graphicFrame>
        <p:nvGraphicFramePr>
          <p:cNvPr id="30" name="Table 29"/>
          <p:cNvGraphicFramePr>
            <a:graphicFrameLocks noGrp="1"/>
          </p:cNvGraphicFramePr>
          <p:nvPr>
            <p:extLst>
              <p:ext uri="{D42A27DB-BD31-4B8C-83A1-F6EECF244321}">
                <p14:modId xmlns:p14="http://schemas.microsoft.com/office/powerpoint/2010/main" val="436704767"/>
              </p:ext>
            </p:extLst>
          </p:nvPr>
        </p:nvGraphicFramePr>
        <p:xfrm>
          <a:off x="213993" y="3367800"/>
          <a:ext cx="4002314" cy="2744607"/>
        </p:xfrm>
        <a:graphic>
          <a:graphicData uri="http://schemas.openxmlformats.org/drawingml/2006/table">
            <a:tbl>
              <a:tblPr/>
              <a:tblGrid>
                <a:gridCol w="1984077"/>
                <a:gridCol w="2018237"/>
              </a:tblGrid>
              <a:tr h="48489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ea typeface="ＭＳ Ｐゴシック" pitchFamily="34" charset="-128"/>
                        </a:rPr>
                        <a:t>Requirement</a:t>
                      </a:r>
                    </a:p>
                  </a:txBody>
                  <a:tcPr horzOverflow="overflow">
                    <a:lnL w="9525" cap="flat" cmpd="sng" algn="ctr">
                      <a:solidFill>
                        <a:srgbClr val="83878D"/>
                      </a:solidFill>
                      <a:prstDash val="solid"/>
                      <a:round/>
                      <a:headEnd type="none" w="med" len="med"/>
                      <a:tailEnd type="none" w="med" len="med"/>
                    </a:lnL>
                    <a:lnR>
                      <a:noFill/>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solidFill>
                      <a:srgbClr val="868A9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ea typeface="ＭＳ Ｐゴシック" pitchFamily="34" charset="-128"/>
                        </a:rPr>
                        <a:t>Min needed for FortiWeb-VM</a:t>
                      </a:r>
                    </a:p>
                  </a:txBody>
                  <a:tcPr horzOverflow="overflow">
                    <a:lnL>
                      <a:noFill/>
                    </a:lnL>
                    <a:lnR w="9525" cap="flat" cmpd="sng" algn="ctr">
                      <a:solidFill>
                        <a:srgbClr val="83878D"/>
                      </a:solidFill>
                      <a:prstDash val="solid"/>
                      <a:round/>
                      <a:headEnd type="none" w="med" len="med"/>
                      <a:tailEnd type="none" w="med" len="med"/>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solidFill>
                      <a:srgbClr val="868A90"/>
                    </a:solidFill>
                  </a:tcPr>
                </a:tc>
              </a:tr>
              <a:tr h="42785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ＭＳ Ｐゴシック" pitchFamily="34" charset="-128"/>
                        </a:rPr>
                        <a:t>Licenses</a:t>
                      </a:r>
                    </a:p>
                  </a:txBody>
                  <a:tcPr horzOverflow="overflow">
                    <a:lnL w="9525" cap="flat" cmpd="sng" algn="ctr">
                      <a:solidFill>
                        <a:srgbClr val="83878D"/>
                      </a:solidFill>
                      <a:prstDash val="solid"/>
                      <a:round/>
                      <a:headEnd type="none" w="med" len="med"/>
                      <a:tailEnd type="none" w="med" len="med"/>
                    </a:lnL>
                    <a:lnR>
                      <a:noFill/>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chemeClr val="tx1"/>
                          </a:solidFill>
                          <a:effectLst/>
                          <a:latin typeface="Arial" pitchFamily="34" charset="0"/>
                          <a:ea typeface="ＭＳ Ｐゴシック" pitchFamily="34" charset="-128"/>
                        </a:rPr>
                        <a:t>2-vCPU, 4-vCPU, 8-vCPU</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a typeface="ＭＳ Ｐゴシック" pitchFamily="34" charset="-128"/>
                      </a:endParaRPr>
                    </a:p>
                  </a:txBody>
                  <a:tcPr horzOverflow="overflow">
                    <a:lnL>
                      <a:noFill/>
                    </a:lnL>
                    <a:lnR w="9525" cap="flat" cmpd="sng" algn="ctr">
                      <a:solidFill>
                        <a:srgbClr val="83878D"/>
                      </a:solidFill>
                      <a:prstDash val="solid"/>
                      <a:round/>
                      <a:headEnd type="none" w="med" len="med"/>
                      <a:tailEnd type="none" w="med" len="med"/>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noFill/>
                  </a:tcPr>
                </a:tc>
              </a:tr>
              <a:tr h="42785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ＭＳ Ｐゴシック" pitchFamily="34" charset="-128"/>
                        </a:rPr>
                        <a:t>Hypervisor</a:t>
                      </a:r>
                    </a:p>
                  </a:txBody>
                  <a:tcPr horzOverflow="overflow">
                    <a:lnL w="9525" cap="flat" cmpd="sng" algn="ctr">
                      <a:solidFill>
                        <a:srgbClr val="83878D"/>
                      </a:solidFill>
                      <a:prstDash val="solid"/>
                      <a:round/>
                      <a:headEnd type="none" w="med" len="med"/>
                      <a:tailEnd type="none" w="med" len="med"/>
                    </a:lnL>
                    <a:lnR>
                      <a:noFill/>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ＭＳ Ｐゴシック" pitchFamily="34" charset="-128"/>
                        </a:rPr>
                        <a:t>VMware </a:t>
                      </a:r>
                      <a:r>
                        <a:rPr kumimoji="0" lang="en-US" sz="1200" b="0" i="0" u="none" strike="noStrike" cap="none" normalizeH="0" baseline="0" dirty="0" err="1" smtClean="0">
                          <a:ln>
                            <a:noFill/>
                          </a:ln>
                          <a:solidFill>
                            <a:schemeClr val="tx1"/>
                          </a:solidFill>
                          <a:effectLst/>
                          <a:latin typeface="Arial" pitchFamily="34" charset="0"/>
                          <a:ea typeface="ＭＳ Ｐゴシック" pitchFamily="34" charset="-128"/>
                        </a:rPr>
                        <a:t>ESXi</a:t>
                      </a:r>
                      <a:r>
                        <a:rPr kumimoji="0" lang="en-US" sz="1200" b="0" i="0" u="none" strike="noStrike" cap="none" normalizeH="0" baseline="0" dirty="0" smtClean="0">
                          <a:ln>
                            <a:noFill/>
                          </a:ln>
                          <a:solidFill>
                            <a:schemeClr val="tx1"/>
                          </a:solidFill>
                          <a:effectLst/>
                          <a:latin typeface="Arial" pitchFamily="34" charset="0"/>
                          <a:ea typeface="ＭＳ Ｐゴシック" pitchFamily="34" charset="-128"/>
                        </a:rPr>
                        <a:t>/ESX 3.5/4.0/4.1</a:t>
                      </a:r>
                    </a:p>
                  </a:txBody>
                  <a:tcPr horzOverflow="overflow">
                    <a:lnL>
                      <a:noFill/>
                    </a:lnL>
                    <a:lnR w="9525" cap="flat" cmpd="sng" algn="ctr">
                      <a:solidFill>
                        <a:srgbClr val="83878D"/>
                      </a:solidFill>
                      <a:prstDash val="solid"/>
                      <a:round/>
                      <a:headEnd type="none" w="med" len="med"/>
                      <a:tailEnd type="none" w="med" len="med"/>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noFill/>
                  </a:tcPr>
                </a:tc>
              </a:tr>
              <a:tr h="28198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ＭＳ Ｐゴシック" pitchFamily="34" charset="-128"/>
                        </a:rPr>
                        <a:t>Memory</a:t>
                      </a:r>
                    </a:p>
                  </a:txBody>
                  <a:tcPr horzOverflow="overflow">
                    <a:lnL w="9525" cap="flat" cmpd="sng" algn="ctr">
                      <a:solidFill>
                        <a:srgbClr val="83878D"/>
                      </a:solidFill>
                      <a:prstDash val="solid"/>
                      <a:round/>
                      <a:headEnd type="none" w="med" len="med"/>
                      <a:tailEnd type="none" w="med" len="med"/>
                    </a:lnL>
                    <a:lnR>
                      <a:noFill/>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ＭＳ Ｐゴシック" pitchFamily="34" charset="-128"/>
                        </a:rPr>
                        <a:t>Min. 1024</a:t>
                      </a:r>
                    </a:p>
                  </a:txBody>
                  <a:tcPr horzOverflow="overflow">
                    <a:lnL>
                      <a:noFill/>
                    </a:lnL>
                    <a:lnR w="9525" cap="flat" cmpd="sng" algn="ctr">
                      <a:solidFill>
                        <a:srgbClr val="83878D"/>
                      </a:solidFill>
                      <a:prstDash val="solid"/>
                      <a:round/>
                      <a:headEnd type="none" w="med" len="med"/>
                      <a:tailEnd type="none" w="med" len="med"/>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noFill/>
                  </a:tcPr>
                </a:tc>
              </a:tr>
              <a:tr h="26486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ＭＳ Ｐゴシック" pitchFamily="34" charset="-128"/>
                        </a:rPr>
                        <a:t>CPU</a:t>
                      </a:r>
                    </a:p>
                  </a:txBody>
                  <a:tcPr horzOverflow="overflow">
                    <a:lnL w="9525" cap="flat" cmpd="sng" algn="ctr">
                      <a:solidFill>
                        <a:srgbClr val="83878D"/>
                      </a:solidFill>
                      <a:prstDash val="solid"/>
                      <a:round/>
                      <a:headEnd type="none" w="med" len="med"/>
                      <a:tailEnd type="none" w="med" len="med"/>
                    </a:lnL>
                    <a:lnR>
                      <a:noFill/>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ＭＳ Ｐゴシック" pitchFamily="34" charset="-128"/>
                        </a:rPr>
                        <a:t>Min. 2 virtual CPU’s</a:t>
                      </a:r>
                    </a:p>
                  </a:txBody>
                  <a:tcPr horzOverflow="overflow">
                    <a:lnL>
                      <a:noFill/>
                    </a:lnL>
                    <a:lnR w="9525" cap="flat" cmpd="sng" algn="ctr">
                      <a:solidFill>
                        <a:srgbClr val="83878D"/>
                      </a:solidFill>
                      <a:prstDash val="solid"/>
                      <a:round/>
                      <a:headEnd type="none" w="med" len="med"/>
                      <a:tailEnd type="none" w="med" len="med"/>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noFill/>
                  </a:tcPr>
                </a:tc>
              </a:tr>
              <a:tr h="3056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ＭＳ Ｐゴシック" pitchFamily="34" charset="-128"/>
                        </a:rPr>
                        <a:t>10/100/1000 Interfaces</a:t>
                      </a:r>
                    </a:p>
                  </a:txBody>
                  <a:tcPr horzOverflow="overflow">
                    <a:lnL w="9525" cap="flat" cmpd="sng" algn="ctr">
                      <a:solidFill>
                        <a:srgbClr val="83878D"/>
                      </a:solidFill>
                      <a:prstDash val="solid"/>
                      <a:round/>
                      <a:headEnd type="none" w="med" len="med"/>
                      <a:tailEnd type="none" w="med" len="med"/>
                    </a:lnL>
                    <a:lnR>
                      <a:noFill/>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ＭＳ Ｐゴシック" pitchFamily="34" charset="-128"/>
                        </a:rPr>
                        <a:t>Min. 2 Max. 4virtual NIC’s</a:t>
                      </a:r>
                    </a:p>
                  </a:txBody>
                  <a:tcPr horzOverflow="overflow">
                    <a:lnL>
                      <a:noFill/>
                    </a:lnL>
                    <a:lnR w="9525" cap="flat" cmpd="sng" algn="ctr">
                      <a:solidFill>
                        <a:srgbClr val="83878D"/>
                      </a:solidFill>
                      <a:prstDash val="solid"/>
                      <a:round/>
                      <a:headEnd type="none" w="med" len="med"/>
                      <a:tailEnd type="none" w="med" len="med"/>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noFill/>
                  </a:tcPr>
                </a:tc>
              </a:tr>
              <a:tr h="45013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ＭＳ Ｐゴシック" pitchFamily="34" charset="-128"/>
                        </a:rPr>
                        <a:t>Storage Capacity</a:t>
                      </a:r>
                    </a:p>
                  </a:txBody>
                  <a:tcPr horzOverflow="overflow">
                    <a:lnL w="9525" cap="flat" cmpd="sng" algn="ctr">
                      <a:solidFill>
                        <a:srgbClr val="83878D"/>
                      </a:solidFill>
                      <a:prstDash val="solid"/>
                      <a:round/>
                      <a:headEnd type="none" w="med" len="med"/>
                      <a:tailEnd type="none" w="med" len="med"/>
                    </a:lnL>
                    <a:lnR>
                      <a:noFill/>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ＭＳ Ｐゴシック" pitchFamily="34" charset="-128"/>
                        </a:rPr>
                        <a:t>Min. 40G</a:t>
                      </a:r>
                    </a:p>
                  </a:txBody>
                  <a:tcPr horzOverflow="overflow">
                    <a:lnL>
                      <a:noFill/>
                    </a:lnL>
                    <a:lnR w="9525" cap="flat" cmpd="sng" algn="ctr">
                      <a:solidFill>
                        <a:srgbClr val="83878D"/>
                      </a:solidFill>
                      <a:prstDash val="solid"/>
                      <a:round/>
                      <a:headEnd type="none" w="med" len="med"/>
                      <a:tailEnd type="none" w="med" len="med"/>
                    </a:lnR>
                    <a:lnT w="9525" cap="flat" cmpd="sng" algn="ctr">
                      <a:solidFill>
                        <a:srgbClr val="83878D"/>
                      </a:solidFill>
                      <a:prstDash val="solid"/>
                      <a:round/>
                      <a:headEnd type="none" w="med" len="med"/>
                      <a:tailEnd type="none" w="med" len="med"/>
                    </a:lnT>
                    <a:lnB w="9525" cap="flat" cmpd="sng" algn="ctr">
                      <a:solidFill>
                        <a:srgbClr val="83878D"/>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676622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616011"/>
          </a:xfrm>
        </p:spPr>
        <p:txBody>
          <a:bodyPr>
            <a:normAutofit fontScale="90000"/>
          </a:bodyPr>
          <a:lstStyle/>
          <a:p>
            <a:pPr algn="l" eaLnBrk="1" hangingPunct="1"/>
            <a:r>
              <a:rPr lang="en-US" sz="3800" dirty="0" smtClean="0"/>
              <a:t>Quick introduction</a:t>
            </a:r>
            <a:endParaRPr lang="en-US" sz="3800" dirty="0"/>
          </a:p>
        </p:txBody>
      </p:sp>
      <p:sp>
        <p:nvSpPr>
          <p:cNvPr id="6147" name="Rectangle 3"/>
          <p:cNvSpPr>
            <a:spLocks noGrp="1" noChangeArrowheads="1"/>
          </p:cNvSpPr>
          <p:nvPr>
            <p:ph idx="1"/>
          </p:nvPr>
        </p:nvSpPr>
        <p:spPr>
          <a:xfrm>
            <a:off x="576880" y="1607900"/>
            <a:ext cx="5607844" cy="4018359"/>
          </a:xfrm>
        </p:spPr>
        <p:txBody>
          <a:bodyPr/>
          <a:lstStyle/>
          <a:p>
            <a:pPr lvl="1"/>
            <a:r>
              <a:rPr lang="en-US" sz="1700" dirty="0" smtClean="0"/>
              <a:t>13 </a:t>
            </a:r>
            <a:r>
              <a:rPr lang="en-US" sz="1700" dirty="0"/>
              <a:t>years information security experience</a:t>
            </a:r>
          </a:p>
          <a:p>
            <a:pPr lvl="1"/>
            <a:r>
              <a:rPr lang="en-US" sz="1700" dirty="0" smtClean="0"/>
              <a:t>Consulting Systems Engineer Europe, Middle East and Africa, Fortinet</a:t>
            </a:r>
            <a:endParaRPr lang="en-US" sz="1700" dirty="0"/>
          </a:p>
          <a:p>
            <a:pPr lvl="1"/>
            <a:endParaRPr lang="en-US" sz="1700" dirty="0"/>
          </a:p>
          <a:p>
            <a:pPr lvl="1"/>
            <a:r>
              <a:rPr lang="en-US" sz="1700" dirty="0" smtClean="0"/>
              <a:t>OWASP member </a:t>
            </a:r>
            <a:endParaRPr lang="en-US" sz="1700" dirty="0"/>
          </a:p>
          <a:p>
            <a:pPr lvl="1"/>
            <a:r>
              <a:rPr lang="en-US" sz="1700" dirty="0">
                <a:hlinkClick r:id=""/>
              </a:rPr>
              <a:t>www.owasp.org</a:t>
            </a:r>
            <a:r>
              <a:rPr lang="en-US" sz="1700" dirty="0"/>
              <a:t> </a:t>
            </a:r>
            <a:endParaRPr lang="en-US" sz="1700" dirty="0" smtClean="0"/>
          </a:p>
          <a:p>
            <a:pPr lvl="1"/>
            <a:endParaRPr lang="nl-NL" sz="1700" dirty="0"/>
          </a:p>
          <a:p>
            <a:pPr lvl="1"/>
            <a:r>
              <a:rPr lang="nl-NL" sz="1700" dirty="0" smtClean="0">
                <a:hlinkClick r:id="rId3"/>
              </a:rPr>
              <a:t>mduijm@fortinet.com</a:t>
            </a:r>
            <a:endParaRPr lang="nl-NL" sz="1700" dirty="0" smtClean="0"/>
          </a:p>
          <a:p>
            <a:pPr lvl="1"/>
            <a:r>
              <a:rPr lang="nl-NL" sz="1700" dirty="0" smtClean="0"/>
              <a:t>Mobile: +31 6 12 10 92 91</a:t>
            </a:r>
            <a:endParaRPr lang="en-US" sz="1700" dirty="0"/>
          </a:p>
          <a:p>
            <a:pPr marL="0" indent="0">
              <a:buNone/>
            </a:pPr>
            <a:endParaRPr lang="en-US" sz="2200" dirty="0"/>
          </a:p>
        </p:txBody>
      </p:sp>
      <p:sp>
        <p:nvSpPr>
          <p:cNvPr id="2" name="AutoShape 2" descr="http://www.acunetix.com/blog/wp-content/uploads/2010/04/owasp_logo.jpg"/>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8" rIns="91435" bIns="45718" numCol="1" anchor="t" anchorCtr="0" compatLnSpc="1">
            <a:prstTxWarp prst="textNoShape">
              <a:avLst/>
            </a:prstTxWarp>
          </a:bodyPr>
          <a:lstStyle/>
          <a:p>
            <a:endParaRPr lang="nl-BE"/>
          </a:p>
        </p:txBody>
      </p:sp>
    </p:spTree>
    <p:extLst>
      <p:ext uri="{BB962C8B-B14F-4D97-AF65-F5344CB8AC3E}">
        <p14:creationId xmlns:p14="http://schemas.microsoft.com/office/powerpoint/2010/main" val="1713310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759"/>
          </a:xfrm>
        </p:spPr>
        <p:txBody>
          <a:bodyPr/>
          <a:lstStyle/>
          <a:p>
            <a:r>
              <a:rPr lang="en-US" dirty="0" smtClean="0"/>
              <a:t>FortiWeb Web Application Firewall</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57050416"/>
              </p:ext>
            </p:extLst>
          </p:nvPr>
        </p:nvGraphicFramePr>
        <p:xfrm>
          <a:off x="457200" y="1555008"/>
          <a:ext cx="8229600" cy="4323079"/>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Can block against</a:t>
                      </a:r>
                      <a:endParaRPr lang="en-US" dirty="0"/>
                    </a:p>
                  </a:txBody>
                  <a:tcPr/>
                </a:tc>
                <a:tc>
                  <a:txBody>
                    <a:bodyPr/>
                    <a:lstStyle/>
                    <a:p>
                      <a:r>
                        <a:rPr lang="en-US" dirty="0" smtClean="0"/>
                        <a:t>Using</a:t>
                      </a:r>
                      <a:endParaRPr lang="en-US" dirty="0"/>
                    </a:p>
                  </a:txBody>
                  <a:tcPr/>
                </a:tc>
              </a:tr>
              <a:tr h="370840">
                <a:tc>
                  <a:txBody>
                    <a:bodyPr/>
                    <a:lstStyle/>
                    <a:p>
                      <a:r>
                        <a:rPr lang="en-US" dirty="0" smtClean="0"/>
                        <a:t>Cross Site Scripting (XSS)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Specialized signature database</a:t>
                      </a:r>
                    </a:p>
                    <a:p>
                      <a:r>
                        <a:rPr lang="en-US" dirty="0" smtClean="0"/>
                        <a:t> and</a:t>
                      </a:r>
                      <a:r>
                        <a:rPr lang="en-US" baseline="0" dirty="0" smtClean="0"/>
                        <a:t> / or </a:t>
                      </a:r>
                      <a:r>
                        <a:rPr lang="en-US" dirty="0" smtClean="0"/>
                        <a:t>Dynamic white listing (</a:t>
                      </a:r>
                      <a:r>
                        <a:rPr lang="en-US" dirty="0" err="1" smtClean="0"/>
                        <a:t>autolearn</a:t>
                      </a:r>
                      <a:r>
                        <a:rPr lang="en-US" dirty="0" smtClean="0"/>
                        <a:t>)</a:t>
                      </a:r>
                      <a:endParaRPr lang="en-US" dirty="0"/>
                    </a:p>
                  </a:txBody>
                  <a:tcPr/>
                </a:tc>
              </a:tr>
              <a:tr h="370840">
                <a:tc>
                  <a:txBody>
                    <a:bodyPr/>
                    <a:lstStyle/>
                    <a:p>
                      <a:r>
                        <a:rPr lang="en-US" dirty="0" smtClean="0"/>
                        <a:t>SQL injection</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Specialized signature database</a:t>
                      </a:r>
                    </a:p>
                    <a:p>
                      <a:r>
                        <a:rPr lang="en-US" dirty="0" smtClean="0"/>
                        <a:t> and</a:t>
                      </a:r>
                      <a:r>
                        <a:rPr lang="en-US" baseline="0" dirty="0" smtClean="0"/>
                        <a:t> / or </a:t>
                      </a:r>
                      <a:r>
                        <a:rPr lang="en-US" dirty="0" smtClean="0"/>
                        <a:t>Dynamic white listing (</a:t>
                      </a:r>
                      <a:r>
                        <a:rPr lang="en-US" dirty="0" err="1" smtClean="0"/>
                        <a:t>autolearn</a:t>
                      </a:r>
                      <a:r>
                        <a:rPr lang="en-US" dirty="0" smtClean="0"/>
                        <a:t>)</a:t>
                      </a:r>
                      <a:endParaRPr lang="en-US" dirty="0"/>
                    </a:p>
                  </a:txBody>
                  <a:tcPr/>
                </a:tc>
              </a:tr>
              <a:tr h="370840">
                <a:tc>
                  <a:txBody>
                    <a:bodyPr/>
                    <a:lstStyle/>
                    <a:p>
                      <a:r>
                        <a:rPr lang="en-US" dirty="0" smtClean="0"/>
                        <a:t>Cookie poisoning</a:t>
                      </a:r>
                      <a:endParaRPr lang="en-US" dirty="0"/>
                    </a:p>
                  </a:txBody>
                  <a:tcPr/>
                </a:tc>
                <a:tc>
                  <a:txBody>
                    <a:bodyPr/>
                    <a:lstStyle/>
                    <a:p>
                      <a:r>
                        <a:rPr lang="en-US" dirty="0" smtClean="0"/>
                        <a:t>Cookie</a:t>
                      </a:r>
                      <a:r>
                        <a:rPr lang="en-US" baseline="0" dirty="0" smtClean="0"/>
                        <a:t> hashing</a:t>
                      </a:r>
                      <a:endParaRPr lang="en-US" dirty="0"/>
                    </a:p>
                  </a:txBody>
                  <a:tcPr/>
                </a:tc>
              </a:tr>
              <a:tr h="370840">
                <a:tc>
                  <a:txBody>
                    <a:bodyPr/>
                    <a:lstStyle/>
                    <a:p>
                      <a:r>
                        <a:rPr lang="en-US" dirty="0" smtClean="0"/>
                        <a:t>Parameter</a:t>
                      </a:r>
                      <a:r>
                        <a:rPr lang="en-US" baseline="0" dirty="0" smtClean="0"/>
                        <a:t> tampering</a:t>
                      </a:r>
                      <a:endParaRPr lang="en-US" dirty="0"/>
                    </a:p>
                  </a:txBody>
                  <a:tcPr/>
                </a:tc>
                <a:tc>
                  <a:txBody>
                    <a:bodyPr/>
                    <a:lstStyle/>
                    <a:p>
                      <a:r>
                        <a:rPr lang="en-US" dirty="0" smtClean="0"/>
                        <a:t>Parameter</a:t>
                      </a:r>
                      <a:r>
                        <a:rPr lang="en-US" baseline="0" dirty="0" smtClean="0"/>
                        <a:t> validation rules</a:t>
                      </a:r>
                      <a:endParaRPr lang="en-US" dirty="0"/>
                    </a:p>
                  </a:txBody>
                  <a:tcPr/>
                </a:tc>
              </a:tr>
              <a:tr h="370840">
                <a:tc>
                  <a:txBody>
                    <a:bodyPr/>
                    <a:lstStyle/>
                    <a:p>
                      <a:r>
                        <a:rPr lang="en-US" dirty="0" smtClean="0"/>
                        <a:t>Broken authentication management</a:t>
                      </a:r>
                      <a:endParaRPr lang="en-US" dirty="0"/>
                    </a:p>
                  </a:txBody>
                  <a:tcPr/>
                </a:tc>
                <a:tc>
                  <a:txBody>
                    <a:bodyPr/>
                    <a:lstStyle/>
                    <a:p>
                      <a:r>
                        <a:rPr lang="en-US" dirty="0" smtClean="0"/>
                        <a:t>Enhanced authentication management</a:t>
                      </a:r>
                      <a:endParaRPr lang="en-US" dirty="0"/>
                    </a:p>
                  </a:txBody>
                  <a:tcPr/>
                </a:tc>
              </a:tr>
              <a:tr h="370840">
                <a:tc>
                  <a:txBody>
                    <a:bodyPr/>
                    <a:lstStyle/>
                    <a:p>
                      <a:r>
                        <a:rPr lang="en-US" dirty="0" smtClean="0"/>
                        <a:t>Security Misconfiguration</a:t>
                      </a:r>
                      <a:endParaRPr lang="en-US" dirty="0"/>
                    </a:p>
                  </a:txBody>
                  <a:tcPr/>
                </a:tc>
                <a:tc>
                  <a:txBody>
                    <a:bodyPr/>
                    <a:lstStyle/>
                    <a:p>
                      <a:r>
                        <a:rPr lang="en-US" dirty="0" smtClean="0"/>
                        <a:t>Denying</a:t>
                      </a:r>
                      <a:r>
                        <a:rPr lang="en-US" baseline="0" dirty="0" smtClean="0"/>
                        <a:t> access to sensitive files/ folders</a:t>
                      </a:r>
                      <a:endParaRPr lang="en-US" dirty="0"/>
                    </a:p>
                  </a:txBody>
                  <a:tcPr/>
                </a:tc>
              </a:tr>
              <a:tr h="370840">
                <a:tc>
                  <a:txBody>
                    <a:bodyPr/>
                    <a:lstStyle/>
                    <a:p>
                      <a:r>
                        <a:rPr lang="en-US" dirty="0" smtClean="0"/>
                        <a:t>Data theft</a:t>
                      </a:r>
                      <a:endParaRPr lang="en-US" dirty="0"/>
                    </a:p>
                  </a:txBody>
                  <a:tcPr/>
                </a:tc>
                <a:tc>
                  <a:txBody>
                    <a:bodyPr/>
                    <a:lstStyle/>
                    <a:p>
                      <a:r>
                        <a:rPr lang="en-US" dirty="0" smtClean="0"/>
                        <a:t>Data</a:t>
                      </a:r>
                      <a:r>
                        <a:rPr lang="en-US" baseline="0" dirty="0" smtClean="0"/>
                        <a:t> loss prevention</a:t>
                      </a:r>
                      <a:endParaRPr lang="en-US" dirty="0"/>
                    </a:p>
                  </a:txBody>
                  <a:tcPr/>
                </a:tc>
              </a:tr>
            </a:tbl>
          </a:graphicData>
        </a:graphic>
      </p:graphicFrame>
    </p:spTree>
    <p:extLst>
      <p:ext uri="{BB962C8B-B14F-4D97-AF65-F5344CB8AC3E}">
        <p14:creationId xmlns:p14="http://schemas.microsoft.com/office/powerpoint/2010/main" val="3980304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50970" y="1127125"/>
            <a:ext cx="4706088" cy="5005184"/>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a:latin typeface="Arial" charset="0"/>
              <a:ea typeface="ＭＳ Ｐゴシック" charset="-128"/>
            </a:endParaRPr>
          </a:p>
        </p:txBody>
      </p:sp>
      <p:sp>
        <p:nvSpPr>
          <p:cNvPr id="78850" name="Rectangle 3"/>
          <p:cNvSpPr>
            <a:spLocks noGrp="1" noChangeArrowheads="1"/>
          </p:cNvSpPr>
          <p:nvPr>
            <p:ph type="body" idx="4294967295"/>
          </p:nvPr>
        </p:nvSpPr>
        <p:spPr>
          <a:xfrm>
            <a:off x="152400" y="1422908"/>
            <a:ext cx="3362696" cy="4706430"/>
          </a:xfrm>
          <a:prstGeom prst="rect">
            <a:avLst/>
          </a:prstGeom>
        </p:spPr>
        <p:txBody>
          <a:bodyPr>
            <a:normAutofit/>
          </a:bodyPr>
          <a:lstStyle/>
          <a:p>
            <a:pPr>
              <a:buFont typeface="Arial" pitchFamily="34" charset="0"/>
              <a:buChar char="•"/>
            </a:pPr>
            <a:r>
              <a:rPr lang="en-US" sz="1800" dirty="0" smtClean="0"/>
              <a:t>Analyses web app usage based on geographic location and server access</a:t>
            </a:r>
          </a:p>
          <a:p>
            <a:pPr>
              <a:buFont typeface="Arial" pitchFamily="34" charset="0"/>
              <a:buChar char="•"/>
            </a:pPr>
            <a:r>
              <a:rPr lang="en-US" sz="1800" dirty="0" smtClean="0"/>
              <a:t>Dissect traffic based on Hit, Data and Attack type</a:t>
            </a:r>
          </a:p>
          <a:p>
            <a:pPr>
              <a:buFont typeface="Arial" pitchFamily="34" charset="0"/>
              <a:buChar char="•"/>
            </a:pPr>
            <a:r>
              <a:rPr lang="en-US" sz="1800" dirty="0" smtClean="0"/>
              <a:t>Easily block access from a country using right click</a:t>
            </a:r>
          </a:p>
          <a:p>
            <a:pPr>
              <a:buFont typeface="Arial" pitchFamily="34" charset="0"/>
              <a:buChar char="•"/>
            </a:pPr>
            <a:r>
              <a:rPr lang="en-US" sz="1800" dirty="0" smtClean="0"/>
              <a:t>Map view or List view</a:t>
            </a:r>
          </a:p>
          <a:p>
            <a:pPr>
              <a:buFont typeface="Arial" pitchFamily="34" charset="0"/>
              <a:buChar char="•"/>
            </a:pPr>
            <a:r>
              <a:rPr lang="en-US" sz="1800" dirty="0" smtClean="0"/>
              <a:t>Provides a graphical interface that helps organizations understand application trends both from a user and server perspective</a:t>
            </a:r>
          </a:p>
        </p:txBody>
      </p:sp>
      <p:sp>
        <p:nvSpPr>
          <p:cNvPr id="78851" name="Rectangle 4"/>
          <p:cNvSpPr>
            <a:spLocks noChangeArrowheads="1"/>
          </p:cNvSpPr>
          <p:nvPr/>
        </p:nvSpPr>
        <p:spPr bwMode="auto">
          <a:xfrm>
            <a:off x="457200" y="274320"/>
            <a:ext cx="6043242" cy="507831"/>
          </a:xfrm>
          <a:prstGeom prst="rect">
            <a:avLst/>
          </a:prstGeom>
          <a:noFill/>
          <a:ln w="12700">
            <a:noFill/>
            <a:miter lim="800000"/>
            <a:headEnd/>
            <a:tailEnd/>
          </a:ln>
        </p:spPr>
        <p:txBody>
          <a:bodyPr wrap="square">
            <a:spAutoFit/>
          </a:bodyPr>
          <a:lstStyle/>
          <a:p>
            <a:r>
              <a:rPr lang="en-US" sz="2700" b="1" dirty="0" smtClean="0">
                <a:latin typeface="Arial Narrow" pitchFamily="34" charset="0"/>
                <a:cs typeface="Tahoma" pitchFamily="34" charset="0"/>
              </a:rPr>
              <a:t>Data Analytics – Geo IP Analysis &amp; Security</a:t>
            </a:r>
            <a:endParaRPr lang="en-US" sz="2700" b="1" dirty="0">
              <a:latin typeface="Arial Narrow" pitchFamily="34" charset="0"/>
              <a:cs typeface="Tahoma" pitchFamily="34" charset="0"/>
            </a:endParaRPr>
          </a:p>
        </p:txBody>
      </p:sp>
      <p:pic>
        <p:nvPicPr>
          <p:cNvPr id="9" name="Picture 8" descr="FortiWeb_Icon_Ft.png"/>
          <p:cNvPicPr>
            <a:picLocks noChangeAspect="1"/>
          </p:cNvPicPr>
          <p:nvPr/>
        </p:nvPicPr>
        <p:blipFill>
          <a:blip r:embed="rId3"/>
          <a:stretch>
            <a:fillRect/>
          </a:stretch>
        </p:blipFill>
        <p:spPr>
          <a:xfrm>
            <a:off x="6684541" y="250570"/>
            <a:ext cx="1060704" cy="78638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5285" y="3915162"/>
            <a:ext cx="4611854" cy="2311687"/>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736" y="1142461"/>
            <a:ext cx="4935413" cy="2714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900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No Time for Downtime </a:t>
            </a:r>
            <a:r>
              <a:rPr lang="en-US" dirty="0" smtClean="0">
                <a:sym typeface="Wingdings"/>
              </a:rPr>
              <a:t> - Hosted DDOS attacks</a:t>
            </a:r>
            <a:endParaRPr lang="en-US" dirty="0"/>
          </a:p>
        </p:txBody>
      </p:sp>
      <p:pic>
        <p:nvPicPr>
          <p:cNvPr id="4" name="Gwapo's Professional DDOS Servic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58875"/>
            <a:ext cx="6096000" cy="4572000"/>
          </a:xfrm>
          <a:prstGeom prst="rect">
            <a:avLst/>
          </a:prstGeom>
        </p:spPr>
      </p:pic>
    </p:spTree>
    <p:extLst>
      <p:ext uri="{BB962C8B-B14F-4D97-AF65-F5344CB8AC3E}">
        <p14:creationId xmlns:p14="http://schemas.microsoft.com/office/powerpoint/2010/main" val="299822265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50970" y="1206493"/>
            <a:ext cx="4706088" cy="5005184"/>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dirty="0">
              <a:latin typeface="Arial" charset="0"/>
              <a:ea typeface="ＭＳ Ｐゴシック" charset="-128"/>
              <a:cs typeface="Arial" pitchFamily="34" charset="0"/>
            </a:endParaRPr>
          </a:p>
        </p:txBody>
      </p:sp>
      <p:sp>
        <p:nvSpPr>
          <p:cNvPr id="2458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i="0" dirty="0" smtClean="0">
                <a:latin typeface="Arial Narrow" pitchFamily="34" charset="0"/>
              </a:rPr>
              <a:t>What about those web app dedicated DDoS attacks?</a:t>
            </a:r>
          </a:p>
        </p:txBody>
      </p:sp>
      <p:sp>
        <p:nvSpPr>
          <p:cNvPr id="24585" name="Content Placeholder 24"/>
          <p:cNvSpPr>
            <a:spLocks noGrp="1"/>
          </p:cNvSpPr>
          <p:nvPr>
            <p:ph idx="1"/>
          </p:nvPr>
        </p:nvSpPr>
        <p:spPr bwMode="auto">
          <a:xfrm>
            <a:off x="39573" y="1206493"/>
            <a:ext cx="5505442" cy="50051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pitchFamily="34" charset="0"/>
              <a:buChar char="•"/>
            </a:pPr>
            <a:r>
              <a:rPr lang="en-US" sz="1800" dirty="0">
                <a:latin typeface="Arial Narrow" pitchFamily="34" charset="0"/>
              </a:rPr>
              <a:t>Application based </a:t>
            </a:r>
            <a:r>
              <a:rPr lang="en-US" sz="1800" dirty="0" smtClean="0">
                <a:latin typeface="Arial Narrow" pitchFamily="34" charset="0"/>
              </a:rPr>
              <a:t>DDoS </a:t>
            </a:r>
            <a:r>
              <a:rPr lang="en-US" sz="1800" dirty="0">
                <a:latin typeface="Arial Narrow" pitchFamily="34" charset="0"/>
              </a:rPr>
              <a:t>is on the increase</a:t>
            </a:r>
            <a:br>
              <a:rPr lang="en-US" sz="1800" dirty="0">
                <a:latin typeface="Arial Narrow" pitchFamily="34" charset="0"/>
              </a:rPr>
            </a:br>
            <a:r>
              <a:rPr lang="en-US" sz="1800" dirty="0">
                <a:latin typeface="Arial Narrow" pitchFamily="34" charset="0"/>
              </a:rPr>
              <a:t>accounting for a quarter of all DDoS attacks</a:t>
            </a:r>
          </a:p>
          <a:p>
            <a:pPr>
              <a:buFont typeface="Arial" pitchFamily="34" charset="0"/>
              <a:buChar char="•"/>
            </a:pPr>
            <a:r>
              <a:rPr lang="en-US" sz="1800" dirty="0" smtClean="0">
                <a:latin typeface="Arial Narrow" pitchFamily="34" charset="0"/>
              </a:rPr>
              <a:t>Under the radar’s bandwidth threshold</a:t>
            </a:r>
          </a:p>
          <a:p>
            <a:pPr>
              <a:buFont typeface="Arial" pitchFamily="34" charset="0"/>
              <a:buChar char="•"/>
            </a:pPr>
            <a:r>
              <a:rPr lang="en-US" sz="1800" dirty="0" smtClean="0">
                <a:latin typeface="Arial Narrow" pitchFamily="34" charset="0"/>
              </a:rPr>
              <a:t>Targeting specific web app/protocol flaws</a:t>
            </a:r>
            <a:br>
              <a:rPr lang="en-US" sz="1800" dirty="0" smtClean="0">
                <a:latin typeface="Arial Narrow" pitchFamily="34" charset="0"/>
              </a:rPr>
            </a:br>
            <a:r>
              <a:rPr lang="en-US" sz="1800" dirty="0" smtClean="0">
                <a:latin typeface="Arial Narrow" pitchFamily="34" charset="0"/>
              </a:rPr>
              <a:t>rather than bandwidth consumption</a:t>
            </a:r>
          </a:p>
          <a:p>
            <a:pPr lvl="1">
              <a:buFont typeface="Arial" pitchFamily="34" charset="0"/>
              <a:buChar char="•"/>
            </a:pPr>
            <a:r>
              <a:rPr lang="en-US" sz="1600" dirty="0" smtClean="0">
                <a:latin typeface="Arial Narrow" pitchFamily="34" charset="0"/>
              </a:rPr>
              <a:t>CPU intensive SQL queries to backend DB</a:t>
            </a:r>
          </a:p>
          <a:p>
            <a:pPr lvl="1">
              <a:buFont typeface="Arial" pitchFamily="34" charset="0"/>
              <a:buChar char="•"/>
            </a:pPr>
            <a:r>
              <a:rPr lang="en-US" sz="1600" dirty="0" smtClean="0">
                <a:latin typeface="Arial Narrow" pitchFamily="34" charset="0"/>
              </a:rPr>
              <a:t>Writing to hard disks</a:t>
            </a:r>
          </a:p>
          <a:p>
            <a:pPr lvl="1">
              <a:buFont typeface="Arial" pitchFamily="34" charset="0"/>
              <a:buChar char="•"/>
            </a:pPr>
            <a:r>
              <a:rPr lang="en-US" sz="1600" dirty="0" smtClean="0">
                <a:latin typeface="Arial Narrow" pitchFamily="34" charset="0"/>
              </a:rPr>
              <a:t>Server specific</a:t>
            </a:r>
          </a:p>
          <a:p>
            <a:pPr>
              <a:buFont typeface="Arial" pitchFamily="34" charset="0"/>
              <a:buChar char="•"/>
            </a:pPr>
            <a:r>
              <a:rPr lang="en-US" sz="1800" dirty="0" smtClean="0">
                <a:latin typeface="Arial Narrow" pitchFamily="34" charset="0"/>
              </a:rPr>
              <a:t>Slow based and legitimate request attacks</a:t>
            </a:r>
          </a:p>
          <a:p>
            <a:pPr lvl="1">
              <a:buFont typeface="Arial" pitchFamily="34" charset="0"/>
              <a:buChar char="•"/>
            </a:pPr>
            <a:r>
              <a:rPr lang="en-US" sz="1600" dirty="0" err="1" smtClean="0">
                <a:latin typeface="Arial Narrow" pitchFamily="34" charset="0"/>
              </a:rPr>
              <a:t>Slowloris</a:t>
            </a:r>
            <a:r>
              <a:rPr lang="en-US" sz="1600" dirty="0">
                <a:latin typeface="Arial Narrow" pitchFamily="34" charset="0"/>
              </a:rPr>
              <a:t> - Sends legitimate, but partial, never ending </a:t>
            </a:r>
            <a:r>
              <a:rPr lang="en-US" sz="1600" dirty="0" smtClean="0">
                <a:latin typeface="Arial Narrow" pitchFamily="34" charset="0"/>
              </a:rPr>
              <a:t>requests</a:t>
            </a:r>
          </a:p>
          <a:p>
            <a:pPr>
              <a:buFont typeface="Arial" pitchFamily="34" charset="0"/>
              <a:buChar char="•"/>
            </a:pPr>
            <a:r>
              <a:rPr lang="en-US" sz="1800" dirty="0" smtClean="0">
                <a:latin typeface="Arial Narrow" pitchFamily="34" charset="0"/>
              </a:rPr>
              <a:t>Using tools that can be easily downloaded from the internet such as HOIC and LOIC</a:t>
            </a:r>
            <a:endParaRPr lang="en-US" sz="1600" dirty="0">
              <a:latin typeface="Arial Narrow" pitchFamily="34" charset="0"/>
            </a:endParaRPr>
          </a:p>
          <a:p>
            <a:pPr>
              <a:buFont typeface="Arial" pitchFamily="34" charset="0"/>
              <a:buChar char="•"/>
            </a:pPr>
            <a:r>
              <a:rPr lang="en-US" sz="1800" dirty="0" smtClean="0">
                <a:latin typeface="Arial Narrow" pitchFamily="34" charset="0"/>
              </a:rPr>
              <a:t>Using botnets and automatic tools to reach mass</a:t>
            </a:r>
          </a:p>
          <a:p>
            <a:pPr>
              <a:buFont typeface="Arial" pitchFamily="34" charset="0"/>
              <a:buChar char="•"/>
            </a:pPr>
            <a:r>
              <a:rPr lang="en-US" sz="1800" dirty="0" smtClean="0">
                <a:solidFill>
                  <a:schemeClr val="tx2"/>
                </a:solidFill>
                <a:latin typeface="Arial Narrow" pitchFamily="34" charset="0"/>
              </a:rPr>
              <a:t>Sometimes camouflaging real data breach attempts</a:t>
            </a:r>
          </a:p>
          <a:p>
            <a:pPr lvl="1">
              <a:buFont typeface="Arial" pitchFamily="34" charset="0"/>
              <a:buChar char="•"/>
            </a:pPr>
            <a:r>
              <a:rPr lang="en-US" sz="1600" dirty="0" smtClean="0">
                <a:solidFill>
                  <a:schemeClr val="tx2"/>
                </a:solidFill>
                <a:latin typeface="Arial Narrow" pitchFamily="34" charset="0"/>
              </a:rPr>
              <a:t>SQL Injection primarily </a:t>
            </a:r>
          </a:p>
          <a:p>
            <a:pPr>
              <a:buFont typeface="Arial" pitchFamily="34" charset="0"/>
              <a:buChar char="•"/>
            </a:pPr>
            <a:endParaRPr lang="en-US" sz="2000" dirty="0" smtClean="0">
              <a:latin typeface="Arial Narrow" pitchFamily="34" charset="0"/>
            </a:endParaRPr>
          </a:p>
        </p:txBody>
      </p:sp>
      <p:pic>
        <p:nvPicPr>
          <p:cNvPr id="24603"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50" y="1688143"/>
            <a:ext cx="3373630" cy="178384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ounded Rectangle 42"/>
          <p:cNvSpPr>
            <a:spLocks noChangeArrowheads="1"/>
          </p:cNvSpPr>
          <p:nvPr/>
        </p:nvSpPr>
        <p:spPr bwMode="auto">
          <a:xfrm>
            <a:off x="5862545" y="3817864"/>
            <a:ext cx="3228975" cy="2197100"/>
          </a:xfrm>
          <a:prstGeom prst="roundRect">
            <a:avLst>
              <a:gd name="adj" fmla="val 16667"/>
            </a:avLst>
          </a:prstGeom>
          <a:solidFill>
            <a:srgbClr val="868A90">
              <a:alpha val="50980"/>
            </a:srgbClr>
          </a:solidFill>
          <a:ln w="38100">
            <a:solidFill>
              <a:schemeClr val="bg1"/>
            </a:solidFill>
            <a:round/>
            <a:headEnd/>
            <a:tailEnd/>
          </a:ln>
          <a:effectLst>
            <a:outerShdw blurRad="40000" dist="20000" dir="5400000" rotWithShape="0">
              <a:srgbClr val="808080">
                <a:alpha val="37999"/>
              </a:srgbClr>
            </a:outerShdw>
          </a:effectLst>
        </p:spPr>
        <p:txBody>
          <a:bodyPr lIns="0" tIns="0" rIns="0" bIns="0" anchor="ctr"/>
          <a:lstStyle/>
          <a:p>
            <a:pPr algn="ctr" eaLnBrk="0" hangingPunct="0">
              <a:spcBef>
                <a:spcPct val="20000"/>
              </a:spcBef>
              <a:buClr>
                <a:schemeClr val="accent1"/>
              </a:buClr>
              <a:buSzPct val="90000"/>
              <a:buFont typeface="Wingdings" charset="2"/>
              <a:buNone/>
              <a:defRPr/>
            </a:pPr>
            <a:endParaRPr lang="en-US" sz="2000">
              <a:solidFill>
                <a:schemeClr val="accent2"/>
              </a:solidFill>
              <a:latin typeface="+mn-lt"/>
              <a:ea typeface="+mn-ea"/>
            </a:endParaRPr>
          </a:p>
        </p:txBody>
      </p:sp>
      <p:cxnSp>
        <p:nvCxnSpPr>
          <p:cNvPr id="44" name="Straight Arrow Connector 43"/>
          <p:cNvCxnSpPr/>
          <p:nvPr/>
        </p:nvCxnSpPr>
        <p:spPr bwMode="auto">
          <a:xfrm flipV="1">
            <a:off x="7750459" y="4486058"/>
            <a:ext cx="1163967" cy="141670"/>
          </a:xfrm>
          <a:prstGeom prst="straightConnector1">
            <a:avLst/>
          </a:prstGeom>
          <a:solidFill>
            <a:schemeClr val="accent2">
              <a:alpha val="42000"/>
            </a:schemeClr>
          </a:solidFill>
          <a:ln w="57150" cap="flat" cmpd="sng" algn="ctr">
            <a:gradFill flip="none" rotWithShape="1">
              <a:gsLst>
                <a:gs pos="0">
                  <a:schemeClr val="accent2">
                    <a:lumMod val="75000"/>
                  </a:schemeClr>
                </a:gs>
                <a:gs pos="100000">
                  <a:schemeClr val="accent2">
                    <a:lumMod val="60000"/>
                    <a:lumOff val="40000"/>
                  </a:schemeClr>
                </a:gs>
              </a:gsLst>
              <a:lin ang="0" scaled="1"/>
              <a:tileRect/>
            </a:gradFill>
            <a:prstDash val="solid"/>
            <a:round/>
            <a:headEnd type="none" w="med" len="med"/>
            <a:tailEnd type="stealth" w="med" len="med"/>
          </a:ln>
          <a:effectLst/>
        </p:spPr>
      </p:cxnSp>
      <p:cxnSp>
        <p:nvCxnSpPr>
          <p:cNvPr id="45" name="Straight Arrow Connector 44"/>
          <p:cNvCxnSpPr/>
          <p:nvPr/>
        </p:nvCxnSpPr>
        <p:spPr bwMode="auto">
          <a:xfrm flipV="1">
            <a:off x="7797024" y="4688899"/>
            <a:ext cx="1152681" cy="82410"/>
          </a:xfrm>
          <a:prstGeom prst="straightConnector1">
            <a:avLst/>
          </a:prstGeom>
          <a:solidFill>
            <a:schemeClr val="accent2">
              <a:alpha val="42000"/>
            </a:schemeClr>
          </a:solidFill>
          <a:ln w="57150" cap="flat" cmpd="sng" algn="ctr">
            <a:gradFill flip="none" rotWithShape="1">
              <a:gsLst>
                <a:gs pos="0">
                  <a:schemeClr val="accent2">
                    <a:lumMod val="75000"/>
                  </a:schemeClr>
                </a:gs>
                <a:gs pos="100000">
                  <a:schemeClr val="accent2">
                    <a:lumMod val="60000"/>
                    <a:lumOff val="40000"/>
                  </a:schemeClr>
                </a:gs>
              </a:gsLst>
              <a:lin ang="0" scaled="1"/>
              <a:tileRect/>
            </a:gradFill>
            <a:prstDash val="solid"/>
            <a:round/>
            <a:headEnd type="none" w="med" len="med"/>
            <a:tailEnd type="stealth" w="med" len="med"/>
          </a:ln>
          <a:effectLst/>
        </p:spPr>
      </p:cxnSp>
      <p:cxnSp>
        <p:nvCxnSpPr>
          <p:cNvPr id="46" name="Straight Arrow Connector 45"/>
          <p:cNvCxnSpPr/>
          <p:nvPr/>
        </p:nvCxnSpPr>
        <p:spPr bwMode="auto">
          <a:xfrm flipV="1">
            <a:off x="7781844" y="4891739"/>
            <a:ext cx="1159041" cy="31971"/>
          </a:xfrm>
          <a:prstGeom prst="straightConnector1">
            <a:avLst/>
          </a:prstGeom>
          <a:solidFill>
            <a:schemeClr val="accent2">
              <a:alpha val="42000"/>
            </a:schemeClr>
          </a:solidFill>
          <a:ln w="57150" cap="flat" cmpd="sng" algn="ctr">
            <a:gradFill flip="none" rotWithShape="1">
              <a:gsLst>
                <a:gs pos="0">
                  <a:schemeClr val="accent2">
                    <a:lumMod val="75000"/>
                  </a:schemeClr>
                </a:gs>
                <a:gs pos="100000">
                  <a:schemeClr val="accent2">
                    <a:lumMod val="60000"/>
                    <a:lumOff val="40000"/>
                  </a:schemeClr>
                </a:gs>
              </a:gsLst>
              <a:lin ang="0" scaled="1"/>
              <a:tileRect/>
            </a:gradFill>
            <a:prstDash val="solid"/>
            <a:round/>
            <a:headEnd type="none" w="med" len="med"/>
            <a:tailEnd type="stealth" w="med" len="med"/>
          </a:ln>
          <a:effectLst/>
        </p:spPr>
      </p:cxnSp>
      <p:cxnSp>
        <p:nvCxnSpPr>
          <p:cNvPr id="47" name="Straight Arrow Connector 46"/>
          <p:cNvCxnSpPr/>
          <p:nvPr/>
        </p:nvCxnSpPr>
        <p:spPr bwMode="auto">
          <a:xfrm>
            <a:off x="7784307" y="5067290"/>
            <a:ext cx="1200678" cy="833"/>
          </a:xfrm>
          <a:prstGeom prst="straightConnector1">
            <a:avLst/>
          </a:prstGeom>
          <a:solidFill>
            <a:schemeClr val="accent2">
              <a:alpha val="42000"/>
            </a:schemeClr>
          </a:solidFill>
          <a:ln w="57150" cap="flat" cmpd="sng" algn="ctr">
            <a:gradFill flip="none" rotWithShape="1">
              <a:gsLst>
                <a:gs pos="0">
                  <a:schemeClr val="accent2">
                    <a:lumMod val="75000"/>
                  </a:schemeClr>
                </a:gs>
                <a:gs pos="100000">
                  <a:schemeClr val="accent2">
                    <a:lumMod val="60000"/>
                    <a:lumOff val="40000"/>
                  </a:schemeClr>
                </a:gs>
              </a:gsLst>
              <a:lin ang="0" scaled="1"/>
              <a:tileRect/>
            </a:gradFill>
            <a:prstDash val="solid"/>
            <a:round/>
            <a:headEnd type="none" w="med" len="med"/>
            <a:tailEnd type="stealth" w="med" len="med"/>
          </a:ln>
          <a:effectLst/>
        </p:spPr>
      </p:cxnSp>
      <p:cxnSp>
        <p:nvCxnSpPr>
          <p:cNvPr id="48" name="Straight Arrow Connector 47"/>
          <p:cNvCxnSpPr/>
          <p:nvPr/>
        </p:nvCxnSpPr>
        <p:spPr bwMode="auto">
          <a:xfrm flipV="1">
            <a:off x="7601552" y="4247941"/>
            <a:ext cx="1286414" cy="222121"/>
          </a:xfrm>
          <a:prstGeom prst="straightConnector1">
            <a:avLst/>
          </a:prstGeom>
          <a:solidFill>
            <a:schemeClr val="accent2">
              <a:alpha val="42000"/>
            </a:schemeClr>
          </a:solidFill>
          <a:ln w="57150" cap="flat" cmpd="sng" algn="ctr">
            <a:gradFill flip="none" rotWithShape="1">
              <a:gsLst>
                <a:gs pos="0">
                  <a:schemeClr val="accent2">
                    <a:lumMod val="75000"/>
                  </a:schemeClr>
                </a:gs>
                <a:gs pos="100000">
                  <a:schemeClr val="accent2">
                    <a:lumMod val="60000"/>
                    <a:lumOff val="40000"/>
                  </a:schemeClr>
                </a:gs>
              </a:gsLst>
              <a:lin ang="0" scaled="1"/>
              <a:tileRect/>
            </a:gradFill>
            <a:prstDash val="solid"/>
            <a:round/>
            <a:headEnd type="none" w="med" len="med"/>
            <a:tailEnd type="stealth" w="med" len="med"/>
          </a:ln>
          <a:effectLst/>
        </p:spPr>
      </p:cxnSp>
      <p:cxnSp>
        <p:nvCxnSpPr>
          <p:cNvPr id="49" name="Straight Arrow Connector 48"/>
          <p:cNvCxnSpPr/>
          <p:nvPr/>
        </p:nvCxnSpPr>
        <p:spPr bwMode="auto">
          <a:xfrm>
            <a:off x="7777949" y="5237328"/>
            <a:ext cx="1154116" cy="42455"/>
          </a:xfrm>
          <a:prstGeom prst="straightConnector1">
            <a:avLst/>
          </a:prstGeom>
          <a:solidFill>
            <a:schemeClr val="accent2">
              <a:alpha val="42000"/>
            </a:schemeClr>
          </a:solidFill>
          <a:ln w="57150" cap="flat" cmpd="sng" algn="ctr">
            <a:gradFill flip="none" rotWithShape="1">
              <a:gsLst>
                <a:gs pos="0">
                  <a:schemeClr val="accent2">
                    <a:lumMod val="75000"/>
                  </a:schemeClr>
                </a:gs>
                <a:gs pos="100000">
                  <a:schemeClr val="accent2">
                    <a:lumMod val="60000"/>
                    <a:lumOff val="40000"/>
                  </a:schemeClr>
                </a:gs>
              </a:gsLst>
              <a:lin ang="0" scaled="1"/>
              <a:tileRect/>
            </a:gradFill>
            <a:prstDash val="solid"/>
            <a:round/>
            <a:headEnd type="none" w="med" len="med"/>
            <a:tailEnd type="stealth" w="med" len="med"/>
          </a:ln>
          <a:effectLst/>
        </p:spPr>
      </p:cxnSp>
      <p:cxnSp>
        <p:nvCxnSpPr>
          <p:cNvPr id="50" name="Straight Arrow Connector 49"/>
          <p:cNvCxnSpPr/>
          <p:nvPr/>
        </p:nvCxnSpPr>
        <p:spPr bwMode="auto">
          <a:xfrm>
            <a:off x="7771591" y="5372090"/>
            <a:ext cx="1178114" cy="163448"/>
          </a:xfrm>
          <a:prstGeom prst="straightConnector1">
            <a:avLst/>
          </a:prstGeom>
          <a:solidFill>
            <a:schemeClr val="accent2">
              <a:alpha val="42000"/>
            </a:schemeClr>
          </a:solidFill>
          <a:ln w="57150" cap="flat" cmpd="sng" algn="ctr">
            <a:gradFill flip="none" rotWithShape="1">
              <a:gsLst>
                <a:gs pos="0">
                  <a:schemeClr val="accent2">
                    <a:lumMod val="75000"/>
                  </a:schemeClr>
                </a:gs>
                <a:gs pos="100000">
                  <a:schemeClr val="accent2">
                    <a:lumMod val="60000"/>
                    <a:lumOff val="40000"/>
                  </a:schemeClr>
                </a:gs>
              </a:gsLst>
              <a:lin ang="0" scaled="1"/>
              <a:tileRect/>
            </a:gradFill>
            <a:prstDash val="solid"/>
            <a:round/>
            <a:headEnd type="none" w="med" len="med"/>
            <a:tailEnd type="stealth" w="med" len="med"/>
          </a:ln>
          <a:effectLst/>
        </p:spPr>
      </p:cxnSp>
      <p:grpSp>
        <p:nvGrpSpPr>
          <p:cNvPr id="51" name="Group 26"/>
          <p:cNvGrpSpPr>
            <a:grpSpLocks/>
          </p:cNvGrpSpPr>
          <p:nvPr/>
        </p:nvGrpSpPr>
        <p:grpSpPr bwMode="auto">
          <a:xfrm>
            <a:off x="6745195" y="4087739"/>
            <a:ext cx="1293813" cy="1439862"/>
            <a:chOff x="7234238" y="4313238"/>
            <a:chExt cx="1293812" cy="1439862"/>
          </a:xfrm>
        </p:grpSpPr>
        <p:pic>
          <p:nvPicPr>
            <p:cNvPr id="52" name="Picture 14" descr="User-Exec-Female_Rt-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5913" y="5043488"/>
              <a:ext cx="592137"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8" descr="Child_Girl_Icon_R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3163" y="4313238"/>
              <a:ext cx="59213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User-Green-Male_Rt-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23150" y="5102225"/>
              <a:ext cx="5921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5" descr="User-Exec-Male_Rt-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4238" y="4564063"/>
              <a:ext cx="59213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30" descr="User-Silver-Male_Rt-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20868" y="4658438"/>
              <a:ext cx="6000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7" name="Straight Arrow Connector 56"/>
          <p:cNvCxnSpPr/>
          <p:nvPr/>
        </p:nvCxnSpPr>
        <p:spPr bwMode="auto">
          <a:xfrm>
            <a:off x="6380517" y="4739585"/>
            <a:ext cx="697173" cy="370723"/>
          </a:xfrm>
          <a:prstGeom prst="straightConnector1">
            <a:avLst/>
          </a:prstGeom>
          <a:solidFill>
            <a:schemeClr val="accent2">
              <a:alpha val="42000"/>
            </a:schemeClr>
          </a:solidFill>
          <a:ln w="57150" cap="flat" cmpd="sng" algn="ctr">
            <a:gradFill flip="none" rotWithShape="1">
              <a:gsLst>
                <a:gs pos="0">
                  <a:schemeClr val="accent3">
                    <a:lumMod val="50000"/>
                  </a:schemeClr>
                </a:gs>
                <a:gs pos="100000">
                  <a:schemeClr val="accent3">
                    <a:lumMod val="75000"/>
                  </a:schemeClr>
                </a:gs>
              </a:gsLst>
              <a:lin ang="0" scaled="1"/>
              <a:tileRect/>
            </a:gradFill>
            <a:prstDash val="solid"/>
            <a:round/>
            <a:headEnd type="none" w="med" len="med"/>
            <a:tailEnd type="stealth" w="med" len="med"/>
          </a:ln>
          <a:effectLst/>
        </p:spPr>
      </p:cxnSp>
      <p:pic>
        <p:nvPicPr>
          <p:cNvPr id="58" name="Picture 21" descr="BadGuy_Icon_Rt.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40320" y="4481439"/>
            <a:ext cx="5953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58"/>
          <p:cNvSpPr txBox="1"/>
          <p:nvPr/>
        </p:nvSpPr>
        <p:spPr bwMode="auto">
          <a:xfrm>
            <a:off x="6153058" y="5560939"/>
            <a:ext cx="1985962" cy="461962"/>
          </a:xfrm>
          <a:prstGeom prst="rect">
            <a:avLst/>
          </a:prstGeom>
          <a:noFill/>
        </p:spPr>
        <p:txBody>
          <a:bodyPr>
            <a:spAutoFit/>
          </a:bodyPr>
          <a:lstStyle/>
          <a:p>
            <a:pPr>
              <a:defRPr/>
            </a:pPr>
            <a:r>
              <a:rPr lang="en-US" sz="1200" b="1" dirty="0">
                <a:solidFill>
                  <a:schemeClr val="tx1">
                    <a:lumMod val="65000"/>
                    <a:lumOff val="35000"/>
                  </a:schemeClr>
                </a:solidFill>
                <a:latin typeface="Arial" pitchFamily="-65" charset="0"/>
                <a:ea typeface="ＭＳ Ｐゴシック" pitchFamily="-65" charset="-128"/>
                <a:cs typeface="ＭＳ Ｐゴシック" pitchFamily="-65" charset="-128"/>
              </a:rPr>
              <a:t>Zombie </a:t>
            </a:r>
            <a:r>
              <a:rPr lang="en-US" sz="1200" b="1" dirty="0" err="1">
                <a:solidFill>
                  <a:schemeClr val="tx1">
                    <a:lumMod val="65000"/>
                    <a:lumOff val="35000"/>
                  </a:schemeClr>
                </a:solidFill>
                <a:latin typeface="Arial" pitchFamily="-65" charset="0"/>
                <a:ea typeface="ＭＳ Ｐゴシック" pitchFamily="-65" charset="-128"/>
                <a:cs typeface="ＭＳ Ｐゴシック" pitchFamily="-65" charset="-128"/>
              </a:rPr>
              <a:t>Botnet</a:t>
            </a:r>
            <a:endParaRPr lang="en-US" sz="1200" b="1" dirty="0">
              <a:solidFill>
                <a:schemeClr val="tx1">
                  <a:lumMod val="65000"/>
                  <a:lumOff val="35000"/>
                </a:schemeClr>
              </a:solidFill>
              <a:latin typeface="Arial" pitchFamily="-65" charset="0"/>
              <a:ea typeface="ＭＳ Ｐゴシック" pitchFamily="-65" charset="-128"/>
              <a:cs typeface="ＭＳ Ｐゴシック" pitchFamily="-65" charset="-128"/>
            </a:endParaRPr>
          </a:p>
          <a:p>
            <a:pPr>
              <a:defRPr/>
            </a:pPr>
            <a:r>
              <a:rPr lang="en-US" sz="1200" dirty="0">
                <a:solidFill>
                  <a:schemeClr val="tx1">
                    <a:lumMod val="65000"/>
                    <a:lumOff val="35000"/>
                  </a:schemeClr>
                </a:solidFill>
                <a:latin typeface="Arial" pitchFamily="-65" charset="0"/>
                <a:ea typeface="ＭＳ Ｐゴシック" pitchFamily="-65" charset="-128"/>
                <a:cs typeface="ＭＳ Ｐゴシック" pitchFamily="-65" charset="-128"/>
              </a:rPr>
              <a:t>Many become one</a:t>
            </a:r>
          </a:p>
        </p:txBody>
      </p:sp>
      <p:pic>
        <p:nvPicPr>
          <p:cNvPr id="23" name="Picture 2" descr="C:\Users\scwang\AppData\Local\Microsoft\Windows\Temporary Internet Files\Content.Outlook\WEVLQQMA\FortiDDoS_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6040" y="444135"/>
            <a:ext cx="1156124" cy="85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72865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0970" y="1127125"/>
            <a:ext cx="4365061" cy="5005184"/>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a:latin typeface="Arial" charset="0"/>
              <a:ea typeface="ＭＳ Ｐゴシック" charset="-128"/>
            </a:endParaRPr>
          </a:p>
        </p:txBody>
      </p:sp>
      <p:sp>
        <p:nvSpPr>
          <p:cNvPr id="2" name="Title 1"/>
          <p:cNvSpPr>
            <a:spLocks noGrp="1"/>
          </p:cNvSpPr>
          <p:nvPr>
            <p:ph type="title"/>
          </p:nvPr>
        </p:nvSpPr>
        <p:spPr>
          <a:xfrm>
            <a:off x="457200" y="274638"/>
            <a:ext cx="6710362" cy="565575"/>
          </a:xfrm>
        </p:spPr>
        <p:txBody>
          <a:bodyPr>
            <a:normAutofit fontScale="90000"/>
          </a:bodyPr>
          <a:lstStyle/>
          <a:p>
            <a:r>
              <a:rPr lang="en-US" b="1" i="0" dirty="0" smtClean="0">
                <a:latin typeface="Arial Narrow" pitchFamily="34" charset="0"/>
              </a:rPr>
              <a:t>FortiWeb DoS/DDoS Protection</a:t>
            </a:r>
            <a:br>
              <a:rPr lang="en-US" b="1" i="0" dirty="0" smtClean="0">
                <a:latin typeface="Arial Narrow" pitchFamily="34" charset="0"/>
              </a:rPr>
            </a:br>
            <a:r>
              <a:rPr lang="en-US" b="1" i="0" dirty="0" smtClean="0">
                <a:latin typeface="Arial Narrow" pitchFamily="34" charset="0"/>
              </a:rPr>
              <a:t>Application and Network Based</a:t>
            </a:r>
            <a:endParaRPr lang="en-US" b="1" i="0" dirty="0">
              <a:latin typeface="Arial Narrow" pitchFamily="34" charset="0"/>
            </a:endParaRPr>
          </a:p>
        </p:txBody>
      </p:sp>
      <p:sp>
        <p:nvSpPr>
          <p:cNvPr id="3" name="Content Placeholder 2"/>
          <p:cNvSpPr>
            <a:spLocks noGrp="1"/>
          </p:cNvSpPr>
          <p:nvPr>
            <p:ph idx="1"/>
          </p:nvPr>
        </p:nvSpPr>
        <p:spPr>
          <a:xfrm>
            <a:off x="160323" y="1270062"/>
            <a:ext cx="5370395" cy="4857783"/>
          </a:xfrm>
        </p:spPr>
        <p:txBody>
          <a:bodyPr>
            <a:normAutofit fontScale="77500" lnSpcReduction="20000"/>
          </a:bodyPr>
          <a:lstStyle/>
          <a:p>
            <a:pPr>
              <a:buFont typeface="Arial" pitchFamily="34" charset="0"/>
              <a:buChar char="•"/>
            </a:pPr>
            <a:r>
              <a:rPr lang="en-US" dirty="0" smtClean="0"/>
              <a:t>Analyzes </a:t>
            </a:r>
            <a:r>
              <a:rPr lang="en-US" dirty="0"/>
              <a:t>requests originating from </a:t>
            </a:r>
            <a:r>
              <a:rPr lang="en-US" dirty="0" smtClean="0"/>
              <a:t>different users </a:t>
            </a:r>
            <a:r>
              <a:rPr lang="en-US" dirty="0"/>
              <a:t>based on different </a:t>
            </a:r>
            <a:r>
              <a:rPr lang="en-US" dirty="0" smtClean="0"/>
              <a:t>characteristics such as IP and cookie</a:t>
            </a:r>
          </a:p>
          <a:p>
            <a:pPr>
              <a:buFont typeface="Arial" pitchFamily="34" charset="0"/>
              <a:buChar char="•"/>
            </a:pPr>
            <a:r>
              <a:rPr lang="en-US" dirty="0" smtClean="0"/>
              <a:t>Sophisticated mechanism </a:t>
            </a:r>
            <a:r>
              <a:rPr lang="en-US" dirty="0"/>
              <a:t>understands whether these are real users or automated </a:t>
            </a:r>
            <a:r>
              <a:rPr lang="en-US" dirty="0" smtClean="0"/>
              <a:t>attacks (HOIC, LOIC tools)</a:t>
            </a:r>
          </a:p>
          <a:p>
            <a:pPr>
              <a:buFont typeface="Arial" pitchFamily="34" charset="0"/>
              <a:buChar char="•"/>
            </a:pPr>
            <a:r>
              <a:rPr lang="en-US" dirty="0" smtClean="0"/>
              <a:t>Application layer – 4 different policies</a:t>
            </a:r>
          </a:p>
          <a:p>
            <a:pPr lvl="1">
              <a:buFont typeface="Arial" pitchFamily="34" charset="0"/>
              <a:buChar char="•"/>
            </a:pPr>
            <a:r>
              <a:rPr lang="en-US" dirty="0" smtClean="0"/>
              <a:t>HTTP Access Limit - </a:t>
            </a:r>
            <a:r>
              <a:rPr lang="en-US" sz="1400" i="1" dirty="0"/>
              <a:t>Limits the amount of HTTP requests per second from a certain IP</a:t>
            </a:r>
            <a:endParaRPr lang="en-US" sz="1400" dirty="0" smtClean="0"/>
          </a:p>
          <a:p>
            <a:pPr lvl="1">
              <a:buFont typeface="Arial" pitchFamily="34" charset="0"/>
              <a:buChar char="•"/>
            </a:pPr>
            <a:r>
              <a:rPr lang="en-US" dirty="0" smtClean="0"/>
              <a:t>Malicious IPs - </a:t>
            </a:r>
            <a:r>
              <a:rPr lang="en-US" sz="1400" i="1" dirty="0"/>
              <a:t>Limits the number of TCP connections with the same session cookie</a:t>
            </a:r>
            <a:endParaRPr lang="en-US" sz="1400" dirty="0" smtClean="0"/>
          </a:p>
          <a:p>
            <a:pPr lvl="1">
              <a:buFont typeface="Arial" pitchFamily="34" charset="0"/>
              <a:buChar char="•"/>
            </a:pPr>
            <a:r>
              <a:rPr lang="en-US" dirty="0" smtClean="0"/>
              <a:t>HTTP Flood Prevention -</a:t>
            </a:r>
            <a:r>
              <a:rPr lang="en-US" sz="1400" dirty="0" smtClean="0"/>
              <a:t> </a:t>
            </a:r>
            <a:r>
              <a:rPr lang="en-US" sz="1400" i="1" dirty="0"/>
              <a:t>Limits the number of HTTP requests per second with the same session cookie</a:t>
            </a:r>
            <a:endParaRPr lang="en-US" sz="1400" dirty="0" smtClean="0"/>
          </a:p>
          <a:p>
            <a:pPr lvl="1">
              <a:buFont typeface="Arial" pitchFamily="34" charset="0"/>
              <a:buChar char="•"/>
            </a:pPr>
            <a:r>
              <a:rPr lang="en-US" dirty="0" smtClean="0"/>
              <a:t>Real Browser Enforcement - </a:t>
            </a:r>
            <a:r>
              <a:rPr lang="en-US" sz="1500" i="1" dirty="0"/>
              <a:t>Sets the number of HTTP requests per TCP connection, per second, to a specific URL before FortiWeb issues a </a:t>
            </a:r>
            <a:r>
              <a:rPr lang="en-US" sz="1500" i="1" dirty="0" smtClean="0"/>
              <a:t>script to </a:t>
            </a:r>
            <a:r>
              <a:rPr lang="en-US" sz="1500" i="1" dirty="0"/>
              <a:t>the client to validate whether this is a real browser or an automated tool</a:t>
            </a:r>
            <a:endParaRPr lang="en-US" sz="1500" i="1" dirty="0" smtClean="0"/>
          </a:p>
          <a:p>
            <a:pPr>
              <a:buFont typeface="Arial" pitchFamily="34" charset="0"/>
              <a:buChar char="•"/>
            </a:pPr>
            <a:r>
              <a:rPr lang="en-US" dirty="0" smtClean="0"/>
              <a:t>Network layer – 2 different policies</a:t>
            </a:r>
          </a:p>
          <a:p>
            <a:pPr lvl="1">
              <a:buFont typeface="Arial" pitchFamily="34" charset="0"/>
              <a:buChar char="•"/>
            </a:pPr>
            <a:r>
              <a:rPr lang="en-US" dirty="0" smtClean="0"/>
              <a:t>TCP Flood Prevention - </a:t>
            </a:r>
            <a:r>
              <a:rPr lang="en-US" sz="1500" i="1" dirty="0"/>
              <a:t>Limits the number of TCP connections from the same source IP address</a:t>
            </a:r>
            <a:endParaRPr lang="en-US" sz="1500" dirty="0" smtClean="0"/>
          </a:p>
          <a:p>
            <a:pPr lvl="1">
              <a:buFont typeface="Arial" pitchFamily="34" charset="0"/>
              <a:buChar char="•"/>
            </a:pPr>
            <a:r>
              <a:rPr lang="en-US" dirty="0" smtClean="0"/>
              <a:t>SYN Cookie – Protects against SYN flood attacks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325" y="1702316"/>
            <a:ext cx="3038475"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scwang\AppData\Local\Microsoft\Windows\Temporary Internet Files\Content.Outlook\WEVLQQMA\FortiDDoS_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040" y="444135"/>
            <a:ext cx="1156124" cy="85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59550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50970" y="1127125"/>
            <a:ext cx="4706088" cy="5005184"/>
          </a:xfrm>
          <a:prstGeom prst="roundRect">
            <a:avLst>
              <a:gd name="adj" fmla="val 730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gs>
            </a:gsLst>
            <a:lin ang="0" scaled="0"/>
            <a:tileRect/>
          </a:gradFill>
          <a:ln w="12700" cap="flat" cmpd="sng" algn="ctr">
            <a:gradFill flip="none" rotWithShape="1">
              <a:gsLst>
                <a:gs pos="0">
                  <a:schemeClr val="bg1">
                    <a:lumMod val="85000"/>
                  </a:schemeClr>
                </a:gs>
                <a:gs pos="100000">
                  <a:schemeClr val="bg1"/>
                </a:gs>
              </a:gsLst>
              <a:lin ang="0" scaled="0"/>
              <a:tileRect/>
            </a:gradFill>
            <a:prstDash val="solid"/>
            <a:round/>
            <a:headEnd type="none" w="med" len="med"/>
            <a:tailEnd type="none" w="med" len="med"/>
          </a:ln>
          <a:effectLst/>
          <a:scene3d>
            <a:camera prst="orthographicFront">
              <a:rot lat="0" lon="0" rev="0"/>
            </a:camera>
            <a:lightRig rig="brightRoom" dir="t">
              <a:rot lat="0" lon="0" rev="600000"/>
            </a:lightRig>
          </a:scene3d>
          <a:sp3d prstMaterial="metal">
            <a:bevelT w="38100" h="57150" prst="angle"/>
          </a:sp3d>
        </p:spPr>
        <p:txBody>
          <a:bodyPr/>
          <a:lstStyle/>
          <a:p>
            <a:pPr>
              <a:defRPr/>
            </a:pPr>
            <a:endParaRPr lang="en-GB" sz="1800">
              <a:latin typeface="Arial" charset="0"/>
              <a:ea typeface="ＭＳ Ｐゴシック" charset="-128"/>
            </a:endParaRPr>
          </a:p>
        </p:txBody>
      </p:sp>
      <p:sp>
        <p:nvSpPr>
          <p:cNvPr id="2511875" name="Rectangle 3"/>
          <p:cNvSpPr>
            <a:spLocks noGrp="1" noChangeArrowheads="1"/>
          </p:cNvSpPr>
          <p:nvPr>
            <p:ph type="body" sz="half" idx="4294967295"/>
          </p:nvPr>
        </p:nvSpPr>
        <p:spPr>
          <a:xfrm>
            <a:off x="0" y="1196975"/>
            <a:ext cx="3744913" cy="4824413"/>
          </a:xfrm>
        </p:spPr>
        <p:txBody>
          <a:bodyPr>
            <a:noAutofit/>
          </a:bodyPr>
          <a:lstStyle/>
          <a:p>
            <a:pPr>
              <a:buFont typeface="Arial" pitchFamily="34" charset="0"/>
              <a:buChar char="•"/>
            </a:pPr>
            <a:r>
              <a:rPr lang="en-US" sz="1400" dirty="0" smtClean="0"/>
              <a:t>Formed December 2004 by top 5 credit card companies</a:t>
            </a:r>
          </a:p>
          <a:p>
            <a:pPr>
              <a:buFont typeface="Arial" pitchFamily="34" charset="0"/>
              <a:buChar char="•"/>
            </a:pPr>
            <a:r>
              <a:rPr lang="en-US" sz="1400" dirty="0" smtClean="0"/>
              <a:t>Aligned each company’s individual policies and released the PCI DSS</a:t>
            </a:r>
          </a:p>
          <a:p>
            <a:pPr lvl="1">
              <a:buFont typeface="Arial" pitchFamily="34" charset="0"/>
              <a:buChar char="•"/>
            </a:pPr>
            <a:r>
              <a:rPr lang="en-US" sz="1200" dirty="0" smtClean="0"/>
              <a:t>A standard that ensures merchants meet minimum levels of security when they store, process and transmit cardholder data</a:t>
            </a:r>
          </a:p>
          <a:p>
            <a:pPr lvl="1">
              <a:buFont typeface="Arial" pitchFamily="34" charset="0"/>
              <a:buChar char="•"/>
            </a:pPr>
            <a:r>
              <a:rPr lang="en-US" sz="1200" dirty="0" smtClean="0"/>
              <a:t>Merchants that process credit cards must comply with the new PCI standard</a:t>
            </a:r>
          </a:p>
          <a:p>
            <a:pPr>
              <a:buFont typeface="Arial" pitchFamily="34" charset="0"/>
              <a:buChar char="•"/>
            </a:pPr>
            <a:r>
              <a:rPr lang="en-US" sz="1400" dirty="0" smtClean="0"/>
              <a:t>In October 2008 version 1.2 was introduced</a:t>
            </a:r>
          </a:p>
          <a:p>
            <a:pPr lvl="1">
              <a:buFont typeface="Arial" pitchFamily="34" charset="0"/>
              <a:buChar char="•"/>
            </a:pPr>
            <a:r>
              <a:rPr lang="en-US" sz="1200" dirty="0" smtClean="0"/>
              <a:t>Prevention of common coding vulnerabilities such as those defined by OWASP</a:t>
            </a:r>
          </a:p>
          <a:p>
            <a:pPr lvl="1">
              <a:buFont typeface="Arial" pitchFamily="34" charset="0"/>
              <a:buChar char="•"/>
            </a:pPr>
            <a:r>
              <a:rPr lang="en-US" sz="1200" dirty="0" smtClean="0"/>
              <a:t>Code reviews or - Verify that a web-application firewall is in place in front of public-facing web applications to detect and prevent web-based attacks </a:t>
            </a:r>
          </a:p>
          <a:p>
            <a:pPr>
              <a:buFont typeface="Arial" pitchFamily="34" charset="0"/>
              <a:buChar char="•"/>
            </a:pPr>
            <a:r>
              <a:rPr lang="en-US" sz="1400" dirty="0" smtClean="0"/>
              <a:t>Compliance enhances reputation and lowers risk</a:t>
            </a:r>
          </a:p>
          <a:p>
            <a:pPr>
              <a:buFont typeface="Arial" pitchFamily="34" charset="0"/>
              <a:buChar char="•"/>
            </a:pPr>
            <a:r>
              <a:rPr lang="en-US" sz="1400" dirty="0" smtClean="0"/>
              <a:t>Non-compliance can result in fines and sanctions</a:t>
            </a:r>
          </a:p>
          <a:p>
            <a:pPr>
              <a:buFont typeface="Arial" pitchFamily="34" charset="0"/>
              <a:buChar char="•"/>
            </a:pPr>
            <a:r>
              <a:rPr lang="en-US" sz="1400" dirty="0" smtClean="0"/>
              <a:t>Fortinet is a part of the PCI Security </a:t>
            </a:r>
            <a:br>
              <a:rPr lang="en-US" sz="1400" dirty="0" smtClean="0"/>
            </a:br>
            <a:r>
              <a:rPr lang="en-US" sz="1400" dirty="0" smtClean="0"/>
              <a:t>Standard Council (</a:t>
            </a:r>
            <a:r>
              <a:rPr lang="en-US" sz="1400" dirty="0" err="1" smtClean="0"/>
              <a:t>oct</a:t>
            </a:r>
            <a:r>
              <a:rPr lang="en-US" sz="1400" dirty="0" smtClean="0"/>
              <a:t> 6th, 2009)</a:t>
            </a:r>
          </a:p>
        </p:txBody>
      </p:sp>
      <p:sp>
        <p:nvSpPr>
          <p:cNvPr id="48130" name="Rectangle 2"/>
          <p:cNvSpPr>
            <a:spLocks noGrp="1" noChangeArrowheads="1"/>
          </p:cNvSpPr>
          <p:nvPr>
            <p:ph type="title" idx="4294967295"/>
          </p:nvPr>
        </p:nvSpPr>
        <p:spPr>
          <a:xfrm>
            <a:off x="0" y="274638"/>
            <a:ext cx="8229600" cy="685800"/>
          </a:xfrm>
          <a:prstGeom prst="rect">
            <a:avLst/>
          </a:prstGeom>
        </p:spPr>
        <p:txBody>
          <a:bodyPr>
            <a:noAutofit/>
          </a:bodyPr>
          <a:lstStyle/>
          <a:p>
            <a:pPr algn="l"/>
            <a:r>
              <a:rPr lang="en-US" dirty="0" smtClean="0"/>
              <a:t>Payment Card Industry</a:t>
            </a:r>
          </a:p>
        </p:txBody>
      </p:sp>
      <p:pic>
        <p:nvPicPr>
          <p:cNvPr id="48132" name="Picture 4"/>
          <p:cNvPicPr>
            <a:picLocks noChangeAspect="1" noChangeArrowheads="1"/>
          </p:cNvPicPr>
          <p:nvPr/>
        </p:nvPicPr>
        <p:blipFill>
          <a:blip r:embed="rId3"/>
          <a:srcRect/>
          <a:stretch>
            <a:fillRect/>
          </a:stretch>
        </p:blipFill>
        <p:spPr bwMode="auto">
          <a:xfrm>
            <a:off x="5818188" y="3357563"/>
            <a:ext cx="1725612" cy="577850"/>
          </a:xfrm>
          <a:prstGeom prst="rect">
            <a:avLst/>
          </a:prstGeom>
          <a:noFill/>
          <a:ln w="9525">
            <a:noFill/>
            <a:miter lim="800000"/>
            <a:headEnd/>
            <a:tailEnd/>
          </a:ln>
        </p:spPr>
      </p:pic>
      <p:pic>
        <p:nvPicPr>
          <p:cNvPr id="48133" name="Picture 6" descr="jcb2"/>
          <p:cNvPicPr>
            <a:picLocks noChangeAspect="1" noChangeArrowheads="1"/>
          </p:cNvPicPr>
          <p:nvPr/>
        </p:nvPicPr>
        <p:blipFill>
          <a:blip r:embed="rId4"/>
          <a:srcRect/>
          <a:stretch>
            <a:fillRect/>
          </a:stretch>
        </p:blipFill>
        <p:spPr bwMode="auto">
          <a:xfrm>
            <a:off x="4576762" y="3109119"/>
            <a:ext cx="860425" cy="1074738"/>
          </a:xfrm>
          <a:prstGeom prst="rect">
            <a:avLst/>
          </a:prstGeom>
          <a:noFill/>
          <a:ln w="9525">
            <a:noFill/>
            <a:miter lim="800000"/>
            <a:headEnd/>
            <a:tailEnd/>
          </a:ln>
        </p:spPr>
      </p:pic>
      <p:pic>
        <p:nvPicPr>
          <p:cNvPr id="48134" name="Picture 7" descr="mastercard2"/>
          <p:cNvPicPr>
            <a:picLocks noChangeAspect="1" noChangeArrowheads="1"/>
          </p:cNvPicPr>
          <p:nvPr/>
        </p:nvPicPr>
        <p:blipFill>
          <a:blip r:embed="rId5"/>
          <a:srcRect/>
          <a:stretch>
            <a:fillRect/>
          </a:stretch>
        </p:blipFill>
        <p:spPr bwMode="auto">
          <a:xfrm>
            <a:off x="7704137" y="3204367"/>
            <a:ext cx="1439863" cy="903288"/>
          </a:xfrm>
          <a:prstGeom prst="rect">
            <a:avLst/>
          </a:prstGeom>
          <a:noFill/>
          <a:ln w="9525">
            <a:noFill/>
            <a:miter lim="800000"/>
            <a:headEnd/>
            <a:tailEnd/>
          </a:ln>
        </p:spPr>
      </p:pic>
      <p:pic>
        <p:nvPicPr>
          <p:cNvPr id="48135" name="Picture 9" descr="discovercard3"/>
          <p:cNvPicPr>
            <a:picLocks noChangeAspect="1" noChangeArrowheads="1"/>
          </p:cNvPicPr>
          <p:nvPr/>
        </p:nvPicPr>
        <p:blipFill>
          <a:blip r:embed="rId6"/>
          <a:srcRect/>
          <a:stretch>
            <a:fillRect/>
          </a:stretch>
        </p:blipFill>
        <p:spPr bwMode="auto">
          <a:xfrm>
            <a:off x="4560887" y="4876800"/>
            <a:ext cx="1752600" cy="574675"/>
          </a:xfrm>
          <a:prstGeom prst="rect">
            <a:avLst/>
          </a:prstGeom>
          <a:noFill/>
          <a:ln w="9525">
            <a:noFill/>
            <a:miter lim="800000"/>
            <a:headEnd/>
            <a:tailEnd/>
          </a:ln>
        </p:spPr>
      </p:pic>
      <p:pic>
        <p:nvPicPr>
          <p:cNvPr id="48136" name="Picture 10" descr="americanexpress2"/>
          <p:cNvPicPr>
            <a:picLocks noChangeAspect="1" noChangeArrowheads="1"/>
          </p:cNvPicPr>
          <p:nvPr/>
        </p:nvPicPr>
        <p:blipFill>
          <a:blip r:embed="rId7"/>
          <a:srcRect/>
          <a:stretch>
            <a:fillRect/>
          </a:stretch>
        </p:blipFill>
        <p:spPr bwMode="auto">
          <a:xfrm>
            <a:off x="7438231" y="4628696"/>
            <a:ext cx="973138" cy="973138"/>
          </a:xfrm>
          <a:prstGeom prst="rect">
            <a:avLst/>
          </a:prstGeom>
          <a:noFill/>
          <a:ln w="9525">
            <a:noFill/>
            <a:miter lim="800000"/>
            <a:headEnd/>
            <a:tailEnd/>
          </a:ln>
        </p:spPr>
      </p:pic>
      <p:pic>
        <p:nvPicPr>
          <p:cNvPr id="12" name="Picture 3"/>
          <p:cNvPicPr>
            <a:picLocks noChangeAspect="1"/>
          </p:cNvPicPr>
          <p:nvPr/>
        </p:nvPicPr>
        <p:blipFill>
          <a:blip r:embed="rId8"/>
          <a:srcRect/>
          <a:stretch>
            <a:fillRect/>
          </a:stretch>
        </p:blipFill>
        <p:spPr bwMode="auto">
          <a:xfrm>
            <a:off x="5437187" y="1524000"/>
            <a:ext cx="2133600" cy="720725"/>
          </a:xfrm>
          <a:prstGeom prst="rect">
            <a:avLst/>
          </a:prstGeom>
          <a:noFill/>
          <a:ln w="9525">
            <a:noFill/>
            <a:miter lim="800000"/>
            <a:headEnd/>
            <a:tailEnd/>
          </a:ln>
        </p:spPr>
      </p:pic>
    </p:spTree>
    <p:extLst>
      <p:ext uri="{BB962C8B-B14F-4D97-AF65-F5344CB8AC3E}">
        <p14:creationId xmlns:p14="http://schemas.microsoft.com/office/powerpoint/2010/main" val="1528927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118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118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1187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1187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1187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1187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1187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1187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1187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118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187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44513" y="1336675"/>
            <a:ext cx="7761287" cy="4792663"/>
          </a:xfrm>
        </p:spPr>
        <p:txBody>
          <a:bodyPr>
            <a:normAutofit/>
          </a:bodyPr>
          <a:lstStyle/>
          <a:p>
            <a:pPr>
              <a:buFont typeface="Arial" pitchFamily="34" charset="0"/>
              <a:buChar char="•"/>
            </a:pPr>
            <a:r>
              <a:rPr lang="en-US" sz="2000" dirty="0" smtClean="0"/>
              <a:t>FortiWeb addresses PCI 6.6</a:t>
            </a:r>
          </a:p>
          <a:p>
            <a:pPr lvl="1">
              <a:buFont typeface="Arial" pitchFamily="34" charset="0"/>
              <a:buChar char="•"/>
            </a:pPr>
            <a:r>
              <a:rPr lang="en-US" sz="1800" dirty="0" smtClean="0"/>
              <a:t>Web Application Firewall</a:t>
            </a:r>
          </a:p>
          <a:p>
            <a:pPr lvl="1">
              <a:buFont typeface="Arial" pitchFamily="34" charset="0"/>
              <a:buChar char="•"/>
            </a:pPr>
            <a:r>
              <a:rPr lang="en-US" sz="1800" dirty="0" smtClean="0"/>
              <a:t>Web Application Scanner</a:t>
            </a:r>
          </a:p>
          <a:p>
            <a:pPr marL="457200" lvl="1" indent="0">
              <a:buNone/>
            </a:pPr>
            <a:endParaRPr lang="en-US" sz="1700" dirty="0" smtClean="0"/>
          </a:p>
          <a:p>
            <a:pPr>
              <a:buFont typeface="Arial" pitchFamily="34" charset="0"/>
              <a:buChar char="•"/>
            </a:pPr>
            <a:r>
              <a:rPr lang="en-US" sz="2000" dirty="0" smtClean="0"/>
              <a:t>FortiDB addresses PCI requirements with Data Activity Monitoring and Vulnerability Assessment for Databases</a:t>
            </a:r>
          </a:p>
          <a:p>
            <a:pPr lvl="1">
              <a:buFont typeface="Arial" pitchFamily="34" charset="0"/>
              <a:buChar char="•"/>
            </a:pPr>
            <a:r>
              <a:rPr lang="en-GB" sz="1800" dirty="0" smtClean="0"/>
              <a:t>Requirement 2 : </a:t>
            </a:r>
            <a:r>
              <a:rPr lang="en-US" sz="1800" dirty="0" smtClean="0"/>
              <a:t>No vendor supplied defaults for system passwords </a:t>
            </a:r>
            <a:endParaRPr lang="en-GB" sz="1800" dirty="0" smtClean="0"/>
          </a:p>
          <a:p>
            <a:pPr lvl="1">
              <a:buFont typeface="Arial" pitchFamily="34" charset="0"/>
              <a:buChar char="•"/>
            </a:pPr>
            <a:r>
              <a:rPr lang="en-GB" sz="1800" dirty="0" smtClean="0"/>
              <a:t>Requirement 3 : </a:t>
            </a:r>
            <a:r>
              <a:rPr lang="en-US" sz="1800" dirty="0" smtClean="0"/>
              <a:t>Stored cardholder data must be protected</a:t>
            </a:r>
            <a:endParaRPr lang="en-GB" sz="1800" dirty="0" smtClean="0"/>
          </a:p>
          <a:p>
            <a:pPr lvl="1">
              <a:buFont typeface="Arial" pitchFamily="34" charset="0"/>
              <a:buChar char="•"/>
            </a:pPr>
            <a:r>
              <a:rPr lang="en-US" sz="1800" dirty="0" smtClean="0"/>
              <a:t>Requirement 6 : Develop and maintain secure systems </a:t>
            </a:r>
          </a:p>
          <a:p>
            <a:pPr lvl="1">
              <a:buFont typeface="Arial" pitchFamily="34" charset="0"/>
              <a:buChar char="•"/>
            </a:pPr>
            <a:r>
              <a:rPr lang="en-US" sz="1800" dirty="0" smtClean="0"/>
              <a:t>Requirement 7 : Access to data restricted on a need-to-know basis </a:t>
            </a:r>
            <a:endParaRPr lang="en-GB" sz="1800" dirty="0" smtClean="0"/>
          </a:p>
          <a:p>
            <a:pPr lvl="1">
              <a:buFont typeface="Arial" pitchFamily="34" charset="0"/>
              <a:buChar char="•"/>
            </a:pPr>
            <a:r>
              <a:rPr lang="en-US" sz="1800" dirty="0" smtClean="0"/>
              <a:t>Requirement 10 : Track and monitor access to cardholder data </a:t>
            </a:r>
            <a:endParaRPr lang="en-GB" sz="1800" dirty="0" smtClean="0"/>
          </a:p>
          <a:p>
            <a:pPr lvl="1">
              <a:buFont typeface="Arial" pitchFamily="34" charset="0"/>
              <a:buChar char="•"/>
            </a:pPr>
            <a:r>
              <a:rPr lang="en-US" sz="1800" dirty="0" smtClean="0"/>
              <a:t>Requirement 11 : Regular systems testing</a:t>
            </a:r>
            <a:endParaRPr lang="en-GB" sz="1800" dirty="0" smtClean="0"/>
          </a:p>
          <a:p>
            <a:pPr lvl="1">
              <a:buFont typeface="Arial" pitchFamily="34" charset="0"/>
              <a:buChar char="•"/>
            </a:pPr>
            <a:r>
              <a:rPr lang="en-US" sz="1800" dirty="0" smtClean="0"/>
              <a:t>Requirement 12 : Maintaining an information security policy</a:t>
            </a:r>
          </a:p>
          <a:p>
            <a:pPr lvl="1"/>
            <a:endParaRPr lang="en-US" dirty="0" smtClean="0"/>
          </a:p>
        </p:txBody>
      </p:sp>
      <p:sp>
        <p:nvSpPr>
          <p:cNvPr id="83970" name="Title 1"/>
          <p:cNvSpPr>
            <a:spLocks noGrp="1"/>
          </p:cNvSpPr>
          <p:nvPr>
            <p:ph type="title" idx="4294967295"/>
          </p:nvPr>
        </p:nvSpPr>
        <p:spPr>
          <a:xfrm>
            <a:off x="457200" y="274638"/>
            <a:ext cx="6127750" cy="604837"/>
          </a:xfrm>
          <a:prstGeom prst="rect">
            <a:avLst/>
          </a:prstGeom>
        </p:spPr>
        <p:txBody>
          <a:bodyPr>
            <a:normAutofit fontScale="90000"/>
          </a:bodyPr>
          <a:lstStyle/>
          <a:p>
            <a:pPr algn="l"/>
            <a:r>
              <a:rPr lang="en-US" sz="3600" dirty="0" smtClean="0"/>
              <a:t>Fortinet Addresses PCI DSS</a:t>
            </a:r>
          </a:p>
        </p:txBody>
      </p:sp>
      <p:pic>
        <p:nvPicPr>
          <p:cNvPr id="83973" name="Picture 3"/>
          <p:cNvPicPr>
            <a:picLocks noChangeAspect="1"/>
          </p:cNvPicPr>
          <p:nvPr/>
        </p:nvPicPr>
        <p:blipFill>
          <a:blip r:embed="rId3"/>
          <a:srcRect/>
          <a:stretch>
            <a:fillRect/>
          </a:stretch>
        </p:blipFill>
        <p:spPr bwMode="auto">
          <a:xfrm>
            <a:off x="6858000" y="1336675"/>
            <a:ext cx="2133600" cy="720725"/>
          </a:xfrm>
          <a:prstGeom prst="rect">
            <a:avLst/>
          </a:prstGeom>
          <a:noFill/>
          <a:ln w="9525">
            <a:noFill/>
            <a:miter lim="800000"/>
            <a:headEnd/>
            <a:tailEnd/>
          </a:ln>
        </p:spPr>
      </p:pic>
      <p:pic>
        <p:nvPicPr>
          <p:cNvPr id="6" name="Picture 5" descr="Multi-Threat_Security_Icon.png"/>
          <p:cNvPicPr>
            <a:picLocks noChangeAspect="1"/>
          </p:cNvPicPr>
          <p:nvPr/>
        </p:nvPicPr>
        <p:blipFill>
          <a:blip r:embed="rId4"/>
          <a:stretch>
            <a:fillRect/>
          </a:stretch>
        </p:blipFill>
        <p:spPr>
          <a:xfrm>
            <a:off x="7086600" y="228600"/>
            <a:ext cx="1031240" cy="889000"/>
          </a:xfrm>
          <a:prstGeom prst="rect">
            <a:avLst/>
          </a:prstGeom>
          <a:effectLst>
            <a:outerShdw blurRad="63500" sx="102000" sy="102000" algn="ctr">
              <a:srgbClr val="000000">
                <a:alpha val="43000"/>
              </a:srgbClr>
            </a:outerShdw>
          </a:effectLst>
        </p:spPr>
      </p:pic>
    </p:spTree>
    <p:extLst>
      <p:ext uri="{BB962C8B-B14F-4D97-AF65-F5344CB8AC3E}">
        <p14:creationId xmlns:p14="http://schemas.microsoft.com/office/powerpoint/2010/main" val="3398170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itle 2"/>
          <p:cNvSpPr>
            <a:spLocks noGrp="1"/>
          </p:cNvSpPr>
          <p:nvPr>
            <p:ph type="title"/>
          </p:nvPr>
        </p:nvSpPr>
        <p:spPr>
          <a:xfrm>
            <a:off x="457200" y="274638"/>
            <a:ext cx="8229600" cy="556635"/>
          </a:xfrm>
        </p:spPr>
        <p:txBody>
          <a:bodyPr>
            <a:normAutofit/>
          </a:bodyPr>
          <a:lstStyle/>
          <a:p>
            <a:pPr algn="l"/>
            <a:r>
              <a:rPr lang="en-US" dirty="0" smtClean="0"/>
              <a:t>FortiWeb Value Add</a:t>
            </a:r>
          </a:p>
        </p:txBody>
      </p:sp>
      <p:grpSp>
        <p:nvGrpSpPr>
          <p:cNvPr id="2" name="Group 23"/>
          <p:cNvGrpSpPr/>
          <p:nvPr/>
        </p:nvGrpSpPr>
        <p:grpSpPr>
          <a:xfrm>
            <a:off x="235277" y="1126597"/>
            <a:ext cx="3861700" cy="4829228"/>
            <a:chOff x="4820645" y="945930"/>
            <a:chExt cx="3861700" cy="4829228"/>
          </a:xfrm>
        </p:grpSpPr>
        <p:sp>
          <p:nvSpPr>
            <p:cNvPr id="25" name="TextBox 24"/>
            <p:cNvSpPr txBox="1"/>
            <p:nvPr/>
          </p:nvSpPr>
          <p:spPr>
            <a:xfrm>
              <a:off x="5361807" y="3751186"/>
              <a:ext cx="1795684" cy="369332"/>
            </a:xfrm>
            <a:prstGeom prst="rect">
              <a:avLst/>
            </a:prstGeom>
            <a:noFill/>
          </p:spPr>
          <p:txBody>
            <a:bodyPr wrap="none" rtlCol="0">
              <a:spAutoFit/>
            </a:bodyPr>
            <a:lstStyle/>
            <a:p>
              <a:r>
                <a:rPr lang="en-US" sz="1800" dirty="0" smtClean="0">
                  <a:solidFill>
                    <a:srgbClr val="404040"/>
                  </a:solidFill>
                  <a:latin typeface="Arial Narrow" pitchFamily="34" charset="0"/>
                  <a:cs typeface="Helvetica 55 Roman"/>
                </a:rPr>
                <a:t>FortiClient Desktop</a:t>
              </a:r>
            </a:p>
          </p:txBody>
        </p:sp>
        <p:sp>
          <p:nvSpPr>
            <p:cNvPr id="26" name="Rounded Rectangle 25"/>
            <p:cNvSpPr/>
            <p:nvPr/>
          </p:nvSpPr>
          <p:spPr bwMode="auto">
            <a:xfrm>
              <a:off x="4820645" y="945930"/>
              <a:ext cx="3861700" cy="4829228"/>
            </a:xfrm>
            <a:prstGeom prst="roundRect">
              <a:avLst>
                <a:gd name="adj" fmla="val 7417"/>
              </a:avLst>
            </a:prstGeom>
            <a:gradFill flip="none" rotWithShape="1">
              <a:gsLst>
                <a:gs pos="0">
                  <a:srgbClr val="1B2833"/>
                </a:gs>
                <a:gs pos="100000">
                  <a:srgbClr val="47535E"/>
                </a:gs>
              </a:gsLst>
              <a:lin ang="5400000" scaled="0"/>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pPr>
              <a:endParaRPr kumimoji="0" lang="en-US" sz="2000" b="0" i="0" u="none" strike="noStrike" cap="none" normalizeH="0" baseline="0">
                <a:ln>
                  <a:noFill/>
                </a:ln>
                <a:solidFill>
                  <a:schemeClr val="accent2"/>
                </a:solidFill>
                <a:effectLst/>
                <a:latin typeface="Arial Narrow" pitchFamily="34" charset="0"/>
              </a:endParaRPr>
            </a:p>
          </p:txBody>
        </p:sp>
        <p:pic>
          <p:nvPicPr>
            <p:cNvPr id="27" name="Picture 26" descr="Fortinet_Logo_WHITE.png"/>
            <p:cNvPicPr>
              <a:picLocks noChangeAspect="1"/>
            </p:cNvPicPr>
            <p:nvPr/>
          </p:nvPicPr>
          <p:blipFill>
            <a:blip r:embed="rId2"/>
            <a:stretch>
              <a:fillRect/>
            </a:stretch>
          </p:blipFill>
          <p:spPr>
            <a:xfrm>
              <a:off x="5468583" y="1073710"/>
              <a:ext cx="2523744" cy="292608"/>
            </a:xfrm>
            <a:prstGeom prst="rect">
              <a:avLst/>
            </a:prstGeom>
          </p:spPr>
        </p:pic>
        <p:sp>
          <p:nvSpPr>
            <p:cNvPr id="28" name="TextBox 27"/>
            <p:cNvSpPr txBox="1"/>
            <p:nvPr/>
          </p:nvSpPr>
          <p:spPr>
            <a:xfrm>
              <a:off x="5915369" y="1399459"/>
              <a:ext cx="1476686" cy="307777"/>
            </a:xfrm>
            <a:prstGeom prst="rect">
              <a:avLst/>
            </a:prstGeom>
            <a:noFill/>
          </p:spPr>
          <p:txBody>
            <a:bodyPr wrap="none" rtlCol="0">
              <a:spAutoFit/>
            </a:bodyPr>
            <a:lstStyle/>
            <a:p>
              <a:r>
                <a:rPr lang="en-US" sz="1400" dirty="0" smtClean="0">
                  <a:solidFill>
                    <a:srgbClr val="5B9ED8"/>
                  </a:solidFill>
                  <a:latin typeface="Arial Narrow" pitchFamily="34" charset="0"/>
                  <a:cs typeface="Helvetica 55 Roman"/>
                </a:rPr>
                <a:t>Application Security</a:t>
              </a:r>
            </a:p>
          </p:txBody>
        </p:sp>
        <p:pic>
          <p:nvPicPr>
            <p:cNvPr id="29" name="Picture 28" descr="VPN_Icon.png"/>
            <p:cNvPicPr>
              <a:picLocks noChangeAspect="1"/>
            </p:cNvPicPr>
            <p:nvPr/>
          </p:nvPicPr>
          <p:blipFill>
            <a:blip r:embed="rId3"/>
            <a:stretch>
              <a:fillRect/>
            </a:stretch>
          </p:blipFill>
          <p:spPr>
            <a:xfrm>
              <a:off x="4968746" y="1931217"/>
              <a:ext cx="847090" cy="730250"/>
            </a:xfrm>
            <a:prstGeom prst="rect">
              <a:avLst/>
            </a:prstGeom>
            <a:effectLst>
              <a:outerShdw blurRad="63500" sx="102000" sy="102000" algn="ctr">
                <a:srgbClr val="000000">
                  <a:alpha val="43000"/>
                </a:srgbClr>
              </a:outerShdw>
            </a:effectLst>
          </p:spPr>
        </p:pic>
        <p:sp>
          <p:nvSpPr>
            <p:cNvPr id="38" name="TextBox 37"/>
            <p:cNvSpPr txBox="1"/>
            <p:nvPr/>
          </p:nvSpPr>
          <p:spPr>
            <a:xfrm>
              <a:off x="5889721" y="2674771"/>
              <a:ext cx="1475084" cy="307777"/>
            </a:xfrm>
            <a:prstGeom prst="rect">
              <a:avLst/>
            </a:prstGeom>
            <a:noFill/>
          </p:spPr>
          <p:txBody>
            <a:bodyPr wrap="none" rtlCol="0">
              <a:spAutoFit/>
            </a:bodyPr>
            <a:lstStyle/>
            <a:p>
              <a:r>
                <a:rPr lang="en-US" sz="1400" dirty="0" smtClean="0">
                  <a:solidFill>
                    <a:srgbClr val="5B9ED8"/>
                  </a:solidFill>
                  <a:latin typeface="Arial Narrow" pitchFamily="34" charset="0"/>
                  <a:cs typeface="Helvetica 55 Roman"/>
                </a:rPr>
                <a:t>Application Delivery</a:t>
              </a:r>
            </a:p>
          </p:txBody>
        </p:sp>
        <p:sp>
          <p:nvSpPr>
            <p:cNvPr id="39" name="TextBox 38"/>
            <p:cNvSpPr txBox="1"/>
            <p:nvPr/>
          </p:nvSpPr>
          <p:spPr>
            <a:xfrm>
              <a:off x="5691694" y="4003590"/>
              <a:ext cx="1815946" cy="307777"/>
            </a:xfrm>
            <a:prstGeom prst="rect">
              <a:avLst/>
            </a:prstGeom>
            <a:noFill/>
          </p:spPr>
          <p:txBody>
            <a:bodyPr wrap="none" rtlCol="0">
              <a:spAutoFit/>
            </a:bodyPr>
            <a:lstStyle/>
            <a:p>
              <a:r>
                <a:rPr lang="en-US" sz="1400" dirty="0" smtClean="0">
                  <a:solidFill>
                    <a:srgbClr val="5B9ED8"/>
                  </a:solidFill>
                  <a:latin typeface="Arial Narrow" pitchFamily="34" charset="0"/>
                  <a:cs typeface="Helvetica 55 Roman"/>
                </a:rPr>
                <a:t>Vulnerability Assessment</a:t>
              </a:r>
            </a:p>
          </p:txBody>
        </p:sp>
        <p:sp>
          <p:nvSpPr>
            <p:cNvPr id="41" name="TextBox 40"/>
            <p:cNvSpPr txBox="1"/>
            <p:nvPr/>
          </p:nvSpPr>
          <p:spPr>
            <a:xfrm>
              <a:off x="5314702" y="2954421"/>
              <a:ext cx="718466" cy="215444"/>
            </a:xfrm>
            <a:prstGeom prst="rect">
              <a:avLst/>
            </a:prstGeom>
            <a:noFill/>
          </p:spPr>
          <p:txBody>
            <a:bodyPr wrap="none" rtlCol="0">
              <a:spAutoFit/>
            </a:bodyPr>
            <a:lstStyle/>
            <a:p>
              <a:r>
                <a:rPr lang="en-US" sz="800" dirty="0" smtClean="0">
                  <a:solidFill>
                    <a:schemeClr val="tx2">
                      <a:lumMod val="10000"/>
                      <a:lumOff val="90000"/>
                    </a:schemeClr>
                  </a:solidFill>
                  <a:latin typeface="Arial Narrow" pitchFamily="34" charset="0"/>
                  <a:cs typeface="Arial Narrow"/>
                </a:rPr>
                <a:t>Authentication</a:t>
              </a:r>
            </a:p>
          </p:txBody>
        </p:sp>
        <p:sp>
          <p:nvSpPr>
            <p:cNvPr id="42" name="TextBox 41"/>
            <p:cNvSpPr txBox="1"/>
            <p:nvPr/>
          </p:nvSpPr>
          <p:spPr>
            <a:xfrm>
              <a:off x="6100117" y="2954421"/>
              <a:ext cx="923651" cy="215444"/>
            </a:xfrm>
            <a:prstGeom prst="rect">
              <a:avLst/>
            </a:prstGeom>
            <a:noFill/>
          </p:spPr>
          <p:txBody>
            <a:bodyPr wrap="none" rtlCol="0">
              <a:spAutoFit/>
            </a:bodyPr>
            <a:lstStyle/>
            <a:p>
              <a:r>
                <a:rPr lang="en-US" sz="800" dirty="0" smtClean="0">
                  <a:solidFill>
                    <a:schemeClr val="tx2">
                      <a:lumMod val="10000"/>
                      <a:lumOff val="90000"/>
                    </a:schemeClr>
                  </a:solidFill>
                  <a:latin typeface="Arial Narrow" pitchFamily="34" charset="0"/>
                  <a:cs typeface="Arial Narrow"/>
                </a:rPr>
                <a:t>Application Delivery</a:t>
              </a:r>
            </a:p>
          </p:txBody>
        </p:sp>
        <p:sp>
          <p:nvSpPr>
            <p:cNvPr id="45" name="TextBox 44"/>
            <p:cNvSpPr txBox="1"/>
            <p:nvPr/>
          </p:nvSpPr>
          <p:spPr>
            <a:xfrm>
              <a:off x="4932213" y="1727203"/>
              <a:ext cx="872355" cy="215444"/>
            </a:xfrm>
            <a:prstGeom prst="rect">
              <a:avLst/>
            </a:prstGeom>
            <a:noFill/>
          </p:spPr>
          <p:txBody>
            <a:bodyPr wrap="none" rtlCol="0">
              <a:spAutoFit/>
            </a:bodyPr>
            <a:lstStyle/>
            <a:p>
              <a:r>
                <a:rPr lang="en-US" sz="800" dirty="0" smtClean="0">
                  <a:solidFill>
                    <a:schemeClr val="tx2">
                      <a:lumMod val="10000"/>
                      <a:lumOff val="90000"/>
                    </a:schemeClr>
                  </a:solidFill>
                  <a:latin typeface="Arial Narrow" pitchFamily="34" charset="0"/>
                  <a:cs typeface="Arial Narrow"/>
                </a:rPr>
                <a:t>HTTP Compliance</a:t>
              </a:r>
            </a:p>
          </p:txBody>
        </p:sp>
        <p:sp>
          <p:nvSpPr>
            <p:cNvPr id="46" name="TextBox 45"/>
            <p:cNvSpPr txBox="1"/>
            <p:nvPr/>
          </p:nvSpPr>
          <p:spPr>
            <a:xfrm>
              <a:off x="5773735" y="1727203"/>
              <a:ext cx="1021433" cy="215444"/>
            </a:xfrm>
            <a:prstGeom prst="rect">
              <a:avLst/>
            </a:prstGeom>
            <a:noFill/>
          </p:spPr>
          <p:txBody>
            <a:bodyPr wrap="none" rtlCol="0">
              <a:spAutoFit/>
            </a:bodyPr>
            <a:lstStyle/>
            <a:p>
              <a:r>
                <a:rPr lang="en-US" sz="800" dirty="0" smtClean="0">
                  <a:solidFill>
                    <a:schemeClr val="tx2">
                      <a:lumMod val="10000"/>
                      <a:lumOff val="90000"/>
                    </a:schemeClr>
                  </a:solidFill>
                  <a:latin typeface="Arial Narrow" pitchFamily="34" charset="0"/>
                  <a:cs typeface="Arial Narrow"/>
                </a:rPr>
                <a:t>Application Signatures</a:t>
              </a:r>
            </a:p>
          </p:txBody>
        </p:sp>
        <p:sp>
          <p:nvSpPr>
            <p:cNvPr id="47" name="TextBox 46"/>
            <p:cNvSpPr txBox="1"/>
            <p:nvPr/>
          </p:nvSpPr>
          <p:spPr>
            <a:xfrm>
              <a:off x="6947568" y="1727203"/>
              <a:ext cx="595035" cy="215444"/>
            </a:xfrm>
            <a:prstGeom prst="rect">
              <a:avLst/>
            </a:prstGeom>
            <a:noFill/>
          </p:spPr>
          <p:txBody>
            <a:bodyPr wrap="none" rtlCol="0">
              <a:spAutoFit/>
            </a:bodyPr>
            <a:lstStyle/>
            <a:p>
              <a:r>
                <a:rPr lang="en-US" sz="800" dirty="0" smtClean="0">
                  <a:solidFill>
                    <a:schemeClr val="tx2">
                      <a:lumMod val="10000"/>
                      <a:lumOff val="90000"/>
                    </a:schemeClr>
                  </a:solidFill>
                  <a:latin typeface="Arial Narrow" pitchFamily="34" charset="0"/>
                  <a:cs typeface="Arial Narrow"/>
                </a:rPr>
                <a:t>Auto Learn</a:t>
              </a:r>
            </a:p>
          </p:txBody>
        </p:sp>
        <p:sp>
          <p:nvSpPr>
            <p:cNvPr id="48" name="TextBox 47"/>
            <p:cNvSpPr txBox="1"/>
            <p:nvPr/>
          </p:nvSpPr>
          <p:spPr>
            <a:xfrm>
              <a:off x="7633370" y="1727203"/>
              <a:ext cx="992579" cy="215444"/>
            </a:xfrm>
            <a:prstGeom prst="rect">
              <a:avLst/>
            </a:prstGeom>
            <a:noFill/>
          </p:spPr>
          <p:txBody>
            <a:bodyPr wrap="none" rtlCol="0">
              <a:spAutoFit/>
            </a:bodyPr>
            <a:lstStyle/>
            <a:p>
              <a:r>
                <a:rPr lang="en-US" sz="800" dirty="0" smtClean="0">
                  <a:solidFill>
                    <a:schemeClr val="tx2">
                      <a:lumMod val="10000"/>
                      <a:lumOff val="90000"/>
                    </a:schemeClr>
                  </a:solidFill>
                  <a:latin typeface="Arial Narrow" pitchFamily="34" charset="0"/>
                  <a:cs typeface="Arial Narrow"/>
                </a:rPr>
                <a:t>Data Leak Prevention</a:t>
              </a:r>
            </a:p>
          </p:txBody>
        </p:sp>
      </p:grpSp>
      <p:pic>
        <p:nvPicPr>
          <p:cNvPr id="50" name="Picture 49" descr="Intrusion_Prevention_Icon.png"/>
          <p:cNvPicPr>
            <a:picLocks noChangeAspect="1"/>
          </p:cNvPicPr>
          <p:nvPr/>
        </p:nvPicPr>
        <p:blipFill>
          <a:blip r:embed="rId4"/>
          <a:stretch>
            <a:fillRect/>
          </a:stretch>
        </p:blipFill>
        <p:spPr>
          <a:xfrm>
            <a:off x="669544" y="3389088"/>
            <a:ext cx="838200" cy="722586"/>
          </a:xfrm>
          <a:prstGeom prst="rect">
            <a:avLst/>
          </a:prstGeom>
          <a:effectLst>
            <a:outerShdw blurRad="63500" sx="102000" sy="102000" algn="ctr">
              <a:srgbClr val="000000">
                <a:alpha val="43000"/>
              </a:srgbClr>
            </a:outerShdw>
          </a:effectLst>
        </p:spPr>
      </p:pic>
      <p:pic>
        <p:nvPicPr>
          <p:cNvPr id="52" name="Picture 51" descr="AntiVirus-AntiSpyware_Icon.png"/>
          <p:cNvPicPr>
            <a:picLocks noChangeAspect="1"/>
          </p:cNvPicPr>
          <p:nvPr/>
        </p:nvPicPr>
        <p:blipFill>
          <a:blip r:embed="rId5"/>
          <a:stretch>
            <a:fillRect/>
          </a:stretch>
        </p:blipFill>
        <p:spPr>
          <a:xfrm>
            <a:off x="1295400" y="2107702"/>
            <a:ext cx="838200" cy="722586"/>
          </a:xfrm>
          <a:prstGeom prst="rect">
            <a:avLst/>
          </a:prstGeom>
          <a:effectLst>
            <a:outerShdw blurRad="63500" sx="102000" sy="102000" algn="ctr">
              <a:srgbClr val="000000">
                <a:alpha val="43000"/>
              </a:srgbClr>
            </a:outerShdw>
          </a:effectLst>
        </p:spPr>
      </p:pic>
      <p:pic>
        <p:nvPicPr>
          <p:cNvPr id="53" name="Picture 52" descr="Dynamic_Routing_Icon.png"/>
          <p:cNvPicPr>
            <a:picLocks noChangeAspect="1"/>
          </p:cNvPicPr>
          <p:nvPr/>
        </p:nvPicPr>
        <p:blipFill>
          <a:blip r:embed="rId6"/>
          <a:stretch>
            <a:fillRect/>
          </a:stretch>
        </p:blipFill>
        <p:spPr>
          <a:xfrm>
            <a:off x="2209800" y="2107702"/>
            <a:ext cx="838200" cy="722586"/>
          </a:xfrm>
          <a:prstGeom prst="rect">
            <a:avLst/>
          </a:prstGeom>
          <a:effectLst>
            <a:outerShdw blurRad="63500" sx="102000" sy="102000" algn="ctr">
              <a:srgbClr val="000000">
                <a:alpha val="43000"/>
              </a:srgbClr>
            </a:outerShdw>
          </a:effectLst>
        </p:spPr>
      </p:pic>
      <p:pic>
        <p:nvPicPr>
          <p:cNvPr id="55" name="Picture 54" descr="App_Control_Icon.png"/>
          <p:cNvPicPr>
            <a:picLocks noChangeAspect="1"/>
          </p:cNvPicPr>
          <p:nvPr/>
        </p:nvPicPr>
        <p:blipFill>
          <a:blip r:embed="rId7"/>
          <a:stretch>
            <a:fillRect/>
          </a:stretch>
        </p:blipFill>
        <p:spPr>
          <a:xfrm>
            <a:off x="1583944" y="3389088"/>
            <a:ext cx="854456" cy="736600"/>
          </a:xfrm>
          <a:prstGeom prst="rect">
            <a:avLst/>
          </a:prstGeom>
          <a:effectLst>
            <a:outerShdw blurRad="63500" sx="102000" sy="102000" algn="ctr">
              <a:srgbClr val="000000">
                <a:alpha val="43000"/>
              </a:srgbClr>
            </a:outerShdw>
          </a:effectLst>
        </p:spPr>
      </p:pic>
      <p:pic>
        <p:nvPicPr>
          <p:cNvPr id="56" name="Picture 55" descr="Vulnerability_MGMT_Icon.png"/>
          <p:cNvPicPr>
            <a:picLocks noChangeAspect="1"/>
          </p:cNvPicPr>
          <p:nvPr/>
        </p:nvPicPr>
        <p:blipFill>
          <a:blip r:embed="rId8"/>
          <a:stretch>
            <a:fillRect/>
          </a:stretch>
        </p:blipFill>
        <p:spPr>
          <a:xfrm>
            <a:off x="1676400" y="4659088"/>
            <a:ext cx="861844" cy="754856"/>
          </a:xfrm>
          <a:prstGeom prst="rect">
            <a:avLst/>
          </a:prstGeom>
          <a:effectLst>
            <a:outerShdw blurRad="63500" sx="102000" sy="102000" algn="ctr">
              <a:srgbClr val="000000">
                <a:alpha val="43000"/>
              </a:srgbClr>
            </a:outerShdw>
          </a:effectLst>
        </p:spPr>
      </p:pic>
      <p:pic>
        <p:nvPicPr>
          <p:cNvPr id="57" name="Picture 56" descr="FortiASIC_Icon.png"/>
          <p:cNvPicPr>
            <a:picLocks noChangeAspect="1"/>
          </p:cNvPicPr>
          <p:nvPr/>
        </p:nvPicPr>
        <p:blipFill>
          <a:blip r:embed="rId9"/>
          <a:stretch>
            <a:fillRect/>
          </a:stretch>
        </p:blipFill>
        <p:spPr>
          <a:xfrm>
            <a:off x="2498344" y="3389088"/>
            <a:ext cx="854456" cy="736600"/>
          </a:xfrm>
          <a:prstGeom prst="rect">
            <a:avLst/>
          </a:prstGeom>
          <a:effectLst>
            <a:outerShdw blurRad="63500" sx="102000" sy="102000" algn="ctr">
              <a:srgbClr val="000000">
                <a:alpha val="43000"/>
              </a:srgbClr>
            </a:outerShdw>
          </a:effectLst>
        </p:spPr>
      </p:pic>
      <p:sp>
        <p:nvSpPr>
          <p:cNvPr id="58" name="TextBox 57"/>
          <p:cNvSpPr txBox="1"/>
          <p:nvPr/>
        </p:nvSpPr>
        <p:spPr>
          <a:xfrm>
            <a:off x="2447527" y="3135088"/>
            <a:ext cx="867545" cy="215444"/>
          </a:xfrm>
          <a:prstGeom prst="rect">
            <a:avLst/>
          </a:prstGeom>
          <a:noFill/>
        </p:spPr>
        <p:txBody>
          <a:bodyPr wrap="none" rtlCol="0">
            <a:spAutoFit/>
          </a:bodyPr>
          <a:lstStyle/>
          <a:p>
            <a:r>
              <a:rPr lang="en-US" sz="800" dirty="0" smtClean="0">
                <a:solidFill>
                  <a:schemeClr val="tx2">
                    <a:lumMod val="10000"/>
                    <a:lumOff val="90000"/>
                  </a:schemeClr>
                </a:solidFill>
                <a:latin typeface="Arial Narrow" pitchFamily="34" charset="0"/>
                <a:cs typeface="Arial Narrow"/>
              </a:rPr>
              <a:t>ASIC Acceleration</a:t>
            </a:r>
          </a:p>
        </p:txBody>
      </p:sp>
      <p:sp>
        <p:nvSpPr>
          <p:cNvPr id="60" name="Rectangle 3"/>
          <p:cNvSpPr txBox="1">
            <a:spLocks noChangeArrowheads="1"/>
          </p:cNvSpPr>
          <p:nvPr/>
        </p:nvSpPr>
        <p:spPr>
          <a:xfrm>
            <a:off x="4495800" y="1173162"/>
            <a:ext cx="4038600" cy="4313238"/>
          </a:xfrm>
          <a:prstGeom prst="rect">
            <a:avLst/>
          </a:prstGeom>
        </p:spPr>
        <p:txBody>
          <a:bodyPr vert="horz" lIns="0" tIns="45720" rIns="0" bIns="45720" rtlCol="0">
            <a:normAutofit fontScale="92500" lnSpcReduction="10000"/>
          </a:bodyPr>
          <a:lstStyle/>
          <a:p>
            <a:pPr marL="173038" marR="0" lvl="0" indent="-173038" algn="l" defTabSz="914400" rtl="0" eaLnBrk="1" fontAlgn="base" latinLnBrk="0" hangingPunct="1">
              <a:lnSpc>
                <a:spcPct val="100000"/>
              </a:lnSpc>
              <a:spcBef>
                <a:spcPct val="20000"/>
              </a:spcBef>
              <a:spcAft>
                <a:spcPct val="0"/>
              </a:spcAft>
              <a:buClr>
                <a:srgbClr val="FF0000"/>
              </a:buClr>
              <a:buSzPct val="100000"/>
              <a:buFont typeface="Times" pitchFamily="28" charset="0"/>
              <a:buChar char="•"/>
              <a:tabLst/>
              <a:defRPr/>
            </a:pPr>
            <a:r>
              <a:rPr kumimoji="0" lang="en-US" sz="2400" b="0" i="0" u="none" strike="noStrike" kern="0" cap="none" spc="0" normalizeH="0" baseline="0" noProof="0" dirty="0" smtClean="0">
                <a:ln>
                  <a:noFill/>
                </a:ln>
                <a:solidFill>
                  <a:srgbClr val="1B232A"/>
                </a:solidFill>
                <a:effectLst/>
                <a:uLnTx/>
                <a:uFillTx/>
                <a:latin typeface="+mn-lt"/>
                <a:cs typeface="HelveticaNeue Condensed"/>
              </a:rPr>
              <a:t>Dramatically reduce the risk of corporate data loss.</a:t>
            </a:r>
          </a:p>
          <a:p>
            <a:pPr marL="463550" marR="0" lvl="1" indent="-176213" algn="l" defTabSz="914400" rtl="0" eaLnBrk="1" fontAlgn="base" latinLnBrk="0" hangingPunct="1">
              <a:lnSpc>
                <a:spcPct val="110000"/>
              </a:lnSpc>
              <a:spcBef>
                <a:spcPct val="20000"/>
              </a:spcBef>
              <a:spcAft>
                <a:spcPct val="0"/>
              </a:spcAft>
              <a:buClr>
                <a:srgbClr val="FF0000"/>
              </a:buClr>
              <a:buSzTx/>
              <a:buFont typeface="Times" pitchFamily="28" charset="0"/>
              <a:buChar char="•"/>
              <a:tabLst/>
              <a:defRPr/>
            </a:pPr>
            <a:r>
              <a:rPr kumimoji="0" lang="en-US" sz="2000" b="0" i="0" u="none" strike="noStrike" kern="0" cap="none" spc="0" normalizeH="0" baseline="0" noProof="0" dirty="0" smtClean="0">
                <a:ln>
                  <a:noFill/>
                </a:ln>
                <a:solidFill>
                  <a:srgbClr val="1B232A"/>
                </a:solidFill>
                <a:effectLst/>
                <a:uLnTx/>
                <a:uFillTx/>
                <a:latin typeface="+mn-lt"/>
                <a:cs typeface="HelveticaNeue Condensed"/>
              </a:rPr>
              <a:t>Accurate protection with multiple layers of defense</a:t>
            </a:r>
          </a:p>
          <a:p>
            <a:pPr marL="463550" marR="0" lvl="1" indent="-176213" algn="l" defTabSz="914400" rtl="0" eaLnBrk="1" fontAlgn="base" latinLnBrk="0" hangingPunct="1">
              <a:lnSpc>
                <a:spcPct val="110000"/>
              </a:lnSpc>
              <a:spcBef>
                <a:spcPct val="20000"/>
              </a:spcBef>
              <a:spcAft>
                <a:spcPct val="0"/>
              </a:spcAft>
              <a:buClr>
                <a:srgbClr val="FF0000"/>
              </a:buClr>
              <a:buSzTx/>
              <a:buFont typeface="Times" pitchFamily="28" charset="0"/>
              <a:buChar char="•"/>
              <a:tabLst/>
              <a:defRPr/>
            </a:pPr>
            <a:r>
              <a:rPr kumimoji="0" lang="en-US" sz="2000" b="0" i="0" u="none" strike="noStrike" kern="0" cap="none" spc="0" normalizeH="0" baseline="0" noProof="0" dirty="0" smtClean="0">
                <a:ln>
                  <a:noFill/>
                </a:ln>
                <a:solidFill>
                  <a:srgbClr val="1B232A"/>
                </a:solidFill>
                <a:effectLst/>
                <a:uLnTx/>
                <a:uFillTx/>
                <a:latin typeface="+mn-lt"/>
                <a:cs typeface="HelveticaNeue Condensed"/>
              </a:rPr>
              <a:t>Integrated Web Vulnerability Scanner</a:t>
            </a:r>
          </a:p>
          <a:p>
            <a:pPr marL="173038" marR="0" lvl="0" indent="-173038" algn="l" defTabSz="914400" rtl="0" eaLnBrk="1" fontAlgn="base" latinLnBrk="0" hangingPunct="1">
              <a:lnSpc>
                <a:spcPct val="100000"/>
              </a:lnSpc>
              <a:spcBef>
                <a:spcPct val="20000"/>
              </a:spcBef>
              <a:spcAft>
                <a:spcPct val="0"/>
              </a:spcAft>
              <a:buClr>
                <a:srgbClr val="FF0000"/>
              </a:buClr>
              <a:buSzPct val="100000"/>
              <a:buFont typeface="Times" pitchFamily="28" charset="0"/>
              <a:buChar char="•"/>
              <a:tabLst/>
              <a:defRPr/>
            </a:pPr>
            <a:r>
              <a:rPr kumimoji="0" lang="en-US" sz="2400" b="0" i="0" u="none" strike="noStrike" kern="0" cap="none" spc="0" normalizeH="0" baseline="0" noProof="0" dirty="0" smtClean="0">
                <a:ln>
                  <a:noFill/>
                </a:ln>
                <a:solidFill>
                  <a:srgbClr val="1B232A"/>
                </a:solidFill>
                <a:effectLst/>
                <a:uLnTx/>
                <a:uFillTx/>
                <a:latin typeface="+mn-lt"/>
                <a:cs typeface="HelveticaNeue Condensed"/>
              </a:rPr>
              <a:t>Easily deploys in any environment </a:t>
            </a:r>
          </a:p>
          <a:p>
            <a:pPr marL="463550" marR="0" lvl="1" indent="-176213" algn="l" defTabSz="914400" rtl="0" eaLnBrk="1" fontAlgn="base" latinLnBrk="0" hangingPunct="1">
              <a:lnSpc>
                <a:spcPct val="110000"/>
              </a:lnSpc>
              <a:spcBef>
                <a:spcPct val="20000"/>
              </a:spcBef>
              <a:spcAft>
                <a:spcPct val="0"/>
              </a:spcAft>
              <a:buClr>
                <a:srgbClr val="FF0000"/>
              </a:buClr>
              <a:buSzTx/>
              <a:buFont typeface="Times" pitchFamily="28" charset="0"/>
              <a:buChar char="•"/>
              <a:tabLst/>
              <a:defRPr/>
            </a:pPr>
            <a:r>
              <a:rPr kumimoji="0" lang="en-US" sz="2000" b="0" i="0" u="none" strike="noStrike" kern="0" cap="none" spc="0" normalizeH="0" baseline="0" noProof="0" dirty="0" smtClean="0">
                <a:ln>
                  <a:noFill/>
                </a:ln>
                <a:solidFill>
                  <a:srgbClr val="1B232A"/>
                </a:solidFill>
                <a:effectLst/>
                <a:uLnTx/>
                <a:uFillTx/>
                <a:latin typeface="+mn-lt"/>
                <a:cs typeface="HelveticaNeue Condensed"/>
              </a:rPr>
              <a:t>Multiple deployment options</a:t>
            </a:r>
          </a:p>
          <a:p>
            <a:pPr marL="173038" marR="0" lvl="0" indent="-173038" algn="l" defTabSz="914400" rtl="0" eaLnBrk="1" fontAlgn="base" latinLnBrk="0" hangingPunct="1">
              <a:lnSpc>
                <a:spcPct val="100000"/>
              </a:lnSpc>
              <a:spcBef>
                <a:spcPct val="20000"/>
              </a:spcBef>
              <a:spcAft>
                <a:spcPct val="0"/>
              </a:spcAft>
              <a:buClr>
                <a:srgbClr val="FF0000"/>
              </a:buClr>
              <a:buSzPct val="100000"/>
              <a:buFont typeface="Times" pitchFamily="28" charset="0"/>
              <a:buChar char="•"/>
              <a:tabLst/>
              <a:defRPr/>
            </a:pPr>
            <a:r>
              <a:rPr kumimoji="0" lang="en-US" sz="2400" b="0" i="0" u="none" strike="noStrike" kern="0" cap="none" spc="0" normalizeH="0" baseline="0" noProof="0" dirty="0" smtClean="0">
                <a:ln>
                  <a:noFill/>
                </a:ln>
                <a:solidFill>
                  <a:srgbClr val="1B232A"/>
                </a:solidFill>
                <a:effectLst/>
                <a:uLnTx/>
                <a:uFillTx/>
                <a:latin typeface="+mn-lt"/>
                <a:cs typeface="HelveticaNeue Condensed"/>
              </a:rPr>
              <a:t>Automated management using Auto Learn </a:t>
            </a:r>
            <a:r>
              <a:rPr kumimoji="0" lang="en-US" sz="2400" b="0" i="0" u="none" strike="noStrike" kern="0" cap="none" spc="0" normalizeH="0" baseline="0" noProof="0" dirty="0" err="1" smtClean="0">
                <a:ln>
                  <a:noFill/>
                </a:ln>
                <a:solidFill>
                  <a:srgbClr val="1B232A"/>
                </a:solidFill>
                <a:effectLst/>
                <a:uLnTx/>
                <a:uFillTx/>
                <a:latin typeface="+mn-lt"/>
                <a:cs typeface="HelveticaNeue Condensed"/>
              </a:rPr>
              <a:t>Baselining</a:t>
            </a:r>
            <a:endParaRPr kumimoji="0" lang="en-US" sz="2400" b="0" i="0" u="none" strike="noStrike" kern="0" cap="none" spc="0" normalizeH="0" baseline="0" noProof="0" dirty="0" smtClean="0">
              <a:ln>
                <a:noFill/>
              </a:ln>
              <a:solidFill>
                <a:srgbClr val="1B232A"/>
              </a:solidFill>
              <a:effectLst/>
              <a:uLnTx/>
              <a:uFillTx/>
              <a:latin typeface="+mn-lt"/>
              <a:cs typeface="HelveticaNeue Condensed"/>
            </a:endParaRPr>
          </a:p>
          <a:p>
            <a:pPr marL="173038" marR="0" lvl="0" indent="-173038" algn="l" defTabSz="914400" rtl="0" eaLnBrk="1" fontAlgn="base" latinLnBrk="0" hangingPunct="1">
              <a:lnSpc>
                <a:spcPct val="100000"/>
              </a:lnSpc>
              <a:spcBef>
                <a:spcPct val="20000"/>
              </a:spcBef>
              <a:spcAft>
                <a:spcPct val="0"/>
              </a:spcAft>
              <a:buClr>
                <a:srgbClr val="FF0000"/>
              </a:buClr>
              <a:buSzPct val="100000"/>
              <a:buFont typeface="Times" pitchFamily="28" charset="0"/>
              <a:buChar char="•"/>
              <a:tabLst/>
              <a:defRPr/>
            </a:pPr>
            <a:r>
              <a:rPr kumimoji="0" lang="en-US" sz="2400" b="0" i="0" u="none" strike="noStrike" kern="0" cap="none" spc="0" normalizeH="0" baseline="0" noProof="0" dirty="0" smtClean="0">
                <a:ln>
                  <a:noFill/>
                </a:ln>
                <a:solidFill>
                  <a:srgbClr val="1B232A"/>
                </a:solidFill>
                <a:effectLst/>
                <a:uLnTx/>
                <a:uFillTx/>
                <a:latin typeface="+mn-lt"/>
                <a:cs typeface="HelveticaNeue Condensed"/>
              </a:rPr>
              <a:t>Helps achieve PCI compliance</a:t>
            </a:r>
          </a:p>
          <a:p>
            <a:pPr marL="173038" marR="0" lvl="0" indent="-173038" algn="l" defTabSz="914400" rtl="0" eaLnBrk="1" fontAlgn="base" latinLnBrk="0" hangingPunct="1">
              <a:lnSpc>
                <a:spcPct val="100000"/>
              </a:lnSpc>
              <a:spcBef>
                <a:spcPct val="20000"/>
              </a:spcBef>
              <a:spcAft>
                <a:spcPct val="0"/>
              </a:spcAft>
              <a:buClr>
                <a:srgbClr val="FF0000"/>
              </a:buClr>
              <a:buSzPct val="100000"/>
              <a:buFont typeface="Times" pitchFamily="28" charset="0"/>
              <a:buChar char="•"/>
              <a:tabLst/>
              <a:defRPr/>
            </a:pPr>
            <a:endParaRPr kumimoji="0" lang="en-US" sz="2400" b="0" i="0" u="none" strike="noStrike" kern="0" cap="none" spc="0" normalizeH="0" baseline="0" noProof="0" dirty="0" smtClean="0">
              <a:ln>
                <a:noFill/>
              </a:ln>
              <a:solidFill>
                <a:srgbClr val="1B232A"/>
              </a:solidFill>
              <a:effectLst/>
              <a:uLnTx/>
              <a:uFillTx/>
              <a:latin typeface="+mn-lt"/>
              <a:cs typeface="HelveticaNeue Condensed"/>
            </a:endParaRPr>
          </a:p>
          <a:p>
            <a:pPr marL="463550" marR="0" lvl="1" indent="-176213" algn="l" defTabSz="914400" rtl="0" eaLnBrk="1" fontAlgn="base" latinLnBrk="0" hangingPunct="1">
              <a:lnSpc>
                <a:spcPct val="110000"/>
              </a:lnSpc>
              <a:spcBef>
                <a:spcPct val="20000"/>
              </a:spcBef>
              <a:spcAft>
                <a:spcPct val="0"/>
              </a:spcAft>
              <a:buClr>
                <a:srgbClr val="FF0000"/>
              </a:buClr>
              <a:buSzTx/>
              <a:buFont typeface="Times" pitchFamily="28" charset="0"/>
              <a:buChar char="•"/>
              <a:tabLst/>
              <a:defRPr/>
            </a:pPr>
            <a:endParaRPr kumimoji="0" lang="en-US" sz="2000" b="0" i="0" u="none" strike="noStrike" kern="0" cap="none" spc="0" normalizeH="0" baseline="0" noProof="0" dirty="0" smtClean="0">
              <a:ln>
                <a:noFill/>
              </a:ln>
              <a:solidFill>
                <a:srgbClr val="1B232A"/>
              </a:solidFill>
              <a:effectLst/>
              <a:uLnTx/>
              <a:uFillTx/>
              <a:latin typeface="+mn-lt"/>
              <a:cs typeface="HelveticaNeue Condensed"/>
            </a:endParaRPr>
          </a:p>
          <a:p>
            <a:pPr marL="463550" marR="0" lvl="1" indent="-176213" algn="l" defTabSz="914400" rtl="0" eaLnBrk="1" fontAlgn="base" latinLnBrk="0" hangingPunct="1">
              <a:lnSpc>
                <a:spcPct val="110000"/>
              </a:lnSpc>
              <a:spcBef>
                <a:spcPct val="20000"/>
              </a:spcBef>
              <a:spcAft>
                <a:spcPct val="0"/>
              </a:spcAft>
              <a:buClr>
                <a:srgbClr val="FF0000"/>
              </a:buClr>
              <a:buSzTx/>
              <a:buFont typeface="Times" pitchFamily="28" charset="0"/>
              <a:buChar char="•"/>
              <a:tabLst/>
              <a:defRPr/>
            </a:pPr>
            <a:endParaRPr kumimoji="0" lang="en-US" sz="2000" b="0" i="0" u="none" strike="noStrike" kern="0" cap="none" spc="0" normalizeH="0" baseline="0" noProof="0" dirty="0" smtClean="0">
              <a:ln>
                <a:noFill/>
              </a:ln>
              <a:solidFill>
                <a:srgbClr val="1B232A"/>
              </a:solidFill>
              <a:effectLst/>
              <a:uLnTx/>
              <a:uFillTx/>
              <a:latin typeface="+mn-lt"/>
              <a:cs typeface="HelveticaNeue Condensed"/>
            </a:endParaRPr>
          </a:p>
        </p:txBody>
      </p:sp>
      <p:pic>
        <p:nvPicPr>
          <p:cNvPr id="30" name="Picture 29" descr="Data_Leakage_Icon.png"/>
          <p:cNvPicPr>
            <a:picLocks noChangeAspect="1"/>
          </p:cNvPicPr>
          <p:nvPr/>
        </p:nvPicPr>
        <p:blipFill>
          <a:blip r:embed="rId10"/>
          <a:stretch>
            <a:fillRect/>
          </a:stretch>
        </p:blipFill>
        <p:spPr>
          <a:xfrm>
            <a:off x="3116386" y="2107912"/>
            <a:ext cx="837956" cy="722376"/>
          </a:xfrm>
          <a:prstGeom prst="rect">
            <a:avLst/>
          </a:prstGeom>
          <a:effectLst>
            <a:outerShdw blurRad="63500" sx="102000" sy="102000" algn="ctr">
              <a:srgbClr val="000000">
                <a:alpha val="43000"/>
              </a:srgbClr>
            </a:outerShdw>
          </a:effectLst>
        </p:spPr>
      </p:pic>
    </p:spTree>
    <p:extLst>
      <p:ext uri="{BB962C8B-B14F-4D97-AF65-F5344CB8AC3E}">
        <p14:creationId xmlns:p14="http://schemas.microsoft.com/office/powerpoint/2010/main" val="1244380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2"/>
          <p:cNvSpPr>
            <a:spLocks noGrp="1"/>
          </p:cNvSpPr>
          <p:nvPr>
            <p:ph type="title"/>
          </p:nvPr>
        </p:nvSpPr>
        <p:spPr>
          <a:xfrm>
            <a:off x="460375" y="1484784"/>
            <a:ext cx="8113713" cy="1066800"/>
          </a:xfrm>
        </p:spPr>
        <p:txBody>
          <a:bodyPr/>
          <a:lstStyle/>
          <a:p>
            <a:pPr algn="ctr"/>
            <a:r>
              <a:rPr lang="en-US" sz="6000" b="0" dirty="0" smtClean="0">
                <a:effectLst>
                  <a:reflection blurRad="6350" stA="55000" endA="50" endPos="85000" dir="5400000" sy="-100000" algn="bl" rotWithShape="0"/>
                </a:effectLst>
              </a:rPr>
              <a:t>Thank You</a:t>
            </a:r>
            <a:endParaRPr lang="en-US" sz="6000" cap="none" dirty="0" smtClean="0">
              <a:effectLst>
                <a:reflection blurRad="6350" stA="55000" endA="50" endPos="85000" dir="5400000" sy="-100000" algn="bl" rotWithShape="0"/>
              </a:effectLst>
            </a:endParaRPr>
          </a:p>
        </p:txBody>
      </p:sp>
      <p:sp>
        <p:nvSpPr>
          <p:cNvPr id="87043" name="Slide Number Placeholder 1"/>
          <p:cNvSpPr>
            <a:spLocks noGrp="1"/>
          </p:cNvSpPr>
          <p:nvPr>
            <p:ph type="sldNum" sz="quarter" idx="10"/>
          </p:nvPr>
        </p:nvSpPr>
        <p:spPr>
          <a:noFill/>
        </p:spPr>
        <p:txBody>
          <a:bodyPr/>
          <a:lstStyle/>
          <a:p>
            <a:fld id="{133FBC7C-48D1-41BB-ACB1-D5C24150F453}" type="slidenum">
              <a:rPr lang="en-US"/>
              <a:pPr/>
              <a:t>28</a:t>
            </a:fld>
            <a:endParaRPr lang="en-US">
              <a:latin typeface="Arial MT" charset="0"/>
            </a:endParaRPr>
          </a:p>
        </p:txBody>
      </p:sp>
      <p:sp>
        <p:nvSpPr>
          <p:cNvPr id="2" name="AutoShape 2" descr="http://jeremy.zawodny.com/i/question_mark.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599" y="3124200"/>
            <a:ext cx="2896004" cy="3048426"/>
          </a:xfrm>
          <a:prstGeom prst="rect">
            <a:avLst/>
          </a:prstGeom>
        </p:spPr>
      </p:pic>
      <p:grpSp>
        <p:nvGrpSpPr>
          <p:cNvPr id="17" name="Group 43"/>
          <p:cNvGrpSpPr/>
          <p:nvPr/>
        </p:nvGrpSpPr>
        <p:grpSpPr>
          <a:xfrm>
            <a:off x="6477000" y="3962400"/>
            <a:ext cx="2316192" cy="1655460"/>
            <a:chOff x="3429000" y="3659188"/>
            <a:chExt cx="2532063" cy="1809750"/>
          </a:xfrm>
          <a:solidFill>
            <a:schemeClr val="accent6"/>
          </a:solidFill>
          <a:effectLst>
            <a:reflection blurRad="6350" stA="52000" endA="300" endPos="35000" dir="5400000" sy="-100000" algn="bl" rotWithShape="0"/>
          </a:effectLst>
          <a:scene3d>
            <a:camera prst="perspectiveLeft">
              <a:rot lat="600000" lon="1800000" rev="0"/>
            </a:camera>
            <a:lightRig rig="threePt" dir="t"/>
          </a:scene3d>
        </p:grpSpPr>
        <p:sp>
          <p:nvSpPr>
            <p:cNvPr id="18" name="Freeform 17"/>
            <p:cNvSpPr>
              <a:spLocks/>
            </p:cNvSpPr>
            <p:nvPr/>
          </p:nvSpPr>
          <p:spPr bwMode="auto">
            <a:xfrm>
              <a:off x="3429000" y="3659188"/>
              <a:ext cx="715963" cy="469900"/>
            </a:xfrm>
            <a:custGeom>
              <a:avLst/>
              <a:gdLst/>
              <a:ahLst/>
              <a:cxnLst>
                <a:cxn ang="0">
                  <a:pos x="184" y="0"/>
                </a:cxn>
                <a:cxn ang="0">
                  <a:pos x="184" y="0"/>
                </a:cxn>
                <a:cxn ang="0">
                  <a:pos x="150" y="15"/>
                </a:cxn>
                <a:cxn ang="0">
                  <a:pos x="116" y="34"/>
                </a:cxn>
                <a:cxn ang="0">
                  <a:pos x="87" y="58"/>
                </a:cxn>
                <a:cxn ang="0">
                  <a:pos x="63" y="92"/>
                </a:cxn>
                <a:cxn ang="0">
                  <a:pos x="39" y="131"/>
                </a:cxn>
                <a:cxn ang="0">
                  <a:pos x="19" y="170"/>
                </a:cxn>
                <a:cxn ang="0">
                  <a:pos x="10" y="218"/>
                </a:cxn>
                <a:cxn ang="0">
                  <a:pos x="0" y="267"/>
                </a:cxn>
                <a:cxn ang="0">
                  <a:pos x="0" y="296"/>
                </a:cxn>
                <a:cxn ang="0">
                  <a:pos x="451" y="296"/>
                </a:cxn>
                <a:cxn ang="0">
                  <a:pos x="451" y="0"/>
                </a:cxn>
                <a:cxn ang="0">
                  <a:pos x="184" y="0"/>
                </a:cxn>
              </a:cxnLst>
              <a:rect l="0" t="0" r="r" b="b"/>
              <a:pathLst>
                <a:path w="451" h="296">
                  <a:moveTo>
                    <a:pt x="184" y="0"/>
                  </a:moveTo>
                  <a:lnTo>
                    <a:pt x="184" y="0"/>
                  </a:lnTo>
                  <a:lnTo>
                    <a:pt x="150" y="15"/>
                  </a:lnTo>
                  <a:lnTo>
                    <a:pt x="116" y="34"/>
                  </a:lnTo>
                  <a:lnTo>
                    <a:pt x="87" y="58"/>
                  </a:lnTo>
                  <a:lnTo>
                    <a:pt x="63" y="92"/>
                  </a:lnTo>
                  <a:lnTo>
                    <a:pt x="39" y="131"/>
                  </a:lnTo>
                  <a:lnTo>
                    <a:pt x="19" y="170"/>
                  </a:lnTo>
                  <a:lnTo>
                    <a:pt x="10" y="218"/>
                  </a:lnTo>
                  <a:lnTo>
                    <a:pt x="0" y="267"/>
                  </a:lnTo>
                  <a:lnTo>
                    <a:pt x="0" y="296"/>
                  </a:lnTo>
                  <a:lnTo>
                    <a:pt x="451" y="296"/>
                  </a:lnTo>
                  <a:lnTo>
                    <a:pt x="451" y="0"/>
                  </a:lnTo>
                  <a:lnTo>
                    <a:pt x="184" y="0"/>
                  </a:lnTo>
                  <a:close/>
                </a:path>
              </a:pathLst>
            </a:custGeom>
            <a:grpFill/>
            <a:ln w="22225">
              <a:solidFill>
                <a:schemeClr val="bg2"/>
              </a:solidFill>
              <a:round/>
              <a:headEnd/>
              <a:tailEnd/>
            </a:ln>
            <a:sp3d extrusionH="63500" contourW="12700">
              <a:bevelT w="152400" h="50800" prst="softRound"/>
              <a:contourClr>
                <a:schemeClr val="tx2"/>
              </a:contourClr>
            </a:sp3d>
          </p:spPr>
          <p:txBody>
            <a:bodyPr/>
            <a:lstStyle/>
            <a:p>
              <a:pPr eaLnBrk="0" hangingPunct="0">
                <a:defRPr/>
              </a:pPr>
              <a:endParaRPr lang="en-US" dirty="0">
                <a:latin typeface="HelveticaNeue Condensed"/>
                <a:ea typeface="ＭＳ Ｐゴシック"/>
              </a:endParaRPr>
            </a:p>
          </p:txBody>
        </p:sp>
        <p:sp>
          <p:nvSpPr>
            <p:cNvPr id="19" name="Rectangle 18"/>
            <p:cNvSpPr>
              <a:spLocks noChangeArrowheads="1"/>
            </p:cNvSpPr>
            <p:nvPr/>
          </p:nvSpPr>
          <p:spPr bwMode="auto">
            <a:xfrm>
              <a:off x="4344988" y="3659188"/>
              <a:ext cx="700088" cy="469900"/>
            </a:xfrm>
            <a:prstGeom prst="rect">
              <a:avLst/>
            </a:prstGeom>
            <a:grpFill/>
            <a:ln w="22225">
              <a:solidFill>
                <a:schemeClr val="bg2"/>
              </a:solidFill>
              <a:miter lim="800000"/>
              <a:headEnd/>
              <a:tailEnd/>
            </a:ln>
            <a:sp3d extrusionH="63500" contourW="12700">
              <a:bevelT w="152400" h="50800" prst="softRound"/>
              <a:contourClr>
                <a:schemeClr val="tx2"/>
              </a:contourClr>
            </a:sp3d>
          </p:spPr>
          <p:txBody>
            <a:bodyPr/>
            <a:lstStyle/>
            <a:p>
              <a:pPr eaLnBrk="0" hangingPunct="0">
                <a:defRPr/>
              </a:pPr>
              <a:endParaRPr lang="en-US" dirty="0">
                <a:latin typeface="HelveticaNeue Condensed"/>
                <a:ea typeface="ＭＳ Ｐゴシック"/>
              </a:endParaRPr>
            </a:p>
          </p:txBody>
        </p:sp>
        <p:sp>
          <p:nvSpPr>
            <p:cNvPr id="20" name="Freeform 19"/>
            <p:cNvSpPr>
              <a:spLocks/>
            </p:cNvSpPr>
            <p:nvPr/>
          </p:nvSpPr>
          <p:spPr bwMode="auto">
            <a:xfrm>
              <a:off x="5245100" y="3659188"/>
              <a:ext cx="715963" cy="469900"/>
            </a:xfrm>
            <a:custGeom>
              <a:avLst/>
              <a:gdLst/>
              <a:ahLst/>
              <a:cxnLst>
                <a:cxn ang="0">
                  <a:pos x="451" y="296"/>
                </a:cxn>
                <a:cxn ang="0">
                  <a:pos x="451" y="267"/>
                </a:cxn>
                <a:cxn ang="0">
                  <a:pos x="451" y="267"/>
                </a:cxn>
                <a:cxn ang="0">
                  <a:pos x="441" y="213"/>
                </a:cxn>
                <a:cxn ang="0">
                  <a:pos x="427" y="170"/>
                </a:cxn>
                <a:cxn ang="0">
                  <a:pos x="412" y="131"/>
                </a:cxn>
                <a:cxn ang="0">
                  <a:pos x="388" y="92"/>
                </a:cxn>
                <a:cxn ang="0">
                  <a:pos x="364" y="58"/>
                </a:cxn>
                <a:cxn ang="0">
                  <a:pos x="335" y="34"/>
                </a:cxn>
                <a:cxn ang="0">
                  <a:pos x="301" y="15"/>
                </a:cxn>
                <a:cxn ang="0">
                  <a:pos x="267" y="0"/>
                </a:cxn>
                <a:cxn ang="0">
                  <a:pos x="0" y="0"/>
                </a:cxn>
                <a:cxn ang="0">
                  <a:pos x="0" y="296"/>
                </a:cxn>
                <a:cxn ang="0">
                  <a:pos x="451" y="296"/>
                </a:cxn>
              </a:cxnLst>
              <a:rect l="0" t="0" r="r" b="b"/>
              <a:pathLst>
                <a:path w="451" h="296">
                  <a:moveTo>
                    <a:pt x="451" y="296"/>
                  </a:moveTo>
                  <a:lnTo>
                    <a:pt x="451" y="267"/>
                  </a:lnTo>
                  <a:lnTo>
                    <a:pt x="451" y="267"/>
                  </a:lnTo>
                  <a:lnTo>
                    <a:pt x="441" y="213"/>
                  </a:lnTo>
                  <a:lnTo>
                    <a:pt x="427" y="170"/>
                  </a:lnTo>
                  <a:lnTo>
                    <a:pt x="412" y="131"/>
                  </a:lnTo>
                  <a:lnTo>
                    <a:pt x="388" y="92"/>
                  </a:lnTo>
                  <a:lnTo>
                    <a:pt x="364" y="58"/>
                  </a:lnTo>
                  <a:lnTo>
                    <a:pt x="335" y="34"/>
                  </a:lnTo>
                  <a:lnTo>
                    <a:pt x="301" y="15"/>
                  </a:lnTo>
                  <a:lnTo>
                    <a:pt x="267" y="0"/>
                  </a:lnTo>
                  <a:lnTo>
                    <a:pt x="0" y="0"/>
                  </a:lnTo>
                  <a:lnTo>
                    <a:pt x="0" y="296"/>
                  </a:lnTo>
                  <a:lnTo>
                    <a:pt x="451" y="296"/>
                  </a:lnTo>
                  <a:close/>
                </a:path>
              </a:pathLst>
            </a:custGeom>
            <a:grpFill/>
            <a:ln w="22225">
              <a:solidFill>
                <a:schemeClr val="bg2"/>
              </a:solidFill>
              <a:round/>
              <a:headEnd/>
              <a:tailEnd/>
            </a:ln>
            <a:sp3d extrusionH="63500" contourW="12700">
              <a:bevelT w="152400" h="50800" prst="softRound"/>
              <a:contourClr>
                <a:schemeClr val="tx2"/>
              </a:contourClr>
            </a:sp3d>
          </p:spPr>
          <p:txBody>
            <a:bodyPr/>
            <a:lstStyle/>
            <a:p>
              <a:pPr eaLnBrk="0" hangingPunct="0">
                <a:defRPr/>
              </a:pPr>
              <a:endParaRPr lang="en-US" dirty="0">
                <a:latin typeface="HelveticaNeue Condensed"/>
                <a:ea typeface="ＭＳ Ｐゴシック"/>
              </a:endParaRPr>
            </a:p>
          </p:txBody>
        </p:sp>
        <p:sp>
          <p:nvSpPr>
            <p:cNvPr id="21" name="Rectangle 20"/>
            <p:cNvSpPr>
              <a:spLocks noChangeArrowheads="1"/>
            </p:cNvSpPr>
            <p:nvPr/>
          </p:nvSpPr>
          <p:spPr bwMode="auto">
            <a:xfrm>
              <a:off x="3429000" y="4329113"/>
              <a:ext cx="715963" cy="469900"/>
            </a:xfrm>
            <a:prstGeom prst="rect">
              <a:avLst/>
            </a:prstGeom>
            <a:grpFill/>
            <a:ln w="22225">
              <a:solidFill>
                <a:schemeClr val="bg2"/>
              </a:solidFill>
              <a:miter lim="800000"/>
              <a:headEnd/>
              <a:tailEnd/>
            </a:ln>
            <a:sp3d extrusionH="63500" contourW="12700">
              <a:bevelT w="152400" h="50800" prst="softRound"/>
              <a:contourClr>
                <a:schemeClr val="tx2"/>
              </a:contourClr>
            </a:sp3d>
          </p:spPr>
          <p:txBody>
            <a:bodyPr/>
            <a:lstStyle/>
            <a:p>
              <a:pPr eaLnBrk="0" hangingPunct="0">
                <a:defRPr/>
              </a:pPr>
              <a:endParaRPr lang="en-US" dirty="0">
                <a:latin typeface="HelveticaNeue Condensed"/>
                <a:ea typeface="ＭＳ Ｐゴシック"/>
              </a:endParaRPr>
            </a:p>
          </p:txBody>
        </p:sp>
        <p:sp>
          <p:nvSpPr>
            <p:cNvPr id="22" name="Rectangle 21"/>
            <p:cNvSpPr>
              <a:spLocks noChangeArrowheads="1"/>
            </p:cNvSpPr>
            <p:nvPr/>
          </p:nvSpPr>
          <p:spPr bwMode="auto">
            <a:xfrm>
              <a:off x="5245100" y="4329113"/>
              <a:ext cx="715963" cy="469900"/>
            </a:xfrm>
            <a:prstGeom prst="rect">
              <a:avLst/>
            </a:prstGeom>
            <a:grpFill/>
            <a:ln w="22225">
              <a:solidFill>
                <a:schemeClr val="bg2"/>
              </a:solidFill>
              <a:miter lim="800000"/>
              <a:headEnd/>
              <a:tailEnd/>
            </a:ln>
            <a:sp3d extrusionH="63500" contourW="12700">
              <a:bevelT w="152400" h="50800" prst="softRound"/>
              <a:contourClr>
                <a:schemeClr val="tx2"/>
              </a:contourClr>
            </a:sp3d>
          </p:spPr>
          <p:txBody>
            <a:bodyPr/>
            <a:lstStyle/>
            <a:p>
              <a:pPr eaLnBrk="0" hangingPunct="0">
                <a:defRPr/>
              </a:pPr>
              <a:endParaRPr lang="en-US" dirty="0">
                <a:latin typeface="HelveticaNeue Condensed"/>
                <a:ea typeface="ＭＳ Ｐゴシック"/>
              </a:endParaRPr>
            </a:p>
          </p:txBody>
        </p:sp>
        <p:sp>
          <p:nvSpPr>
            <p:cNvPr id="23" name="Freeform 22"/>
            <p:cNvSpPr>
              <a:spLocks/>
            </p:cNvSpPr>
            <p:nvPr/>
          </p:nvSpPr>
          <p:spPr bwMode="auto">
            <a:xfrm>
              <a:off x="3429000" y="4999038"/>
              <a:ext cx="715963" cy="469900"/>
            </a:xfrm>
            <a:custGeom>
              <a:avLst/>
              <a:gdLst/>
              <a:ahLst/>
              <a:cxnLst>
                <a:cxn ang="0">
                  <a:pos x="0" y="0"/>
                </a:cxn>
                <a:cxn ang="0">
                  <a:pos x="0" y="34"/>
                </a:cxn>
                <a:cxn ang="0">
                  <a:pos x="0" y="34"/>
                </a:cxn>
                <a:cxn ang="0">
                  <a:pos x="5" y="83"/>
                </a:cxn>
                <a:cxn ang="0">
                  <a:pos x="19" y="126"/>
                </a:cxn>
                <a:cxn ang="0">
                  <a:pos x="39" y="165"/>
                </a:cxn>
                <a:cxn ang="0">
                  <a:pos x="58" y="204"/>
                </a:cxn>
                <a:cxn ang="0">
                  <a:pos x="82" y="233"/>
                </a:cxn>
                <a:cxn ang="0">
                  <a:pos x="112" y="262"/>
                </a:cxn>
                <a:cxn ang="0">
                  <a:pos x="141" y="281"/>
                </a:cxn>
                <a:cxn ang="0">
                  <a:pos x="175" y="296"/>
                </a:cxn>
                <a:cxn ang="0">
                  <a:pos x="451" y="296"/>
                </a:cxn>
                <a:cxn ang="0">
                  <a:pos x="451" y="0"/>
                </a:cxn>
                <a:cxn ang="0">
                  <a:pos x="0" y="0"/>
                </a:cxn>
              </a:cxnLst>
              <a:rect l="0" t="0" r="r" b="b"/>
              <a:pathLst>
                <a:path w="451" h="296">
                  <a:moveTo>
                    <a:pt x="0" y="0"/>
                  </a:moveTo>
                  <a:lnTo>
                    <a:pt x="0" y="34"/>
                  </a:lnTo>
                  <a:lnTo>
                    <a:pt x="0" y="34"/>
                  </a:lnTo>
                  <a:lnTo>
                    <a:pt x="5" y="83"/>
                  </a:lnTo>
                  <a:lnTo>
                    <a:pt x="19" y="126"/>
                  </a:lnTo>
                  <a:lnTo>
                    <a:pt x="39" y="165"/>
                  </a:lnTo>
                  <a:lnTo>
                    <a:pt x="58" y="204"/>
                  </a:lnTo>
                  <a:lnTo>
                    <a:pt x="82" y="233"/>
                  </a:lnTo>
                  <a:lnTo>
                    <a:pt x="112" y="262"/>
                  </a:lnTo>
                  <a:lnTo>
                    <a:pt x="141" y="281"/>
                  </a:lnTo>
                  <a:lnTo>
                    <a:pt x="175" y="296"/>
                  </a:lnTo>
                  <a:lnTo>
                    <a:pt x="451" y="296"/>
                  </a:lnTo>
                  <a:lnTo>
                    <a:pt x="451" y="0"/>
                  </a:lnTo>
                  <a:lnTo>
                    <a:pt x="0" y="0"/>
                  </a:lnTo>
                  <a:close/>
                </a:path>
              </a:pathLst>
            </a:custGeom>
            <a:grpFill/>
            <a:ln w="22225">
              <a:solidFill>
                <a:schemeClr val="bg2"/>
              </a:solidFill>
              <a:round/>
              <a:headEnd/>
              <a:tailEnd/>
            </a:ln>
            <a:sp3d extrusionH="63500" contourW="12700">
              <a:bevelT w="152400" h="50800" prst="softRound"/>
              <a:contourClr>
                <a:schemeClr val="tx2"/>
              </a:contourClr>
            </a:sp3d>
          </p:spPr>
          <p:txBody>
            <a:bodyPr/>
            <a:lstStyle/>
            <a:p>
              <a:pPr eaLnBrk="0" hangingPunct="0">
                <a:defRPr/>
              </a:pPr>
              <a:endParaRPr lang="en-US" dirty="0">
                <a:latin typeface="HelveticaNeue Condensed"/>
                <a:ea typeface="ＭＳ Ｐゴシック"/>
              </a:endParaRPr>
            </a:p>
          </p:txBody>
        </p:sp>
        <p:sp>
          <p:nvSpPr>
            <p:cNvPr id="24" name="Rectangle 23"/>
            <p:cNvSpPr>
              <a:spLocks noChangeArrowheads="1"/>
            </p:cNvSpPr>
            <p:nvPr/>
          </p:nvSpPr>
          <p:spPr bwMode="auto">
            <a:xfrm>
              <a:off x="4344988" y="4999038"/>
              <a:ext cx="700088" cy="469900"/>
            </a:xfrm>
            <a:prstGeom prst="rect">
              <a:avLst/>
            </a:prstGeom>
            <a:grpFill/>
            <a:ln w="22225">
              <a:solidFill>
                <a:schemeClr val="bg2"/>
              </a:solidFill>
              <a:miter lim="800000"/>
              <a:headEnd/>
              <a:tailEnd/>
            </a:ln>
            <a:sp3d extrusionH="63500" contourW="12700">
              <a:bevelT w="152400" h="50800" prst="softRound"/>
              <a:contourClr>
                <a:schemeClr val="tx2"/>
              </a:contourClr>
            </a:sp3d>
          </p:spPr>
          <p:txBody>
            <a:bodyPr/>
            <a:lstStyle/>
            <a:p>
              <a:pPr eaLnBrk="0" hangingPunct="0">
                <a:defRPr/>
              </a:pPr>
              <a:endParaRPr lang="en-US" dirty="0">
                <a:latin typeface="HelveticaNeue Condensed"/>
                <a:ea typeface="ＭＳ Ｐゴシック"/>
              </a:endParaRPr>
            </a:p>
          </p:txBody>
        </p:sp>
        <p:sp>
          <p:nvSpPr>
            <p:cNvPr id="25" name="Freeform 24"/>
            <p:cNvSpPr>
              <a:spLocks/>
            </p:cNvSpPr>
            <p:nvPr/>
          </p:nvSpPr>
          <p:spPr bwMode="auto">
            <a:xfrm>
              <a:off x="5245100" y="4999038"/>
              <a:ext cx="715963" cy="469900"/>
            </a:xfrm>
            <a:custGeom>
              <a:avLst/>
              <a:gdLst/>
              <a:ahLst/>
              <a:cxnLst>
                <a:cxn ang="0">
                  <a:pos x="276" y="296"/>
                </a:cxn>
                <a:cxn ang="0">
                  <a:pos x="276" y="296"/>
                </a:cxn>
                <a:cxn ang="0">
                  <a:pos x="310" y="281"/>
                </a:cxn>
                <a:cxn ang="0">
                  <a:pos x="339" y="262"/>
                </a:cxn>
                <a:cxn ang="0">
                  <a:pos x="369" y="233"/>
                </a:cxn>
                <a:cxn ang="0">
                  <a:pos x="393" y="204"/>
                </a:cxn>
                <a:cxn ang="0">
                  <a:pos x="412" y="165"/>
                </a:cxn>
                <a:cxn ang="0">
                  <a:pos x="432" y="126"/>
                </a:cxn>
                <a:cxn ang="0">
                  <a:pos x="441" y="83"/>
                </a:cxn>
                <a:cxn ang="0">
                  <a:pos x="451" y="39"/>
                </a:cxn>
                <a:cxn ang="0">
                  <a:pos x="451" y="0"/>
                </a:cxn>
                <a:cxn ang="0">
                  <a:pos x="0" y="0"/>
                </a:cxn>
                <a:cxn ang="0">
                  <a:pos x="0" y="296"/>
                </a:cxn>
                <a:cxn ang="0">
                  <a:pos x="276" y="296"/>
                </a:cxn>
              </a:cxnLst>
              <a:rect l="0" t="0" r="r" b="b"/>
              <a:pathLst>
                <a:path w="451" h="296">
                  <a:moveTo>
                    <a:pt x="276" y="296"/>
                  </a:moveTo>
                  <a:lnTo>
                    <a:pt x="276" y="296"/>
                  </a:lnTo>
                  <a:lnTo>
                    <a:pt x="310" y="281"/>
                  </a:lnTo>
                  <a:lnTo>
                    <a:pt x="339" y="262"/>
                  </a:lnTo>
                  <a:lnTo>
                    <a:pt x="369" y="233"/>
                  </a:lnTo>
                  <a:lnTo>
                    <a:pt x="393" y="204"/>
                  </a:lnTo>
                  <a:lnTo>
                    <a:pt x="412" y="165"/>
                  </a:lnTo>
                  <a:lnTo>
                    <a:pt x="432" y="126"/>
                  </a:lnTo>
                  <a:lnTo>
                    <a:pt x="441" y="83"/>
                  </a:lnTo>
                  <a:lnTo>
                    <a:pt x="451" y="39"/>
                  </a:lnTo>
                  <a:lnTo>
                    <a:pt x="451" y="0"/>
                  </a:lnTo>
                  <a:lnTo>
                    <a:pt x="0" y="0"/>
                  </a:lnTo>
                  <a:lnTo>
                    <a:pt x="0" y="296"/>
                  </a:lnTo>
                  <a:lnTo>
                    <a:pt x="276" y="296"/>
                  </a:lnTo>
                  <a:close/>
                </a:path>
              </a:pathLst>
            </a:custGeom>
            <a:grpFill/>
            <a:ln w="22225">
              <a:solidFill>
                <a:schemeClr val="bg2"/>
              </a:solidFill>
              <a:round/>
              <a:headEnd/>
              <a:tailEnd/>
            </a:ln>
            <a:sp3d extrusionH="63500" contourW="12700">
              <a:bevelT w="152400" h="50800" prst="softRound"/>
              <a:contourClr>
                <a:schemeClr val="tx2"/>
              </a:contourClr>
            </a:sp3d>
          </p:spPr>
          <p:txBody>
            <a:bodyPr/>
            <a:lstStyle/>
            <a:p>
              <a:pPr eaLnBrk="0" hangingPunct="0">
                <a:defRPr/>
              </a:pPr>
              <a:endParaRPr lang="en-US" dirty="0">
                <a:latin typeface="HelveticaNeue Condensed"/>
                <a:ea typeface="ＭＳ Ｐゴシック"/>
              </a:endParaRPr>
            </a:p>
          </p:txBody>
        </p:sp>
      </p:grpSp>
    </p:spTree>
    <p:extLst>
      <p:ext uri="{BB962C8B-B14F-4D97-AF65-F5344CB8AC3E}">
        <p14:creationId xmlns:p14="http://schemas.microsoft.com/office/powerpoint/2010/main" val="4089955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circle(in)">
                                      <p:cBhvr>
                                        <p:cTn id="7"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p:cNvSpPr>
          <p:nvPr>
            <p:ph type="sldNum" sz="quarter" idx="4294967295"/>
          </p:nvPr>
        </p:nvSpPr>
        <p:spPr>
          <a:xfrm>
            <a:off x="5854701" y="6448426"/>
            <a:ext cx="2133600" cy="3095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12" indent="-285736" eaLnBrk="0" hangingPunct="0">
              <a:defRPr>
                <a:solidFill>
                  <a:schemeClr val="tx1"/>
                </a:solidFill>
                <a:latin typeface="Arial" pitchFamily="34" charset="0"/>
              </a:defRPr>
            </a:lvl2pPr>
            <a:lvl3pPr marL="1142942" indent="-228588" eaLnBrk="0" hangingPunct="0">
              <a:defRPr>
                <a:solidFill>
                  <a:schemeClr val="tx1"/>
                </a:solidFill>
                <a:latin typeface="Arial" pitchFamily="34" charset="0"/>
              </a:defRPr>
            </a:lvl3pPr>
            <a:lvl4pPr marL="1600118" indent="-228588" eaLnBrk="0" hangingPunct="0">
              <a:defRPr>
                <a:solidFill>
                  <a:schemeClr val="tx1"/>
                </a:solidFill>
                <a:latin typeface="Arial" pitchFamily="34" charset="0"/>
              </a:defRPr>
            </a:lvl4pPr>
            <a:lvl5pPr marL="2057295" indent="-228588" eaLnBrk="0" hangingPunct="0">
              <a:defRPr>
                <a:solidFill>
                  <a:schemeClr val="tx1"/>
                </a:solidFill>
                <a:latin typeface="Arial" pitchFamily="34" charset="0"/>
              </a:defRPr>
            </a:lvl5pPr>
            <a:lvl6pPr marL="2514471" indent="-228588" eaLnBrk="0" fontAlgn="base" hangingPunct="0">
              <a:spcBef>
                <a:spcPct val="0"/>
              </a:spcBef>
              <a:spcAft>
                <a:spcPct val="0"/>
              </a:spcAft>
              <a:defRPr>
                <a:solidFill>
                  <a:schemeClr val="tx1"/>
                </a:solidFill>
                <a:latin typeface="Arial" pitchFamily="34" charset="0"/>
              </a:defRPr>
            </a:lvl6pPr>
            <a:lvl7pPr marL="2971648" indent="-228588" eaLnBrk="0" fontAlgn="base" hangingPunct="0">
              <a:spcBef>
                <a:spcPct val="0"/>
              </a:spcBef>
              <a:spcAft>
                <a:spcPct val="0"/>
              </a:spcAft>
              <a:defRPr>
                <a:solidFill>
                  <a:schemeClr val="tx1"/>
                </a:solidFill>
                <a:latin typeface="Arial" pitchFamily="34" charset="0"/>
              </a:defRPr>
            </a:lvl7pPr>
            <a:lvl8pPr marL="3428825" indent="-228588" eaLnBrk="0" fontAlgn="base" hangingPunct="0">
              <a:spcBef>
                <a:spcPct val="0"/>
              </a:spcBef>
              <a:spcAft>
                <a:spcPct val="0"/>
              </a:spcAft>
              <a:defRPr>
                <a:solidFill>
                  <a:schemeClr val="tx1"/>
                </a:solidFill>
                <a:latin typeface="Arial" pitchFamily="34" charset="0"/>
              </a:defRPr>
            </a:lvl8pPr>
            <a:lvl9pPr marL="3886001" indent="-228588" eaLnBrk="0" fontAlgn="base" hangingPunct="0">
              <a:spcBef>
                <a:spcPct val="0"/>
              </a:spcBef>
              <a:spcAft>
                <a:spcPct val="0"/>
              </a:spcAft>
              <a:defRPr>
                <a:solidFill>
                  <a:schemeClr val="tx1"/>
                </a:solidFill>
                <a:latin typeface="Arial" pitchFamily="34" charset="0"/>
              </a:defRPr>
            </a:lvl9pPr>
          </a:lstStyle>
          <a:p>
            <a:pPr eaLnBrk="1" hangingPunct="1"/>
            <a:r>
              <a:rPr lang="fr-BE" smtClean="0">
                <a:solidFill>
                  <a:schemeClr val="bg1"/>
                </a:solidFill>
                <a:latin typeface="Verdana" pitchFamily="34" charset="0"/>
              </a:rPr>
              <a:t>|</a:t>
            </a:r>
            <a:fld id="{D45C8931-6F53-45E5-85FF-0EB7097A2727}" type="slidenum">
              <a:rPr lang="fr-BE" sz="1000" b="1">
                <a:solidFill>
                  <a:srgbClr val="FBD9AB"/>
                </a:solidFill>
                <a:latin typeface="Verdana" pitchFamily="34" charset="0"/>
              </a:rPr>
              <a:pPr eaLnBrk="1" hangingPunct="1"/>
              <a:t>3</a:t>
            </a:fld>
            <a:endParaRPr lang="fr-BE" sz="1000" b="1">
              <a:solidFill>
                <a:srgbClr val="FBD9AB"/>
              </a:solidFill>
              <a:latin typeface="Verdana" pitchFamily="34" charset="0"/>
            </a:endParaRPr>
          </a:p>
        </p:txBody>
      </p:sp>
      <p:sp>
        <p:nvSpPr>
          <p:cNvPr id="14339" name="Rectangle 2"/>
          <p:cNvSpPr>
            <a:spLocks noGrp="1" noChangeArrowheads="1"/>
          </p:cNvSpPr>
          <p:nvPr>
            <p:ph type="title"/>
          </p:nvPr>
        </p:nvSpPr>
        <p:spPr>
          <a:xfrm>
            <a:off x="457200" y="274638"/>
            <a:ext cx="8229600" cy="592261"/>
          </a:xfrm>
        </p:spPr>
        <p:txBody>
          <a:bodyPr/>
          <a:lstStyle/>
          <a:p>
            <a:pPr algn="l" eaLnBrk="1" hangingPunct="1"/>
            <a:r>
              <a:rPr lang="en-US" dirty="0" smtClean="0"/>
              <a:t>Myth</a:t>
            </a:r>
          </a:p>
        </p:txBody>
      </p:sp>
      <p:sp>
        <p:nvSpPr>
          <p:cNvPr id="14340" name="Rectangle 3"/>
          <p:cNvSpPr>
            <a:spLocks noGrp="1" noChangeArrowheads="1"/>
          </p:cNvSpPr>
          <p:nvPr>
            <p:ph type="body" idx="1"/>
          </p:nvPr>
        </p:nvSpPr>
        <p:spPr/>
        <p:txBody>
          <a:bodyPr/>
          <a:lstStyle/>
          <a:p>
            <a:pPr algn="ctr" eaLnBrk="1" hangingPunct="1">
              <a:buFontTx/>
              <a:buNone/>
            </a:pPr>
            <a:endParaRPr lang="en-US" sz="2800"/>
          </a:p>
          <a:p>
            <a:pPr algn="ctr" eaLnBrk="1" hangingPunct="1">
              <a:lnSpc>
                <a:spcPct val="140000"/>
              </a:lnSpc>
              <a:buFontTx/>
              <a:buNone/>
            </a:pPr>
            <a:endParaRPr lang="en-US" sz="3200"/>
          </a:p>
        </p:txBody>
      </p:sp>
      <p:sp>
        <p:nvSpPr>
          <p:cNvPr id="55300" name="Rectangle 4"/>
          <p:cNvSpPr>
            <a:spLocks noChangeArrowheads="1"/>
          </p:cNvSpPr>
          <p:nvPr/>
        </p:nvSpPr>
        <p:spPr bwMode="auto">
          <a:xfrm>
            <a:off x="609600" y="14478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35" tIns="45718" rIns="91435" bIns="45718" anchor="ctr"/>
          <a:lstStyle/>
          <a:p>
            <a:r>
              <a:rPr lang="en-GB" sz="2400" b="1" dirty="0">
                <a:solidFill>
                  <a:schemeClr val="tx2"/>
                </a:solidFill>
                <a:latin typeface="Tahoma" pitchFamily="34" charset="0"/>
              </a:rPr>
              <a:t>We are secure because we have a firewall</a:t>
            </a:r>
          </a:p>
          <a:p>
            <a:pPr marL="0" lvl="1"/>
            <a:endParaRPr lang="nl-BE" sz="2400" b="1" dirty="0">
              <a:solidFill>
                <a:schemeClr val="tx2"/>
              </a:solidFill>
              <a:latin typeface="Tahoma" pitchFamily="34" charset="0"/>
            </a:endParaRPr>
          </a:p>
          <a:p>
            <a:pPr marL="0" lvl="1"/>
            <a:r>
              <a:rPr lang="nl-BE" sz="2400" b="1" dirty="0">
                <a:solidFill>
                  <a:schemeClr val="tx2"/>
                </a:solidFill>
                <a:latin typeface="Tahoma" pitchFamily="34" charset="0"/>
              </a:rPr>
              <a:t>75% </a:t>
            </a:r>
            <a:r>
              <a:rPr lang="en-US" sz="2400" b="1" dirty="0">
                <a:solidFill>
                  <a:schemeClr val="tx2"/>
                </a:solidFill>
                <a:latin typeface="Tahoma" pitchFamily="34" charset="0"/>
              </a:rPr>
              <a:t>of Internet Vulnerabilities are at Web Application Layer *</a:t>
            </a:r>
            <a:endParaRPr lang="en-GB" sz="2400" b="1" dirty="0">
              <a:solidFill>
                <a:schemeClr val="tx2"/>
              </a:solidFill>
              <a:latin typeface="Tahoma" pitchFamily="34" charset="0"/>
            </a:endParaRPr>
          </a:p>
          <a:p>
            <a:endParaRPr lang="en-GB" sz="2400" b="1" dirty="0">
              <a:solidFill>
                <a:schemeClr val="tx2"/>
              </a:solidFill>
              <a:latin typeface="Tahoma" pitchFamily="34" charset="0"/>
            </a:endParaRPr>
          </a:p>
          <a:p>
            <a:endParaRPr lang="en-GB" sz="2400" b="1" dirty="0">
              <a:solidFill>
                <a:schemeClr val="tx2"/>
              </a:solidFill>
              <a:latin typeface="Tahoma" pitchFamily="34" charset="0"/>
            </a:endParaRPr>
          </a:p>
          <a:p>
            <a:r>
              <a:rPr lang="nl-BE" sz="2400" b="1" dirty="0">
                <a:solidFill>
                  <a:schemeClr val="tx2"/>
                </a:solidFill>
                <a:latin typeface="Tahoma" pitchFamily="34" charset="0"/>
              </a:rPr>
              <a:t>				</a:t>
            </a:r>
            <a:r>
              <a:rPr lang="nl-BE" sz="1200" b="1" dirty="0">
                <a:solidFill>
                  <a:schemeClr val="tx2"/>
                </a:solidFill>
                <a:latin typeface="Tahoma" pitchFamily="34" charset="0"/>
              </a:rPr>
              <a:t>*Gartner Group (</a:t>
            </a:r>
            <a:r>
              <a:rPr lang="nl-BE" sz="1200" b="1" dirty="0">
                <a:solidFill>
                  <a:srgbClr val="FF0000"/>
                </a:solidFill>
                <a:latin typeface="Tahoma" pitchFamily="34" charset="0"/>
              </a:rPr>
              <a:t>2002</a:t>
            </a:r>
            <a:r>
              <a:rPr lang="nl-BE" sz="1200" b="1" dirty="0">
                <a:solidFill>
                  <a:schemeClr val="tx2"/>
                </a:solidFill>
                <a:latin typeface="Tahoma" pitchFamily="34" charset="0"/>
              </a:rPr>
              <a:t> report)</a:t>
            </a:r>
            <a:endParaRPr lang="en-GB" sz="1200" b="1" dirty="0">
              <a:solidFill>
                <a:schemeClr val="tx2"/>
              </a:solidFill>
              <a:latin typeface="Tahoma" pitchFamily="34" charset="0"/>
            </a:endParaRPr>
          </a:p>
          <a:p>
            <a:endParaRPr lang="en-GB" sz="1200" b="1" dirty="0">
              <a:solidFill>
                <a:schemeClr val="tx2"/>
              </a:solidFill>
              <a:latin typeface="Tahoma" pitchFamily="34" charset="0"/>
            </a:endParaRPr>
          </a:p>
        </p:txBody>
      </p:sp>
    </p:spTree>
    <p:extLst>
      <p:ext uri="{BB962C8B-B14F-4D97-AF65-F5344CB8AC3E}">
        <p14:creationId xmlns:p14="http://schemas.microsoft.com/office/powerpoint/2010/main" val="2736846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5300">
                                            <p:txEl>
                                              <p:pRg st="2" end="2"/>
                                            </p:txEl>
                                          </p:spTgt>
                                        </p:tgtEl>
                                        <p:attrNameLst>
                                          <p:attrName>style.visibility</p:attrName>
                                        </p:attrNameLst>
                                      </p:cBhvr>
                                      <p:to>
                                        <p:strVal val="visible"/>
                                      </p:to>
                                    </p:set>
                                    <p:animEffect transition="in" filter="blinds(horizontal)">
                                      <p:cBhvr>
                                        <p:cTn id="7" dur="500"/>
                                        <p:tgtEl>
                                          <p:spTgt spid="55300">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5300">
                                            <p:txEl>
                                              <p:pRg st="5" end="5"/>
                                            </p:txEl>
                                          </p:spTgt>
                                        </p:tgtEl>
                                        <p:attrNameLst>
                                          <p:attrName>style.visibility</p:attrName>
                                        </p:attrNameLst>
                                      </p:cBhvr>
                                      <p:to>
                                        <p:strVal val="visible"/>
                                      </p:to>
                                    </p:set>
                                    <p:animEffect transition="in" filter="blinds(horizontal)">
                                      <p:cBhvr>
                                        <p:cTn id="10" dur="500"/>
                                        <p:tgtEl>
                                          <p:spTgt spid="553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5109" y="1553766"/>
            <a:ext cx="7358063" cy="4018359"/>
          </a:xfrm>
          <a:solidFill>
            <a:schemeClr val="bg1"/>
          </a:solidFill>
          <a:ln>
            <a:solidFill>
              <a:schemeClr val="tx1"/>
            </a:solidFill>
          </a:ln>
        </p:spPr>
        <p:txBody>
          <a:bodyPr/>
          <a:lstStyle/>
          <a:p>
            <a:pPr algn="ctr"/>
            <a:endParaRPr lang="en-US" dirty="0" smtClean="0"/>
          </a:p>
          <a:p>
            <a:pPr algn="ctr"/>
            <a:r>
              <a:rPr lang="en-US" dirty="0" smtClean="0"/>
              <a:t> </a:t>
            </a:r>
            <a:r>
              <a:rPr lang="en-US" dirty="0"/>
              <a:t>A firewall friendly protocol </a:t>
            </a:r>
            <a:endParaRPr lang="en-US" dirty="0" smtClean="0"/>
          </a:p>
          <a:p>
            <a:pPr algn="ctr"/>
            <a:r>
              <a:rPr lang="en-US" dirty="0" smtClean="0"/>
              <a:t>= </a:t>
            </a:r>
          </a:p>
          <a:p>
            <a:pPr algn="ctr"/>
            <a:r>
              <a:rPr lang="en-US" i="1" dirty="0" smtClean="0"/>
              <a:t>“a </a:t>
            </a:r>
            <a:r>
              <a:rPr lang="en-US" i="1" dirty="0"/>
              <a:t>skull friendly </a:t>
            </a:r>
            <a:r>
              <a:rPr lang="en-US" i="1" dirty="0" smtClean="0"/>
              <a:t>bullet”</a:t>
            </a:r>
          </a:p>
          <a:p>
            <a:pPr algn="ctr"/>
            <a:endParaRPr lang="en-US" i="1" dirty="0"/>
          </a:p>
          <a:p>
            <a:pPr algn="ctr"/>
            <a:r>
              <a:rPr lang="en-US" i="1" dirty="0" smtClean="0"/>
              <a:t>(Bruce </a:t>
            </a:r>
            <a:r>
              <a:rPr lang="en-US" i="1" dirty="0" err="1" smtClean="0"/>
              <a:t>Schneier</a:t>
            </a:r>
            <a:r>
              <a:rPr lang="en-US" i="1" dirty="0" smtClean="0"/>
              <a:t>)</a:t>
            </a:r>
            <a:endParaRPr lang="nl-BE" i="1" dirty="0"/>
          </a:p>
        </p:txBody>
      </p:sp>
      <p:sp>
        <p:nvSpPr>
          <p:cNvPr id="4" name="Slide Number Placeholder 3"/>
          <p:cNvSpPr>
            <a:spLocks noGrp="1"/>
          </p:cNvSpPr>
          <p:nvPr>
            <p:ph type="sldNum" sz="quarter" idx="10"/>
          </p:nvPr>
        </p:nvSpPr>
        <p:spPr/>
        <p:txBody>
          <a:bodyPr lIns="64291" tIns="32146" rIns="64291" bIns="32146"/>
          <a:lstStyle/>
          <a:p>
            <a:fld id="{91B424F0-30A2-4201-84E1-0E06B2061B85}" type="slidenum">
              <a:rPr lang="en-US" smtClean="0"/>
              <a:pPr/>
              <a:t>4</a:t>
            </a:fld>
            <a:endParaRPr lang="en-US"/>
          </a:p>
        </p:txBody>
      </p:sp>
    </p:spTree>
    <p:extLst>
      <p:ext uri="{BB962C8B-B14F-4D97-AF65-F5344CB8AC3E}">
        <p14:creationId xmlns:p14="http://schemas.microsoft.com/office/powerpoint/2010/main" val="4073805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500" dirty="0"/>
              <a:t>Your security “perimeter” has huge holes at the application layer</a:t>
            </a:r>
            <a:br>
              <a:rPr lang="en-US" sz="2500" dirty="0"/>
            </a:br>
            <a:endParaRPr lang="nl-BE" sz="2500" dirty="0"/>
          </a:p>
        </p:txBody>
      </p:sp>
      <p:sp>
        <p:nvSpPr>
          <p:cNvPr id="3" name="Content Placeholder 2"/>
          <p:cNvSpPr>
            <a:spLocks noGrp="1"/>
          </p:cNvSpPr>
          <p:nvPr>
            <p:ph idx="1"/>
          </p:nvPr>
        </p:nvSpPr>
        <p:spPr/>
        <p:txBody>
          <a:bodyPr/>
          <a:lstStyle/>
          <a:p>
            <a:endParaRPr lang="nl-BE"/>
          </a:p>
        </p:txBody>
      </p:sp>
      <p:sp>
        <p:nvSpPr>
          <p:cNvPr id="18434" name="Slide Number Placeholder 4"/>
          <p:cNvSpPr>
            <a:spLocks noGrp="1"/>
          </p:cNvSpPr>
          <p:nvPr>
            <p:ph type="sldNum" sz="quarter" idx="10"/>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eaLnBrk="0" hangingPunct="0">
              <a:defRPr>
                <a:solidFill>
                  <a:schemeClr val="tx1"/>
                </a:solidFill>
                <a:latin typeface="Arial" pitchFamily="34" charset="0"/>
              </a:defRPr>
            </a:lvl1pPr>
            <a:lvl2pPr marL="742912" indent="-285736" eaLnBrk="0" hangingPunct="0">
              <a:defRPr>
                <a:solidFill>
                  <a:schemeClr val="tx1"/>
                </a:solidFill>
                <a:latin typeface="Arial" pitchFamily="34" charset="0"/>
              </a:defRPr>
            </a:lvl2pPr>
            <a:lvl3pPr marL="1142942" indent="-228588" eaLnBrk="0" hangingPunct="0">
              <a:defRPr>
                <a:solidFill>
                  <a:schemeClr val="tx1"/>
                </a:solidFill>
                <a:latin typeface="Arial" pitchFamily="34" charset="0"/>
              </a:defRPr>
            </a:lvl3pPr>
            <a:lvl4pPr marL="1600118" indent="-228588" eaLnBrk="0" hangingPunct="0">
              <a:defRPr>
                <a:solidFill>
                  <a:schemeClr val="tx1"/>
                </a:solidFill>
                <a:latin typeface="Arial" pitchFamily="34" charset="0"/>
              </a:defRPr>
            </a:lvl4pPr>
            <a:lvl5pPr marL="2057295" indent="-228588" eaLnBrk="0" hangingPunct="0">
              <a:defRPr>
                <a:solidFill>
                  <a:schemeClr val="tx1"/>
                </a:solidFill>
                <a:latin typeface="Arial" pitchFamily="34" charset="0"/>
              </a:defRPr>
            </a:lvl5pPr>
            <a:lvl6pPr marL="2514471" indent="-228588" eaLnBrk="0" fontAlgn="base" hangingPunct="0">
              <a:spcBef>
                <a:spcPct val="0"/>
              </a:spcBef>
              <a:spcAft>
                <a:spcPct val="0"/>
              </a:spcAft>
              <a:defRPr>
                <a:solidFill>
                  <a:schemeClr val="tx1"/>
                </a:solidFill>
                <a:latin typeface="Arial" pitchFamily="34" charset="0"/>
              </a:defRPr>
            </a:lvl6pPr>
            <a:lvl7pPr marL="2971648" indent="-228588" eaLnBrk="0" fontAlgn="base" hangingPunct="0">
              <a:spcBef>
                <a:spcPct val="0"/>
              </a:spcBef>
              <a:spcAft>
                <a:spcPct val="0"/>
              </a:spcAft>
              <a:defRPr>
                <a:solidFill>
                  <a:schemeClr val="tx1"/>
                </a:solidFill>
                <a:latin typeface="Arial" pitchFamily="34" charset="0"/>
              </a:defRPr>
            </a:lvl7pPr>
            <a:lvl8pPr marL="3428825" indent="-228588" eaLnBrk="0" fontAlgn="base" hangingPunct="0">
              <a:spcBef>
                <a:spcPct val="0"/>
              </a:spcBef>
              <a:spcAft>
                <a:spcPct val="0"/>
              </a:spcAft>
              <a:defRPr>
                <a:solidFill>
                  <a:schemeClr val="tx1"/>
                </a:solidFill>
                <a:latin typeface="Arial" pitchFamily="34" charset="0"/>
              </a:defRPr>
            </a:lvl8pPr>
            <a:lvl9pPr marL="3886001" indent="-228588" eaLnBrk="0" fontAlgn="base" hangingPunct="0">
              <a:spcBef>
                <a:spcPct val="0"/>
              </a:spcBef>
              <a:spcAft>
                <a:spcPct val="0"/>
              </a:spcAft>
              <a:defRPr>
                <a:solidFill>
                  <a:schemeClr val="tx1"/>
                </a:solidFill>
                <a:latin typeface="Arial" pitchFamily="34" charset="0"/>
              </a:defRPr>
            </a:lvl9pPr>
          </a:lstStyle>
          <a:p>
            <a:pPr eaLnBrk="1" hangingPunct="1"/>
            <a:r>
              <a:rPr lang="fr-BE" smtClean="0">
                <a:solidFill>
                  <a:schemeClr val="bg1"/>
                </a:solidFill>
                <a:latin typeface="Verdana" pitchFamily="34" charset="0"/>
              </a:rPr>
              <a:t>|</a:t>
            </a:r>
            <a:fld id="{7775E944-B4D0-4DF3-92C7-AA1092AD9A4B}" type="slidenum">
              <a:rPr lang="fr-BE" sz="1000" b="1">
                <a:solidFill>
                  <a:srgbClr val="FBD9AB"/>
                </a:solidFill>
                <a:latin typeface="Verdana" pitchFamily="34" charset="0"/>
              </a:rPr>
              <a:pPr eaLnBrk="1" hangingPunct="1"/>
              <a:t>5</a:t>
            </a:fld>
            <a:endParaRPr lang="fr-BE" sz="1000" b="1">
              <a:solidFill>
                <a:srgbClr val="FBD9AB"/>
              </a:solidFill>
              <a:latin typeface="Verdana" pitchFamily="34" charset="0"/>
            </a:endParaRPr>
          </a:p>
        </p:txBody>
      </p:sp>
      <p:sp>
        <p:nvSpPr>
          <p:cNvPr id="18435" name="Rectangle 2"/>
          <p:cNvSpPr>
            <a:spLocks noChangeArrowheads="1"/>
          </p:cNvSpPr>
          <p:nvPr/>
        </p:nvSpPr>
        <p:spPr bwMode="auto">
          <a:xfrm>
            <a:off x="1" y="1695451"/>
            <a:ext cx="1819275" cy="438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lstStyle/>
          <a:p>
            <a:endParaRPr lang="en-GB"/>
          </a:p>
        </p:txBody>
      </p:sp>
      <p:sp>
        <p:nvSpPr>
          <p:cNvPr id="18436" name="Rectangle 3"/>
          <p:cNvSpPr>
            <a:spLocks noChangeArrowheads="1"/>
          </p:cNvSpPr>
          <p:nvPr/>
        </p:nvSpPr>
        <p:spPr bwMode="auto">
          <a:xfrm>
            <a:off x="401639" y="1306513"/>
            <a:ext cx="8763000" cy="22860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1"/>
          <a:lstStyle/>
          <a:p>
            <a:pPr algn="ctr" eaLnBrk="0" hangingPunct="0">
              <a:lnSpc>
                <a:spcPct val="90000"/>
              </a:lnSpc>
            </a:pPr>
            <a:endParaRPr lang="en-GB" sz="2000" b="1"/>
          </a:p>
        </p:txBody>
      </p:sp>
      <p:sp>
        <p:nvSpPr>
          <p:cNvPr id="18437" name="Rectangle 4"/>
          <p:cNvSpPr>
            <a:spLocks noChangeArrowheads="1"/>
          </p:cNvSpPr>
          <p:nvPr/>
        </p:nvSpPr>
        <p:spPr bwMode="auto">
          <a:xfrm>
            <a:off x="401639" y="3744913"/>
            <a:ext cx="8763000" cy="22860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1"/>
          <a:lstStyle/>
          <a:p>
            <a:pPr algn="ctr" eaLnBrk="0" hangingPunct="0">
              <a:lnSpc>
                <a:spcPct val="90000"/>
              </a:lnSpc>
            </a:pPr>
            <a:endParaRPr lang="en-GB" sz="2000" b="1"/>
          </a:p>
        </p:txBody>
      </p:sp>
      <p:sp>
        <p:nvSpPr>
          <p:cNvPr id="18438" name="Line 5"/>
          <p:cNvSpPr>
            <a:spLocks noChangeShapeType="1"/>
          </p:cNvSpPr>
          <p:nvPr/>
        </p:nvSpPr>
        <p:spPr bwMode="auto">
          <a:xfrm>
            <a:off x="1222375" y="4976813"/>
            <a:ext cx="1676400"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nchor="ctr"/>
          <a:lstStyle/>
          <a:p>
            <a:endParaRPr lang="nl-BE"/>
          </a:p>
        </p:txBody>
      </p:sp>
      <p:sp>
        <p:nvSpPr>
          <p:cNvPr id="18439" name="Line 6"/>
          <p:cNvSpPr>
            <a:spLocks noChangeShapeType="1"/>
          </p:cNvSpPr>
          <p:nvPr/>
        </p:nvSpPr>
        <p:spPr bwMode="auto">
          <a:xfrm>
            <a:off x="1600200" y="3154363"/>
            <a:ext cx="3175" cy="182245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nchor="ctr"/>
          <a:lstStyle/>
          <a:p>
            <a:endParaRPr lang="nl-BE"/>
          </a:p>
        </p:txBody>
      </p:sp>
      <p:sp>
        <p:nvSpPr>
          <p:cNvPr id="18440" name="AutoShape 7"/>
          <p:cNvSpPr>
            <a:spLocks noChangeArrowheads="1"/>
          </p:cNvSpPr>
          <p:nvPr/>
        </p:nvSpPr>
        <p:spPr bwMode="auto">
          <a:xfrm rot="-318816">
            <a:off x="2060576" y="4826000"/>
            <a:ext cx="214313" cy="303213"/>
          </a:xfrm>
          <a:prstGeom prst="parallelogram">
            <a:avLst>
              <a:gd name="adj" fmla="val 56324"/>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lstStyle/>
          <a:p>
            <a:endParaRPr lang="en-GB"/>
          </a:p>
        </p:txBody>
      </p:sp>
      <p:sp>
        <p:nvSpPr>
          <p:cNvPr id="18441" name="Line 8"/>
          <p:cNvSpPr>
            <a:spLocks noChangeShapeType="1"/>
          </p:cNvSpPr>
          <p:nvPr/>
        </p:nvSpPr>
        <p:spPr bwMode="auto">
          <a:xfrm flipV="1">
            <a:off x="2090738" y="4878388"/>
            <a:ext cx="76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nchor="ctr"/>
          <a:lstStyle/>
          <a:p>
            <a:endParaRPr lang="nl-BE"/>
          </a:p>
        </p:txBody>
      </p:sp>
      <p:sp>
        <p:nvSpPr>
          <p:cNvPr id="18442" name="Line 9"/>
          <p:cNvSpPr>
            <a:spLocks noChangeShapeType="1"/>
          </p:cNvSpPr>
          <p:nvPr/>
        </p:nvSpPr>
        <p:spPr bwMode="auto">
          <a:xfrm flipV="1">
            <a:off x="2166939" y="4878388"/>
            <a:ext cx="76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nchor="ctr"/>
          <a:lstStyle/>
          <a:p>
            <a:endParaRPr lang="nl-BE"/>
          </a:p>
        </p:txBody>
      </p:sp>
      <p:sp>
        <p:nvSpPr>
          <p:cNvPr id="18443" name="Rectangle 10"/>
          <p:cNvSpPr>
            <a:spLocks noChangeArrowheads="1"/>
          </p:cNvSpPr>
          <p:nvPr/>
        </p:nvSpPr>
        <p:spPr bwMode="ltGray">
          <a:xfrm rot="5400000">
            <a:off x="1941513" y="5056188"/>
            <a:ext cx="1447800" cy="34925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lIns="91435" tIns="45718" rIns="91435" bIns="45718" anchor="ctr">
            <a:flatTx/>
          </a:bodyPr>
          <a:lstStyle/>
          <a:p>
            <a:pPr algn="ctr"/>
            <a:r>
              <a:rPr lang="en-US" sz="1400" b="1">
                <a:solidFill>
                  <a:schemeClr val="bg1"/>
                </a:solidFill>
              </a:rPr>
              <a:t>Firewall</a:t>
            </a:r>
          </a:p>
        </p:txBody>
      </p:sp>
      <p:sp>
        <p:nvSpPr>
          <p:cNvPr id="18444" name="AutoShape 11"/>
          <p:cNvSpPr>
            <a:spLocks noChangeArrowheads="1"/>
          </p:cNvSpPr>
          <p:nvPr/>
        </p:nvSpPr>
        <p:spPr bwMode="auto">
          <a:xfrm rot="5400000">
            <a:off x="2735264" y="4819650"/>
            <a:ext cx="592137" cy="233363"/>
          </a:xfrm>
          <a:prstGeom prst="can">
            <a:avLst>
              <a:gd name="adj" fmla="val 36056"/>
            </a:avLst>
          </a:prstGeom>
          <a:solidFill>
            <a:srgbClr val="FFFF00"/>
          </a:solidFill>
          <a:ln w="12700">
            <a:solidFill>
              <a:schemeClr val="tx1"/>
            </a:solidFill>
            <a:round/>
            <a:headEnd/>
            <a:tailEnd/>
          </a:ln>
        </p:spPr>
        <p:txBody>
          <a:bodyPr wrap="none" lIns="91435" tIns="45718" rIns="91435" bIns="45718" anchor="ctr"/>
          <a:lstStyle/>
          <a:p>
            <a:endParaRPr lang="en-GB"/>
          </a:p>
        </p:txBody>
      </p:sp>
      <p:sp>
        <p:nvSpPr>
          <p:cNvPr id="18445" name="Line 12"/>
          <p:cNvSpPr>
            <a:spLocks noChangeShapeType="1"/>
          </p:cNvSpPr>
          <p:nvPr/>
        </p:nvSpPr>
        <p:spPr bwMode="auto">
          <a:xfrm>
            <a:off x="3068638" y="4964113"/>
            <a:ext cx="3167062" cy="1270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nchor="ctr"/>
          <a:lstStyle/>
          <a:p>
            <a:endParaRPr lang="nl-BE"/>
          </a:p>
        </p:txBody>
      </p:sp>
      <p:sp>
        <p:nvSpPr>
          <p:cNvPr id="18446" name="Freeform 13"/>
          <p:cNvSpPr>
            <a:spLocks/>
          </p:cNvSpPr>
          <p:nvPr/>
        </p:nvSpPr>
        <p:spPr bwMode="gray">
          <a:xfrm>
            <a:off x="1697039" y="3135314"/>
            <a:ext cx="784225" cy="1708150"/>
          </a:xfrm>
          <a:custGeom>
            <a:avLst/>
            <a:gdLst>
              <a:gd name="T0" fmla="*/ 111330 w 479"/>
              <a:gd name="T1" fmla="*/ 0 h 980"/>
              <a:gd name="T2" fmla="*/ 111330 w 479"/>
              <a:gd name="T3" fmla="*/ 1350833 h 980"/>
              <a:gd name="T4" fmla="*/ 784225 w 479"/>
              <a:gd name="T5" fmla="*/ 1708150 h 980"/>
              <a:gd name="T6" fmla="*/ 0 60000 65536"/>
              <a:gd name="T7" fmla="*/ 0 60000 65536"/>
              <a:gd name="T8" fmla="*/ 0 60000 65536"/>
              <a:gd name="T9" fmla="*/ 0 w 479"/>
              <a:gd name="T10" fmla="*/ 0 h 980"/>
              <a:gd name="T11" fmla="*/ 479 w 479"/>
              <a:gd name="T12" fmla="*/ 980 h 980"/>
            </a:gdLst>
            <a:ahLst/>
            <a:cxnLst>
              <a:cxn ang="T6">
                <a:pos x="T0" y="T1"/>
              </a:cxn>
              <a:cxn ang="T7">
                <a:pos x="T2" y="T3"/>
              </a:cxn>
              <a:cxn ang="T8">
                <a:pos x="T4" y="T5"/>
              </a:cxn>
            </a:cxnLst>
            <a:rect l="T9" t="T10" r="T11" b="T12"/>
            <a:pathLst>
              <a:path w="479" h="980">
                <a:moveTo>
                  <a:pt x="68" y="0"/>
                </a:moveTo>
                <a:cubicBezTo>
                  <a:pt x="33" y="304"/>
                  <a:pt x="0" y="612"/>
                  <a:pt x="68" y="775"/>
                </a:cubicBezTo>
                <a:cubicBezTo>
                  <a:pt x="136" y="938"/>
                  <a:pt x="393" y="937"/>
                  <a:pt x="479" y="980"/>
                </a:cubicBezTo>
              </a:path>
            </a:pathLst>
          </a:custGeom>
          <a:noFill/>
          <a:ln w="101600">
            <a:solidFill>
              <a:srgbClr val="FF0000">
                <a:alpha val="59999"/>
              </a:srgbClr>
            </a:solidFill>
            <a:round/>
            <a:headEnd/>
            <a:tailEnd/>
          </a:ln>
          <a:extLst>
            <a:ext uri="{909E8E84-426E-40dd-AFC4-6F175D3DCCD1}">
              <a14:hiddenFill xmlns:a14="http://schemas.microsoft.com/office/drawing/2010/main">
                <a:solidFill>
                  <a:srgbClr val="FFFFFF"/>
                </a:solidFill>
              </a14:hiddenFill>
            </a:ext>
          </a:extLst>
        </p:spPr>
        <p:txBody>
          <a:bodyPr lIns="91435" tIns="45718" rIns="91435" bIns="45718" anchor="ctr"/>
          <a:lstStyle/>
          <a:p>
            <a:endParaRPr lang="nl-BE"/>
          </a:p>
        </p:txBody>
      </p:sp>
      <p:sp>
        <p:nvSpPr>
          <p:cNvPr id="18447" name="Line 14"/>
          <p:cNvSpPr>
            <a:spLocks noChangeShapeType="1"/>
          </p:cNvSpPr>
          <p:nvPr/>
        </p:nvSpPr>
        <p:spPr bwMode="auto">
          <a:xfrm>
            <a:off x="4635500" y="4406900"/>
            <a:ext cx="0" cy="53340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nchor="ctr"/>
          <a:lstStyle/>
          <a:p>
            <a:endParaRPr lang="nl-BE"/>
          </a:p>
        </p:txBody>
      </p:sp>
      <p:sp>
        <p:nvSpPr>
          <p:cNvPr id="18448" name="AutoShape 15"/>
          <p:cNvSpPr>
            <a:spLocks noChangeArrowheads="1"/>
          </p:cNvSpPr>
          <p:nvPr/>
        </p:nvSpPr>
        <p:spPr bwMode="auto">
          <a:xfrm>
            <a:off x="4346575" y="4354513"/>
            <a:ext cx="596900" cy="457200"/>
          </a:xfrm>
          <a:prstGeom prst="can">
            <a:avLst>
              <a:gd name="adj" fmla="val 25000"/>
            </a:avLst>
          </a:prstGeom>
          <a:solidFill>
            <a:srgbClr val="FFFF00"/>
          </a:solidFill>
          <a:ln w="12700">
            <a:solidFill>
              <a:schemeClr val="tx1"/>
            </a:solidFill>
            <a:round/>
            <a:headEnd/>
            <a:tailEnd/>
          </a:ln>
        </p:spPr>
        <p:txBody>
          <a:bodyPr wrap="none" lIns="91435" tIns="45718" rIns="91435" bIns="45718" anchor="ctr"/>
          <a:lstStyle/>
          <a:p>
            <a:endParaRPr lang="en-GB"/>
          </a:p>
        </p:txBody>
      </p:sp>
      <p:sp>
        <p:nvSpPr>
          <p:cNvPr id="18449" name="Rectangle 16"/>
          <p:cNvSpPr>
            <a:spLocks noChangeArrowheads="1"/>
          </p:cNvSpPr>
          <p:nvPr/>
        </p:nvSpPr>
        <p:spPr bwMode="ltGray">
          <a:xfrm>
            <a:off x="3683000" y="4473576"/>
            <a:ext cx="1882775" cy="238125"/>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lIns="91435" tIns="45718" rIns="91435" bIns="45718" anchor="ctr">
            <a:flatTx/>
          </a:bodyPr>
          <a:lstStyle/>
          <a:p>
            <a:pPr algn="ctr"/>
            <a:r>
              <a:rPr lang="en-US" sz="1400" b="1">
                <a:solidFill>
                  <a:schemeClr val="bg1"/>
                </a:solidFill>
              </a:rPr>
              <a:t>Hardened OS</a:t>
            </a:r>
          </a:p>
        </p:txBody>
      </p:sp>
      <p:sp>
        <p:nvSpPr>
          <p:cNvPr id="18450" name="Rectangle 17"/>
          <p:cNvSpPr>
            <a:spLocks noChangeArrowheads="1"/>
          </p:cNvSpPr>
          <p:nvPr/>
        </p:nvSpPr>
        <p:spPr bwMode="ltGray">
          <a:xfrm>
            <a:off x="3660775" y="4178301"/>
            <a:ext cx="1882775" cy="238125"/>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lIns="91435" tIns="45718" rIns="91435" bIns="45718" anchor="ctr">
            <a:flatTx/>
          </a:bodyPr>
          <a:lstStyle/>
          <a:p>
            <a:pPr algn="ctr"/>
            <a:r>
              <a:rPr lang="en-US" sz="1400" b="1">
                <a:solidFill>
                  <a:schemeClr val="bg1"/>
                </a:solidFill>
              </a:rPr>
              <a:t>Web Server</a:t>
            </a:r>
          </a:p>
        </p:txBody>
      </p:sp>
      <p:sp>
        <p:nvSpPr>
          <p:cNvPr id="18451" name="Rectangle 18"/>
          <p:cNvSpPr>
            <a:spLocks noChangeArrowheads="1"/>
          </p:cNvSpPr>
          <p:nvPr/>
        </p:nvSpPr>
        <p:spPr bwMode="ltGray">
          <a:xfrm>
            <a:off x="3660775" y="3873501"/>
            <a:ext cx="1882775" cy="238125"/>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lIns="91435" tIns="45718" rIns="91435" bIns="45718" anchor="ctr">
            <a:flatTx/>
          </a:bodyPr>
          <a:lstStyle/>
          <a:p>
            <a:pPr algn="ctr"/>
            <a:r>
              <a:rPr lang="en-US" sz="1400" b="1">
                <a:solidFill>
                  <a:schemeClr val="bg1"/>
                </a:solidFill>
              </a:rPr>
              <a:t>App Server</a:t>
            </a:r>
          </a:p>
        </p:txBody>
      </p:sp>
      <p:sp>
        <p:nvSpPr>
          <p:cNvPr id="18452" name="AutoShape 19"/>
          <p:cNvSpPr>
            <a:spLocks noChangeArrowheads="1"/>
          </p:cNvSpPr>
          <p:nvPr/>
        </p:nvSpPr>
        <p:spPr bwMode="auto">
          <a:xfrm>
            <a:off x="4346575" y="3644901"/>
            <a:ext cx="592138" cy="152400"/>
          </a:xfrm>
          <a:prstGeom prst="can">
            <a:avLst>
              <a:gd name="adj" fmla="val 36056"/>
            </a:avLst>
          </a:prstGeom>
          <a:solidFill>
            <a:srgbClr val="FFFF00"/>
          </a:solidFill>
          <a:ln w="12700">
            <a:solidFill>
              <a:schemeClr val="tx1"/>
            </a:solidFill>
            <a:round/>
            <a:headEnd/>
            <a:tailEnd/>
          </a:ln>
        </p:spPr>
        <p:txBody>
          <a:bodyPr wrap="none" lIns="91435" tIns="45718" rIns="91435" bIns="45718" anchor="ctr"/>
          <a:lstStyle/>
          <a:p>
            <a:endParaRPr lang="en-GB"/>
          </a:p>
        </p:txBody>
      </p:sp>
      <p:sp>
        <p:nvSpPr>
          <p:cNvPr id="18453" name="Line 20"/>
          <p:cNvSpPr>
            <a:spLocks noChangeShapeType="1"/>
          </p:cNvSpPr>
          <p:nvPr/>
        </p:nvSpPr>
        <p:spPr bwMode="auto">
          <a:xfrm flipH="1">
            <a:off x="4643438" y="2557464"/>
            <a:ext cx="3175" cy="1147762"/>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nchor="ctr"/>
          <a:lstStyle/>
          <a:p>
            <a:endParaRPr lang="nl-BE"/>
          </a:p>
        </p:txBody>
      </p:sp>
      <p:sp>
        <p:nvSpPr>
          <p:cNvPr id="18454" name="Rectangle 21"/>
          <p:cNvSpPr>
            <a:spLocks noChangeArrowheads="1"/>
          </p:cNvSpPr>
          <p:nvPr/>
        </p:nvSpPr>
        <p:spPr bwMode="ltGray">
          <a:xfrm rot="5400000">
            <a:off x="5626101" y="5032376"/>
            <a:ext cx="1447800" cy="34925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lIns="91435" tIns="45718" rIns="91435" bIns="45718" anchor="ctr">
            <a:flatTx/>
          </a:bodyPr>
          <a:lstStyle/>
          <a:p>
            <a:pPr algn="ctr"/>
            <a:r>
              <a:rPr lang="en-US" sz="1400" b="1">
                <a:solidFill>
                  <a:schemeClr val="bg1"/>
                </a:solidFill>
              </a:rPr>
              <a:t>Firewall</a:t>
            </a:r>
          </a:p>
        </p:txBody>
      </p:sp>
      <p:sp>
        <p:nvSpPr>
          <p:cNvPr id="18455" name="AutoShape 22"/>
          <p:cNvSpPr>
            <a:spLocks noChangeArrowheads="1"/>
          </p:cNvSpPr>
          <p:nvPr/>
        </p:nvSpPr>
        <p:spPr bwMode="auto">
          <a:xfrm rot="5400000">
            <a:off x="6419850" y="4816476"/>
            <a:ext cx="592137" cy="233362"/>
          </a:xfrm>
          <a:prstGeom prst="can">
            <a:avLst>
              <a:gd name="adj" fmla="val 36056"/>
            </a:avLst>
          </a:prstGeom>
          <a:solidFill>
            <a:srgbClr val="FFFF00"/>
          </a:solidFill>
          <a:ln w="12700">
            <a:solidFill>
              <a:schemeClr val="tx1"/>
            </a:solidFill>
            <a:round/>
            <a:headEnd/>
            <a:tailEnd/>
          </a:ln>
        </p:spPr>
        <p:txBody>
          <a:bodyPr wrap="none" lIns="91435" tIns="45718" rIns="91435" bIns="45718" anchor="ctr"/>
          <a:lstStyle/>
          <a:p>
            <a:endParaRPr lang="en-GB"/>
          </a:p>
        </p:txBody>
      </p:sp>
      <p:sp>
        <p:nvSpPr>
          <p:cNvPr id="18456" name="Line 23"/>
          <p:cNvSpPr>
            <a:spLocks noChangeShapeType="1"/>
          </p:cNvSpPr>
          <p:nvPr/>
        </p:nvSpPr>
        <p:spPr bwMode="auto">
          <a:xfrm flipV="1">
            <a:off x="6740526" y="4972050"/>
            <a:ext cx="1585913" cy="1588"/>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nchor="ctr"/>
          <a:lstStyle/>
          <a:p>
            <a:endParaRPr lang="nl-BE"/>
          </a:p>
        </p:txBody>
      </p:sp>
      <p:sp>
        <p:nvSpPr>
          <p:cNvPr id="18457" name="Rectangle 24"/>
          <p:cNvSpPr>
            <a:spLocks noChangeArrowheads="1"/>
          </p:cNvSpPr>
          <p:nvPr/>
        </p:nvSpPr>
        <p:spPr bwMode="ltGray">
          <a:xfrm rot="-5400000">
            <a:off x="6172201" y="2352676"/>
            <a:ext cx="1641475" cy="2286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lIns="91435" tIns="45718" rIns="91435" bIns="45718" anchor="ctr">
            <a:flatTx/>
          </a:bodyPr>
          <a:lstStyle/>
          <a:p>
            <a:pPr algn="ctr"/>
            <a:r>
              <a:rPr lang="en-US" sz="1400" b="1">
                <a:solidFill>
                  <a:schemeClr val="bg1"/>
                </a:solidFill>
              </a:rPr>
              <a:t>Databases</a:t>
            </a:r>
          </a:p>
        </p:txBody>
      </p:sp>
      <p:sp>
        <p:nvSpPr>
          <p:cNvPr id="18458" name="Rectangle 25"/>
          <p:cNvSpPr>
            <a:spLocks noChangeArrowheads="1"/>
          </p:cNvSpPr>
          <p:nvPr/>
        </p:nvSpPr>
        <p:spPr bwMode="ltGray">
          <a:xfrm rot="-5400000">
            <a:off x="6477000" y="2352676"/>
            <a:ext cx="1641475" cy="2286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lIns="91435" tIns="45718" rIns="91435" bIns="45718" anchor="ctr">
            <a:flatTx/>
          </a:bodyPr>
          <a:lstStyle/>
          <a:p>
            <a:pPr algn="ctr"/>
            <a:r>
              <a:rPr lang="en-US" sz="1400" b="1">
                <a:solidFill>
                  <a:schemeClr val="bg1"/>
                </a:solidFill>
              </a:rPr>
              <a:t>Legacy Systems</a:t>
            </a:r>
          </a:p>
        </p:txBody>
      </p:sp>
      <p:sp>
        <p:nvSpPr>
          <p:cNvPr id="18459" name="Rectangle 26"/>
          <p:cNvSpPr>
            <a:spLocks noChangeArrowheads="1"/>
          </p:cNvSpPr>
          <p:nvPr/>
        </p:nvSpPr>
        <p:spPr bwMode="ltGray">
          <a:xfrm rot="-5400000">
            <a:off x="6781800" y="2352676"/>
            <a:ext cx="1641475" cy="2286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lIns="91435" tIns="45718" rIns="91435" bIns="45718" anchor="ctr">
            <a:flatTx/>
          </a:bodyPr>
          <a:lstStyle/>
          <a:p>
            <a:pPr algn="ctr"/>
            <a:r>
              <a:rPr lang="en-US" sz="1400" b="1">
                <a:solidFill>
                  <a:schemeClr val="bg1"/>
                </a:solidFill>
              </a:rPr>
              <a:t>Web Services</a:t>
            </a:r>
          </a:p>
        </p:txBody>
      </p:sp>
      <p:sp>
        <p:nvSpPr>
          <p:cNvPr id="18460" name="Rectangle 27"/>
          <p:cNvSpPr>
            <a:spLocks noChangeArrowheads="1"/>
          </p:cNvSpPr>
          <p:nvPr/>
        </p:nvSpPr>
        <p:spPr bwMode="ltGray">
          <a:xfrm rot="-5400000">
            <a:off x="7086601" y="2352676"/>
            <a:ext cx="1641475" cy="2286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lIns="91435" tIns="45718" rIns="91435" bIns="45718" anchor="ctr">
            <a:flatTx/>
          </a:bodyPr>
          <a:lstStyle/>
          <a:p>
            <a:pPr algn="ctr"/>
            <a:r>
              <a:rPr lang="en-US" sz="1400" b="1">
                <a:solidFill>
                  <a:schemeClr val="bg1"/>
                </a:solidFill>
              </a:rPr>
              <a:t>Directories</a:t>
            </a:r>
          </a:p>
        </p:txBody>
      </p:sp>
      <p:sp>
        <p:nvSpPr>
          <p:cNvPr id="18461" name="Rectangle 28"/>
          <p:cNvSpPr>
            <a:spLocks noChangeArrowheads="1"/>
          </p:cNvSpPr>
          <p:nvPr/>
        </p:nvSpPr>
        <p:spPr bwMode="ltGray">
          <a:xfrm rot="-5400000">
            <a:off x="7391400" y="2352676"/>
            <a:ext cx="1641475" cy="2286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lIns="91435" tIns="45718" rIns="91435" bIns="45718" anchor="ctr">
            <a:flatTx/>
          </a:bodyPr>
          <a:lstStyle/>
          <a:p>
            <a:pPr algn="ctr"/>
            <a:r>
              <a:rPr lang="en-US" sz="1400" b="1">
                <a:solidFill>
                  <a:schemeClr val="bg1"/>
                </a:solidFill>
              </a:rPr>
              <a:t>Human Resrcs</a:t>
            </a:r>
          </a:p>
        </p:txBody>
      </p:sp>
      <p:sp>
        <p:nvSpPr>
          <p:cNvPr id="18462" name="Rectangle 29"/>
          <p:cNvSpPr>
            <a:spLocks noChangeArrowheads="1"/>
          </p:cNvSpPr>
          <p:nvPr/>
        </p:nvSpPr>
        <p:spPr bwMode="ltGray">
          <a:xfrm rot="-5400000">
            <a:off x="7696200" y="2352676"/>
            <a:ext cx="1641475" cy="2286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lIns="91435" tIns="45718" rIns="91435" bIns="45718" anchor="ctr">
            <a:flatTx/>
          </a:bodyPr>
          <a:lstStyle/>
          <a:p>
            <a:pPr algn="ctr"/>
            <a:r>
              <a:rPr lang="en-US" sz="1400" b="1">
                <a:solidFill>
                  <a:schemeClr val="bg1"/>
                </a:solidFill>
              </a:rPr>
              <a:t>Billing</a:t>
            </a:r>
          </a:p>
        </p:txBody>
      </p:sp>
      <p:sp>
        <p:nvSpPr>
          <p:cNvPr id="18463" name="Line 30"/>
          <p:cNvSpPr>
            <a:spLocks noChangeShapeType="1"/>
          </p:cNvSpPr>
          <p:nvPr/>
        </p:nvSpPr>
        <p:spPr bwMode="auto">
          <a:xfrm>
            <a:off x="7869238" y="3440113"/>
            <a:ext cx="0" cy="1539875"/>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lIns="91435" tIns="45718" rIns="91435" bIns="45718" anchor="ctr"/>
          <a:lstStyle/>
          <a:p>
            <a:endParaRPr lang="nl-BE"/>
          </a:p>
        </p:txBody>
      </p:sp>
      <p:sp>
        <p:nvSpPr>
          <p:cNvPr id="18464" name="Rectangle 31"/>
          <p:cNvSpPr>
            <a:spLocks noChangeArrowheads="1"/>
          </p:cNvSpPr>
          <p:nvPr/>
        </p:nvSpPr>
        <p:spPr bwMode="ltGray">
          <a:xfrm>
            <a:off x="3602039" y="2220913"/>
            <a:ext cx="2174875" cy="425450"/>
          </a:xfrm>
          <a:prstGeom prst="rect">
            <a:avLst/>
          </a:prstGeom>
          <a:solidFill>
            <a:srgbClr val="0099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9900"/>
            </a:extrusionClr>
          </a:sp3d>
        </p:spPr>
        <p:txBody>
          <a:bodyPr lIns="91435" tIns="45718" rIns="91435" bIns="45718" anchor="ctr">
            <a:flatTx/>
          </a:bodyPr>
          <a:lstStyle/>
          <a:p>
            <a:pPr algn="ctr"/>
            <a:r>
              <a:rPr lang="en-US" sz="1400" b="1">
                <a:solidFill>
                  <a:schemeClr val="bg1"/>
                </a:solidFill>
              </a:rPr>
              <a:t>Custom Developed Application Code</a:t>
            </a:r>
          </a:p>
        </p:txBody>
      </p:sp>
      <p:pic>
        <p:nvPicPr>
          <p:cNvPr id="18465" name="Picture 32" descr="TN_hacker"/>
          <p:cNvPicPr>
            <a:picLocks noChangeAspect="1" noChangeArrowheads="1"/>
          </p:cNvPicPr>
          <p:nvPr/>
        </p:nvPicPr>
        <p:blipFill>
          <a:blip r:embed="rId3">
            <a:lum bright="24000" contrast="42000"/>
            <a:extLst>
              <a:ext uri="{28A0092B-C50C-407E-A947-70E740481C1C}">
                <a14:useLocalDpi xmlns:a14="http://schemas.microsoft.com/office/drawing/2010/main" val="0"/>
              </a:ext>
            </a:extLst>
          </a:blip>
          <a:srcRect/>
          <a:stretch>
            <a:fillRect/>
          </a:stretch>
        </p:blipFill>
        <p:spPr bwMode="auto">
          <a:xfrm>
            <a:off x="1011238" y="1744663"/>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6" name="Freeform 33"/>
          <p:cNvSpPr>
            <a:spLocks/>
          </p:cNvSpPr>
          <p:nvPr/>
        </p:nvSpPr>
        <p:spPr bwMode="gray">
          <a:xfrm>
            <a:off x="4725988" y="2587625"/>
            <a:ext cx="1435100" cy="2376488"/>
          </a:xfrm>
          <a:custGeom>
            <a:avLst/>
            <a:gdLst>
              <a:gd name="T0" fmla="*/ 111400 w 876"/>
              <a:gd name="T1" fmla="*/ 0 h 1633"/>
              <a:gd name="T2" fmla="*/ 221163 w 876"/>
              <a:gd name="T3" fmla="*/ 2001023 h 1633"/>
              <a:gd name="T4" fmla="*/ 1435100 w 876"/>
              <a:gd name="T5" fmla="*/ 2257154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a:tailEnd/>
          </a:ln>
          <a:extLst>
            <a:ext uri="{909E8E84-426E-40dd-AFC4-6F175D3DCCD1}">
              <a14:hiddenFill xmlns:a14="http://schemas.microsoft.com/office/drawing/2010/main">
                <a:solidFill>
                  <a:srgbClr val="FFFFFF"/>
                </a:solidFill>
              </a14:hiddenFill>
            </a:ext>
          </a:extLst>
        </p:spPr>
        <p:txBody>
          <a:bodyPr lIns="91435" tIns="45718" rIns="91435" bIns="45718" anchor="ctr"/>
          <a:lstStyle/>
          <a:p>
            <a:endParaRPr lang="nl-BE"/>
          </a:p>
        </p:txBody>
      </p:sp>
      <p:sp>
        <p:nvSpPr>
          <p:cNvPr id="18467" name="Freeform 34"/>
          <p:cNvSpPr>
            <a:spLocks/>
          </p:cNvSpPr>
          <p:nvPr/>
        </p:nvSpPr>
        <p:spPr bwMode="gray">
          <a:xfrm flipH="1">
            <a:off x="3068638" y="2600325"/>
            <a:ext cx="1466850" cy="2363788"/>
          </a:xfrm>
          <a:custGeom>
            <a:avLst/>
            <a:gdLst>
              <a:gd name="T0" fmla="*/ 113865 w 876"/>
              <a:gd name="T1" fmla="*/ 0 h 1633"/>
              <a:gd name="T2" fmla="*/ 226056 w 876"/>
              <a:gd name="T3" fmla="*/ 1990330 h 1633"/>
              <a:gd name="T4" fmla="*/ 1466850 w 876"/>
              <a:gd name="T5" fmla="*/ 2245092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0000">
                <a:alpha val="59999"/>
              </a:srgbClr>
            </a:solidFill>
            <a:round/>
            <a:headEnd type="triangle" w="med" len="med"/>
            <a:tailEnd/>
          </a:ln>
          <a:extLst>
            <a:ext uri="{909E8E84-426E-40dd-AFC4-6F175D3DCCD1}">
              <a14:hiddenFill xmlns:a14="http://schemas.microsoft.com/office/drawing/2010/main">
                <a:solidFill>
                  <a:srgbClr val="FFFFFF"/>
                </a:solidFill>
              </a14:hiddenFill>
            </a:ext>
          </a:extLst>
        </p:spPr>
        <p:txBody>
          <a:bodyPr lIns="91435" tIns="45718" rIns="91435" bIns="45718" anchor="ctr"/>
          <a:lstStyle/>
          <a:p>
            <a:endParaRPr lang="nl-BE"/>
          </a:p>
        </p:txBody>
      </p:sp>
      <p:sp>
        <p:nvSpPr>
          <p:cNvPr id="18468" name="Freeform 35"/>
          <p:cNvSpPr>
            <a:spLocks/>
          </p:cNvSpPr>
          <p:nvPr/>
        </p:nvSpPr>
        <p:spPr bwMode="gray">
          <a:xfrm flipH="1">
            <a:off x="6761163" y="3363913"/>
            <a:ext cx="1008062" cy="1574800"/>
          </a:xfrm>
          <a:custGeom>
            <a:avLst/>
            <a:gdLst>
              <a:gd name="T0" fmla="*/ 78251 w 876"/>
              <a:gd name="T1" fmla="*/ 0 h 1633"/>
              <a:gd name="T2" fmla="*/ 155352 w 876"/>
              <a:gd name="T3" fmla="*/ 1325995 h 1633"/>
              <a:gd name="T4" fmla="*/ 1008062 w 876"/>
              <a:gd name="T5" fmla="*/ 1495722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type="triangle" w="med" len="med"/>
            <a:tailEnd/>
          </a:ln>
          <a:extLst>
            <a:ext uri="{909E8E84-426E-40dd-AFC4-6F175D3DCCD1}">
              <a14:hiddenFill xmlns:a14="http://schemas.microsoft.com/office/drawing/2010/main">
                <a:solidFill>
                  <a:srgbClr val="FFFFFF"/>
                </a:solidFill>
              </a14:hiddenFill>
            </a:ext>
          </a:extLst>
        </p:spPr>
        <p:txBody>
          <a:bodyPr lIns="91435" tIns="45718" rIns="91435" bIns="45718" anchor="ctr"/>
          <a:lstStyle/>
          <a:p>
            <a:endParaRPr lang="nl-BE"/>
          </a:p>
        </p:txBody>
      </p:sp>
      <p:sp>
        <p:nvSpPr>
          <p:cNvPr id="18469" name="Text Box 36"/>
          <p:cNvSpPr txBox="1">
            <a:spLocks noChangeArrowheads="1"/>
          </p:cNvSpPr>
          <p:nvPr/>
        </p:nvSpPr>
        <p:spPr bwMode="white">
          <a:xfrm>
            <a:off x="935038" y="2582863"/>
            <a:ext cx="1447800" cy="48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0000"/>
              </a:lnSpc>
            </a:pPr>
            <a:r>
              <a:rPr lang="en-US" sz="1400" b="1">
                <a:solidFill>
                  <a:schemeClr val="bg1"/>
                </a:solidFill>
              </a:rPr>
              <a:t>APPLICATION</a:t>
            </a:r>
            <a:br>
              <a:rPr lang="en-US" sz="1400" b="1">
                <a:solidFill>
                  <a:schemeClr val="bg1"/>
                </a:solidFill>
              </a:rPr>
            </a:br>
            <a:r>
              <a:rPr lang="en-US" sz="1400" b="1">
                <a:solidFill>
                  <a:schemeClr val="bg1"/>
                </a:solidFill>
              </a:rPr>
              <a:t>ATTACK</a:t>
            </a:r>
          </a:p>
        </p:txBody>
      </p:sp>
      <p:sp>
        <p:nvSpPr>
          <p:cNvPr id="18470" name="Text Box 37"/>
          <p:cNvSpPr txBox="1">
            <a:spLocks noChangeArrowheads="1"/>
          </p:cNvSpPr>
          <p:nvPr/>
        </p:nvSpPr>
        <p:spPr bwMode="auto">
          <a:xfrm>
            <a:off x="304801" y="6096001"/>
            <a:ext cx="7445375" cy="55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pPr>
            <a:r>
              <a:rPr lang="en-US" sz="1700" b="1" dirty="0"/>
              <a:t>You can’t use network layer protection (firewall, SSL, IDS, hardening)  to stop or detect application layer attacks</a:t>
            </a:r>
          </a:p>
        </p:txBody>
      </p:sp>
      <p:sp>
        <p:nvSpPr>
          <p:cNvPr id="18471" name="Freeform 38"/>
          <p:cNvSpPr>
            <a:spLocks/>
          </p:cNvSpPr>
          <p:nvPr/>
        </p:nvSpPr>
        <p:spPr bwMode="gray">
          <a:xfrm>
            <a:off x="5303838" y="2681289"/>
            <a:ext cx="820737" cy="1673225"/>
          </a:xfrm>
          <a:custGeom>
            <a:avLst/>
            <a:gdLst>
              <a:gd name="T0" fmla="*/ 478372 w 525"/>
              <a:gd name="T1" fmla="*/ 1673225 h 967"/>
              <a:gd name="T2" fmla="*/ 741008 w 525"/>
              <a:gd name="T3" fmla="*/ 789029 h 967"/>
              <a:gd name="T4" fmla="*/ 0 w 525"/>
              <a:gd name="T5" fmla="*/ 0 h 967"/>
              <a:gd name="T6" fmla="*/ 0 60000 65536"/>
              <a:gd name="T7" fmla="*/ 0 60000 65536"/>
              <a:gd name="T8" fmla="*/ 0 60000 65536"/>
              <a:gd name="T9" fmla="*/ 0 w 525"/>
              <a:gd name="T10" fmla="*/ 0 h 967"/>
              <a:gd name="T11" fmla="*/ 525 w 525"/>
              <a:gd name="T12" fmla="*/ 967 h 967"/>
            </a:gdLst>
            <a:ahLst/>
            <a:cxnLst>
              <a:cxn ang="T6">
                <a:pos x="T0" y="T1"/>
              </a:cxn>
              <a:cxn ang="T7">
                <a:pos x="T2" y="T3"/>
              </a:cxn>
              <a:cxn ang="T8">
                <a:pos x="T4" y="T5"/>
              </a:cxn>
            </a:cxnLst>
            <a:rect l="T9" t="T10" r="T11" b="T12"/>
            <a:pathLst>
              <a:path w="525" h="967">
                <a:moveTo>
                  <a:pt x="306" y="967"/>
                </a:moveTo>
                <a:cubicBezTo>
                  <a:pt x="334" y="882"/>
                  <a:pt x="525" y="617"/>
                  <a:pt x="474" y="456"/>
                </a:cubicBezTo>
                <a:cubicBezTo>
                  <a:pt x="423" y="295"/>
                  <a:pt x="99" y="95"/>
                  <a:pt x="0" y="0"/>
                </a:cubicBezTo>
              </a:path>
            </a:pathLst>
          </a:custGeom>
          <a:noFill/>
          <a:ln w="101600">
            <a:solidFill>
              <a:srgbClr val="FF9900">
                <a:alpha val="59999"/>
              </a:srgbClr>
            </a:solidFill>
            <a:round/>
            <a:headEnd type="triangle" w="med" len="med"/>
            <a:tailEnd/>
          </a:ln>
          <a:extLst>
            <a:ext uri="{909E8E84-426E-40dd-AFC4-6F175D3DCCD1}">
              <a14:hiddenFill xmlns:a14="http://schemas.microsoft.com/office/drawing/2010/main">
                <a:solidFill>
                  <a:srgbClr val="FFFFFF"/>
                </a:solidFill>
              </a14:hiddenFill>
            </a:ext>
          </a:extLst>
        </p:spPr>
        <p:txBody>
          <a:bodyPr lIns="91435" tIns="45718" rIns="91435" bIns="45718" anchor="ctr"/>
          <a:lstStyle/>
          <a:p>
            <a:endParaRPr lang="nl-BE"/>
          </a:p>
        </p:txBody>
      </p:sp>
      <p:sp>
        <p:nvSpPr>
          <p:cNvPr id="18472" name="Text Box 39"/>
          <p:cNvSpPr txBox="1">
            <a:spLocks noChangeArrowheads="1"/>
          </p:cNvSpPr>
          <p:nvPr/>
        </p:nvSpPr>
        <p:spPr bwMode="auto">
          <a:xfrm rot="-5400000">
            <a:off x="-169650" y="4761829"/>
            <a:ext cx="1426740" cy="28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0000"/>
              </a:lnSpc>
            </a:pPr>
            <a:r>
              <a:rPr lang="en-US" sz="1400" b="1"/>
              <a:t>Network Layer</a:t>
            </a:r>
          </a:p>
        </p:txBody>
      </p:sp>
      <p:sp>
        <p:nvSpPr>
          <p:cNvPr id="18473" name="Text Box 40"/>
          <p:cNvSpPr txBox="1">
            <a:spLocks noChangeArrowheads="1"/>
          </p:cNvSpPr>
          <p:nvPr/>
        </p:nvSpPr>
        <p:spPr bwMode="auto">
          <a:xfrm rot="-5400000">
            <a:off x="-303316" y="2320253"/>
            <a:ext cx="1697247" cy="28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0000"/>
              </a:lnSpc>
            </a:pPr>
            <a:r>
              <a:rPr lang="en-US" sz="1400" b="1"/>
              <a:t>Application Layer</a:t>
            </a:r>
          </a:p>
        </p:txBody>
      </p:sp>
    </p:spTree>
    <p:extLst>
      <p:ext uri="{BB962C8B-B14F-4D97-AF65-F5344CB8AC3E}">
        <p14:creationId xmlns:p14="http://schemas.microsoft.com/office/powerpoint/2010/main" val="4086138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26"/>
          <p:cNvSpPr>
            <a:spLocks noGrp="1" noChangeArrowheads="1"/>
          </p:cNvSpPr>
          <p:nvPr>
            <p:ph type="title"/>
          </p:nvPr>
        </p:nvSpPr>
        <p:spPr>
          <a:xfrm>
            <a:off x="457200" y="274638"/>
            <a:ext cx="8229600" cy="604136"/>
          </a:xfrm>
        </p:spPr>
        <p:txBody>
          <a:bodyPr/>
          <a:lstStyle/>
          <a:p>
            <a:r>
              <a:rPr lang="en-US" dirty="0" smtClean="0"/>
              <a:t>OWASP Top 10</a:t>
            </a:r>
            <a:endParaRPr lang="en-US" dirty="0"/>
          </a:p>
        </p:txBody>
      </p:sp>
      <p:graphicFrame>
        <p:nvGraphicFramePr>
          <p:cNvPr id="10" name="Content Placeholder 3"/>
          <p:cNvGraphicFramePr>
            <a:graphicFrameLocks/>
          </p:cNvGraphicFramePr>
          <p:nvPr>
            <p:extLst>
              <p:ext uri="{D42A27DB-BD31-4B8C-83A1-F6EECF244321}">
                <p14:modId xmlns:p14="http://schemas.microsoft.com/office/powerpoint/2010/main" val="4254176716"/>
              </p:ext>
            </p:extLst>
          </p:nvPr>
        </p:nvGraphicFramePr>
        <p:xfrm>
          <a:off x="122433" y="1113232"/>
          <a:ext cx="8915400" cy="4938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65668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604136"/>
          </a:xfrm>
        </p:spPr>
        <p:txBody>
          <a:bodyPr/>
          <a:lstStyle/>
          <a:p>
            <a:r>
              <a:rPr lang="en-US" dirty="0" smtClean="0"/>
              <a:t>A1 – Injection</a:t>
            </a:r>
            <a:endParaRPr lang="en-US" dirty="0"/>
          </a:p>
        </p:txBody>
      </p:sp>
      <p:sp>
        <p:nvSpPr>
          <p:cNvPr id="5" name="Content Placeholder 4"/>
          <p:cNvSpPr>
            <a:spLocks noGrp="1"/>
          </p:cNvSpPr>
          <p:nvPr>
            <p:ph idx="1"/>
          </p:nvPr>
        </p:nvSpPr>
        <p:spPr/>
        <p:txBody>
          <a:bodyPr/>
          <a:lstStyle/>
          <a:p>
            <a:endParaRPr lang="en-US"/>
          </a:p>
        </p:txBody>
      </p:sp>
      <p:graphicFrame>
        <p:nvGraphicFramePr>
          <p:cNvPr id="4" name="Diagram 3"/>
          <p:cNvGraphicFramePr/>
          <p:nvPr>
            <p:extLst>
              <p:ext uri="{D42A27DB-BD31-4B8C-83A1-F6EECF244321}">
                <p14:modId xmlns:p14="http://schemas.microsoft.com/office/powerpoint/2010/main" val="2127600306"/>
              </p:ext>
            </p:extLst>
          </p:nvPr>
        </p:nvGraphicFramePr>
        <p:xfrm>
          <a:off x="609600" y="1700808"/>
          <a:ext cx="8077200" cy="4547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36464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AutoShape 2"/>
          <p:cNvSpPr>
            <a:spLocks noChangeArrowheads="1"/>
          </p:cNvSpPr>
          <p:nvPr/>
        </p:nvSpPr>
        <p:spPr bwMode="auto">
          <a:xfrm>
            <a:off x="4676775" y="5050632"/>
            <a:ext cx="3970338" cy="1098550"/>
          </a:xfrm>
          <a:prstGeom prst="wedgeRectCallout">
            <a:avLst>
              <a:gd name="adj1" fmla="val 45162"/>
              <a:gd name="adj2" fmla="val -288148"/>
            </a:avLst>
          </a:prstGeom>
          <a:solidFill>
            <a:srgbClr val="C0C0C0"/>
          </a:solidFill>
          <a:ln w="22225">
            <a:solidFill>
              <a:schemeClr val="tx2"/>
            </a:solidFill>
            <a:miter lim="800000"/>
            <a:headEnd type="none" w="sm" len="sm"/>
            <a:tailEnd type="none" w="sm" len="sm"/>
          </a:ln>
          <a:effectLst/>
        </p:spPr>
        <p:txBody>
          <a:bodyPr lIns="0" tIns="0" rIns="0" bIns="0"/>
          <a:lstStyle/>
          <a:p>
            <a:pPr algn="ctr"/>
            <a:endParaRPr lang="en-US"/>
          </a:p>
        </p:txBody>
      </p:sp>
      <p:sp>
        <p:nvSpPr>
          <p:cNvPr id="267267" name="AutoShape 3"/>
          <p:cNvSpPr>
            <a:spLocks noChangeArrowheads="1"/>
          </p:cNvSpPr>
          <p:nvPr/>
        </p:nvSpPr>
        <p:spPr bwMode="auto">
          <a:xfrm>
            <a:off x="5149850" y="3134519"/>
            <a:ext cx="3970338" cy="1098550"/>
          </a:xfrm>
          <a:prstGeom prst="wedgeRectCallout">
            <a:avLst>
              <a:gd name="adj1" fmla="val 21292"/>
              <a:gd name="adj2" fmla="val -114884"/>
            </a:avLst>
          </a:prstGeom>
          <a:solidFill>
            <a:schemeClr val="bg1"/>
          </a:solidFill>
          <a:ln w="22225">
            <a:solidFill>
              <a:schemeClr val="tx2"/>
            </a:solidFill>
            <a:miter lim="800000"/>
            <a:headEnd type="none" w="sm" len="sm"/>
            <a:tailEnd type="none" w="sm" len="sm"/>
          </a:ln>
          <a:effectLst/>
        </p:spPr>
        <p:txBody>
          <a:bodyPr lIns="0" tIns="0" rIns="0" bIns="0"/>
          <a:lstStyle/>
          <a:p>
            <a:pPr algn="ctr"/>
            <a:endParaRPr lang="en-US"/>
          </a:p>
        </p:txBody>
      </p:sp>
      <p:sp>
        <p:nvSpPr>
          <p:cNvPr id="267268" name="Rectangle 4"/>
          <p:cNvSpPr>
            <a:spLocks noGrp="1" noChangeArrowheads="1"/>
          </p:cNvSpPr>
          <p:nvPr>
            <p:ph type="title"/>
          </p:nvPr>
        </p:nvSpPr>
        <p:spPr>
          <a:xfrm>
            <a:off x="277813" y="429419"/>
            <a:ext cx="7734300" cy="425604"/>
          </a:xfrm>
        </p:spPr>
        <p:txBody>
          <a:bodyPr>
            <a:noAutofit/>
          </a:bodyPr>
          <a:lstStyle/>
          <a:p>
            <a:r>
              <a:rPr lang="nl-BE" dirty="0" err="1"/>
              <a:t>example</a:t>
            </a:r>
            <a:r>
              <a:rPr lang="nl-BE" dirty="0"/>
              <a:t> : </a:t>
            </a:r>
            <a:r>
              <a:rPr lang="nl-BE" dirty="0" err="1"/>
              <a:t>SQL-injection</a:t>
            </a:r>
            <a:r>
              <a:rPr lang="nl-BE" dirty="0"/>
              <a:t> </a:t>
            </a:r>
            <a:r>
              <a:rPr lang="nl-BE" dirty="0" err="1"/>
              <a:t>attack</a:t>
            </a:r>
            <a:endParaRPr lang="en-GB" dirty="0"/>
          </a:p>
        </p:txBody>
      </p:sp>
      <p:sp>
        <p:nvSpPr>
          <p:cNvPr id="267269" name="Rectangle 5"/>
          <p:cNvSpPr>
            <a:spLocks noGrp="1" noChangeArrowheads="1"/>
          </p:cNvSpPr>
          <p:nvPr>
            <p:ph type="body" sz="half" idx="1"/>
          </p:nvPr>
        </p:nvSpPr>
        <p:spPr>
          <a:xfrm>
            <a:off x="5205413" y="3158332"/>
            <a:ext cx="3763962" cy="1008062"/>
          </a:xfrm>
        </p:spPr>
        <p:txBody>
          <a:bodyPr/>
          <a:lstStyle/>
          <a:p>
            <a:pPr marL="0" indent="0"/>
            <a:r>
              <a:rPr lang="en-GB" sz="1400" dirty="0">
                <a:solidFill>
                  <a:schemeClr val="accent4"/>
                </a:solidFill>
              </a:rPr>
              <a:t>Select </a:t>
            </a:r>
            <a:r>
              <a:rPr lang="en-GB" sz="1400" dirty="0" err="1">
                <a:solidFill>
                  <a:schemeClr val="accent4"/>
                </a:solidFill>
              </a:rPr>
              <a:t>user_information</a:t>
            </a:r>
            <a:r>
              <a:rPr lang="en-GB" sz="1400" dirty="0">
                <a:solidFill>
                  <a:schemeClr val="accent4"/>
                </a:solidFill>
              </a:rPr>
              <a:t> </a:t>
            </a:r>
            <a:br>
              <a:rPr lang="en-GB" sz="1400" dirty="0">
                <a:solidFill>
                  <a:schemeClr val="accent4"/>
                </a:solidFill>
              </a:rPr>
            </a:br>
            <a:r>
              <a:rPr lang="en-GB" sz="1400" dirty="0">
                <a:solidFill>
                  <a:schemeClr val="accent4"/>
                </a:solidFill>
              </a:rPr>
              <a:t>from </a:t>
            </a:r>
            <a:r>
              <a:rPr lang="en-GB" sz="1400" dirty="0" err="1">
                <a:solidFill>
                  <a:schemeClr val="accent4"/>
                </a:solidFill>
              </a:rPr>
              <a:t>user_table</a:t>
            </a:r>
            <a:r>
              <a:rPr lang="en-GB" sz="1400" dirty="0">
                <a:solidFill>
                  <a:schemeClr val="accent4"/>
                </a:solidFill>
              </a:rPr>
              <a:t> </a:t>
            </a:r>
            <a:br>
              <a:rPr lang="en-GB" sz="1400" dirty="0">
                <a:solidFill>
                  <a:schemeClr val="accent4"/>
                </a:solidFill>
              </a:rPr>
            </a:br>
            <a:r>
              <a:rPr lang="en-GB" sz="1400" dirty="0">
                <a:solidFill>
                  <a:schemeClr val="accent4"/>
                </a:solidFill>
              </a:rPr>
              <a:t>where username=</a:t>
            </a:r>
            <a:r>
              <a:rPr lang="en-GB" sz="1400" i="1" dirty="0">
                <a:solidFill>
                  <a:schemeClr val="accent4"/>
                </a:solidFill>
              </a:rPr>
              <a:t>’input username</a:t>
            </a:r>
            <a:r>
              <a:rPr lang="en-GB" sz="1400" dirty="0">
                <a:solidFill>
                  <a:schemeClr val="accent4"/>
                </a:solidFill>
              </a:rPr>
              <a:t>’ and password=</a:t>
            </a:r>
            <a:r>
              <a:rPr lang="en-GB" sz="1400" i="1" dirty="0">
                <a:solidFill>
                  <a:schemeClr val="accent4"/>
                </a:solidFill>
              </a:rPr>
              <a:t>’input password</a:t>
            </a:r>
            <a:r>
              <a:rPr lang="en-GB" sz="1400" dirty="0">
                <a:solidFill>
                  <a:schemeClr val="accent4"/>
                </a:solidFill>
              </a:rPr>
              <a:t>’</a:t>
            </a:r>
          </a:p>
        </p:txBody>
      </p:sp>
      <p:graphicFrame>
        <p:nvGraphicFramePr>
          <p:cNvPr id="267270" name="Object 6"/>
          <p:cNvGraphicFramePr>
            <a:graphicFrameLocks noGrp="1" noChangeAspect="1"/>
          </p:cNvGraphicFramePr>
          <p:nvPr>
            <p:ph sz="half" idx="2"/>
            <p:extLst>
              <p:ext uri="{D42A27DB-BD31-4B8C-83A1-F6EECF244321}">
                <p14:modId xmlns:p14="http://schemas.microsoft.com/office/powerpoint/2010/main" val="2317081415"/>
              </p:ext>
            </p:extLst>
          </p:nvPr>
        </p:nvGraphicFramePr>
        <p:xfrm>
          <a:off x="369889" y="1508919"/>
          <a:ext cx="8264525" cy="1404938"/>
        </p:xfrm>
        <a:graphic>
          <a:graphicData uri="http://schemas.openxmlformats.org/presentationml/2006/ole">
            <mc:AlternateContent xmlns:mc="http://schemas.openxmlformats.org/markup-compatibility/2006">
              <mc:Choice xmlns:v="urn:schemas-microsoft-com:vml" Requires="v">
                <p:oleObj spid="_x0000_s5132" name="Visio" r:id="rId4" imgW="7741968" imgH="1315664" progId="Visio.Drawing.11">
                  <p:embed/>
                </p:oleObj>
              </mc:Choice>
              <mc:Fallback>
                <p:oleObj name="Visio" r:id="rId4" imgW="7741968" imgH="131566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889" y="1508919"/>
                        <a:ext cx="8264525" cy="1404938"/>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22225">
                            <a:solidFill>
                              <a:schemeClr val="tx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7"/>
          <p:cNvGrpSpPr>
            <a:grpSpLocks/>
          </p:cNvGrpSpPr>
          <p:nvPr/>
        </p:nvGrpSpPr>
        <p:grpSpPr bwMode="auto">
          <a:xfrm>
            <a:off x="323851" y="3794919"/>
            <a:ext cx="3190875" cy="1309688"/>
            <a:chOff x="204" y="2110"/>
            <a:chExt cx="2010" cy="825"/>
          </a:xfrm>
        </p:grpSpPr>
        <p:sp>
          <p:nvSpPr>
            <p:cNvPr id="267272" name="AutoShape 8"/>
            <p:cNvSpPr>
              <a:spLocks noChangeArrowheads="1"/>
            </p:cNvSpPr>
            <p:nvPr/>
          </p:nvSpPr>
          <p:spPr bwMode="auto">
            <a:xfrm>
              <a:off x="204" y="2110"/>
              <a:ext cx="2010" cy="825"/>
            </a:xfrm>
            <a:prstGeom prst="wedgeRectCallout">
              <a:avLst>
                <a:gd name="adj1" fmla="val -35421"/>
                <a:gd name="adj2" fmla="val -126727"/>
              </a:avLst>
            </a:prstGeom>
            <a:noFill/>
            <a:ln w="22225">
              <a:solidFill>
                <a:schemeClr val="tx2"/>
              </a:solidFill>
              <a:miter lim="800000"/>
              <a:headEnd type="none" w="sm" len="sm"/>
              <a:tailEnd type="none" w="sm" len="sm"/>
            </a:ln>
            <a:effectLst/>
          </p:spPr>
          <p:txBody>
            <a:bodyPr lIns="0" tIns="0" rIns="0" bIns="0"/>
            <a:lstStyle/>
            <a:p>
              <a:pPr algn="ctr"/>
              <a:endParaRPr lang="en-US"/>
            </a:p>
          </p:txBody>
        </p:sp>
        <p:pic>
          <p:nvPicPr>
            <p:cNvPr id="267273" name="Picture 9"/>
            <p:cNvPicPr>
              <a:picLocks noChangeAspect="1" noChangeArrowheads="1"/>
            </p:cNvPicPr>
            <p:nvPr/>
          </p:nvPicPr>
          <p:blipFill>
            <a:blip r:embed="rId6" cstate="print"/>
            <a:srcRect/>
            <a:stretch>
              <a:fillRect/>
            </a:stretch>
          </p:blipFill>
          <p:spPr bwMode="auto">
            <a:xfrm>
              <a:off x="523" y="2198"/>
              <a:ext cx="1668" cy="672"/>
            </a:xfrm>
            <a:prstGeom prst="rect">
              <a:avLst/>
            </a:prstGeom>
            <a:noFill/>
            <a:ln w="22225">
              <a:noFill/>
              <a:miter lim="800000"/>
              <a:headEnd type="none" w="sm" len="sm"/>
              <a:tailEnd type="none" w="sm" len="sm"/>
            </a:ln>
            <a:effectLst/>
          </p:spPr>
        </p:pic>
      </p:grpSp>
      <p:sp>
        <p:nvSpPr>
          <p:cNvPr id="267274" name="Rectangle 10"/>
          <p:cNvSpPr>
            <a:spLocks noChangeArrowheads="1"/>
          </p:cNvSpPr>
          <p:nvPr/>
        </p:nvSpPr>
        <p:spPr bwMode="gray">
          <a:xfrm>
            <a:off x="4730750" y="5060157"/>
            <a:ext cx="3956050" cy="1008062"/>
          </a:xfrm>
          <a:prstGeom prst="rect">
            <a:avLst/>
          </a:prstGeom>
          <a:noFill/>
          <a:ln w="9525">
            <a:noFill/>
            <a:miter lim="800000"/>
            <a:headEnd/>
            <a:tailEnd/>
          </a:ln>
        </p:spPr>
        <p:txBody>
          <a:bodyPr lIns="0" tIns="0" rIns="0" bIns="0"/>
          <a:lstStyle/>
          <a:p>
            <a:pPr>
              <a:lnSpc>
                <a:spcPct val="90000"/>
              </a:lnSpc>
              <a:spcBef>
                <a:spcPct val="35000"/>
              </a:spcBef>
              <a:buClr>
                <a:schemeClr val="tx2"/>
              </a:buClr>
              <a:buFont typeface="Times"/>
              <a:buNone/>
            </a:pPr>
            <a:r>
              <a:rPr lang="en-GB" sz="2000" dirty="0">
                <a:solidFill>
                  <a:schemeClr val="accent4"/>
                </a:solidFill>
              </a:rPr>
              <a:t>Select </a:t>
            </a:r>
            <a:r>
              <a:rPr lang="en-GB" sz="2000" dirty="0" err="1">
                <a:solidFill>
                  <a:schemeClr val="accent4"/>
                </a:solidFill>
              </a:rPr>
              <a:t>user_information</a:t>
            </a:r>
            <a:r>
              <a:rPr lang="en-GB" sz="2000" dirty="0">
                <a:solidFill>
                  <a:schemeClr val="accent4"/>
                </a:solidFill>
              </a:rPr>
              <a:t> </a:t>
            </a:r>
            <a:br>
              <a:rPr lang="en-GB" sz="2000" dirty="0">
                <a:solidFill>
                  <a:schemeClr val="accent4"/>
                </a:solidFill>
              </a:rPr>
            </a:br>
            <a:r>
              <a:rPr lang="en-GB" sz="2000" dirty="0">
                <a:solidFill>
                  <a:schemeClr val="accent4"/>
                </a:solidFill>
              </a:rPr>
              <a:t>from </a:t>
            </a:r>
            <a:r>
              <a:rPr lang="en-GB" sz="2000" dirty="0" err="1">
                <a:solidFill>
                  <a:schemeClr val="accent4"/>
                </a:solidFill>
              </a:rPr>
              <a:t>user_table</a:t>
            </a:r>
            <a:r>
              <a:rPr lang="en-GB" sz="2000" dirty="0">
                <a:solidFill>
                  <a:schemeClr val="accent4"/>
                </a:solidFill>
              </a:rPr>
              <a:t> </a:t>
            </a:r>
            <a:br>
              <a:rPr lang="en-GB" sz="2000" dirty="0">
                <a:solidFill>
                  <a:schemeClr val="accent4"/>
                </a:solidFill>
              </a:rPr>
            </a:br>
            <a:r>
              <a:rPr lang="en-GB" sz="2000" dirty="0">
                <a:solidFill>
                  <a:schemeClr val="accent4"/>
                </a:solidFill>
              </a:rPr>
              <a:t>where username=</a:t>
            </a:r>
            <a:r>
              <a:rPr lang="en-GB" sz="2000" i="1" dirty="0">
                <a:solidFill>
                  <a:schemeClr val="accent4"/>
                </a:solidFill>
              </a:rPr>
              <a:t>’</a:t>
            </a:r>
            <a:r>
              <a:rPr lang="en-GB" sz="2000" dirty="0">
                <a:solidFill>
                  <a:srgbClr val="FF0000"/>
                </a:solidFill>
              </a:rPr>
              <a:t>’ or 1=</a:t>
            </a:r>
            <a:r>
              <a:rPr lang="en-GB" sz="2000" dirty="0" err="1">
                <a:solidFill>
                  <a:srgbClr val="FF0000"/>
                </a:solidFill>
              </a:rPr>
              <a:t>1</a:t>
            </a:r>
            <a:r>
              <a:rPr lang="en-GB" sz="2000" dirty="0">
                <a:solidFill>
                  <a:srgbClr val="FF0000"/>
                </a:solidFill>
              </a:rPr>
              <a:t> -– </a:t>
            </a:r>
            <a:r>
              <a:rPr lang="en-GB" sz="2000" dirty="0">
                <a:solidFill>
                  <a:schemeClr val="accent4"/>
                </a:solidFill>
              </a:rPr>
              <a:t>‘ and password=</a:t>
            </a:r>
            <a:r>
              <a:rPr lang="en-GB" sz="2000" i="1" dirty="0">
                <a:solidFill>
                  <a:schemeClr val="accent4"/>
                </a:solidFill>
              </a:rPr>
              <a:t>’</a:t>
            </a:r>
            <a:r>
              <a:rPr lang="en-GB" sz="2000" i="1" dirty="0" err="1">
                <a:solidFill>
                  <a:schemeClr val="accent4"/>
                </a:solidFill>
              </a:rPr>
              <a:t>abc</a:t>
            </a:r>
            <a:r>
              <a:rPr lang="en-GB" sz="2000" dirty="0">
                <a:solidFill>
                  <a:schemeClr val="accent4"/>
                </a:solidFill>
              </a:rPr>
              <a:t>’</a:t>
            </a:r>
          </a:p>
        </p:txBody>
      </p:sp>
      <p:pic>
        <p:nvPicPr>
          <p:cNvPr id="267275" name="Picture 66" descr="TN_hacker"/>
          <p:cNvPicPr>
            <a:picLocks noChangeAspect="1" noChangeArrowheads="1"/>
          </p:cNvPicPr>
          <p:nvPr/>
        </p:nvPicPr>
        <p:blipFill>
          <a:blip r:embed="rId7" cstate="print">
            <a:lum bright="24000" contrast="42000"/>
          </a:blip>
          <a:srcRect/>
          <a:stretch>
            <a:fillRect/>
          </a:stretch>
        </p:blipFill>
        <p:spPr bwMode="auto">
          <a:xfrm>
            <a:off x="325439" y="1521619"/>
            <a:ext cx="1093787" cy="1093788"/>
          </a:xfrm>
          <a:prstGeom prst="rect">
            <a:avLst/>
          </a:prstGeom>
          <a:noFill/>
          <a:ln w="9525">
            <a:noFill/>
            <a:miter lim="800000"/>
            <a:headEnd/>
            <a:tailEnd/>
          </a:ln>
        </p:spPr>
      </p:pic>
    </p:spTree>
    <p:extLst>
      <p:ext uri="{BB962C8B-B14F-4D97-AF65-F5344CB8AC3E}">
        <p14:creationId xmlns:p14="http://schemas.microsoft.com/office/powerpoint/2010/main" val="1512097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7270"/>
                                        </p:tgtEl>
                                        <p:attrNameLst>
                                          <p:attrName>style.visibility</p:attrName>
                                        </p:attrNameLst>
                                      </p:cBhvr>
                                      <p:to>
                                        <p:strVal val="visible"/>
                                      </p:to>
                                    </p:set>
                                    <p:animEffect transition="in" filter="blinds(horizontal)">
                                      <p:cBhvr>
                                        <p:cTn id="7" dur="500"/>
                                        <p:tgtEl>
                                          <p:spTgt spid="26727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7267"/>
                                        </p:tgtEl>
                                        <p:attrNameLst>
                                          <p:attrName>style.visibility</p:attrName>
                                        </p:attrNameLst>
                                      </p:cBhvr>
                                      <p:to>
                                        <p:strVal val="visible"/>
                                      </p:to>
                                    </p:set>
                                    <p:animEffect transition="in" filter="blinds(horizontal)">
                                      <p:cBhvr>
                                        <p:cTn id="12" dur="500"/>
                                        <p:tgtEl>
                                          <p:spTgt spid="26726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67269">
                                            <p:txEl>
                                              <p:pRg st="0" end="0"/>
                                            </p:txEl>
                                          </p:spTgt>
                                        </p:tgtEl>
                                        <p:attrNameLst>
                                          <p:attrName>style.visibility</p:attrName>
                                        </p:attrNameLst>
                                      </p:cBhvr>
                                      <p:to>
                                        <p:strVal val="visible"/>
                                      </p:to>
                                    </p:set>
                                    <p:animEffect transition="in" filter="blinds(horizontal)">
                                      <p:cBhvr>
                                        <p:cTn id="15" dur="500"/>
                                        <p:tgtEl>
                                          <p:spTgt spid="26726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67275"/>
                                        </p:tgtEl>
                                        <p:attrNameLst>
                                          <p:attrName>style.visibility</p:attrName>
                                        </p:attrNameLst>
                                      </p:cBhvr>
                                      <p:to>
                                        <p:strVal val="visible"/>
                                      </p:to>
                                    </p:set>
                                    <p:animEffect transition="in" filter="blinds(horizontal)">
                                      <p:cBhvr>
                                        <p:cTn id="20" dur="500"/>
                                        <p:tgtEl>
                                          <p:spTgt spid="26727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67274"/>
                                        </p:tgtEl>
                                        <p:attrNameLst>
                                          <p:attrName>style.visibility</p:attrName>
                                        </p:attrNameLst>
                                      </p:cBhvr>
                                      <p:to>
                                        <p:strVal val="visible"/>
                                      </p:to>
                                    </p:set>
                                    <p:animEffect transition="in" filter="blinds(horizontal)">
                                      <p:cBhvr>
                                        <p:cTn id="30" dur="500"/>
                                        <p:tgtEl>
                                          <p:spTgt spid="26727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67266"/>
                                        </p:tgtEl>
                                        <p:attrNameLst>
                                          <p:attrName>style.visibility</p:attrName>
                                        </p:attrNameLst>
                                      </p:cBhvr>
                                      <p:to>
                                        <p:strVal val="visible"/>
                                      </p:to>
                                    </p:set>
                                    <p:animEffect transition="in" filter="blinds(horizontal)">
                                      <p:cBhvr>
                                        <p:cTn id="33" dur="500"/>
                                        <p:tgtEl>
                                          <p:spTgt spid="267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6" grpId="0" animBg="1"/>
      <p:bldP spid="267267" grpId="0" animBg="1"/>
      <p:bldP spid="267269" grpId="0" build="p"/>
      <p:bldP spid="267274"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274638"/>
            <a:ext cx="8229600" cy="627887"/>
          </a:xfrm>
        </p:spPr>
        <p:txBody>
          <a:bodyPr/>
          <a:lstStyle/>
          <a:p>
            <a:r>
              <a:rPr lang="nl-BE" dirty="0" smtClean="0"/>
              <a:t>RockYou?</a:t>
            </a:r>
            <a:endParaRPr lang="nl-BE" dirty="0"/>
          </a:p>
        </p:txBody>
      </p:sp>
      <p:sp>
        <p:nvSpPr>
          <p:cNvPr id="92163" name="Content Placeholder 2"/>
          <p:cNvSpPr>
            <a:spLocks noGrp="1"/>
          </p:cNvSpPr>
          <p:nvPr>
            <p:ph idx="1"/>
          </p:nvPr>
        </p:nvSpPr>
        <p:spPr/>
        <p:txBody>
          <a:bodyPr>
            <a:normAutofit fontScale="92500" lnSpcReduction="10000"/>
          </a:bodyPr>
          <a:lstStyle/>
          <a:p>
            <a:r>
              <a:rPr lang="nl-BE" smtClean="0"/>
              <a:t>December 2009</a:t>
            </a:r>
          </a:p>
          <a:p>
            <a:pPr lvl="1"/>
            <a:r>
              <a:rPr lang="nl-BE" smtClean="0"/>
              <a:t>a hacker used SQL Injection techniques</a:t>
            </a:r>
            <a:br>
              <a:rPr lang="nl-BE" smtClean="0"/>
            </a:br>
            <a:r>
              <a:rPr lang="nl-BE" smtClean="0"/>
              <a:t>to hack the database of RockYou</a:t>
            </a:r>
          </a:p>
          <a:p>
            <a:pPr lvl="1"/>
            <a:r>
              <a:rPr lang="nl-BE" smtClean="0"/>
              <a:t>RockYou creates applications for </a:t>
            </a:r>
            <a:br>
              <a:rPr lang="nl-BE" smtClean="0"/>
            </a:br>
            <a:r>
              <a:rPr lang="nl-BE" smtClean="0"/>
              <a:t>MySpace, Facebook, ...</a:t>
            </a:r>
          </a:p>
          <a:p>
            <a:r>
              <a:rPr lang="nl-BE" smtClean="0"/>
              <a:t>Result</a:t>
            </a:r>
          </a:p>
          <a:p>
            <a:pPr lvl="1"/>
            <a:r>
              <a:rPr lang="nl-BE" smtClean="0"/>
              <a:t>data of 32.603.388 users and </a:t>
            </a:r>
            <a:br>
              <a:rPr lang="nl-BE" smtClean="0"/>
            </a:br>
            <a:r>
              <a:rPr lang="nl-BE" smtClean="0"/>
              <a:t>administrative accounts was </a:t>
            </a:r>
            <a:br>
              <a:rPr lang="nl-BE" smtClean="0"/>
            </a:br>
            <a:r>
              <a:rPr lang="nl-BE" smtClean="0"/>
              <a:t>compromised (credentials + </a:t>
            </a:r>
            <a:br>
              <a:rPr lang="nl-BE" smtClean="0"/>
            </a:br>
            <a:r>
              <a:rPr lang="nl-BE" smtClean="0"/>
              <a:t>clear text passwords)</a:t>
            </a:r>
          </a:p>
          <a:p>
            <a:pPr lvl="1"/>
            <a:r>
              <a:rPr lang="nl-BE" smtClean="0"/>
              <a:t>the data also contained</a:t>
            </a:r>
            <a:br>
              <a:rPr lang="nl-BE" smtClean="0"/>
            </a:br>
            <a:r>
              <a:rPr lang="nl-BE" smtClean="0"/>
              <a:t>email-addresses and passwords</a:t>
            </a:r>
            <a:br>
              <a:rPr lang="nl-BE" smtClean="0"/>
            </a:br>
            <a:r>
              <a:rPr lang="nl-BE" smtClean="0"/>
              <a:t>for 3rd party sites</a:t>
            </a:r>
          </a:p>
          <a:p>
            <a:r>
              <a:rPr lang="nl-BE" smtClean="0"/>
              <a:t>Question: how many of those users use the same password for other sites too?</a:t>
            </a:r>
            <a:endParaRPr lang="nl-BE" dirty="0"/>
          </a:p>
        </p:txBody>
      </p:sp>
      <p:pic>
        <p:nvPicPr>
          <p:cNvPr id="92164" name="Picture 2"/>
          <p:cNvPicPr>
            <a:picLocks noChangeAspect="1" noChangeArrowheads="1"/>
          </p:cNvPicPr>
          <p:nvPr/>
        </p:nvPicPr>
        <p:blipFill>
          <a:blip r:embed="rId3" cstate="print"/>
          <a:srcRect/>
          <a:stretch>
            <a:fillRect/>
          </a:stretch>
        </p:blipFill>
        <p:spPr bwMode="auto">
          <a:xfrm>
            <a:off x="5191065" y="1600200"/>
            <a:ext cx="3803529" cy="3429000"/>
          </a:xfrm>
          <a:prstGeom prst="rect">
            <a:avLst/>
          </a:prstGeom>
          <a:noFill/>
          <a:ln w="9525">
            <a:noFill/>
            <a:miter lim="800000"/>
            <a:headEnd/>
            <a:tailEnd/>
          </a:ln>
        </p:spPr>
      </p:pic>
    </p:spTree>
    <p:extLst>
      <p:ext uri="{BB962C8B-B14F-4D97-AF65-F5344CB8AC3E}">
        <p14:creationId xmlns:p14="http://schemas.microsoft.com/office/powerpoint/2010/main" val="6253631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MPTYTAG" val="EmptyTag"/>
  <p:tag name="04/16/2010" val="LastModified"/>
</p:tagLst>
</file>

<file path=ppt/tags/tag2.xml><?xml version="1.0" encoding="utf-8"?>
<p:tagLst xmlns:a="http://schemas.openxmlformats.org/drawingml/2006/main" xmlns:r="http://schemas.openxmlformats.org/officeDocument/2006/relationships" xmlns:p="http://schemas.openxmlformats.org/presentationml/2006/main">
  <p:tag name="11/13/2009" val="LastModified"/>
</p:tagLst>
</file>

<file path=ppt/tags/tag3.xml><?xml version="1.0" encoding="utf-8"?>
<p:tagLst xmlns:a="http://schemas.openxmlformats.org/drawingml/2006/main" xmlns:r="http://schemas.openxmlformats.org/officeDocument/2006/relationships" xmlns:p="http://schemas.openxmlformats.org/presentationml/2006/main">
  <p:tag name="11/13/2009" val="LastModified"/>
</p:tagLst>
</file>

<file path=ppt/tags/tag4.xml><?xml version="1.0" encoding="utf-8"?>
<p:tagLst xmlns:a="http://schemas.openxmlformats.org/drawingml/2006/main" xmlns:r="http://schemas.openxmlformats.org/officeDocument/2006/relationships" xmlns:p="http://schemas.openxmlformats.org/presentationml/2006/main">
  <p:tag name="EMPTYTAG" val="EmptyTag"/>
  <p:tag name="11/13/2009" val="LastModified"/>
</p:tagLst>
</file>

<file path=ppt/theme/theme1.xml><?xml version="1.0" encoding="utf-8"?>
<a:theme xmlns:a="http://schemas.openxmlformats.org/drawingml/2006/main" name="Corporate_PPT_Template-2">
  <a:themeElements>
    <a:clrScheme name="Fortinet 2010 1">
      <a:dk1>
        <a:srgbClr val="000000"/>
      </a:dk1>
      <a:lt1>
        <a:sysClr val="window" lastClr="FFFFFF"/>
      </a:lt1>
      <a:dk2>
        <a:srgbClr val="333333"/>
      </a:dk2>
      <a:lt2>
        <a:srgbClr val="EEECE1"/>
      </a:lt2>
      <a:accent1>
        <a:srgbClr val="0066CC"/>
      </a:accent1>
      <a:accent2>
        <a:srgbClr val="DC291E"/>
      </a:accent2>
      <a:accent3>
        <a:srgbClr val="33CC33"/>
      </a:accent3>
      <a:accent4>
        <a:srgbClr val="FFCC00"/>
      </a:accent4>
      <a:accent5>
        <a:srgbClr val="3399CC"/>
      </a:accent5>
      <a:accent6>
        <a:srgbClr val="868A90"/>
      </a:accent6>
      <a:hlink>
        <a:srgbClr val="FF6600"/>
      </a:hlink>
      <a:folHlink>
        <a:srgbClr val="DD954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0">
              <a:srgbClr val="A5ACB0"/>
            </a:gs>
            <a:gs pos="100000">
              <a:srgbClr val="FFFFFF"/>
            </a:gs>
          </a:gsLst>
          <a:lin ang="5400000" scaled="0"/>
          <a:tileRect/>
        </a:gradFill>
        <a:ln w="9525" cap="flat" cmpd="sng" algn="ctr">
          <a:noFill/>
          <a:prstDash val="solid"/>
          <a:round/>
          <a:headEnd type="none" w="med" len="med"/>
          <a:tailEnd type="none" w="med" len="med"/>
        </a:ln>
        <a:effectLst/>
      </a:spPr>
      <a:bodyPr vert="horz" wrap="square" lIns="0" tIns="0" rIns="0" bIns="0" numCol="1" rtlCol="0"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accent1"/>
          </a:buClr>
          <a:buSzPct val="90000"/>
          <a:buFont typeface="Wingdings" charset="2"/>
          <a:buNone/>
          <a:tabLst/>
          <a:defRPr kumimoji="0" sz="2000" b="0" i="0" u="none" strike="noStrike" cap="none" normalizeH="0" baseline="0">
            <a:ln>
              <a:noFill/>
            </a:ln>
            <a:solidFill>
              <a:schemeClr val="accent2"/>
            </a:solidFill>
            <a:effectLst/>
            <a:latin typeface="Arial" charset="0"/>
          </a:defRPr>
        </a:defPPr>
      </a:lstStyle>
    </a:spDef>
    <a:lnDef>
      <a:spPr bwMode="auto">
        <a:solidFill>
          <a:schemeClr val="accent2">
            <a:alpha val="42000"/>
          </a:schemeClr>
        </a:solidFill>
        <a:ln w="9525" cap="flat" cmpd="sng" algn="ctr">
          <a:solidFill>
            <a:schemeClr val="accent6">
              <a:lumMod val="60000"/>
              <a:lumOff val="40000"/>
            </a:schemeClr>
          </a:solidFill>
          <a:prstDash val="solid"/>
          <a:round/>
          <a:headEnd type="none" w="med" len="med"/>
          <a:tailEnd type="none" w="med" len="med"/>
        </a:ln>
        <a:effectLst/>
      </a:spPr>
      <a:bodyPr/>
      <a:lstStyle/>
    </a:lnDef>
    <a:txDef>
      <a:spPr>
        <a:noFill/>
      </a:spPr>
      <a:bodyPr wrap="none" rtlCol="0">
        <a:spAutoFit/>
      </a:bodyPr>
      <a:lstStyle>
        <a:defPPr>
          <a:defRPr sz="1000" dirty="0" smtClean="0">
            <a:solidFill>
              <a:srgbClr val="404040"/>
            </a:solidFill>
            <a:latin typeface="Helvetica 55 Roman"/>
            <a:cs typeface="Helvetica 55 Roman"/>
          </a:defRPr>
        </a:defPPr>
      </a:lstStyle>
    </a:txDef>
  </a:objectDefaults>
  <a:extraClrSchemeLst>
    <a:extraClrScheme>
      <a:clrScheme name="2_EPS_Custom_print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EPS_Custom_print 2">
        <a:dk1>
          <a:srgbClr val="000000"/>
        </a:dk1>
        <a:lt1>
          <a:srgbClr val="FFFFFF"/>
        </a:lt1>
        <a:dk2>
          <a:srgbClr val="000000"/>
        </a:dk2>
        <a:lt2>
          <a:srgbClr val="808080"/>
        </a:lt2>
        <a:accent1>
          <a:srgbClr val="000000"/>
        </a:accent1>
        <a:accent2>
          <a:srgbClr val="000000"/>
        </a:accent2>
        <a:accent3>
          <a:srgbClr val="FFFFFF"/>
        </a:accent3>
        <a:accent4>
          <a:srgbClr val="000000"/>
        </a:accent4>
        <a:accent5>
          <a:srgbClr val="AAAAAA"/>
        </a:accent5>
        <a:accent6>
          <a:srgbClr val="000000"/>
        </a:accent6>
        <a:hlink>
          <a:srgbClr val="000000"/>
        </a:hlink>
        <a:folHlink>
          <a:srgbClr val="00FFCC"/>
        </a:folHlink>
      </a:clrScheme>
      <a:clrMap bg1="lt1" tx1="dk1" bg2="lt2" tx2="dk2" accent1="accent1" accent2="accent2" accent3="accent3" accent4="accent4" accent5="accent5" accent6="accent6" hlink="hlink" folHlink="folHlink"/>
    </a:extraClrScheme>
    <a:extraClrScheme>
      <a:clrScheme name="2_EPS_Custom_print 3">
        <a:dk1>
          <a:srgbClr val="808080"/>
        </a:dk1>
        <a:lt1>
          <a:srgbClr val="FFFFFF"/>
        </a:lt1>
        <a:dk2>
          <a:srgbClr val="000000"/>
        </a:dk2>
        <a:lt2>
          <a:srgbClr val="FFFFFF"/>
        </a:lt2>
        <a:accent1>
          <a:srgbClr val="FF0000"/>
        </a:accent1>
        <a:accent2>
          <a:srgbClr val="FFFF00"/>
        </a:accent2>
        <a:accent3>
          <a:srgbClr val="AAAAAA"/>
        </a:accent3>
        <a:accent4>
          <a:srgbClr val="DADADA"/>
        </a:accent4>
        <a:accent5>
          <a:srgbClr val="FFAAAA"/>
        </a:accent5>
        <a:accent6>
          <a:srgbClr val="E7E700"/>
        </a:accent6>
        <a:hlink>
          <a:srgbClr val="FF0000"/>
        </a:hlink>
        <a:folHlink>
          <a:srgbClr val="008000"/>
        </a:folHlink>
      </a:clrScheme>
      <a:clrMap bg1="dk2" tx1="lt1" bg2="dk1" tx2="lt2" accent1="accent1" accent2="accent2" accent3="accent3" accent4="accent4" accent5="accent5" accent6="accent6" hlink="hlink" folHlink="folHlink"/>
    </a:extraClrScheme>
    <a:extraClrScheme>
      <a:clrScheme name="2_EPS_Custom_print 4">
        <a:dk1>
          <a:srgbClr val="000000"/>
        </a:dk1>
        <a:lt1>
          <a:srgbClr val="FFFFFF"/>
        </a:lt1>
        <a:dk2>
          <a:srgbClr val="000000"/>
        </a:dk2>
        <a:lt2>
          <a:srgbClr val="4D4D4D"/>
        </a:lt2>
        <a:accent1>
          <a:srgbClr val="287AC8"/>
        </a:accent1>
        <a:accent2>
          <a:srgbClr val="000000"/>
        </a:accent2>
        <a:accent3>
          <a:srgbClr val="FFFFFF"/>
        </a:accent3>
        <a:accent4>
          <a:srgbClr val="000000"/>
        </a:accent4>
        <a:accent5>
          <a:srgbClr val="ACBEE0"/>
        </a:accent5>
        <a:accent6>
          <a:srgbClr val="000000"/>
        </a:accent6>
        <a:hlink>
          <a:srgbClr val="287AC8"/>
        </a:hlink>
        <a:folHlink>
          <a:srgbClr val="CFFFA3"/>
        </a:folHlink>
      </a:clrScheme>
      <a:clrMap bg1="lt1" tx1="dk1" bg2="lt2" tx2="dk2" accent1="accent1" accent2="accent2" accent3="accent3" accent4="accent4" accent5="accent5" accent6="accent6" hlink="hlink" folHlink="folHlink"/>
    </a:extraClrScheme>
    <a:extraClrScheme>
      <a:clrScheme name="2_EPS_Custom_print 5">
        <a:dk1>
          <a:srgbClr val="000000"/>
        </a:dk1>
        <a:lt1>
          <a:srgbClr val="FFFFFF"/>
        </a:lt1>
        <a:dk2>
          <a:srgbClr val="287AC8"/>
        </a:dk2>
        <a:lt2>
          <a:srgbClr val="4D4D4D"/>
        </a:lt2>
        <a:accent1>
          <a:srgbClr val="287AC8"/>
        </a:accent1>
        <a:accent2>
          <a:srgbClr val="000000"/>
        </a:accent2>
        <a:accent3>
          <a:srgbClr val="FFFFFF"/>
        </a:accent3>
        <a:accent4>
          <a:srgbClr val="000000"/>
        </a:accent4>
        <a:accent5>
          <a:srgbClr val="ACBEE0"/>
        </a:accent5>
        <a:accent6>
          <a:srgbClr val="000000"/>
        </a:accent6>
        <a:hlink>
          <a:srgbClr val="287AC8"/>
        </a:hlink>
        <a:folHlink>
          <a:srgbClr val="CFFFA3"/>
        </a:folHlink>
      </a:clrScheme>
      <a:clrMap bg1="lt1" tx1="dk1" bg2="lt2" tx2="dk2" accent1="accent1" accent2="accent2" accent3="accent3" accent4="accent4" accent5="accent5" accent6="accent6" hlink="hlink" folHlink="folHlink"/>
    </a:extraClrScheme>
    <a:extraClrScheme>
      <a:clrScheme name="2_EPS_Custom_print 6">
        <a:dk1>
          <a:srgbClr val="000000"/>
        </a:dk1>
        <a:lt1>
          <a:srgbClr val="FFFFFF"/>
        </a:lt1>
        <a:dk2>
          <a:srgbClr val="287AC8"/>
        </a:dk2>
        <a:lt2>
          <a:srgbClr val="4D4D4D"/>
        </a:lt2>
        <a:accent1>
          <a:srgbClr val="00A1FA"/>
        </a:accent1>
        <a:accent2>
          <a:srgbClr val="008000"/>
        </a:accent2>
        <a:accent3>
          <a:srgbClr val="FFFFFF"/>
        </a:accent3>
        <a:accent4>
          <a:srgbClr val="000000"/>
        </a:accent4>
        <a:accent5>
          <a:srgbClr val="AACDFC"/>
        </a:accent5>
        <a:accent6>
          <a:srgbClr val="007300"/>
        </a:accent6>
        <a:hlink>
          <a:srgbClr val="E4BE00"/>
        </a:hlink>
        <a:folHlink>
          <a:srgbClr val="AF0703"/>
        </a:folHlink>
      </a:clrScheme>
      <a:clrMap bg1="lt1" tx1="dk1" bg2="lt2" tx2="dk2" accent1="accent1" accent2="accent2" accent3="accent3" accent4="accent4" accent5="accent5" accent6="accent6" hlink="hlink" folHlink="folHlink"/>
    </a:extraClrScheme>
    <a:extraClrScheme>
      <a:clrScheme name="2_EPS_Custom_print 7">
        <a:dk1>
          <a:srgbClr val="000000"/>
        </a:dk1>
        <a:lt1>
          <a:srgbClr val="FFFFFF"/>
        </a:lt1>
        <a:dk2>
          <a:srgbClr val="287AC8"/>
        </a:dk2>
        <a:lt2>
          <a:srgbClr val="4D4D4D"/>
        </a:lt2>
        <a:accent1>
          <a:srgbClr val="4B6EC0"/>
        </a:accent1>
        <a:accent2>
          <a:srgbClr val="C6E2FE"/>
        </a:accent2>
        <a:accent3>
          <a:srgbClr val="FFFFFF"/>
        </a:accent3>
        <a:accent4>
          <a:srgbClr val="000000"/>
        </a:accent4>
        <a:accent5>
          <a:srgbClr val="B1BADC"/>
        </a:accent5>
        <a:accent6>
          <a:srgbClr val="B3CDE6"/>
        </a:accent6>
        <a:hlink>
          <a:srgbClr val="FFCC66"/>
        </a:hlink>
        <a:folHlink>
          <a:srgbClr val="93FF93"/>
        </a:folHlink>
      </a:clrScheme>
      <a:clrMap bg1="lt1" tx1="dk1" bg2="lt2" tx2="dk2" accent1="accent1" accent2="accent2" accent3="accent3" accent4="accent4" accent5="accent5" accent6="accent6" hlink="hlink" folHlink="folHlink"/>
    </a:extraClrScheme>
    <a:extraClrScheme>
      <a:clrScheme name="2_EPS_Custom_print 8">
        <a:dk1>
          <a:srgbClr val="000000"/>
        </a:dk1>
        <a:lt1>
          <a:srgbClr val="FFFFFF"/>
        </a:lt1>
        <a:dk2>
          <a:srgbClr val="287AC8"/>
        </a:dk2>
        <a:lt2>
          <a:srgbClr val="4D4D4D"/>
        </a:lt2>
        <a:accent1>
          <a:srgbClr val="4B6EC0"/>
        </a:accent1>
        <a:accent2>
          <a:srgbClr val="C6E2FE"/>
        </a:accent2>
        <a:accent3>
          <a:srgbClr val="FFFFFF"/>
        </a:accent3>
        <a:accent4>
          <a:srgbClr val="000000"/>
        </a:accent4>
        <a:accent5>
          <a:srgbClr val="B1BADC"/>
        </a:accent5>
        <a:accent6>
          <a:srgbClr val="B3CDE6"/>
        </a:accent6>
        <a:hlink>
          <a:srgbClr val="FFCC66"/>
        </a:hlink>
        <a:folHlink>
          <a:srgbClr val="0B8173"/>
        </a:folHlink>
      </a:clrScheme>
      <a:clrMap bg1="lt1" tx1="dk1" bg2="lt2" tx2="dk2" accent1="accent1" accent2="accent2" accent3="accent3" accent4="accent4" accent5="accent5" accent6="accent6" hlink="hlink" folHlink="folHlink"/>
    </a:extraClrScheme>
    <a:extraClrScheme>
      <a:clrScheme name="2_EPS_Custom_print 9">
        <a:dk1>
          <a:srgbClr val="000000"/>
        </a:dk1>
        <a:lt1>
          <a:srgbClr val="FFFFFF"/>
        </a:lt1>
        <a:dk2>
          <a:srgbClr val="287AC8"/>
        </a:dk2>
        <a:lt2>
          <a:srgbClr val="4D4D4D"/>
        </a:lt2>
        <a:accent1>
          <a:srgbClr val="4B6EC0"/>
        </a:accent1>
        <a:accent2>
          <a:srgbClr val="C6E2FE"/>
        </a:accent2>
        <a:accent3>
          <a:srgbClr val="FFFFFF"/>
        </a:accent3>
        <a:accent4>
          <a:srgbClr val="000000"/>
        </a:accent4>
        <a:accent5>
          <a:srgbClr val="B1BADC"/>
        </a:accent5>
        <a:accent6>
          <a:srgbClr val="B3CDE6"/>
        </a:accent6>
        <a:hlink>
          <a:srgbClr val="FFCC66"/>
        </a:hlink>
        <a:folHlink>
          <a:srgbClr val="BC0024"/>
        </a:folHlink>
      </a:clrScheme>
      <a:clrMap bg1="lt1" tx1="dk1" bg2="lt2" tx2="dk2" accent1="accent1" accent2="accent2" accent3="accent3" accent4="accent4" accent5="accent5" accent6="accent6" hlink="hlink" folHlink="folHlink"/>
    </a:extraClrScheme>
    <a:extraClrScheme>
      <a:clrScheme name="2_EPS_Custom_print 10">
        <a:dk1>
          <a:srgbClr val="000000"/>
        </a:dk1>
        <a:lt1>
          <a:srgbClr val="FFFFFF"/>
        </a:lt1>
        <a:dk2>
          <a:srgbClr val="287AC8"/>
        </a:dk2>
        <a:lt2>
          <a:srgbClr val="4D4D4D"/>
        </a:lt2>
        <a:accent1>
          <a:srgbClr val="4B6EC0"/>
        </a:accent1>
        <a:accent2>
          <a:srgbClr val="C6E2FE"/>
        </a:accent2>
        <a:accent3>
          <a:srgbClr val="FFFFFF"/>
        </a:accent3>
        <a:accent4>
          <a:srgbClr val="000000"/>
        </a:accent4>
        <a:accent5>
          <a:srgbClr val="B1BADC"/>
        </a:accent5>
        <a:accent6>
          <a:srgbClr val="B3CDE6"/>
        </a:accent6>
        <a:hlink>
          <a:srgbClr val="FFCC66"/>
        </a:hlink>
        <a:folHlink>
          <a:srgbClr val="262674"/>
        </a:folHlink>
      </a:clrScheme>
      <a:clrMap bg1="lt1" tx1="dk1" bg2="lt2" tx2="dk2" accent1="accent1" accent2="accent2" accent3="accent3" accent4="accent4" accent5="accent5" accent6="accent6" hlink="hlink" folHlink="folHlink"/>
    </a:extraClrScheme>
    <a:extraClrScheme>
      <a:clrScheme name="2_EPS_Custom_print 11">
        <a:dk1>
          <a:srgbClr val="000000"/>
        </a:dk1>
        <a:lt1>
          <a:srgbClr val="FFFFFF"/>
        </a:lt1>
        <a:dk2>
          <a:srgbClr val="287AC8"/>
        </a:dk2>
        <a:lt2>
          <a:srgbClr val="4D4D4D"/>
        </a:lt2>
        <a:accent1>
          <a:srgbClr val="4B6EC0"/>
        </a:accent1>
        <a:accent2>
          <a:srgbClr val="C6E2FE"/>
        </a:accent2>
        <a:accent3>
          <a:srgbClr val="FFFFFF"/>
        </a:accent3>
        <a:accent4>
          <a:srgbClr val="000000"/>
        </a:accent4>
        <a:accent5>
          <a:srgbClr val="B1BADC"/>
        </a:accent5>
        <a:accent6>
          <a:srgbClr val="B3CDE6"/>
        </a:accent6>
        <a:hlink>
          <a:srgbClr val="FFCC66"/>
        </a:hlink>
        <a:folHlink>
          <a:srgbClr val="08406E"/>
        </a:folHlink>
      </a:clrScheme>
      <a:clrMap bg1="lt1" tx1="dk1" bg2="lt2" tx2="dk2" accent1="accent1" accent2="accent2" accent3="accent3" accent4="accent4" accent5="accent5" accent6="accent6" hlink="hlink" folHlink="folHlink"/>
    </a:extraClrScheme>
    <a:extraClrScheme>
      <a:clrScheme name="2_EPS_Custom_print 12">
        <a:dk1>
          <a:srgbClr val="000000"/>
        </a:dk1>
        <a:lt1>
          <a:srgbClr val="FFFFFF"/>
        </a:lt1>
        <a:dk2>
          <a:srgbClr val="4B6EC0"/>
        </a:dk2>
        <a:lt2>
          <a:srgbClr val="4D4D4D"/>
        </a:lt2>
        <a:accent1>
          <a:srgbClr val="CDE5FE"/>
        </a:accent1>
        <a:accent2>
          <a:srgbClr val="FFCC66"/>
        </a:accent2>
        <a:accent3>
          <a:srgbClr val="FFFFFF"/>
        </a:accent3>
        <a:accent4>
          <a:srgbClr val="000000"/>
        </a:accent4>
        <a:accent5>
          <a:srgbClr val="E3F0FE"/>
        </a:accent5>
        <a:accent6>
          <a:srgbClr val="E7B95C"/>
        </a:accent6>
        <a:hlink>
          <a:srgbClr val="08406E"/>
        </a:hlink>
        <a:folHlink>
          <a:srgbClr val="08406E"/>
        </a:folHlink>
      </a:clrScheme>
      <a:clrMap bg1="lt1" tx1="dk1" bg2="lt2" tx2="dk2" accent1="accent1" accent2="accent2" accent3="accent3" accent4="accent4" accent5="accent5" accent6="accent6" hlink="hlink" folHlink="folHlink"/>
    </a:extraClrScheme>
    <a:extraClrScheme>
      <a:clrScheme name="2_EPS_Custom_print 13">
        <a:dk1>
          <a:srgbClr val="000000"/>
        </a:dk1>
        <a:lt1>
          <a:srgbClr val="FFFFFF"/>
        </a:lt1>
        <a:dk2>
          <a:srgbClr val="4B6EC0"/>
        </a:dk2>
        <a:lt2>
          <a:srgbClr val="4D4D4D"/>
        </a:lt2>
        <a:accent1>
          <a:srgbClr val="CDE5FE"/>
        </a:accent1>
        <a:accent2>
          <a:srgbClr val="FFCC66"/>
        </a:accent2>
        <a:accent3>
          <a:srgbClr val="FFFFFF"/>
        </a:accent3>
        <a:accent4>
          <a:srgbClr val="000000"/>
        </a:accent4>
        <a:accent5>
          <a:srgbClr val="E3F0FE"/>
        </a:accent5>
        <a:accent6>
          <a:srgbClr val="E7B95C"/>
        </a:accent6>
        <a:hlink>
          <a:srgbClr val="104058"/>
        </a:hlink>
        <a:folHlink>
          <a:srgbClr val="08406E"/>
        </a:folHlink>
      </a:clrScheme>
      <a:clrMap bg1="lt1" tx1="dk1" bg2="lt2" tx2="dk2" accent1="accent1" accent2="accent2" accent3="accent3" accent4="accent4" accent5="accent5" accent6="accent6" hlink="hlink" folHlink="folHlink"/>
    </a:extraClrScheme>
    <a:extraClrScheme>
      <a:clrScheme name="2_EPS_Custom_print 14">
        <a:dk1>
          <a:srgbClr val="000000"/>
        </a:dk1>
        <a:lt1>
          <a:srgbClr val="FFFFFF"/>
        </a:lt1>
        <a:dk2>
          <a:srgbClr val="4B6EC0"/>
        </a:dk2>
        <a:lt2>
          <a:srgbClr val="4D4D4D"/>
        </a:lt2>
        <a:accent1>
          <a:srgbClr val="CDE5FE"/>
        </a:accent1>
        <a:accent2>
          <a:srgbClr val="FFCC66"/>
        </a:accent2>
        <a:accent3>
          <a:srgbClr val="FFFFFF"/>
        </a:accent3>
        <a:accent4>
          <a:srgbClr val="000000"/>
        </a:accent4>
        <a:accent5>
          <a:srgbClr val="E3F0FE"/>
        </a:accent5>
        <a:accent6>
          <a:srgbClr val="E7B95C"/>
        </a:accent6>
        <a:hlink>
          <a:srgbClr val="364068"/>
        </a:hlink>
        <a:folHlink>
          <a:srgbClr val="08406E"/>
        </a:folHlink>
      </a:clrScheme>
      <a:clrMap bg1="lt1" tx1="dk1" bg2="lt2" tx2="dk2" accent1="accent1" accent2="accent2" accent3="accent3" accent4="accent4" accent5="accent5" accent6="accent6" hlink="hlink" folHlink="folHlink"/>
    </a:extraClrScheme>
    <a:extraClrScheme>
      <a:clrScheme name="2_EPS_Custom_print 15">
        <a:dk1>
          <a:srgbClr val="000000"/>
        </a:dk1>
        <a:lt1>
          <a:srgbClr val="FFFFFF"/>
        </a:lt1>
        <a:dk2>
          <a:srgbClr val="4B6EC0"/>
        </a:dk2>
        <a:lt2>
          <a:srgbClr val="4D4D4D"/>
        </a:lt2>
        <a:accent1>
          <a:srgbClr val="CDE5FE"/>
        </a:accent1>
        <a:accent2>
          <a:srgbClr val="FFCC66"/>
        </a:accent2>
        <a:accent3>
          <a:srgbClr val="FFFFFF"/>
        </a:accent3>
        <a:accent4>
          <a:srgbClr val="000000"/>
        </a:accent4>
        <a:accent5>
          <a:srgbClr val="E3F0FE"/>
        </a:accent5>
        <a:accent6>
          <a:srgbClr val="E7B95C"/>
        </a:accent6>
        <a:hlink>
          <a:srgbClr val="273D6F"/>
        </a:hlink>
        <a:folHlink>
          <a:srgbClr val="99FF99"/>
        </a:folHlink>
      </a:clrScheme>
      <a:clrMap bg1="lt1" tx1="dk1" bg2="lt2" tx2="dk2" accent1="accent1" accent2="accent2" accent3="accent3" accent4="accent4" accent5="accent5" accent6="accent6" hlink="hlink" folHlink="folHlink"/>
    </a:extraClrScheme>
    <a:extraClrScheme>
      <a:clrScheme name="2_EPS_Custom_print 16">
        <a:dk1>
          <a:srgbClr val="000000"/>
        </a:dk1>
        <a:lt1>
          <a:srgbClr val="FFFFFF"/>
        </a:lt1>
        <a:dk2>
          <a:srgbClr val="4B6EC0"/>
        </a:dk2>
        <a:lt2>
          <a:srgbClr val="4D4D4D"/>
        </a:lt2>
        <a:accent1>
          <a:srgbClr val="CDE5FE"/>
        </a:accent1>
        <a:accent2>
          <a:srgbClr val="FFCC66"/>
        </a:accent2>
        <a:accent3>
          <a:srgbClr val="FFFFFF"/>
        </a:accent3>
        <a:accent4>
          <a:srgbClr val="000000"/>
        </a:accent4>
        <a:accent5>
          <a:srgbClr val="E3F0FE"/>
        </a:accent5>
        <a:accent6>
          <a:srgbClr val="E7B95C"/>
        </a:accent6>
        <a:hlink>
          <a:srgbClr val="273D6F"/>
        </a:hlink>
        <a:folHlink>
          <a:srgbClr val="CC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emplate>
  <TotalTime>8219</TotalTime>
  <Words>1825</Words>
  <Application>Microsoft Macintosh PowerPoint</Application>
  <PresentationFormat>Diavoorstelling (4:3)</PresentationFormat>
  <Paragraphs>322</Paragraphs>
  <Slides>28</Slides>
  <Notes>18</Notes>
  <HiddenSlides>2</HiddenSlides>
  <MMClips>2</MMClips>
  <ScaleCrop>false</ScaleCrop>
  <HeadingPairs>
    <vt:vector size="6" baseType="variant">
      <vt:variant>
        <vt:lpstr>Thema</vt:lpstr>
      </vt:variant>
      <vt:variant>
        <vt:i4>1</vt:i4>
      </vt:variant>
      <vt:variant>
        <vt:lpstr>Ingesloten OLE-bronprogramma's</vt:lpstr>
      </vt:variant>
      <vt:variant>
        <vt:i4>1</vt:i4>
      </vt:variant>
      <vt:variant>
        <vt:lpstr>Diatitels</vt:lpstr>
      </vt:variant>
      <vt:variant>
        <vt:i4>28</vt:i4>
      </vt:variant>
    </vt:vector>
  </HeadingPairs>
  <TitlesOfParts>
    <vt:vector size="30" baseType="lpstr">
      <vt:lpstr>Corporate_PPT_Template-2</vt:lpstr>
      <vt:lpstr>Visio</vt:lpstr>
      <vt:lpstr>PowerPoint-presentatie</vt:lpstr>
      <vt:lpstr>Quick introduction</vt:lpstr>
      <vt:lpstr>Myth</vt:lpstr>
      <vt:lpstr>PowerPoint-presentatie</vt:lpstr>
      <vt:lpstr>Your security “perimeter” has huge holes at the application layer </vt:lpstr>
      <vt:lpstr>OWASP Top 10</vt:lpstr>
      <vt:lpstr>A1 – Injection</vt:lpstr>
      <vt:lpstr>example : SQL-injection attack</vt:lpstr>
      <vt:lpstr>RockYou?</vt:lpstr>
      <vt:lpstr>SQL INJECTION EXAMPLE</vt:lpstr>
      <vt:lpstr>A2 – Cross-Site Scripting (XSS)</vt:lpstr>
      <vt:lpstr>XSS = Cross-site Scripting</vt:lpstr>
      <vt:lpstr>Cross-Site Scripting Illustrated</vt:lpstr>
      <vt:lpstr>XSSED.ORG</vt:lpstr>
      <vt:lpstr>Browser Exploitation Framework</vt:lpstr>
      <vt:lpstr>Introducing - FortiWeb Web Application Firewall</vt:lpstr>
      <vt:lpstr>PowerPoint-presentatie</vt:lpstr>
      <vt:lpstr>FortiWeb Product Line</vt:lpstr>
      <vt:lpstr>FortiWeb-VM</vt:lpstr>
      <vt:lpstr>FortiWeb Web Application Firewall</vt:lpstr>
      <vt:lpstr>PowerPoint-presentatie</vt:lpstr>
      <vt:lpstr>No Time for Downtime  - Hosted DDOS attacks</vt:lpstr>
      <vt:lpstr>What about those web app dedicated DDoS attacks?</vt:lpstr>
      <vt:lpstr>FortiWeb DoS/DDoS Protection Application and Network Based</vt:lpstr>
      <vt:lpstr>Payment Card Industry</vt:lpstr>
      <vt:lpstr>Fortinet Addresses PCI DSS</vt:lpstr>
      <vt:lpstr>FortiWeb Value Add</vt:lpstr>
      <vt:lpstr>Thank You</vt:lpstr>
    </vt:vector>
  </TitlesOfParts>
  <Company>Fortinet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Lenovo User</dc:creator>
  <cp:lastModifiedBy>Martijn Duijm</cp:lastModifiedBy>
  <cp:revision>135</cp:revision>
  <dcterms:created xsi:type="dcterms:W3CDTF">2011-01-04T11:14:23Z</dcterms:created>
  <dcterms:modified xsi:type="dcterms:W3CDTF">2012-10-04T08:19:45Z</dcterms:modified>
</cp:coreProperties>
</file>