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1"/>
    <p:sldMasterId id="2147484030" r:id="rId2"/>
  </p:sldMasterIdLst>
  <p:notesMasterIdLst>
    <p:notesMasterId r:id="rId35"/>
  </p:notesMasterIdLst>
  <p:handoutMasterIdLst>
    <p:handoutMasterId r:id="rId36"/>
  </p:handoutMasterIdLst>
  <p:sldIdLst>
    <p:sldId id="302" r:id="rId3"/>
    <p:sldId id="504" r:id="rId4"/>
    <p:sldId id="652" r:id="rId5"/>
    <p:sldId id="653" r:id="rId6"/>
    <p:sldId id="705" r:id="rId7"/>
    <p:sldId id="711" r:id="rId8"/>
    <p:sldId id="726" r:id="rId9"/>
    <p:sldId id="727" r:id="rId10"/>
    <p:sldId id="728" r:id="rId11"/>
    <p:sldId id="657" r:id="rId12"/>
    <p:sldId id="658" r:id="rId13"/>
    <p:sldId id="659" r:id="rId14"/>
    <p:sldId id="717" r:id="rId15"/>
    <p:sldId id="731" r:id="rId16"/>
    <p:sldId id="661" r:id="rId17"/>
    <p:sldId id="663" r:id="rId18"/>
    <p:sldId id="693" r:id="rId19"/>
    <p:sldId id="680" r:id="rId20"/>
    <p:sldId id="665" r:id="rId21"/>
    <p:sldId id="666" r:id="rId22"/>
    <p:sldId id="667" r:id="rId23"/>
    <p:sldId id="737" r:id="rId24"/>
    <p:sldId id="735" r:id="rId25"/>
    <p:sldId id="736" r:id="rId26"/>
    <p:sldId id="734" r:id="rId27"/>
    <p:sldId id="733" r:id="rId28"/>
    <p:sldId id="721" r:id="rId29"/>
    <p:sldId id="681" r:id="rId30"/>
    <p:sldId id="522" r:id="rId31"/>
    <p:sldId id="719" r:id="rId32"/>
    <p:sldId id="679" r:id="rId33"/>
    <p:sldId id="480" r:id="rId34"/>
  </p:sldIdLst>
  <p:sldSz cx="9144000" cy="6858000" type="screen4x3"/>
  <p:notesSz cx="6858000" cy="9144000"/>
  <p:custDataLst>
    <p:tags r:id="rId37"/>
  </p:custDataLst>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5613" indent="1588" algn="l" rtl="0" fontAlgn="base">
      <a:spcBef>
        <a:spcPct val="0"/>
      </a:spcBef>
      <a:spcAft>
        <a:spcPct val="0"/>
      </a:spcAft>
      <a:defRPr sz="2400" kern="1200">
        <a:solidFill>
          <a:schemeClr val="tx1"/>
        </a:solidFill>
        <a:latin typeface="Arial" charset="0"/>
        <a:ea typeface="+mn-ea"/>
        <a:cs typeface="Arial" charset="0"/>
      </a:defRPr>
    </a:lvl2pPr>
    <a:lvl3pPr marL="912813" indent="1588" algn="l" rtl="0" fontAlgn="base">
      <a:spcBef>
        <a:spcPct val="0"/>
      </a:spcBef>
      <a:spcAft>
        <a:spcPct val="0"/>
      </a:spcAft>
      <a:defRPr sz="2400" kern="1200">
        <a:solidFill>
          <a:schemeClr val="tx1"/>
        </a:solidFill>
        <a:latin typeface="Arial" charset="0"/>
        <a:ea typeface="+mn-ea"/>
        <a:cs typeface="Arial" charset="0"/>
      </a:defRPr>
    </a:lvl3pPr>
    <a:lvl4pPr marL="1370013" indent="1588" algn="l" rtl="0" fontAlgn="base">
      <a:spcBef>
        <a:spcPct val="0"/>
      </a:spcBef>
      <a:spcAft>
        <a:spcPct val="0"/>
      </a:spcAft>
      <a:defRPr sz="2400" kern="1200">
        <a:solidFill>
          <a:schemeClr val="tx1"/>
        </a:solidFill>
        <a:latin typeface="Arial" charset="0"/>
        <a:ea typeface="+mn-ea"/>
        <a:cs typeface="Arial" charset="0"/>
      </a:defRPr>
    </a:lvl4pPr>
    <a:lvl5pPr marL="1827213" indent="1588"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8"/>
    <a:srgbClr val="000060"/>
    <a:srgbClr val="00004C"/>
    <a:srgbClr val="000099"/>
    <a:srgbClr val="000066"/>
    <a:srgbClr val="C47500"/>
    <a:srgbClr val="DD93FB"/>
    <a:srgbClr val="EE8E00"/>
    <a:srgbClr val="33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72833802-FEF1-4C79-8D5D-14CF1EAF98D9}">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85286" autoAdjust="0"/>
  </p:normalViewPr>
  <p:slideViewPr>
    <p:cSldViewPr snapToGrid="0">
      <p:cViewPr varScale="1">
        <p:scale>
          <a:sx n="79" d="100"/>
          <a:sy n="79" d="100"/>
        </p:scale>
        <p:origin x="-1290" y="-78"/>
      </p:cViewPr>
      <p:guideLst>
        <p:guide orient="horz" pos="2159"/>
        <p:guide orient="horz" pos="3888"/>
        <p:guide orient="horz" pos="192"/>
        <p:guide orient="horz" pos="768"/>
        <p:guide pos="2882"/>
        <p:guide pos="240"/>
        <p:guide pos="5520"/>
      </p:guideLst>
    </p:cSldViewPr>
  </p:slideViewPr>
  <p:outlineViewPr>
    <p:cViewPr>
      <p:scale>
        <a:sx n="33" d="100"/>
        <a:sy n="33" d="100"/>
      </p:scale>
      <p:origin x="54" y="25998"/>
    </p:cViewPr>
  </p:outlineViewPr>
  <p:notesTextViewPr>
    <p:cViewPr>
      <p:scale>
        <a:sx n="100" d="100"/>
        <a:sy n="100" d="100"/>
      </p:scale>
      <p:origin x="0" y="0"/>
    </p:cViewPr>
  </p:notesTextViewPr>
  <p:sorterViewPr>
    <p:cViewPr>
      <p:scale>
        <a:sx n="253" d="100"/>
        <a:sy n="253" d="100"/>
      </p:scale>
      <p:origin x="0" y="32016"/>
    </p:cViewPr>
  </p:sorterViewPr>
  <p:notesViewPr>
    <p:cSldViewPr>
      <p:cViewPr varScale="1">
        <p:scale>
          <a:sx n="95" d="100"/>
          <a:sy n="95" d="100"/>
        </p:scale>
        <p:origin x="-3582" y="-102"/>
      </p:cViewPr>
      <p:guideLst>
        <p:guide orient="horz" pos="2880"/>
        <p:guide orient="horz" pos="179"/>
        <p:guide pos="2160"/>
        <p:guide pos="204"/>
        <p:guide pos="411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cs typeface="+mn-cs"/>
              </a:defRPr>
            </a:lvl1pPr>
          </a:lstStyle>
          <a:p>
            <a:pPr>
              <a:defRPr/>
            </a:pPr>
            <a:fld id="{90F9FA5B-8C02-4F61-BC63-3116F9AE1FA0}" type="datetimeFigureOut">
              <a:rPr lang="en-US"/>
              <a:pPr>
                <a:defRPr/>
              </a:pPr>
              <a:t>10/4/2012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Calibri" pitchFamily="34" charset="0"/>
                <a:cs typeface="+mn-cs"/>
              </a:defRPr>
            </a:lvl1pPr>
          </a:lstStyle>
          <a:p>
            <a:pPr>
              <a:defRPr/>
            </a:pPr>
            <a:fld id="{89FA3585-807B-4D86-BD3E-DB2F9A3B93B2}" type="slidenum">
              <a:rPr lang="en-US"/>
              <a:pPr>
                <a:defRPr/>
              </a:pPr>
              <a:t>‹#›</a:t>
            </a:fld>
            <a:endParaRPr lang="en-US" dirty="0"/>
          </a:p>
        </p:txBody>
      </p:sp>
    </p:spTree>
    <p:extLst>
      <p:ext uri="{BB962C8B-B14F-4D97-AF65-F5344CB8AC3E}">
        <p14:creationId xmlns="" xmlns:p14="http://schemas.microsoft.com/office/powerpoint/2010/main" val="3144506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sz="quarter" idx="3"/>
          </p:nvPr>
        </p:nvSpPr>
        <p:spPr bwMode="auto">
          <a:xfrm>
            <a:off x="323850" y="3200400"/>
            <a:ext cx="6210300" cy="5230813"/>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1001713" y="8591550"/>
            <a:ext cx="3535362" cy="273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Calibri" pitchFamily="34" charset="0"/>
                <a:cs typeface="+mn-cs"/>
              </a:defRPr>
            </a:lvl1pPr>
          </a:lstStyle>
          <a:p>
            <a:pPr>
              <a:defRPr/>
            </a:pPr>
            <a:endParaRPr lang="en-US"/>
          </a:p>
        </p:txBody>
      </p:sp>
      <p:sp>
        <p:nvSpPr>
          <p:cNvPr id="10247" name="Rectangle 7"/>
          <p:cNvSpPr>
            <a:spLocks noGrp="1" noChangeArrowheads="1"/>
          </p:cNvSpPr>
          <p:nvPr>
            <p:ph type="sldNum" sz="quarter" idx="5"/>
          </p:nvPr>
        </p:nvSpPr>
        <p:spPr bwMode="auto">
          <a:xfrm>
            <a:off x="323850" y="8591550"/>
            <a:ext cx="527050" cy="268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Calibri" pitchFamily="34" charset="0"/>
                <a:cs typeface="+mn-cs"/>
              </a:defRPr>
            </a:lvl1pPr>
          </a:lstStyle>
          <a:p>
            <a:pPr>
              <a:defRPr/>
            </a:pPr>
            <a:fld id="{16CB5F91-FCBD-4F13-87AD-C0F5316F6514}" type="slidenum">
              <a:rPr lang="en-US"/>
              <a:pPr>
                <a:defRPr/>
              </a:pPr>
              <a:t>‹#›</a:t>
            </a:fld>
            <a:endParaRPr lang="en-US" dirty="0"/>
          </a:p>
        </p:txBody>
      </p:sp>
      <p:sp>
        <p:nvSpPr>
          <p:cNvPr id="8" name="Slide Image Placeholder 7"/>
          <p:cNvSpPr>
            <a:spLocks noGrp="1" noRot="1" noChangeAspect="1"/>
          </p:cNvSpPr>
          <p:nvPr>
            <p:ph type="sldImg" idx="2"/>
          </p:nvPr>
        </p:nvSpPr>
        <p:spPr>
          <a:xfrm>
            <a:off x="1558925" y="284163"/>
            <a:ext cx="3740150" cy="2805112"/>
          </a:xfrm>
          <a:prstGeom prst="rect">
            <a:avLst/>
          </a:prstGeom>
          <a:noFill/>
          <a:ln w="12700">
            <a:solidFill>
              <a:prstClr val="black"/>
            </a:solidFill>
          </a:ln>
        </p:spPr>
        <p:txBody>
          <a:bodyPr vert="horz" lIns="91440" tIns="45720" rIns="91440" bIns="45720" rtlCol="0" anchor="ctr"/>
          <a:lstStyle/>
          <a:p>
            <a:pPr lvl="0"/>
            <a:endParaRPr lang="en-US" noProof="0"/>
          </a:p>
        </p:txBody>
      </p:sp>
      <p:pic>
        <p:nvPicPr>
          <p:cNvPr id="47110" name="Picture 9" descr="Symantec.jpg"/>
          <p:cNvPicPr>
            <a:picLocks noChangeAspect="1"/>
          </p:cNvPicPr>
          <p:nvPr/>
        </p:nvPicPr>
        <p:blipFill>
          <a:blip r:embed="rId2">
            <a:grayscl/>
          </a:blip>
          <a:srcRect/>
          <a:stretch>
            <a:fillRect/>
          </a:stretch>
        </p:blipFill>
        <p:spPr bwMode="auto">
          <a:xfrm>
            <a:off x="5295900" y="8545513"/>
            <a:ext cx="1238250" cy="339725"/>
          </a:xfrm>
          <a:prstGeom prst="rect">
            <a:avLst/>
          </a:prstGeom>
          <a:noFill/>
          <a:ln w="9525">
            <a:noFill/>
            <a:miter lim="800000"/>
            <a:headEnd/>
            <a:tailEnd/>
          </a:ln>
        </p:spPr>
      </p:pic>
    </p:spTree>
    <p:extLst>
      <p:ext uri="{BB962C8B-B14F-4D97-AF65-F5344CB8AC3E}">
        <p14:creationId xmlns="" xmlns:p14="http://schemas.microsoft.com/office/powerpoint/2010/main" val="698683297"/>
      </p:ext>
    </p:extLst>
  </p:cSld>
  <p:clrMap bg1="lt1" tx1="dk1" bg2="lt2" tx2="dk2" accent1="accent1" accent2="accent2" accent3="accent3" accent4="accent4" accent5="accent5" accent6="accent6" hlink="hlink" folHlink="folHlink"/>
  <p:hf hdr="0" ftr="0" dt="0"/>
  <p:notesStyle>
    <a:lvl1pPr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1pPr>
    <a:lvl2pPr marL="455613"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2pPr>
    <a:lvl3pPr marL="912813"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3pPr>
    <a:lvl4pPr marL="1370013"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4pPr>
    <a:lvl5pPr marL="1827213"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a:noFill/>
          <a:ln/>
        </p:spPr>
        <p:txBody>
          <a:bodyPr/>
          <a:lstStyle/>
          <a:p>
            <a:r>
              <a:rPr lang="en-US" dirty="0" smtClean="0"/>
              <a:t>Hello,</a:t>
            </a:r>
            <a:r>
              <a:rPr lang="en-US" baseline="0" dirty="0" smtClean="0"/>
              <a:t> and welcome to today’s discussion of the Backup Exec family of products.  My name is &lt;</a:t>
            </a:r>
            <a:r>
              <a:rPr lang="en-US" baseline="0" dirty="0" err="1" smtClean="0"/>
              <a:t>presenter_name</a:t>
            </a:r>
            <a:r>
              <a:rPr lang="en-US" baseline="0" dirty="0" smtClean="0"/>
              <a:t>&gt;, and I will be your presenter today.</a:t>
            </a:r>
            <a:endParaRPr lang="en-US" dirty="0" smtClean="0"/>
          </a:p>
        </p:txBody>
      </p:sp>
      <p:sp>
        <p:nvSpPr>
          <p:cNvPr id="36868" name="Slide Number Placeholder 3"/>
          <p:cNvSpPr>
            <a:spLocks noGrp="1"/>
          </p:cNvSpPr>
          <p:nvPr>
            <p:ph type="sldNum" sz="quarter" idx="5"/>
          </p:nvPr>
        </p:nvSpPr>
        <p:spPr/>
        <p:txBody>
          <a:bodyPr/>
          <a:lstStyle/>
          <a:p>
            <a:pPr>
              <a:defRPr/>
            </a:pPr>
            <a:fld id="{326E930B-3EA6-4953-B3C7-1B434C641C1B}"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dirty="0"/>
              <a:t>Place Tutorial Title Here</a:t>
            </a:r>
          </a:p>
        </p:txBody>
      </p:sp>
      <p:sp>
        <p:nvSpPr>
          <p:cNvPr id="7" name="Rectangle 7"/>
          <p:cNvSpPr>
            <a:spLocks noGrp="1" noChangeArrowheads="1"/>
          </p:cNvSpPr>
          <p:nvPr>
            <p:ph type="sldNum" sz="quarter" idx="5"/>
          </p:nvPr>
        </p:nvSpPr>
        <p:spPr>
          <a:ln/>
        </p:spPr>
        <p:txBody>
          <a:bodyPr/>
          <a:lstStyle/>
          <a:p>
            <a:fld id="{7D9AB982-950D-4D0F-B0DC-2BAA4D8B65C3}" type="slidenum">
              <a:rPr lang="en-US"/>
              <a:pPr/>
              <a:t>14</a:t>
            </a:fld>
            <a:endParaRPr lang="en-US" dirty="0"/>
          </a:p>
        </p:txBody>
      </p:sp>
      <p:sp>
        <p:nvSpPr>
          <p:cNvPr id="430082" name="Rectangle 2"/>
          <p:cNvSpPr>
            <a:spLocks noGrp="1" noRot="1" noChangeAspect="1" noChangeArrowheads="1" noTextEdit="1"/>
          </p:cNvSpPr>
          <p:nvPr>
            <p:ph type="sldImg"/>
          </p:nvPr>
        </p:nvSpPr>
        <p:spPr>
          <a:xfrm>
            <a:off x="1144588" y="685800"/>
            <a:ext cx="4572000" cy="3430588"/>
          </a:xfrm>
          <a:ln/>
        </p:spPr>
      </p:sp>
      <p:sp>
        <p:nvSpPr>
          <p:cNvPr id="430083" name="Rectangle 3"/>
          <p:cNvSpPr>
            <a:spLocks noGrp="1" noChangeArrowheads="1"/>
          </p:cNvSpPr>
          <p:nvPr>
            <p:ph type="body" idx="1"/>
          </p:nvPr>
        </p:nvSpPr>
        <p:spPr>
          <a:xfrm>
            <a:off x="685800" y="4343519"/>
            <a:ext cx="5486400" cy="4114243"/>
          </a:xfrm>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a:noFill/>
          <a:ln/>
        </p:spPr>
        <p:txBody>
          <a:bodyPr/>
          <a:lstStyle/>
          <a:p>
            <a:r>
              <a:rPr lang="en-US" dirty="0" smtClean="0"/>
              <a:t>One Product,</a:t>
            </a:r>
            <a:r>
              <a:rPr lang="en-US" baseline="0" dirty="0" smtClean="0"/>
              <a:t> Any Recovery</a:t>
            </a:r>
          </a:p>
          <a:p>
            <a:r>
              <a:rPr lang="en-US" baseline="0" dirty="0" smtClean="0"/>
              <a:t>          Bare-metal disaster recovery for servers</a:t>
            </a:r>
          </a:p>
          <a:p>
            <a:r>
              <a:rPr lang="en-US" baseline="0" dirty="0" smtClean="0"/>
              <a:t>          No-hardware DR with P2V conversions for instant restore in a virtual environment</a:t>
            </a:r>
          </a:p>
          <a:p>
            <a:r>
              <a:rPr lang="en-US" baseline="0" dirty="0" smtClean="0"/>
              <a:t>          Restore emails, files, folders from disk-based backup or tape-based backup</a:t>
            </a:r>
            <a:endParaRPr lang="en-US" dirty="0" smtClean="0"/>
          </a:p>
          <a:p>
            <a:endParaRPr lang="en-US" dirty="0" smtClean="0"/>
          </a:p>
          <a:p>
            <a:endParaRPr lang="en-US" dirty="0" smtClean="0">
              <a:latin typeface="Calibri" pitchFamily="-111" charset="0"/>
              <a:ea typeface="ＭＳ Ｐゴシック" pitchFamily="-111" charset="-128"/>
            </a:endParaRPr>
          </a:p>
        </p:txBody>
      </p:sp>
      <p:sp>
        <p:nvSpPr>
          <p:cNvPr id="52228" name="Slide Number Placeholder 3"/>
          <p:cNvSpPr>
            <a:spLocks noGrp="1"/>
          </p:cNvSpPr>
          <p:nvPr>
            <p:ph type="sldNum" sz="quarter" idx="5"/>
          </p:nvPr>
        </p:nvSpPr>
        <p:spPr>
          <a:noFill/>
        </p:spPr>
        <p:txBody>
          <a:bodyPr/>
          <a:lstStyle/>
          <a:p>
            <a:pPr algn="r"/>
            <a:fld id="{9BDAE48F-0610-4A86-B18A-43AF1DE95AC3}" type="slidenum">
              <a:rPr lang="en-US" sz="1200" smtClean="0">
                <a:solidFill>
                  <a:srgbClr val="000000"/>
                </a:solidFill>
              </a:rPr>
              <a:pPr algn="r"/>
              <a:t>15</a:t>
            </a:fld>
            <a:endParaRPr lang="en-US" sz="120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New!</a:t>
            </a:r>
            <a:r>
              <a:rPr lang="en-US" b="1" baseline="0" dirty="0" smtClean="0"/>
              <a:t> Integrated Bare Metal Recovery</a:t>
            </a:r>
          </a:p>
          <a:p>
            <a:r>
              <a:rPr lang="en-US" b="0" baseline="0" dirty="0" smtClean="0"/>
              <a:t>Another key enhancement in Backup Exec 2012 is the integration of bare metal restore capabilities.  </a:t>
            </a:r>
          </a:p>
          <a:p>
            <a:endParaRPr lang="en-US" b="0" baseline="0" dirty="0" smtClean="0"/>
          </a:p>
          <a:p>
            <a:pPr defTabSz="917875">
              <a:defRPr/>
            </a:pPr>
            <a:r>
              <a:rPr lang="en-US" b="0" baseline="0" dirty="0" smtClean="0"/>
              <a:t>Leveraging the powerful Symantec Recovery Disk, also used in the Symantec System Recovery product, administrators can easily restore critical business servers from a bare metal state.  Bare metal restore operations can be performed using backups stored to either disk or tape storage, including backups that have been stored in deduplicated format. When performing a bare metal restore operation from a backup set stored in a deduplication storage folder, the restore must be done using backup data stored on a remote Backup Exec 2012 server.  The Backup Exec 2012 server performs rehydration tasks against the data to be restored, which is then transmitted to the remote server to be restored.</a:t>
            </a:r>
          </a:p>
          <a:p>
            <a:endParaRPr lang="en-US" b="0" baseline="0" dirty="0" smtClean="0"/>
          </a:p>
          <a:p>
            <a:r>
              <a:rPr lang="en-US" b="0" baseline="0" dirty="0" smtClean="0"/>
              <a:t>Bare metal restore capabilities come as a part of the Backup Exec 2012 product; no additional license is necessary.</a:t>
            </a:r>
          </a:p>
          <a:p>
            <a:endParaRPr lang="en-US" b="0" baseline="0" dirty="0" smtClean="0"/>
          </a:p>
          <a:p>
            <a:r>
              <a:rPr lang="en-US" b="0" baseline="0" dirty="0" smtClean="0"/>
              <a:t>In order to enable bare metal recovery for a protected server, the backup job must be configured for full system protection.  This feature is known as Simplified System Protection.  Simplified System Protection ensures that the backup set contains all the critical operating system components needed to perform a bare metal recovery. By default, backup jobs in Backup Exec 2012 are enabled for Simplified System Protection.</a:t>
            </a:r>
            <a:endParaRPr lang="en-IE" b="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lnSpcReduction="10000"/>
          </a:bodyPr>
          <a:lstStyle/>
          <a:p>
            <a:r>
              <a:rPr lang="en-US" b="1" dirty="0" smtClean="0"/>
              <a:t>New! Backup</a:t>
            </a:r>
            <a:r>
              <a:rPr lang="en-US" b="1" baseline="0" dirty="0" smtClean="0"/>
              <a:t> and Convert to Virtual</a:t>
            </a:r>
          </a:p>
          <a:p>
            <a:r>
              <a:rPr lang="en-US" b="0" baseline="0" dirty="0" smtClean="0"/>
              <a:t>Backup Exec 2012 also expands upon its virtualization story by adding two new key capabilities, physical to virtual conversions, known as P2V.  </a:t>
            </a:r>
          </a:p>
          <a:p>
            <a:endParaRPr lang="en-US" b="0" baseline="0" dirty="0" smtClean="0"/>
          </a:p>
          <a:p>
            <a:r>
              <a:rPr lang="en-US" b="0" baseline="0" dirty="0" smtClean="0"/>
              <a:t>The parallel conversion process utilizes parallel data streams to store backup data from a protected server to a Backup Exec 2012 server while simultaneously sending the same backup data, in the form of a virtual machine, to a virtual host in the environment.  Both VMware </a:t>
            </a:r>
            <a:r>
              <a:rPr lang="en-US" b="0" baseline="0" dirty="0" err="1" smtClean="0"/>
              <a:t>vSphere</a:t>
            </a:r>
            <a:r>
              <a:rPr lang="en-US" b="0" baseline="0" dirty="0" smtClean="0"/>
              <a:t> and Microsoft Hyper-V environments are supported.  The result of this conversion operation is a fully recoverable backup set as well as a fully functional virtual machine that can be used for warm failover, disaster recovery scenarios.</a:t>
            </a:r>
          </a:p>
          <a:p>
            <a:endParaRPr lang="en-US" b="0" baseline="0" dirty="0" smtClean="0"/>
          </a:p>
          <a:p>
            <a:r>
              <a:rPr lang="en-US" b="0" baseline="0" dirty="0" smtClean="0"/>
              <a:t>The serial process is similar, except that the virtual process happens after, or on a different schedule, from the backup operation.  The result is still a full virtual machine on a VMware or Microsoft virtual host.</a:t>
            </a:r>
          </a:p>
          <a:p>
            <a:endParaRPr lang="en-US" b="0" baseline="0" dirty="0" smtClean="0"/>
          </a:p>
          <a:p>
            <a:r>
              <a:rPr lang="en-US" b="0" baseline="0" dirty="0" smtClean="0"/>
              <a:t>Regardless of how the conversion takes place, a form of dissimilar hardware restore is utilized to ensure that the virtual machines being generated will boot and function properly in a virtualized mode.  This happens automatically without user intervention.</a:t>
            </a:r>
          </a:p>
          <a:p>
            <a:endParaRPr lang="en-US" b="0" baseline="0" dirty="0" smtClean="0"/>
          </a:p>
          <a:p>
            <a:r>
              <a:rPr lang="en-US" b="0" baseline="0" dirty="0" smtClean="0"/>
              <a:t>Another great thing about this feature is that it can help accelerate the move to a more fully virtualized environment.  With Backup Exec 2012, you can convert your physical servers to virtual servers – and then just run them in your virtual environment, retiring your physical server.  This makes a lot of sense for a lot of customers today.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Data and Application Protection, Recovery</a:t>
            </a:r>
          </a:p>
          <a:p>
            <a:r>
              <a:rPr lang="en-US" b="0" dirty="0" smtClean="0"/>
              <a:t>Let’s talk about application</a:t>
            </a:r>
            <a:r>
              <a:rPr lang="en-US" b="0" baseline="0" dirty="0" smtClean="0"/>
              <a:t> protection and recovery in a bit more depth.  As we all know, customers and partners perform backup tasks for one reason and one reason only: to be able to recover in the event of a disaster.</a:t>
            </a:r>
          </a:p>
          <a:p>
            <a:endParaRPr lang="en-US" b="0" baseline="0" dirty="0" smtClean="0"/>
          </a:p>
          <a:p>
            <a:r>
              <a:rPr lang="en-US" b="0" baseline="0" dirty="0" smtClean="0"/>
              <a:t>When protecting virtualized applications, Backup Exec performs a single-pass, image-based backup of the targeted virtual machine.  This virtual machine might be hosting critical applications, such as Exchange, SharePoint, SQL, or Active Directory.  From that single-pass backup, administrators can recover:</a:t>
            </a:r>
          </a:p>
          <a:p>
            <a:endParaRPr lang="en-US" b="0" baseline="0" dirty="0" smtClean="0"/>
          </a:p>
          <a:p>
            <a:pPr>
              <a:buFont typeface="Arial" pitchFamily="34" charset="0"/>
              <a:buChar char="•"/>
            </a:pPr>
            <a:r>
              <a:rPr lang="en-US" b="0" baseline="0" dirty="0" smtClean="0"/>
              <a:t> The entire virtual machine, including the application it is hosting</a:t>
            </a:r>
          </a:p>
          <a:p>
            <a:pPr>
              <a:buFont typeface="Arial" pitchFamily="34" charset="0"/>
              <a:buChar char="•"/>
            </a:pPr>
            <a:r>
              <a:rPr lang="en-US" b="0" baseline="0" dirty="0" smtClean="0"/>
              <a:t> The application itself</a:t>
            </a:r>
          </a:p>
          <a:p>
            <a:pPr>
              <a:buFont typeface="Arial" pitchFamily="34" charset="0"/>
              <a:buChar char="•"/>
            </a:pPr>
            <a:r>
              <a:rPr lang="en-US" b="0" baseline="0" dirty="0" smtClean="0"/>
              <a:t> Granular application elements, such as Exchange e-mails and attachments, SQL databases, Active Directory objects, or SharePoint documents</a:t>
            </a:r>
          </a:p>
          <a:p>
            <a:pPr>
              <a:buFont typeface="Arial" pitchFamily="34" charset="0"/>
              <a:buChar char="•"/>
            </a:pPr>
            <a:r>
              <a:rPr lang="en-US" b="0" baseline="0" dirty="0" smtClean="0"/>
              <a:t> Granular file and folder elements</a:t>
            </a:r>
          </a:p>
          <a:p>
            <a:pPr>
              <a:buFont typeface="Arial" pitchFamily="34" charset="0"/>
              <a:buNone/>
            </a:pPr>
            <a:endParaRPr lang="en-US" b="0" baseline="0" dirty="0" smtClean="0"/>
          </a:p>
          <a:p>
            <a:pPr>
              <a:buFont typeface="Arial" pitchFamily="34" charset="0"/>
              <a:buNone/>
            </a:pPr>
            <a:r>
              <a:rPr lang="en-US" b="0" baseline="0" dirty="0" smtClean="0"/>
              <a:t>In addition, any of the above items can be restored to an alternate location – known as a redirected recovery – offering customers and partners superior power and flexibility when it comes to recovering virtual machine resources.</a:t>
            </a:r>
          </a:p>
          <a:p>
            <a:pPr>
              <a:buFont typeface="Arial" pitchFamily="34" charset="0"/>
              <a:buNone/>
            </a:pPr>
            <a:endParaRPr lang="en-US" b="0" baseline="0" dirty="0" smtClean="0"/>
          </a:p>
          <a:p>
            <a:pPr>
              <a:buFont typeface="Arial" pitchFamily="34" charset="0"/>
              <a:buNone/>
            </a:pPr>
            <a:r>
              <a:rPr lang="en-US" b="0" baseline="0" dirty="0" smtClean="0"/>
              <a:t>It’s important to point out that all this is possible from a single-pass backup.  One pass.  Backup Exec 2012 does not require multiple backup passes in order to achieve different levels of restore granularity.  A single-pass backup enables all of these recovery options to an administrator.</a:t>
            </a:r>
          </a:p>
          <a:p>
            <a:pPr>
              <a:buFont typeface="Arial" pitchFamily="34" charset="0"/>
              <a:buNone/>
            </a:pPr>
            <a:endParaRPr lang="en-US" b="0" baseline="0" dirty="0" smtClean="0"/>
          </a:p>
          <a:p>
            <a:pPr>
              <a:buFont typeface="Arial" pitchFamily="34" charset="0"/>
              <a:buNone/>
            </a:pPr>
            <a:r>
              <a:rPr lang="en-US" b="0" baseline="0" dirty="0" smtClean="0"/>
              <a:t>And don’t forget that data deduplication can be added to a Backup Exec environment to further reduce storage costs associated with physical or virtual server backups.  We will talk about this deduplication technology in greater detail later in the presentation.</a:t>
            </a:r>
            <a:endParaRPr lang="en-IE"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a:noFill/>
          <a:ln/>
        </p:spPr>
        <p:txBody>
          <a:bodyPr/>
          <a:lstStyle/>
          <a:p>
            <a:endParaRPr lang="en-US" dirty="0" smtClean="0"/>
          </a:p>
          <a:p>
            <a:r>
              <a:rPr lang="en-US" dirty="0" smtClean="0"/>
              <a:t>Eliminate</a:t>
            </a:r>
            <a:r>
              <a:rPr lang="en-US" baseline="0" dirty="0" smtClean="0"/>
              <a:t> Complexity</a:t>
            </a:r>
          </a:p>
          <a:p>
            <a:pPr lvl="1"/>
            <a:r>
              <a:rPr lang="en-US" dirty="0" smtClean="0"/>
              <a:t>Completely Redesigned Administration Console designed to make administering backup and recovery easy</a:t>
            </a:r>
          </a:p>
          <a:p>
            <a:pPr lvl="1"/>
            <a:r>
              <a:rPr lang="en-US" dirty="0" smtClean="0"/>
              <a:t>All the great features of Backup Exec, now in an intuitive and easy-to-use Administration console</a:t>
            </a:r>
          </a:p>
          <a:p>
            <a:r>
              <a:rPr lang="en-US" baseline="0" dirty="0" smtClean="0"/>
              <a:t>           </a:t>
            </a:r>
            <a:r>
              <a:rPr lang="en-US" dirty="0" smtClean="0"/>
              <a:t>Easier to purchase and maintain</a:t>
            </a:r>
          </a:p>
          <a:p>
            <a:pPr lvl="1"/>
            <a:r>
              <a:rPr lang="en-US" dirty="0" smtClean="0"/>
              <a:t>New Editions make it simple to know what Backup Exec product suits your needs</a:t>
            </a:r>
          </a:p>
          <a:p>
            <a:endParaRPr lang="en-US" dirty="0" smtClean="0">
              <a:latin typeface="Calibri" pitchFamily="-111" charset="0"/>
              <a:ea typeface="ＭＳ Ｐゴシック" pitchFamily="-111" charset="-128"/>
            </a:endParaRPr>
          </a:p>
        </p:txBody>
      </p:sp>
      <p:sp>
        <p:nvSpPr>
          <p:cNvPr id="52228" name="Slide Number Placeholder 3"/>
          <p:cNvSpPr>
            <a:spLocks noGrp="1"/>
          </p:cNvSpPr>
          <p:nvPr>
            <p:ph type="sldNum" sz="quarter" idx="5"/>
          </p:nvPr>
        </p:nvSpPr>
        <p:spPr>
          <a:noFill/>
        </p:spPr>
        <p:txBody>
          <a:bodyPr/>
          <a:lstStyle/>
          <a:p>
            <a:pPr algn="r"/>
            <a:fld id="{9BDAE48F-0610-4A86-B18A-43AF1DE95AC3}" type="slidenum">
              <a:rPr lang="en-US" sz="1200" smtClean="0">
                <a:solidFill>
                  <a:srgbClr val="000000"/>
                </a:solidFill>
              </a:rPr>
              <a:pPr algn="r"/>
              <a:t>19</a:t>
            </a:fld>
            <a:endParaRPr lang="en-US" sz="1200"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fontScale="92500" lnSpcReduction="10000"/>
          </a:bodyPr>
          <a:lstStyle/>
          <a:p>
            <a:r>
              <a:rPr lang="en-US" b="1" dirty="0" smtClean="0"/>
              <a:t>New! Resource-centric User</a:t>
            </a:r>
            <a:r>
              <a:rPr lang="en-US" b="1" baseline="0" dirty="0" smtClean="0"/>
              <a:t> Interface</a:t>
            </a:r>
          </a:p>
          <a:p>
            <a:r>
              <a:rPr lang="en-US" b="0" baseline="0" dirty="0" smtClean="0"/>
              <a:t>Another significant improvement in Backup Exec 2012 is the redesign of the user interface.  The focus has changed from backup job management to the management of critical application servers. Rather than helping administrators focus on the status of individual backup jobs, the new Backup Exec 2012 interface helps administrators focus on the backup status of the servers they are protecting in their environment.</a:t>
            </a:r>
          </a:p>
          <a:p>
            <a:r>
              <a:rPr lang="en-US" b="0" baseline="0" dirty="0" smtClean="0"/>
              <a:t>As was mentioned earlier in this presentation, the heart of modern small and medium businesses is the critical application servers that drive business operations. The new resource-centric design of the Backup Exec 2012 user interface puts the critical application server front and center.  The Backup Exec 2012 home page will show the administrator the servers they are protecting, their backup status, any active alerts affecting the server,  a “last seven days” view, and other key indicators that allow administrators to make important decisions about how to properly protect their environment. If desired, administrators can organize their console views into server groups, further simplifying the management process by allowing administrators to group servers by site, by importance, by type, or by whatever attribute they desire.</a:t>
            </a:r>
          </a:p>
          <a:p>
            <a:r>
              <a:rPr lang="en-US" b="0" baseline="0" dirty="0" smtClean="0"/>
              <a:t>A new modern look and feel has also been applied to the Backup Exec 2012 user interface, with a top bar ribbon allowing administrators to easily access common operations.  This ribbon automatically changes and adjusts according to the context of the product the administrator has navigated to, whether they are reviewing server status on the Backup Exec home page, configuring protection policies, or managing backup storage.</a:t>
            </a:r>
          </a:p>
          <a:p>
            <a:r>
              <a:rPr lang="en-US" b="0" baseline="0" dirty="0" smtClean="0"/>
              <a:t>These changes, and others, are designed to help experienced administrators have access to all of the powerful capabilities of Backup Exec that they need, while making the process of setting up and managing Backup Exec very simple and intuitive for new users.</a:t>
            </a:r>
            <a:endParaRPr lang="en-IE" b="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b="1" dirty="0" smtClean="0"/>
              <a:t>New! Modular</a:t>
            </a:r>
            <a:r>
              <a:rPr lang="en-US" b="1" baseline="0" dirty="0" smtClean="0"/>
              <a:t> Backup Protection Methodology</a:t>
            </a:r>
          </a:p>
          <a:p>
            <a:r>
              <a:rPr lang="en-US" b="0" baseline="0" dirty="0" smtClean="0"/>
              <a:t>Another key enhancement to the Backup Exec user experience is the simplification of backup job creation.  Jobs can be simple, such as jobs that store backup data to disk, or can be expanded to include additional steps and operations to offer more advanced and complex protection capabilities.</a:t>
            </a:r>
          </a:p>
          <a:p>
            <a:endParaRPr lang="en-US" b="0" baseline="0" dirty="0" smtClean="0"/>
          </a:p>
          <a:p>
            <a:r>
              <a:rPr lang="en-US" b="0" baseline="0" dirty="0" smtClean="0"/>
              <a:t>For example, after initially configuring a backup job to store data to disk, the administrator can click the “Add Stage” button to also copy the same backup data to tape.  Other stages can also be added to the same chain, such as converting backups to virtual or copying them to a remote media server.</a:t>
            </a:r>
          </a:p>
          <a:p>
            <a:endParaRPr lang="en-US" b="0" baseline="0" dirty="0" smtClean="0"/>
          </a:p>
          <a:p>
            <a:r>
              <a:rPr lang="en-US" b="0" baseline="0" dirty="0" smtClean="0"/>
              <a:t>Administrators get a clear picture of how, when, and where their backup data is flowing with this intuitive new feature in Backup Exec 2012.  </a:t>
            </a:r>
            <a:endParaRPr lang="en-IE" b="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558925" y="284163"/>
            <a:ext cx="3740150" cy="2805112"/>
          </a:xfrm>
          <a:ln/>
        </p:spPr>
      </p:sp>
      <p:sp>
        <p:nvSpPr>
          <p:cNvPr id="31747" name="Notes Placeholder 2"/>
          <p:cNvSpPr>
            <a:spLocks noGrp="1"/>
          </p:cNvSpPr>
          <p:nvPr>
            <p:ph type="body" idx="1"/>
          </p:nvPr>
        </p:nvSpPr>
        <p:spPr>
          <a:noFill/>
          <a:ln/>
        </p:spPr>
        <p:txBody>
          <a:bodyPr>
            <a:normAutofit fontScale="70000" lnSpcReduction="20000"/>
          </a:bodyPr>
          <a:lstStyle/>
          <a:p>
            <a:pPr defTabSz="882204">
              <a:defRPr/>
            </a:pPr>
            <a:r>
              <a:rPr lang="en-US" b="1" i="0" u="sng" dirty="0" smtClean="0">
                <a:latin typeface="Calibri"/>
              </a:rPr>
              <a:t>Virtualization</a:t>
            </a:r>
          </a:p>
          <a:p>
            <a:pPr defTabSz="882204">
              <a:defRPr/>
            </a:pPr>
            <a:r>
              <a:rPr lang="en-US" i="0" dirty="0" smtClean="0">
                <a:latin typeface="Calibri"/>
              </a:rPr>
              <a:t>Last year Symantec conducted an extensive global survey of thousands of end-users.  It is astonishing that</a:t>
            </a:r>
            <a:r>
              <a:rPr lang="en-US" i="0" baseline="0" dirty="0" smtClean="0">
                <a:latin typeface="Calibri"/>
              </a:rPr>
              <a:t> nearly two-thirds of virtual machines are not backed up!  The amount of risk businesses are taking on as a result of not backing up virtual machines is amazing.  There are some very real historical reasons for these results:</a:t>
            </a:r>
            <a:endParaRPr lang="en-US" i="0" dirty="0" smtClean="0">
              <a:latin typeface="Calibri"/>
            </a:endParaRPr>
          </a:p>
          <a:p>
            <a:pPr marL="503899" lvl="2" indent="-234336" defTabSz="612641"/>
            <a:endParaRPr lang="en-US" sz="1900" dirty="0" smtClean="0">
              <a:solidFill>
                <a:srgbClr val="000000"/>
              </a:solidFill>
            </a:endParaRPr>
          </a:p>
          <a:p>
            <a:pPr marL="503899" lvl="2" indent="-234336" defTabSz="612641"/>
            <a:r>
              <a:rPr lang="en-US" sz="1900" dirty="0" smtClean="0">
                <a:solidFill>
                  <a:srgbClr val="000000"/>
                </a:solidFill>
              </a:rPr>
              <a:t>1. Virtual machine sprawl – virtual machines spread like rabbits.  Often times, IT just doesn’t know about the new machine (or knows about it but doesn’t know the RPT/RTO requirements/no SLA).  This is one of the top reasons virtual machines are not backed up.</a:t>
            </a:r>
          </a:p>
          <a:p>
            <a:pPr marL="503899" lvl="2" indent="-234336" defTabSz="612641"/>
            <a:r>
              <a:rPr lang="en-US" sz="1900" dirty="0" smtClean="0">
                <a:solidFill>
                  <a:srgbClr val="000000"/>
                </a:solidFill>
              </a:rPr>
              <a:t>2. Cost of backup agents – in the past, IT would have to buy individual backup agents for each new server. Potentially costing thousands of dollars...destroying much of the cost savings created with virtualization.  </a:t>
            </a:r>
          </a:p>
          <a:p>
            <a:pPr marL="503899" lvl="2" indent="-234336" defTabSz="612641"/>
            <a:r>
              <a:rPr lang="en-US" sz="1900" dirty="0" smtClean="0">
                <a:solidFill>
                  <a:srgbClr val="000000"/>
                </a:solidFill>
              </a:rPr>
              <a:t>3. Tools from virtualization vendors – two ways existing tools impact the failure to backup </a:t>
            </a:r>
          </a:p>
          <a:p>
            <a:pPr marL="503899" lvl="2" indent="-234336" defTabSz="612641"/>
            <a:r>
              <a:rPr lang="en-US" sz="1900" dirty="0" smtClean="0">
                <a:solidFill>
                  <a:srgbClr val="000000"/>
                </a:solidFill>
              </a:rPr>
              <a:t>	a. tools in the past have not been mature and have made backup complicated, error prone etc. ‘</a:t>
            </a:r>
          </a:p>
          <a:p>
            <a:pPr marL="503899" lvl="2" indent="-234336" defTabSz="612641"/>
            <a:r>
              <a:rPr lang="en-US" sz="1900" dirty="0" smtClean="0">
                <a:solidFill>
                  <a:srgbClr val="000000"/>
                </a:solidFill>
              </a:rPr>
              <a:t>	b. some people use existing tools from VMware or Hyper-V as primary backup (for instance clone a machine) and think that sufficient “backup”.  It isn’t. </a:t>
            </a:r>
          </a:p>
          <a:p>
            <a:pPr marL="503899" lvl="2" indent="-234336" defTabSz="612641"/>
            <a:r>
              <a:rPr lang="en-US" sz="1900" dirty="0" smtClean="0">
                <a:solidFill>
                  <a:srgbClr val="000000"/>
                </a:solidFill>
              </a:rPr>
              <a:t>4. I/O &amp; bandwidth impact – IT may have been concerned with dragging down the host machine and/or network by moving a lot of data for backup.  The whole idea of virtualization is to increase server utilization/CPU utilization/network utilization and if you are successful, there is less “slack in the system” to handle backup loads.</a:t>
            </a:r>
          </a:p>
          <a:p>
            <a:pPr marL="503899" lvl="2" indent="-234336" defTabSz="612641"/>
            <a:endParaRPr lang="en-US" sz="1900" dirty="0" smtClean="0">
              <a:solidFill>
                <a:srgbClr val="000000"/>
              </a:solidFill>
            </a:endParaRPr>
          </a:p>
          <a:p>
            <a:pPr marL="105515" lvl="1" indent="-234336" defTabSz="612641"/>
            <a:r>
              <a:rPr lang="en-US" sz="1900" dirty="0" smtClean="0">
                <a:solidFill>
                  <a:srgbClr val="000000"/>
                </a:solidFill>
              </a:rPr>
              <a:t>In addition to the problems above, many customers are using more than one backup solution to protect their heterogeneous (some physical, some virtual) environments.  </a:t>
            </a:r>
            <a:r>
              <a:rPr lang="en-US" dirty="0" smtClean="0"/>
              <a:t>Why is this a problem?</a:t>
            </a:r>
          </a:p>
          <a:p>
            <a:pPr marL="105515" lvl="1" indent="-234336" defTabSz="612641"/>
            <a:endParaRPr lang="en-US" dirty="0" smtClean="0"/>
          </a:p>
          <a:p>
            <a:pPr defTabSz="885861">
              <a:defRPr/>
            </a:pPr>
            <a:r>
              <a:rPr lang="en-US" sz="1700" b="1" u="sng" dirty="0" smtClean="0">
                <a:latin typeface="Calibri"/>
              </a:rPr>
              <a:t>Data Growth and Storage</a:t>
            </a:r>
          </a:p>
          <a:p>
            <a:pPr defTabSz="885861">
              <a:defRPr/>
            </a:pPr>
            <a:r>
              <a:rPr lang="en-US" sz="1700" i="1" dirty="0" smtClean="0">
                <a:latin typeface="Calibri"/>
              </a:rPr>
              <a:t>¹</a:t>
            </a:r>
            <a:r>
              <a:rPr lang="en-US" sz="1700" i="1" dirty="0" smtClean="0"/>
              <a:t>Source: Sheila Childs, Gartner: New Archiving Technologies That Deliver Cost Savings and More, LSC28_154, 12/09, AE</a:t>
            </a:r>
          </a:p>
          <a:p>
            <a:r>
              <a:rPr lang="en-US" sz="1700" i="1" dirty="0" smtClean="0"/>
              <a:t>² Source: ESG Research: Data Protection Market Trends, January 2008.</a:t>
            </a:r>
          </a:p>
          <a:p>
            <a:pPr>
              <a:lnSpc>
                <a:spcPct val="100000"/>
              </a:lnSpc>
              <a:spcAft>
                <a:spcPts val="600"/>
              </a:spcAft>
            </a:pPr>
            <a:endParaRPr lang="en-US" sz="1600" dirty="0" smtClean="0">
              <a:solidFill>
                <a:schemeClr val="bg1"/>
              </a:solidFill>
            </a:endParaRPr>
          </a:p>
          <a:p>
            <a:pPr>
              <a:lnSpc>
                <a:spcPct val="100000"/>
              </a:lnSpc>
              <a:spcAft>
                <a:spcPts val="600"/>
              </a:spcAft>
            </a:pPr>
            <a:r>
              <a:rPr lang="en-US" sz="1600" dirty="0" smtClean="0">
                <a:solidFill>
                  <a:schemeClr val="bg1"/>
                </a:solidFill>
              </a:rPr>
              <a:t>Growing data volumes and rising storage costs also remain significant problems for partners and customers today.  Up to 70% of the data in your customer environments is duplicate (Gartner), 57% of your midsize organizations increase storage volumes by 11-30% annually (ESG) – overall  making data lifecycle management more complex and challenging for mid market IT administrators pressed for resources.</a:t>
            </a:r>
          </a:p>
          <a:p>
            <a:pPr>
              <a:lnSpc>
                <a:spcPct val="100000"/>
              </a:lnSpc>
              <a:spcAft>
                <a:spcPts val="600"/>
              </a:spcAft>
            </a:pPr>
            <a:endParaRPr lang="en-US" sz="1600" dirty="0" smtClean="0">
              <a:solidFill>
                <a:schemeClr val="bg1"/>
              </a:solidFill>
            </a:endParaRPr>
          </a:p>
          <a:p>
            <a:pPr>
              <a:lnSpc>
                <a:spcPct val="100000"/>
              </a:lnSpc>
              <a:spcAft>
                <a:spcPts val="600"/>
              </a:spcAft>
            </a:pPr>
            <a:r>
              <a:rPr lang="en-US" sz="1600" dirty="0" smtClean="0">
                <a:solidFill>
                  <a:schemeClr val="bg1"/>
                </a:solidFill>
              </a:rPr>
              <a:t>With the release of Backup Exec 2012 there is a new opportunity to further improve your customers backup and recovery environment through integrated deduplication and archiving options introduced in Backup Exec 2010.  These latest options can help your customers easily reduce their storage costs and their backup windows, plus these offerings easily adapt into any mid market business infrastructure making it an easy up-sell for new or existing Backup Exec environments.</a:t>
            </a:r>
          </a:p>
          <a:p>
            <a:pPr>
              <a:lnSpc>
                <a:spcPct val="100000"/>
              </a:lnSpc>
              <a:spcAft>
                <a:spcPts val="600"/>
              </a:spcAft>
            </a:pPr>
            <a:endParaRPr lang="en-US" sz="1600" dirty="0" smtClean="0">
              <a:solidFill>
                <a:schemeClr val="bg1"/>
              </a:solidFill>
            </a:endParaRPr>
          </a:p>
          <a:p>
            <a:pPr>
              <a:lnSpc>
                <a:spcPct val="100000"/>
              </a:lnSpc>
              <a:spcAft>
                <a:spcPts val="600"/>
              </a:spcAft>
            </a:pPr>
            <a:r>
              <a:rPr lang="en-US" sz="1600" dirty="0" smtClean="0">
                <a:solidFill>
                  <a:schemeClr val="bg1"/>
                </a:solidFill>
              </a:rPr>
              <a:t>The deduplication technology within Backup Exec 2012 includes additional capabilities specifically designed to enable efficient deduplication of virtual machines backups, which we will cover</a:t>
            </a:r>
            <a:r>
              <a:rPr lang="en-US" sz="1600" baseline="0" dirty="0" smtClean="0">
                <a:solidFill>
                  <a:schemeClr val="bg1"/>
                </a:solidFill>
              </a:rPr>
              <a:t> </a:t>
            </a:r>
            <a:r>
              <a:rPr lang="en-US" sz="1600" dirty="0" smtClean="0">
                <a:solidFill>
                  <a:schemeClr val="bg1"/>
                </a:solidFill>
              </a:rPr>
              <a:t>in further detail later in this discussion.</a:t>
            </a:r>
          </a:p>
          <a:p>
            <a:pPr>
              <a:lnSpc>
                <a:spcPct val="100000"/>
              </a:lnSpc>
              <a:spcAft>
                <a:spcPts val="600"/>
              </a:spcAft>
            </a:pPr>
            <a:endParaRPr lang="en-US" sz="1600" dirty="0" smtClean="0">
              <a:solidFill>
                <a:schemeClr val="bg1"/>
              </a:solidFill>
            </a:endParaRPr>
          </a:p>
          <a:p>
            <a:pPr>
              <a:defRPr/>
            </a:pPr>
            <a:r>
              <a:rPr lang="en-US" sz="1600" b="1" u="sng" dirty="0" smtClean="0"/>
              <a:t>Complexity</a:t>
            </a:r>
          </a:p>
          <a:p>
            <a:pPr>
              <a:defRPr/>
            </a:pPr>
            <a:r>
              <a:rPr lang="en-US" sz="1600" b="0" dirty="0" smtClean="0"/>
              <a:t>Backup itself has grown more and more complex</a:t>
            </a:r>
            <a:r>
              <a:rPr lang="en-US" sz="1600" b="0" baseline="0" dirty="0" smtClean="0"/>
              <a:t>.  Multiple solutions are commonly used for different types of backup, such as data and application protection and disaster recovery.  Different solutions are commonly considered for different infrastructure types, such as virtual infrastructures vs. physical servers.  Backup jobs themselves have become more complicated, as customers need backup data to reside in more than one location and on more than one type of backup storage for offsite and disaster recovery protection.  Even the licensing of a backup solution can be complex, due to different agents and options offering specific functionality to protect specific server and application types or to support specific storage configurations.</a:t>
            </a:r>
          </a:p>
          <a:p>
            <a:pPr>
              <a:defRPr/>
            </a:pPr>
            <a:endParaRPr lang="en-US" sz="1600" b="0" baseline="0" dirty="0" smtClean="0"/>
          </a:p>
          <a:p>
            <a:pPr>
              <a:lnSpc>
                <a:spcPct val="100000"/>
              </a:lnSpc>
              <a:spcAft>
                <a:spcPts val="600"/>
              </a:spcAft>
            </a:pPr>
            <a:endParaRPr lang="en-US" sz="1600" dirty="0" smtClean="0">
              <a:solidFill>
                <a:schemeClr val="bg1"/>
              </a:solidFill>
            </a:endParaRPr>
          </a:p>
          <a:p>
            <a:pPr>
              <a:lnSpc>
                <a:spcPct val="100000"/>
              </a:lnSpc>
              <a:spcAft>
                <a:spcPts val="600"/>
              </a:spcAft>
            </a:pPr>
            <a:endParaRPr lang="en-US" sz="1600" dirty="0" smtClean="0">
              <a:solidFill>
                <a:schemeClr val="bg1"/>
              </a:solidFill>
            </a:endParaRPr>
          </a:p>
          <a:p>
            <a:pPr>
              <a:lnSpc>
                <a:spcPct val="100000"/>
              </a:lnSpc>
              <a:spcAft>
                <a:spcPts val="600"/>
              </a:spcAft>
            </a:pPr>
            <a:endParaRPr lang="en-US" sz="1600" dirty="0" smtClean="0">
              <a:solidFill>
                <a:schemeClr val="bg1"/>
              </a:solidFill>
            </a:endParaRPr>
          </a:p>
          <a:p>
            <a:pPr marL="105515" lvl="1" indent="-234336" defTabSz="612641"/>
            <a:endParaRPr lang="en-US" dirty="0" smtClean="0"/>
          </a:p>
        </p:txBody>
      </p:sp>
      <p:sp>
        <p:nvSpPr>
          <p:cNvPr id="31748" name="Slide Number Placeholder 3"/>
          <p:cNvSpPr>
            <a:spLocks noGrp="1"/>
          </p:cNvSpPr>
          <p:nvPr>
            <p:ph type="sldNum" sz="quarter" idx="5"/>
          </p:nvPr>
        </p:nvSpPr>
        <p:spPr>
          <a:xfrm>
            <a:off x="3884613" y="8685213"/>
            <a:ext cx="2971800" cy="457200"/>
          </a:xfrm>
          <a:prstGeom prst="rect">
            <a:avLst/>
          </a:prstGeom>
          <a:noFill/>
        </p:spPr>
        <p:txBody>
          <a:bodyPr lIns="91429" tIns="45715" rIns="91429" bIns="45715"/>
          <a:lstStyle/>
          <a:p>
            <a:fld id="{F15FDF8D-E22B-44E5-B131-6093B0D82490}" type="slidenum">
              <a:rPr lang="en-US">
                <a:solidFill>
                  <a:srgbClr val="000000"/>
                </a:solidFill>
              </a:rPr>
              <a:pPr/>
              <a:t>3</a:t>
            </a:fld>
            <a:endParaRPr 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xfrm>
            <a:off x="3884613" y="8685213"/>
            <a:ext cx="2971800" cy="457200"/>
          </a:xfrm>
          <a:prstGeom prst="rect">
            <a:avLst/>
          </a:prstGeom>
          <a:noFill/>
        </p:spPr>
        <p:txBody>
          <a:bodyPr lIns="91429" tIns="45715" rIns="91429" bIns="45715"/>
          <a:lstStyle/>
          <a:p>
            <a:fld id="{477AFF8C-7FAC-4FE0-A919-DE3426975E2F}" type="slidenum">
              <a:rPr lang="en-US" smtClean="0"/>
              <a:pPr/>
              <a:t>25</a:t>
            </a:fld>
            <a:endParaRPr lang="en-US" dirty="0" smtClean="0"/>
          </a:p>
        </p:txBody>
      </p:sp>
      <p:sp>
        <p:nvSpPr>
          <p:cNvPr id="43011"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43012" name="Rectangle 3"/>
          <p:cNvSpPr>
            <a:spLocks noGrp="1" noChangeArrowheads="1"/>
          </p:cNvSpPr>
          <p:nvPr>
            <p:ph type="body" idx="1"/>
          </p:nvPr>
        </p:nvSpPr>
        <p:spPr>
          <a:noFill/>
          <a:ln/>
        </p:spPr>
        <p:txBody>
          <a:bodyPr/>
          <a:lstStyle/>
          <a:p>
            <a:pPr eaLnBrk="1" hangingPunct="1">
              <a:spcBef>
                <a:spcPct val="0"/>
              </a:spcBef>
            </a:pPr>
            <a:endParaRPr lang="en-US" dirty="0" smtClean="0">
              <a:latin typeface="Calibri" pitchFamily="-111" charset="0"/>
              <a:ea typeface="ＭＳ Ｐゴシック" pitchFamily="-11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8925" y="284163"/>
            <a:ext cx="3740150" cy="2805112"/>
          </a:xfrm>
        </p:spPr>
      </p:sp>
      <p:sp>
        <p:nvSpPr>
          <p:cNvPr id="3" name="Notes Placeholder 2"/>
          <p:cNvSpPr>
            <a:spLocks noGrp="1"/>
          </p:cNvSpPr>
          <p:nvPr>
            <p:ph type="body" idx="1"/>
          </p:nvPr>
        </p:nvSpPr>
        <p:spPr/>
        <p:txBody>
          <a:bodyPr>
            <a:normAutofit/>
          </a:bodyPr>
          <a:lstStyle/>
          <a:p>
            <a:r>
              <a:rPr lang="en-US" b="1" dirty="0" smtClean="0"/>
              <a:t>New! Backup Exec</a:t>
            </a:r>
            <a:r>
              <a:rPr lang="en-US" b="1" baseline="0" dirty="0" smtClean="0"/>
              <a:t> 2012 Small Business Edition (SBE)</a:t>
            </a:r>
          </a:p>
          <a:p>
            <a:r>
              <a:rPr lang="en-US" b="0" baseline="0" dirty="0" smtClean="0"/>
              <a:t>A new edition of Backup Exec is also being introduced, called the Backup Exec 2012 Small Business Edition.  This new edition of Backup Exec will replace the previous Small Business Server (SBS) editions of the product.</a:t>
            </a:r>
          </a:p>
          <a:p>
            <a:endParaRPr lang="en-US" b="0" baseline="0" dirty="0" smtClean="0"/>
          </a:p>
          <a:p>
            <a:r>
              <a:rPr lang="en-US" b="0" baseline="0" dirty="0" smtClean="0"/>
              <a:t>This new version of Backup Exec is designed specifically for small business.  It protects up to three servers, and includes a very simplified user experience designed for those who are not IT professionals.  However, key functionality is included with this new edition, including:</a:t>
            </a:r>
          </a:p>
          <a:p>
            <a:endParaRPr lang="en-US" b="0" baseline="0" dirty="0" smtClean="0"/>
          </a:p>
          <a:p>
            <a:pPr>
              <a:buFont typeface="Arial" pitchFamily="34" charset="0"/>
              <a:buChar char="•"/>
            </a:pPr>
            <a:r>
              <a:rPr lang="en-US" b="0" baseline="0" dirty="0" smtClean="0"/>
              <a:t> Protection and recovery of all key Microsoft applications, such as SQL, Exchange and SharePoint, Active Directory and Hyper-V</a:t>
            </a:r>
          </a:p>
          <a:p>
            <a:pPr>
              <a:buFont typeface="Arial" pitchFamily="34" charset="0"/>
              <a:buChar char="•"/>
            </a:pPr>
            <a:r>
              <a:rPr lang="en-US" b="0" baseline="0" dirty="0" smtClean="0"/>
              <a:t> Granular application recovery (GRT)</a:t>
            </a:r>
          </a:p>
          <a:p>
            <a:pPr>
              <a:buFont typeface="Arial" pitchFamily="34" charset="0"/>
              <a:buChar char="•"/>
            </a:pPr>
            <a:r>
              <a:rPr lang="en-US" b="0" baseline="0" dirty="0" smtClean="0"/>
              <a:t> Bare metal recovery</a:t>
            </a:r>
          </a:p>
          <a:p>
            <a:pPr>
              <a:buFont typeface="Arial" pitchFamily="34" charset="0"/>
              <a:buChar char="•"/>
            </a:pPr>
            <a:r>
              <a:rPr lang="en-US" b="0" baseline="0" dirty="0" smtClean="0"/>
              <a:t> Dissimilar hardware recovery</a:t>
            </a:r>
          </a:p>
          <a:p>
            <a:pPr>
              <a:buFont typeface="Arial" pitchFamily="34" charset="0"/>
              <a:buChar char="•"/>
            </a:pPr>
            <a:r>
              <a:rPr lang="en-US" b="0" baseline="0" dirty="0" smtClean="0"/>
              <a:t> Physical and virtual protection through one console</a:t>
            </a:r>
          </a:p>
          <a:p>
            <a:pPr>
              <a:buFont typeface="Arial" pitchFamily="34" charset="0"/>
              <a:buChar char="•"/>
            </a:pPr>
            <a:endParaRPr lang="en-US" b="0" baseline="0" dirty="0" smtClean="0"/>
          </a:p>
          <a:p>
            <a:pPr>
              <a:buFont typeface="Arial" pitchFamily="34" charset="0"/>
              <a:buNone/>
            </a:pPr>
            <a:r>
              <a:rPr lang="en-US" b="0" baseline="0" dirty="0" smtClean="0"/>
              <a:t>For those customers who eventually outgrow their Small Business Edition of Backup Exec, the Small Business Edition easily upgrades to the full Backup Exec 2012 product.</a:t>
            </a:r>
            <a:endParaRPr lang="en-IE" b="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a:spcAft>
                <a:spcPts val="300"/>
              </a:spcAft>
              <a:buFont typeface="Wingdings" pitchFamily="2" charset="2"/>
              <a:buChar char="§"/>
              <a:defRPr/>
            </a:pPr>
            <a:r>
              <a:rPr lang="en-US" dirty="0" smtClean="0">
                <a:cs typeface="Arial" pitchFamily="34" charset="0"/>
              </a:rPr>
              <a:t>Simplify Backup, Regain Productivity</a:t>
            </a:r>
          </a:p>
          <a:p>
            <a:pPr marL="684213" lvl="1" indent="-228600">
              <a:spcAft>
                <a:spcPts val="300"/>
              </a:spcAft>
              <a:buFont typeface="Wingdings" pitchFamily="2" charset="2"/>
              <a:buChar char="§"/>
              <a:defRPr/>
            </a:pPr>
            <a:r>
              <a:rPr lang="en-US" dirty="0" smtClean="0">
                <a:cs typeface="Arial" pitchFamily="34" charset="0"/>
              </a:rPr>
              <a:t>Your data, automatically streamed, encrypted, to Symantec’s secure, off-site datacenters</a:t>
            </a:r>
          </a:p>
          <a:p>
            <a:pPr marL="684213" lvl="1" indent="-228600">
              <a:spcAft>
                <a:spcPts val="300"/>
              </a:spcAft>
              <a:buFont typeface="Wingdings" pitchFamily="2" charset="2"/>
              <a:buChar char="§"/>
              <a:defRPr/>
            </a:pPr>
            <a:r>
              <a:rPr lang="en-US" dirty="0" smtClean="0">
                <a:cs typeface="Arial" pitchFamily="34" charset="0"/>
              </a:rPr>
              <a:t>Get started in minutes</a:t>
            </a:r>
          </a:p>
          <a:p>
            <a:pPr marL="684213" lvl="1" indent="-228600">
              <a:spcAft>
                <a:spcPts val="300"/>
              </a:spcAft>
              <a:buFont typeface="Wingdings" pitchFamily="2" charset="2"/>
              <a:buChar char="§"/>
              <a:defRPr/>
            </a:pPr>
            <a:r>
              <a:rPr lang="en-US" dirty="0" smtClean="0">
                <a:cs typeface="Arial" pitchFamily="34" charset="0"/>
              </a:rPr>
              <a:t>Powerful data history</a:t>
            </a:r>
          </a:p>
          <a:p>
            <a:pPr marL="228600" indent="-228600">
              <a:spcAft>
                <a:spcPts val="300"/>
              </a:spcAft>
              <a:buFont typeface="Wingdings" pitchFamily="2" charset="2"/>
              <a:buNone/>
              <a:defRPr/>
            </a:pPr>
            <a:endParaRPr lang="en-US" dirty="0" smtClean="0">
              <a:cs typeface="Arial" pitchFamily="34" charset="0"/>
            </a:endParaRPr>
          </a:p>
          <a:p>
            <a:pPr marL="228600" indent="-228600">
              <a:spcAft>
                <a:spcPts val="300"/>
              </a:spcAft>
              <a:buFont typeface="Wingdings" pitchFamily="2" charset="2"/>
              <a:buChar char="§"/>
              <a:defRPr/>
            </a:pPr>
            <a:r>
              <a:rPr lang="en-US" dirty="0" smtClean="0">
                <a:cs typeface="Arial" pitchFamily="34" charset="0"/>
              </a:rPr>
              <a:t>Achieve Predictable costs</a:t>
            </a:r>
          </a:p>
          <a:p>
            <a:pPr marL="684213" lvl="1" indent="-228600">
              <a:spcAft>
                <a:spcPts val="300"/>
              </a:spcAft>
              <a:buFont typeface="Wingdings" pitchFamily="2" charset="2"/>
              <a:buChar char="§"/>
              <a:defRPr/>
            </a:pPr>
            <a:r>
              <a:rPr lang="en-US" dirty="0" smtClean="0">
                <a:cs typeface="Arial" pitchFamily="34" charset="0"/>
              </a:rPr>
              <a:t>No need to buy backup hardware or add maintenance resources</a:t>
            </a:r>
          </a:p>
          <a:p>
            <a:pPr marL="684213" lvl="1" indent="-228600">
              <a:spcAft>
                <a:spcPts val="300"/>
              </a:spcAft>
              <a:buFont typeface="Wingdings" pitchFamily="2" charset="2"/>
              <a:buChar char="§"/>
              <a:defRPr/>
            </a:pPr>
            <a:r>
              <a:rPr lang="en-US" dirty="0" smtClean="0">
                <a:cs typeface="Arial" pitchFamily="34" charset="0"/>
              </a:rPr>
              <a:t>Buy only the data protection you need</a:t>
            </a:r>
          </a:p>
          <a:p>
            <a:pPr marL="684213" lvl="1" indent="-228600">
              <a:spcAft>
                <a:spcPts val="300"/>
              </a:spcAft>
              <a:buFont typeface="Wingdings" pitchFamily="2" charset="2"/>
              <a:buChar char="§"/>
              <a:defRPr/>
            </a:pPr>
            <a:r>
              <a:rPr lang="en-US" dirty="0" smtClean="0">
                <a:cs typeface="Arial" pitchFamily="34" charset="0"/>
              </a:rPr>
              <a:t>Pay no per-user licensing fee</a:t>
            </a:r>
          </a:p>
          <a:p>
            <a:pPr marL="228600" indent="-228600">
              <a:spcAft>
                <a:spcPts val="300"/>
              </a:spcAft>
              <a:buFont typeface="Wingdings" pitchFamily="2" charset="2"/>
              <a:buChar char="§"/>
              <a:defRPr/>
            </a:pPr>
            <a:endParaRPr lang="en-US" dirty="0" smtClean="0">
              <a:cs typeface="Arial" pitchFamily="34" charset="0"/>
            </a:endParaRPr>
          </a:p>
          <a:p>
            <a:pPr marL="228600" indent="-228600">
              <a:spcAft>
                <a:spcPts val="300"/>
              </a:spcAft>
              <a:buFont typeface="Wingdings" pitchFamily="2" charset="2"/>
              <a:buNone/>
              <a:defRPr/>
            </a:pPr>
            <a:r>
              <a:rPr lang="en-US" dirty="0" smtClean="0">
                <a:cs typeface="Arial" pitchFamily="34" charset="0"/>
              </a:rPr>
              <a:t>Set-up</a:t>
            </a:r>
            <a:r>
              <a:rPr lang="en-US" baseline="0" dirty="0" smtClean="0">
                <a:cs typeface="Arial" pitchFamily="34" charset="0"/>
              </a:rPr>
              <a:t> is fast and simple:</a:t>
            </a:r>
            <a:endParaRPr lang="en-US" dirty="0" smtClean="0">
              <a:cs typeface="Arial" pitchFamily="34" charset="0"/>
            </a:endParaRPr>
          </a:p>
          <a:p>
            <a:pPr marL="228600" indent="-228600">
              <a:spcAft>
                <a:spcPts val="300"/>
              </a:spcAft>
              <a:buFont typeface="Wingdings" pitchFamily="2" charset="2"/>
              <a:buChar char="§"/>
              <a:defRPr/>
            </a:pPr>
            <a:r>
              <a:rPr lang="en-US" dirty="0" smtClean="0">
                <a:cs typeface="Arial" pitchFamily="34" charset="0"/>
              </a:rPr>
              <a:t>Log onto the web-based management console.</a:t>
            </a:r>
          </a:p>
          <a:p>
            <a:pPr marL="228600" indent="-228600">
              <a:spcAft>
                <a:spcPts val="300"/>
              </a:spcAft>
              <a:buFont typeface="Wingdings" pitchFamily="2" charset="2"/>
              <a:buChar char="§"/>
              <a:defRPr/>
            </a:pPr>
            <a:r>
              <a:rPr lang="en-US" dirty="0" smtClean="0">
                <a:cs typeface="Arial" pitchFamily="34" charset="0"/>
              </a:rPr>
              <a:t>Deploy service agent to target systems (desktops, laptops, and servers).</a:t>
            </a:r>
          </a:p>
          <a:p>
            <a:pPr marL="228600" indent="-228600">
              <a:spcAft>
                <a:spcPts val="300"/>
              </a:spcAft>
              <a:buFont typeface="Wingdings" pitchFamily="2" charset="2"/>
              <a:buChar char="§"/>
              <a:defRPr/>
            </a:pPr>
            <a:r>
              <a:rPr lang="en-US" dirty="0" smtClean="0">
                <a:cs typeface="Arial" pitchFamily="34" charset="0"/>
              </a:rPr>
              <a:t>Create backup policies in the console and set the desired backup schedule. </a:t>
            </a:r>
          </a:p>
          <a:p>
            <a:pPr marL="228600" indent="-228600">
              <a:spcAft>
                <a:spcPts val="300"/>
              </a:spcAft>
              <a:buFont typeface="Wingdings" pitchFamily="2" charset="2"/>
              <a:buChar char="§"/>
              <a:defRPr/>
            </a:pPr>
            <a:r>
              <a:rPr lang="en-US" dirty="0" smtClean="0">
                <a:cs typeface="Arial" pitchFamily="34" charset="0"/>
              </a:rPr>
              <a:t>Perform an initial backup </a:t>
            </a:r>
          </a:p>
          <a:p>
            <a:pPr marL="228600" indent="-228600">
              <a:spcAft>
                <a:spcPts val="300"/>
              </a:spcAft>
              <a:buFont typeface="Wingdings" pitchFamily="2" charset="2"/>
              <a:buChar char="§"/>
              <a:defRPr/>
            </a:pPr>
            <a:r>
              <a:rPr lang="en-US" dirty="0" smtClean="0">
                <a:cs typeface="Arial" pitchFamily="34" charset="0"/>
              </a:rPr>
              <a:t>Automatic backups occur silently in the background</a:t>
            </a:r>
          </a:p>
          <a:p>
            <a:pPr marL="228600" indent="-228600">
              <a:spcAft>
                <a:spcPts val="300"/>
              </a:spcAft>
              <a:buFont typeface="Wingdings" pitchFamily="2" charset="2"/>
              <a:buChar char="§"/>
              <a:defRPr/>
            </a:pPr>
            <a:r>
              <a:rPr lang="en-US" dirty="0" smtClean="0">
                <a:cs typeface="Arial" pitchFamily="34" charset="0"/>
              </a:rPr>
              <a:t>The web-based management console is used for ongoing maintenance</a:t>
            </a:r>
          </a:p>
          <a:p>
            <a:pPr marL="228600" indent="-228600">
              <a:spcAft>
                <a:spcPts val="300"/>
              </a:spcAft>
              <a:buFont typeface="Wingdings" pitchFamily="2" charset="2"/>
              <a:buChar char="§"/>
              <a:defRPr/>
            </a:pPr>
            <a:r>
              <a:rPr lang="en-US" sz="1200" kern="1200" baseline="0" dirty="0" smtClean="0">
                <a:solidFill>
                  <a:schemeClr val="tx1"/>
                </a:solidFill>
                <a:latin typeface="+mn-lt"/>
                <a:ea typeface="+mn-ea"/>
                <a:cs typeface="+mn-cs"/>
              </a:rPr>
              <a:t>Data is stored for the life of your contract unless it is deleted from your computer or replaced by a newer version – it will then be removed from your backup after 90 days</a:t>
            </a:r>
            <a:endParaRPr lang="en-US" dirty="0" smtClean="0">
              <a:cs typeface="Arial" pitchFamily="34" charset="0"/>
            </a:endParaRPr>
          </a:p>
          <a:p>
            <a:pPr marL="228600" indent="-228600">
              <a:spcAft>
                <a:spcPts val="300"/>
              </a:spcAft>
              <a:buFont typeface="Wingdings" pitchFamily="2" charset="2"/>
              <a:buChar char="§"/>
              <a:defRPr/>
            </a:pPr>
            <a:endParaRPr lang="en-IE" dirty="0" smtClean="0">
              <a:solidFill>
                <a:schemeClr val="bg1"/>
              </a:solidFill>
              <a:cs typeface="Arial" pitchFamily="34" charset="0"/>
            </a:endParaRPr>
          </a:p>
          <a:p>
            <a:pPr>
              <a:defRPr/>
            </a:pPr>
            <a:endParaRPr lang="en-US" dirty="0"/>
          </a:p>
        </p:txBody>
      </p:sp>
      <p:sp>
        <p:nvSpPr>
          <p:cNvPr id="4" name="Slide Number Placeholder 3"/>
          <p:cNvSpPr>
            <a:spLocks noGrp="1"/>
          </p:cNvSpPr>
          <p:nvPr>
            <p:ph type="sldNum" sz="quarter" idx="5"/>
          </p:nvPr>
        </p:nvSpPr>
        <p:spPr/>
        <p:txBody>
          <a:bodyPr/>
          <a:lstStyle/>
          <a:p>
            <a:pPr>
              <a:defRPr/>
            </a:pPr>
            <a:fld id="{D23297CB-47F7-4397-90AE-D274960BA376}" type="slidenum">
              <a:rPr lang="en-US"/>
              <a:pPr>
                <a:defRPr/>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5279" y="8685184"/>
            <a:ext cx="2971186" cy="457277"/>
          </a:xfrm>
          <a:prstGeom prst="rect">
            <a:avLst/>
          </a:prstGeom>
        </p:spPr>
        <p:txBody>
          <a:bodyPr lIns="88593" tIns="44297" rIns="88593" bIns="44297"/>
          <a:lstStyle/>
          <a:p>
            <a:pPr>
              <a:defRPr/>
            </a:pPr>
            <a:fld id="{CEA96130-80FE-450A-9D6E-2375B464A403}" type="slidenum">
              <a:rPr lang="en-US" smtClean="0"/>
              <a:pPr>
                <a:defRPr/>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1DB737-FE6F-4355-8644-79E19672E0D0}" type="slidenum">
              <a:rPr lang="en-US">
                <a:solidFill>
                  <a:prstClr val="black"/>
                </a:solidFill>
              </a:rPr>
              <a:pPr>
                <a:defRPr/>
              </a:pPr>
              <a:t>31</a:t>
            </a:fld>
            <a:endParaRPr lang="en-US">
              <a:solidFill>
                <a:prstClr val="black"/>
              </a:solidFill>
            </a:endParaRPr>
          </a:p>
        </p:txBody>
      </p:sp>
      <p:sp>
        <p:nvSpPr>
          <p:cNvPr id="76803" name="Rectangle 2"/>
          <p:cNvSpPr>
            <a:spLocks noGrp="1" noRot="1" noChangeAspect="1" noChangeArrowheads="1" noTextEdit="1"/>
          </p:cNvSpPr>
          <p:nvPr>
            <p:ph type="sldImg"/>
          </p:nvPr>
        </p:nvSpPr>
        <p:spPr bwMode="auto">
          <a:xfrm>
            <a:off x="1384300" y="368300"/>
            <a:ext cx="4089400" cy="3067050"/>
          </a:xfrm>
          <a:noFill/>
          <a:ln>
            <a:solidFill>
              <a:srgbClr val="000000"/>
            </a:solidFill>
            <a:miter lim="800000"/>
            <a:headEnd/>
            <a:tailEnd/>
          </a:ln>
        </p:spPr>
      </p:sp>
      <p:sp>
        <p:nvSpPr>
          <p:cNvPr id="76804" name="Rectangle 3"/>
          <p:cNvSpPr>
            <a:spLocks noGrp="1" noChangeArrowheads="1"/>
          </p:cNvSpPr>
          <p:nvPr>
            <p:ph type="body" idx="1"/>
          </p:nvPr>
        </p:nvSpPr>
        <p:spPr>
          <a:xfrm>
            <a:off x="300038" y="3452813"/>
            <a:ext cx="6257925" cy="5370512"/>
          </a:xfrm>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558925" y="284163"/>
            <a:ext cx="3740150" cy="2805112"/>
          </a:xfrm>
          <a:ln/>
        </p:spPr>
      </p:sp>
      <p:sp>
        <p:nvSpPr>
          <p:cNvPr id="31747" name="Notes Placeholder 2"/>
          <p:cNvSpPr>
            <a:spLocks noGrp="1"/>
          </p:cNvSpPr>
          <p:nvPr>
            <p:ph type="body" idx="1"/>
          </p:nvPr>
        </p:nvSpPr>
        <p:spPr>
          <a:noFill/>
          <a:ln/>
        </p:spPr>
        <p:txBody>
          <a:bodyPr>
            <a:normAutofit fontScale="70000" lnSpcReduction="20000"/>
          </a:bodyPr>
          <a:lstStyle/>
          <a:p>
            <a:endParaRPr lang="en-US" sz="1200" kern="1200" dirty="0" smtClean="0">
              <a:solidFill>
                <a:schemeClr val="tx1"/>
              </a:solidFill>
              <a:latin typeface="Calibri" pitchFamily="34" charset="0"/>
              <a:ea typeface="+mn-ea"/>
              <a:cs typeface="+mn-cs"/>
            </a:endParaRPr>
          </a:p>
          <a:p>
            <a:r>
              <a:rPr lang="en-US" sz="1200" b="1" kern="1200" dirty="0" smtClean="0">
                <a:solidFill>
                  <a:schemeClr val="tx1"/>
                </a:solidFill>
                <a:latin typeface="Calibri" pitchFamily="34" charset="0"/>
                <a:ea typeface="+mn-ea"/>
                <a:cs typeface="+mn-cs"/>
              </a:rPr>
              <a:t>Unification</a:t>
            </a:r>
            <a:r>
              <a:rPr lang="en-US" sz="1200" b="1" kern="1200" baseline="0" dirty="0" smtClean="0">
                <a:solidFill>
                  <a:schemeClr val="tx1"/>
                </a:solidFill>
                <a:latin typeface="Calibri" pitchFamily="34" charset="0"/>
                <a:ea typeface="+mn-ea"/>
                <a:cs typeface="+mn-cs"/>
              </a:rPr>
              <a:t> of Physical and Virtual</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Having multiple applications, multiple solutions, multiple fire extinguishers to put out the data protection fire makes no sense. So why not have one application that fulfills all the needs that you have in your data protection environment?. Backup Exec 2012 has united physical and virtual protection - you can take one application to protect your physical systems, your virtualizations systems, and really get that single pane</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of glass across your entire environment. </a:t>
            </a:r>
          </a:p>
          <a:p>
            <a:endParaRPr lang="en-US" sz="1200" kern="1200" dirty="0" smtClean="0">
              <a:solidFill>
                <a:schemeClr val="tx1"/>
              </a:solidFill>
              <a:latin typeface="Calibri" pitchFamily="34" charset="0"/>
              <a:ea typeface="+mn-ea"/>
              <a:cs typeface="+mn-cs"/>
            </a:endParaRPr>
          </a:p>
          <a:p>
            <a:r>
              <a:rPr lang="en-US" sz="1200" kern="1200" dirty="0" smtClean="0">
                <a:solidFill>
                  <a:schemeClr val="tx1"/>
                </a:solidFill>
                <a:latin typeface="Calibri" pitchFamily="34" charset="0"/>
                <a:ea typeface="+mn-ea"/>
                <a:cs typeface="+mn-cs"/>
              </a:rPr>
              <a:t>But what we’re seeing is a shift in Symantec’s  strategy to say “protect virtual - with an option to protect physical”.  So it’s a mental</a:t>
            </a:r>
            <a:r>
              <a:rPr lang="en-US" sz="1200" kern="1200" baseline="0" dirty="0" smtClean="0">
                <a:solidFill>
                  <a:schemeClr val="tx1"/>
                </a:solidFill>
                <a:latin typeface="Calibri" pitchFamily="34" charset="0"/>
                <a:ea typeface="+mn-ea"/>
                <a:cs typeface="+mn-cs"/>
              </a:rPr>
              <a:t> shift as well - i</a:t>
            </a:r>
            <a:r>
              <a:rPr lang="en-US" sz="1200" kern="1200" dirty="0" smtClean="0">
                <a:solidFill>
                  <a:schemeClr val="tx1"/>
                </a:solidFill>
                <a:latin typeface="Calibri" pitchFamily="34" charset="0"/>
                <a:ea typeface="+mn-ea"/>
                <a:cs typeface="+mn-cs"/>
              </a:rPr>
              <a:t>t’s a change in how we have to</a:t>
            </a:r>
            <a:r>
              <a:rPr lang="en-US" sz="1200" kern="1200" baseline="0" dirty="0" smtClean="0">
                <a:solidFill>
                  <a:schemeClr val="tx1"/>
                </a:solidFill>
                <a:latin typeface="Calibri" pitchFamily="34" charset="0"/>
                <a:ea typeface="+mn-ea"/>
                <a:cs typeface="+mn-cs"/>
              </a:rPr>
              <a:t> </a:t>
            </a:r>
            <a:r>
              <a:rPr lang="en-US" sz="1200" kern="1200" dirty="0" smtClean="0">
                <a:solidFill>
                  <a:schemeClr val="tx1"/>
                </a:solidFill>
                <a:latin typeface="Calibri" pitchFamily="34" charset="0"/>
                <a:ea typeface="+mn-ea"/>
                <a:cs typeface="+mn-cs"/>
              </a:rPr>
              <a:t>look at the technology, because virtualization is becoming so predominant across</a:t>
            </a:r>
            <a:r>
              <a:rPr lang="en-US" sz="1200" kern="1200" baseline="0" dirty="0" smtClean="0">
                <a:solidFill>
                  <a:schemeClr val="tx1"/>
                </a:solidFill>
                <a:latin typeface="Calibri" pitchFamily="34" charset="0"/>
                <a:ea typeface="+mn-ea"/>
                <a:cs typeface="+mn-cs"/>
              </a:rPr>
              <a:t> the board, from the largest enterprises to the </a:t>
            </a:r>
            <a:r>
              <a:rPr lang="en-US" sz="1200" kern="1200" dirty="0" smtClean="0">
                <a:solidFill>
                  <a:schemeClr val="tx1"/>
                </a:solidFill>
                <a:latin typeface="Calibri" pitchFamily="34" charset="0"/>
                <a:ea typeface="+mn-ea"/>
                <a:cs typeface="+mn-cs"/>
              </a:rPr>
              <a:t>small business.  V-Ray technology</a:t>
            </a:r>
            <a:r>
              <a:rPr lang="en-US" sz="1200" kern="1200" baseline="0" dirty="0" smtClean="0">
                <a:solidFill>
                  <a:schemeClr val="tx1"/>
                </a:solidFill>
                <a:latin typeface="Calibri" pitchFamily="34" charset="0"/>
                <a:ea typeface="+mn-ea"/>
                <a:cs typeface="+mn-cs"/>
              </a:rPr>
              <a:t> allows us to provide those unified solutions.</a:t>
            </a:r>
            <a:endParaRPr lang="en-US" sz="1200" kern="1200" dirty="0" smtClean="0">
              <a:solidFill>
                <a:schemeClr val="tx1"/>
              </a:solidFill>
              <a:latin typeface="Calibri" pitchFamily="34" charset="0"/>
              <a:ea typeface="+mn-ea"/>
              <a:cs typeface="+mn-cs"/>
            </a:endParaRPr>
          </a:p>
          <a:p>
            <a:endParaRPr lang="en-US" sz="1200" kern="1200" dirty="0" smtClean="0">
              <a:solidFill>
                <a:schemeClr val="tx1"/>
              </a:solidFill>
              <a:latin typeface="Calibri" pitchFamily="34" charset="0"/>
              <a:ea typeface="+mn-ea"/>
              <a:cs typeface="+mn-cs"/>
            </a:endParaRPr>
          </a:p>
          <a:p>
            <a:pPr marL="0" marR="0" indent="0" algn="l" defTabSz="914400" rtl="0" eaLnBrk="0" fontAlgn="base" latinLnBrk="0" hangingPunct="0">
              <a:lnSpc>
                <a:spcPct val="90000"/>
              </a:lnSpc>
              <a:spcBef>
                <a:spcPct val="20000"/>
              </a:spcBef>
              <a:spcAft>
                <a:spcPct val="20000"/>
              </a:spcAft>
              <a:buClrTx/>
              <a:buSzTx/>
              <a:buFontTx/>
              <a:buNone/>
              <a:tabLst/>
              <a:defRPr/>
            </a:pPr>
            <a:r>
              <a:rPr lang="en-US" sz="1200" b="1" kern="1200" dirty="0" smtClean="0">
                <a:solidFill>
                  <a:schemeClr val="tx1"/>
                </a:solidFill>
                <a:latin typeface="Calibri" pitchFamily="34" charset="0"/>
                <a:ea typeface="+mn-ea"/>
                <a:cs typeface="+mn-cs"/>
              </a:rPr>
              <a:t>One</a:t>
            </a:r>
            <a:r>
              <a:rPr lang="en-US" sz="1200" b="1" kern="1200" baseline="0" dirty="0" smtClean="0">
                <a:solidFill>
                  <a:schemeClr val="tx1"/>
                </a:solidFill>
                <a:latin typeface="Calibri" pitchFamily="34" charset="0"/>
                <a:ea typeface="+mn-ea"/>
                <a:cs typeface="+mn-cs"/>
              </a:rPr>
              <a:t> backup, any recovery</a:t>
            </a:r>
            <a:r>
              <a:rPr lang="en-US" sz="1200" kern="1200" baseline="0" dirty="0" smtClean="0">
                <a:solidFill>
                  <a:schemeClr val="tx1"/>
                </a:solidFill>
                <a:latin typeface="Calibri" pitchFamily="34" charset="0"/>
                <a:ea typeface="+mn-ea"/>
                <a:cs typeface="+mn-cs"/>
              </a:rPr>
              <a:t>: Speaking of single panes of glass, one of our key messages for this release is “</a:t>
            </a:r>
            <a:r>
              <a:rPr lang="en-US" sz="1200" kern="1200" dirty="0" smtClean="0">
                <a:solidFill>
                  <a:schemeClr val="tx1"/>
                </a:solidFill>
                <a:latin typeface="Calibri" pitchFamily="34" charset="0"/>
                <a:ea typeface="+mn-ea"/>
                <a:cs typeface="+mn-cs"/>
              </a:rPr>
              <a:t>One product, Any recovery” - again, focusing on the fact that you only need one thing in your toolbox to solve many different problems.  In this case, it’s restore.  That’s what you buy backup products for, right?</a:t>
            </a:r>
            <a:r>
              <a:rPr lang="en-US" sz="1200" kern="1200" baseline="0" dirty="0" smtClean="0">
                <a:solidFill>
                  <a:schemeClr val="tx1"/>
                </a:solidFill>
                <a:latin typeface="Calibri" pitchFamily="34" charset="0"/>
                <a:ea typeface="+mn-ea"/>
                <a:cs typeface="+mn-cs"/>
              </a:rPr>
              <a:t>  So you can restore what you need, when you need it? </a:t>
            </a:r>
            <a:r>
              <a:rPr lang="en-US" sz="1200" kern="1200" dirty="0" smtClean="0">
                <a:solidFill>
                  <a:schemeClr val="tx1"/>
                </a:solidFill>
                <a:latin typeface="Calibri" pitchFamily="34" charset="0"/>
                <a:ea typeface="+mn-ea"/>
                <a:cs typeface="+mn-cs"/>
              </a:rPr>
              <a:t>We’ve got the concept of no hardware disaster recovery – converting backups into virtual machines that you can instantiate in your virtual environment for instantaneous recovery. And we’ve integrated bare-metal disaster recovery into Backup</a:t>
            </a:r>
            <a:r>
              <a:rPr lang="en-US" sz="1200" kern="1200" baseline="0" dirty="0" smtClean="0">
                <a:solidFill>
                  <a:schemeClr val="tx1"/>
                </a:solidFill>
                <a:latin typeface="Calibri" pitchFamily="34" charset="0"/>
                <a:ea typeface="+mn-ea"/>
                <a:cs typeface="+mn-cs"/>
              </a:rPr>
              <a:t> Exec 2012.  It just makes no sense to complicate your life further by having multiple applications to </a:t>
            </a:r>
            <a:r>
              <a:rPr lang="en-US" sz="1200" kern="1200" dirty="0" smtClean="0">
                <a:solidFill>
                  <a:schemeClr val="tx1"/>
                </a:solidFill>
                <a:latin typeface="Calibri" pitchFamily="34" charset="0"/>
                <a:ea typeface="+mn-ea"/>
                <a:cs typeface="+mn-cs"/>
              </a:rPr>
              <a:t>And of course we have granular recovery of anything that Backup Exec supports anytime you need it.  We’ve also got powerful cloud based disaster recovery. </a:t>
            </a:r>
          </a:p>
          <a:p>
            <a:endParaRPr lang="en-US" sz="1200" kern="1200" dirty="0" smtClean="0">
              <a:solidFill>
                <a:schemeClr val="tx1"/>
              </a:solidFill>
              <a:latin typeface="Calibri" pitchFamily="34" charset="0"/>
              <a:ea typeface="+mn-ea"/>
              <a:cs typeface="+mn-cs"/>
            </a:endParaRPr>
          </a:p>
          <a:p>
            <a:pPr marL="0" marR="0" indent="0" algn="l" defTabSz="914400" rtl="0" eaLnBrk="0" fontAlgn="base" latinLnBrk="0" hangingPunct="0">
              <a:lnSpc>
                <a:spcPct val="90000"/>
              </a:lnSpc>
              <a:spcBef>
                <a:spcPct val="20000"/>
              </a:spcBef>
              <a:spcAft>
                <a:spcPct val="20000"/>
              </a:spcAft>
              <a:buClrTx/>
              <a:buSzTx/>
              <a:buFontTx/>
              <a:buNone/>
              <a:tabLst/>
              <a:defRPr/>
            </a:pPr>
            <a:r>
              <a:rPr lang="en-US" sz="1200" b="1" kern="1200" dirty="0" smtClean="0">
                <a:solidFill>
                  <a:schemeClr val="tx1"/>
                </a:solidFill>
                <a:latin typeface="Calibri" pitchFamily="34" charset="0"/>
                <a:ea typeface="+mn-ea"/>
                <a:cs typeface="+mn-cs"/>
              </a:rPr>
              <a:t>Eliminate Complexity</a:t>
            </a:r>
            <a:r>
              <a:rPr lang="en-US" sz="1200" kern="1200" dirty="0" smtClean="0">
                <a:solidFill>
                  <a:schemeClr val="tx1"/>
                </a:solidFill>
                <a:latin typeface="Calibri" pitchFamily="34" charset="0"/>
                <a:ea typeface="+mn-ea"/>
                <a:cs typeface="+mn-cs"/>
              </a:rPr>
              <a:t>:</a:t>
            </a:r>
            <a:r>
              <a:rPr lang="en-US" sz="1200" kern="1200" baseline="0" dirty="0" smtClean="0">
                <a:solidFill>
                  <a:schemeClr val="tx1"/>
                </a:solidFill>
                <a:latin typeface="Calibri" pitchFamily="34" charset="0"/>
                <a:ea typeface="+mn-ea"/>
                <a:cs typeface="+mn-cs"/>
              </a:rPr>
              <a:t> We’ve talked with a lot of customers and partners – and </a:t>
            </a:r>
            <a:r>
              <a:rPr lang="en-US" sz="1200" kern="1200" dirty="0" smtClean="0">
                <a:solidFill>
                  <a:schemeClr val="tx1"/>
                </a:solidFill>
                <a:latin typeface="Calibri" pitchFamily="34" charset="0"/>
                <a:ea typeface="+mn-ea"/>
                <a:cs typeface="+mn-cs"/>
              </a:rPr>
              <a:t>making things easier for them</a:t>
            </a:r>
            <a:r>
              <a:rPr lang="en-US" sz="1200" kern="1200" baseline="0" dirty="0" smtClean="0">
                <a:solidFill>
                  <a:schemeClr val="tx1"/>
                </a:solidFill>
                <a:latin typeface="Calibri" pitchFamily="34" charset="0"/>
                <a:ea typeface="+mn-ea"/>
                <a:cs typeface="+mn-cs"/>
              </a:rPr>
              <a:t> has been top-of-mind for some time now.  Symantec is striving to make it easier for customers to buy, configure, and use Backup Exec.  </a:t>
            </a:r>
            <a:r>
              <a:rPr lang="en-US" sz="1200" kern="1200" dirty="0" smtClean="0">
                <a:solidFill>
                  <a:schemeClr val="tx1"/>
                </a:solidFill>
                <a:latin typeface="Calibri" pitchFamily="34" charset="0"/>
                <a:ea typeface="+mn-ea"/>
                <a:cs typeface="+mn-cs"/>
              </a:rPr>
              <a:t>So we’ve got a simplified user interface, we’ve got a better, easier, faster, more configurable, more available interface for customers to use; we’ve got flexible delivery models, you’ll see with that software we’ve got appliances in the BE 3600 we’ve got a cloud option for </a:t>
            </a:r>
            <a:r>
              <a:rPr lang="en-US" sz="1200" kern="1200" dirty="0" err="1" smtClean="0">
                <a:solidFill>
                  <a:schemeClr val="tx1"/>
                </a:solidFill>
                <a:latin typeface="Calibri" pitchFamily="34" charset="0"/>
                <a:ea typeface="+mn-ea"/>
                <a:cs typeface="+mn-cs"/>
              </a:rPr>
              <a:t>backupexec.cloud</a:t>
            </a:r>
            <a:r>
              <a:rPr lang="en-US" sz="1200" kern="1200" dirty="0" smtClean="0">
                <a:solidFill>
                  <a:schemeClr val="tx1"/>
                </a:solidFill>
                <a:latin typeface="Calibri" pitchFamily="34" charset="0"/>
                <a:ea typeface="+mn-ea"/>
                <a:cs typeface="+mn-cs"/>
              </a:rPr>
              <a:t>; and then we are also offering several new pieces in the BE portfolio, specifically our BE small business edition, that will really try and make it easier for SMBs to purchase and consume Backup Exec. </a:t>
            </a:r>
          </a:p>
          <a:p>
            <a:endParaRPr lang="en-US" sz="1200" kern="1200" dirty="0" smtClean="0">
              <a:solidFill>
                <a:schemeClr val="tx1"/>
              </a:solidFill>
              <a:latin typeface="Calibri" pitchFamily="34" charset="0"/>
              <a:ea typeface="+mn-ea"/>
              <a:cs typeface="+mn-cs"/>
            </a:endParaRPr>
          </a:p>
          <a:p>
            <a:pPr marL="105515" lvl="1" indent="-234336" defTabSz="612641"/>
            <a:endParaRPr lang="en-US" dirty="0" smtClean="0"/>
          </a:p>
        </p:txBody>
      </p:sp>
      <p:sp>
        <p:nvSpPr>
          <p:cNvPr id="31748" name="Slide Number Placeholder 3"/>
          <p:cNvSpPr>
            <a:spLocks noGrp="1"/>
          </p:cNvSpPr>
          <p:nvPr>
            <p:ph type="sldNum" sz="quarter" idx="5"/>
          </p:nvPr>
        </p:nvSpPr>
        <p:spPr>
          <a:xfrm>
            <a:off x="3884613" y="8685213"/>
            <a:ext cx="2971800" cy="457200"/>
          </a:xfrm>
          <a:prstGeom prst="rect">
            <a:avLst/>
          </a:prstGeom>
          <a:noFill/>
        </p:spPr>
        <p:txBody>
          <a:bodyPr lIns="91429" tIns="45715" rIns="91429" bIns="45715"/>
          <a:lstStyle/>
          <a:p>
            <a:fld id="{F15FDF8D-E22B-44E5-B131-6093B0D82490}" type="slidenum">
              <a:rPr lang="en-US">
                <a:solidFill>
                  <a:srgbClr val="000000"/>
                </a:solidFill>
              </a:rPr>
              <a:pPr/>
              <a:t>4</a:t>
            </a:fld>
            <a:endParaRPr lang="en-US"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xfrm>
            <a:off x="3884613" y="8685213"/>
            <a:ext cx="2971800" cy="457200"/>
          </a:xfrm>
          <a:prstGeom prst="rect">
            <a:avLst/>
          </a:prstGeom>
          <a:noFill/>
        </p:spPr>
        <p:txBody>
          <a:bodyPr lIns="91429" tIns="45715" rIns="91429" bIns="45715"/>
          <a:lstStyle/>
          <a:p>
            <a:fld id="{477AFF8C-7FAC-4FE0-A919-DE3426975E2F}" type="slidenum">
              <a:rPr lang="en-US" smtClean="0"/>
              <a:pPr/>
              <a:t>5</a:t>
            </a:fld>
            <a:endParaRPr lang="en-US" dirty="0" smtClean="0"/>
          </a:p>
        </p:txBody>
      </p:sp>
      <p:sp>
        <p:nvSpPr>
          <p:cNvPr id="43011" name="Rectangle 2"/>
          <p:cNvSpPr>
            <a:spLocks noGrp="1" noRot="1" noChangeAspect="1" noChangeArrowheads="1" noTextEdit="1"/>
          </p:cNvSpPr>
          <p:nvPr>
            <p:ph type="sldImg"/>
          </p:nvPr>
        </p:nvSpPr>
        <p:spPr bwMode="auto">
          <a:xfrm>
            <a:off x="1558925" y="284163"/>
            <a:ext cx="3740150" cy="2805112"/>
          </a:xfrm>
          <a:noFill/>
          <a:ln>
            <a:solidFill>
              <a:srgbClr val="000000"/>
            </a:solidFill>
            <a:miter lim="800000"/>
            <a:headEnd/>
            <a:tailEnd/>
          </a:ln>
        </p:spPr>
      </p:sp>
      <p:sp>
        <p:nvSpPr>
          <p:cNvPr id="43012" name="Rectangle 3"/>
          <p:cNvSpPr>
            <a:spLocks noGrp="1" noChangeArrowheads="1"/>
          </p:cNvSpPr>
          <p:nvPr>
            <p:ph type="body" idx="1"/>
          </p:nvPr>
        </p:nvSpPr>
        <p:spPr>
          <a:noFill/>
          <a:ln/>
        </p:spPr>
        <p:txBody>
          <a:bodyPr/>
          <a:lstStyle/>
          <a:p>
            <a:pPr eaLnBrk="1" hangingPunct="1">
              <a:spcBef>
                <a:spcPct val="0"/>
              </a:spcBef>
            </a:pPr>
            <a:r>
              <a:rPr lang="en-US" b="1" dirty="0" smtClean="0">
                <a:latin typeface="Calibri" pitchFamily="-111" charset="0"/>
                <a:ea typeface="ＭＳ Ｐゴシック" pitchFamily="-111" charset="-128"/>
              </a:rPr>
              <a:t>Backup Designed for Your Customers</a:t>
            </a:r>
          </a:p>
          <a:p>
            <a:pPr eaLnBrk="1" hangingPunct="1">
              <a:spcBef>
                <a:spcPct val="0"/>
              </a:spcBef>
            </a:pPr>
            <a:r>
              <a:rPr lang="en-US" dirty="0" smtClean="0">
                <a:latin typeface="Calibri" pitchFamily="-111" charset="0"/>
                <a:ea typeface="ＭＳ Ｐゴシック" pitchFamily="-111" charset="-128"/>
              </a:rPr>
              <a:t>When it comes to</a:t>
            </a:r>
            <a:r>
              <a:rPr lang="en-US" baseline="0" dirty="0" smtClean="0">
                <a:latin typeface="Calibri" pitchFamily="-111" charset="0"/>
                <a:ea typeface="ＭＳ Ｐゴシック" pitchFamily="-111" charset="-128"/>
              </a:rPr>
              <a:t> tackling these modern IT challenges, e</a:t>
            </a:r>
            <a:r>
              <a:rPr lang="en-US" dirty="0" smtClean="0">
                <a:latin typeface="Calibri" pitchFamily="-111" charset="0"/>
                <a:ea typeface="ＭＳ Ｐゴシック" pitchFamily="-111" charset="-128"/>
              </a:rPr>
              <a:t>veryone else starts with technology.</a:t>
            </a:r>
            <a:r>
              <a:rPr lang="en-US" baseline="0" dirty="0" smtClean="0">
                <a:latin typeface="Calibri" pitchFamily="-111" charset="0"/>
                <a:ea typeface="ＭＳ Ｐゴシック" pitchFamily="-111" charset="-128"/>
              </a:rPr>
              <a:t>  Symantec starts with you.  With our new strategy for Backup Exec, we are d</a:t>
            </a:r>
            <a:r>
              <a:rPr lang="en-US" dirty="0" smtClean="0">
                <a:latin typeface="Calibri" pitchFamily="-111" charset="0"/>
                <a:ea typeface="ＭＳ Ｐゴシック" pitchFamily="-111" charset="-128"/>
              </a:rPr>
              <a:t>elivering backup the way you want it. </a:t>
            </a:r>
          </a:p>
          <a:p>
            <a:pPr eaLnBrk="1" hangingPunct="1">
              <a:spcBef>
                <a:spcPct val="0"/>
              </a:spcBef>
            </a:pPr>
            <a:endParaRPr lang="en-US" dirty="0" smtClean="0">
              <a:latin typeface="Calibri" pitchFamily="-111" charset="0"/>
              <a:ea typeface="ＭＳ Ｐゴシック" pitchFamily="-111" charset="-128"/>
            </a:endParaRPr>
          </a:p>
          <a:p>
            <a:pPr eaLnBrk="1" hangingPunct="1">
              <a:spcBef>
                <a:spcPct val="0"/>
              </a:spcBef>
            </a:pPr>
            <a:r>
              <a:rPr lang="en-US" dirty="0" smtClean="0">
                <a:latin typeface="Calibri" pitchFamily="-111" charset="0"/>
                <a:ea typeface="ＭＳ Ｐゴシック" pitchFamily="-111" charset="-128"/>
              </a:rPr>
              <a:t>We are removing complexity,</a:t>
            </a:r>
            <a:r>
              <a:rPr lang="en-US" baseline="0" dirty="0" smtClean="0">
                <a:latin typeface="Calibri" pitchFamily="-111" charset="0"/>
                <a:ea typeface="ＭＳ Ｐゴシック" pitchFamily="-111" charset="-128"/>
              </a:rPr>
              <a:t> enabling simplification, and driving down costs by offering Backup Exec 2012 software solutions, appliance solutions, and cloud solutions.  We are delivering choice…because we know you have specific data protection needs.  </a:t>
            </a:r>
          </a:p>
          <a:p>
            <a:pPr eaLnBrk="1" hangingPunct="1">
              <a:spcBef>
                <a:spcPct val="0"/>
              </a:spcBef>
            </a:pPr>
            <a:endParaRPr lang="en-US" baseline="0" dirty="0" smtClean="0">
              <a:latin typeface="Calibri" pitchFamily="-111" charset="0"/>
              <a:ea typeface="ＭＳ Ｐゴシック" pitchFamily="-111" charset="-128"/>
            </a:endParaRPr>
          </a:p>
          <a:p>
            <a:pPr eaLnBrk="1" hangingPunct="1">
              <a:spcBef>
                <a:spcPct val="0"/>
              </a:spcBef>
            </a:pPr>
            <a:r>
              <a:rPr lang="en-US" baseline="0" dirty="0" smtClean="0">
                <a:latin typeface="Calibri" pitchFamily="-111" charset="0"/>
                <a:ea typeface="ＭＳ Ｐゴシック" pitchFamily="-111" charset="-128"/>
              </a:rPr>
              <a:t>And 1.5 million customers and more than 2x the market share of our nearest competitor has given us insight that few others have.  You need solutions that can work in your environments with your data.  </a:t>
            </a:r>
          </a:p>
          <a:p>
            <a:pPr eaLnBrk="1" hangingPunct="1">
              <a:spcBef>
                <a:spcPct val="0"/>
              </a:spcBef>
            </a:pPr>
            <a:endParaRPr lang="en-US" baseline="0" dirty="0" smtClean="0">
              <a:latin typeface="Calibri" pitchFamily="-111" charset="0"/>
              <a:ea typeface="ＭＳ Ｐゴシック" pitchFamily="-111" charset="-128"/>
            </a:endParaRPr>
          </a:p>
          <a:p>
            <a:pPr eaLnBrk="1" hangingPunct="1">
              <a:spcBef>
                <a:spcPct val="0"/>
              </a:spcBef>
            </a:pPr>
            <a:r>
              <a:rPr lang="en-US" i="1" baseline="0" dirty="0" smtClean="0">
                <a:latin typeface="Calibri" pitchFamily="-111" charset="0"/>
                <a:ea typeface="ＭＳ Ｐゴシック" pitchFamily="-111" charset="-128"/>
              </a:rPr>
              <a:t>Note: The appliance and cloud solutions are initially available in NAM and Western Europe only.</a:t>
            </a:r>
            <a:endParaRPr lang="en-US" i="1" dirty="0" smtClean="0">
              <a:latin typeface="Calibri" pitchFamily="-111" charset="0"/>
              <a:ea typeface="ＭＳ Ｐゴシック" pitchFamily="-111" charset="-128"/>
            </a:endParaRPr>
          </a:p>
          <a:p>
            <a:pPr eaLnBrk="1" hangingPunct="1">
              <a:spcBef>
                <a:spcPct val="0"/>
              </a:spcBef>
            </a:pPr>
            <a:endParaRPr lang="en-US" dirty="0" smtClean="0">
              <a:latin typeface="Calibri" pitchFamily="-111" charset="0"/>
              <a:ea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new software editions that</a:t>
            </a:r>
            <a:r>
              <a:rPr lang="en-US" baseline="0" dirty="0" smtClean="0"/>
              <a:t> we’re releasing with Backup Exec 2012.</a:t>
            </a:r>
          </a:p>
          <a:p>
            <a:endParaRPr lang="en-US" baseline="0" dirty="0" smtClean="0"/>
          </a:p>
          <a:p>
            <a:r>
              <a:rPr lang="en-US" baseline="0" dirty="0" smtClean="0"/>
              <a:t>First, we have a new edition specifically designed for Small Businesses.  If you have a single server to protect, or up to 3 servers, the Backup Exec 2012 Small Business Edition is the right product for you.  One license delivers the Microsoft application, server, and Hyper-V protection you need.  This is especially good for customers who have Microsoft Small Business Server, as it can completely protect Microsoft SBS Essential and Microsoft Small Business Server with the Premium add-on pack.</a:t>
            </a:r>
          </a:p>
          <a:p>
            <a:endParaRPr lang="en-US" baseline="0" dirty="0" smtClean="0"/>
          </a:p>
          <a:p>
            <a:r>
              <a:rPr lang="en-US" baseline="0" dirty="0" smtClean="0"/>
              <a:t>If you have a physical environment, or a mixed physical and virtual environment, then the traditional Backup Exec 2012 software package is right for you.  You can purchase Agents and Options designed to protect Hyper-V, VMware, and applications, and have a solution that grows with your business.  If you are a larger customer, you might be interested in our new Capacity licensing, licensed per front-end Terabyte.</a:t>
            </a:r>
          </a:p>
          <a:p>
            <a:endParaRPr lang="en-US" baseline="0" dirty="0" smtClean="0"/>
          </a:p>
          <a:p>
            <a:r>
              <a:rPr lang="en-US" baseline="0" dirty="0" smtClean="0"/>
              <a:t>If your business is 100% virtualized, then the Backup Exec 2012 V-Ray Edition is right for you.  This Edition includes all you need to protect your VMware or Hyper-V virtual machines, and the virtualized applications you run in them.  Plus, this Edition is licensed per hypervisor socket, and lets you protect unlimited virtual guests!</a:t>
            </a:r>
            <a:endParaRPr lang="en-US" dirty="0"/>
          </a:p>
        </p:txBody>
      </p:sp>
      <p:sp>
        <p:nvSpPr>
          <p:cNvPr id="4" name="Slide Number Placeholder 3"/>
          <p:cNvSpPr>
            <a:spLocks noGrp="1"/>
          </p:cNvSpPr>
          <p:nvPr>
            <p:ph type="sldNum" sz="quarter" idx="10"/>
          </p:nvPr>
        </p:nvSpPr>
        <p:spPr/>
        <p:txBody>
          <a:bodyPr/>
          <a:lstStyle/>
          <a:p>
            <a:pPr>
              <a:defRPr/>
            </a:pPr>
            <a:fld id="{DBB30791-36B0-4F15-B398-D4F31F974E2B}"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b="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a:noFill/>
          <a:ln/>
        </p:spPr>
        <p:txBody>
          <a:bodyPr/>
          <a:lstStyle/>
          <a:p>
            <a:r>
              <a:rPr lang="en-US" dirty="0" smtClean="0"/>
              <a:t>Symantec is committed</a:t>
            </a:r>
            <a:r>
              <a:rPr lang="en-US" baseline="0" dirty="0" smtClean="0"/>
              <a:t> to bringing Better Backup for All with Backup Exec.  Were doing that in multiple ways with this release of Backup Exec 2012.</a:t>
            </a:r>
            <a:endParaRPr lang="en-US" dirty="0" smtClean="0"/>
          </a:p>
          <a:p>
            <a:endParaRPr lang="en-US" dirty="0" smtClean="0"/>
          </a:p>
          <a:p>
            <a:r>
              <a:rPr lang="en-US" dirty="0" smtClean="0"/>
              <a:t>Uniting Physical and</a:t>
            </a:r>
            <a:r>
              <a:rPr lang="en-US" baseline="0" dirty="0" smtClean="0"/>
              <a:t> Virtual Backups</a:t>
            </a:r>
          </a:p>
          <a:p>
            <a:r>
              <a:rPr lang="en-US" baseline="0" dirty="0" smtClean="0"/>
              <a:t>           V-Ray Edition for virtualization only workloads</a:t>
            </a:r>
            <a:endParaRPr lang="en-US" dirty="0" smtClean="0"/>
          </a:p>
          <a:p>
            <a:pPr lvl="1"/>
            <a:r>
              <a:rPr lang="en-US" dirty="0" smtClean="0"/>
              <a:t>Backup your</a:t>
            </a:r>
            <a:r>
              <a:rPr lang="en-US" baseline="0" dirty="0" smtClean="0"/>
              <a:t> entire infrastructure – physical or virtual -  </a:t>
            </a:r>
            <a:r>
              <a:rPr lang="en-US" dirty="0" smtClean="0"/>
              <a:t>with a single application</a:t>
            </a:r>
          </a:p>
          <a:p>
            <a:pPr lvl="1"/>
            <a:r>
              <a:rPr lang="en-US" dirty="0" smtClean="0"/>
              <a:t>Restore</a:t>
            </a:r>
            <a:r>
              <a:rPr lang="en-US" baseline="0" dirty="0" smtClean="0"/>
              <a:t> entire virtual machines</a:t>
            </a:r>
          </a:p>
          <a:p>
            <a:pPr lvl="1"/>
            <a:r>
              <a:rPr lang="en-US" baseline="0" dirty="0" smtClean="0"/>
              <a:t>Restore entire virtualized applications and granular data in virtualized applications</a:t>
            </a:r>
          </a:p>
          <a:p>
            <a:pPr lvl="1"/>
            <a:r>
              <a:rPr lang="en-US" dirty="0" smtClean="0"/>
              <a:t>GRT</a:t>
            </a:r>
            <a:r>
              <a:rPr lang="en-US" baseline="0" dirty="0" smtClean="0"/>
              <a:t> Recovery for Virtual Machines</a:t>
            </a:r>
          </a:p>
          <a:p>
            <a:pPr lvl="1"/>
            <a:r>
              <a:rPr lang="en-US" baseline="0" dirty="0" smtClean="0"/>
              <a:t>Application GRT for virtualized applications</a:t>
            </a:r>
          </a:p>
          <a:p>
            <a:pPr lvl="1"/>
            <a:endParaRPr lang="en-US" dirty="0" smtClean="0"/>
          </a:p>
          <a:p>
            <a:r>
              <a:rPr lang="en-US" dirty="0" smtClean="0"/>
              <a:t>One Product,</a:t>
            </a:r>
            <a:r>
              <a:rPr lang="en-US" baseline="0" dirty="0" smtClean="0"/>
              <a:t> Any Recovery</a:t>
            </a:r>
          </a:p>
          <a:p>
            <a:r>
              <a:rPr lang="en-US" baseline="0" dirty="0" smtClean="0"/>
              <a:t>          Bare-metal disaster recovery for servers</a:t>
            </a:r>
          </a:p>
          <a:p>
            <a:r>
              <a:rPr lang="en-US" baseline="0" dirty="0" smtClean="0"/>
              <a:t>          No-hardware DR with P2V conversions for instant restore in a virtual environment</a:t>
            </a:r>
          </a:p>
          <a:p>
            <a:r>
              <a:rPr lang="en-US" baseline="0" dirty="0" smtClean="0"/>
              <a:t>          Restore emails, files, folders from disk-based backup or tape-based backup</a:t>
            </a:r>
            <a:endParaRPr lang="en-US" dirty="0" smtClean="0"/>
          </a:p>
          <a:p>
            <a:endParaRPr lang="en-US" dirty="0" smtClean="0"/>
          </a:p>
          <a:p>
            <a:r>
              <a:rPr lang="en-US" dirty="0" smtClean="0"/>
              <a:t>Reduce</a:t>
            </a:r>
            <a:r>
              <a:rPr lang="en-US" baseline="0" dirty="0" smtClean="0"/>
              <a:t> Complexity</a:t>
            </a:r>
          </a:p>
          <a:p>
            <a:pPr lvl="1"/>
            <a:r>
              <a:rPr lang="en-US" dirty="0" smtClean="0"/>
              <a:t>Completely Redesigned Administration Console designed to make administering backup and recovery easy</a:t>
            </a:r>
          </a:p>
          <a:p>
            <a:pPr lvl="1"/>
            <a:r>
              <a:rPr lang="en-US" dirty="0" smtClean="0"/>
              <a:t>All the great features of Backup Exec, now in an intuitive and easy-to-use Administration console</a:t>
            </a:r>
          </a:p>
          <a:p>
            <a:r>
              <a:rPr lang="en-US" baseline="0" dirty="0" smtClean="0"/>
              <a:t>           </a:t>
            </a:r>
            <a:r>
              <a:rPr lang="en-US" dirty="0" smtClean="0"/>
              <a:t>Easier to purchase and maintain</a:t>
            </a:r>
          </a:p>
          <a:p>
            <a:pPr lvl="1"/>
            <a:r>
              <a:rPr lang="en-US" dirty="0" smtClean="0"/>
              <a:t>New Editions make it simple to know what Backup Exec product suits your needs</a:t>
            </a:r>
          </a:p>
          <a:p>
            <a:pPr lvl="1"/>
            <a:r>
              <a:rPr lang="en-US" dirty="0" smtClean="0"/>
              <a:t>Cleaner licensing designed to simplify the buying experience</a:t>
            </a:r>
          </a:p>
          <a:p>
            <a:endParaRPr lang="en-US" dirty="0" smtClean="0">
              <a:latin typeface="Calibri" pitchFamily="-111" charset="0"/>
              <a:ea typeface="ＭＳ Ｐゴシック" pitchFamily="-111" charset="-128"/>
            </a:endParaRPr>
          </a:p>
        </p:txBody>
      </p:sp>
      <p:sp>
        <p:nvSpPr>
          <p:cNvPr id="52228" name="Slide Number Placeholder 3"/>
          <p:cNvSpPr>
            <a:spLocks noGrp="1"/>
          </p:cNvSpPr>
          <p:nvPr>
            <p:ph type="sldNum" sz="quarter" idx="5"/>
          </p:nvPr>
        </p:nvSpPr>
        <p:spPr>
          <a:noFill/>
        </p:spPr>
        <p:txBody>
          <a:bodyPr/>
          <a:lstStyle/>
          <a:p>
            <a:pPr algn="r"/>
            <a:fld id="{9BDAE48F-0610-4A86-B18A-43AF1DE95AC3}" type="slidenum">
              <a:rPr lang="en-US" sz="1200" smtClean="0">
                <a:solidFill>
                  <a:srgbClr val="000000"/>
                </a:solidFill>
              </a:rPr>
              <a:pPr algn="r"/>
              <a:t>10</a:t>
            </a:fld>
            <a:endParaRPr lang="en-US" sz="120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a:noFill/>
          <a:ln/>
        </p:spPr>
        <p:txBody>
          <a:bodyPr/>
          <a:lstStyle/>
          <a:p>
            <a:r>
              <a:rPr lang="en-US" dirty="0" smtClean="0"/>
              <a:t>Uniting Physical and</a:t>
            </a:r>
            <a:r>
              <a:rPr lang="en-US" baseline="0" dirty="0" smtClean="0"/>
              <a:t> Virtual Backups</a:t>
            </a:r>
          </a:p>
          <a:p>
            <a:r>
              <a:rPr lang="en-US" baseline="0" dirty="0" smtClean="0"/>
              <a:t>           </a:t>
            </a:r>
            <a:r>
              <a:rPr lang="en-US" dirty="0" smtClean="0"/>
              <a:t>Backup your</a:t>
            </a:r>
            <a:r>
              <a:rPr lang="en-US" baseline="0" dirty="0" smtClean="0"/>
              <a:t> entire infrastructure – physical or virtual -  </a:t>
            </a:r>
            <a:r>
              <a:rPr lang="en-US" dirty="0" smtClean="0"/>
              <a:t>with a single application</a:t>
            </a:r>
          </a:p>
          <a:p>
            <a:pPr lvl="1"/>
            <a:r>
              <a:rPr lang="en-US" dirty="0" smtClean="0"/>
              <a:t>Restore</a:t>
            </a:r>
            <a:r>
              <a:rPr lang="en-US" baseline="0" dirty="0" smtClean="0"/>
              <a:t> entire virtual machines</a:t>
            </a:r>
          </a:p>
          <a:p>
            <a:pPr lvl="1"/>
            <a:r>
              <a:rPr lang="en-US" baseline="0" dirty="0" smtClean="0"/>
              <a:t>Restore entire virtualized applications and granular data in virtualized applications</a:t>
            </a:r>
          </a:p>
          <a:p>
            <a:pPr lvl="1"/>
            <a:r>
              <a:rPr lang="en-US" dirty="0" smtClean="0"/>
              <a:t>GRT</a:t>
            </a:r>
            <a:r>
              <a:rPr lang="en-US" baseline="0" dirty="0" smtClean="0"/>
              <a:t> Recovery for Virtual Machines</a:t>
            </a:r>
          </a:p>
          <a:p>
            <a:pPr lvl="1"/>
            <a:r>
              <a:rPr lang="en-US" baseline="0" dirty="0" smtClean="0"/>
              <a:t>Application GRT for virtualized applications</a:t>
            </a:r>
          </a:p>
          <a:p>
            <a:endParaRPr lang="en-US" dirty="0" smtClean="0">
              <a:latin typeface="Calibri" pitchFamily="-111" charset="0"/>
              <a:ea typeface="ＭＳ Ｐゴシック" pitchFamily="-111" charset="-128"/>
            </a:endParaRPr>
          </a:p>
        </p:txBody>
      </p:sp>
      <p:sp>
        <p:nvSpPr>
          <p:cNvPr id="52228" name="Slide Number Placeholder 3"/>
          <p:cNvSpPr>
            <a:spLocks noGrp="1"/>
          </p:cNvSpPr>
          <p:nvPr>
            <p:ph type="sldNum" sz="quarter" idx="5"/>
          </p:nvPr>
        </p:nvSpPr>
        <p:spPr>
          <a:noFill/>
        </p:spPr>
        <p:txBody>
          <a:bodyPr/>
          <a:lstStyle/>
          <a:p>
            <a:pPr algn="r"/>
            <a:fld id="{9BDAE48F-0610-4A86-B18A-43AF1DE95AC3}" type="slidenum">
              <a:rPr lang="en-US" sz="1200" smtClean="0">
                <a:solidFill>
                  <a:srgbClr val="000000"/>
                </a:solidFill>
              </a:rPr>
              <a:pPr algn="r"/>
              <a:t>11</a:t>
            </a:fld>
            <a:endParaRPr lang="en-US" sz="120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3450" y="4344394"/>
            <a:ext cx="5257800" cy="4630214"/>
          </a:xfrm>
        </p:spPr>
        <p:txBody>
          <a:bodyPr>
            <a:normAutofit fontScale="70000" lnSpcReduction="20000"/>
          </a:bodyPr>
          <a:lstStyle/>
          <a:p>
            <a:pPr>
              <a:lnSpc>
                <a:spcPct val="120000"/>
              </a:lnSpc>
            </a:pPr>
            <a:r>
              <a:rPr lang="en-US" b="1" dirty="0" smtClean="0"/>
              <a:t>Physical</a:t>
            </a:r>
            <a:r>
              <a:rPr lang="en-US" b="1" baseline="0" dirty="0" smtClean="0"/>
              <a:t> and Virtual Environment Protection</a:t>
            </a:r>
          </a:p>
          <a:p>
            <a:pPr>
              <a:lnSpc>
                <a:spcPct val="120000"/>
              </a:lnSpc>
            </a:pPr>
            <a:r>
              <a:rPr lang="en-US" b="0" baseline="0" dirty="0" smtClean="0"/>
              <a:t>Backup Exec 2012 continues to focus on the need to protect all types of servers found in customer environments, whether they be physical or virtual, with one consolidated solution.</a:t>
            </a:r>
          </a:p>
          <a:p>
            <a:pPr>
              <a:lnSpc>
                <a:spcPct val="120000"/>
              </a:lnSpc>
            </a:pPr>
            <a:endParaRPr lang="en-US" b="0" baseline="0" dirty="0" smtClean="0"/>
          </a:p>
          <a:p>
            <a:pPr>
              <a:lnSpc>
                <a:spcPct val="120000"/>
              </a:lnSpc>
            </a:pPr>
            <a:r>
              <a:rPr lang="en-US" b="0" baseline="0" dirty="0" smtClean="0"/>
              <a:t>Backup Exec 2012 allows customers and partners to protect everything in their environment using a single backup product.  There is no need to purchase one solution for physical server protection and another for virtual server protection – Backup Exec includes powerful integration with VMware’s vSphere platform and Microsoft’s Hyper-V platform to ensure virtual servers are protected properly and protected using the latest technology, ensuring optimal performance and efficiency.</a:t>
            </a:r>
          </a:p>
          <a:p>
            <a:pPr>
              <a:lnSpc>
                <a:spcPct val="120000"/>
              </a:lnSpc>
            </a:pPr>
            <a:endParaRPr lang="en-US" b="0" baseline="0" dirty="0" smtClean="0"/>
          </a:p>
          <a:p>
            <a:pPr>
              <a:lnSpc>
                <a:spcPct val="120000"/>
              </a:lnSpc>
            </a:pPr>
            <a:r>
              <a:rPr lang="en-US" b="0" baseline="0" dirty="0" smtClean="0"/>
              <a:t>Using a single solution like Backup Exec helps customers and partners save money through the use of a single backup solution for all critical servers in an environment, and offers additional savings through a simplified virtual licensing methodology.  Regardless of how many CPU cores a virtual host has, and regardless of how many individual virtual machines a virtual host includes, an entire virtual host and all of its virtual machines can be protected through a single host-based license.  This one license per host model continues to save partners and customers more and more as their virtual environments grow.  As virtual hosts become more powerful and as additional virtual machines are added to an environment, Backup Exec 2012’s virtual licensing model remains the same – one license per host.</a:t>
            </a:r>
          </a:p>
          <a:p>
            <a:pPr>
              <a:lnSpc>
                <a:spcPct val="120000"/>
              </a:lnSpc>
            </a:pPr>
            <a:endParaRPr lang="en-US" b="0" baseline="0" dirty="0" smtClean="0"/>
          </a:p>
          <a:p>
            <a:pPr>
              <a:lnSpc>
                <a:spcPct val="120000"/>
              </a:lnSpc>
            </a:pPr>
            <a:r>
              <a:rPr lang="en-US" b="0" baseline="0" dirty="0" smtClean="0"/>
              <a:t>Also, Backup Exec 2012 includes deduplication technology that can be added to an environment to further reduce costs associated with backup storage.  This deduplication technology applies to backups of both physical and virtual servers, and includes new technology specific to VMware and Hyper-V to further reduce storage costs and shorten backup windows.</a:t>
            </a:r>
          </a:p>
          <a:p>
            <a:pPr>
              <a:lnSpc>
                <a:spcPct val="120000"/>
              </a:lnSpc>
            </a:pPr>
            <a:endParaRPr lang="en-US" b="0" baseline="0" dirty="0" smtClean="0"/>
          </a:p>
          <a:p>
            <a:pPr>
              <a:lnSpc>
                <a:spcPct val="120000"/>
              </a:lnSpc>
            </a:pPr>
            <a:r>
              <a:rPr lang="en-US" b="0" baseline="0" dirty="0" smtClean="0"/>
              <a:t>Finally, Backup Exec continues to provide market-leading recovery technology to its customers and partners.  Whether protecting  physical or virtual servers, Backup Exec 2012 allows customers and partners access to the following recovery features, all from a single-pass backup:</a:t>
            </a:r>
          </a:p>
          <a:p>
            <a:pPr>
              <a:lnSpc>
                <a:spcPct val="120000"/>
              </a:lnSpc>
            </a:pPr>
            <a:endParaRPr lang="en-US" b="0" baseline="0" dirty="0" smtClean="0"/>
          </a:p>
          <a:p>
            <a:pPr>
              <a:lnSpc>
                <a:spcPct val="120000"/>
              </a:lnSpc>
              <a:buFont typeface="Arial" pitchFamily="34" charset="0"/>
              <a:buChar char="•"/>
            </a:pPr>
            <a:r>
              <a:rPr lang="en-US" b="0" baseline="0" dirty="0" smtClean="0"/>
              <a:t> Full machine recovery</a:t>
            </a:r>
          </a:p>
          <a:p>
            <a:pPr>
              <a:lnSpc>
                <a:spcPct val="120000"/>
              </a:lnSpc>
              <a:buFont typeface="Arial" pitchFamily="34" charset="0"/>
              <a:buChar char="•"/>
            </a:pPr>
            <a:r>
              <a:rPr lang="en-US" b="0" baseline="0" dirty="0" smtClean="0"/>
              <a:t> Application recovery</a:t>
            </a:r>
          </a:p>
          <a:p>
            <a:pPr>
              <a:lnSpc>
                <a:spcPct val="120000"/>
              </a:lnSpc>
              <a:buFont typeface="Arial" pitchFamily="34" charset="0"/>
              <a:buChar char="•"/>
            </a:pPr>
            <a:r>
              <a:rPr lang="en-US" b="0" baseline="0" dirty="0" smtClean="0"/>
              <a:t> Granular application recovery</a:t>
            </a:r>
          </a:p>
          <a:p>
            <a:pPr>
              <a:lnSpc>
                <a:spcPct val="120000"/>
              </a:lnSpc>
              <a:buFont typeface="Arial" pitchFamily="34" charset="0"/>
              <a:buChar char="•"/>
            </a:pPr>
            <a:r>
              <a:rPr lang="en-US" b="0" baseline="0" dirty="0" smtClean="0"/>
              <a:t> Granular file and folder recovery</a:t>
            </a:r>
          </a:p>
          <a:p>
            <a:pPr>
              <a:lnSpc>
                <a:spcPct val="120000"/>
              </a:lnSpc>
              <a:buFont typeface="Arial" pitchFamily="34" charset="0"/>
              <a:buChar char="•"/>
            </a:pPr>
            <a:r>
              <a:rPr lang="en-US" b="0" baseline="0" dirty="0" smtClean="0"/>
              <a:t> Redirected recovery</a:t>
            </a:r>
          </a:p>
          <a:p>
            <a:pPr>
              <a:lnSpc>
                <a:spcPct val="120000"/>
              </a:lnSpc>
              <a:buFont typeface="Arial" pitchFamily="34" charset="0"/>
              <a:buNone/>
            </a:pPr>
            <a:endParaRPr lang="en-US" b="0" baseline="0" dirty="0" smtClean="0"/>
          </a:p>
          <a:p>
            <a:pPr>
              <a:lnSpc>
                <a:spcPct val="120000"/>
              </a:lnSpc>
              <a:buFont typeface="Arial" pitchFamily="34" charset="0"/>
              <a:buNone/>
            </a:pPr>
            <a:r>
              <a:rPr lang="en-US" b="0" baseline="0" dirty="0" smtClean="0"/>
              <a:t>For virtualized servers, granular application recovery support has been expanded to include SharePoint, allowing Backup Exec 2012 to support protection and granular recovery for all key Microsoft applications whether they are physical or virtualized, including Exchange, SharePoint, SQL, and Active Directory.</a:t>
            </a:r>
          </a:p>
          <a:p>
            <a:pPr>
              <a:lnSpc>
                <a:spcPct val="120000"/>
              </a:lnSpc>
              <a:buFont typeface="Arial" pitchFamily="34" charset="0"/>
              <a:buNone/>
            </a:pPr>
            <a:endParaRPr lang="en-US" b="0" baseline="0" dirty="0" smtClean="0"/>
          </a:p>
          <a:p>
            <a:pPr>
              <a:lnSpc>
                <a:spcPct val="120000"/>
              </a:lnSpc>
              <a:buFont typeface="Arial" pitchFamily="34" charset="0"/>
              <a:buNone/>
            </a:pPr>
            <a:r>
              <a:rPr lang="en-US" b="0" baseline="0" dirty="0" smtClean="0"/>
              <a:t>For protection of virtual environments, Backup Exec 2012 is everything a customer or a partner needs.  Period.</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3.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1.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 name="Group 16"/>
          <p:cNvGrpSpPr>
            <a:grpSpLocks/>
          </p:cNvGrpSpPr>
          <p:nvPr userDrawn="1"/>
        </p:nvGrpSpPr>
        <p:grpSpPr bwMode="auto">
          <a:xfrm>
            <a:off x="227013" y="6323013"/>
            <a:ext cx="8691562" cy="301625"/>
            <a:chOff x="227015" y="6323678"/>
            <a:chExt cx="8691371" cy="301752"/>
          </a:xfrm>
        </p:grpSpPr>
        <p:sp>
          <p:nvSpPr>
            <p:cNvPr id="6" name="Round Same Side Corner Rectangle 5"/>
            <p:cNvSpPr/>
            <p:nvPr userDrawn="1"/>
          </p:nvSpPr>
          <p:spPr bwMode="auto">
            <a:xfrm rot="16200000">
              <a:off x="4136080" y="2414613"/>
              <a:ext cx="301752" cy="8119884"/>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cs typeface="+mn-cs"/>
              </a:endParaRPr>
            </a:p>
          </p:txBody>
        </p:sp>
        <p:sp>
          <p:nvSpPr>
            <p:cNvPr id="7" name="Round Same Side Corner Rectangle 6"/>
            <p:cNvSpPr/>
            <p:nvPr userDrawn="1"/>
          </p:nvSpPr>
          <p:spPr bwMode="auto">
            <a:xfrm rot="5400000">
              <a:off x="8499228" y="6206272"/>
              <a:ext cx="301752" cy="536563"/>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cs typeface="+mn-cs"/>
              </a:endParaRPr>
            </a:p>
          </p:txBody>
        </p:sp>
      </p:grpSp>
      <p:pic>
        <p:nvPicPr>
          <p:cNvPr id="8" name="Picture 14" descr="SYM_Horiz_RGB.png"/>
          <p:cNvPicPr>
            <a:picLocks noChangeAspect="1"/>
          </p:cNvPicPr>
          <p:nvPr/>
        </p:nvPicPr>
        <p:blipFill>
          <a:blip r:embed="rId2" cstate="print"/>
          <a:srcRect/>
          <a:stretch>
            <a:fillRect/>
          </a:stretch>
        </p:blipFill>
        <p:spPr bwMode="auto">
          <a:xfrm>
            <a:off x="806450" y="762000"/>
            <a:ext cx="2430463" cy="639763"/>
          </a:xfrm>
          <a:prstGeom prst="rect">
            <a:avLst/>
          </a:prstGeom>
          <a:noFill/>
          <a:ln w="9525">
            <a:noFill/>
            <a:miter lim="800000"/>
            <a:headEnd/>
            <a:tailEnd/>
          </a:ln>
        </p:spPr>
      </p:pic>
      <p:pic>
        <p:nvPicPr>
          <p:cNvPr id="9" name="Picture 6"/>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0" name="Picture 5"/>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1" name="Picture 4"/>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2" name="Picture 7"/>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3" name="Picture 10"/>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4" name="Picture 11"/>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5" name="Picture 12"/>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6" name="Picture 9"/>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7" name="Picture 13"/>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8" name="Picture 23"/>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0" name="Picture 18"/>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1" name="Picture 19"/>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2" name="Picture 20"/>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3" name="Picture 21"/>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4" name="Picture 22"/>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5" name="Picture 29"/>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6" name="Picture 30"/>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7" name="Picture 31"/>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8" name="Picture 32"/>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9" name="Picture 33"/>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0" name="Picture 34"/>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1" name="Picture 23"/>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2" name="Picture 24"/>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3" name="Picture 25"/>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4" name="Picture 26"/>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5" name="Picture 27"/>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6" name="Picture 28"/>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sp>
        <p:nvSpPr>
          <p:cNvPr id="3075" name="Rectangle 3"/>
          <p:cNvSpPr>
            <a:spLocks noGrp="1" noChangeArrowheads="1"/>
          </p:cNvSpPr>
          <p:nvPr>
            <p:ph type="ctrTitle"/>
          </p:nvPr>
        </p:nvSpPr>
        <p:spPr bwMode="gray">
          <a:xfrm>
            <a:off x="685800" y="3810000"/>
            <a:ext cx="7772400" cy="914400"/>
          </a:xfrm>
        </p:spPr>
        <p:txBody>
          <a:bodyPr/>
          <a:lstStyle>
            <a:lvl1pPr>
              <a:defRPr sz="3400">
                <a:solidFill>
                  <a:schemeClr val="tx1"/>
                </a:solidFill>
              </a:defRPr>
            </a:lvl1pPr>
          </a:lstStyle>
          <a:p>
            <a:r>
              <a:rPr lang="en-US" smtClean="0"/>
              <a:t>Click to edit Master title style</a:t>
            </a:r>
            <a:endParaRPr lang="en-US" dirty="0"/>
          </a:p>
        </p:txBody>
      </p:sp>
      <p:sp>
        <p:nvSpPr>
          <p:cNvPr id="3076" name="Rectangle 4"/>
          <p:cNvSpPr>
            <a:spLocks noGrp="1" noChangeArrowheads="1"/>
          </p:cNvSpPr>
          <p:nvPr>
            <p:ph type="subTitle" idx="1"/>
          </p:nvPr>
        </p:nvSpPr>
        <p:spPr bwMode="black">
          <a:xfrm>
            <a:off x="685800" y="5181600"/>
            <a:ext cx="6172200" cy="381000"/>
          </a:xfrm>
        </p:spPr>
        <p:txBody>
          <a:bodyPr/>
          <a:lstStyle>
            <a:lvl1pPr marL="0" indent="0">
              <a:buFontTx/>
              <a:buNone/>
              <a:defRPr sz="2400" b="1" baseline="0"/>
            </a:lvl1pPr>
          </a:lstStyle>
          <a:p>
            <a:r>
              <a:rPr lang="en-US" smtClean="0"/>
              <a:t>Click to edit Master subtitle style</a:t>
            </a:r>
            <a:endParaRPr lang="en-US" dirty="0"/>
          </a:p>
        </p:txBody>
      </p:sp>
      <p:sp>
        <p:nvSpPr>
          <p:cNvPr id="19" name="Text Placeholder 18"/>
          <p:cNvSpPr>
            <a:spLocks noGrp="1"/>
          </p:cNvSpPr>
          <p:nvPr>
            <p:ph type="body" sz="quarter" idx="10"/>
          </p:nvPr>
        </p:nvSpPr>
        <p:spPr>
          <a:xfrm>
            <a:off x="685800" y="5600075"/>
            <a:ext cx="6172200" cy="381000"/>
          </a:xfrm>
          <a:noFill/>
          <a:ln w="9525">
            <a:noFill/>
            <a:miter lim="800000"/>
            <a:headEnd/>
            <a:tailEnd/>
          </a:ln>
        </p:spPr>
        <p:txBody>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smtClean="0"/>
              <a:t>Click to edit Master text styles</a:t>
            </a:r>
          </a:p>
        </p:txBody>
      </p:sp>
      <p:sp>
        <p:nvSpPr>
          <p:cNvPr id="37" name="Rectangle 5"/>
          <p:cNvSpPr>
            <a:spLocks noGrp="1" noChangeArrowheads="1"/>
          </p:cNvSpPr>
          <p:nvPr>
            <p:ph type="ftr" sz="quarter" idx="11"/>
          </p:nvPr>
        </p:nvSpPr>
        <p:spPr/>
        <p:txBody>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Backup Exec 2012 Family</a:t>
            </a:r>
            <a:endParaRPr lang="en-US" dirty="0"/>
          </a:p>
        </p:txBody>
      </p:sp>
      <p:sp>
        <p:nvSpPr>
          <p:cNvPr id="38" name="Rectangle 6"/>
          <p:cNvSpPr>
            <a:spLocks noGrp="1" noChangeArrowheads="1"/>
          </p:cNvSpPr>
          <p:nvPr>
            <p:ph type="sldNum" sz="quarter" idx="12"/>
          </p:nvPr>
        </p:nvSpPr>
        <p:spPr/>
        <p:txBody>
          <a:bodyPr/>
          <a:lstStyle>
            <a:lvl1pPr eaLnBrk="0" hangingPunct="0">
              <a:defRPr sz="1000" b="1">
                <a:solidFill>
                  <a:schemeClr val="bg1"/>
                </a:solidFill>
                <a:latin typeface="Calibri" pitchFamily="34" charset="0"/>
                <a:cs typeface="Calibri" pitchFamily="34" charset="0"/>
              </a:defRPr>
            </a:lvl1pPr>
          </a:lstStyle>
          <a:p>
            <a:pPr>
              <a:defRPr/>
            </a:pPr>
            <a:fld id="{B7ED0BF4-D803-452B-A93C-FB9D3A1BE56E}" type="slidenum">
              <a:rPr lang="en-US"/>
              <a:pPr>
                <a:defRPr/>
              </a:pPr>
              <a:t>‹#›</a:t>
            </a:fld>
            <a:endParaRPr lang="en-US" dirty="0"/>
          </a:p>
        </p:txBody>
      </p:sp>
      <p:sp>
        <p:nvSpPr>
          <p:cNvPr id="39" name="Date Placeholder 3"/>
          <p:cNvSpPr>
            <a:spLocks noGrp="1"/>
          </p:cNvSpPr>
          <p:nvPr>
            <p:ph type="dt" sz="half" idx="13"/>
          </p:nvPr>
        </p:nvSpPr>
        <p:spPr>
          <a:xfrm>
            <a:off x="7224713" y="5181600"/>
            <a:ext cx="1219200" cy="304800"/>
          </a:xfrm>
          <a:prstGeom prst="rect">
            <a:avLst/>
          </a:prstGeom>
          <a:ln>
            <a:miter lim="800000"/>
            <a:headEnd/>
            <a:tailEnd/>
          </a:ln>
        </p:spPr>
        <p:txBody>
          <a:bodyPr vert="horz" wrap="square" lIns="91419" tIns="45710" rIns="91419" bIns="45710" numCol="1" anchor="t" anchorCtr="0" compatLnSpc="1">
            <a:prstTxWarp prst="textNoShape">
              <a:avLst/>
            </a:prstTxWarp>
          </a:bodyPr>
          <a:lstStyle>
            <a:lvl1pPr algn="r">
              <a:lnSpc>
                <a:spcPct val="90000"/>
              </a:lnSpc>
              <a:spcAft>
                <a:spcPts val="1200"/>
              </a:spcAft>
              <a:buClr>
                <a:schemeClr val="bg2">
                  <a:lumMod val="50000"/>
                </a:schemeClr>
              </a:buClr>
              <a:defRPr lang="en-US" sz="1600" b="0" baseline="0">
                <a:solidFill>
                  <a:schemeClr val="bg2">
                    <a:lumMod val="50000"/>
                  </a:schemeClr>
                </a:solidFill>
                <a:latin typeface="+mn-lt"/>
                <a:ea typeface="+mn-ea"/>
                <a:cs typeface="+mn-cs"/>
              </a:defRPr>
            </a:lvl1pPr>
          </a:lstStyle>
          <a:p>
            <a:pPr>
              <a:defRP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7" name="Rounded Rectangle 6"/>
          <p:cNvSpPr>
            <a:spLocks noChangeArrowheads="1"/>
          </p:cNvSpPr>
          <p:nvPr userDrawn="1"/>
        </p:nvSpPr>
        <p:spPr bwMode="auto">
          <a:xfrm flipH="1">
            <a:off x="228600" y="1406525"/>
            <a:ext cx="8686800" cy="4765675"/>
          </a:xfrm>
          <a:prstGeom prst="roundRect">
            <a:avLst>
              <a:gd name="adj" fmla="val 2846"/>
            </a:avLst>
          </a:prstGeom>
          <a:gradFill rotWithShape="1">
            <a:gsLst>
              <a:gs pos="0">
                <a:srgbClr val="FFFFFF">
                  <a:alpha val="0"/>
                </a:srgbClr>
              </a:gs>
              <a:gs pos="999">
                <a:srgbClr val="FFFFFF">
                  <a:alpha val="500"/>
                </a:srgbClr>
              </a:gs>
              <a:gs pos="100000">
                <a:schemeClr val="bg2">
                  <a:lumMod val="60000"/>
                  <a:lumOff val="40000"/>
                  <a:alpha val="50000"/>
                </a:schemeClr>
              </a:gs>
            </a:gsLst>
            <a:lin ang="5400000" scaled="0"/>
          </a:gradFill>
          <a:ln w="28575">
            <a:noFill/>
            <a:round/>
            <a:headEnd/>
            <a:tailEnd/>
          </a:ln>
        </p:spPr>
        <p:txBody>
          <a:bodyPr>
            <a:prstTxWarp prst="textNoShape">
              <a:avLst/>
            </a:prstTxWarp>
          </a:bodyPr>
          <a:lstStyle/>
          <a:p>
            <a:pPr algn="ctr">
              <a:defRPr/>
            </a:pPr>
            <a:endParaRPr lang="en-US">
              <a:solidFill>
                <a:srgbClr val="000000"/>
              </a:solidFill>
              <a:latin typeface="Calibri" pitchFamily="-8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6"/>
          <p:cNvSpPr>
            <a:spLocks noGrp="1"/>
          </p:cNvSpPr>
          <p:nvPr>
            <p:ph type="body" sz="quarter" idx="13"/>
          </p:nvPr>
        </p:nvSpPr>
        <p:spPr>
          <a:xfrm>
            <a:off x="381000" y="1088571"/>
            <a:ext cx="8382000" cy="381000"/>
          </a:xfrm>
          <a:noFill/>
          <a:ln w="9525">
            <a:noFill/>
            <a:miter lim="800000"/>
            <a:headEnd/>
            <a:tailEnd/>
          </a:ln>
        </p:spPr>
        <p:txBody>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Rectangle 5"/>
          <p:cNvSpPr>
            <a:spLocks noGrp="1" noChangeArrowheads="1"/>
          </p:cNvSpPr>
          <p:nvPr>
            <p:ph type="ftr" sz="quarter" idx="14"/>
          </p:nvPr>
        </p:nvSpPr>
        <p:spPr>
          <a:ln/>
        </p:spPr>
        <p:txBody>
          <a:bodyPr/>
          <a:lstStyle>
            <a:lvl1pPr>
              <a:defRPr/>
            </a:lvl1pPr>
          </a:lstStyle>
          <a:p>
            <a:pPr>
              <a:defRPr/>
            </a:pPr>
            <a:r>
              <a:rPr lang="en-US" smtClean="0"/>
              <a:t>Backup Exec 2012 Family</a:t>
            </a:r>
            <a:endParaRPr lang="en-US" dirty="0"/>
          </a:p>
        </p:txBody>
      </p:sp>
      <p:sp>
        <p:nvSpPr>
          <p:cNvPr id="5" name="Rectangle 6"/>
          <p:cNvSpPr>
            <a:spLocks noGrp="1" noChangeArrowheads="1"/>
          </p:cNvSpPr>
          <p:nvPr>
            <p:ph type="sldNum" sz="quarter" idx="15"/>
          </p:nvPr>
        </p:nvSpPr>
        <p:spPr>
          <a:ln/>
        </p:spPr>
        <p:txBody>
          <a:bodyPr/>
          <a:lstStyle>
            <a:lvl1pPr>
              <a:defRPr/>
            </a:lvl1pPr>
          </a:lstStyle>
          <a:p>
            <a:pPr>
              <a:defRPr/>
            </a:pPr>
            <a:fld id="{41C75988-019C-43B9-9CA7-026CB107406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8" name="Rounded Rectangle 7"/>
          <p:cNvSpPr>
            <a:spLocks noChangeArrowheads="1"/>
          </p:cNvSpPr>
          <p:nvPr userDrawn="1"/>
        </p:nvSpPr>
        <p:spPr bwMode="auto">
          <a:xfrm flipH="1">
            <a:off x="228600" y="1406525"/>
            <a:ext cx="8686800" cy="4765675"/>
          </a:xfrm>
          <a:prstGeom prst="roundRect">
            <a:avLst>
              <a:gd name="adj" fmla="val 2846"/>
            </a:avLst>
          </a:prstGeom>
          <a:gradFill rotWithShape="1">
            <a:gsLst>
              <a:gs pos="0">
                <a:srgbClr val="FFFFFF">
                  <a:alpha val="0"/>
                </a:srgbClr>
              </a:gs>
              <a:gs pos="999">
                <a:srgbClr val="FFFFFF">
                  <a:alpha val="500"/>
                </a:srgbClr>
              </a:gs>
              <a:gs pos="100000">
                <a:schemeClr val="bg2">
                  <a:lumMod val="60000"/>
                  <a:lumOff val="40000"/>
                  <a:alpha val="50000"/>
                </a:schemeClr>
              </a:gs>
            </a:gsLst>
            <a:lin ang="5400000" scaled="0"/>
          </a:gradFill>
          <a:ln w="28575">
            <a:noFill/>
            <a:round/>
            <a:headEnd/>
            <a:tailEnd/>
          </a:ln>
        </p:spPr>
        <p:txBody>
          <a:bodyPr>
            <a:prstTxWarp prst="textNoShape">
              <a:avLst/>
            </a:prstTxWarp>
          </a:bodyPr>
          <a:lstStyle/>
          <a:p>
            <a:pPr algn="ctr">
              <a:defRPr/>
            </a:pPr>
            <a:endParaRPr lang="en-US">
              <a:solidFill>
                <a:srgbClr val="000000"/>
              </a:solidFill>
              <a:latin typeface="Calibri" pitchFamily="-84" charset="0"/>
            </a:endParaRPr>
          </a:p>
        </p:txBody>
      </p:sp>
      <p:sp>
        <p:nvSpPr>
          <p:cNvPr id="23" name="Text Placeholder 22"/>
          <p:cNvSpPr>
            <a:spLocks noGrp="1"/>
          </p:cNvSpPr>
          <p:nvPr>
            <p:ph type="body" sz="quarter" idx="14"/>
          </p:nvPr>
        </p:nvSpPr>
        <p:spPr>
          <a:xfrm>
            <a:off x="1037581" y="1130451"/>
            <a:ext cx="7058026" cy="3033903"/>
          </a:xfrm>
        </p:spPr>
        <p:txBody>
          <a:bodyPr/>
          <a:lstStyle>
            <a:lvl1pPr marL="0" indent="0">
              <a:lnSpc>
                <a:spcPct val="120000"/>
              </a:lnSpc>
              <a:spcAft>
                <a:spcPts val="0"/>
              </a:spcAft>
              <a:buNone/>
              <a:defRPr sz="3200" baseline="0"/>
            </a:lvl1pPr>
          </a:lstStyle>
          <a:p>
            <a:pPr lvl="0"/>
            <a:r>
              <a:rPr lang="en-US" smtClean="0"/>
              <a:t>Click to edit Master text styles</a:t>
            </a:r>
          </a:p>
        </p:txBody>
      </p:sp>
      <p:sp>
        <p:nvSpPr>
          <p:cNvPr id="9" name="Text Placeholder 8"/>
          <p:cNvSpPr>
            <a:spLocks noGrp="1" noChangeAspect="1"/>
          </p:cNvSpPr>
          <p:nvPr>
            <p:ph type="body" sz="quarter" idx="16"/>
          </p:nvPr>
        </p:nvSpPr>
        <p:spPr>
          <a:xfrm>
            <a:off x="5410200" y="2957960"/>
            <a:ext cx="484632" cy="374904"/>
          </a:xfrm>
          <a:blipFill>
            <a:blip r:embed="rId2" cstate="print"/>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503420" y="1121308"/>
            <a:ext cx="484632" cy="374904"/>
          </a:xfrm>
          <a:blipFill>
            <a:blip r:embed="rId3" cstate="print"/>
            <a:stretch>
              <a:fillRect/>
            </a:stretch>
          </a:blipFill>
        </p:spPr>
        <p:txBody>
          <a:bodyPr/>
          <a:lstStyle>
            <a:lvl1pPr marL="0" indent="0">
              <a:buNone/>
              <a:defRPr sz="800"/>
            </a:lvl1pPr>
          </a:lstStyle>
          <a:p>
            <a:pPr lvl="0"/>
            <a:r>
              <a:rPr lang="en-US" smtClean="0"/>
              <a:t>Click to edit Master text styles</a:t>
            </a:r>
          </a:p>
        </p:txBody>
      </p:sp>
      <p:sp>
        <p:nvSpPr>
          <p:cNvPr id="25" name="Text Placeholder 24"/>
          <p:cNvSpPr>
            <a:spLocks noGrp="1"/>
          </p:cNvSpPr>
          <p:nvPr>
            <p:ph type="body" sz="quarter" idx="15"/>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6" name="Rectangle 5"/>
          <p:cNvSpPr>
            <a:spLocks noGrp="1" noChangeArrowheads="1"/>
          </p:cNvSpPr>
          <p:nvPr>
            <p:ph type="ftr" sz="quarter" idx="19"/>
          </p:nvPr>
        </p:nvSpPr>
        <p:spPr>
          <a:ln/>
        </p:spPr>
        <p:txBody>
          <a:bodyPr/>
          <a:lstStyle>
            <a:lvl1pPr>
              <a:defRPr/>
            </a:lvl1pPr>
          </a:lstStyle>
          <a:p>
            <a:pPr>
              <a:defRPr/>
            </a:pPr>
            <a:r>
              <a:rPr lang="en-US" smtClean="0"/>
              <a:t>Backup Exec 2012 Family</a:t>
            </a:r>
            <a:endParaRPr lang="en-US" dirty="0"/>
          </a:p>
        </p:txBody>
      </p:sp>
      <p:sp>
        <p:nvSpPr>
          <p:cNvPr id="7" name="Rectangle 6"/>
          <p:cNvSpPr>
            <a:spLocks noGrp="1" noChangeArrowheads="1"/>
          </p:cNvSpPr>
          <p:nvPr>
            <p:ph type="sldNum" sz="quarter" idx="20"/>
          </p:nvPr>
        </p:nvSpPr>
        <p:spPr>
          <a:ln/>
        </p:spPr>
        <p:txBody>
          <a:bodyPr/>
          <a:lstStyle>
            <a:lvl1pPr>
              <a:defRPr/>
            </a:lvl1pPr>
          </a:lstStyle>
          <a:p>
            <a:pPr>
              <a:defRPr/>
            </a:pPr>
            <a:fld id="{810DE7BC-00D0-4054-B98F-D9A737B1003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smtClean="0"/>
              <a:t>Click to edit Master text styles</a:t>
            </a:r>
          </a:p>
        </p:txBody>
      </p:sp>
      <p:sp>
        <p:nvSpPr>
          <p:cNvPr id="23" name="Text Placeholder 22"/>
          <p:cNvSpPr>
            <a:spLocks noGrp="1"/>
          </p:cNvSpPr>
          <p:nvPr>
            <p:ph type="body" sz="quarter" idx="14"/>
          </p:nvPr>
        </p:nvSpPr>
        <p:spPr>
          <a:xfrm>
            <a:off x="4152900" y="1162050"/>
            <a:ext cx="4238625" cy="3886200"/>
          </a:xfrm>
        </p:spPr>
        <p:txBody>
          <a:bodyPr/>
          <a:lstStyle>
            <a:lvl1pPr marL="0" indent="0">
              <a:lnSpc>
                <a:spcPct val="120000"/>
              </a:lnSpc>
              <a:spcAft>
                <a:spcPts val="0"/>
              </a:spcAft>
              <a:buNone/>
              <a:defRPr sz="3000" baseline="0"/>
            </a:lvl1pPr>
          </a:lstStyle>
          <a:p>
            <a:pPr lvl="0"/>
            <a:r>
              <a:rPr lang="en-US" smtClean="0"/>
              <a:t>Click to edit Master text styles</a:t>
            </a:r>
          </a:p>
        </p:txBody>
      </p:sp>
      <p:sp>
        <p:nvSpPr>
          <p:cNvPr id="27" name="Picture Placeholder 26"/>
          <p:cNvSpPr>
            <a:spLocks noGrp="1"/>
          </p:cNvSpPr>
          <p:nvPr>
            <p:ph type="pic" sz="quarter" idx="16"/>
          </p:nvPr>
        </p:nvSpPr>
        <p:spPr>
          <a:xfrm>
            <a:off x="381000" y="1371600"/>
            <a:ext cx="2290482" cy="2667000"/>
          </a:xfrm>
          <a:prstGeom prst="roundRect">
            <a:avLst>
              <a:gd name="adj" fmla="val 6273"/>
            </a:avLst>
          </a:prstGeom>
          <a:ln w="12700">
            <a:solidFill>
              <a:schemeClr val="bg2"/>
            </a:solidFill>
          </a:ln>
        </p:spPr>
        <p:txBody>
          <a:bodyPr anchor="ctr"/>
          <a:lstStyle>
            <a:lvl1pPr marL="0" indent="0" algn="ctr">
              <a:buNone/>
              <a:defRPr/>
            </a:lvl1pPr>
          </a:lstStyle>
          <a:p>
            <a:pPr lvl="0"/>
            <a:r>
              <a:rPr lang="en-US" noProof="0" smtClean="0"/>
              <a:t>Click icon to add picture</a:t>
            </a:r>
            <a:endParaRPr lang="en-US" noProof="0" dirty="0"/>
          </a:p>
        </p:txBody>
      </p:sp>
      <p:sp>
        <p:nvSpPr>
          <p:cNvPr id="9" name="Text Placeholder 8"/>
          <p:cNvSpPr>
            <a:spLocks noGrp="1" noChangeAspect="1"/>
          </p:cNvSpPr>
          <p:nvPr>
            <p:ph type="body" sz="quarter" idx="17"/>
          </p:nvPr>
        </p:nvSpPr>
        <p:spPr>
          <a:xfrm>
            <a:off x="5230368" y="4518285"/>
            <a:ext cx="484632" cy="374904"/>
          </a:xfrm>
          <a:blipFill>
            <a:blip r:embed="rId2" cstate="print"/>
            <a:stretch>
              <a:fillRect/>
            </a:stretch>
          </a:blipFill>
        </p:spPr>
        <p:txBody>
          <a:bodyPr/>
          <a:lstStyle>
            <a:lvl1pPr marL="0" indent="0">
              <a:buNone/>
              <a:defRPr sz="800"/>
            </a:lvl1pPr>
          </a:lstStyle>
          <a:p>
            <a:pPr lvl="0"/>
            <a:r>
              <a:rPr lang="en-US" smtClean="0"/>
              <a:t>Click to edit Master text styles</a:t>
            </a:r>
          </a:p>
        </p:txBody>
      </p:sp>
      <p:sp>
        <p:nvSpPr>
          <p:cNvPr id="10" name="Text Placeholder 8"/>
          <p:cNvSpPr>
            <a:spLocks noGrp="1" noChangeAspect="1"/>
          </p:cNvSpPr>
          <p:nvPr>
            <p:ph type="body" sz="quarter" idx="18"/>
          </p:nvPr>
        </p:nvSpPr>
        <p:spPr>
          <a:xfrm>
            <a:off x="3675888" y="1184148"/>
            <a:ext cx="484632" cy="374904"/>
          </a:xfrm>
          <a:blipFill>
            <a:blip r:embed="rId3" cstate="print"/>
            <a:stretch>
              <a:fillRect/>
            </a:stretch>
          </a:blipFill>
        </p:spPr>
        <p:txBody>
          <a:bodyPr/>
          <a:lstStyle>
            <a:lvl1pPr marL="0" indent="0">
              <a:buNone/>
              <a:defRPr sz="800"/>
            </a:lvl1pPr>
          </a:lstStyle>
          <a:p>
            <a:pPr lvl="0"/>
            <a:r>
              <a:rPr lang="en-US" smtClean="0"/>
              <a:t>Click to edit Master text styles</a:t>
            </a:r>
          </a:p>
        </p:txBody>
      </p:sp>
      <p:sp>
        <p:nvSpPr>
          <p:cNvPr id="7" name="Rectangle 5"/>
          <p:cNvSpPr>
            <a:spLocks noGrp="1" noChangeArrowheads="1"/>
          </p:cNvSpPr>
          <p:nvPr>
            <p:ph type="ftr" sz="quarter" idx="19"/>
          </p:nvPr>
        </p:nvSpPr>
        <p:spPr>
          <a:ln/>
        </p:spPr>
        <p:txBody>
          <a:bodyPr/>
          <a:lstStyle>
            <a:lvl1pPr>
              <a:defRPr/>
            </a:lvl1pPr>
          </a:lstStyle>
          <a:p>
            <a:pPr>
              <a:defRPr/>
            </a:pPr>
            <a:r>
              <a:rPr lang="en-US" smtClean="0"/>
              <a:t>Backup Exec 2012 Family</a:t>
            </a:r>
            <a:endParaRPr lang="en-US" dirty="0"/>
          </a:p>
        </p:txBody>
      </p:sp>
      <p:sp>
        <p:nvSpPr>
          <p:cNvPr id="8" name="Rectangle 6"/>
          <p:cNvSpPr>
            <a:spLocks noGrp="1" noChangeArrowheads="1"/>
          </p:cNvSpPr>
          <p:nvPr>
            <p:ph type="sldNum" sz="quarter" idx="20"/>
          </p:nvPr>
        </p:nvSpPr>
        <p:spPr>
          <a:ln/>
        </p:spPr>
        <p:txBody>
          <a:bodyPr/>
          <a:lstStyle>
            <a:lvl1pPr>
              <a:defRPr/>
            </a:lvl1pPr>
          </a:lstStyle>
          <a:p>
            <a:pPr>
              <a:defRPr/>
            </a:pPr>
            <a:fld id="{1CDA7FF5-1BC8-4EA8-87C4-70BB6230242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ank You - External">
    <p:spTree>
      <p:nvGrpSpPr>
        <p:cNvPr id="1" name=""/>
        <p:cNvGrpSpPr/>
        <p:nvPr/>
      </p:nvGrpSpPr>
      <p:grpSpPr>
        <a:xfrm>
          <a:off x="0" y="0"/>
          <a:ext cx="0" cy="0"/>
          <a:chOff x="0" y="0"/>
          <a:chExt cx="0" cy="0"/>
        </a:xfrm>
      </p:grpSpPr>
      <p:sp>
        <p:nvSpPr>
          <p:cNvPr id="3" name="Round Same Side Corner Rectangle 2"/>
          <p:cNvSpPr/>
          <p:nvPr userDrawn="1"/>
        </p:nvSpPr>
        <p:spPr bwMode="auto">
          <a:xfrm rot="16200000">
            <a:off x="4136231" y="2413795"/>
            <a:ext cx="301625" cy="812006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cs typeface="+mn-cs"/>
            </a:endParaRPr>
          </a:p>
        </p:txBody>
      </p:sp>
      <p:sp>
        <p:nvSpPr>
          <p:cNvPr id="4" name="Round Same Side Corner Rectangle 3"/>
          <p:cNvSpPr/>
          <p:nvPr userDrawn="1"/>
        </p:nvSpPr>
        <p:spPr bwMode="auto">
          <a:xfrm rot="5400000">
            <a:off x="8499475" y="6205538"/>
            <a:ext cx="301625"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cs typeface="+mn-cs"/>
            </a:endParaRPr>
          </a:p>
        </p:txBody>
      </p:sp>
      <p:sp>
        <p:nvSpPr>
          <p:cNvPr id="5"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lstStyle>
            <a:lvl1pPr>
              <a:defRPr sz="3400">
                <a:solidFill>
                  <a:schemeClr val="bg2">
                    <a:lumMod val="50000"/>
                  </a:schemeClr>
                </a:solidFill>
              </a:defRPr>
            </a:lvl1pPr>
          </a:lstStyle>
          <a:p>
            <a:pPr>
              <a:lnSpc>
                <a:spcPct val="90000"/>
              </a:lnSpc>
              <a:defRPr/>
            </a:pPr>
            <a:r>
              <a:rPr lang="en-US" b="1" kern="0" dirty="0" smtClean="0">
                <a:solidFill>
                  <a:schemeClr val="tx1"/>
                </a:solidFill>
                <a:latin typeface="+mj-lt"/>
                <a:ea typeface="+mj-ea"/>
                <a:cs typeface="+mj-cs"/>
              </a:rPr>
              <a:t>Thank you!</a:t>
            </a:r>
            <a:endParaRPr lang="en-US" b="1" kern="0" dirty="0">
              <a:solidFill>
                <a:schemeClr val="tx1"/>
              </a:solidFill>
              <a:latin typeface="+mj-lt"/>
              <a:ea typeface="+mj-ea"/>
              <a:cs typeface="+mj-cs"/>
            </a:endParaRPr>
          </a:p>
        </p:txBody>
      </p:sp>
      <p:pic>
        <p:nvPicPr>
          <p:cNvPr id="7" name="Picture 15" descr="SYM_Horiz_RGB.png"/>
          <p:cNvPicPr>
            <a:picLocks noChangeAspect="1"/>
          </p:cNvPicPr>
          <p:nvPr userDrawn="1"/>
        </p:nvPicPr>
        <p:blipFill>
          <a:blip r:embed="rId2" cstate="print"/>
          <a:srcRect/>
          <a:stretch>
            <a:fillRect/>
          </a:stretch>
        </p:blipFill>
        <p:spPr bwMode="auto">
          <a:xfrm>
            <a:off x="806450" y="762000"/>
            <a:ext cx="2430463" cy="639763"/>
          </a:xfrm>
          <a:prstGeom prst="rect">
            <a:avLst/>
          </a:prstGeom>
          <a:noFill/>
          <a:ln w="9525">
            <a:noFill/>
            <a:miter lim="800000"/>
            <a:headEnd/>
            <a:tailEnd/>
          </a:ln>
        </p:spPr>
      </p:pic>
      <p:sp>
        <p:nvSpPr>
          <p:cNvPr id="8"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lstStyle>
            <a:lvl1pPr>
              <a:defRPr sz="3400">
                <a:solidFill>
                  <a:schemeClr val="bg2">
                    <a:lumMod val="50000"/>
                  </a:schemeClr>
                </a:solidFill>
              </a:defRPr>
            </a:lvl1pPr>
          </a:lstStyle>
          <a:p>
            <a:pPr>
              <a:lnSpc>
                <a:spcPct val="90000"/>
              </a:lnSpc>
              <a:defRPr/>
            </a:pPr>
            <a:r>
              <a:rPr lang="en-US" b="1" kern="0" dirty="0" smtClean="0">
                <a:solidFill>
                  <a:schemeClr val="tx1"/>
                </a:solidFill>
                <a:latin typeface="+mj-lt"/>
                <a:ea typeface="+mj-ea"/>
                <a:cs typeface="+mj-cs"/>
              </a:rPr>
              <a:t>Thank you!</a:t>
            </a:r>
            <a:endParaRPr lang="en-US" b="1" kern="0" dirty="0">
              <a:solidFill>
                <a:schemeClr val="tx1"/>
              </a:solidFill>
              <a:latin typeface="+mj-lt"/>
              <a:ea typeface="+mj-ea"/>
              <a:cs typeface="+mj-cs"/>
            </a:endParaRPr>
          </a:p>
        </p:txBody>
      </p:sp>
      <p:pic>
        <p:nvPicPr>
          <p:cNvPr id="9" name="Picture 6"/>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0" name="Picture 5"/>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1" name="Picture 4"/>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2" name="Picture 7"/>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3" name="Picture 10"/>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4" name="Picture 11"/>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5" name="Picture 12"/>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6" name="Picture 9"/>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7" name="Picture 13"/>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8" name="Picture 25"/>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9" name="Picture 26"/>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0" name="Picture 27"/>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1" name="Picture 28"/>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2" name="Picture 29"/>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3" name="Picture 30"/>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4" name="Picture 29"/>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5" name="Picture 30"/>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6" name="Picture 31"/>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7" name="Picture 32"/>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8" name="Picture 33"/>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9" name="Picture 34"/>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0" name="Picture 23"/>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1" name="Picture 24"/>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2" name="Picture 25"/>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3" name="Picture 26"/>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4" name="Picture 27"/>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5" name="Picture 28"/>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sp>
        <p:nvSpPr>
          <p:cNvPr id="3076" name="Rectangle 4"/>
          <p:cNvSpPr>
            <a:spLocks noGrp="1" noChangeArrowheads="1"/>
          </p:cNvSpPr>
          <p:nvPr>
            <p:ph type="subTitle" idx="1"/>
          </p:nvPr>
        </p:nvSpPr>
        <p:spPr bwMode="gray">
          <a:xfrm>
            <a:off x="685800" y="3810000"/>
            <a:ext cx="6172200" cy="1066800"/>
          </a:xfrm>
        </p:spPr>
        <p:txBody>
          <a:bodyPr/>
          <a:lstStyle>
            <a:lvl1pPr marL="0" indent="0">
              <a:spcAft>
                <a:spcPts val="600"/>
              </a:spcAft>
              <a:buFontTx/>
              <a:buNone/>
              <a:defRPr sz="2000" b="0" baseline="0"/>
            </a:lvl1pPr>
          </a:lstStyle>
          <a:p>
            <a:r>
              <a:rPr lang="en-US" smtClean="0"/>
              <a:t>Click to edit Master subtitle style</a:t>
            </a:r>
            <a:endParaRPr lang="en-US" dirty="0"/>
          </a:p>
        </p:txBody>
      </p:sp>
      <p:sp>
        <p:nvSpPr>
          <p:cNvPr id="36" name="Rectangle 5"/>
          <p:cNvSpPr>
            <a:spLocks noGrp="1" noChangeArrowheads="1"/>
          </p:cNvSpPr>
          <p:nvPr userDrawn="1">
            <p:ph type="ftr" sz="quarter" idx="10"/>
          </p:nvPr>
        </p:nvSpPr>
        <p:spPr/>
        <p:txBody>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Backup Exec 2012 Family</a:t>
            </a:r>
            <a:endParaRPr lang="en-US" dirty="0"/>
          </a:p>
        </p:txBody>
      </p:sp>
      <p:sp>
        <p:nvSpPr>
          <p:cNvPr id="37" name="Rectangle 6"/>
          <p:cNvSpPr>
            <a:spLocks noGrp="1" noChangeArrowheads="1"/>
          </p:cNvSpPr>
          <p:nvPr userDrawn="1">
            <p:ph type="sldNum" sz="quarter" idx="11"/>
          </p:nvPr>
        </p:nvSpPr>
        <p:spPr/>
        <p:txBody>
          <a:bodyPr/>
          <a:lstStyle>
            <a:lvl1pPr eaLnBrk="0" hangingPunct="0">
              <a:defRPr sz="1000" b="1">
                <a:solidFill>
                  <a:schemeClr val="bg1"/>
                </a:solidFill>
                <a:latin typeface="Calibri" pitchFamily="34" charset="0"/>
                <a:cs typeface="Calibri" pitchFamily="34" charset="0"/>
              </a:defRPr>
            </a:lvl1pPr>
          </a:lstStyle>
          <a:p>
            <a:pPr>
              <a:defRPr/>
            </a:pPr>
            <a:fld id="{61595ED4-E324-4D50-81ED-065B6488CA25}" type="slidenum">
              <a:rPr lang="en-US"/>
              <a:pPr>
                <a:defRPr/>
              </a:pPr>
              <a:t>‹#›</a:t>
            </a:fld>
            <a:endParaRPr lang="en-US" dirty="0"/>
          </a:p>
        </p:txBody>
      </p:sp>
      <p:sp>
        <p:nvSpPr>
          <p:cNvPr id="38" name="Rectangle 37"/>
          <p:cNvSpPr>
            <a:spLocks noChangeArrowheads="1"/>
          </p:cNvSpPr>
          <p:nvPr userDrawn="1"/>
        </p:nvSpPr>
        <p:spPr bwMode="auto">
          <a:xfrm>
            <a:off x="685800" y="5562600"/>
            <a:ext cx="7659688" cy="715963"/>
          </a:xfrm>
          <a:prstGeom prst="rect">
            <a:avLst/>
          </a:prstGeom>
          <a:noFill/>
          <a:ln w="9525">
            <a:noFill/>
            <a:miter lim="800000"/>
            <a:headEnd/>
            <a:tailEnd/>
          </a:ln>
          <a:effectLst/>
        </p:spPr>
        <p:txBody>
          <a:bodyPr tIns="91440" bIns="91440" anchor="b"/>
          <a:lstStyle/>
          <a:p>
            <a:pPr algn="l">
              <a:lnSpc>
                <a:spcPct val="90000"/>
              </a:lnSpc>
              <a:defRPr/>
            </a:pPr>
            <a:r>
              <a:rPr lang="en-IE" sz="800" b="1" dirty="0">
                <a:solidFill>
                  <a:schemeClr val="tx1"/>
                </a:solidFill>
                <a:latin typeface="Calibri" pitchFamily="34" charset="0"/>
                <a:cs typeface="+mn-cs"/>
              </a:rPr>
              <a:t>Copyright © </a:t>
            </a:r>
            <a:r>
              <a:rPr lang="en-IE" sz="800" b="1" dirty="0" smtClean="0">
                <a:solidFill>
                  <a:schemeClr val="tx1"/>
                </a:solidFill>
                <a:latin typeface="Calibri" pitchFamily="34" charset="0"/>
                <a:cs typeface="+mn-cs"/>
              </a:rPr>
              <a:t>2012 </a:t>
            </a:r>
            <a:r>
              <a:rPr lang="en-IE" sz="800" b="1" dirty="0">
                <a:solidFill>
                  <a:schemeClr val="tx1"/>
                </a:solidFill>
                <a:latin typeface="Calibri" pitchFamily="34" charset="0"/>
                <a:cs typeface="+mn-cs"/>
              </a:rPr>
              <a:t>Symantec Corporation. All rights reserved. </a:t>
            </a:r>
            <a:r>
              <a:rPr lang="en-IE" sz="800" dirty="0">
                <a:solidFill>
                  <a:schemeClr val="tx1"/>
                </a:solidFill>
                <a:latin typeface="Calibri" pitchFamily="34" charset="0"/>
                <a:cs typeface="+mn-cs"/>
              </a:rPr>
              <a:t>Symantec, the Symantec Logo, and the Checkmark Logo are trademarks or registered trademarks of Symantec Corporation or its affiliates in the U.S. and other countries. Other names may be trademarks of their respective owners.</a:t>
            </a:r>
            <a:endParaRPr lang="en-US" sz="800" dirty="0">
              <a:solidFill>
                <a:schemeClr val="tx1"/>
              </a:solidFill>
              <a:latin typeface="Calibri" pitchFamily="34" charset="0"/>
              <a:cs typeface="+mn-cs"/>
            </a:endParaRPr>
          </a:p>
          <a:p>
            <a:pPr algn="l">
              <a:lnSpc>
                <a:spcPct val="90000"/>
              </a:lnSpc>
              <a:defRPr/>
            </a:pPr>
            <a:endParaRPr lang="en-US" sz="800" dirty="0">
              <a:solidFill>
                <a:schemeClr val="tx1"/>
              </a:solidFill>
              <a:latin typeface="Calibri" pitchFamily="34" charset="0"/>
              <a:cs typeface="+mn-cs"/>
            </a:endParaRPr>
          </a:p>
          <a:p>
            <a:pPr algn="l">
              <a:lnSpc>
                <a:spcPct val="90000"/>
              </a:lnSpc>
              <a:defRPr/>
            </a:pPr>
            <a:r>
              <a:rPr lang="en-US" sz="800" dirty="0">
                <a:solidFill>
                  <a:schemeClr val="tx1"/>
                </a:solidFill>
                <a:latin typeface="Calibri" pitchFamily="34" charset="0"/>
                <a:cs typeface="+mn-cs"/>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 Internal">
    <p:spTree>
      <p:nvGrpSpPr>
        <p:cNvPr id="1" name=""/>
        <p:cNvGrpSpPr/>
        <p:nvPr/>
      </p:nvGrpSpPr>
      <p:grpSpPr>
        <a:xfrm>
          <a:off x="0" y="0"/>
          <a:ext cx="0" cy="0"/>
          <a:chOff x="0" y="0"/>
          <a:chExt cx="0" cy="0"/>
        </a:xfrm>
      </p:grpSpPr>
      <p:sp>
        <p:nvSpPr>
          <p:cNvPr id="3" name="Round Same Side Corner Rectangle 2"/>
          <p:cNvSpPr/>
          <p:nvPr userDrawn="1"/>
        </p:nvSpPr>
        <p:spPr bwMode="auto">
          <a:xfrm rot="16200000">
            <a:off x="4136231" y="2413795"/>
            <a:ext cx="301625" cy="8120062"/>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cs typeface="+mn-cs"/>
            </a:endParaRPr>
          </a:p>
        </p:txBody>
      </p:sp>
      <p:sp>
        <p:nvSpPr>
          <p:cNvPr id="4" name="Round Same Side Corner Rectangle 3"/>
          <p:cNvSpPr/>
          <p:nvPr userDrawn="1"/>
        </p:nvSpPr>
        <p:spPr bwMode="auto">
          <a:xfrm rot="5400000">
            <a:off x="8499475" y="6205538"/>
            <a:ext cx="301625"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cs typeface="+mn-cs"/>
            </a:endParaRPr>
          </a:p>
        </p:txBody>
      </p:sp>
      <p:sp>
        <p:nvSpPr>
          <p:cNvPr id="5"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lstStyle>
            <a:lvl1pPr>
              <a:defRPr sz="3400">
                <a:solidFill>
                  <a:schemeClr val="bg2">
                    <a:lumMod val="50000"/>
                  </a:schemeClr>
                </a:solidFill>
              </a:defRPr>
            </a:lvl1pPr>
          </a:lstStyle>
          <a:p>
            <a:pPr>
              <a:lnSpc>
                <a:spcPct val="90000"/>
              </a:lnSpc>
              <a:defRPr/>
            </a:pPr>
            <a:r>
              <a:rPr lang="en-US" b="1" kern="0" dirty="0" smtClean="0">
                <a:solidFill>
                  <a:schemeClr val="tx1"/>
                </a:solidFill>
                <a:latin typeface="+mj-lt"/>
                <a:ea typeface="+mj-ea"/>
                <a:cs typeface="+mj-cs"/>
              </a:rPr>
              <a:t>Thank you!</a:t>
            </a:r>
            <a:endParaRPr lang="en-US" b="1" kern="0" dirty="0">
              <a:solidFill>
                <a:schemeClr val="tx1"/>
              </a:solidFill>
              <a:latin typeface="+mj-lt"/>
              <a:ea typeface="+mj-ea"/>
              <a:cs typeface="+mj-cs"/>
            </a:endParaRPr>
          </a:p>
        </p:txBody>
      </p:sp>
      <p:sp>
        <p:nvSpPr>
          <p:cNvPr id="6" name="Rectangle 6"/>
          <p:cNvSpPr>
            <a:spLocks noChangeArrowheads="1"/>
          </p:cNvSpPr>
          <p:nvPr userDrawn="1"/>
        </p:nvSpPr>
        <p:spPr bwMode="auto">
          <a:xfrm>
            <a:off x="685800" y="5867400"/>
            <a:ext cx="7659688" cy="411163"/>
          </a:xfrm>
          <a:prstGeom prst="rect">
            <a:avLst/>
          </a:prstGeom>
          <a:noFill/>
          <a:ln w="9525">
            <a:noFill/>
            <a:miter lim="800000"/>
            <a:headEnd/>
            <a:tailEnd/>
          </a:ln>
          <a:effectLst/>
        </p:spPr>
        <p:txBody>
          <a:bodyPr tIns="91440" bIns="91440" anchor="b"/>
          <a:lstStyle/>
          <a:p>
            <a:pPr>
              <a:lnSpc>
                <a:spcPct val="90000"/>
              </a:lnSpc>
              <a:defRPr/>
            </a:pPr>
            <a:r>
              <a:rPr lang="en-US" sz="800" b="1" dirty="0">
                <a:latin typeface="Calibri" pitchFamily="34" charset="0"/>
                <a:cs typeface="+mn-cs"/>
              </a:rPr>
              <a:t>SYMANTEC PROPRIETARY/CONFIDENTIAL – INTERNAL USE ONLY</a:t>
            </a:r>
            <a:br>
              <a:rPr lang="en-US" sz="800" b="1" dirty="0">
                <a:latin typeface="Calibri" pitchFamily="34" charset="0"/>
                <a:cs typeface="+mn-cs"/>
              </a:rPr>
            </a:br>
            <a:r>
              <a:rPr lang="en-US" sz="800" dirty="0">
                <a:latin typeface="Calibri" pitchFamily="34" charset="0"/>
                <a:cs typeface="+mn-cs"/>
              </a:rPr>
              <a:t>Copyright © 2010 Symantec Corporation. All rights reserved.</a:t>
            </a:r>
          </a:p>
        </p:txBody>
      </p:sp>
      <p:pic>
        <p:nvPicPr>
          <p:cNvPr id="7" name="Picture 15" descr="SYM_Horiz_RGB.png"/>
          <p:cNvPicPr>
            <a:picLocks noChangeAspect="1"/>
          </p:cNvPicPr>
          <p:nvPr userDrawn="1"/>
        </p:nvPicPr>
        <p:blipFill>
          <a:blip r:embed="rId2" cstate="print"/>
          <a:srcRect/>
          <a:stretch>
            <a:fillRect/>
          </a:stretch>
        </p:blipFill>
        <p:spPr bwMode="auto">
          <a:xfrm>
            <a:off x="806450" y="762000"/>
            <a:ext cx="2430463" cy="639763"/>
          </a:xfrm>
          <a:prstGeom prst="rect">
            <a:avLst/>
          </a:prstGeom>
          <a:noFill/>
          <a:ln w="9525">
            <a:noFill/>
            <a:miter lim="800000"/>
            <a:headEnd/>
            <a:tailEnd/>
          </a:ln>
        </p:spPr>
      </p:pic>
      <p:sp>
        <p:nvSpPr>
          <p:cNvPr id="8"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lIns="91419" tIns="45710" rIns="91419" bIns="45710" anchor="b"/>
          <a:lstStyle>
            <a:lvl1pPr>
              <a:defRPr sz="3400">
                <a:solidFill>
                  <a:schemeClr val="bg2">
                    <a:lumMod val="50000"/>
                  </a:schemeClr>
                </a:solidFill>
              </a:defRPr>
            </a:lvl1pPr>
          </a:lstStyle>
          <a:p>
            <a:pPr>
              <a:lnSpc>
                <a:spcPct val="90000"/>
              </a:lnSpc>
              <a:defRPr/>
            </a:pPr>
            <a:r>
              <a:rPr lang="en-US" b="1" kern="0" dirty="0" smtClean="0">
                <a:solidFill>
                  <a:schemeClr val="tx1"/>
                </a:solidFill>
                <a:latin typeface="+mj-lt"/>
                <a:ea typeface="+mj-ea"/>
                <a:cs typeface="+mj-cs"/>
              </a:rPr>
              <a:t>Thank you!</a:t>
            </a:r>
            <a:endParaRPr lang="en-US" b="1" kern="0" dirty="0">
              <a:solidFill>
                <a:schemeClr val="tx1"/>
              </a:solidFill>
              <a:latin typeface="+mj-lt"/>
              <a:ea typeface="+mj-ea"/>
              <a:cs typeface="+mj-cs"/>
            </a:endParaRPr>
          </a:p>
        </p:txBody>
      </p:sp>
      <p:pic>
        <p:nvPicPr>
          <p:cNvPr id="9" name="Picture 6"/>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0" name="Picture 5"/>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1" name="Picture 4"/>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2" name="Picture 7"/>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3" name="Picture 10"/>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4" name="Picture 11"/>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5" name="Picture 12"/>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6" name="Picture 9"/>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7" name="Picture 13"/>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8" name="Picture 25"/>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19" name="Picture 26"/>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0" name="Picture 27"/>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1" name="Picture 28"/>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2" name="Picture 29"/>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3" name="Picture 30"/>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4" name="Picture 29"/>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5" name="Picture 30"/>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6" name="Picture 31"/>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7" name="Picture 32"/>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8" name="Picture 33"/>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29" name="Picture 34"/>
          <p:cNvPicPr>
            <a:picLocks noChangeAspect="1" noChangeArrowheads="1"/>
          </p:cNvPicPr>
          <p:nvPr/>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0" name="Picture 23"/>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1" name="Picture 24"/>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2" name="Picture 25"/>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3" name="Picture 26"/>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4" name="Picture 27"/>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pic>
        <p:nvPicPr>
          <p:cNvPr id="35" name="Picture 28"/>
          <p:cNvPicPr>
            <a:picLocks noChangeAspect="1" noChangeArrowheads="1"/>
          </p:cNvPicPr>
          <p:nvPr userDrawn="1"/>
        </p:nvPicPr>
        <p:blipFill>
          <a:blip r:embed="rId3"/>
          <a:srcRect/>
          <a:stretch>
            <a:fillRect/>
          </a:stretch>
        </p:blipFill>
        <p:spPr bwMode="gray">
          <a:xfrm>
            <a:off x="0" y="3175"/>
            <a:ext cx="1588" cy="1588"/>
          </a:xfrm>
          <a:prstGeom prst="rect">
            <a:avLst/>
          </a:prstGeom>
          <a:noFill/>
          <a:ln w="12700">
            <a:noFill/>
            <a:miter lim="800000"/>
            <a:headEnd/>
            <a:tailEnd/>
          </a:ln>
        </p:spPr>
      </p:pic>
      <p:sp>
        <p:nvSpPr>
          <p:cNvPr id="3076" name="Rectangle 4"/>
          <p:cNvSpPr>
            <a:spLocks noGrp="1" noChangeArrowheads="1"/>
          </p:cNvSpPr>
          <p:nvPr>
            <p:ph type="subTitle" idx="1"/>
          </p:nvPr>
        </p:nvSpPr>
        <p:spPr bwMode="gray">
          <a:xfrm>
            <a:off x="685800" y="3810000"/>
            <a:ext cx="6172200" cy="1066800"/>
          </a:xfrm>
        </p:spPr>
        <p:txBody>
          <a:bodyPr/>
          <a:lstStyle>
            <a:lvl1pPr marL="0" indent="0">
              <a:spcAft>
                <a:spcPts val="600"/>
              </a:spcAft>
              <a:buFontTx/>
              <a:buNone/>
              <a:defRPr sz="2000" b="0" baseline="0"/>
            </a:lvl1pPr>
          </a:lstStyle>
          <a:p>
            <a:r>
              <a:rPr lang="en-US" smtClean="0"/>
              <a:t>Click to edit Master subtitle style</a:t>
            </a:r>
            <a:endParaRPr lang="en-US" dirty="0"/>
          </a:p>
        </p:txBody>
      </p:sp>
      <p:sp>
        <p:nvSpPr>
          <p:cNvPr id="36" name="Rectangle 5"/>
          <p:cNvSpPr>
            <a:spLocks noGrp="1" noChangeArrowheads="1"/>
          </p:cNvSpPr>
          <p:nvPr userDrawn="1">
            <p:ph type="ftr" sz="quarter" idx="10"/>
          </p:nvPr>
        </p:nvSpPr>
        <p:spPr/>
        <p:txBody>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Backup Exec 2012 Family</a:t>
            </a:r>
            <a:endParaRPr lang="en-US" dirty="0"/>
          </a:p>
        </p:txBody>
      </p:sp>
      <p:sp>
        <p:nvSpPr>
          <p:cNvPr id="37" name="Rectangle 6"/>
          <p:cNvSpPr>
            <a:spLocks noGrp="1" noChangeArrowheads="1"/>
          </p:cNvSpPr>
          <p:nvPr userDrawn="1">
            <p:ph type="sldNum" sz="quarter" idx="11"/>
          </p:nvPr>
        </p:nvSpPr>
        <p:spPr/>
        <p:txBody>
          <a:bodyPr/>
          <a:lstStyle>
            <a:lvl1pPr eaLnBrk="0" hangingPunct="0">
              <a:defRPr sz="1000" b="1">
                <a:solidFill>
                  <a:schemeClr val="bg1"/>
                </a:solidFill>
                <a:latin typeface="Calibri" pitchFamily="34" charset="0"/>
                <a:cs typeface="Calibri" pitchFamily="34" charset="0"/>
              </a:defRPr>
            </a:lvl1pPr>
          </a:lstStyle>
          <a:p>
            <a:pPr>
              <a:defRPr/>
            </a:pPr>
            <a:fld id="{7002AF1A-B0B6-4335-9B1D-B07598C7E974}"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smtClean="0"/>
              <a:t>Click to add text</a:t>
            </a:r>
          </a:p>
          <a:p>
            <a:pPr lvl="1"/>
            <a:r>
              <a:rPr lang="en-US" dirty="0" smtClean="0"/>
              <a:t>Second level</a:t>
            </a:r>
          </a:p>
          <a:p>
            <a:pPr lvl="2"/>
            <a:r>
              <a:rPr lang="en-US" dirty="0" smtClean="0"/>
              <a:t>Third level</a:t>
            </a:r>
          </a:p>
          <a:p>
            <a:pPr lvl="3"/>
            <a:endParaRPr lang="en-US" dirty="0"/>
          </a:p>
        </p:txBody>
      </p:sp>
      <p:sp>
        <p:nvSpPr>
          <p:cNvPr id="4" name="Title 3"/>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Transition Slide">
    <p:spTree>
      <p:nvGrpSpPr>
        <p:cNvPr id="1" name=""/>
        <p:cNvGrpSpPr/>
        <p:nvPr/>
      </p:nvGrpSpPr>
      <p:grpSpPr>
        <a:xfrm>
          <a:off x="0" y="0"/>
          <a:ext cx="0" cy="0"/>
          <a:chOff x="0" y="0"/>
          <a:chExt cx="0" cy="0"/>
        </a:xfrm>
      </p:grpSpPr>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Topic title</a:t>
            </a:r>
            <a:endParaRPr lang="en-US" dirty="0"/>
          </a:p>
        </p:txBody>
      </p:sp>
      <p:sp>
        <p:nvSpPr>
          <p:cNvPr id="9" name="Round Same Side Corner Rectangle 8"/>
          <p:cNvSpPr/>
          <p:nvPr userDrawn="1"/>
        </p:nvSpPr>
        <p:spPr bwMode="auto">
          <a:xfrm rot="5400000">
            <a:off x="8529797" y="6165722"/>
            <a:ext cx="301752" cy="536387"/>
          </a:xfrm>
          <a:prstGeom prst="round2SameRect">
            <a:avLst>
              <a:gd name="adj1" fmla="val 50000"/>
              <a:gd name="adj2" fmla="val 16835"/>
            </a:avLst>
          </a:prstGeom>
          <a:solidFill>
            <a:schemeClr val="bg2">
              <a:lumMod val="50000"/>
            </a:schemeClr>
          </a:solidFill>
          <a:ln w="19050" cap="flat" cmpd="sng" algn="ctr">
            <a:no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endParaRPr lang="en-US" sz="1400" dirty="0">
              <a:solidFill>
                <a:schemeClr val="bg1"/>
              </a:solidFill>
              <a:latin typeface="+mn-lt"/>
            </a:endParaRPr>
          </a:p>
        </p:txBody>
      </p:sp>
      <p:pic>
        <p:nvPicPr>
          <p:cNvPr id="10" name="Picture 9" descr="SYM_Horiz_RGB.png"/>
          <p:cNvPicPr>
            <a:picLocks noChangeAspect="1"/>
          </p:cNvPicPr>
          <p:nvPr userDrawn="1"/>
        </p:nvPicPr>
        <p:blipFill>
          <a:blip r:embed="rId23" cstate="print"/>
          <a:stretch>
            <a:fillRect/>
          </a:stretch>
        </p:blipFill>
        <p:spPr>
          <a:xfrm>
            <a:off x="7016496" y="6311302"/>
            <a:ext cx="1207008" cy="317873"/>
          </a:xfrm>
          <a:prstGeom prst="rect">
            <a:avLst/>
          </a:prstGeom>
        </p:spPr>
      </p:pic>
      <p:sp>
        <p:nvSpPr>
          <p:cNvPr id="11" name="TextBox 10"/>
          <p:cNvSpPr txBox="1"/>
          <p:nvPr userDrawn="1"/>
        </p:nvSpPr>
        <p:spPr bwMode="ltGray">
          <a:xfrm>
            <a:off x="243840" y="6329680"/>
            <a:ext cx="6593840" cy="284480"/>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12" name="Round Same Side Corner Rectangle 11"/>
          <p:cNvSpPr/>
          <p:nvPr userDrawn="1"/>
        </p:nvSpPr>
        <p:spPr bwMode="auto">
          <a:xfrm rot="16200000">
            <a:off x="3389251" y="3161442"/>
            <a:ext cx="301752" cy="6626223"/>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vert="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i="0" u="none" strike="noStrike" cap="none" normalizeH="0" baseline="0" dirty="0" smtClean="0">
              <a:ln>
                <a:noFill/>
              </a:ln>
              <a:solidFill>
                <a:schemeClr val="tx1"/>
              </a:solidFill>
              <a:effectLst/>
              <a:latin typeface="+mn-lt"/>
            </a:endParaRPr>
          </a:p>
        </p:txBody>
      </p:sp>
      <p:sp>
        <p:nvSpPr>
          <p:cNvPr id="13" name="Footer Placeholder 11"/>
          <p:cNvSpPr>
            <a:spLocks noGrp="1"/>
          </p:cNvSpPr>
          <p:nvPr>
            <p:ph type="ftr" sz="quarter" idx="3"/>
          </p:nvPr>
        </p:nvSpPr>
        <p:spPr>
          <a:xfrm>
            <a:off x="243840" y="6325870"/>
            <a:ext cx="6624320" cy="365125"/>
          </a:xfrm>
          <a:prstGeom prst="rect">
            <a:avLst/>
          </a:prstGeom>
        </p:spPr>
        <p:txBody>
          <a:bodyPr vert="horz" lIns="91440" tIns="45720" rIns="91440" bIns="45720" rtlCol="0" anchor="ctr"/>
          <a:lstStyle>
            <a:lvl1pPr algn="l">
              <a:defRPr sz="1200">
                <a:solidFill>
                  <a:schemeClr val="tx1"/>
                </a:solidFill>
                <a:latin typeface="+mn-lt"/>
              </a:defRPr>
            </a:lvl1pPr>
          </a:lstStyle>
          <a:p>
            <a:r>
              <a:rPr lang="en-US" smtClean="0"/>
              <a:t>Backup Exec 2012 Family</a:t>
            </a:r>
            <a:endParaRPr lang="en-US" dirty="0"/>
          </a:p>
        </p:txBody>
      </p:sp>
      <p:sp>
        <p:nvSpPr>
          <p:cNvPr id="14" name="Slide Number Placeholder 12"/>
          <p:cNvSpPr>
            <a:spLocks noGrp="1"/>
          </p:cNvSpPr>
          <p:nvPr>
            <p:ph type="sldNum" sz="quarter" idx="4"/>
          </p:nvPr>
        </p:nvSpPr>
        <p:spPr>
          <a:xfrm>
            <a:off x="7040880" y="6244590"/>
            <a:ext cx="1808480" cy="365125"/>
          </a:xfrm>
          <a:prstGeom prst="rect">
            <a:avLst/>
          </a:prstGeom>
        </p:spPr>
        <p:txBody>
          <a:bodyPr vert="horz" lIns="91440" tIns="45720" rIns="91440" bIns="45720" rtlCol="0" anchor="ctr"/>
          <a:lstStyle>
            <a:lvl1pPr algn="r">
              <a:defRPr sz="1200">
                <a:solidFill>
                  <a:schemeClr val="bg1"/>
                </a:solidFill>
              </a:defRPr>
            </a:lvl1pPr>
          </a:lstStyle>
          <a:p>
            <a:fld id="{AA88CA11-FF2D-4F56-B9AE-CEEED85939C0}" type="slidenum">
              <a:rPr lang="en-US" smtClean="0"/>
              <a:pPr/>
              <a:t>‹#›</a:t>
            </a:fld>
            <a:endParaRPr lang="en-US" dirty="0"/>
          </a:p>
        </p:txBody>
      </p:sp>
      <p:pic>
        <p:nvPicPr>
          <p:cNvPr id="19458" name="Picture 6"/>
          <p:cNvPicPr>
            <a:picLocks noChangeAspect="1" noChangeArrowheads="1"/>
          </p:cNvPicPr>
          <p:nvPr>
            <p:custDataLst>
              <p:tags r:id="rId1"/>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9A918C"/>
                </a:solidFill>
                <a:miter lim="800000"/>
                <a:headEnd/>
                <a:tailEnd/>
              </a14:hiddenLine>
            </a:ext>
            <a:ext uri="{AF507438-7753-43e0-B8FC-AC1667EBCBE1}">
              <a14:hiddenEffects xmlns="" xmlns:a14="http://schemas.microsoft.com/office/drawing/2010/main">
                <a:effectLst>
                  <a:outerShdw dist="35921" dir="2700000" algn="ctr" rotWithShape="0">
                    <a:srgbClr val="9A918C"/>
                  </a:outerShdw>
                </a:effectLst>
              </a14:hiddenEffects>
            </a:ext>
          </a:extLst>
        </p:spPr>
      </p:pic>
      <p:pic>
        <p:nvPicPr>
          <p:cNvPr id="19459" name="Picture 5"/>
          <p:cNvPicPr>
            <a:picLocks noChangeAspect="1" noChangeArrowheads="1"/>
          </p:cNvPicPr>
          <p:nvPr>
            <p:custDataLst>
              <p:tags r:id="rId2"/>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custDataLst>
              <p:tags r:id="rId3"/>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1" name="Picture 7"/>
          <p:cNvPicPr>
            <a:picLocks noChangeAspect="1" noChangeArrowheads="1"/>
          </p:cNvPicPr>
          <p:nvPr>
            <p:custDataLst>
              <p:tags r:id="rId4"/>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2" name="Picture 10"/>
          <p:cNvPicPr>
            <a:picLocks noChangeAspect="1" noChangeArrowheads="1"/>
          </p:cNvPicPr>
          <p:nvPr>
            <p:custDataLst>
              <p:tags r:id="rId5"/>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3" name="Picture 11"/>
          <p:cNvPicPr>
            <a:picLocks noChangeAspect="1" noChangeArrowheads="1"/>
          </p:cNvPicPr>
          <p:nvPr>
            <p:custDataLst>
              <p:tags r:id="rId6"/>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4" name="Picture 8"/>
          <p:cNvPicPr>
            <a:picLocks noChangeAspect="1" noChangeArrowheads="1"/>
          </p:cNvPicPr>
          <p:nvPr>
            <p:custDataLst>
              <p:tags r:id="rId7"/>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5" name="Picture 12"/>
          <p:cNvPicPr>
            <a:picLocks noChangeAspect="1" noChangeArrowheads="1"/>
          </p:cNvPicPr>
          <p:nvPr>
            <p:custDataLst>
              <p:tags r:id="rId8"/>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6" name="Picture 13"/>
          <p:cNvPicPr>
            <a:picLocks noChangeAspect="1" noChangeArrowheads="1"/>
          </p:cNvPicPr>
          <p:nvPr>
            <p:custDataLst>
              <p:tags r:id="rId9"/>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7" name="Picture 17"/>
          <p:cNvPicPr>
            <a:picLocks noChangeAspect="1" noChangeArrowheads="1"/>
          </p:cNvPicPr>
          <p:nvPr>
            <p:custDataLst>
              <p:tags r:id="rId10"/>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8" name="Picture 18"/>
          <p:cNvPicPr>
            <a:picLocks noChangeAspect="1" noChangeArrowheads="1"/>
          </p:cNvPicPr>
          <p:nvPr>
            <p:custDataLst>
              <p:tags r:id="rId11"/>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69" name="Picture 19"/>
          <p:cNvPicPr>
            <a:picLocks noChangeAspect="1" noChangeArrowheads="1"/>
          </p:cNvPicPr>
          <p:nvPr>
            <p:custDataLst>
              <p:tags r:id="rId12"/>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70" name="Picture 20"/>
          <p:cNvPicPr>
            <a:picLocks noChangeAspect="1" noChangeArrowheads="1"/>
          </p:cNvPicPr>
          <p:nvPr>
            <p:custDataLst>
              <p:tags r:id="rId13"/>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71" name="Picture 21"/>
          <p:cNvPicPr>
            <a:picLocks noChangeAspect="1" noChangeArrowheads="1"/>
          </p:cNvPicPr>
          <p:nvPr>
            <p:custDataLst>
              <p:tags r:id="rId14"/>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72" name="Picture 22"/>
          <p:cNvPicPr>
            <a:picLocks noChangeAspect="1" noChangeArrowheads="1"/>
          </p:cNvPicPr>
          <p:nvPr>
            <p:custDataLst>
              <p:tags r:id="rId15"/>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73" name="Picture 17"/>
          <p:cNvPicPr>
            <a:picLocks noChangeAspect="1" noChangeArrowheads="1"/>
          </p:cNvPicPr>
          <p:nvPr>
            <p:custDataLst>
              <p:tags r:id="rId16"/>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74" name="Picture 18"/>
          <p:cNvPicPr>
            <a:picLocks noChangeAspect="1" noChangeArrowheads="1"/>
          </p:cNvPicPr>
          <p:nvPr>
            <p:custDataLst>
              <p:tags r:id="rId17"/>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75" name="Picture 19"/>
          <p:cNvPicPr>
            <a:picLocks noChangeAspect="1" noChangeArrowheads="1"/>
          </p:cNvPicPr>
          <p:nvPr>
            <p:custDataLst>
              <p:tags r:id="rId18"/>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76" name="Picture 20"/>
          <p:cNvPicPr>
            <a:picLocks noChangeAspect="1" noChangeArrowheads="1"/>
          </p:cNvPicPr>
          <p:nvPr>
            <p:custDataLst>
              <p:tags r:id="rId19"/>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77" name="Picture 21"/>
          <p:cNvPicPr>
            <a:picLocks noChangeAspect="1" noChangeArrowheads="1"/>
          </p:cNvPicPr>
          <p:nvPr>
            <p:custDataLst>
              <p:tags r:id="rId20"/>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78" name="Picture 22"/>
          <p:cNvPicPr>
            <a:picLocks noChangeAspect="1" noChangeArrowheads="1"/>
          </p:cNvPicPr>
          <p:nvPr>
            <p:custDataLst>
              <p:tags r:id="rId21"/>
            </p:custDataLst>
          </p:nvPr>
        </p:nvPicPr>
        <p:blipFill>
          <a:blip r:embed="rId2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9182111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Horizontal Row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448" y="1106076"/>
            <a:ext cx="8805672" cy="2521212"/>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itle 4"/>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2"/>
          <p:cNvSpPr>
            <a:spLocks noGrp="1"/>
          </p:cNvSpPr>
          <p:nvPr>
            <p:ph sz="half" idx="10"/>
          </p:nvPr>
        </p:nvSpPr>
        <p:spPr>
          <a:xfrm>
            <a:off x="155448" y="3698543"/>
            <a:ext cx="8805672" cy="2523744"/>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5287263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6" name="Rounded Rectangle 5"/>
          <p:cNvSpPr>
            <a:spLocks noChangeArrowheads="1"/>
          </p:cNvSpPr>
          <p:nvPr userDrawn="1"/>
        </p:nvSpPr>
        <p:spPr bwMode="auto">
          <a:xfrm flipH="1">
            <a:off x="228600" y="1406525"/>
            <a:ext cx="8686800" cy="4765675"/>
          </a:xfrm>
          <a:prstGeom prst="roundRect">
            <a:avLst>
              <a:gd name="adj" fmla="val 2846"/>
            </a:avLst>
          </a:prstGeom>
          <a:gradFill rotWithShape="1">
            <a:gsLst>
              <a:gs pos="0">
                <a:srgbClr val="FFFFFF">
                  <a:alpha val="0"/>
                </a:srgbClr>
              </a:gs>
              <a:gs pos="999">
                <a:srgbClr val="FFFFFF">
                  <a:alpha val="500"/>
                </a:srgbClr>
              </a:gs>
              <a:gs pos="100000">
                <a:schemeClr val="bg2">
                  <a:lumMod val="60000"/>
                  <a:lumOff val="40000"/>
                  <a:alpha val="50000"/>
                </a:schemeClr>
              </a:gs>
            </a:gsLst>
            <a:lin ang="5400000" scaled="0"/>
          </a:gradFill>
          <a:ln w="28575">
            <a:noFill/>
            <a:round/>
            <a:headEnd/>
            <a:tailEnd/>
          </a:ln>
        </p:spPr>
        <p:txBody>
          <a:bodyPr>
            <a:prstTxWarp prst="textNoShape">
              <a:avLst/>
            </a:prstTxWarp>
          </a:bodyPr>
          <a:lstStyle/>
          <a:p>
            <a:pPr algn="ctr">
              <a:defRPr/>
            </a:pPr>
            <a:endParaRPr lang="en-US">
              <a:solidFill>
                <a:srgbClr val="000000"/>
              </a:solidFill>
              <a:latin typeface="Calibri" pitchFamily="-84" charset="0"/>
              <a:cs typeface="+mn-cs"/>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solidFill>
                  <a:srgbClr val="9A918C">
                    <a:lumMod val="50000"/>
                  </a:srgbClr>
                </a:solidFill>
              </a:rPr>
              <a:t>Backup Exec 2012 Family</a:t>
            </a:r>
            <a:endParaRPr lang="en-US">
              <a:solidFill>
                <a:srgbClr val="9A918C">
                  <a:lumMod val="50000"/>
                </a:srgbClr>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solidFill>
                  <a:prstClr val="white"/>
                </a:solidFill>
              </a:rPr>
              <a:pPr>
                <a:defRPr/>
              </a:pPr>
              <a:t>‹#›</a:t>
            </a:fld>
            <a:endParaRPr lang="en-US" dirty="0">
              <a:solidFill>
                <a:prstClr val="whit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ounded Rectangle 5"/>
          <p:cNvSpPr>
            <a:spLocks noChangeArrowheads="1"/>
          </p:cNvSpPr>
          <p:nvPr userDrawn="1"/>
        </p:nvSpPr>
        <p:spPr bwMode="auto">
          <a:xfrm flipH="1">
            <a:off x="228600" y="1406525"/>
            <a:ext cx="8686800" cy="4765675"/>
          </a:xfrm>
          <a:prstGeom prst="roundRect">
            <a:avLst>
              <a:gd name="adj" fmla="val 2846"/>
            </a:avLst>
          </a:prstGeom>
          <a:gradFill rotWithShape="1">
            <a:gsLst>
              <a:gs pos="0">
                <a:srgbClr val="FFFFFF">
                  <a:alpha val="0"/>
                </a:srgbClr>
              </a:gs>
              <a:gs pos="999">
                <a:srgbClr val="FFFFFF">
                  <a:alpha val="500"/>
                </a:srgbClr>
              </a:gs>
              <a:gs pos="100000">
                <a:schemeClr val="bg2">
                  <a:lumMod val="60000"/>
                  <a:lumOff val="40000"/>
                  <a:alpha val="50000"/>
                </a:schemeClr>
              </a:gs>
            </a:gsLst>
            <a:lin ang="5400000" scaled="0"/>
          </a:gradFill>
          <a:ln w="28575">
            <a:noFill/>
            <a:round/>
            <a:headEnd/>
            <a:tailEnd/>
          </a:ln>
        </p:spPr>
        <p:txBody>
          <a:bodyPr>
            <a:prstTxWarp prst="textNoShape">
              <a:avLst/>
            </a:prstTxWarp>
          </a:bodyPr>
          <a:lstStyle/>
          <a:p>
            <a:pPr algn="ctr">
              <a:defRPr/>
            </a:pPr>
            <a:endParaRPr lang="en-US">
              <a:solidFill>
                <a:srgbClr val="000000"/>
              </a:solidFill>
              <a:latin typeface="Calibri" pitchFamily="-84" charset="0"/>
            </a:endParaRPr>
          </a:p>
        </p:txBody>
      </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Backup Exec 2012 Family</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5E62651D-22A7-4867-9ABA-A91780AA215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8" name="Rounded Rectangle 7"/>
          <p:cNvSpPr>
            <a:spLocks noChangeArrowheads="1"/>
          </p:cNvSpPr>
          <p:nvPr userDrawn="1"/>
        </p:nvSpPr>
        <p:spPr bwMode="auto">
          <a:xfrm flipH="1">
            <a:off x="228600" y="1406525"/>
            <a:ext cx="8686800" cy="4765675"/>
          </a:xfrm>
          <a:prstGeom prst="roundRect">
            <a:avLst>
              <a:gd name="adj" fmla="val 2846"/>
            </a:avLst>
          </a:prstGeom>
          <a:gradFill rotWithShape="1">
            <a:gsLst>
              <a:gs pos="0">
                <a:srgbClr val="FFFFFF">
                  <a:alpha val="0"/>
                </a:srgbClr>
              </a:gs>
              <a:gs pos="999">
                <a:srgbClr val="FFFFFF">
                  <a:alpha val="500"/>
                </a:srgbClr>
              </a:gs>
              <a:gs pos="100000">
                <a:schemeClr val="bg2">
                  <a:lumMod val="60000"/>
                  <a:lumOff val="40000"/>
                  <a:alpha val="50000"/>
                </a:schemeClr>
              </a:gs>
            </a:gsLst>
            <a:lin ang="5400000" scaled="0"/>
          </a:gradFill>
          <a:ln w="28575">
            <a:noFill/>
            <a:round/>
            <a:headEnd/>
            <a:tailEnd/>
          </a:ln>
        </p:spPr>
        <p:txBody>
          <a:bodyPr>
            <a:prstTxWarp prst="textNoShape">
              <a:avLst/>
            </a:prstTxWarp>
          </a:bodyPr>
          <a:lstStyle/>
          <a:p>
            <a:pPr algn="ctr">
              <a:defRPr/>
            </a:pPr>
            <a:endParaRPr lang="en-US">
              <a:solidFill>
                <a:srgbClr val="000000"/>
              </a:solidFill>
              <a:latin typeface="Calibri" pitchFamily="-8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600200"/>
            <a:ext cx="8382000" cy="45720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2"/>
          </p:nvPr>
        </p:nvSpPr>
        <p:spPr>
          <a:xfrm>
            <a:off x="381000" y="1084944"/>
            <a:ext cx="8382000" cy="403485"/>
          </a:xfrm>
        </p:spPr>
        <p:txBody>
          <a:bodyPr/>
          <a:lstStyle>
            <a:lvl1pPr>
              <a:buNone/>
              <a:defRPr b="1">
                <a:solidFill>
                  <a:schemeClr val="bg2"/>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3"/>
          </p:nvPr>
        </p:nvSpPr>
        <p:spPr>
          <a:ln/>
        </p:spPr>
        <p:txBody>
          <a:bodyPr/>
          <a:lstStyle>
            <a:lvl1pPr>
              <a:defRPr/>
            </a:lvl1pPr>
          </a:lstStyle>
          <a:p>
            <a:pPr>
              <a:defRPr/>
            </a:pPr>
            <a:r>
              <a:rPr lang="en-US" smtClean="0"/>
              <a:t>Backup Exec 2012 Family</a:t>
            </a:r>
            <a:endParaRPr lang="en-US" dirty="0"/>
          </a:p>
        </p:txBody>
      </p:sp>
      <p:sp>
        <p:nvSpPr>
          <p:cNvPr id="6" name="Rectangle 6"/>
          <p:cNvSpPr>
            <a:spLocks noGrp="1" noChangeArrowheads="1"/>
          </p:cNvSpPr>
          <p:nvPr>
            <p:ph type="sldNum" sz="quarter" idx="14"/>
          </p:nvPr>
        </p:nvSpPr>
        <p:spPr>
          <a:ln/>
        </p:spPr>
        <p:txBody>
          <a:bodyPr/>
          <a:lstStyle>
            <a:lvl1pPr>
              <a:defRPr/>
            </a:lvl1pPr>
          </a:lstStyle>
          <a:p>
            <a:pPr>
              <a:defRPr/>
            </a:pPr>
            <a:fld id="{3547B260-E454-43A4-B9BC-E72EA2B218D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11" name="Rounded Rectangle 10"/>
          <p:cNvSpPr>
            <a:spLocks noChangeArrowheads="1"/>
          </p:cNvSpPr>
          <p:nvPr userDrawn="1"/>
        </p:nvSpPr>
        <p:spPr bwMode="auto">
          <a:xfrm flipH="1">
            <a:off x="228600" y="1406525"/>
            <a:ext cx="8686800" cy="4765675"/>
          </a:xfrm>
          <a:prstGeom prst="roundRect">
            <a:avLst>
              <a:gd name="adj" fmla="val 2846"/>
            </a:avLst>
          </a:prstGeom>
          <a:gradFill rotWithShape="1">
            <a:gsLst>
              <a:gs pos="0">
                <a:srgbClr val="FFFFFF">
                  <a:alpha val="0"/>
                </a:srgbClr>
              </a:gs>
              <a:gs pos="999">
                <a:srgbClr val="FFFFFF">
                  <a:alpha val="500"/>
                </a:srgbClr>
              </a:gs>
              <a:gs pos="100000">
                <a:schemeClr val="bg2">
                  <a:lumMod val="60000"/>
                  <a:lumOff val="40000"/>
                  <a:alpha val="50000"/>
                </a:schemeClr>
              </a:gs>
            </a:gsLst>
            <a:lin ang="5400000" scaled="0"/>
          </a:gradFill>
          <a:ln w="28575">
            <a:noFill/>
            <a:round/>
            <a:headEnd/>
            <a:tailEnd/>
          </a:ln>
        </p:spPr>
        <p:txBody>
          <a:bodyPr>
            <a:prstTxWarp prst="textNoShape">
              <a:avLst/>
            </a:prstTxWarp>
          </a:bodyPr>
          <a:lstStyle/>
          <a:p>
            <a:pPr algn="ctr">
              <a:defRPr/>
            </a:pPr>
            <a:endParaRPr lang="en-US">
              <a:solidFill>
                <a:srgbClr val="000000"/>
              </a:solidFill>
              <a:latin typeface="Calibri" pitchFamily="-84" charset="0"/>
            </a:endParaRPr>
          </a:p>
        </p:txBody>
      </p:sp>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676400"/>
            <a:ext cx="4076700" cy="44958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2"/>
          </p:nvPr>
        </p:nvSpPr>
        <p:spPr>
          <a:xfrm>
            <a:off x="4701540" y="1676400"/>
            <a:ext cx="4061460" cy="4495800"/>
          </a:xfrm>
        </p:spPr>
        <p:txBody>
          <a:bodyPr>
            <a:normAutofit/>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3"/>
          </p:nvPr>
        </p:nvSpPr>
        <p:spPr>
          <a:xfrm>
            <a:off x="381000" y="1219200"/>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8" name="Text Placeholder 6"/>
          <p:cNvSpPr>
            <a:spLocks noGrp="1"/>
          </p:cNvSpPr>
          <p:nvPr>
            <p:ph type="body" sz="quarter" idx="14"/>
          </p:nvPr>
        </p:nvSpPr>
        <p:spPr>
          <a:xfrm>
            <a:off x="4701540" y="1219200"/>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9" name="Rectangle 5"/>
          <p:cNvSpPr>
            <a:spLocks noGrp="1" noChangeArrowheads="1"/>
          </p:cNvSpPr>
          <p:nvPr>
            <p:ph type="ftr" sz="quarter" idx="15"/>
          </p:nvPr>
        </p:nvSpPr>
        <p:spPr>
          <a:ln/>
        </p:spPr>
        <p:txBody>
          <a:bodyPr/>
          <a:lstStyle>
            <a:lvl1pPr>
              <a:defRPr/>
            </a:lvl1pPr>
          </a:lstStyle>
          <a:p>
            <a:pPr>
              <a:defRPr/>
            </a:pPr>
            <a:r>
              <a:rPr lang="en-US" smtClean="0"/>
              <a:t>Backup Exec 2012 Family</a:t>
            </a:r>
            <a:endParaRPr lang="en-US" dirty="0"/>
          </a:p>
        </p:txBody>
      </p:sp>
      <p:sp>
        <p:nvSpPr>
          <p:cNvPr id="10" name="Rectangle 6"/>
          <p:cNvSpPr>
            <a:spLocks noGrp="1" noChangeArrowheads="1"/>
          </p:cNvSpPr>
          <p:nvPr>
            <p:ph type="sldNum" sz="quarter" idx="16"/>
          </p:nvPr>
        </p:nvSpPr>
        <p:spPr>
          <a:ln/>
        </p:spPr>
        <p:txBody>
          <a:bodyPr/>
          <a:lstStyle>
            <a:lvl1pPr>
              <a:defRPr/>
            </a:lvl1pPr>
          </a:lstStyle>
          <a:p>
            <a:pPr>
              <a:defRPr/>
            </a:pPr>
            <a:fld id="{26387462-EAD5-476F-BEDE-DA0E4380D1CF}"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sp>
        <p:nvSpPr>
          <p:cNvPr id="38" name="Rounded Rectangle 37"/>
          <p:cNvSpPr/>
          <p:nvPr userDrawn="1"/>
        </p:nvSpPr>
        <p:spPr>
          <a:xfrm>
            <a:off x="228600" y="1481667"/>
            <a:ext cx="8686800" cy="4700306"/>
          </a:xfrm>
          <a:prstGeom prst="roundRect">
            <a:avLst>
              <a:gd name="adj" fmla="val 3141"/>
            </a:avLst>
          </a:prstGeom>
          <a:blipFill rotWithShape="1">
            <a:blip r:embed="rId2" cstate="print"/>
            <a:stretch>
              <a:fillRect/>
            </a:stretch>
          </a:blipFill>
          <a:ln w="28575" cap="flat" cmpd="sng" algn="ctr">
            <a:noFill/>
            <a:prstDash val="solid"/>
          </a:ln>
          <a:effectLst/>
        </p:spPr>
      </p:sp>
      <p:sp>
        <p:nvSpPr>
          <p:cNvPr id="39" name="Rounded Rectangle 38"/>
          <p:cNvSpPr/>
          <p:nvPr userDrawn="1"/>
        </p:nvSpPr>
        <p:spPr>
          <a:xfrm>
            <a:off x="231775" y="1540933"/>
            <a:ext cx="8686800" cy="4631267"/>
          </a:xfrm>
          <a:prstGeom prst="roundRect">
            <a:avLst>
              <a:gd name="adj" fmla="val 3141"/>
            </a:avLst>
          </a:prstGeom>
          <a:gradFill flip="none" rotWithShape="1">
            <a:gsLst>
              <a:gs pos="0">
                <a:schemeClr val="tx1"/>
              </a:gs>
              <a:gs pos="47000">
                <a:srgbClr val="FFFFFF">
                  <a:alpha val="0"/>
                </a:srgbClr>
              </a:gs>
            </a:gsLst>
            <a:lin ang="16200000" scaled="0"/>
            <a:tileRect/>
          </a:gradFill>
          <a:ln w="28575" cap="flat" cmpd="sng" algn="ctr">
            <a:noFill/>
            <a:prstDash val="solid"/>
          </a:ln>
          <a:effectLst/>
        </p:spPr>
      </p:sp>
      <p:sp>
        <p:nvSpPr>
          <p:cNvPr id="4" name="Round Same Side Corner Rectangle 3"/>
          <p:cNvSpPr/>
          <p:nvPr userDrawn="1"/>
        </p:nvSpPr>
        <p:spPr bwMode="auto">
          <a:xfrm rot="16200000">
            <a:off x="3389313" y="3160713"/>
            <a:ext cx="301625" cy="6626225"/>
          </a:xfrm>
          <a:prstGeom prst="round2SameRect">
            <a:avLst>
              <a:gd name="adj1" fmla="val 50000"/>
              <a:gd name="adj2" fmla="val 0"/>
            </a:avLst>
          </a:prstGeom>
          <a:solidFill>
            <a:schemeClr val="accent2"/>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cs typeface="+mn-cs"/>
            </a:endParaRPr>
          </a:p>
        </p:txBody>
      </p:sp>
      <p:sp>
        <p:nvSpPr>
          <p:cNvPr id="5" name="Round Same Side Corner Rectangle 4"/>
          <p:cNvSpPr/>
          <p:nvPr userDrawn="1"/>
        </p:nvSpPr>
        <p:spPr bwMode="auto">
          <a:xfrm rot="5400000">
            <a:off x="8499475" y="6205538"/>
            <a:ext cx="301625"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cs typeface="+mn-cs"/>
            </a:endParaRPr>
          </a:p>
        </p:txBody>
      </p:sp>
      <p:pic>
        <p:nvPicPr>
          <p:cNvPr id="6" name="Picture 13" descr="SYM_Horiz_RGB.png"/>
          <p:cNvPicPr>
            <a:picLocks noChangeAspect="1"/>
          </p:cNvPicPr>
          <p:nvPr userDrawn="1"/>
        </p:nvPicPr>
        <p:blipFill>
          <a:blip r:embed="rId3" cstate="print"/>
          <a:srcRect/>
          <a:stretch>
            <a:fillRect/>
          </a:stretch>
        </p:blipFill>
        <p:spPr bwMode="auto">
          <a:xfrm>
            <a:off x="7016750" y="6311900"/>
            <a:ext cx="1206500" cy="317500"/>
          </a:xfrm>
          <a:prstGeom prst="rect">
            <a:avLst/>
          </a:prstGeom>
          <a:noFill/>
          <a:ln w="9525">
            <a:noFill/>
            <a:miter lim="800000"/>
            <a:headEnd/>
            <a:tailEnd/>
          </a:ln>
        </p:spPr>
      </p:pic>
      <p:pic>
        <p:nvPicPr>
          <p:cNvPr id="7"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8" name="Picture 5"/>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9" name="Picture 4"/>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10" name="Picture 7"/>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11"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13" name="Picture 11"/>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14" name="Picture 12"/>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15" name="Picture 9"/>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16" name="Picture 13"/>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17" name="Picture 17"/>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18" name="Picture 18"/>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19" name="Picture 19"/>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20" name="Picture 20"/>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21" name="Picture 21"/>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22" name="Picture 22"/>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23" name="Picture 29"/>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24" name="Picture 30"/>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25" name="Picture 31"/>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26" name="Picture 32"/>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27" name="Picture 33"/>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28" name="Picture 34"/>
          <p:cNvPicPr>
            <a:picLocks noChangeAspect="1" noChangeArrowheads="1"/>
          </p:cNvPicPr>
          <p:nvPr/>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29" name="Picture 23"/>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30" name="Picture 24"/>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31" name="Picture 25"/>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32" name="Picture 26"/>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33" name="Picture 27"/>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noFill/>
            <a:miter lim="800000"/>
            <a:headEnd/>
            <a:tailEnd/>
          </a:ln>
        </p:spPr>
      </p:pic>
      <p:pic>
        <p:nvPicPr>
          <p:cNvPr id="34" name="Picture 28"/>
          <p:cNvPicPr>
            <a:picLocks noChangeAspect="1" noChangeArrowheads="1"/>
          </p:cNvPicPr>
          <p:nvPr userDrawn="1"/>
        </p:nvPicPr>
        <p:blipFill>
          <a:blip r:embed="rId4"/>
          <a:srcRect/>
          <a:stretch>
            <a:fillRect/>
          </a:stretch>
        </p:blipFill>
        <p:spPr bwMode="gray">
          <a:xfrm>
            <a:off x="0" y="3175"/>
            <a:ext cx="1588" cy="1588"/>
          </a:xfrm>
          <a:prstGeom prst="rect">
            <a:avLst/>
          </a:prstGeom>
          <a:noFill/>
          <a:ln w="12700">
            <a:noFill/>
            <a:miter lim="800000"/>
            <a:headEnd/>
            <a:tailEnd/>
          </a:ln>
        </p:spPr>
      </p:pic>
      <p:sp>
        <p:nvSpPr>
          <p:cNvPr id="3075" name="Rectangle 3"/>
          <p:cNvSpPr>
            <a:spLocks noGrp="1" noChangeArrowheads="1"/>
          </p:cNvSpPr>
          <p:nvPr>
            <p:ph type="ctrTitle"/>
          </p:nvPr>
        </p:nvSpPr>
        <p:spPr bwMode="gray">
          <a:xfrm>
            <a:off x="685800" y="4846320"/>
            <a:ext cx="7772400" cy="914400"/>
          </a:xfrm>
          <a:effectLst>
            <a:outerShdw blurRad="50800" dist="38100" dir="5400000">
              <a:srgbClr val="000000">
                <a:alpha val="43000"/>
              </a:srgbClr>
            </a:outerShdw>
          </a:effectLst>
        </p:spPr>
        <p:txBody>
          <a:bodyPr/>
          <a:lstStyle>
            <a:lvl1pPr>
              <a:defRPr sz="3400" baseline="0">
                <a:gradFill flip="none" rotWithShape="1">
                  <a:gsLst>
                    <a:gs pos="0">
                      <a:schemeClr val="accent2"/>
                    </a:gs>
                    <a:gs pos="60000">
                      <a:srgbClr val="FFFFFF"/>
                    </a:gs>
                  </a:gsLst>
                  <a:lin ang="16200000" scaled="0"/>
                  <a:tileRect/>
                </a:gradFill>
              </a:defRPr>
            </a:lvl1pPr>
          </a:lstStyle>
          <a:p>
            <a:r>
              <a:rPr lang="en-US" dirty="0" smtClean="0"/>
              <a:t>Click to edit Master title style</a:t>
            </a:r>
            <a:endParaRPr lang="en-US" dirty="0"/>
          </a:p>
        </p:txBody>
      </p:sp>
      <p:sp>
        <p:nvSpPr>
          <p:cNvPr id="35" name="Rectangle 5"/>
          <p:cNvSpPr>
            <a:spLocks noGrp="1" noChangeArrowheads="1"/>
          </p:cNvSpPr>
          <p:nvPr userDrawn="1">
            <p:ph type="ftr" sz="quarter" idx="10"/>
          </p:nvPr>
        </p:nvSpPr>
        <p:spPr/>
        <p:txBody>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Backup Exec 2012 Family</a:t>
            </a:r>
            <a:endParaRPr lang="en-US" dirty="0"/>
          </a:p>
        </p:txBody>
      </p:sp>
      <p:sp>
        <p:nvSpPr>
          <p:cNvPr id="36" name="Rectangle 6"/>
          <p:cNvSpPr>
            <a:spLocks noGrp="1" noChangeArrowheads="1"/>
          </p:cNvSpPr>
          <p:nvPr userDrawn="1">
            <p:ph type="sldNum" sz="quarter" idx="11"/>
          </p:nvPr>
        </p:nvSpPr>
        <p:spPr/>
        <p:txBody>
          <a:bodyPr/>
          <a:lstStyle>
            <a:lvl1pPr eaLnBrk="0" hangingPunct="0">
              <a:defRPr sz="1000" b="1">
                <a:solidFill>
                  <a:schemeClr val="bg1"/>
                </a:solidFill>
                <a:latin typeface="Calibri" pitchFamily="34" charset="0"/>
                <a:cs typeface="Calibri" pitchFamily="34" charset="0"/>
              </a:defRPr>
            </a:lvl1pPr>
          </a:lstStyle>
          <a:p>
            <a:pPr>
              <a:defRPr/>
            </a:pPr>
            <a:fld id="{8BB43EA3-61D7-47C4-9920-63CE7FD3248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7" name="Rounded Rectangle 6"/>
          <p:cNvSpPr>
            <a:spLocks noChangeArrowheads="1"/>
          </p:cNvSpPr>
          <p:nvPr userDrawn="1"/>
        </p:nvSpPr>
        <p:spPr bwMode="auto">
          <a:xfrm flipH="1">
            <a:off x="228600" y="1406525"/>
            <a:ext cx="8686800" cy="4765675"/>
          </a:xfrm>
          <a:prstGeom prst="roundRect">
            <a:avLst>
              <a:gd name="adj" fmla="val 2846"/>
            </a:avLst>
          </a:prstGeom>
          <a:gradFill rotWithShape="1">
            <a:gsLst>
              <a:gs pos="0">
                <a:srgbClr val="FFFFFF">
                  <a:alpha val="0"/>
                </a:srgbClr>
              </a:gs>
              <a:gs pos="999">
                <a:srgbClr val="FFFFFF">
                  <a:alpha val="500"/>
                </a:srgbClr>
              </a:gs>
              <a:gs pos="100000">
                <a:schemeClr val="bg2">
                  <a:lumMod val="60000"/>
                  <a:lumOff val="40000"/>
                  <a:alpha val="50000"/>
                </a:schemeClr>
              </a:gs>
            </a:gsLst>
            <a:lin ang="5400000" scaled="0"/>
          </a:gradFill>
          <a:ln w="28575">
            <a:noFill/>
            <a:round/>
            <a:headEnd/>
            <a:tailEnd/>
          </a:ln>
        </p:spPr>
        <p:txBody>
          <a:bodyPr>
            <a:prstTxWarp prst="textNoShape">
              <a:avLst/>
            </a:prstTxWarp>
          </a:bodyPr>
          <a:lstStyle/>
          <a:p>
            <a:pPr algn="ctr">
              <a:defRPr/>
            </a:pPr>
            <a:endParaRPr lang="en-US">
              <a:solidFill>
                <a:srgbClr val="000000"/>
              </a:solidFill>
              <a:latin typeface="Calibri" pitchFamily="-84" charset="0"/>
            </a:endParaRPr>
          </a:p>
        </p:txBody>
      </p:sp>
      <p:sp>
        <p:nvSpPr>
          <p:cNvPr id="6" name="Chart Placeholder 2"/>
          <p:cNvSpPr>
            <a:spLocks noGrp="1"/>
          </p:cNvSpPr>
          <p:nvPr>
            <p:ph type="chart" idx="12"/>
          </p:nvPr>
        </p:nvSpPr>
        <p:spPr>
          <a:xfrm>
            <a:off x="380999" y="1219201"/>
            <a:ext cx="8382001" cy="4953000"/>
          </a:xfrm>
        </p:spPr>
        <p:txBody>
          <a:bodyPr/>
          <a:lstStyle/>
          <a:p>
            <a:pPr lvl="0"/>
            <a:r>
              <a:rPr lang="en-US" noProof="0" smtClean="0"/>
              <a:t>Click icon to add chart</a:t>
            </a:r>
            <a:endParaRPr lang="en-US" noProof="0" dirty="0" smtClean="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3"/>
          </p:nvPr>
        </p:nvSpPr>
        <p:spPr>
          <a:ln/>
        </p:spPr>
        <p:txBody>
          <a:bodyPr/>
          <a:lstStyle>
            <a:lvl1pPr>
              <a:defRPr/>
            </a:lvl1pPr>
          </a:lstStyle>
          <a:p>
            <a:pPr>
              <a:defRPr/>
            </a:pPr>
            <a:r>
              <a:rPr lang="en-US" smtClean="0"/>
              <a:t>Backup Exec 2012 Family</a:t>
            </a:r>
            <a:endParaRPr lang="en-US" dirty="0"/>
          </a:p>
        </p:txBody>
      </p:sp>
      <p:sp>
        <p:nvSpPr>
          <p:cNvPr id="5" name="Rectangle 6"/>
          <p:cNvSpPr>
            <a:spLocks noGrp="1" noChangeArrowheads="1"/>
          </p:cNvSpPr>
          <p:nvPr>
            <p:ph type="sldNum" sz="quarter" idx="14"/>
          </p:nvPr>
        </p:nvSpPr>
        <p:spPr>
          <a:ln/>
        </p:spPr>
        <p:txBody>
          <a:bodyPr/>
          <a:lstStyle>
            <a:lvl1pPr>
              <a:defRPr/>
            </a:lvl1pPr>
          </a:lstStyle>
          <a:p>
            <a:pPr>
              <a:defRPr/>
            </a:pPr>
            <a:fld id="{47A96804-4FAA-4F1C-9BD9-54C0C3CE0EE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9" name="Rounded Rectangle 8"/>
          <p:cNvSpPr>
            <a:spLocks noChangeArrowheads="1"/>
          </p:cNvSpPr>
          <p:nvPr userDrawn="1"/>
        </p:nvSpPr>
        <p:spPr bwMode="auto">
          <a:xfrm flipH="1">
            <a:off x="228600" y="1406525"/>
            <a:ext cx="8686800" cy="4765675"/>
          </a:xfrm>
          <a:prstGeom prst="roundRect">
            <a:avLst>
              <a:gd name="adj" fmla="val 2846"/>
            </a:avLst>
          </a:prstGeom>
          <a:gradFill rotWithShape="1">
            <a:gsLst>
              <a:gs pos="0">
                <a:srgbClr val="FFFFFF">
                  <a:alpha val="0"/>
                </a:srgbClr>
              </a:gs>
              <a:gs pos="999">
                <a:srgbClr val="FFFFFF">
                  <a:alpha val="500"/>
                </a:srgbClr>
              </a:gs>
              <a:gs pos="100000">
                <a:schemeClr val="bg2">
                  <a:lumMod val="60000"/>
                  <a:lumOff val="40000"/>
                  <a:alpha val="50000"/>
                </a:schemeClr>
              </a:gs>
            </a:gsLst>
            <a:lin ang="5400000" scaled="0"/>
          </a:gradFill>
          <a:ln w="28575">
            <a:noFill/>
            <a:round/>
            <a:headEnd/>
            <a:tailEnd/>
          </a:ln>
        </p:spPr>
        <p:txBody>
          <a:bodyPr>
            <a:prstTxWarp prst="textNoShape">
              <a:avLst/>
            </a:prstTxWarp>
          </a:bodyPr>
          <a:lstStyle/>
          <a:p>
            <a:pPr algn="ctr">
              <a:defRPr/>
            </a:pPr>
            <a:endParaRPr lang="en-US">
              <a:solidFill>
                <a:srgbClr val="000000"/>
              </a:solidFill>
              <a:latin typeface="Calibri" pitchFamily="-84" charset="0"/>
            </a:endParaRPr>
          </a:p>
        </p:txBody>
      </p:sp>
      <p:sp>
        <p:nvSpPr>
          <p:cNvPr id="6" name="Chart Placeholder 2"/>
          <p:cNvSpPr>
            <a:spLocks noGrp="1"/>
          </p:cNvSpPr>
          <p:nvPr>
            <p:ph type="chart" idx="12"/>
          </p:nvPr>
        </p:nvSpPr>
        <p:spPr>
          <a:xfrm>
            <a:off x="380999" y="1600200"/>
            <a:ext cx="8382001" cy="4572000"/>
          </a:xfrm>
        </p:spPr>
        <p:txBody>
          <a:bodyPr/>
          <a:lstStyle/>
          <a:p>
            <a:pPr lvl="0"/>
            <a:r>
              <a:rPr lang="en-US" noProof="0" smtClean="0"/>
              <a:t>Click icon to add chart</a:t>
            </a:r>
            <a:endParaRPr lang="en-US" noProof="0" dirty="0" smtClean="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81000" y="1088571"/>
            <a:ext cx="8382000" cy="381000"/>
          </a:xfrm>
          <a:noFill/>
          <a:ln w="9525">
            <a:noFill/>
            <a:miter lim="800000"/>
            <a:headEnd/>
            <a:tailEnd/>
          </a:ln>
        </p:spPr>
        <p:txBody>
          <a:bodyPr/>
          <a:lstStyle>
            <a:lvl1pPr>
              <a:buNone/>
              <a:defRPr lang="en-US" sz="2400" b="1" dirty="0">
                <a:solidFill>
                  <a:schemeClr val="bg2"/>
                </a:solidFill>
                <a:latin typeface="+mj-lt"/>
                <a:ea typeface="+mn-ea"/>
                <a:cs typeface="+mn-cs"/>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5" name="Rectangle 5"/>
          <p:cNvSpPr>
            <a:spLocks noGrp="1" noChangeArrowheads="1"/>
          </p:cNvSpPr>
          <p:nvPr>
            <p:ph type="ftr" sz="quarter" idx="14"/>
          </p:nvPr>
        </p:nvSpPr>
        <p:spPr>
          <a:ln/>
        </p:spPr>
        <p:txBody>
          <a:bodyPr/>
          <a:lstStyle>
            <a:lvl1pPr>
              <a:defRPr/>
            </a:lvl1pPr>
          </a:lstStyle>
          <a:p>
            <a:pPr>
              <a:defRPr/>
            </a:pPr>
            <a:r>
              <a:rPr lang="en-US" smtClean="0"/>
              <a:t>Backup Exec 2012 Family</a:t>
            </a:r>
            <a:endParaRPr lang="en-US" dirty="0"/>
          </a:p>
        </p:txBody>
      </p:sp>
      <p:sp>
        <p:nvSpPr>
          <p:cNvPr id="8" name="Rectangle 6"/>
          <p:cNvSpPr>
            <a:spLocks noGrp="1" noChangeArrowheads="1"/>
          </p:cNvSpPr>
          <p:nvPr>
            <p:ph type="sldNum" sz="quarter" idx="15"/>
          </p:nvPr>
        </p:nvSpPr>
        <p:spPr>
          <a:ln/>
        </p:spPr>
        <p:txBody>
          <a:bodyPr/>
          <a:lstStyle>
            <a:lvl1pPr>
              <a:defRPr/>
            </a:lvl1pPr>
          </a:lstStyle>
          <a:p>
            <a:pPr>
              <a:defRPr/>
            </a:pPr>
            <a:fld id="{EEB17355-32B9-4E01-A5F2-DDB9656271D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6" name="Rounded Rectangle 5"/>
          <p:cNvSpPr>
            <a:spLocks noChangeArrowheads="1"/>
          </p:cNvSpPr>
          <p:nvPr userDrawn="1"/>
        </p:nvSpPr>
        <p:spPr bwMode="auto">
          <a:xfrm flipH="1">
            <a:off x="228600" y="1406525"/>
            <a:ext cx="8686800" cy="4765675"/>
          </a:xfrm>
          <a:prstGeom prst="roundRect">
            <a:avLst>
              <a:gd name="adj" fmla="val 2846"/>
            </a:avLst>
          </a:prstGeom>
          <a:gradFill rotWithShape="1">
            <a:gsLst>
              <a:gs pos="0">
                <a:srgbClr val="FFFFFF">
                  <a:alpha val="0"/>
                </a:srgbClr>
              </a:gs>
              <a:gs pos="999">
                <a:srgbClr val="FFFFFF">
                  <a:alpha val="500"/>
                </a:srgbClr>
              </a:gs>
              <a:gs pos="100000">
                <a:schemeClr val="bg2">
                  <a:lumMod val="60000"/>
                  <a:lumOff val="40000"/>
                  <a:alpha val="50000"/>
                </a:schemeClr>
              </a:gs>
            </a:gsLst>
            <a:lin ang="5400000" scaled="0"/>
          </a:gradFill>
          <a:ln w="28575">
            <a:noFill/>
            <a:round/>
            <a:headEnd/>
            <a:tailEnd/>
          </a:ln>
        </p:spPr>
        <p:txBody>
          <a:bodyPr>
            <a:prstTxWarp prst="textNoShape">
              <a:avLst/>
            </a:prstTxWarp>
          </a:bodyPr>
          <a:lstStyle/>
          <a:p>
            <a:pPr algn="ctr">
              <a:defRPr/>
            </a:pPr>
            <a:endParaRPr lang="en-US">
              <a:solidFill>
                <a:srgbClr val="000000"/>
              </a:solidFill>
              <a:latin typeface="Calibri" pitchFamily="-84" charset="0"/>
            </a:endParaRPr>
          </a:p>
        </p:txBody>
      </p:sp>
      <p:sp>
        <p:nvSpPr>
          <p:cNvPr id="8" name="Table Placeholder 7"/>
          <p:cNvSpPr>
            <a:spLocks noGrp="1"/>
          </p:cNvSpPr>
          <p:nvPr>
            <p:ph type="tbl" sz="quarter" idx="13"/>
          </p:nvPr>
        </p:nvSpPr>
        <p:spPr/>
        <p:txBody>
          <a:bodyPr/>
          <a:lstStyle/>
          <a:p>
            <a:pPr lvl="0"/>
            <a:r>
              <a:rPr lang="en-US" noProof="0" smtClean="0"/>
              <a:t>Click icon to add table</a:t>
            </a:r>
            <a:endParaRPr lang="en-US" noProof="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Rectangle 5"/>
          <p:cNvSpPr>
            <a:spLocks noGrp="1" noChangeArrowheads="1"/>
          </p:cNvSpPr>
          <p:nvPr>
            <p:ph type="ftr" sz="quarter" idx="14"/>
          </p:nvPr>
        </p:nvSpPr>
        <p:spPr>
          <a:ln/>
        </p:spPr>
        <p:txBody>
          <a:bodyPr/>
          <a:lstStyle>
            <a:lvl1pPr>
              <a:defRPr/>
            </a:lvl1pPr>
          </a:lstStyle>
          <a:p>
            <a:pPr>
              <a:defRPr/>
            </a:pPr>
            <a:r>
              <a:rPr lang="en-US" smtClean="0"/>
              <a:t>Backup Exec 2012 Family</a:t>
            </a:r>
            <a:endParaRPr lang="en-US" dirty="0"/>
          </a:p>
        </p:txBody>
      </p:sp>
      <p:sp>
        <p:nvSpPr>
          <p:cNvPr id="5" name="Rectangle 6"/>
          <p:cNvSpPr>
            <a:spLocks noGrp="1" noChangeArrowheads="1"/>
          </p:cNvSpPr>
          <p:nvPr>
            <p:ph type="sldNum" sz="quarter" idx="15"/>
          </p:nvPr>
        </p:nvSpPr>
        <p:spPr>
          <a:ln/>
        </p:spPr>
        <p:txBody>
          <a:bodyPr/>
          <a:lstStyle>
            <a:lvl1pPr>
              <a:defRPr/>
            </a:lvl1pPr>
          </a:lstStyle>
          <a:p>
            <a:pPr>
              <a:defRPr/>
            </a:pPr>
            <a:fld id="{5AB2A224-EED9-425D-AC62-9F3C1F4DF68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ounded Rectangle 4"/>
          <p:cNvSpPr>
            <a:spLocks noChangeArrowheads="1"/>
          </p:cNvSpPr>
          <p:nvPr userDrawn="1"/>
        </p:nvSpPr>
        <p:spPr bwMode="auto">
          <a:xfrm flipH="1">
            <a:off x="228600" y="1406525"/>
            <a:ext cx="8686800" cy="4765675"/>
          </a:xfrm>
          <a:prstGeom prst="roundRect">
            <a:avLst>
              <a:gd name="adj" fmla="val 2846"/>
            </a:avLst>
          </a:prstGeom>
          <a:gradFill rotWithShape="1">
            <a:gsLst>
              <a:gs pos="0">
                <a:srgbClr val="FFFFFF">
                  <a:alpha val="0"/>
                </a:srgbClr>
              </a:gs>
              <a:gs pos="999">
                <a:srgbClr val="FFFFFF">
                  <a:alpha val="500"/>
                </a:srgbClr>
              </a:gs>
              <a:gs pos="100000">
                <a:schemeClr val="bg2">
                  <a:lumMod val="60000"/>
                  <a:lumOff val="40000"/>
                  <a:alpha val="50000"/>
                </a:schemeClr>
              </a:gs>
            </a:gsLst>
            <a:lin ang="5400000" scaled="0"/>
          </a:gradFill>
          <a:ln w="28575">
            <a:noFill/>
            <a:round/>
            <a:headEnd/>
            <a:tailEnd/>
          </a:ln>
        </p:spPr>
        <p:txBody>
          <a:bodyPr>
            <a:prstTxWarp prst="textNoShape">
              <a:avLst/>
            </a:prstTxWarp>
          </a:bodyPr>
          <a:lstStyle/>
          <a:p>
            <a:pPr algn="ctr">
              <a:defRPr/>
            </a:pPr>
            <a:endParaRPr lang="en-US">
              <a:solidFill>
                <a:srgbClr val="000000"/>
              </a:solidFill>
              <a:latin typeface="Calibri" pitchFamily="-84"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Backup Exec 2012 Family</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7BFF0FF5-BF32-4165-B757-F3822D00680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Round Same Side Corner Rectangle 8"/>
          <p:cNvSpPr/>
          <p:nvPr/>
        </p:nvSpPr>
        <p:spPr bwMode="auto">
          <a:xfrm rot="16200000">
            <a:off x="3389313" y="3160713"/>
            <a:ext cx="301625" cy="6626225"/>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cs typeface="+mn-cs"/>
            </a:endParaRPr>
          </a:p>
        </p:txBody>
      </p:sp>
      <p:sp>
        <p:nvSpPr>
          <p:cNvPr id="10" name="Round Same Side Corner Rectangle 9"/>
          <p:cNvSpPr/>
          <p:nvPr/>
        </p:nvSpPr>
        <p:spPr bwMode="auto">
          <a:xfrm rot="5400000">
            <a:off x="8499475" y="6205538"/>
            <a:ext cx="301625" cy="536575"/>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cs typeface="+mn-cs"/>
            </a:endParaRPr>
          </a:p>
        </p:txBody>
      </p:sp>
      <p:sp>
        <p:nvSpPr>
          <p:cNvPr id="1028" name="Rectangle 2"/>
          <p:cNvSpPr>
            <a:spLocks noGrp="1" noChangeArrowheads="1"/>
          </p:cNvSpPr>
          <p:nvPr>
            <p:ph type="title"/>
          </p:nvPr>
        </p:nvSpPr>
        <p:spPr bwMode="black">
          <a:xfrm>
            <a:off x="381000" y="246063"/>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smtClean="0"/>
              <a:t>Click to add title </a:t>
            </a:r>
            <a:br>
              <a:rPr lang="en-US" smtClean="0"/>
            </a:br>
            <a:r>
              <a:rPr lang="en-US" smtClean="0"/>
              <a:t>two-line title wraps upward</a:t>
            </a:r>
          </a:p>
        </p:txBody>
      </p:sp>
      <p:sp>
        <p:nvSpPr>
          <p:cNvPr id="1029" name="Rectangle 3"/>
          <p:cNvSpPr>
            <a:spLocks noGrp="1" noChangeArrowheads="1"/>
          </p:cNvSpPr>
          <p:nvPr>
            <p:ph type="body" idx="1"/>
          </p:nvPr>
        </p:nvSpPr>
        <p:spPr bwMode="auto">
          <a:xfrm>
            <a:off x="381000" y="1219200"/>
            <a:ext cx="8382000" cy="4953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smtClean="0"/>
              <a:t>Click to add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5"/>
          <p:cNvSpPr>
            <a:spLocks noGrp="1" noChangeArrowheads="1"/>
          </p:cNvSpPr>
          <p:nvPr>
            <p:ph type="ftr" sz="quarter" idx="3"/>
          </p:nvPr>
        </p:nvSpPr>
        <p:spPr bwMode="auto">
          <a:xfrm>
            <a:off x="381000" y="6357938"/>
            <a:ext cx="4183063" cy="23336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t>Backup Exec 2012 Family</a:t>
            </a:r>
            <a:endParaRPr lang="en-US" dirty="0"/>
          </a:p>
        </p:txBody>
      </p:sp>
      <p:sp>
        <p:nvSpPr>
          <p:cNvPr id="1030" name="Rectangle 6"/>
          <p:cNvSpPr>
            <a:spLocks noGrp="1" noChangeArrowheads="1"/>
          </p:cNvSpPr>
          <p:nvPr>
            <p:ph type="sldNum" sz="quarter" idx="4"/>
          </p:nvPr>
        </p:nvSpPr>
        <p:spPr bwMode="white">
          <a:xfrm>
            <a:off x="8548688" y="6397625"/>
            <a:ext cx="153987" cy="1539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ctr" eaLnBrk="0" hangingPunct="0">
              <a:defRPr sz="1000" b="1">
                <a:solidFill>
                  <a:schemeClr val="bg1"/>
                </a:solidFill>
                <a:latin typeface="Calibri" pitchFamily="34" charset="0"/>
                <a:cs typeface="Calibri" pitchFamily="34" charset="0"/>
              </a:defRPr>
            </a:lvl1pPr>
          </a:lstStyle>
          <a:p>
            <a:pPr>
              <a:defRPr/>
            </a:pPr>
            <a:fld id="{9560322D-4420-4D27-8103-7159A2E5854A}" type="slidenum">
              <a:rPr lang="en-US"/>
              <a:pPr>
                <a:defRPr/>
              </a:pPr>
              <a:t>‹#›</a:t>
            </a:fld>
            <a:endParaRPr lang="en-US" dirty="0"/>
          </a:p>
        </p:txBody>
      </p:sp>
      <p:pic>
        <p:nvPicPr>
          <p:cNvPr id="1032" name="Picture 10" descr="SYM_Horiz_RGB.png"/>
          <p:cNvPicPr>
            <a:picLocks noChangeAspect="1"/>
          </p:cNvPicPr>
          <p:nvPr/>
        </p:nvPicPr>
        <p:blipFill>
          <a:blip r:embed="rId19" cstate="print"/>
          <a:srcRect/>
          <a:stretch>
            <a:fillRect/>
          </a:stretch>
        </p:blipFill>
        <p:spPr bwMode="auto">
          <a:xfrm>
            <a:off x="7016750" y="6311900"/>
            <a:ext cx="1206500" cy="317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8" r:id="rId1"/>
    <p:sldLayoutId id="2147484008" r:id="rId2"/>
    <p:sldLayoutId id="2147484009" r:id="rId3"/>
    <p:sldLayoutId id="2147484010" r:id="rId4"/>
    <p:sldLayoutId id="2147484019" r:id="rId5"/>
    <p:sldLayoutId id="2147484011" r:id="rId6"/>
    <p:sldLayoutId id="2147484012" r:id="rId7"/>
    <p:sldLayoutId id="2147484013" r:id="rId8"/>
    <p:sldLayoutId id="2147484014" r:id="rId9"/>
    <p:sldLayoutId id="2147484015" r:id="rId10"/>
    <p:sldLayoutId id="2147484016" r:id="rId11"/>
    <p:sldLayoutId id="2147484017" r:id="rId12"/>
    <p:sldLayoutId id="2147484021" r:id="rId13"/>
    <p:sldLayoutId id="2147484022" r:id="rId14"/>
    <p:sldLayoutId id="2147484024" r:id="rId15"/>
    <p:sldLayoutId id="2147484025" r:id="rId16"/>
    <p:sldLayoutId id="2147484029" r:id="rId17"/>
  </p:sldLayoutIdLst>
  <p:timing>
    <p:tnLst>
      <p:par>
        <p:cTn id="1" dur="indefinite" restart="never" nodeType="tmRoot"/>
      </p:par>
    </p:tnLst>
  </p:timing>
  <p:hf sldNum="0" hdr="0" dt="0"/>
  <p:txStyles>
    <p:titleStyle>
      <a:lvl1pPr algn="l" rtl="0" eaLnBrk="0" fontAlgn="base" hangingPunct="0">
        <a:lnSpc>
          <a:spcPct val="90000"/>
        </a:lnSpc>
        <a:spcBef>
          <a:spcPct val="0"/>
        </a:spcBef>
        <a:spcAft>
          <a:spcPct val="0"/>
        </a:spcAft>
        <a:defRPr sz="2800" b="1">
          <a:solidFill>
            <a:schemeClr val="tx1"/>
          </a:solidFill>
          <a:latin typeface="+mj-lt"/>
          <a:ea typeface="+mj-ea"/>
          <a:cs typeface="+mj-cs"/>
        </a:defRPr>
      </a:lvl1pPr>
      <a:lvl2pPr algn="l" rtl="0" eaLnBrk="0" fontAlgn="base" hangingPunct="0">
        <a:lnSpc>
          <a:spcPct val="90000"/>
        </a:lnSpc>
        <a:spcBef>
          <a:spcPct val="0"/>
        </a:spcBef>
        <a:spcAft>
          <a:spcPct val="0"/>
        </a:spcAft>
        <a:defRPr sz="2800" b="1">
          <a:solidFill>
            <a:schemeClr val="tx1"/>
          </a:solidFill>
          <a:latin typeface="Calibri" pitchFamily="34" charset="0"/>
        </a:defRPr>
      </a:lvl2pPr>
      <a:lvl3pPr algn="l" rtl="0" eaLnBrk="0" fontAlgn="base" hangingPunct="0">
        <a:lnSpc>
          <a:spcPct val="90000"/>
        </a:lnSpc>
        <a:spcBef>
          <a:spcPct val="0"/>
        </a:spcBef>
        <a:spcAft>
          <a:spcPct val="0"/>
        </a:spcAft>
        <a:defRPr sz="2800" b="1">
          <a:solidFill>
            <a:schemeClr val="tx1"/>
          </a:solidFill>
          <a:latin typeface="Calibri" pitchFamily="34" charset="0"/>
        </a:defRPr>
      </a:lvl3pPr>
      <a:lvl4pPr algn="l" rtl="0" eaLnBrk="0" fontAlgn="base" hangingPunct="0">
        <a:lnSpc>
          <a:spcPct val="90000"/>
        </a:lnSpc>
        <a:spcBef>
          <a:spcPct val="0"/>
        </a:spcBef>
        <a:spcAft>
          <a:spcPct val="0"/>
        </a:spcAft>
        <a:defRPr sz="2800" b="1">
          <a:solidFill>
            <a:schemeClr val="tx1"/>
          </a:solidFill>
          <a:latin typeface="Calibri" pitchFamily="34" charset="0"/>
        </a:defRPr>
      </a:lvl4pPr>
      <a:lvl5pPr algn="l" rtl="0" eaLnBrk="0" fontAlgn="base" hangingPunct="0">
        <a:lnSpc>
          <a:spcPct val="90000"/>
        </a:lnSpc>
        <a:spcBef>
          <a:spcPct val="0"/>
        </a:spcBef>
        <a:spcAft>
          <a:spcPct val="0"/>
        </a:spcAft>
        <a:defRPr sz="2800" b="1">
          <a:solidFill>
            <a:schemeClr val="tx1"/>
          </a:solidFill>
          <a:latin typeface="Calibri" pitchFamily="34"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1775" indent="-231775" algn="l" rtl="0" eaLnBrk="0" fontAlgn="base" hangingPunct="0">
        <a:lnSpc>
          <a:spcPct val="90000"/>
        </a:lnSpc>
        <a:spcBef>
          <a:spcPct val="0"/>
        </a:spcBef>
        <a:spcAft>
          <a:spcPts val="1200"/>
        </a:spcAft>
        <a:buClr>
          <a:srgbClr val="4E4845"/>
        </a:buClr>
        <a:buChar char="•"/>
        <a:defRPr sz="2400">
          <a:solidFill>
            <a:srgbClr val="4E4845"/>
          </a:solidFill>
          <a:latin typeface="+mn-lt"/>
          <a:ea typeface="+mn-ea"/>
          <a:cs typeface="+mn-cs"/>
        </a:defRPr>
      </a:lvl1pPr>
      <a:lvl2pPr marL="517525" indent="-233363" algn="l" rtl="0" eaLnBrk="0" fontAlgn="base" hangingPunct="0">
        <a:lnSpc>
          <a:spcPct val="90000"/>
        </a:lnSpc>
        <a:spcBef>
          <a:spcPct val="0"/>
        </a:spcBef>
        <a:spcAft>
          <a:spcPts val="1000"/>
        </a:spcAft>
        <a:buClr>
          <a:srgbClr val="4E4845"/>
        </a:buClr>
        <a:buFont typeface="Arial" charset="0"/>
        <a:buChar char="–"/>
        <a:defRPr sz="2000">
          <a:solidFill>
            <a:srgbClr val="4E4845"/>
          </a:solidFill>
          <a:latin typeface="+mn-lt"/>
        </a:defRPr>
      </a:lvl2pPr>
      <a:lvl3pPr marL="688975" indent="-171450" algn="l" rtl="0" eaLnBrk="0" fontAlgn="base" hangingPunct="0">
        <a:lnSpc>
          <a:spcPct val="90000"/>
        </a:lnSpc>
        <a:spcBef>
          <a:spcPct val="0"/>
        </a:spcBef>
        <a:spcAft>
          <a:spcPts val="800"/>
        </a:spcAft>
        <a:buClr>
          <a:srgbClr val="4E4845"/>
        </a:buClr>
        <a:buChar char="•"/>
        <a:defRPr sz="1600">
          <a:solidFill>
            <a:srgbClr val="4E4845"/>
          </a:solidFill>
          <a:latin typeface="+mn-lt"/>
        </a:defRPr>
      </a:lvl3pPr>
      <a:lvl4pPr marL="854075" indent="-165100" algn="l" rtl="0" eaLnBrk="0" fontAlgn="base" hangingPunct="0">
        <a:lnSpc>
          <a:spcPct val="90000"/>
        </a:lnSpc>
        <a:spcBef>
          <a:spcPct val="0"/>
        </a:spcBef>
        <a:spcAft>
          <a:spcPts val="600"/>
        </a:spcAft>
        <a:buClr>
          <a:srgbClr val="4E4845"/>
        </a:buClr>
        <a:buChar char="–"/>
        <a:defRPr sz="1400">
          <a:solidFill>
            <a:srgbClr val="4E4845"/>
          </a:solidFill>
          <a:latin typeface="+mn-lt"/>
        </a:defRPr>
      </a:lvl4pPr>
      <a:lvl5pPr marL="974725" indent="-120650" algn="l" rtl="0" eaLnBrk="0" fontAlgn="base" hangingPunct="0">
        <a:lnSpc>
          <a:spcPct val="90000"/>
        </a:lnSpc>
        <a:spcBef>
          <a:spcPct val="0"/>
        </a:spcBef>
        <a:spcAft>
          <a:spcPts val="600"/>
        </a:spcAft>
        <a:buClr>
          <a:srgbClr val="4E4845"/>
        </a:buClr>
        <a:buFont typeface="Arial" charset="0"/>
        <a:buChar char="•"/>
        <a:defRPr sz="1200">
          <a:solidFill>
            <a:srgbClr val="4E4845"/>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9" name="Round Same Side Corner Rectangle 8"/>
          <p:cNvSpPr/>
          <p:nvPr/>
        </p:nvSpPr>
        <p:spPr bwMode="auto">
          <a:xfrm rot="16200000">
            <a:off x="3389251" y="3161442"/>
            <a:ext cx="301752" cy="6626223"/>
          </a:xfrm>
          <a:prstGeom prst="round2SameRect">
            <a:avLst>
              <a:gd name="adj1" fmla="val 50000"/>
              <a:gd name="adj2" fmla="val 0"/>
            </a:avLst>
          </a:prstGeom>
          <a:solidFill>
            <a:srgbClr val="FDBB30"/>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cs typeface="+mn-cs"/>
            </a:endParaRPr>
          </a:p>
        </p:txBody>
      </p:sp>
      <p:sp>
        <p:nvSpPr>
          <p:cNvPr id="10" name="Round Same Side Corner Rectangle 9"/>
          <p:cNvSpPr/>
          <p:nvPr/>
        </p:nvSpPr>
        <p:spPr bwMode="auto">
          <a:xfrm rot="5400000">
            <a:off x="8499317" y="6206360"/>
            <a:ext cx="301752" cy="536387"/>
          </a:xfrm>
          <a:prstGeom prst="round2SameRect">
            <a:avLst>
              <a:gd name="adj1" fmla="val 50000"/>
              <a:gd name="adj2" fmla="val 0"/>
            </a:avLst>
          </a:prstGeom>
          <a:solidFill>
            <a:schemeClr val="bg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90000"/>
              </a:lnSpc>
            </a:pPr>
            <a:endParaRPr lang="en-US" dirty="0" err="1" smtClean="0">
              <a:solidFill>
                <a:prstClr val="white"/>
              </a:solidFill>
              <a:latin typeface="Calibri"/>
              <a:cs typeface="+mn-cs"/>
            </a:endParaRPr>
          </a:p>
        </p:txBody>
      </p:sp>
      <p:sp>
        <p:nvSpPr>
          <p:cNvPr id="12293" name="Rectangle 2"/>
          <p:cNvSpPr>
            <a:spLocks noGrp="1" noChangeArrowheads="1"/>
          </p:cNvSpPr>
          <p:nvPr>
            <p:ph type="title"/>
          </p:nvPr>
        </p:nvSpPr>
        <p:spPr bwMode="black">
          <a:xfrm>
            <a:off x="381000" y="246744"/>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add title </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219200"/>
            <a:ext cx="8382000" cy="4953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smtClean="0">
                <a:solidFill>
                  <a:srgbClr val="9A918C">
                    <a:lumMod val="50000"/>
                  </a:srgbClr>
                </a:solidFill>
              </a:rPr>
              <a:t>Backup Exec 2012 Family</a:t>
            </a:r>
            <a:endParaRPr lang="en-US" dirty="0">
              <a:solidFill>
                <a:srgbClr val="9A918C">
                  <a:lumMod val="50000"/>
                </a:srgbClr>
              </a:solidFill>
            </a:endParaRPr>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lgn="ctr">
              <a:defRPr/>
            </a:pPr>
            <a:fld id="{46082381-925A-4C25-AB18-0C99AD89CFC0}" type="slidenum">
              <a:rPr lang="en-US" smtClean="0">
                <a:solidFill>
                  <a:prstClr val="white"/>
                </a:solidFill>
              </a:rPr>
              <a:pPr algn="ctr">
                <a:defRPr/>
              </a:pPr>
              <a:t>‹#›</a:t>
            </a:fld>
            <a:endParaRPr lang="en-US" dirty="0">
              <a:solidFill>
                <a:prstClr val="white"/>
              </a:solidFill>
            </a:endParaRPr>
          </a:p>
        </p:txBody>
      </p:sp>
      <p:pic>
        <p:nvPicPr>
          <p:cNvPr id="11" name="Picture 10" descr="SYM_Horiz_RGB.png"/>
          <p:cNvPicPr>
            <a:picLocks noChangeAspect="1"/>
          </p:cNvPicPr>
          <p:nvPr/>
        </p:nvPicPr>
        <p:blipFill>
          <a:blip r:embed="rId3" cstate="print"/>
          <a:stretch>
            <a:fillRect/>
          </a:stretch>
        </p:blipFill>
        <p:spPr>
          <a:xfrm>
            <a:off x="7016496" y="6311302"/>
            <a:ext cx="1207008" cy="317873"/>
          </a:xfrm>
          <a:prstGeom prst="rect">
            <a:avLst/>
          </a:prstGeom>
        </p:spPr>
      </p:pic>
    </p:spTree>
  </p:cSld>
  <p:clrMap bg1="lt1" tx1="dk1" bg2="lt2" tx2="dk2" accent1="accent1" accent2="accent2" accent3="accent3" accent4="accent4" accent5="accent5" accent6="accent6" hlink="hlink" folHlink="folHlink"/>
  <p:sldLayoutIdLst>
    <p:sldLayoutId id="2147484031" r:id="rId1"/>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22.png"/><Relationship Id="rId18"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48.png"/><Relationship Id="rId2" Type="http://schemas.openxmlformats.org/officeDocument/2006/relationships/notesSlide" Target="../notesSlides/notesSlide9.xml"/><Relationship Id="rId16" Type="http://schemas.openxmlformats.org/officeDocument/2006/relationships/image" Target="../media/image47.png"/><Relationship Id="rId20"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20.png"/><Relationship Id="rId5" Type="http://schemas.openxmlformats.org/officeDocument/2006/relationships/image" Target="../media/image41.png"/><Relationship Id="rId15" Type="http://schemas.openxmlformats.org/officeDocument/2006/relationships/image" Target="../media/image46.png"/><Relationship Id="rId10" Type="http://schemas.openxmlformats.org/officeDocument/2006/relationships/image" Target="../media/image19.png"/><Relationship Id="rId19" Type="http://schemas.openxmlformats.org/officeDocument/2006/relationships/image" Target="../media/image50.png"/><Relationship Id="rId4" Type="http://schemas.openxmlformats.org/officeDocument/2006/relationships/image" Target="../media/image40.png"/><Relationship Id="rId9" Type="http://schemas.openxmlformats.org/officeDocument/2006/relationships/image" Target="../media/image44.png"/><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20.png"/><Relationship Id="rId18" Type="http://schemas.openxmlformats.org/officeDocument/2006/relationships/image" Target="../media/image55.png"/><Relationship Id="rId3" Type="http://schemas.openxmlformats.org/officeDocument/2006/relationships/image" Target="../media/image39.png"/><Relationship Id="rId7" Type="http://schemas.openxmlformats.org/officeDocument/2006/relationships/image" Target="../media/image18.png"/><Relationship Id="rId12" Type="http://schemas.openxmlformats.org/officeDocument/2006/relationships/image" Target="../media/image19.png"/><Relationship Id="rId17" Type="http://schemas.openxmlformats.org/officeDocument/2006/relationships/image" Target="../media/image54.png"/><Relationship Id="rId2" Type="http://schemas.openxmlformats.org/officeDocument/2006/relationships/notesSlide" Target="../notesSlides/notesSlide10.xml"/><Relationship Id="rId16" Type="http://schemas.openxmlformats.org/officeDocument/2006/relationships/image" Target="../media/image46.png"/><Relationship Id="rId20"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4.png"/><Relationship Id="rId5" Type="http://schemas.openxmlformats.org/officeDocument/2006/relationships/image" Target="../media/image41.png"/><Relationship Id="rId15" Type="http://schemas.openxmlformats.org/officeDocument/2006/relationships/image" Target="../media/image22.png"/><Relationship Id="rId10" Type="http://schemas.openxmlformats.org/officeDocument/2006/relationships/image" Target="../media/image43.png"/><Relationship Id="rId19"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media/image53.pn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54.png"/><Relationship Id="rId3" Type="http://schemas.openxmlformats.org/officeDocument/2006/relationships/image" Target="../media/image40.png"/><Relationship Id="rId7" Type="http://schemas.openxmlformats.org/officeDocument/2006/relationships/image" Target="../media/image57.png"/><Relationship Id="rId12" Type="http://schemas.openxmlformats.org/officeDocument/2006/relationships/image" Target="../media/image22.png"/><Relationship Id="rId2" Type="http://schemas.openxmlformats.org/officeDocument/2006/relationships/notesSlide" Target="../notesSlides/notesSlide11.xml"/><Relationship Id="rId16"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42.png"/><Relationship Id="rId15" Type="http://schemas.openxmlformats.org/officeDocument/2006/relationships/image" Target="../media/image50.png"/><Relationship Id="rId10" Type="http://schemas.openxmlformats.org/officeDocument/2006/relationships/image" Target="../media/image20.png"/><Relationship Id="rId4" Type="http://schemas.openxmlformats.org/officeDocument/2006/relationships/image" Target="../media/image41.png"/><Relationship Id="rId9" Type="http://schemas.openxmlformats.org/officeDocument/2006/relationships/image" Target="../media/image19.png"/><Relationship Id="rId1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9.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image" Target="../media/image60.png"/><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42.png"/><Relationship Id="rId15" Type="http://schemas.openxmlformats.org/officeDocument/2006/relationships/image" Target="../media/image39.png"/><Relationship Id="rId10" Type="http://schemas.openxmlformats.org/officeDocument/2006/relationships/image" Target="../media/image20.png"/><Relationship Id="rId4" Type="http://schemas.openxmlformats.org/officeDocument/2006/relationships/image" Target="../media/image41.png"/><Relationship Id="rId9" Type="http://schemas.openxmlformats.org/officeDocument/2006/relationships/image" Target="../media/image19.png"/><Relationship Id="rId1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50.png"/><Relationship Id="rId12" Type="http://schemas.openxmlformats.org/officeDocument/2006/relationships/image" Target="../media/image63.png"/><Relationship Id="rId2" Type="http://schemas.openxmlformats.org/officeDocument/2006/relationships/notesSlide" Target="../notesSlides/notesSlide15.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42.png"/><Relationship Id="rId15" Type="http://schemas.openxmlformats.org/officeDocument/2006/relationships/image" Target="../media/image66.jpeg"/><Relationship Id="rId10" Type="http://schemas.openxmlformats.org/officeDocument/2006/relationships/image" Target="../media/image21.png"/><Relationship Id="rId4" Type="http://schemas.openxmlformats.org/officeDocument/2006/relationships/image" Target="../media/image41.png"/><Relationship Id="rId9" Type="http://schemas.openxmlformats.org/officeDocument/2006/relationships/image" Target="../media/image20.png"/><Relationship Id="rId14" Type="http://schemas.openxmlformats.org/officeDocument/2006/relationships/image" Target="../media/image6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19.png"/><Relationship Id="rId12" Type="http://schemas.openxmlformats.org/officeDocument/2006/relationships/image" Target="../media/image73.png"/><Relationship Id="rId2" Type="http://schemas.openxmlformats.org/officeDocument/2006/relationships/notesSlide" Target="../notesSlides/notesSlide18.xml"/><Relationship Id="rId16"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18.png"/><Relationship Id="rId5" Type="http://schemas.openxmlformats.org/officeDocument/2006/relationships/image" Target="../media/image71.png"/><Relationship Id="rId15" Type="http://schemas.openxmlformats.org/officeDocument/2006/relationships/image" Target="../media/image76.png"/><Relationship Id="rId10" Type="http://schemas.openxmlformats.org/officeDocument/2006/relationships/image" Target="../media/image22.png"/><Relationship Id="rId4" Type="http://schemas.openxmlformats.org/officeDocument/2006/relationships/image" Target="../media/image70.png"/><Relationship Id="rId9" Type="http://schemas.openxmlformats.org/officeDocument/2006/relationships/image" Target="../media/image21.png"/><Relationship Id="rId1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3.png"/><Relationship Id="rId18" Type="http://schemas.openxmlformats.org/officeDocument/2006/relationships/image" Target="../media/image49.png"/><Relationship Id="rId3" Type="http://schemas.openxmlformats.org/officeDocument/2006/relationships/image" Target="../media/image79.png"/><Relationship Id="rId7" Type="http://schemas.openxmlformats.org/officeDocument/2006/relationships/image" Target="../media/image50.png"/><Relationship Id="rId12" Type="http://schemas.openxmlformats.org/officeDocument/2006/relationships/image" Target="../media/image22.png"/><Relationship Id="rId17" Type="http://schemas.openxmlformats.org/officeDocument/2006/relationships/image" Target="../media/image87.png"/><Relationship Id="rId2" Type="http://schemas.openxmlformats.org/officeDocument/2006/relationships/notesSlide" Target="../notesSlides/notesSlide19.xml"/><Relationship Id="rId16"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81.png"/><Relationship Id="rId15" Type="http://schemas.openxmlformats.org/officeDocument/2006/relationships/image" Target="../media/image85.png"/><Relationship Id="rId10" Type="http://schemas.openxmlformats.org/officeDocument/2006/relationships/image" Target="../media/image20.png"/><Relationship Id="rId19" Type="http://schemas.openxmlformats.org/officeDocument/2006/relationships/image" Target="../media/image88.png"/><Relationship Id="rId4" Type="http://schemas.openxmlformats.org/officeDocument/2006/relationships/image" Target="../media/image80.png"/><Relationship Id="rId9" Type="http://schemas.openxmlformats.org/officeDocument/2006/relationships/image" Target="../media/image19.png"/><Relationship Id="rId14" Type="http://schemas.openxmlformats.org/officeDocument/2006/relationships/image" Target="../media/image84.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82.png"/><Relationship Id="rId18" Type="http://schemas.openxmlformats.org/officeDocument/2006/relationships/image" Target="../media/image95.png"/><Relationship Id="rId3" Type="http://schemas.openxmlformats.org/officeDocument/2006/relationships/image" Target="../media/image19.png"/><Relationship Id="rId7" Type="http://schemas.openxmlformats.org/officeDocument/2006/relationships/image" Target="../media/image89.png"/><Relationship Id="rId12" Type="http://schemas.openxmlformats.org/officeDocument/2006/relationships/image" Target="../media/image91.png"/><Relationship Id="rId17" Type="http://schemas.openxmlformats.org/officeDocument/2006/relationships/image" Target="../media/image50.png"/><Relationship Id="rId2" Type="http://schemas.openxmlformats.org/officeDocument/2006/relationships/notesSlide" Target="../notesSlides/notesSlide20.xml"/><Relationship Id="rId16" Type="http://schemas.openxmlformats.org/officeDocument/2006/relationships/image" Target="../media/image94.png"/><Relationship Id="rId20"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49.png"/><Relationship Id="rId5" Type="http://schemas.openxmlformats.org/officeDocument/2006/relationships/image" Target="../media/image21.png"/><Relationship Id="rId15" Type="http://schemas.openxmlformats.org/officeDocument/2006/relationships/image" Target="../media/image93.pn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image" Target="../media/image20.png"/><Relationship Id="rId9" Type="http://schemas.openxmlformats.org/officeDocument/2006/relationships/image" Target="../media/image90.png"/><Relationship Id="rId14" Type="http://schemas.openxmlformats.org/officeDocument/2006/relationships/image" Target="../media/image92.png"/></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0.jpeg"/><Relationship Id="rId4" Type="http://schemas.openxmlformats.org/officeDocument/2006/relationships/image" Target="../media/image99.jpeg"/></Relationships>
</file>

<file path=ppt/slides/_rels/slide2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05.png"/><Relationship Id="rId3" Type="http://schemas.openxmlformats.org/officeDocument/2006/relationships/image" Target="../media/image39.png"/><Relationship Id="rId7" Type="http://schemas.openxmlformats.org/officeDocument/2006/relationships/image" Target="../media/image22.png"/><Relationship Id="rId12" Type="http://schemas.openxmlformats.org/officeDocument/2006/relationships/image" Target="../media/image89.png"/><Relationship Id="rId2" Type="http://schemas.openxmlformats.org/officeDocument/2006/relationships/image" Target="../media/image101.gif"/><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104.png"/><Relationship Id="rId5" Type="http://schemas.openxmlformats.org/officeDocument/2006/relationships/image" Target="../media/image20.png"/><Relationship Id="rId10" Type="http://schemas.openxmlformats.org/officeDocument/2006/relationships/image" Target="../media/image103.png"/><Relationship Id="rId4" Type="http://schemas.openxmlformats.org/officeDocument/2006/relationships/image" Target="../media/image19.png"/><Relationship Id="rId9" Type="http://schemas.openxmlformats.org/officeDocument/2006/relationships/image" Target="../media/image102.png"/><Relationship Id="rId14" Type="http://schemas.openxmlformats.org/officeDocument/2006/relationships/image" Target="../media/image106.jpeg"/></Relationships>
</file>

<file path=ppt/slides/_rels/slide2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6.png"/><Relationship Id="rId18" Type="http://schemas.openxmlformats.org/officeDocument/2006/relationships/image" Target="../media/image121.png"/><Relationship Id="rId3" Type="http://schemas.openxmlformats.org/officeDocument/2006/relationships/image" Target="../media/image108.png"/><Relationship Id="rId21" Type="http://schemas.openxmlformats.org/officeDocument/2006/relationships/image" Target="../media/image124.png"/><Relationship Id="rId7" Type="http://schemas.openxmlformats.org/officeDocument/2006/relationships/image" Target="../media/image112.png"/><Relationship Id="rId12" Type="http://schemas.openxmlformats.org/officeDocument/2006/relationships/image" Target="../media/image29.png"/><Relationship Id="rId17" Type="http://schemas.openxmlformats.org/officeDocument/2006/relationships/image" Target="../media/image120.png"/><Relationship Id="rId2" Type="http://schemas.openxmlformats.org/officeDocument/2006/relationships/notesSlide" Target="../notesSlides/notesSlide23.xml"/><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115.png"/><Relationship Id="rId5" Type="http://schemas.openxmlformats.org/officeDocument/2006/relationships/image" Target="../media/image110.png"/><Relationship Id="rId15" Type="http://schemas.openxmlformats.org/officeDocument/2006/relationships/image" Target="../media/image118.png"/><Relationship Id="rId10" Type="http://schemas.openxmlformats.org/officeDocument/2006/relationships/image" Target="../media/image114.png"/><Relationship Id="rId19" Type="http://schemas.openxmlformats.org/officeDocument/2006/relationships/image" Target="../media/image122.png"/><Relationship Id="rId4" Type="http://schemas.openxmlformats.org/officeDocument/2006/relationships/image" Target="../media/image109.png"/><Relationship Id="rId9" Type="http://schemas.openxmlformats.org/officeDocument/2006/relationships/image" Target="../media/image24.png"/><Relationship Id="rId14" Type="http://schemas.openxmlformats.org/officeDocument/2006/relationships/image" Target="../media/image117.png"/><Relationship Id="rId22" Type="http://schemas.openxmlformats.org/officeDocument/2006/relationships/image" Target="../media/image1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hyperlink" Target="http://www.backupexec.com/video" TargetMode="External"/><Relationship Id="rId3" Type="http://schemas.openxmlformats.org/officeDocument/2006/relationships/hyperlink" Target="http://www.backupexec.com/" TargetMode="External"/><Relationship Id="rId7" Type="http://schemas.openxmlformats.org/officeDocument/2006/relationships/hyperlink" Target="http://www.backupexec.com/compatibilit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backupexec.com/FAQ" TargetMode="External"/><Relationship Id="rId5" Type="http://schemas.openxmlformats.org/officeDocument/2006/relationships/hyperlink" Target="http://www.backupexec.com/topreasons" TargetMode="External"/><Relationship Id="rId10" Type="http://schemas.openxmlformats.org/officeDocument/2006/relationships/hyperlink" Target="http://www.backupexec.com/skugenerator" TargetMode="External"/><Relationship Id="rId4" Type="http://schemas.openxmlformats.org/officeDocument/2006/relationships/hyperlink" Target="http://www.backupexec.com/save" TargetMode="External"/><Relationship Id="rId9" Type="http://schemas.openxmlformats.org/officeDocument/2006/relationships/hyperlink" Target="http://www.backupexec.com/configurato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ctrTitle"/>
          </p:nvPr>
        </p:nvSpPr>
        <p:spPr>
          <a:xfrm>
            <a:off x="685800" y="3717236"/>
            <a:ext cx="7772400" cy="914400"/>
          </a:xfrm>
        </p:spPr>
        <p:txBody>
          <a:bodyPr/>
          <a:lstStyle/>
          <a:p>
            <a:r>
              <a:rPr lang="en-US" dirty="0" smtClean="0"/>
              <a:t>Symantec Backup Exec™ 2012</a:t>
            </a:r>
            <a:br>
              <a:rPr lang="en-US" dirty="0" smtClean="0"/>
            </a:br>
            <a:r>
              <a:rPr lang="en-US" dirty="0" smtClean="0"/>
              <a:t>Family Overview</a:t>
            </a:r>
          </a:p>
        </p:txBody>
      </p:sp>
      <p:sp>
        <p:nvSpPr>
          <p:cNvPr id="7" name="Subtitle 3"/>
          <p:cNvSpPr txBox="1">
            <a:spLocks/>
          </p:cNvSpPr>
          <p:nvPr/>
        </p:nvSpPr>
        <p:spPr bwMode="black">
          <a:xfrm>
            <a:off x="685800" y="5066162"/>
            <a:ext cx="6172200" cy="381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ts val="1200"/>
              </a:spcAft>
              <a:buClr>
                <a:srgbClr val="4E4845"/>
              </a:buClr>
              <a:buSzTx/>
              <a:buFontTx/>
              <a:buNone/>
              <a:tabLst/>
              <a:defRPr/>
            </a:pPr>
            <a:r>
              <a:rPr kumimoji="0" lang="en-US" b="1" i="0" u="none" strike="noStrike" kern="0" cap="none" spc="0" normalizeH="0" baseline="0" noProof="0" dirty="0" smtClean="0">
                <a:ln>
                  <a:noFill/>
                </a:ln>
                <a:solidFill>
                  <a:srgbClr val="4E4845"/>
                </a:solidFill>
                <a:effectLst/>
                <a:uLnTx/>
                <a:uFillTx/>
                <a:latin typeface="+mn-lt"/>
                <a:ea typeface="+mn-ea"/>
                <a:cs typeface="+mn-cs"/>
              </a:rPr>
              <a:t>Bogdan Stefanescu</a:t>
            </a:r>
            <a:endParaRPr kumimoji="0" lang="en-US" b="1" i="0" u="none" strike="noStrike" kern="0" cap="none" spc="0" normalizeH="0" baseline="0" noProof="0" dirty="0" smtClean="0">
              <a:ln>
                <a:noFill/>
              </a:ln>
              <a:solidFill>
                <a:srgbClr val="4E4845"/>
              </a:solidFill>
              <a:effectLst/>
              <a:uLnTx/>
              <a:uFillTx/>
              <a:latin typeface="+mn-lt"/>
              <a:ea typeface="+mn-ea"/>
              <a:cs typeface="+mn-cs"/>
            </a:endParaRPr>
          </a:p>
        </p:txBody>
      </p:sp>
      <p:sp>
        <p:nvSpPr>
          <p:cNvPr id="9" name="Text Placeholder 4"/>
          <p:cNvSpPr txBox="1">
            <a:spLocks/>
          </p:cNvSpPr>
          <p:nvPr/>
        </p:nvSpPr>
        <p:spPr bwMode="auto">
          <a:xfrm>
            <a:off x="685800" y="5387004"/>
            <a:ext cx="6172200" cy="3810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ts val="0"/>
              </a:spcAft>
              <a:buClr>
                <a:srgbClr val="4E4845"/>
              </a:buClr>
              <a:buSzTx/>
              <a:buFontTx/>
              <a:buNone/>
              <a:tabLst/>
              <a:defRPr/>
            </a:pPr>
            <a:r>
              <a:rPr kumimoji="0" lang="en-US" sz="2000" b="0" i="0" u="none" strike="noStrike" kern="0" cap="none" spc="0" normalizeH="0" baseline="0" noProof="0" dirty="0" smtClean="0">
                <a:ln>
                  <a:noFill/>
                </a:ln>
                <a:solidFill>
                  <a:srgbClr val="4E4845"/>
                </a:solidFill>
                <a:effectLst/>
                <a:uLnTx/>
                <a:uFillTx/>
                <a:latin typeface="+mn-lt"/>
                <a:ea typeface="+mn-ea"/>
                <a:cs typeface="+mn-cs"/>
              </a:rPr>
              <a:t>Presales Consultant</a:t>
            </a:r>
          </a:p>
          <a:p>
            <a:pPr marL="0" marR="0" lvl="0" indent="0" algn="l" defTabSz="914400" rtl="0" eaLnBrk="1" fontAlgn="base" latinLnBrk="0" hangingPunct="1">
              <a:lnSpc>
                <a:spcPct val="90000"/>
              </a:lnSpc>
              <a:spcBef>
                <a:spcPct val="0"/>
              </a:spcBef>
              <a:spcAft>
                <a:spcPts val="0"/>
              </a:spcAft>
              <a:buClr>
                <a:srgbClr val="4E4845"/>
              </a:buClr>
              <a:buSzTx/>
              <a:buFontTx/>
              <a:buNone/>
              <a:tabLst/>
              <a:defRPr/>
            </a:pPr>
            <a:r>
              <a:rPr lang="en-US" sz="2000" kern="0" dirty="0" smtClean="0">
                <a:solidFill>
                  <a:srgbClr val="4E4845"/>
                </a:solidFill>
                <a:latin typeface="+mn-lt"/>
                <a:cs typeface="+mn-cs"/>
              </a:rPr>
              <a:t>Symantec Romania &amp; Bulgaria</a:t>
            </a:r>
          </a:p>
          <a:p>
            <a:pPr marL="0" marR="0" lvl="0" indent="0" algn="l" defTabSz="914400" rtl="0" eaLnBrk="1" fontAlgn="base" latinLnBrk="0" hangingPunct="1">
              <a:lnSpc>
                <a:spcPct val="90000"/>
              </a:lnSpc>
              <a:spcBef>
                <a:spcPct val="0"/>
              </a:spcBef>
              <a:spcAft>
                <a:spcPts val="0"/>
              </a:spcAft>
              <a:buClr>
                <a:srgbClr val="4E4845"/>
              </a:buClr>
              <a:buSzTx/>
              <a:buFontTx/>
              <a:buNone/>
              <a:tabLst/>
              <a:defRPr/>
            </a:pPr>
            <a:r>
              <a:rPr kumimoji="0" lang="en-US" sz="2000" b="0" i="0" u="none" strike="noStrike" kern="0" cap="none" spc="0" normalizeH="0" baseline="0" noProof="0" dirty="0" err="1" smtClean="0">
                <a:ln>
                  <a:noFill/>
                </a:ln>
                <a:solidFill>
                  <a:srgbClr val="4E4845"/>
                </a:solidFill>
                <a:effectLst/>
                <a:uLnTx/>
                <a:uFillTx/>
                <a:latin typeface="+mn-lt"/>
                <a:ea typeface="+mn-ea"/>
                <a:cs typeface="+mn-cs"/>
              </a:rPr>
              <a:t>bogdan</a:t>
            </a:r>
            <a:r>
              <a:rPr lang="en-US" sz="2000" kern="0" dirty="0" smtClean="0">
                <a:solidFill>
                  <a:srgbClr val="4E4845"/>
                </a:solidFill>
                <a:latin typeface="+mn-lt"/>
                <a:cs typeface="+mn-cs"/>
              </a:rPr>
              <a:t>_stefanescu@symantec.com</a:t>
            </a:r>
            <a:endParaRPr kumimoji="0" lang="en-US" sz="2000" b="0" i="0" u="none" strike="noStrike" kern="0" cap="none" spc="0" normalizeH="0" baseline="0" noProof="0" dirty="0">
              <a:ln>
                <a:noFill/>
              </a:ln>
              <a:solidFill>
                <a:srgbClr val="4E4845"/>
              </a:solidFill>
              <a:effectLst/>
              <a:uLnTx/>
              <a:uFillTx/>
              <a:latin typeface="+mn-lt"/>
              <a:ea typeface="+mn-ea"/>
              <a:cs typeface="+mn-cs"/>
            </a:endParaRPr>
          </a:p>
        </p:txBody>
      </p:sp>
      <p:sp>
        <p:nvSpPr>
          <p:cNvPr id="8" name="Footer Placeholder 4"/>
          <p:cNvSpPr txBox="1">
            <a:spLocks/>
          </p:cNvSpPr>
          <p:nvPr/>
        </p:nvSpPr>
        <p:spPr>
          <a:xfrm>
            <a:off x="380999" y="6358518"/>
            <a:ext cx="6382657" cy="232782"/>
          </a:xfrm>
          <a:prstGeom prst="rect">
            <a:avLst/>
          </a:prstGeom>
        </p:spPr>
        <p:txBody>
          <a:bodyPr anchor="ctr"/>
          <a:lstStyle/>
          <a:p>
            <a:pPr lvl="0" algn="l"/>
            <a:endParaRPr kumimoji="0" lang="en-US" sz="1200" b="0" i="0" u="none" strike="noStrike" kern="1200" cap="none" spc="0" normalizeH="0" baseline="0" noProof="0" dirty="0">
              <a:ln>
                <a:noFill/>
              </a:ln>
              <a:effectLst/>
              <a:uLnTx/>
              <a:uFillTx/>
              <a:latin typeface="+mj-lt"/>
              <a:ea typeface="+mn-ea"/>
              <a:cs typeface="+mn-cs"/>
            </a:endParaRPr>
          </a:p>
        </p:txBody>
      </p:sp>
      <p:sp>
        <p:nvSpPr>
          <p:cNvPr id="20" name="Footer Placeholder 3"/>
          <p:cNvSpPr>
            <a:spLocks noGrp="1"/>
          </p:cNvSpPr>
          <p:nvPr>
            <p:ph type="ftr" sz="quarter" idx="10"/>
          </p:nvPr>
        </p:nvSpPr>
        <p:spPr>
          <a:xfrm>
            <a:off x="381000" y="6355080"/>
            <a:ext cx="4183063" cy="233362"/>
          </a:xfrm>
        </p:spPr>
        <p:txBody>
          <a:bodyPr anchor="ctr"/>
          <a:lstStyle/>
          <a:p>
            <a:r>
              <a:rPr lang="en-US" sz="1200" dirty="0" smtClean="0">
                <a:solidFill>
                  <a:srgbClr val="4E4845"/>
                </a:solidFill>
              </a:rPr>
              <a:t>Backup Exec 2012 Family</a:t>
            </a:r>
            <a:endParaRPr lang="en-US" sz="1200" dirty="0">
              <a:solidFill>
                <a:srgbClr val="4E4845"/>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p:cNvSpPr>
            <a:spLocks noGrp="1"/>
          </p:cNvSpPr>
          <p:nvPr>
            <p:ph type="title"/>
          </p:nvPr>
        </p:nvSpPr>
        <p:spPr/>
        <p:txBody>
          <a:bodyPr/>
          <a:lstStyle/>
          <a:p>
            <a:r>
              <a:rPr lang="en-US" dirty="0" smtClean="0">
                <a:ea typeface="ＭＳ Ｐゴシック" pitchFamily="-111" charset="-128"/>
              </a:rPr>
              <a:t>Better Backup for All</a:t>
            </a:r>
          </a:p>
        </p:txBody>
      </p:sp>
      <p:sp>
        <p:nvSpPr>
          <p:cNvPr id="120" name="Footer Placeholder 119"/>
          <p:cNvSpPr>
            <a:spLocks noGrp="1"/>
          </p:cNvSpPr>
          <p:nvPr>
            <p:ph type="ftr" sz="quarter" idx="10"/>
          </p:nvPr>
        </p:nvSpPr>
        <p:spPr/>
        <p:txBody>
          <a:bodyPr/>
          <a:lstStyle/>
          <a:p>
            <a:r>
              <a:rPr lang="en-US" dirty="0" smtClean="0"/>
              <a:t>Backup Exec 2012 Family</a:t>
            </a:r>
            <a:endParaRPr lang="en-US" dirty="0"/>
          </a:p>
        </p:txBody>
      </p:sp>
      <p:grpSp>
        <p:nvGrpSpPr>
          <p:cNvPr id="16" name="Group 15"/>
          <p:cNvGrpSpPr/>
          <p:nvPr/>
        </p:nvGrpSpPr>
        <p:grpSpPr>
          <a:xfrm>
            <a:off x="6062133" y="1456268"/>
            <a:ext cx="2700867" cy="4563533"/>
            <a:chOff x="6062133" y="1456268"/>
            <a:chExt cx="2700867" cy="4563533"/>
          </a:xfrm>
        </p:grpSpPr>
        <p:sp>
          <p:nvSpPr>
            <p:cNvPr id="17" name="Round Same Side Corner Rectangle 16"/>
            <p:cNvSpPr/>
            <p:nvPr/>
          </p:nvSpPr>
          <p:spPr bwMode="auto">
            <a:xfrm>
              <a:off x="6062133" y="2336801"/>
              <a:ext cx="2700867" cy="3683000"/>
            </a:xfrm>
            <a:prstGeom prst="round2SameRect">
              <a:avLst>
                <a:gd name="adj1" fmla="val 0"/>
                <a:gd name="adj2" fmla="val 2541"/>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rgbClr val="9A918C">
                    <a:lumMod val="50000"/>
                  </a:srgbClr>
                </a:solidFill>
                <a:latin typeface="Calibri" pitchFamily="34" charset="0"/>
              </a:endParaRPr>
            </a:p>
          </p:txBody>
        </p:sp>
        <p:sp>
          <p:nvSpPr>
            <p:cNvPr id="20" name="Round Same Side Corner Rectangle 19"/>
            <p:cNvSpPr/>
            <p:nvPr/>
          </p:nvSpPr>
          <p:spPr bwMode="auto">
            <a:xfrm>
              <a:off x="6062133" y="1456268"/>
              <a:ext cx="2700867" cy="982132"/>
            </a:xfrm>
            <a:prstGeom prst="round2SameRect">
              <a:avLst>
                <a:gd name="adj1" fmla="val 5089"/>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Eliminate </a:t>
              </a:r>
              <a:br>
                <a:rPr lang="en-US" sz="2200" b="1" dirty="0" smtClean="0">
                  <a:solidFill>
                    <a:schemeClr val="bg1"/>
                  </a:solidFill>
                  <a:effectLst>
                    <a:outerShdw blurRad="12700" dist="12700" dir="16200000" algn="tl" rotWithShape="0">
                      <a:srgbClr val="000000">
                        <a:alpha val="45000"/>
                      </a:srgbClr>
                    </a:outerShdw>
                  </a:effectLst>
                  <a:latin typeface="Calibri"/>
                </a:rPr>
              </a:br>
              <a:r>
                <a:rPr lang="en-US" sz="2200" b="1" dirty="0" smtClean="0">
                  <a:solidFill>
                    <a:schemeClr val="bg1"/>
                  </a:solidFill>
                  <a:effectLst>
                    <a:outerShdw blurRad="12700" dist="12700" dir="16200000" algn="tl" rotWithShape="0">
                      <a:srgbClr val="000000">
                        <a:alpha val="45000"/>
                      </a:srgbClr>
                    </a:outerShdw>
                  </a:effectLst>
                  <a:latin typeface="Calibri"/>
                </a:rPr>
                <a:t>Complexity</a:t>
              </a:r>
            </a:p>
          </p:txBody>
        </p:sp>
        <p:pic>
          <p:nvPicPr>
            <p:cNvPr id="21" name="Picture 20" descr="BE_Poster_Complexity.png"/>
            <p:cNvPicPr>
              <a:picLocks noChangeAspect="1"/>
            </p:cNvPicPr>
            <p:nvPr/>
          </p:nvPicPr>
          <p:blipFill>
            <a:blip r:embed="rId3" cstate="print"/>
            <a:stretch>
              <a:fillRect/>
            </a:stretch>
          </p:blipFill>
          <p:spPr>
            <a:xfrm>
              <a:off x="6473782"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grpSp>
        <p:nvGrpSpPr>
          <p:cNvPr id="22" name="Group 21"/>
          <p:cNvGrpSpPr/>
          <p:nvPr/>
        </p:nvGrpSpPr>
        <p:grpSpPr>
          <a:xfrm>
            <a:off x="380999" y="1456268"/>
            <a:ext cx="2700867" cy="4563533"/>
            <a:chOff x="380999" y="1456268"/>
            <a:chExt cx="2700867" cy="4563533"/>
          </a:xfrm>
        </p:grpSpPr>
        <p:sp>
          <p:nvSpPr>
            <p:cNvPr id="23" name="Round Same Side Corner Rectangle 22"/>
            <p:cNvSpPr/>
            <p:nvPr/>
          </p:nvSpPr>
          <p:spPr bwMode="auto">
            <a:xfrm>
              <a:off x="380999" y="2336801"/>
              <a:ext cx="2700867" cy="3683000"/>
            </a:xfrm>
            <a:prstGeom prst="round2SameRect">
              <a:avLst>
                <a:gd name="adj1" fmla="val 0"/>
                <a:gd name="adj2" fmla="val 275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24" name="Round Same Side Corner Rectangle 23"/>
            <p:cNvSpPr/>
            <p:nvPr/>
          </p:nvSpPr>
          <p:spPr bwMode="auto">
            <a:xfrm>
              <a:off x="380999" y="1456268"/>
              <a:ext cx="2700867" cy="982132"/>
            </a:xfrm>
            <a:prstGeom prst="round2SameRect">
              <a:avLst>
                <a:gd name="adj1" fmla="val 5089"/>
                <a:gd name="adj2" fmla="val 0"/>
              </a:avLst>
            </a:prstGeom>
            <a:solidFill>
              <a:schemeClr val="accent3">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Virtualization Centric Protection</a:t>
              </a:r>
            </a:p>
          </p:txBody>
        </p:sp>
        <p:pic>
          <p:nvPicPr>
            <p:cNvPr id="25" name="Picture 24" descr="BE_Poster_Unite.png"/>
            <p:cNvPicPr>
              <a:picLocks noChangeAspect="1"/>
            </p:cNvPicPr>
            <p:nvPr/>
          </p:nvPicPr>
          <p:blipFill>
            <a:blip r:embed="rId4" cstate="print"/>
            <a:stretch>
              <a:fillRect/>
            </a:stretch>
          </p:blipFill>
          <p:spPr>
            <a:xfrm>
              <a:off x="792648"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grpSp>
        <p:nvGrpSpPr>
          <p:cNvPr id="26" name="Group 25"/>
          <p:cNvGrpSpPr/>
          <p:nvPr/>
        </p:nvGrpSpPr>
        <p:grpSpPr>
          <a:xfrm>
            <a:off x="3225799" y="1456268"/>
            <a:ext cx="2700868" cy="4563533"/>
            <a:chOff x="3225799" y="1456268"/>
            <a:chExt cx="2700868" cy="4563533"/>
          </a:xfrm>
        </p:grpSpPr>
        <p:sp>
          <p:nvSpPr>
            <p:cNvPr id="33" name="Round Same Side Corner Rectangle 32"/>
            <p:cNvSpPr/>
            <p:nvPr/>
          </p:nvSpPr>
          <p:spPr bwMode="auto">
            <a:xfrm>
              <a:off x="3225799" y="2336801"/>
              <a:ext cx="2700867" cy="3683000"/>
            </a:xfrm>
            <a:prstGeom prst="round2SameRect">
              <a:avLst>
                <a:gd name="adj1" fmla="val 0"/>
                <a:gd name="adj2" fmla="val 3118"/>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rgbClr val="9A918C">
                    <a:lumMod val="50000"/>
                  </a:srgbClr>
                </a:solidFill>
                <a:latin typeface="Calibri" pitchFamily="34" charset="0"/>
              </a:endParaRPr>
            </a:p>
          </p:txBody>
        </p:sp>
        <p:sp>
          <p:nvSpPr>
            <p:cNvPr id="34" name="Round Same Side Corner Rectangle 33"/>
            <p:cNvSpPr/>
            <p:nvPr/>
          </p:nvSpPr>
          <p:spPr bwMode="auto">
            <a:xfrm>
              <a:off x="3225800" y="1456268"/>
              <a:ext cx="2700867" cy="982132"/>
            </a:xfrm>
            <a:prstGeom prst="round2SameRect">
              <a:avLst>
                <a:gd name="adj1" fmla="val 5089"/>
                <a:gd name="adj2" fmla="val 0"/>
              </a:avLst>
            </a:prstGeom>
            <a:solidFill>
              <a:schemeClr val="accent6">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One Product, </a:t>
              </a:r>
              <a:br>
                <a:rPr lang="en-US" sz="2200" b="1" dirty="0" smtClean="0">
                  <a:solidFill>
                    <a:schemeClr val="bg1"/>
                  </a:solidFill>
                  <a:effectLst>
                    <a:outerShdw blurRad="12700" dist="12700" dir="16200000" algn="tl" rotWithShape="0">
                      <a:srgbClr val="000000">
                        <a:alpha val="45000"/>
                      </a:srgbClr>
                    </a:outerShdw>
                  </a:effectLst>
                  <a:latin typeface="Calibri"/>
                </a:rPr>
              </a:br>
              <a:r>
                <a:rPr lang="en-US" sz="2200" b="1" dirty="0" smtClean="0">
                  <a:solidFill>
                    <a:schemeClr val="bg1"/>
                  </a:solidFill>
                  <a:effectLst>
                    <a:outerShdw blurRad="12700" dist="12700" dir="16200000" algn="tl" rotWithShape="0">
                      <a:srgbClr val="000000">
                        <a:alpha val="45000"/>
                      </a:srgbClr>
                    </a:outerShdw>
                  </a:effectLst>
                  <a:latin typeface="Calibri"/>
                </a:rPr>
                <a:t>Any Recovery</a:t>
              </a:r>
            </a:p>
          </p:txBody>
        </p:sp>
        <p:pic>
          <p:nvPicPr>
            <p:cNvPr id="36" name="Picture 35" descr="BE_Poster_BetterBackup.png"/>
            <p:cNvPicPr>
              <a:picLocks noChangeAspect="1"/>
            </p:cNvPicPr>
            <p:nvPr/>
          </p:nvPicPr>
          <p:blipFill>
            <a:blip r:embed="rId5" cstate="print"/>
            <a:stretch>
              <a:fillRect/>
            </a:stretch>
          </p:blipFill>
          <p:spPr>
            <a:xfrm>
              <a:off x="3637448"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sp>
        <p:nvSpPr>
          <p:cNvPr id="18"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10</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2886498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p:cNvSpPr>
            <a:spLocks noGrp="1"/>
          </p:cNvSpPr>
          <p:nvPr>
            <p:ph type="title"/>
          </p:nvPr>
        </p:nvSpPr>
        <p:spPr/>
        <p:txBody>
          <a:bodyPr/>
          <a:lstStyle/>
          <a:p>
            <a:r>
              <a:rPr lang="en-US" dirty="0" smtClean="0">
                <a:ea typeface="ＭＳ Ｐゴシック" pitchFamily="-111" charset="-128"/>
              </a:rPr>
              <a:t>Better </a:t>
            </a:r>
            <a:r>
              <a:rPr lang="en-US" dirty="0">
                <a:ea typeface="ＭＳ Ｐゴシック" pitchFamily="-111" charset="-128"/>
              </a:rPr>
              <a:t>Backup for All</a:t>
            </a:r>
            <a:endParaRPr lang="en-US" dirty="0" smtClean="0">
              <a:ea typeface="ＭＳ Ｐゴシック" pitchFamily="-111" charset="-128"/>
            </a:endParaRPr>
          </a:p>
        </p:txBody>
      </p:sp>
      <p:sp>
        <p:nvSpPr>
          <p:cNvPr id="120" name="Footer Placeholder 119"/>
          <p:cNvSpPr>
            <a:spLocks noGrp="1"/>
          </p:cNvSpPr>
          <p:nvPr>
            <p:ph type="ftr" sz="quarter" idx="10"/>
          </p:nvPr>
        </p:nvSpPr>
        <p:spPr/>
        <p:txBody>
          <a:bodyPr/>
          <a:lstStyle/>
          <a:p>
            <a:r>
              <a:rPr lang="en-US" dirty="0" smtClean="0"/>
              <a:t>Backup Exec 2012 Family</a:t>
            </a:r>
            <a:endParaRPr lang="en-US" dirty="0"/>
          </a:p>
        </p:txBody>
      </p:sp>
      <p:grpSp>
        <p:nvGrpSpPr>
          <p:cNvPr id="18" name="Group 17"/>
          <p:cNvGrpSpPr/>
          <p:nvPr/>
        </p:nvGrpSpPr>
        <p:grpSpPr>
          <a:xfrm>
            <a:off x="6062133" y="1456268"/>
            <a:ext cx="2700867" cy="4563533"/>
            <a:chOff x="6062133" y="1456268"/>
            <a:chExt cx="2700867" cy="4563533"/>
          </a:xfrm>
        </p:grpSpPr>
        <p:sp>
          <p:nvSpPr>
            <p:cNvPr id="19" name="Round Same Side Corner Rectangle 18"/>
            <p:cNvSpPr/>
            <p:nvPr/>
          </p:nvSpPr>
          <p:spPr bwMode="auto">
            <a:xfrm>
              <a:off x="6062133" y="2336801"/>
              <a:ext cx="2700867" cy="3683000"/>
            </a:xfrm>
            <a:prstGeom prst="round2SameRect">
              <a:avLst>
                <a:gd name="adj1" fmla="val 0"/>
                <a:gd name="adj2" fmla="val 2541"/>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rgbClr val="9A918C">
                    <a:lumMod val="50000"/>
                  </a:srgbClr>
                </a:solidFill>
                <a:latin typeface="Calibri" pitchFamily="34" charset="0"/>
              </a:endParaRPr>
            </a:p>
          </p:txBody>
        </p:sp>
        <p:sp>
          <p:nvSpPr>
            <p:cNvPr id="20" name="Round Same Side Corner Rectangle 19"/>
            <p:cNvSpPr/>
            <p:nvPr/>
          </p:nvSpPr>
          <p:spPr bwMode="auto">
            <a:xfrm>
              <a:off x="6062133" y="1456268"/>
              <a:ext cx="2700867" cy="982132"/>
            </a:xfrm>
            <a:prstGeom prst="round2SameRect">
              <a:avLst>
                <a:gd name="adj1" fmla="val 5089"/>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Eliminate </a:t>
              </a:r>
              <a:br>
                <a:rPr lang="en-US" sz="2200" b="1" dirty="0" smtClean="0">
                  <a:solidFill>
                    <a:schemeClr val="bg1"/>
                  </a:solidFill>
                  <a:effectLst>
                    <a:outerShdw blurRad="12700" dist="12700" dir="16200000" algn="tl" rotWithShape="0">
                      <a:srgbClr val="000000">
                        <a:alpha val="45000"/>
                      </a:srgbClr>
                    </a:outerShdw>
                  </a:effectLst>
                  <a:latin typeface="Calibri"/>
                </a:rPr>
              </a:br>
              <a:r>
                <a:rPr lang="en-US" sz="2200" b="1" dirty="0" smtClean="0">
                  <a:solidFill>
                    <a:schemeClr val="bg1"/>
                  </a:solidFill>
                  <a:effectLst>
                    <a:outerShdw blurRad="12700" dist="12700" dir="16200000" algn="tl" rotWithShape="0">
                      <a:srgbClr val="000000">
                        <a:alpha val="45000"/>
                      </a:srgbClr>
                    </a:outerShdw>
                  </a:effectLst>
                  <a:latin typeface="Calibri"/>
                </a:rPr>
                <a:t>Complexity</a:t>
              </a:r>
            </a:p>
          </p:txBody>
        </p:sp>
        <p:pic>
          <p:nvPicPr>
            <p:cNvPr id="25" name="Picture 24" descr="BE_Poster_Complexity.png"/>
            <p:cNvPicPr>
              <a:picLocks noChangeAspect="1"/>
            </p:cNvPicPr>
            <p:nvPr/>
          </p:nvPicPr>
          <p:blipFill>
            <a:blip r:embed="rId3" cstate="print"/>
            <a:stretch>
              <a:fillRect/>
            </a:stretch>
          </p:blipFill>
          <p:spPr>
            <a:xfrm>
              <a:off x="6473782"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grpSp>
        <p:nvGrpSpPr>
          <p:cNvPr id="26" name="Group 25"/>
          <p:cNvGrpSpPr/>
          <p:nvPr/>
        </p:nvGrpSpPr>
        <p:grpSpPr>
          <a:xfrm>
            <a:off x="3225799" y="1456268"/>
            <a:ext cx="2700868" cy="4563533"/>
            <a:chOff x="3225799" y="1456268"/>
            <a:chExt cx="2700868" cy="4563533"/>
          </a:xfrm>
        </p:grpSpPr>
        <p:sp>
          <p:nvSpPr>
            <p:cNvPr id="33" name="Round Same Side Corner Rectangle 32"/>
            <p:cNvSpPr/>
            <p:nvPr/>
          </p:nvSpPr>
          <p:spPr bwMode="auto">
            <a:xfrm>
              <a:off x="3225799" y="2336801"/>
              <a:ext cx="2700867" cy="3683000"/>
            </a:xfrm>
            <a:prstGeom prst="round2SameRect">
              <a:avLst>
                <a:gd name="adj1" fmla="val 0"/>
                <a:gd name="adj2" fmla="val 3118"/>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rgbClr val="9A918C">
                    <a:lumMod val="50000"/>
                  </a:srgbClr>
                </a:solidFill>
                <a:latin typeface="Calibri" pitchFamily="34" charset="0"/>
              </a:endParaRPr>
            </a:p>
          </p:txBody>
        </p:sp>
        <p:sp>
          <p:nvSpPr>
            <p:cNvPr id="34" name="Round Same Side Corner Rectangle 33"/>
            <p:cNvSpPr/>
            <p:nvPr/>
          </p:nvSpPr>
          <p:spPr bwMode="auto">
            <a:xfrm>
              <a:off x="3225800" y="1456268"/>
              <a:ext cx="2700867" cy="982132"/>
            </a:xfrm>
            <a:prstGeom prst="round2SameRect">
              <a:avLst>
                <a:gd name="adj1" fmla="val 5089"/>
                <a:gd name="adj2" fmla="val 0"/>
              </a:avLst>
            </a:prstGeom>
            <a:solidFill>
              <a:schemeClr val="accent6">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One Product, </a:t>
              </a:r>
              <a:br>
                <a:rPr lang="en-US" sz="2200" b="1" dirty="0" smtClean="0">
                  <a:solidFill>
                    <a:schemeClr val="bg1"/>
                  </a:solidFill>
                  <a:effectLst>
                    <a:outerShdw blurRad="12700" dist="12700" dir="16200000" algn="tl" rotWithShape="0">
                      <a:srgbClr val="000000">
                        <a:alpha val="45000"/>
                      </a:srgbClr>
                    </a:outerShdw>
                  </a:effectLst>
                  <a:latin typeface="Calibri"/>
                </a:rPr>
              </a:br>
              <a:r>
                <a:rPr lang="en-US" sz="2200" b="1" dirty="0" smtClean="0">
                  <a:solidFill>
                    <a:schemeClr val="bg1"/>
                  </a:solidFill>
                  <a:effectLst>
                    <a:outerShdw blurRad="12700" dist="12700" dir="16200000" algn="tl" rotWithShape="0">
                      <a:srgbClr val="000000">
                        <a:alpha val="45000"/>
                      </a:srgbClr>
                    </a:outerShdw>
                  </a:effectLst>
                  <a:latin typeface="Calibri"/>
                </a:rPr>
                <a:t>Any Recovery</a:t>
              </a:r>
            </a:p>
          </p:txBody>
        </p:sp>
        <p:pic>
          <p:nvPicPr>
            <p:cNvPr id="36" name="Picture 35" descr="BE_Poster_BetterBackup.png"/>
            <p:cNvPicPr>
              <a:picLocks noChangeAspect="1"/>
            </p:cNvPicPr>
            <p:nvPr/>
          </p:nvPicPr>
          <p:blipFill>
            <a:blip r:embed="rId4" cstate="print"/>
            <a:stretch>
              <a:fillRect/>
            </a:stretch>
          </p:blipFill>
          <p:spPr>
            <a:xfrm>
              <a:off x="3637448"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sp>
        <p:nvSpPr>
          <p:cNvPr id="39" name="Rectangle 38"/>
          <p:cNvSpPr/>
          <p:nvPr/>
        </p:nvSpPr>
        <p:spPr bwMode="auto">
          <a:xfrm>
            <a:off x="160868" y="1270000"/>
            <a:ext cx="8847666" cy="5012267"/>
          </a:xfrm>
          <a:prstGeom prst="rect">
            <a:avLst/>
          </a:prstGeom>
          <a:solidFill>
            <a:schemeClr val="bg1">
              <a:alpha val="7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40" name="Group 39"/>
          <p:cNvGrpSpPr/>
          <p:nvPr/>
        </p:nvGrpSpPr>
        <p:grpSpPr>
          <a:xfrm>
            <a:off x="380999" y="1456268"/>
            <a:ext cx="2700867" cy="4563533"/>
            <a:chOff x="380999" y="1456268"/>
            <a:chExt cx="2700867" cy="4563533"/>
          </a:xfrm>
        </p:grpSpPr>
        <p:sp>
          <p:nvSpPr>
            <p:cNvPr id="41" name="Round Same Side Corner Rectangle 40"/>
            <p:cNvSpPr/>
            <p:nvPr/>
          </p:nvSpPr>
          <p:spPr bwMode="auto">
            <a:xfrm>
              <a:off x="380999" y="2336801"/>
              <a:ext cx="2700867" cy="3683000"/>
            </a:xfrm>
            <a:prstGeom prst="round2SameRect">
              <a:avLst>
                <a:gd name="adj1" fmla="val 0"/>
                <a:gd name="adj2" fmla="val 275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42" name="Round Same Side Corner Rectangle 41"/>
            <p:cNvSpPr/>
            <p:nvPr/>
          </p:nvSpPr>
          <p:spPr bwMode="auto">
            <a:xfrm>
              <a:off x="380999" y="1456268"/>
              <a:ext cx="2700867" cy="982132"/>
            </a:xfrm>
            <a:prstGeom prst="round2SameRect">
              <a:avLst>
                <a:gd name="adj1" fmla="val 5089"/>
                <a:gd name="adj2" fmla="val 0"/>
              </a:avLst>
            </a:prstGeom>
            <a:solidFill>
              <a:schemeClr val="accent3">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Virtualization Centric Protection</a:t>
              </a:r>
            </a:p>
          </p:txBody>
        </p:sp>
        <p:pic>
          <p:nvPicPr>
            <p:cNvPr id="43" name="Picture 42" descr="BE_Poster_Unite.png"/>
            <p:cNvPicPr>
              <a:picLocks noChangeAspect="1"/>
            </p:cNvPicPr>
            <p:nvPr/>
          </p:nvPicPr>
          <p:blipFill>
            <a:blip r:embed="rId5" cstate="print"/>
            <a:stretch>
              <a:fillRect/>
            </a:stretch>
          </p:blipFill>
          <p:spPr>
            <a:xfrm>
              <a:off x="792648"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sp>
        <p:nvSpPr>
          <p:cNvPr id="21"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11</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2886498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ounded Rectangle 100"/>
          <p:cNvSpPr/>
          <p:nvPr/>
        </p:nvSpPr>
        <p:spPr bwMode="auto">
          <a:xfrm>
            <a:off x="372534" y="3742268"/>
            <a:ext cx="8390466" cy="2277536"/>
          </a:xfrm>
          <a:prstGeom prst="roundRect">
            <a:avLst>
              <a:gd name="adj" fmla="val 3082"/>
            </a:avLst>
          </a:prstGeom>
          <a:solidFill>
            <a:schemeClr val="bg2">
              <a:lumMod val="40000"/>
              <a:lumOff val="6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218" name="Trapezoid 217"/>
          <p:cNvSpPr/>
          <p:nvPr/>
        </p:nvSpPr>
        <p:spPr bwMode="auto">
          <a:xfrm rot="16200000">
            <a:off x="7424340" y="4323988"/>
            <a:ext cx="481690" cy="1116640"/>
          </a:xfrm>
          <a:prstGeom prst="trapezoid">
            <a:avLst>
              <a:gd name="adj" fmla="val 38348"/>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 name="Title 2"/>
          <p:cNvSpPr>
            <a:spLocks noGrp="1"/>
          </p:cNvSpPr>
          <p:nvPr>
            <p:ph type="title"/>
          </p:nvPr>
        </p:nvSpPr>
        <p:spPr/>
        <p:txBody>
          <a:bodyPr anchor="ctr"/>
          <a:lstStyle/>
          <a:p>
            <a:r>
              <a:rPr lang="en-US" dirty="0" smtClean="0"/>
              <a:t>Unite Physical and Virtual</a:t>
            </a:r>
          </a:p>
        </p:txBody>
      </p:sp>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12</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14" name="Rectangle 3"/>
          <p:cNvSpPr txBox="1">
            <a:spLocks noChangeArrowheads="1"/>
          </p:cNvSpPr>
          <p:nvPr/>
        </p:nvSpPr>
        <p:spPr bwMode="auto">
          <a:xfrm>
            <a:off x="0" y="1599998"/>
            <a:ext cx="8763000" cy="1878012"/>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p>
            <a:pPr marL="517525" lvl="1" indent="-233363">
              <a:lnSpc>
                <a:spcPct val="90000"/>
              </a:lnSpc>
              <a:spcAft>
                <a:spcPct val="50000"/>
              </a:spcAft>
              <a:buClr>
                <a:schemeClr val="bg2">
                  <a:lumMod val="50000"/>
                </a:schemeClr>
              </a:buClr>
              <a:buFont typeface="Arial" charset="0"/>
              <a:buChar char="–"/>
              <a:defRPr/>
            </a:pPr>
            <a:r>
              <a:rPr kumimoji="0" lang="en-US" sz="1800" b="1" i="0" u="none" strike="noStrike" kern="0" cap="none" spc="0" normalizeH="0" baseline="0" noProof="0" dirty="0" smtClean="0">
                <a:ln>
                  <a:noFill/>
                </a:ln>
                <a:effectLst/>
                <a:uLnTx/>
                <a:uFillTx/>
                <a:latin typeface="+mn-lt"/>
              </a:rPr>
              <a:t>Reduce cost and management of multiple </a:t>
            </a:r>
            <a:r>
              <a:rPr lang="en-US" sz="1800" b="1" kern="0" dirty="0" smtClean="0">
                <a:latin typeface="+mn-lt"/>
              </a:rPr>
              <a:t>p</a:t>
            </a:r>
            <a:r>
              <a:rPr kumimoji="0" lang="en-US" sz="1800" b="1" i="0" u="none" strike="noStrike" kern="0" cap="none" spc="0" normalizeH="0" baseline="0" noProof="0" dirty="0" err="1" smtClean="0">
                <a:ln>
                  <a:noFill/>
                </a:ln>
                <a:effectLst/>
                <a:uLnTx/>
                <a:uFillTx/>
                <a:latin typeface="+mn-lt"/>
              </a:rPr>
              <a:t>roducts</a:t>
            </a:r>
            <a:r>
              <a:rPr kumimoji="0" lang="en-US" sz="1800" b="0" i="0" u="none" strike="noStrike" kern="0" cap="none" spc="0" normalizeH="0" baseline="0" noProof="0" dirty="0" smtClean="0">
                <a:ln>
                  <a:noFill/>
                </a:ln>
                <a:effectLst/>
                <a:uLnTx/>
                <a:uFillTx/>
                <a:latin typeface="+mn-lt"/>
              </a:rPr>
              <a:t> </a:t>
            </a:r>
            <a:r>
              <a:rPr lang="en-US" sz="1800" kern="0" dirty="0" smtClean="0">
                <a:solidFill>
                  <a:schemeClr val="bg2">
                    <a:lumMod val="50000"/>
                  </a:schemeClr>
                </a:solidFill>
              </a:rPr>
              <a:t>–</a:t>
            </a:r>
            <a:r>
              <a:rPr kumimoji="0" lang="en-US" sz="1800" b="0" i="0" u="none" strike="noStrike" kern="0" cap="none" spc="0" normalizeH="0" baseline="0" noProof="0" dirty="0" smtClean="0">
                <a:ln>
                  <a:noFill/>
                </a:ln>
                <a:solidFill>
                  <a:schemeClr val="bg2">
                    <a:lumMod val="50000"/>
                  </a:schemeClr>
                </a:solidFill>
                <a:effectLst/>
                <a:uLnTx/>
                <a:uFillTx/>
                <a:latin typeface="+mn-lt"/>
              </a:rPr>
              <a:t> Complete data, application, and system  protection for physical and virtual environments from a single console. </a:t>
            </a:r>
          </a:p>
          <a:p>
            <a:pPr marL="517525" lvl="1" indent="-233363">
              <a:lnSpc>
                <a:spcPct val="90000"/>
              </a:lnSpc>
              <a:spcAft>
                <a:spcPct val="50000"/>
              </a:spcAft>
              <a:buClr>
                <a:schemeClr val="bg2">
                  <a:lumMod val="50000"/>
                </a:schemeClr>
              </a:buClr>
              <a:buFont typeface="Arial" charset="0"/>
              <a:buChar char="–"/>
              <a:defRPr/>
            </a:pPr>
            <a:r>
              <a:rPr kumimoji="0" lang="en-US" sz="1800" b="1" i="0" u="none" strike="noStrike" kern="0" cap="none" spc="0" normalizeH="0" baseline="0" noProof="0" dirty="0" smtClean="0">
                <a:ln>
                  <a:noFill/>
                </a:ln>
                <a:solidFill>
                  <a:srgbClr val="000000"/>
                </a:solidFill>
                <a:effectLst/>
                <a:uLnTx/>
                <a:uFillTx/>
                <a:latin typeface="+mn-lt"/>
              </a:rPr>
              <a:t>Reduce licensing costs </a:t>
            </a:r>
            <a:r>
              <a:rPr lang="en-US" sz="1800" kern="0" dirty="0" smtClean="0">
                <a:solidFill>
                  <a:schemeClr val="bg2">
                    <a:lumMod val="50000"/>
                  </a:schemeClr>
                </a:solidFill>
              </a:rPr>
              <a:t>–</a:t>
            </a:r>
            <a:r>
              <a:rPr kumimoji="0" lang="en-US" sz="1800" b="0" i="0" u="none" strike="noStrike" kern="0" cap="none" spc="0" normalizeH="0" baseline="0" noProof="0" dirty="0" smtClean="0">
                <a:ln>
                  <a:noFill/>
                </a:ln>
                <a:solidFill>
                  <a:schemeClr val="bg2">
                    <a:lumMod val="50000"/>
                  </a:schemeClr>
                </a:solidFill>
                <a:effectLst/>
                <a:uLnTx/>
                <a:uFillTx/>
                <a:latin typeface="+mn-lt"/>
              </a:rPr>
              <a:t> Backup unlimited Windows and Linux Guest VMs to disk or tape with a single agent </a:t>
            </a:r>
            <a:r>
              <a:rPr kumimoji="0" lang="en-US" sz="1800" b="1" i="1" u="none" strike="noStrike" kern="0" cap="none" spc="0" normalizeH="0" baseline="0" noProof="0" dirty="0" smtClean="0">
                <a:ln>
                  <a:noFill/>
                </a:ln>
                <a:solidFill>
                  <a:srgbClr val="000000"/>
                </a:solidFill>
                <a:effectLst/>
                <a:uLnTx/>
                <a:uFillTx/>
                <a:latin typeface="+mn-lt"/>
              </a:rPr>
              <a:t>licensed</a:t>
            </a:r>
            <a:r>
              <a:rPr kumimoji="0" lang="en-US" sz="1800" b="1" i="1" u="none" strike="noStrike" kern="0" cap="none" spc="0" normalizeH="0" noProof="0" dirty="0" smtClean="0">
                <a:ln>
                  <a:noFill/>
                </a:ln>
                <a:solidFill>
                  <a:srgbClr val="000000"/>
                </a:solidFill>
                <a:effectLst/>
                <a:uLnTx/>
                <a:uFillTx/>
                <a:latin typeface="+mn-lt"/>
              </a:rPr>
              <a:t> p</a:t>
            </a:r>
            <a:r>
              <a:rPr kumimoji="0" lang="en-US" sz="1800" b="1" i="1" u="none" strike="noStrike" kern="0" cap="none" spc="0" normalizeH="0" baseline="0" noProof="0" dirty="0" smtClean="0">
                <a:ln>
                  <a:noFill/>
                </a:ln>
                <a:solidFill>
                  <a:srgbClr val="000000"/>
                </a:solidFill>
                <a:effectLst/>
                <a:uLnTx/>
                <a:uFillTx/>
                <a:latin typeface="+mn-lt"/>
              </a:rPr>
              <a:t>er vSphere Host or Hyper-V Host</a:t>
            </a:r>
            <a:r>
              <a:rPr kumimoji="0" lang="en-US" sz="1800" b="1" i="1" u="none" strike="noStrike" kern="0" cap="none" spc="0" normalizeH="0" baseline="0" noProof="0" dirty="0" smtClean="0">
                <a:ln>
                  <a:noFill/>
                </a:ln>
                <a:solidFill>
                  <a:schemeClr val="bg2">
                    <a:lumMod val="50000"/>
                  </a:schemeClr>
                </a:solidFill>
                <a:effectLst/>
                <a:uLnTx/>
                <a:uFillTx/>
                <a:latin typeface="+mn-lt"/>
              </a:rPr>
              <a:t>.</a:t>
            </a:r>
          </a:p>
          <a:p>
            <a:pPr marL="517525" marR="0" lvl="1" indent="-233363" algn="l" defTabSz="914400" rtl="0" eaLnBrk="1" fontAlgn="base" latinLnBrk="0" hangingPunct="1">
              <a:lnSpc>
                <a:spcPct val="90000"/>
              </a:lnSpc>
              <a:spcBef>
                <a:spcPct val="0"/>
              </a:spcBef>
              <a:spcAft>
                <a:spcPct val="50000"/>
              </a:spcAft>
              <a:buClr>
                <a:schemeClr val="bg2">
                  <a:lumMod val="50000"/>
                </a:schemeClr>
              </a:buClr>
              <a:buSzTx/>
              <a:buFont typeface="Arial" charset="0"/>
              <a:buChar char="–"/>
              <a:tabLst/>
              <a:defRPr/>
            </a:pPr>
            <a:r>
              <a:rPr kumimoji="0" lang="en-US" sz="1800" b="1" i="0" u="none" strike="noStrike" kern="0" cap="none" spc="0" normalizeH="0" baseline="0" noProof="0" dirty="0" smtClean="0">
                <a:ln>
                  <a:noFill/>
                </a:ln>
                <a:solidFill>
                  <a:srgbClr val="000000"/>
                </a:solidFill>
                <a:effectLst/>
                <a:uLnTx/>
                <a:uFillTx/>
                <a:latin typeface="+mn-lt"/>
              </a:rPr>
              <a:t>Reduce backup storage requirements</a:t>
            </a:r>
            <a:r>
              <a:rPr kumimoji="0" lang="en-US" sz="1800" b="0" i="0" u="none" strike="noStrike" kern="0" cap="none" spc="0" normalizeH="0" baseline="0" noProof="0" dirty="0" smtClean="0">
                <a:ln>
                  <a:noFill/>
                </a:ln>
                <a:solidFill>
                  <a:srgbClr val="000000"/>
                </a:solidFill>
                <a:effectLst/>
                <a:uLnTx/>
                <a:uFillTx/>
                <a:latin typeface="+mn-lt"/>
              </a:rPr>
              <a:t> </a:t>
            </a:r>
            <a:r>
              <a:rPr kumimoji="0" lang="en-US" sz="1800" b="0" i="0" u="none" strike="noStrike" kern="0" cap="none" spc="0" normalizeH="0" baseline="0" noProof="0" dirty="0" smtClean="0">
                <a:ln>
                  <a:noFill/>
                </a:ln>
                <a:solidFill>
                  <a:schemeClr val="bg2">
                    <a:lumMod val="50000"/>
                  </a:schemeClr>
                </a:solidFill>
                <a:effectLst/>
                <a:uLnTx/>
                <a:uFillTx/>
                <a:latin typeface="+mn-lt"/>
              </a:rPr>
              <a:t>– Advanced deduplication for physical</a:t>
            </a:r>
            <a:r>
              <a:rPr kumimoji="0" lang="en-US" sz="1800" b="0" i="0" u="none" strike="noStrike" kern="0" cap="none" spc="0" normalizeH="0" noProof="0" dirty="0" smtClean="0">
                <a:ln>
                  <a:noFill/>
                </a:ln>
                <a:solidFill>
                  <a:schemeClr val="bg2">
                    <a:lumMod val="50000"/>
                  </a:schemeClr>
                </a:solidFill>
                <a:effectLst/>
                <a:uLnTx/>
                <a:uFillTx/>
                <a:latin typeface="+mn-lt"/>
              </a:rPr>
              <a:t> and virtual backups; </a:t>
            </a:r>
            <a:r>
              <a:rPr kumimoji="0" lang="en-US" sz="1800" b="0" i="0" u="none" strike="noStrike" kern="0" cap="none" spc="0" normalizeH="0" baseline="0" noProof="0" dirty="0" smtClean="0">
                <a:ln>
                  <a:noFill/>
                </a:ln>
                <a:solidFill>
                  <a:schemeClr val="bg2">
                    <a:lumMod val="50000"/>
                  </a:schemeClr>
                </a:solidFill>
                <a:effectLst/>
                <a:uLnTx/>
                <a:uFillTx/>
                <a:latin typeface="+mn-lt"/>
              </a:rPr>
              <a:t>granular file and application recovery from a </a:t>
            </a:r>
            <a:r>
              <a:rPr kumimoji="0" lang="en-US" sz="1800" b="1" i="1" u="sng" strike="noStrike" kern="0" cap="none" spc="0" normalizeH="0" baseline="0" noProof="0" dirty="0" smtClean="0">
                <a:ln>
                  <a:noFill/>
                </a:ln>
                <a:solidFill>
                  <a:srgbClr val="000000"/>
                </a:solidFill>
                <a:effectLst/>
                <a:uLnTx/>
                <a:uFillTx/>
                <a:latin typeface="+mn-lt"/>
              </a:rPr>
              <a:t>single</a:t>
            </a:r>
            <a:r>
              <a:rPr kumimoji="0" lang="en-US" sz="1800" b="0" i="0" u="none" strike="noStrike" kern="0" cap="none" spc="0" normalizeH="0" baseline="0" noProof="0" dirty="0" smtClean="0">
                <a:ln>
                  <a:noFill/>
                </a:ln>
                <a:solidFill>
                  <a:schemeClr val="bg2">
                    <a:lumMod val="50000"/>
                  </a:schemeClr>
                </a:solidFill>
                <a:effectLst/>
                <a:uLnTx/>
                <a:uFillTx/>
                <a:latin typeface="+mn-lt"/>
              </a:rPr>
              <a:t> online, image-level backup.</a:t>
            </a:r>
          </a:p>
        </p:txBody>
      </p:sp>
      <p:grpSp>
        <p:nvGrpSpPr>
          <p:cNvPr id="83" name="Group 82"/>
          <p:cNvGrpSpPr/>
          <p:nvPr/>
        </p:nvGrpSpPr>
        <p:grpSpPr>
          <a:xfrm>
            <a:off x="575733" y="1032933"/>
            <a:ext cx="8009467" cy="516467"/>
            <a:chOff x="575733" y="5105401"/>
            <a:chExt cx="8009467" cy="516467"/>
          </a:xfrm>
        </p:grpSpPr>
        <p:sp>
          <p:nvSpPr>
            <p:cNvPr id="84" name="Rounded Rectangle 83"/>
            <p:cNvSpPr/>
            <p:nvPr/>
          </p:nvSpPr>
          <p:spPr bwMode="auto">
            <a:xfrm>
              <a:off x="575733" y="5105401"/>
              <a:ext cx="8009467" cy="516467"/>
            </a:xfrm>
            <a:prstGeom prst="roundRect">
              <a:avLst>
                <a:gd name="adj" fmla="val 50000"/>
              </a:avLst>
            </a:prstGeom>
            <a:gradFill flip="none" rotWithShape="1">
              <a:gsLst>
                <a:gs pos="10000">
                  <a:schemeClr val="accent2">
                    <a:lumMod val="75000"/>
                  </a:schemeClr>
                </a:gs>
                <a:gs pos="100000">
                  <a:schemeClr val="accent2">
                    <a:lumMod val="60000"/>
                    <a:lumOff val="40000"/>
                  </a:schemeClr>
                </a:gs>
              </a:gsLst>
              <a:lin ang="16200000" scaled="0"/>
              <a:tileRect/>
            </a:gradFill>
            <a:ln w="9525" cap="flat" cmpd="sng" algn="ctr">
              <a:solidFill>
                <a:schemeClr val="accent2">
                  <a:lumMod val="50000"/>
                </a:schemeClr>
              </a:solidFill>
              <a:prstDash val="solid"/>
              <a:round/>
              <a:headEnd type="none" w="med" len="med"/>
              <a:tailEnd type="none" w="med" len="med"/>
            </a:ln>
            <a:effectLst>
              <a:outerShdw blurRad="88900" dist="25400" dir="5400000" algn="tl" rotWithShape="0">
                <a:srgbClr val="000000">
                  <a:alpha val="40000"/>
                </a:srgbClr>
              </a:outerShdw>
            </a:effectLst>
          </p:spPr>
          <p:txBody>
            <a:bodyPr vert="horz" wrap="square" lIns="91440" tIns="45720" rIns="91440" bIns="91440" numCol="1" rtlCol="0" anchor="ctr" anchorCtr="0" compatLnSpc="1">
              <a:prstTxWarp prst="textNoShape">
                <a:avLst/>
              </a:prstTxWarp>
            </a:bodyPr>
            <a:lstStyle/>
            <a:p>
              <a:pPr lvl="0" algn="ctr">
                <a:lnSpc>
                  <a:spcPct val="90000"/>
                </a:lnSpc>
              </a:pPr>
              <a:r>
                <a:rPr lang="en-US" i="1" dirty="0" smtClean="0">
                  <a:solidFill>
                    <a:schemeClr val="bg2">
                      <a:lumMod val="50000"/>
                    </a:schemeClr>
                  </a:solidFill>
                  <a:latin typeface="Calibri"/>
                </a:rPr>
                <a:t>One vendor, one backup, one application.</a:t>
              </a:r>
            </a:p>
          </p:txBody>
        </p:sp>
        <p:sp>
          <p:nvSpPr>
            <p:cNvPr id="86" name="AutoShape 4"/>
            <p:cNvSpPr>
              <a:spLocks noChangeArrowheads="1"/>
            </p:cNvSpPr>
            <p:nvPr/>
          </p:nvSpPr>
          <p:spPr bwMode="auto">
            <a:xfrm flipH="1">
              <a:off x="660396" y="5159391"/>
              <a:ext cx="959689" cy="408486"/>
            </a:xfrm>
            <a:prstGeom prst="rightArrow">
              <a:avLst>
                <a:gd name="adj1" fmla="val 59630"/>
                <a:gd name="adj2" fmla="val 51292"/>
              </a:avLst>
            </a:prstGeom>
            <a:gradFill rotWithShape="1">
              <a:gsLst>
                <a:gs pos="0">
                  <a:schemeClr val="hlink">
                    <a:gamma/>
                    <a:tint val="0"/>
                    <a:invGamma/>
                    <a:alpha val="0"/>
                  </a:schemeClr>
                </a:gs>
                <a:gs pos="100000">
                  <a:schemeClr val="bg1"/>
                </a:gs>
              </a:gsLst>
              <a:lin ang="0" scaled="1"/>
            </a:gradFill>
            <a:ln w="25400">
              <a:noFill/>
              <a:miter lim="800000"/>
              <a:headEnd/>
              <a:tailEnd/>
            </a:ln>
            <a:effectLst/>
          </p:spPr>
          <p:txBody>
            <a:bodyPr wrap="none" anchor="ctr"/>
            <a:lstStyle/>
            <a:p>
              <a:pPr algn="ctr">
                <a:defRPr/>
              </a:pPr>
              <a:endParaRPr lang="en-US">
                <a:latin typeface="Arial" charset="0"/>
                <a:ea typeface="ＭＳ Ｐゴシック" pitchFamily="-109" charset="-128"/>
              </a:endParaRPr>
            </a:p>
          </p:txBody>
        </p:sp>
        <p:sp>
          <p:nvSpPr>
            <p:cNvPr id="90" name="AutoShape 4"/>
            <p:cNvSpPr>
              <a:spLocks noChangeArrowheads="1"/>
            </p:cNvSpPr>
            <p:nvPr/>
          </p:nvSpPr>
          <p:spPr bwMode="auto">
            <a:xfrm>
              <a:off x="7526861" y="5159391"/>
              <a:ext cx="959689" cy="408486"/>
            </a:xfrm>
            <a:prstGeom prst="rightArrow">
              <a:avLst>
                <a:gd name="adj1" fmla="val 59630"/>
                <a:gd name="adj2" fmla="val 51292"/>
              </a:avLst>
            </a:prstGeom>
            <a:gradFill rotWithShape="1">
              <a:gsLst>
                <a:gs pos="0">
                  <a:schemeClr val="hlink">
                    <a:gamma/>
                    <a:tint val="0"/>
                    <a:invGamma/>
                    <a:alpha val="0"/>
                  </a:schemeClr>
                </a:gs>
                <a:gs pos="100000">
                  <a:schemeClr val="bg1"/>
                </a:gs>
              </a:gsLst>
              <a:lin ang="0" scaled="1"/>
            </a:gradFill>
            <a:ln w="25400">
              <a:noFill/>
              <a:miter lim="800000"/>
              <a:headEnd/>
              <a:tailEnd/>
            </a:ln>
            <a:effectLst/>
          </p:spPr>
          <p:txBody>
            <a:bodyPr wrap="none" anchor="ctr"/>
            <a:lstStyle/>
            <a:p>
              <a:pPr algn="ctr">
                <a:defRPr/>
              </a:pPr>
              <a:endParaRPr lang="en-US">
                <a:latin typeface="Arial" charset="0"/>
                <a:ea typeface="ＭＳ Ｐゴシック" pitchFamily="-109" charset="-128"/>
              </a:endParaRPr>
            </a:p>
          </p:txBody>
        </p:sp>
      </p:grpSp>
      <p:grpSp>
        <p:nvGrpSpPr>
          <p:cNvPr id="91" name="Group 90"/>
          <p:cNvGrpSpPr/>
          <p:nvPr/>
        </p:nvGrpSpPr>
        <p:grpSpPr>
          <a:xfrm>
            <a:off x="7009713" y="143930"/>
            <a:ext cx="2000591" cy="745066"/>
            <a:chOff x="7077449" y="888999"/>
            <a:chExt cx="2000591" cy="745066"/>
          </a:xfrm>
          <a:effectLst>
            <a:outerShdw blurRad="152400" dist="25400" dir="5400000">
              <a:srgbClr val="000000">
                <a:alpha val="40000"/>
              </a:srgbClr>
            </a:outerShdw>
          </a:effectLst>
        </p:grpSpPr>
        <p:sp>
          <p:nvSpPr>
            <p:cNvPr id="92" name="Oval 91"/>
            <p:cNvSpPr/>
            <p:nvPr/>
          </p:nvSpPr>
          <p:spPr bwMode="auto">
            <a:xfrm>
              <a:off x="8332974" y="888999"/>
              <a:ext cx="745066" cy="745066"/>
            </a:xfrm>
            <a:prstGeom prst="ellipse">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grpSp>
          <p:nvGrpSpPr>
            <p:cNvPr id="95" name="Group 411"/>
            <p:cNvGrpSpPr/>
            <p:nvPr/>
          </p:nvGrpSpPr>
          <p:grpSpPr>
            <a:xfrm>
              <a:off x="7077449" y="936600"/>
              <a:ext cx="1954683" cy="653251"/>
              <a:chOff x="7077449" y="936600"/>
              <a:chExt cx="1954683" cy="653251"/>
            </a:xfrm>
          </p:grpSpPr>
          <p:grpSp>
            <p:nvGrpSpPr>
              <p:cNvPr id="96" name="Group 410"/>
              <p:cNvGrpSpPr/>
              <p:nvPr/>
            </p:nvGrpSpPr>
            <p:grpSpPr>
              <a:xfrm>
                <a:off x="7103543" y="936600"/>
                <a:ext cx="1928589" cy="653251"/>
                <a:chOff x="7103543" y="936600"/>
                <a:chExt cx="1928589" cy="653251"/>
              </a:xfrm>
            </p:grpSpPr>
            <p:sp>
              <p:nvSpPr>
                <p:cNvPr id="98" name="Rounded Rectangle 97"/>
                <p:cNvSpPr/>
                <p:nvPr/>
              </p:nvSpPr>
              <p:spPr bwMode="auto">
                <a:xfrm>
                  <a:off x="7103543" y="1162584"/>
                  <a:ext cx="1647139" cy="201282"/>
                </a:xfrm>
                <a:prstGeom prst="roundRect">
                  <a:avLst>
                    <a:gd name="adj" fmla="val 5000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pic>
              <p:nvPicPr>
                <p:cNvPr id="99" name="Picture 98" descr="vray_circle_lo.png"/>
                <p:cNvPicPr>
                  <a:picLocks noChangeAspect="1"/>
                </p:cNvPicPr>
                <p:nvPr/>
              </p:nvPicPr>
              <p:blipFill>
                <a:blip r:embed="rId3" cstate="print"/>
                <a:stretch>
                  <a:fillRect/>
                </a:stretch>
              </p:blipFill>
              <p:spPr>
                <a:xfrm>
                  <a:off x="8378881" y="936600"/>
                  <a:ext cx="653251" cy="653251"/>
                </a:xfrm>
                <a:prstGeom prst="rect">
                  <a:avLst/>
                </a:prstGeom>
              </p:spPr>
            </p:pic>
          </p:grpSp>
          <p:sp>
            <p:nvSpPr>
              <p:cNvPr id="97" name="TextBox 96"/>
              <p:cNvSpPr txBox="1"/>
              <p:nvPr/>
            </p:nvSpPr>
            <p:spPr bwMode="ltGray">
              <a:xfrm>
                <a:off x="7077449" y="1161251"/>
                <a:ext cx="1262219" cy="184949"/>
              </a:xfrm>
              <a:prstGeom prst="rect">
                <a:avLst/>
              </a:prstGeom>
              <a:noFill/>
              <a:ln w="9525">
                <a:noFill/>
                <a:miter lim="800000"/>
                <a:headEnd/>
                <a:tailEnd/>
              </a:ln>
              <a:effectLst/>
            </p:spPr>
            <p:txBody>
              <a:bodyPr wrap="square" lIns="91419" tIns="45710" rIns="91419" bIns="45710" rtlCol="0" anchor="ctr" anchorCtr="0">
                <a:noAutofit/>
              </a:bodyPr>
              <a:lstStyle/>
              <a:p>
                <a:pPr algn="ctr">
                  <a:lnSpc>
                    <a:spcPct val="90000"/>
                  </a:lnSpc>
                  <a:defRPr/>
                </a:pPr>
                <a:r>
                  <a:rPr lang="en-US" sz="1100" b="1" dirty="0" smtClean="0">
                    <a:solidFill>
                      <a:srgbClr val="000000"/>
                    </a:solidFill>
                    <a:latin typeface="+mj-lt"/>
                  </a:rPr>
                  <a:t>Symantec V-Ray</a:t>
                </a:r>
                <a:endParaRPr lang="en-US" sz="1100" b="1" dirty="0">
                  <a:solidFill>
                    <a:srgbClr val="000000"/>
                  </a:solidFill>
                  <a:latin typeface="+mj-lt"/>
                </a:endParaRPr>
              </a:p>
            </p:txBody>
          </p:sp>
        </p:grpSp>
      </p:grpSp>
      <p:sp>
        <p:nvSpPr>
          <p:cNvPr id="117" name="Rectangle 43"/>
          <p:cNvSpPr>
            <a:spLocks noChangeArrowheads="1"/>
          </p:cNvSpPr>
          <p:nvPr/>
        </p:nvSpPr>
        <p:spPr bwMode="auto">
          <a:xfrm>
            <a:off x="3662027" y="5522717"/>
            <a:ext cx="1811480" cy="408573"/>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400" b="1" dirty="0" smtClean="0">
                <a:latin typeface="+mj-lt"/>
                <a:cs typeface="Times New Roman" pitchFamily="18" charset="0"/>
              </a:rPr>
              <a:t>Symantec </a:t>
            </a:r>
            <a:br>
              <a:rPr lang="en-US" sz="1400" b="1" dirty="0" smtClean="0">
                <a:latin typeface="+mj-lt"/>
                <a:cs typeface="Times New Roman" pitchFamily="18" charset="0"/>
              </a:rPr>
            </a:br>
            <a:r>
              <a:rPr lang="en-US" sz="1400" b="1" dirty="0" smtClean="0">
                <a:latin typeface="+mj-lt"/>
                <a:cs typeface="Times New Roman" pitchFamily="18" charset="0"/>
              </a:rPr>
              <a:t>Backup Exec™ 2012</a:t>
            </a:r>
            <a:endParaRPr lang="en-US" sz="1400" b="1" dirty="0">
              <a:latin typeface="+mj-lt"/>
              <a:cs typeface="Times New Roman" pitchFamily="18" charset="0"/>
            </a:endParaRPr>
          </a:p>
        </p:txBody>
      </p:sp>
      <p:grpSp>
        <p:nvGrpSpPr>
          <p:cNvPr id="208" name="Group 207"/>
          <p:cNvGrpSpPr/>
          <p:nvPr/>
        </p:nvGrpSpPr>
        <p:grpSpPr>
          <a:xfrm>
            <a:off x="4032137" y="4016820"/>
            <a:ext cx="1071136" cy="1353223"/>
            <a:chOff x="4167609" y="4016820"/>
            <a:chExt cx="1071136" cy="1353223"/>
          </a:xfrm>
        </p:grpSpPr>
        <p:sp>
          <p:nvSpPr>
            <p:cNvPr id="110" name="Oval 109"/>
            <p:cNvSpPr>
              <a:spLocks noChangeAspect="1"/>
            </p:cNvSpPr>
            <p:nvPr/>
          </p:nvSpPr>
          <p:spPr bwMode="auto">
            <a:xfrm>
              <a:off x="4167609" y="4315047"/>
              <a:ext cx="1071136" cy="1054996"/>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23" name="Group 17"/>
            <p:cNvGrpSpPr/>
            <p:nvPr/>
          </p:nvGrpSpPr>
          <p:grpSpPr>
            <a:xfrm>
              <a:off x="4277948" y="4016820"/>
              <a:ext cx="854720" cy="1307359"/>
              <a:chOff x="3098800" y="905646"/>
              <a:chExt cx="3454400" cy="5283774"/>
            </a:xfrm>
          </p:grpSpPr>
          <p:pic>
            <p:nvPicPr>
              <p:cNvPr id="124" name="Picture 5" descr="serverstack_blank.png"/>
              <p:cNvPicPr>
                <a:picLocks noChangeAspect="1"/>
              </p:cNvPicPr>
              <p:nvPr/>
            </p:nvPicPr>
            <p:blipFill>
              <a:blip r:embed="rId4" cstate="print"/>
              <a:stretch>
                <a:fillRect/>
              </a:stretch>
            </p:blipFill>
            <p:spPr>
              <a:xfrm>
                <a:off x="3098800" y="905646"/>
                <a:ext cx="3454400" cy="5283774"/>
              </a:xfrm>
              <a:prstGeom prst="rect">
                <a:avLst/>
              </a:prstGeom>
            </p:spPr>
          </p:pic>
          <p:pic>
            <p:nvPicPr>
              <p:cNvPr id="125" name="Picture 124" descr="severrack_appliances.png"/>
              <p:cNvPicPr>
                <a:picLocks noChangeAspect="1"/>
              </p:cNvPicPr>
              <p:nvPr/>
            </p:nvPicPr>
            <p:blipFill>
              <a:blip r:embed="rId5" cstate="print">
                <a:lum bright="-11000"/>
              </a:blip>
              <a:stretch>
                <a:fillRect/>
              </a:stretch>
            </p:blipFill>
            <p:spPr>
              <a:xfrm>
                <a:off x="3592546" y="3208870"/>
                <a:ext cx="875172" cy="1137944"/>
              </a:xfrm>
              <a:prstGeom prst="rect">
                <a:avLst/>
              </a:prstGeom>
            </p:spPr>
          </p:pic>
          <p:grpSp>
            <p:nvGrpSpPr>
              <p:cNvPr id="126" name="Group 16"/>
              <p:cNvGrpSpPr/>
              <p:nvPr/>
            </p:nvGrpSpPr>
            <p:grpSpPr>
              <a:xfrm>
                <a:off x="3536357" y="3847067"/>
                <a:ext cx="972145" cy="1490629"/>
                <a:chOff x="1081022" y="3847073"/>
                <a:chExt cx="972145" cy="1490628"/>
              </a:xfrm>
            </p:grpSpPr>
            <p:pic>
              <p:nvPicPr>
                <p:cNvPr id="132" name="Picture 131" descr="BE3600_isoplate.png"/>
                <p:cNvPicPr>
                  <a:picLocks noChangeAspect="1"/>
                </p:cNvPicPr>
                <p:nvPr/>
              </p:nvPicPr>
              <p:blipFill>
                <a:blip r:embed="rId6" cstate="print"/>
                <a:stretch>
                  <a:fillRect/>
                </a:stretch>
              </p:blipFill>
              <p:spPr>
                <a:xfrm>
                  <a:off x="1081022" y="4558272"/>
                  <a:ext cx="972145" cy="779429"/>
                </a:xfrm>
                <a:prstGeom prst="rect">
                  <a:avLst/>
                </a:prstGeom>
              </p:spPr>
            </p:pic>
            <p:pic>
              <p:nvPicPr>
                <p:cNvPr id="133" name="Picture 8" descr="BE3600_isoplate.png"/>
                <p:cNvPicPr>
                  <a:picLocks noChangeAspect="1"/>
                </p:cNvPicPr>
                <p:nvPr/>
              </p:nvPicPr>
              <p:blipFill>
                <a:blip r:embed="rId6" cstate="print"/>
                <a:stretch>
                  <a:fillRect/>
                </a:stretch>
              </p:blipFill>
              <p:spPr>
                <a:xfrm>
                  <a:off x="1081022" y="4321206"/>
                  <a:ext cx="972145" cy="779429"/>
                </a:xfrm>
                <a:prstGeom prst="rect">
                  <a:avLst/>
                </a:prstGeom>
              </p:spPr>
            </p:pic>
            <p:pic>
              <p:nvPicPr>
                <p:cNvPr id="134" name="Picture 133" descr="BE3600_isoplate.png"/>
                <p:cNvPicPr>
                  <a:picLocks noChangeAspect="1"/>
                </p:cNvPicPr>
                <p:nvPr/>
              </p:nvPicPr>
              <p:blipFill>
                <a:blip r:embed="rId6" cstate="print"/>
                <a:stretch>
                  <a:fillRect/>
                </a:stretch>
              </p:blipFill>
              <p:spPr>
                <a:xfrm>
                  <a:off x="1081022" y="4084139"/>
                  <a:ext cx="972145" cy="779429"/>
                </a:xfrm>
                <a:prstGeom prst="rect">
                  <a:avLst/>
                </a:prstGeom>
              </p:spPr>
            </p:pic>
            <p:pic>
              <p:nvPicPr>
                <p:cNvPr id="135" name="Picture 134" descr="BE3600_isoplate.png"/>
                <p:cNvPicPr>
                  <a:picLocks noChangeAspect="1"/>
                </p:cNvPicPr>
                <p:nvPr/>
              </p:nvPicPr>
              <p:blipFill>
                <a:blip r:embed="rId6" cstate="print"/>
                <a:stretch>
                  <a:fillRect/>
                </a:stretch>
              </p:blipFill>
              <p:spPr>
                <a:xfrm>
                  <a:off x="1081022" y="3847073"/>
                  <a:ext cx="972145" cy="779429"/>
                </a:xfrm>
                <a:prstGeom prst="rect">
                  <a:avLst/>
                </a:prstGeom>
              </p:spPr>
            </p:pic>
          </p:grpSp>
          <p:grpSp>
            <p:nvGrpSpPr>
              <p:cNvPr id="127" name="Group 396"/>
              <p:cNvGrpSpPr/>
              <p:nvPr/>
            </p:nvGrpSpPr>
            <p:grpSpPr>
              <a:xfrm>
                <a:off x="3536357" y="2314605"/>
                <a:ext cx="972145" cy="1490629"/>
                <a:chOff x="1081022" y="2314607"/>
                <a:chExt cx="972145" cy="1490628"/>
              </a:xfrm>
            </p:grpSpPr>
            <p:pic>
              <p:nvPicPr>
                <p:cNvPr id="128" name="Picture 127" descr="BE3600_isoplate.png"/>
                <p:cNvPicPr>
                  <a:picLocks noChangeAspect="1"/>
                </p:cNvPicPr>
                <p:nvPr/>
              </p:nvPicPr>
              <p:blipFill>
                <a:blip r:embed="rId6" cstate="print"/>
                <a:stretch>
                  <a:fillRect/>
                </a:stretch>
              </p:blipFill>
              <p:spPr>
                <a:xfrm>
                  <a:off x="1081022" y="3025806"/>
                  <a:ext cx="972145" cy="779429"/>
                </a:xfrm>
                <a:prstGeom prst="rect">
                  <a:avLst/>
                </a:prstGeom>
              </p:spPr>
            </p:pic>
            <p:pic>
              <p:nvPicPr>
                <p:cNvPr id="129" name="Picture 128" descr="BE3600_isoplate.png"/>
                <p:cNvPicPr>
                  <a:picLocks noChangeAspect="1"/>
                </p:cNvPicPr>
                <p:nvPr/>
              </p:nvPicPr>
              <p:blipFill>
                <a:blip r:embed="rId6" cstate="print"/>
                <a:stretch>
                  <a:fillRect/>
                </a:stretch>
              </p:blipFill>
              <p:spPr>
                <a:xfrm>
                  <a:off x="1081022" y="2788740"/>
                  <a:ext cx="972145" cy="779429"/>
                </a:xfrm>
                <a:prstGeom prst="rect">
                  <a:avLst/>
                </a:prstGeom>
              </p:spPr>
            </p:pic>
            <p:pic>
              <p:nvPicPr>
                <p:cNvPr id="130" name="Picture 129" descr="BE3600_isoplate.png"/>
                <p:cNvPicPr>
                  <a:picLocks noChangeAspect="1"/>
                </p:cNvPicPr>
                <p:nvPr/>
              </p:nvPicPr>
              <p:blipFill>
                <a:blip r:embed="rId6" cstate="print"/>
                <a:stretch>
                  <a:fillRect/>
                </a:stretch>
              </p:blipFill>
              <p:spPr>
                <a:xfrm>
                  <a:off x="1081022" y="2551673"/>
                  <a:ext cx="972145" cy="779429"/>
                </a:xfrm>
                <a:prstGeom prst="rect">
                  <a:avLst/>
                </a:prstGeom>
              </p:spPr>
            </p:pic>
            <p:pic>
              <p:nvPicPr>
                <p:cNvPr id="131" name="Picture 14" descr="BE3600_isoplate.png"/>
                <p:cNvPicPr>
                  <a:picLocks noChangeAspect="1"/>
                </p:cNvPicPr>
                <p:nvPr/>
              </p:nvPicPr>
              <p:blipFill>
                <a:blip r:embed="rId6" cstate="print"/>
                <a:stretch>
                  <a:fillRect/>
                </a:stretch>
              </p:blipFill>
              <p:spPr>
                <a:xfrm>
                  <a:off x="1081022" y="2314607"/>
                  <a:ext cx="972145" cy="779429"/>
                </a:xfrm>
                <a:prstGeom prst="rect">
                  <a:avLst/>
                </a:prstGeom>
              </p:spPr>
            </p:pic>
          </p:grpSp>
        </p:grpSp>
        <p:pic>
          <p:nvPicPr>
            <p:cNvPr id="136" name="Picture 135" descr="SYM_iso.png"/>
            <p:cNvPicPr>
              <a:picLocks noChangeAspect="1"/>
            </p:cNvPicPr>
            <p:nvPr/>
          </p:nvPicPr>
          <p:blipFill>
            <a:blip r:embed="rId7" cstate="print"/>
            <a:stretch>
              <a:fillRect/>
            </a:stretch>
          </p:blipFill>
          <p:spPr>
            <a:xfrm>
              <a:off x="4698957" y="4536439"/>
              <a:ext cx="272550" cy="446981"/>
            </a:xfrm>
            <a:prstGeom prst="rect">
              <a:avLst/>
            </a:prstGeom>
          </p:spPr>
        </p:pic>
        <p:grpSp>
          <p:nvGrpSpPr>
            <p:cNvPr id="137" name="Group 17"/>
            <p:cNvGrpSpPr>
              <a:grpSpLocks noChangeAspect="1"/>
            </p:cNvGrpSpPr>
            <p:nvPr/>
          </p:nvGrpSpPr>
          <p:grpSpPr>
            <a:xfrm>
              <a:off x="4809017" y="4109086"/>
              <a:ext cx="428892" cy="427668"/>
              <a:chOff x="2945554" y="1095081"/>
              <a:chExt cx="612371" cy="574069"/>
            </a:xfrm>
          </p:grpSpPr>
          <p:sp>
            <p:nvSpPr>
              <p:cNvPr id="138" name="Oval 137"/>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39"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40" name="Group 16"/>
              <p:cNvGrpSpPr/>
              <p:nvPr/>
            </p:nvGrpSpPr>
            <p:grpSpPr>
              <a:xfrm>
                <a:off x="3179547" y="1370500"/>
                <a:ext cx="230981" cy="132829"/>
                <a:chOff x="3757613" y="1285875"/>
                <a:chExt cx="230981" cy="132829"/>
              </a:xfrm>
            </p:grpSpPr>
            <p:sp>
              <p:nvSpPr>
                <p:cNvPr id="141"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42" name="Rectangle 141"/>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43" name="Rectangle 142"/>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grpSp>
        <p:nvGrpSpPr>
          <p:cNvPr id="144" name="Group 143"/>
          <p:cNvGrpSpPr/>
          <p:nvPr/>
        </p:nvGrpSpPr>
        <p:grpSpPr>
          <a:xfrm>
            <a:off x="5812058" y="3943696"/>
            <a:ext cx="874649" cy="344673"/>
            <a:chOff x="7831355" y="2593259"/>
            <a:chExt cx="874649" cy="344673"/>
          </a:xfrm>
        </p:grpSpPr>
        <p:pic>
          <p:nvPicPr>
            <p:cNvPr id="145" name="Picture 144" descr="vmware_newlogo.png"/>
            <p:cNvPicPr>
              <a:picLocks noChangeAspect="1"/>
            </p:cNvPicPr>
            <p:nvPr/>
          </p:nvPicPr>
          <p:blipFill>
            <a:blip r:embed="rId8" cstate="print">
              <a:lum bright="-2000"/>
            </a:blip>
            <a:stretch>
              <a:fillRect/>
            </a:stretch>
          </p:blipFill>
          <p:spPr>
            <a:xfrm>
              <a:off x="7960031" y="2593259"/>
              <a:ext cx="709832" cy="179143"/>
            </a:xfrm>
            <a:prstGeom prst="rect">
              <a:avLst/>
            </a:prstGeom>
          </p:spPr>
        </p:pic>
        <p:pic>
          <p:nvPicPr>
            <p:cNvPr id="146" name="Picture 145" descr="Hyper-V_logo.png"/>
            <p:cNvPicPr>
              <a:picLocks noChangeAspect="1"/>
            </p:cNvPicPr>
            <p:nvPr/>
          </p:nvPicPr>
          <p:blipFill>
            <a:blip r:embed="rId9" cstate="print"/>
            <a:stretch>
              <a:fillRect/>
            </a:stretch>
          </p:blipFill>
          <p:spPr>
            <a:xfrm>
              <a:off x="7831355" y="2743869"/>
              <a:ext cx="874649" cy="194063"/>
            </a:xfrm>
            <a:prstGeom prst="rect">
              <a:avLst/>
            </a:prstGeom>
          </p:spPr>
        </p:pic>
      </p:grpSp>
      <p:sp>
        <p:nvSpPr>
          <p:cNvPr id="116" name="Rectangle 43"/>
          <p:cNvSpPr>
            <a:spLocks noChangeArrowheads="1"/>
          </p:cNvSpPr>
          <p:nvPr/>
        </p:nvSpPr>
        <p:spPr bwMode="auto">
          <a:xfrm>
            <a:off x="1303867" y="5620418"/>
            <a:ext cx="1811480" cy="21198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300" dirty="0" smtClean="0">
                <a:latin typeface="+mj-lt"/>
                <a:cs typeface="Times New Roman" pitchFamily="18" charset="0"/>
              </a:rPr>
              <a:t>Physical</a:t>
            </a:r>
            <a:endParaRPr lang="en-US" sz="1300" dirty="0">
              <a:latin typeface="+mj-lt"/>
              <a:cs typeface="Times New Roman" pitchFamily="18" charset="0"/>
            </a:endParaRPr>
          </a:p>
        </p:txBody>
      </p:sp>
      <p:grpSp>
        <p:nvGrpSpPr>
          <p:cNvPr id="209" name="Group 208"/>
          <p:cNvGrpSpPr/>
          <p:nvPr/>
        </p:nvGrpSpPr>
        <p:grpSpPr>
          <a:xfrm>
            <a:off x="1747942" y="4143722"/>
            <a:ext cx="925947" cy="1194582"/>
            <a:chOff x="1747942" y="4296125"/>
            <a:chExt cx="925947" cy="1194582"/>
          </a:xfrm>
        </p:grpSpPr>
        <p:sp>
          <p:nvSpPr>
            <p:cNvPr id="112" name="Oval 111"/>
            <p:cNvSpPr>
              <a:spLocks noChangeAspect="1"/>
            </p:cNvSpPr>
            <p:nvPr/>
          </p:nvSpPr>
          <p:spPr bwMode="auto">
            <a:xfrm>
              <a:off x="1747942" y="4578714"/>
              <a:ext cx="925947" cy="911993"/>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56" name="Group 238"/>
            <p:cNvGrpSpPr>
              <a:grpSpLocks noChangeAspect="1"/>
            </p:cNvGrpSpPr>
            <p:nvPr/>
          </p:nvGrpSpPr>
          <p:grpSpPr>
            <a:xfrm>
              <a:off x="1861117" y="4310970"/>
              <a:ext cx="699597" cy="1045326"/>
              <a:chOff x="6125007" y="1676400"/>
              <a:chExt cx="2254250" cy="3448050"/>
            </a:xfrm>
          </p:grpSpPr>
          <p:pic>
            <p:nvPicPr>
              <p:cNvPr id="157" name="Picture 156" descr="rack.png"/>
              <p:cNvPicPr>
                <a:picLocks noChangeAspect="1"/>
              </p:cNvPicPr>
              <p:nvPr/>
            </p:nvPicPr>
            <p:blipFill>
              <a:blip r:embed="rId10" cstate="print"/>
              <a:stretch>
                <a:fillRect/>
              </a:stretch>
            </p:blipFill>
            <p:spPr>
              <a:xfrm>
                <a:off x="6125007" y="1676400"/>
                <a:ext cx="2254250" cy="3448050"/>
              </a:xfrm>
              <a:prstGeom prst="rect">
                <a:avLst/>
              </a:prstGeom>
            </p:spPr>
          </p:pic>
          <p:pic>
            <p:nvPicPr>
              <p:cNvPr id="158" name="Picture 157" descr="IMG_diskarray_face.png"/>
              <p:cNvPicPr>
                <a:picLocks noChangeAspect="1"/>
              </p:cNvPicPr>
              <p:nvPr/>
            </p:nvPicPr>
            <p:blipFill>
              <a:blip r:embed="rId11" cstate="print"/>
              <a:stretch>
                <a:fillRect/>
              </a:stretch>
            </p:blipFill>
            <p:spPr>
              <a:xfrm>
                <a:off x="6397235" y="3793277"/>
                <a:ext cx="647700" cy="777240"/>
              </a:xfrm>
              <a:prstGeom prst="rect">
                <a:avLst/>
              </a:prstGeom>
            </p:spPr>
          </p:pic>
          <p:pic>
            <p:nvPicPr>
              <p:cNvPr id="159" name="Picture 158" descr="IMG_diskarray_face.png"/>
              <p:cNvPicPr>
                <a:picLocks noChangeAspect="1"/>
              </p:cNvPicPr>
              <p:nvPr/>
            </p:nvPicPr>
            <p:blipFill>
              <a:blip r:embed="rId11" cstate="print"/>
              <a:stretch>
                <a:fillRect/>
              </a:stretch>
            </p:blipFill>
            <p:spPr>
              <a:xfrm>
                <a:off x="6397236" y="3374177"/>
                <a:ext cx="647700" cy="777238"/>
              </a:xfrm>
              <a:prstGeom prst="rect">
                <a:avLst/>
              </a:prstGeom>
            </p:spPr>
          </p:pic>
          <p:pic>
            <p:nvPicPr>
              <p:cNvPr id="160" name="Picture 159" descr="IMG_switchface.png"/>
              <p:cNvPicPr>
                <a:picLocks noChangeAspect="1"/>
              </p:cNvPicPr>
              <p:nvPr/>
            </p:nvPicPr>
            <p:blipFill>
              <a:blip r:embed="rId12" cstate="print"/>
              <a:stretch>
                <a:fillRect/>
              </a:stretch>
            </p:blipFill>
            <p:spPr>
              <a:xfrm>
                <a:off x="6391520" y="3237442"/>
                <a:ext cx="653415" cy="497840"/>
              </a:xfrm>
              <a:prstGeom prst="rect">
                <a:avLst/>
              </a:prstGeom>
            </p:spPr>
          </p:pic>
          <p:pic>
            <p:nvPicPr>
              <p:cNvPr id="161" name="Picture 160" descr="IMG_switchface.png"/>
              <p:cNvPicPr>
                <a:picLocks noChangeAspect="1"/>
              </p:cNvPicPr>
              <p:nvPr/>
            </p:nvPicPr>
            <p:blipFill>
              <a:blip r:embed="rId12" cstate="print"/>
              <a:stretch>
                <a:fillRect/>
              </a:stretch>
            </p:blipFill>
            <p:spPr>
              <a:xfrm>
                <a:off x="6391521" y="3098449"/>
                <a:ext cx="653415" cy="497840"/>
              </a:xfrm>
              <a:prstGeom prst="rect">
                <a:avLst/>
              </a:prstGeom>
            </p:spPr>
          </p:pic>
          <p:pic>
            <p:nvPicPr>
              <p:cNvPr id="162" name="Picture 161" descr="IMG_switchface.png"/>
              <p:cNvPicPr>
                <a:picLocks noChangeAspect="1"/>
              </p:cNvPicPr>
              <p:nvPr/>
            </p:nvPicPr>
            <p:blipFill>
              <a:blip r:embed="rId12" cstate="print"/>
              <a:stretch>
                <a:fillRect/>
              </a:stretch>
            </p:blipFill>
            <p:spPr>
              <a:xfrm>
                <a:off x="6391521" y="2820458"/>
                <a:ext cx="653415" cy="497840"/>
              </a:xfrm>
              <a:prstGeom prst="rect">
                <a:avLst/>
              </a:prstGeom>
            </p:spPr>
          </p:pic>
          <p:pic>
            <p:nvPicPr>
              <p:cNvPr id="163" name="Picture 162" descr="IMG_switchface.png"/>
              <p:cNvPicPr>
                <a:picLocks noChangeAspect="1"/>
              </p:cNvPicPr>
              <p:nvPr/>
            </p:nvPicPr>
            <p:blipFill>
              <a:blip r:embed="rId12" cstate="print"/>
              <a:stretch>
                <a:fillRect/>
              </a:stretch>
            </p:blipFill>
            <p:spPr>
              <a:xfrm>
                <a:off x="6391520" y="2959452"/>
                <a:ext cx="653415" cy="497840"/>
              </a:xfrm>
              <a:prstGeom prst="rect">
                <a:avLst/>
              </a:prstGeom>
            </p:spPr>
          </p:pic>
          <p:pic>
            <p:nvPicPr>
              <p:cNvPr id="164" name="Picture 163" descr="IMG_routerface.png"/>
              <p:cNvPicPr>
                <a:picLocks noChangeAspect="1"/>
              </p:cNvPicPr>
              <p:nvPr/>
            </p:nvPicPr>
            <p:blipFill>
              <a:blip r:embed="rId13" cstate="print"/>
              <a:stretch>
                <a:fillRect/>
              </a:stretch>
            </p:blipFill>
            <p:spPr>
              <a:xfrm>
                <a:off x="6391518" y="2601384"/>
                <a:ext cx="653415" cy="578739"/>
              </a:xfrm>
              <a:prstGeom prst="rect">
                <a:avLst/>
              </a:prstGeom>
            </p:spPr>
          </p:pic>
        </p:grpSp>
        <p:pic>
          <p:nvPicPr>
            <p:cNvPr id="165" name="Picture 164" descr="IMG_security_side.png"/>
            <p:cNvPicPr>
              <a:picLocks noChangeAspect="1"/>
            </p:cNvPicPr>
            <p:nvPr/>
          </p:nvPicPr>
          <p:blipFill>
            <a:blip r:embed="rId14" cstate="print"/>
            <a:stretch>
              <a:fillRect/>
            </a:stretch>
          </p:blipFill>
          <p:spPr>
            <a:xfrm flipH="1">
              <a:off x="2340714" y="4296125"/>
              <a:ext cx="311907" cy="552925"/>
            </a:xfrm>
            <a:prstGeom prst="rect">
              <a:avLst/>
            </a:prstGeom>
          </p:spPr>
        </p:pic>
      </p:grpSp>
      <p:sp>
        <p:nvSpPr>
          <p:cNvPr id="118" name="Rectangle 43"/>
          <p:cNvSpPr>
            <a:spLocks noChangeArrowheads="1"/>
          </p:cNvSpPr>
          <p:nvPr/>
        </p:nvSpPr>
        <p:spPr bwMode="auto">
          <a:xfrm>
            <a:off x="5990103" y="5620418"/>
            <a:ext cx="1811480" cy="21198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300" dirty="0" smtClean="0">
                <a:latin typeface="+mj-lt"/>
                <a:cs typeface="Times New Roman" pitchFamily="18" charset="0"/>
              </a:rPr>
              <a:t>Virtual</a:t>
            </a:r>
            <a:endParaRPr lang="en-US" sz="1300" dirty="0">
              <a:latin typeface="+mj-lt"/>
              <a:cs typeface="Times New Roman" pitchFamily="18" charset="0"/>
            </a:endParaRPr>
          </a:p>
        </p:txBody>
      </p:sp>
      <p:sp>
        <p:nvSpPr>
          <p:cNvPr id="170" name="Right Arrow 169"/>
          <p:cNvSpPr/>
          <p:nvPr/>
        </p:nvSpPr>
        <p:spPr bwMode="auto">
          <a:xfrm>
            <a:off x="2924697" y="4614331"/>
            <a:ext cx="949350" cy="516442"/>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71" name="Right Arrow 170"/>
          <p:cNvSpPr/>
          <p:nvPr/>
        </p:nvSpPr>
        <p:spPr bwMode="auto">
          <a:xfrm flipH="1">
            <a:off x="5261488" y="4614331"/>
            <a:ext cx="949350" cy="516442"/>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05" name="Trapezoid 204"/>
          <p:cNvSpPr/>
          <p:nvPr/>
        </p:nvSpPr>
        <p:spPr bwMode="auto">
          <a:xfrm rot="17850779">
            <a:off x="7449740" y="4738856"/>
            <a:ext cx="481690" cy="1116640"/>
          </a:xfrm>
          <a:prstGeom prst="trapezoid">
            <a:avLst>
              <a:gd name="adj" fmla="val 38348"/>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10" name="Trapezoid 209"/>
          <p:cNvSpPr/>
          <p:nvPr/>
        </p:nvSpPr>
        <p:spPr bwMode="auto">
          <a:xfrm rot="3749221" flipV="1">
            <a:off x="7449740" y="3892189"/>
            <a:ext cx="481690" cy="1116640"/>
          </a:xfrm>
          <a:prstGeom prst="trapezoid">
            <a:avLst>
              <a:gd name="adj" fmla="val 33672"/>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207" name="Group 206"/>
          <p:cNvGrpSpPr/>
          <p:nvPr/>
        </p:nvGrpSpPr>
        <p:grpSpPr>
          <a:xfrm>
            <a:off x="6442502" y="4124859"/>
            <a:ext cx="1160437" cy="1213445"/>
            <a:chOff x="6434035" y="4277262"/>
            <a:chExt cx="1160437" cy="1213445"/>
          </a:xfrm>
        </p:grpSpPr>
        <p:sp>
          <p:nvSpPr>
            <p:cNvPr id="111" name="Oval 110"/>
            <p:cNvSpPr>
              <a:spLocks noChangeAspect="1"/>
            </p:cNvSpPr>
            <p:nvPr/>
          </p:nvSpPr>
          <p:spPr bwMode="auto">
            <a:xfrm>
              <a:off x="6434035" y="4578714"/>
              <a:ext cx="925947" cy="911993"/>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47" name="Group 238"/>
            <p:cNvGrpSpPr>
              <a:grpSpLocks noChangeAspect="1"/>
            </p:cNvGrpSpPr>
            <p:nvPr/>
          </p:nvGrpSpPr>
          <p:grpSpPr>
            <a:xfrm>
              <a:off x="6547211" y="4310970"/>
              <a:ext cx="699597" cy="1045326"/>
              <a:chOff x="6125007" y="1676400"/>
              <a:chExt cx="2254250" cy="3448050"/>
            </a:xfrm>
          </p:grpSpPr>
          <p:pic>
            <p:nvPicPr>
              <p:cNvPr id="148" name="Picture 147" descr="rack.png"/>
              <p:cNvPicPr>
                <a:picLocks noChangeAspect="1"/>
              </p:cNvPicPr>
              <p:nvPr/>
            </p:nvPicPr>
            <p:blipFill>
              <a:blip r:embed="rId10" cstate="print"/>
              <a:stretch>
                <a:fillRect/>
              </a:stretch>
            </p:blipFill>
            <p:spPr>
              <a:xfrm>
                <a:off x="6125007" y="1676400"/>
                <a:ext cx="2254250" cy="3448050"/>
              </a:xfrm>
              <a:prstGeom prst="rect">
                <a:avLst/>
              </a:prstGeom>
            </p:spPr>
          </p:pic>
          <p:pic>
            <p:nvPicPr>
              <p:cNvPr id="149" name="Picture 148" descr="IMG_diskarray_face.png"/>
              <p:cNvPicPr>
                <a:picLocks noChangeAspect="1"/>
              </p:cNvPicPr>
              <p:nvPr/>
            </p:nvPicPr>
            <p:blipFill>
              <a:blip r:embed="rId11" cstate="print"/>
              <a:stretch>
                <a:fillRect/>
              </a:stretch>
            </p:blipFill>
            <p:spPr>
              <a:xfrm>
                <a:off x="6397235" y="3793277"/>
                <a:ext cx="647700" cy="777240"/>
              </a:xfrm>
              <a:prstGeom prst="rect">
                <a:avLst/>
              </a:prstGeom>
            </p:spPr>
          </p:pic>
          <p:pic>
            <p:nvPicPr>
              <p:cNvPr id="150" name="Picture 149" descr="IMG_diskarray_face.png"/>
              <p:cNvPicPr>
                <a:picLocks noChangeAspect="1"/>
              </p:cNvPicPr>
              <p:nvPr/>
            </p:nvPicPr>
            <p:blipFill>
              <a:blip r:embed="rId11" cstate="print"/>
              <a:stretch>
                <a:fillRect/>
              </a:stretch>
            </p:blipFill>
            <p:spPr>
              <a:xfrm>
                <a:off x="6397236" y="3374177"/>
                <a:ext cx="647700" cy="777238"/>
              </a:xfrm>
              <a:prstGeom prst="rect">
                <a:avLst/>
              </a:prstGeom>
            </p:spPr>
          </p:pic>
          <p:pic>
            <p:nvPicPr>
              <p:cNvPr id="151" name="Picture 150" descr="IMG_switchface.png"/>
              <p:cNvPicPr>
                <a:picLocks noChangeAspect="1"/>
              </p:cNvPicPr>
              <p:nvPr/>
            </p:nvPicPr>
            <p:blipFill>
              <a:blip r:embed="rId12" cstate="print"/>
              <a:stretch>
                <a:fillRect/>
              </a:stretch>
            </p:blipFill>
            <p:spPr>
              <a:xfrm>
                <a:off x="6391520" y="3237442"/>
                <a:ext cx="653415" cy="497840"/>
              </a:xfrm>
              <a:prstGeom prst="rect">
                <a:avLst/>
              </a:prstGeom>
            </p:spPr>
          </p:pic>
          <p:pic>
            <p:nvPicPr>
              <p:cNvPr id="152" name="Picture 151" descr="IMG_switchface.png"/>
              <p:cNvPicPr>
                <a:picLocks noChangeAspect="1"/>
              </p:cNvPicPr>
              <p:nvPr/>
            </p:nvPicPr>
            <p:blipFill>
              <a:blip r:embed="rId12" cstate="print"/>
              <a:stretch>
                <a:fillRect/>
              </a:stretch>
            </p:blipFill>
            <p:spPr>
              <a:xfrm>
                <a:off x="6391521" y="3098449"/>
                <a:ext cx="653415" cy="497840"/>
              </a:xfrm>
              <a:prstGeom prst="rect">
                <a:avLst/>
              </a:prstGeom>
            </p:spPr>
          </p:pic>
          <p:pic>
            <p:nvPicPr>
              <p:cNvPr id="153" name="Picture 152" descr="IMG_switchface.png"/>
              <p:cNvPicPr>
                <a:picLocks noChangeAspect="1"/>
              </p:cNvPicPr>
              <p:nvPr/>
            </p:nvPicPr>
            <p:blipFill>
              <a:blip r:embed="rId12" cstate="print"/>
              <a:stretch>
                <a:fillRect/>
              </a:stretch>
            </p:blipFill>
            <p:spPr>
              <a:xfrm>
                <a:off x="6391521" y="2820458"/>
                <a:ext cx="653415" cy="497840"/>
              </a:xfrm>
              <a:prstGeom prst="rect">
                <a:avLst/>
              </a:prstGeom>
            </p:spPr>
          </p:pic>
          <p:pic>
            <p:nvPicPr>
              <p:cNvPr id="154" name="Picture 153" descr="IMG_switchface.png"/>
              <p:cNvPicPr>
                <a:picLocks noChangeAspect="1"/>
              </p:cNvPicPr>
              <p:nvPr/>
            </p:nvPicPr>
            <p:blipFill>
              <a:blip r:embed="rId12" cstate="print"/>
              <a:stretch>
                <a:fillRect/>
              </a:stretch>
            </p:blipFill>
            <p:spPr>
              <a:xfrm>
                <a:off x="6391520" y="2959452"/>
                <a:ext cx="653415" cy="497840"/>
              </a:xfrm>
              <a:prstGeom prst="rect">
                <a:avLst/>
              </a:prstGeom>
            </p:spPr>
          </p:pic>
          <p:pic>
            <p:nvPicPr>
              <p:cNvPr id="155" name="Picture 154" descr="IMG_routerface.png"/>
              <p:cNvPicPr>
                <a:picLocks noChangeAspect="1"/>
              </p:cNvPicPr>
              <p:nvPr/>
            </p:nvPicPr>
            <p:blipFill>
              <a:blip r:embed="rId13" cstate="print"/>
              <a:stretch>
                <a:fillRect/>
              </a:stretch>
            </p:blipFill>
            <p:spPr>
              <a:xfrm>
                <a:off x="6391518" y="2601384"/>
                <a:ext cx="653415" cy="578739"/>
              </a:xfrm>
              <a:prstGeom prst="rect">
                <a:avLst/>
              </a:prstGeom>
            </p:spPr>
          </p:pic>
        </p:grpSp>
        <p:pic>
          <p:nvPicPr>
            <p:cNvPr id="166" name="Picture 165" descr="vm_hypervisor.png"/>
            <p:cNvPicPr>
              <a:picLocks noChangeAspect="1"/>
            </p:cNvPicPr>
            <p:nvPr/>
          </p:nvPicPr>
          <p:blipFill>
            <a:blip r:embed="rId15" cstate="print"/>
            <a:stretch>
              <a:fillRect/>
            </a:stretch>
          </p:blipFill>
          <p:spPr>
            <a:xfrm>
              <a:off x="6924287" y="4277262"/>
              <a:ext cx="670185" cy="624941"/>
            </a:xfrm>
            <a:prstGeom prst="rect">
              <a:avLst/>
            </a:prstGeom>
          </p:spPr>
        </p:pic>
      </p:grpSp>
      <p:sp>
        <p:nvSpPr>
          <p:cNvPr id="172" name="Oval 171"/>
          <p:cNvSpPr>
            <a:spLocks noChangeAspect="1"/>
          </p:cNvSpPr>
          <p:nvPr/>
        </p:nvSpPr>
        <p:spPr bwMode="auto">
          <a:xfrm>
            <a:off x="7918151" y="3901367"/>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01" name="Oval 200"/>
          <p:cNvSpPr>
            <a:spLocks noChangeAspect="1"/>
          </p:cNvSpPr>
          <p:nvPr/>
        </p:nvSpPr>
        <p:spPr bwMode="auto">
          <a:xfrm>
            <a:off x="7918151" y="4578700"/>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02" name="Oval 201"/>
          <p:cNvSpPr>
            <a:spLocks noChangeAspect="1"/>
          </p:cNvSpPr>
          <p:nvPr/>
        </p:nvSpPr>
        <p:spPr bwMode="auto">
          <a:xfrm>
            <a:off x="7918151" y="5256033"/>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04" name="Picture 203" descr="windows-translogo.png"/>
          <p:cNvPicPr>
            <a:picLocks noChangeAspect="1"/>
          </p:cNvPicPr>
          <p:nvPr/>
        </p:nvPicPr>
        <p:blipFill>
          <a:blip r:embed="rId16" cstate="print"/>
          <a:stretch>
            <a:fillRect/>
          </a:stretch>
        </p:blipFill>
        <p:spPr>
          <a:xfrm>
            <a:off x="8026401" y="5389278"/>
            <a:ext cx="372532" cy="329712"/>
          </a:xfrm>
          <a:prstGeom prst="rect">
            <a:avLst/>
          </a:prstGeom>
        </p:spPr>
      </p:pic>
      <p:pic>
        <p:nvPicPr>
          <p:cNvPr id="211" name="Picture 210" descr="vm2.png"/>
          <p:cNvPicPr>
            <a:picLocks noChangeAspect="1"/>
          </p:cNvPicPr>
          <p:nvPr/>
        </p:nvPicPr>
        <p:blipFill>
          <a:blip r:embed="rId17" cstate="print"/>
          <a:stretch>
            <a:fillRect/>
          </a:stretch>
        </p:blipFill>
        <p:spPr>
          <a:xfrm>
            <a:off x="7636933" y="4552990"/>
            <a:ext cx="550334" cy="442172"/>
          </a:xfrm>
          <a:prstGeom prst="rect">
            <a:avLst/>
          </a:prstGeom>
        </p:spPr>
      </p:pic>
      <p:pic>
        <p:nvPicPr>
          <p:cNvPr id="212" name="Picture 211" descr="vm2.png"/>
          <p:cNvPicPr>
            <a:picLocks noChangeAspect="1"/>
          </p:cNvPicPr>
          <p:nvPr/>
        </p:nvPicPr>
        <p:blipFill>
          <a:blip r:embed="rId17" cstate="print"/>
          <a:stretch>
            <a:fillRect/>
          </a:stretch>
        </p:blipFill>
        <p:spPr>
          <a:xfrm>
            <a:off x="7636933" y="5230324"/>
            <a:ext cx="550334" cy="442172"/>
          </a:xfrm>
          <a:prstGeom prst="rect">
            <a:avLst/>
          </a:prstGeom>
        </p:spPr>
      </p:pic>
      <p:pic>
        <p:nvPicPr>
          <p:cNvPr id="213" name="Picture 840" descr="Linux"/>
          <p:cNvPicPr>
            <a:picLocks noChangeAspect="1" noChangeArrowheads="1"/>
          </p:cNvPicPr>
          <p:nvPr/>
        </p:nvPicPr>
        <p:blipFill>
          <a:blip r:embed="rId18" cstate="print"/>
          <a:srcRect/>
          <a:stretch>
            <a:fillRect/>
          </a:stretch>
        </p:blipFill>
        <p:spPr bwMode="auto">
          <a:xfrm>
            <a:off x="8058183" y="4686298"/>
            <a:ext cx="314256" cy="368300"/>
          </a:xfrm>
          <a:prstGeom prst="rect">
            <a:avLst/>
          </a:prstGeom>
          <a:noFill/>
          <a:ln w="9525">
            <a:noFill/>
            <a:miter lim="800000"/>
            <a:headEnd/>
            <a:tailEnd/>
          </a:ln>
        </p:spPr>
      </p:pic>
      <p:grpSp>
        <p:nvGrpSpPr>
          <p:cNvPr id="214" name="Group 213"/>
          <p:cNvGrpSpPr/>
          <p:nvPr/>
        </p:nvGrpSpPr>
        <p:grpSpPr>
          <a:xfrm>
            <a:off x="4599596" y="4893733"/>
            <a:ext cx="599506" cy="688176"/>
            <a:chOff x="-750763" y="2607734"/>
            <a:chExt cx="445308" cy="511172"/>
          </a:xfrm>
        </p:grpSpPr>
        <p:pic>
          <p:nvPicPr>
            <p:cNvPr id="215" name="Picture 214" descr="IMG_disk_sm_silver.png"/>
            <p:cNvPicPr>
              <a:picLocks noChangeAspect="1"/>
            </p:cNvPicPr>
            <p:nvPr/>
          </p:nvPicPr>
          <p:blipFill>
            <a:blip r:embed="rId19" cstate="print"/>
            <a:stretch>
              <a:fillRect/>
            </a:stretch>
          </p:blipFill>
          <p:spPr>
            <a:xfrm>
              <a:off x="-750763" y="2774805"/>
              <a:ext cx="445308" cy="344101"/>
            </a:xfrm>
            <a:prstGeom prst="rect">
              <a:avLst/>
            </a:prstGeom>
          </p:spPr>
        </p:pic>
        <p:pic>
          <p:nvPicPr>
            <p:cNvPr id="216" name="Picture 215" descr="IMG_disk_sm_silver.png"/>
            <p:cNvPicPr>
              <a:picLocks noChangeAspect="1"/>
            </p:cNvPicPr>
            <p:nvPr/>
          </p:nvPicPr>
          <p:blipFill>
            <a:blip r:embed="rId19" cstate="print"/>
            <a:stretch>
              <a:fillRect/>
            </a:stretch>
          </p:blipFill>
          <p:spPr>
            <a:xfrm>
              <a:off x="-750763" y="2691270"/>
              <a:ext cx="445308" cy="344101"/>
            </a:xfrm>
            <a:prstGeom prst="rect">
              <a:avLst/>
            </a:prstGeom>
          </p:spPr>
        </p:pic>
        <p:pic>
          <p:nvPicPr>
            <p:cNvPr id="217" name="Picture 216" descr="IMG_disk_sm_silver.png"/>
            <p:cNvPicPr>
              <a:picLocks noChangeAspect="1"/>
            </p:cNvPicPr>
            <p:nvPr/>
          </p:nvPicPr>
          <p:blipFill>
            <a:blip r:embed="rId19" cstate="print"/>
            <a:stretch>
              <a:fillRect/>
            </a:stretch>
          </p:blipFill>
          <p:spPr>
            <a:xfrm>
              <a:off x="-750763" y="2607734"/>
              <a:ext cx="445308" cy="344101"/>
            </a:xfrm>
            <a:prstGeom prst="rect">
              <a:avLst/>
            </a:prstGeom>
          </p:spPr>
        </p:pic>
      </p:grpSp>
      <p:pic>
        <p:nvPicPr>
          <p:cNvPr id="220" name="Picture 219" descr="mailbox.png"/>
          <p:cNvPicPr>
            <a:picLocks noChangeAspect="1"/>
          </p:cNvPicPr>
          <p:nvPr/>
        </p:nvPicPr>
        <p:blipFill>
          <a:blip r:embed="rId20" cstate="print"/>
          <a:stretch>
            <a:fillRect/>
          </a:stretch>
        </p:blipFill>
        <p:spPr>
          <a:xfrm>
            <a:off x="7993937" y="3972323"/>
            <a:ext cx="413462" cy="428535"/>
          </a:xfrm>
          <a:prstGeom prst="rect">
            <a:avLst/>
          </a:prstGeom>
        </p:spPr>
      </p:pic>
      <p:pic>
        <p:nvPicPr>
          <p:cNvPr id="195" name="Picture 194" descr="vm2.png"/>
          <p:cNvPicPr>
            <a:picLocks noChangeAspect="1"/>
          </p:cNvPicPr>
          <p:nvPr/>
        </p:nvPicPr>
        <p:blipFill>
          <a:blip r:embed="rId17" cstate="print"/>
          <a:stretch>
            <a:fillRect/>
          </a:stretch>
        </p:blipFill>
        <p:spPr>
          <a:xfrm>
            <a:off x="7636933" y="3875657"/>
            <a:ext cx="550334" cy="442172"/>
          </a:xfrm>
          <a:prstGeom prst="rect">
            <a:avLst/>
          </a:prstGeom>
        </p:spPr>
      </p:pic>
      <p:sp>
        <p:nvSpPr>
          <p:cNvPr id="221" name="Footer Placeholder 56"/>
          <p:cNvSpPr>
            <a:spLocks noGrp="1"/>
          </p:cNvSpPr>
          <p:nvPr>
            <p:ph type="ftr" sz="quarter" idx="10"/>
          </p:nvPr>
        </p:nvSpPr>
        <p:spPr>
          <a:xfrm>
            <a:off x="381000" y="6357938"/>
            <a:ext cx="4183063" cy="233362"/>
          </a:xfrm>
        </p:spPr>
        <p:txBody>
          <a:bodyPr/>
          <a:lstStyle/>
          <a:p>
            <a:r>
              <a:rPr lang="en-US" dirty="0" smtClean="0"/>
              <a:t>Backup Exec 2012 Family</a:t>
            </a:r>
            <a:endParaRPr lang="en-US" dirty="0"/>
          </a:p>
        </p:txBody>
      </p:sp>
    </p:spTree>
    <p:extLst>
      <p:ext uri="{BB962C8B-B14F-4D97-AF65-F5344CB8AC3E}">
        <p14:creationId xmlns="" xmlns:p14="http://schemas.microsoft.com/office/powerpoint/2010/main" val="22648474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ounded Rectangle 203"/>
          <p:cNvSpPr/>
          <p:nvPr/>
        </p:nvSpPr>
        <p:spPr bwMode="auto">
          <a:xfrm>
            <a:off x="4953000" y="989072"/>
            <a:ext cx="3810000" cy="4758267"/>
          </a:xfrm>
          <a:prstGeom prst="roundRect">
            <a:avLst>
              <a:gd name="adj" fmla="val 1459"/>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317" name="Right Arrow 316"/>
          <p:cNvSpPr/>
          <p:nvPr/>
        </p:nvSpPr>
        <p:spPr bwMode="auto">
          <a:xfrm rot="6458353" flipH="1">
            <a:off x="6024957" y="3376416"/>
            <a:ext cx="892467" cy="348728"/>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grpSp>
        <p:nvGrpSpPr>
          <p:cNvPr id="311" name="Group 310"/>
          <p:cNvGrpSpPr/>
          <p:nvPr/>
        </p:nvGrpSpPr>
        <p:grpSpPr>
          <a:xfrm rot="20337027" flipH="1">
            <a:off x="5361201" y="3917999"/>
            <a:ext cx="1123534" cy="1189118"/>
            <a:chOff x="7054725" y="4239645"/>
            <a:chExt cx="1204595" cy="1274914"/>
          </a:xfrm>
        </p:grpSpPr>
        <p:sp>
          <p:nvSpPr>
            <p:cNvPr id="312" name="Trapezoid 311"/>
            <p:cNvSpPr/>
            <p:nvPr/>
          </p:nvSpPr>
          <p:spPr bwMode="auto">
            <a:xfrm rot="16383095">
              <a:off x="7389411" y="4297666"/>
              <a:ext cx="447268" cy="1116640"/>
            </a:xfrm>
            <a:prstGeom prst="trapezoid">
              <a:avLst>
                <a:gd name="adj" fmla="val 45759"/>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313" name="Trapezoid 312"/>
            <p:cNvSpPr/>
            <p:nvPr/>
          </p:nvSpPr>
          <p:spPr bwMode="auto">
            <a:xfrm rot="18238500">
              <a:off x="7460156" y="4715394"/>
              <a:ext cx="481690" cy="1116639"/>
            </a:xfrm>
            <a:prstGeom prst="trapezoid">
              <a:avLst>
                <a:gd name="adj" fmla="val 38348"/>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314" name="Trapezoid 313"/>
            <p:cNvSpPr/>
            <p:nvPr/>
          </p:nvSpPr>
          <p:spPr bwMode="auto">
            <a:xfrm rot="3749221" flipV="1">
              <a:off x="7476260" y="3901794"/>
              <a:ext cx="440938" cy="1116639"/>
            </a:xfrm>
            <a:prstGeom prst="trapezoid">
              <a:avLst>
                <a:gd name="adj" fmla="val 33672"/>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grpSp>
      <p:sp>
        <p:nvSpPr>
          <p:cNvPr id="248" name="Trapezoid 247"/>
          <p:cNvSpPr/>
          <p:nvPr/>
        </p:nvSpPr>
        <p:spPr bwMode="auto">
          <a:xfrm rot="16200000">
            <a:off x="7424340" y="1960262"/>
            <a:ext cx="481690" cy="1116640"/>
          </a:xfrm>
          <a:prstGeom prst="trapezoid">
            <a:avLst>
              <a:gd name="adj" fmla="val 38348"/>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3" name="Title 2"/>
          <p:cNvSpPr>
            <a:spLocks noGrp="1"/>
          </p:cNvSpPr>
          <p:nvPr>
            <p:ph type="title"/>
          </p:nvPr>
        </p:nvSpPr>
        <p:spPr/>
        <p:txBody>
          <a:bodyPr anchor="ctr"/>
          <a:lstStyle/>
          <a:p>
            <a:r>
              <a:rPr lang="en-GB" noProof="0" dirty="0" smtClean="0"/>
              <a:t>Advanced VMware And Hyper-V Support</a:t>
            </a:r>
          </a:p>
        </p:txBody>
      </p:sp>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13</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179" name="Footer Placeholder 4"/>
          <p:cNvSpPr txBox="1">
            <a:spLocks/>
          </p:cNvSpPr>
          <p:nvPr/>
        </p:nvSpPr>
        <p:spPr>
          <a:xfrm>
            <a:off x="380999" y="6358518"/>
            <a:ext cx="6382657" cy="232782"/>
          </a:xfrm>
          <a:prstGeom prst="rect">
            <a:avLst/>
          </a:prstGeom>
        </p:spPr>
        <p:txBody>
          <a:bodyPr anchor="ctr"/>
          <a:lstStyle/>
          <a:p>
            <a:pPr lvl="0"/>
            <a:r>
              <a:rPr lang="en-US" sz="1200" dirty="0" smtClean="0">
                <a:solidFill>
                  <a:schemeClr val="bg2">
                    <a:lumMod val="50000"/>
                  </a:schemeClr>
                </a:solidFill>
                <a:latin typeface="+mj-lt"/>
              </a:rPr>
              <a:t>Backup Exec 2012 Family</a:t>
            </a:r>
          </a:p>
        </p:txBody>
      </p:sp>
      <p:grpSp>
        <p:nvGrpSpPr>
          <p:cNvPr id="187" name="Group 186"/>
          <p:cNvGrpSpPr/>
          <p:nvPr/>
        </p:nvGrpSpPr>
        <p:grpSpPr>
          <a:xfrm>
            <a:off x="7009713" y="143930"/>
            <a:ext cx="2000591" cy="745066"/>
            <a:chOff x="7077449" y="888999"/>
            <a:chExt cx="2000591" cy="745066"/>
          </a:xfrm>
          <a:effectLst>
            <a:outerShdw blurRad="152400" dist="25400" dir="5400000">
              <a:srgbClr val="000000">
                <a:alpha val="40000"/>
              </a:srgbClr>
            </a:outerShdw>
          </a:effectLst>
        </p:grpSpPr>
        <p:sp>
          <p:nvSpPr>
            <p:cNvPr id="188" name="Oval 187"/>
            <p:cNvSpPr/>
            <p:nvPr/>
          </p:nvSpPr>
          <p:spPr bwMode="auto">
            <a:xfrm>
              <a:off x="8332974" y="888999"/>
              <a:ext cx="745066" cy="745066"/>
            </a:xfrm>
            <a:prstGeom prst="ellipse">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grpSp>
          <p:nvGrpSpPr>
            <p:cNvPr id="198" name="Group 411"/>
            <p:cNvGrpSpPr/>
            <p:nvPr/>
          </p:nvGrpSpPr>
          <p:grpSpPr>
            <a:xfrm>
              <a:off x="7077449" y="936600"/>
              <a:ext cx="1954683" cy="653251"/>
              <a:chOff x="7077449" y="936600"/>
              <a:chExt cx="1954683" cy="653251"/>
            </a:xfrm>
          </p:grpSpPr>
          <p:grpSp>
            <p:nvGrpSpPr>
              <p:cNvPr id="199" name="Group 410"/>
              <p:cNvGrpSpPr/>
              <p:nvPr/>
            </p:nvGrpSpPr>
            <p:grpSpPr>
              <a:xfrm>
                <a:off x="7103543" y="936600"/>
                <a:ext cx="1928589" cy="653251"/>
                <a:chOff x="7103543" y="936600"/>
                <a:chExt cx="1928589" cy="653251"/>
              </a:xfrm>
            </p:grpSpPr>
            <p:sp>
              <p:nvSpPr>
                <p:cNvPr id="201" name="Rounded Rectangle 200"/>
                <p:cNvSpPr/>
                <p:nvPr/>
              </p:nvSpPr>
              <p:spPr bwMode="auto">
                <a:xfrm>
                  <a:off x="7103543" y="1162584"/>
                  <a:ext cx="1647139" cy="201282"/>
                </a:xfrm>
                <a:prstGeom prst="roundRect">
                  <a:avLst>
                    <a:gd name="adj" fmla="val 5000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pic>
              <p:nvPicPr>
                <p:cNvPr id="202" name="Picture 201" descr="vray_circle_lo.png"/>
                <p:cNvPicPr>
                  <a:picLocks noChangeAspect="1"/>
                </p:cNvPicPr>
                <p:nvPr/>
              </p:nvPicPr>
              <p:blipFill>
                <a:blip r:embed="rId3" cstate="print"/>
                <a:stretch>
                  <a:fillRect/>
                </a:stretch>
              </p:blipFill>
              <p:spPr>
                <a:xfrm>
                  <a:off x="8378881" y="936600"/>
                  <a:ext cx="653251" cy="653251"/>
                </a:xfrm>
                <a:prstGeom prst="rect">
                  <a:avLst/>
                </a:prstGeom>
              </p:spPr>
            </p:pic>
          </p:grpSp>
          <p:sp>
            <p:nvSpPr>
              <p:cNvPr id="200" name="TextBox 199"/>
              <p:cNvSpPr txBox="1"/>
              <p:nvPr/>
            </p:nvSpPr>
            <p:spPr bwMode="ltGray">
              <a:xfrm>
                <a:off x="7077449" y="1161251"/>
                <a:ext cx="1262219" cy="184949"/>
              </a:xfrm>
              <a:prstGeom prst="rect">
                <a:avLst/>
              </a:prstGeom>
              <a:noFill/>
              <a:ln w="9525">
                <a:noFill/>
                <a:miter lim="800000"/>
                <a:headEnd/>
                <a:tailEnd/>
              </a:ln>
              <a:effectLst/>
            </p:spPr>
            <p:txBody>
              <a:bodyPr wrap="square" lIns="91419" tIns="45710" rIns="91419" bIns="45710" rtlCol="0" anchor="ctr" anchorCtr="0">
                <a:noAutofit/>
              </a:bodyPr>
              <a:lstStyle/>
              <a:p>
                <a:pPr algn="ctr">
                  <a:lnSpc>
                    <a:spcPct val="90000"/>
                  </a:lnSpc>
                  <a:defRPr/>
                </a:pPr>
                <a:r>
                  <a:rPr lang="en-US" sz="1100" b="1" dirty="0" smtClean="0">
                    <a:solidFill>
                      <a:srgbClr val="000000"/>
                    </a:solidFill>
                    <a:latin typeface="+mj-lt"/>
                  </a:rPr>
                  <a:t>Symantec V-Ray</a:t>
                </a:r>
                <a:endParaRPr lang="en-US" sz="1100" b="1" dirty="0">
                  <a:solidFill>
                    <a:srgbClr val="000000"/>
                  </a:solidFill>
                  <a:latin typeface="+mj-lt"/>
                </a:endParaRPr>
              </a:p>
            </p:txBody>
          </p:sp>
        </p:grpSp>
      </p:grpSp>
      <p:grpSp>
        <p:nvGrpSpPr>
          <p:cNvPr id="205" name="Group 204"/>
          <p:cNvGrpSpPr/>
          <p:nvPr/>
        </p:nvGrpSpPr>
        <p:grpSpPr>
          <a:xfrm>
            <a:off x="381000" y="3859272"/>
            <a:ext cx="4495800" cy="1888067"/>
            <a:chOff x="381000" y="1041398"/>
            <a:chExt cx="8382000" cy="2188916"/>
          </a:xfrm>
        </p:grpSpPr>
        <p:sp>
          <p:nvSpPr>
            <p:cNvPr id="206" name="Rounded Rectangle 205"/>
            <p:cNvSpPr/>
            <p:nvPr/>
          </p:nvSpPr>
          <p:spPr bwMode="auto">
            <a:xfrm>
              <a:off x="389468" y="1236134"/>
              <a:ext cx="8373532" cy="1994180"/>
            </a:xfrm>
            <a:prstGeom prst="roundRect">
              <a:avLst>
                <a:gd name="adj" fmla="val 4062"/>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207" name="Round Same Side Corner Rectangle 206"/>
            <p:cNvSpPr/>
            <p:nvPr/>
          </p:nvSpPr>
          <p:spPr bwMode="auto">
            <a:xfrm>
              <a:off x="381000" y="1041398"/>
              <a:ext cx="8381999" cy="541867"/>
            </a:xfrm>
            <a:prstGeom prst="round2SameRect">
              <a:avLst>
                <a:gd name="adj1" fmla="val 10959"/>
                <a:gd name="adj2" fmla="val 0"/>
              </a:avLst>
            </a:prstGeom>
            <a:solidFill>
              <a:srgbClr val="8E9300"/>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a:lnSpc>
                  <a:spcPct val="90000"/>
                </a:lnSpc>
                <a:spcAft>
                  <a:spcPts val="1200"/>
                </a:spcAft>
                <a:buClr>
                  <a:srgbClr val="9A918C">
                    <a:lumMod val="50000"/>
                  </a:srgbClr>
                </a:buClr>
                <a:defRPr/>
              </a:pPr>
              <a:r>
                <a:rPr lang="en-US" sz="2000" b="1" kern="0" dirty="0" smtClean="0">
                  <a:solidFill>
                    <a:schemeClr val="bg1"/>
                  </a:solidFill>
                  <a:latin typeface="Calibri"/>
                </a:rPr>
                <a:t>Single pass backup, all recovery options</a:t>
              </a:r>
            </a:p>
          </p:txBody>
        </p:sp>
      </p:grpSp>
      <p:grpSp>
        <p:nvGrpSpPr>
          <p:cNvPr id="209" name="Group 208"/>
          <p:cNvGrpSpPr/>
          <p:nvPr/>
        </p:nvGrpSpPr>
        <p:grpSpPr>
          <a:xfrm>
            <a:off x="381000" y="2428406"/>
            <a:ext cx="4495800" cy="1388534"/>
            <a:chOff x="381000" y="1041398"/>
            <a:chExt cx="8382000" cy="1609786"/>
          </a:xfrm>
        </p:grpSpPr>
        <p:sp>
          <p:nvSpPr>
            <p:cNvPr id="210" name="Rounded Rectangle 209"/>
            <p:cNvSpPr/>
            <p:nvPr/>
          </p:nvSpPr>
          <p:spPr bwMode="auto">
            <a:xfrm>
              <a:off x="389468" y="1236135"/>
              <a:ext cx="8373532" cy="1415049"/>
            </a:xfrm>
            <a:prstGeom prst="roundRect">
              <a:avLst>
                <a:gd name="adj" fmla="val 4062"/>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211" name="Round Same Side Corner Rectangle 210"/>
            <p:cNvSpPr/>
            <p:nvPr/>
          </p:nvSpPr>
          <p:spPr bwMode="auto">
            <a:xfrm>
              <a:off x="381000" y="1041398"/>
              <a:ext cx="8381999" cy="541867"/>
            </a:xfrm>
            <a:prstGeom prst="round2SameRect">
              <a:avLst>
                <a:gd name="adj1" fmla="val 10959"/>
                <a:gd name="adj2" fmla="val 0"/>
              </a:avLst>
            </a:prstGeom>
            <a:solidFill>
              <a:srgbClr val="8E9300"/>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lvl="0">
                <a:lnSpc>
                  <a:spcPct val="90000"/>
                </a:lnSpc>
                <a:spcAft>
                  <a:spcPts val="1200"/>
                </a:spcAft>
                <a:buClr>
                  <a:srgbClr val="9A918C">
                    <a:lumMod val="50000"/>
                  </a:srgbClr>
                </a:buClr>
                <a:defRPr/>
              </a:pPr>
              <a:r>
                <a:rPr lang="en-US" sz="2000" b="1" kern="0" dirty="0" smtClean="0">
                  <a:solidFill>
                    <a:schemeClr val="bg1"/>
                  </a:solidFill>
                  <a:latin typeface="Calibri"/>
                </a:rPr>
                <a:t>Data reduction technologies</a:t>
              </a:r>
            </a:p>
          </p:txBody>
        </p:sp>
      </p:grpSp>
      <p:grpSp>
        <p:nvGrpSpPr>
          <p:cNvPr id="214" name="Group 213"/>
          <p:cNvGrpSpPr/>
          <p:nvPr/>
        </p:nvGrpSpPr>
        <p:grpSpPr>
          <a:xfrm>
            <a:off x="381000" y="989073"/>
            <a:ext cx="4495800" cy="1388532"/>
            <a:chOff x="381000" y="1041398"/>
            <a:chExt cx="8382000" cy="1609784"/>
          </a:xfrm>
        </p:grpSpPr>
        <p:sp>
          <p:nvSpPr>
            <p:cNvPr id="215" name="Rounded Rectangle 214"/>
            <p:cNvSpPr/>
            <p:nvPr/>
          </p:nvSpPr>
          <p:spPr bwMode="auto">
            <a:xfrm>
              <a:off x="389468" y="1236134"/>
              <a:ext cx="8373532" cy="1415048"/>
            </a:xfrm>
            <a:prstGeom prst="roundRect">
              <a:avLst>
                <a:gd name="adj" fmla="val 4062"/>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216" name="Round Same Side Corner Rectangle 215"/>
            <p:cNvSpPr/>
            <p:nvPr/>
          </p:nvSpPr>
          <p:spPr bwMode="auto">
            <a:xfrm>
              <a:off x="381000" y="1041398"/>
              <a:ext cx="8381999" cy="541867"/>
            </a:xfrm>
            <a:prstGeom prst="round2SameRect">
              <a:avLst>
                <a:gd name="adj1" fmla="val 10959"/>
                <a:gd name="adj2" fmla="val 0"/>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lvl="0">
                <a:lnSpc>
                  <a:spcPct val="90000"/>
                </a:lnSpc>
                <a:spcAft>
                  <a:spcPts val="1200"/>
                </a:spcAft>
                <a:buClr>
                  <a:srgbClr val="9A918C">
                    <a:lumMod val="50000"/>
                  </a:srgbClr>
                </a:buClr>
                <a:defRPr/>
              </a:pPr>
              <a:r>
                <a:rPr lang="en-US" sz="2000" b="1" kern="0" dirty="0" smtClean="0">
                  <a:solidFill>
                    <a:schemeClr val="bg1"/>
                  </a:solidFill>
                  <a:latin typeface="Calibri"/>
                </a:rPr>
                <a:t>VMware and Hyper-V Protection</a:t>
              </a:r>
            </a:p>
          </p:txBody>
        </p:sp>
      </p:grpSp>
      <p:sp>
        <p:nvSpPr>
          <p:cNvPr id="217" name="Content Placeholder 1"/>
          <p:cNvSpPr txBox="1">
            <a:spLocks/>
          </p:cNvSpPr>
          <p:nvPr/>
        </p:nvSpPr>
        <p:spPr bwMode="auto">
          <a:xfrm>
            <a:off x="381001" y="2919473"/>
            <a:ext cx="4487332" cy="855132"/>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Optimized data deduplication</a:t>
            </a:r>
          </a:p>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Block optimization</a:t>
            </a:r>
          </a:p>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Incremental, differential backups</a:t>
            </a:r>
          </a:p>
        </p:txBody>
      </p:sp>
      <p:sp>
        <p:nvSpPr>
          <p:cNvPr id="220" name="Rectangle 43"/>
          <p:cNvSpPr>
            <a:spLocks noChangeArrowheads="1"/>
          </p:cNvSpPr>
          <p:nvPr/>
        </p:nvSpPr>
        <p:spPr bwMode="auto">
          <a:xfrm>
            <a:off x="5215468" y="1194723"/>
            <a:ext cx="3293532" cy="408573"/>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400" b="1" dirty="0" smtClean="0">
                <a:latin typeface="+mj-lt"/>
                <a:cs typeface="Times New Roman" pitchFamily="18" charset="0"/>
              </a:rPr>
              <a:t>Symantec Backup Exec™ 2012 </a:t>
            </a:r>
            <a:br>
              <a:rPr lang="en-US" sz="1400" b="1" dirty="0" smtClean="0">
                <a:latin typeface="+mj-lt"/>
                <a:cs typeface="Times New Roman" pitchFamily="18" charset="0"/>
              </a:rPr>
            </a:br>
            <a:r>
              <a:rPr lang="en-US" sz="1400" b="1" dirty="0" smtClean="0">
                <a:latin typeface="+mj-lt"/>
                <a:cs typeface="Times New Roman" pitchFamily="18" charset="0"/>
              </a:rPr>
              <a:t>Server</a:t>
            </a:r>
          </a:p>
        </p:txBody>
      </p:sp>
      <p:grpSp>
        <p:nvGrpSpPr>
          <p:cNvPr id="221" name="Group 207"/>
          <p:cNvGrpSpPr/>
          <p:nvPr/>
        </p:nvGrpSpPr>
        <p:grpSpPr>
          <a:xfrm>
            <a:off x="6322432" y="1695426"/>
            <a:ext cx="1071136" cy="1378624"/>
            <a:chOff x="4167609" y="4016820"/>
            <a:chExt cx="1071136" cy="1378624"/>
          </a:xfrm>
        </p:grpSpPr>
        <p:sp>
          <p:nvSpPr>
            <p:cNvPr id="222" name="Oval 221"/>
            <p:cNvSpPr>
              <a:spLocks noChangeAspect="1"/>
            </p:cNvSpPr>
            <p:nvPr/>
          </p:nvSpPr>
          <p:spPr bwMode="auto">
            <a:xfrm>
              <a:off x="4167609" y="4340448"/>
              <a:ext cx="1071136" cy="1054996"/>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223" name="Group 17"/>
            <p:cNvGrpSpPr/>
            <p:nvPr/>
          </p:nvGrpSpPr>
          <p:grpSpPr>
            <a:xfrm>
              <a:off x="4277948" y="4016820"/>
              <a:ext cx="854720" cy="1307359"/>
              <a:chOff x="3098800" y="905646"/>
              <a:chExt cx="3454400" cy="5283774"/>
            </a:xfrm>
          </p:grpSpPr>
          <p:pic>
            <p:nvPicPr>
              <p:cNvPr id="232" name="Picture 5" descr="serverstack_blank.png"/>
              <p:cNvPicPr>
                <a:picLocks noChangeAspect="1"/>
              </p:cNvPicPr>
              <p:nvPr/>
            </p:nvPicPr>
            <p:blipFill>
              <a:blip r:embed="rId4" cstate="print"/>
              <a:stretch>
                <a:fillRect/>
              </a:stretch>
            </p:blipFill>
            <p:spPr>
              <a:xfrm>
                <a:off x="3098800" y="905646"/>
                <a:ext cx="3454400" cy="5283774"/>
              </a:xfrm>
              <a:prstGeom prst="rect">
                <a:avLst/>
              </a:prstGeom>
            </p:spPr>
          </p:pic>
          <p:pic>
            <p:nvPicPr>
              <p:cNvPr id="233" name="Picture 232" descr="severrack_appliances.png"/>
              <p:cNvPicPr>
                <a:picLocks noChangeAspect="1"/>
              </p:cNvPicPr>
              <p:nvPr/>
            </p:nvPicPr>
            <p:blipFill>
              <a:blip r:embed="rId5" cstate="print">
                <a:lum bright="-11000"/>
              </a:blip>
              <a:stretch>
                <a:fillRect/>
              </a:stretch>
            </p:blipFill>
            <p:spPr>
              <a:xfrm>
                <a:off x="3592546" y="3208870"/>
                <a:ext cx="875172" cy="1137944"/>
              </a:xfrm>
              <a:prstGeom prst="rect">
                <a:avLst/>
              </a:prstGeom>
            </p:spPr>
          </p:pic>
          <p:grpSp>
            <p:nvGrpSpPr>
              <p:cNvPr id="234" name="Group 16"/>
              <p:cNvGrpSpPr/>
              <p:nvPr/>
            </p:nvGrpSpPr>
            <p:grpSpPr>
              <a:xfrm>
                <a:off x="3536357" y="3847065"/>
                <a:ext cx="972145" cy="1490629"/>
                <a:chOff x="1081022" y="3847073"/>
                <a:chExt cx="972145" cy="1490628"/>
              </a:xfrm>
            </p:grpSpPr>
            <p:pic>
              <p:nvPicPr>
                <p:cNvPr id="240" name="Picture 239" descr="BE3600_isoplate.png"/>
                <p:cNvPicPr>
                  <a:picLocks noChangeAspect="1"/>
                </p:cNvPicPr>
                <p:nvPr/>
              </p:nvPicPr>
              <p:blipFill>
                <a:blip r:embed="rId6" cstate="print"/>
                <a:stretch>
                  <a:fillRect/>
                </a:stretch>
              </p:blipFill>
              <p:spPr>
                <a:xfrm>
                  <a:off x="1081022" y="4558272"/>
                  <a:ext cx="972145" cy="779429"/>
                </a:xfrm>
                <a:prstGeom prst="rect">
                  <a:avLst/>
                </a:prstGeom>
              </p:spPr>
            </p:pic>
            <p:pic>
              <p:nvPicPr>
                <p:cNvPr id="241" name="Picture 8" descr="BE3600_isoplate.png"/>
                <p:cNvPicPr>
                  <a:picLocks noChangeAspect="1"/>
                </p:cNvPicPr>
                <p:nvPr/>
              </p:nvPicPr>
              <p:blipFill>
                <a:blip r:embed="rId6" cstate="print"/>
                <a:stretch>
                  <a:fillRect/>
                </a:stretch>
              </p:blipFill>
              <p:spPr>
                <a:xfrm>
                  <a:off x="1081022" y="4321206"/>
                  <a:ext cx="972145" cy="779429"/>
                </a:xfrm>
                <a:prstGeom prst="rect">
                  <a:avLst/>
                </a:prstGeom>
              </p:spPr>
            </p:pic>
            <p:pic>
              <p:nvPicPr>
                <p:cNvPr id="242" name="Picture 241" descr="BE3600_isoplate.png"/>
                <p:cNvPicPr>
                  <a:picLocks noChangeAspect="1"/>
                </p:cNvPicPr>
                <p:nvPr/>
              </p:nvPicPr>
              <p:blipFill>
                <a:blip r:embed="rId6" cstate="print"/>
                <a:stretch>
                  <a:fillRect/>
                </a:stretch>
              </p:blipFill>
              <p:spPr>
                <a:xfrm>
                  <a:off x="1081022" y="4084139"/>
                  <a:ext cx="972145" cy="779429"/>
                </a:xfrm>
                <a:prstGeom prst="rect">
                  <a:avLst/>
                </a:prstGeom>
              </p:spPr>
            </p:pic>
            <p:pic>
              <p:nvPicPr>
                <p:cNvPr id="243" name="Picture 242" descr="BE3600_isoplate.png"/>
                <p:cNvPicPr>
                  <a:picLocks noChangeAspect="1"/>
                </p:cNvPicPr>
                <p:nvPr/>
              </p:nvPicPr>
              <p:blipFill>
                <a:blip r:embed="rId6" cstate="print"/>
                <a:stretch>
                  <a:fillRect/>
                </a:stretch>
              </p:blipFill>
              <p:spPr>
                <a:xfrm>
                  <a:off x="1081022" y="3847073"/>
                  <a:ext cx="972145" cy="779429"/>
                </a:xfrm>
                <a:prstGeom prst="rect">
                  <a:avLst/>
                </a:prstGeom>
              </p:spPr>
            </p:pic>
          </p:grpSp>
          <p:grpSp>
            <p:nvGrpSpPr>
              <p:cNvPr id="235" name="Group 396"/>
              <p:cNvGrpSpPr/>
              <p:nvPr/>
            </p:nvGrpSpPr>
            <p:grpSpPr>
              <a:xfrm>
                <a:off x="3536357" y="2314605"/>
                <a:ext cx="972145" cy="1490629"/>
                <a:chOff x="1081022" y="2314607"/>
                <a:chExt cx="972145" cy="1490628"/>
              </a:xfrm>
            </p:grpSpPr>
            <p:pic>
              <p:nvPicPr>
                <p:cNvPr id="236" name="Picture 235" descr="BE3600_isoplate.png"/>
                <p:cNvPicPr>
                  <a:picLocks noChangeAspect="1"/>
                </p:cNvPicPr>
                <p:nvPr/>
              </p:nvPicPr>
              <p:blipFill>
                <a:blip r:embed="rId6" cstate="print"/>
                <a:stretch>
                  <a:fillRect/>
                </a:stretch>
              </p:blipFill>
              <p:spPr>
                <a:xfrm>
                  <a:off x="1081022" y="3025806"/>
                  <a:ext cx="972145" cy="779429"/>
                </a:xfrm>
                <a:prstGeom prst="rect">
                  <a:avLst/>
                </a:prstGeom>
              </p:spPr>
            </p:pic>
            <p:pic>
              <p:nvPicPr>
                <p:cNvPr id="237" name="Picture 236" descr="BE3600_isoplate.png"/>
                <p:cNvPicPr>
                  <a:picLocks noChangeAspect="1"/>
                </p:cNvPicPr>
                <p:nvPr/>
              </p:nvPicPr>
              <p:blipFill>
                <a:blip r:embed="rId6" cstate="print"/>
                <a:stretch>
                  <a:fillRect/>
                </a:stretch>
              </p:blipFill>
              <p:spPr>
                <a:xfrm>
                  <a:off x="1081022" y="2788740"/>
                  <a:ext cx="972145" cy="779429"/>
                </a:xfrm>
                <a:prstGeom prst="rect">
                  <a:avLst/>
                </a:prstGeom>
              </p:spPr>
            </p:pic>
            <p:pic>
              <p:nvPicPr>
                <p:cNvPr id="238" name="Picture 237" descr="BE3600_isoplate.png"/>
                <p:cNvPicPr>
                  <a:picLocks noChangeAspect="1"/>
                </p:cNvPicPr>
                <p:nvPr/>
              </p:nvPicPr>
              <p:blipFill>
                <a:blip r:embed="rId6" cstate="print"/>
                <a:stretch>
                  <a:fillRect/>
                </a:stretch>
              </p:blipFill>
              <p:spPr>
                <a:xfrm>
                  <a:off x="1081022" y="2551673"/>
                  <a:ext cx="972145" cy="779429"/>
                </a:xfrm>
                <a:prstGeom prst="rect">
                  <a:avLst/>
                </a:prstGeom>
              </p:spPr>
            </p:pic>
            <p:pic>
              <p:nvPicPr>
                <p:cNvPr id="239" name="Picture 14" descr="BE3600_isoplate.png"/>
                <p:cNvPicPr>
                  <a:picLocks noChangeAspect="1"/>
                </p:cNvPicPr>
                <p:nvPr/>
              </p:nvPicPr>
              <p:blipFill>
                <a:blip r:embed="rId6" cstate="print"/>
                <a:stretch>
                  <a:fillRect/>
                </a:stretch>
              </p:blipFill>
              <p:spPr>
                <a:xfrm>
                  <a:off x="1081022" y="2314607"/>
                  <a:ext cx="972145" cy="779429"/>
                </a:xfrm>
                <a:prstGeom prst="rect">
                  <a:avLst/>
                </a:prstGeom>
              </p:spPr>
            </p:pic>
          </p:grpSp>
        </p:grpSp>
        <p:pic>
          <p:nvPicPr>
            <p:cNvPr id="224" name="Picture 223" descr="SYM_iso.png"/>
            <p:cNvPicPr>
              <a:picLocks noChangeAspect="1"/>
            </p:cNvPicPr>
            <p:nvPr/>
          </p:nvPicPr>
          <p:blipFill>
            <a:blip r:embed="rId7" cstate="print"/>
            <a:stretch>
              <a:fillRect/>
            </a:stretch>
          </p:blipFill>
          <p:spPr>
            <a:xfrm>
              <a:off x="4698957" y="4536439"/>
              <a:ext cx="272550" cy="446981"/>
            </a:xfrm>
            <a:prstGeom prst="rect">
              <a:avLst/>
            </a:prstGeom>
          </p:spPr>
        </p:pic>
        <p:grpSp>
          <p:nvGrpSpPr>
            <p:cNvPr id="225" name="Group 17"/>
            <p:cNvGrpSpPr>
              <a:grpSpLocks noChangeAspect="1"/>
            </p:cNvGrpSpPr>
            <p:nvPr/>
          </p:nvGrpSpPr>
          <p:grpSpPr>
            <a:xfrm>
              <a:off x="4809017" y="4109086"/>
              <a:ext cx="428892" cy="427668"/>
              <a:chOff x="2945554" y="1095081"/>
              <a:chExt cx="612371" cy="574069"/>
            </a:xfrm>
          </p:grpSpPr>
          <p:sp>
            <p:nvSpPr>
              <p:cNvPr id="226" name="Oval 225"/>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227"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228" name="Group 16"/>
              <p:cNvGrpSpPr/>
              <p:nvPr/>
            </p:nvGrpSpPr>
            <p:grpSpPr>
              <a:xfrm>
                <a:off x="3179547" y="1370500"/>
                <a:ext cx="230981" cy="132829"/>
                <a:chOff x="3757613" y="1285875"/>
                <a:chExt cx="230981" cy="132829"/>
              </a:xfrm>
            </p:grpSpPr>
            <p:sp>
              <p:nvSpPr>
                <p:cNvPr id="229"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230" name="Rectangle 229"/>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231" name="Rectangle 230"/>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grpSp>
      </p:grpSp>
      <p:sp>
        <p:nvSpPr>
          <p:cNvPr id="252" name="Oval 251"/>
          <p:cNvSpPr>
            <a:spLocks noChangeAspect="1"/>
          </p:cNvSpPr>
          <p:nvPr/>
        </p:nvSpPr>
        <p:spPr bwMode="auto">
          <a:xfrm>
            <a:off x="7892750" y="2206505"/>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249" name="Group 248"/>
          <p:cNvGrpSpPr/>
          <p:nvPr/>
        </p:nvGrpSpPr>
        <p:grpSpPr>
          <a:xfrm>
            <a:off x="7927415" y="2047405"/>
            <a:ext cx="702784" cy="822986"/>
            <a:chOff x="5847277" y="5012267"/>
            <a:chExt cx="832923" cy="975387"/>
          </a:xfrm>
        </p:grpSpPr>
        <p:pic>
          <p:nvPicPr>
            <p:cNvPr id="250" name="Picture 249" descr="IMG_tapelibrary.png"/>
            <p:cNvPicPr>
              <a:picLocks noChangeAspect="1"/>
            </p:cNvPicPr>
            <p:nvPr/>
          </p:nvPicPr>
          <p:blipFill>
            <a:blip r:embed="rId8" cstate="print"/>
            <a:stretch>
              <a:fillRect/>
            </a:stretch>
          </p:blipFill>
          <p:spPr>
            <a:xfrm>
              <a:off x="5847277" y="5012267"/>
              <a:ext cx="558832" cy="829734"/>
            </a:xfrm>
            <a:prstGeom prst="rect">
              <a:avLst/>
            </a:prstGeom>
          </p:spPr>
        </p:pic>
        <p:pic>
          <p:nvPicPr>
            <p:cNvPr id="251" name="Picture 250" descr="IMG_libtape.png"/>
            <p:cNvPicPr>
              <a:picLocks noChangeAspect="1"/>
            </p:cNvPicPr>
            <p:nvPr/>
          </p:nvPicPr>
          <p:blipFill>
            <a:blip r:embed="rId9" cstate="print"/>
            <a:stretch>
              <a:fillRect/>
            </a:stretch>
          </p:blipFill>
          <p:spPr>
            <a:xfrm>
              <a:off x="5939368" y="5419054"/>
              <a:ext cx="740832" cy="568600"/>
            </a:xfrm>
            <a:prstGeom prst="rect">
              <a:avLst/>
            </a:prstGeom>
          </p:spPr>
        </p:pic>
      </p:grpSp>
      <p:sp>
        <p:nvSpPr>
          <p:cNvPr id="253" name="Right Arrow 252"/>
          <p:cNvSpPr/>
          <p:nvPr/>
        </p:nvSpPr>
        <p:spPr bwMode="auto">
          <a:xfrm rot="15141647">
            <a:off x="6761557" y="3376417"/>
            <a:ext cx="892467" cy="348728"/>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pic>
        <p:nvPicPr>
          <p:cNvPr id="255" name="Picture 254" descr="vmware_newlogo.png"/>
          <p:cNvPicPr>
            <a:picLocks noChangeAspect="1"/>
          </p:cNvPicPr>
          <p:nvPr/>
        </p:nvPicPr>
        <p:blipFill>
          <a:blip r:embed="rId10" cstate="print">
            <a:lum bright="-2000"/>
          </a:blip>
          <a:stretch>
            <a:fillRect/>
          </a:stretch>
        </p:blipFill>
        <p:spPr>
          <a:xfrm>
            <a:off x="7816413" y="3154767"/>
            <a:ext cx="709832" cy="179143"/>
          </a:xfrm>
          <a:prstGeom prst="rect">
            <a:avLst/>
          </a:prstGeom>
        </p:spPr>
      </p:pic>
      <p:pic>
        <p:nvPicPr>
          <p:cNvPr id="256" name="Picture 255" descr="Hyper-V_logo.png"/>
          <p:cNvPicPr>
            <a:picLocks noChangeAspect="1"/>
          </p:cNvPicPr>
          <p:nvPr/>
        </p:nvPicPr>
        <p:blipFill>
          <a:blip r:embed="rId11" cstate="print"/>
          <a:stretch>
            <a:fillRect/>
          </a:stretch>
        </p:blipFill>
        <p:spPr>
          <a:xfrm>
            <a:off x="5088468" y="3144510"/>
            <a:ext cx="874649" cy="194063"/>
          </a:xfrm>
          <a:prstGeom prst="rect">
            <a:avLst/>
          </a:prstGeom>
        </p:spPr>
      </p:pic>
      <p:grpSp>
        <p:nvGrpSpPr>
          <p:cNvPr id="257" name="Group 256"/>
          <p:cNvGrpSpPr/>
          <p:nvPr/>
        </p:nvGrpSpPr>
        <p:grpSpPr>
          <a:xfrm rot="1262973">
            <a:off x="7317003" y="3917999"/>
            <a:ext cx="1123534" cy="1189118"/>
            <a:chOff x="7054725" y="4239645"/>
            <a:chExt cx="1204595" cy="1274914"/>
          </a:xfrm>
        </p:grpSpPr>
        <p:sp>
          <p:nvSpPr>
            <p:cNvPr id="258" name="Trapezoid 257"/>
            <p:cNvSpPr/>
            <p:nvPr/>
          </p:nvSpPr>
          <p:spPr bwMode="auto">
            <a:xfrm rot="16383095">
              <a:off x="7389411" y="4297666"/>
              <a:ext cx="447268" cy="1116640"/>
            </a:xfrm>
            <a:prstGeom prst="trapezoid">
              <a:avLst>
                <a:gd name="adj" fmla="val 45759"/>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59" name="Trapezoid 258"/>
            <p:cNvSpPr/>
            <p:nvPr/>
          </p:nvSpPr>
          <p:spPr bwMode="auto">
            <a:xfrm rot="18238500">
              <a:off x="7460156" y="4715394"/>
              <a:ext cx="481690" cy="1116639"/>
            </a:xfrm>
            <a:prstGeom prst="trapezoid">
              <a:avLst>
                <a:gd name="adj" fmla="val 38348"/>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60" name="Trapezoid 259"/>
            <p:cNvSpPr/>
            <p:nvPr/>
          </p:nvSpPr>
          <p:spPr bwMode="auto">
            <a:xfrm rot="3749221" flipV="1">
              <a:off x="7476260" y="3901794"/>
              <a:ext cx="440938" cy="1116639"/>
            </a:xfrm>
            <a:prstGeom prst="trapezoid">
              <a:avLst>
                <a:gd name="adj" fmla="val 33672"/>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grpSp>
      <p:grpSp>
        <p:nvGrpSpPr>
          <p:cNvPr id="261" name="Group 260"/>
          <p:cNvGrpSpPr/>
          <p:nvPr/>
        </p:nvGrpSpPr>
        <p:grpSpPr>
          <a:xfrm>
            <a:off x="6958977" y="3505263"/>
            <a:ext cx="1109635" cy="1213445"/>
            <a:chOff x="6434035" y="4277262"/>
            <a:chExt cx="1109635" cy="1213445"/>
          </a:xfrm>
        </p:grpSpPr>
        <p:sp>
          <p:nvSpPr>
            <p:cNvPr id="262" name="Oval 261"/>
            <p:cNvSpPr>
              <a:spLocks noChangeAspect="1"/>
            </p:cNvSpPr>
            <p:nvPr/>
          </p:nvSpPr>
          <p:spPr bwMode="auto">
            <a:xfrm>
              <a:off x="6434035" y="4578714"/>
              <a:ext cx="925947" cy="911993"/>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263" name="Group 238"/>
            <p:cNvGrpSpPr>
              <a:grpSpLocks noChangeAspect="1"/>
            </p:cNvGrpSpPr>
            <p:nvPr/>
          </p:nvGrpSpPr>
          <p:grpSpPr>
            <a:xfrm>
              <a:off x="6547211" y="4310970"/>
              <a:ext cx="699597" cy="1045326"/>
              <a:chOff x="6125007" y="1676400"/>
              <a:chExt cx="2254250" cy="3448050"/>
            </a:xfrm>
          </p:grpSpPr>
          <p:pic>
            <p:nvPicPr>
              <p:cNvPr id="265" name="Picture 264" descr="rack.png"/>
              <p:cNvPicPr>
                <a:picLocks noChangeAspect="1"/>
              </p:cNvPicPr>
              <p:nvPr/>
            </p:nvPicPr>
            <p:blipFill>
              <a:blip r:embed="rId12" cstate="print"/>
              <a:stretch>
                <a:fillRect/>
              </a:stretch>
            </p:blipFill>
            <p:spPr>
              <a:xfrm>
                <a:off x="6125007" y="1676400"/>
                <a:ext cx="2254250" cy="3448050"/>
              </a:xfrm>
              <a:prstGeom prst="rect">
                <a:avLst/>
              </a:prstGeom>
            </p:spPr>
          </p:pic>
          <p:pic>
            <p:nvPicPr>
              <p:cNvPr id="266" name="Picture 265" descr="IMG_diskarray_face.png"/>
              <p:cNvPicPr>
                <a:picLocks noChangeAspect="1"/>
              </p:cNvPicPr>
              <p:nvPr/>
            </p:nvPicPr>
            <p:blipFill>
              <a:blip r:embed="rId13" cstate="print"/>
              <a:stretch>
                <a:fillRect/>
              </a:stretch>
            </p:blipFill>
            <p:spPr>
              <a:xfrm>
                <a:off x="6397235" y="3793277"/>
                <a:ext cx="647700" cy="777240"/>
              </a:xfrm>
              <a:prstGeom prst="rect">
                <a:avLst/>
              </a:prstGeom>
            </p:spPr>
          </p:pic>
          <p:pic>
            <p:nvPicPr>
              <p:cNvPr id="267" name="Picture 266" descr="IMG_diskarray_face.png"/>
              <p:cNvPicPr>
                <a:picLocks noChangeAspect="1"/>
              </p:cNvPicPr>
              <p:nvPr/>
            </p:nvPicPr>
            <p:blipFill>
              <a:blip r:embed="rId13" cstate="print"/>
              <a:stretch>
                <a:fillRect/>
              </a:stretch>
            </p:blipFill>
            <p:spPr>
              <a:xfrm>
                <a:off x="6397236" y="3374177"/>
                <a:ext cx="647700" cy="777238"/>
              </a:xfrm>
              <a:prstGeom prst="rect">
                <a:avLst/>
              </a:prstGeom>
            </p:spPr>
          </p:pic>
          <p:pic>
            <p:nvPicPr>
              <p:cNvPr id="268" name="Picture 267" descr="IMG_switchface.png"/>
              <p:cNvPicPr>
                <a:picLocks noChangeAspect="1"/>
              </p:cNvPicPr>
              <p:nvPr/>
            </p:nvPicPr>
            <p:blipFill>
              <a:blip r:embed="rId14" cstate="print"/>
              <a:stretch>
                <a:fillRect/>
              </a:stretch>
            </p:blipFill>
            <p:spPr>
              <a:xfrm>
                <a:off x="6391520" y="3237442"/>
                <a:ext cx="653415" cy="497840"/>
              </a:xfrm>
              <a:prstGeom prst="rect">
                <a:avLst/>
              </a:prstGeom>
            </p:spPr>
          </p:pic>
          <p:pic>
            <p:nvPicPr>
              <p:cNvPr id="269" name="Picture 268" descr="IMG_switchface.png"/>
              <p:cNvPicPr>
                <a:picLocks noChangeAspect="1"/>
              </p:cNvPicPr>
              <p:nvPr/>
            </p:nvPicPr>
            <p:blipFill>
              <a:blip r:embed="rId14" cstate="print"/>
              <a:stretch>
                <a:fillRect/>
              </a:stretch>
            </p:blipFill>
            <p:spPr>
              <a:xfrm>
                <a:off x="6391521" y="3098449"/>
                <a:ext cx="653415" cy="497840"/>
              </a:xfrm>
              <a:prstGeom prst="rect">
                <a:avLst/>
              </a:prstGeom>
            </p:spPr>
          </p:pic>
          <p:pic>
            <p:nvPicPr>
              <p:cNvPr id="270" name="Picture 269" descr="IMG_switchface.png"/>
              <p:cNvPicPr>
                <a:picLocks noChangeAspect="1"/>
              </p:cNvPicPr>
              <p:nvPr/>
            </p:nvPicPr>
            <p:blipFill>
              <a:blip r:embed="rId14" cstate="print"/>
              <a:stretch>
                <a:fillRect/>
              </a:stretch>
            </p:blipFill>
            <p:spPr>
              <a:xfrm>
                <a:off x="6391521" y="2820458"/>
                <a:ext cx="653415" cy="497840"/>
              </a:xfrm>
              <a:prstGeom prst="rect">
                <a:avLst/>
              </a:prstGeom>
            </p:spPr>
          </p:pic>
          <p:pic>
            <p:nvPicPr>
              <p:cNvPr id="271" name="Picture 270" descr="IMG_switchface.png"/>
              <p:cNvPicPr>
                <a:picLocks noChangeAspect="1"/>
              </p:cNvPicPr>
              <p:nvPr/>
            </p:nvPicPr>
            <p:blipFill>
              <a:blip r:embed="rId14" cstate="print"/>
              <a:stretch>
                <a:fillRect/>
              </a:stretch>
            </p:blipFill>
            <p:spPr>
              <a:xfrm>
                <a:off x="6391520" y="2959452"/>
                <a:ext cx="653415" cy="497840"/>
              </a:xfrm>
              <a:prstGeom prst="rect">
                <a:avLst/>
              </a:prstGeom>
            </p:spPr>
          </p:pic>
          <p:pic>
            <p:nvPicPr>
              <p:cNvPr id="272" name="Picture 271" descr="IMG_routerface.png"/>
              <p:cNvPicPr>
                <a:picLocks noChangeAspect="1"/>
              </p:cNvPicPr>
              <p:nvPr/>
            </p:nvPicPr>
            <p:blipFill>
              <a:blip r:embed="rId15" cstate="print"/>
              <a:stretch>
                <a:fillRect/>
              </a:stretch>
            </p:blipFill>
            <p:spPr>
              <a:xfrm>
                <a:off x="6391518" y="2601384"/>
                <a:ext cx="653415" cy="578739"/>
              </a:xfrm>
              <a:prstGeom prst="rect">
                <a:avLst/>
              </a:prstGeom>
            </p:spPr>
          </p:pic>
        </p:grpSp>
        <p:pic>
          <p:nvPicPr>
            <p:cNvPr id="264" name="Picture 263" descr="vm_hypervisor.png"/>
            <p:cNvPicPr>
              <a:picLocks noChangeAspect="1"/>
            </p:cNvPicPr>
            <p:nvPr/>
          </p:nvPicPr>
          <p:blipFill>
            <a:blip r:embed="rId16" cstate="print"/>
            <a:stretch>
              <a:fillRect/>
            </a:stretch>
          </p:blipFill>
          <p:spPr>
            <a:xfrm>
              <a:off x="6873485" y="4277262"/>
              <a:ext cx="670185" cy="624941"/>
            </a:xfrm>
            <a:prstGeom prst="rect">
              <a:avLst/>
            </a:prstGeom>
          </p:spPr>
        </p:pic>
      </p:grpSp>
      <p:grpSp>
        <p:nvGrpSpPr>
          <p:cNvPr id="273" name="Group 272"/>
          <p:cNvGrpSpPr/>
          <p:nvPr/>
        </p:nvGrpSpPr>
        <p:grpSpPr>
          <a:xfrm>
            <a:off x="7460528" y="4837946"/>
            <a:ext cx="674550" cy="452198"/>
            <a:chOff x="7636933" y="5256033"/>
            <a:chExt cx="880534" cy="590284"/>
          </a:xfrm>
        </p:grpSpPr>
        <p:sp>
          <p:nvSpPr>
            <p:cNvPr id="274" name="Oval 273"/>
            <p:cNvSpPr>
              <a:spLocks noChangeAspect="1"/>
            </p:cNvSpPr>
            <p:nvPr/>
          </p:nvSpPr>
          <p:spPr bwMode="auto">
            <a:xfrm>
              <a:off x="7918151" y="5256033"/>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pic>
          <p:nvPicPr>
            <p:cNvPr id="275" name="Picture 274" descr="windows-translogo.png"/>
            <p:cNvPicPr>
              <a:picLocks noChangeAspect="1"/>
            </p:cNvPicPr>
            <p:nvPr/>
          </p:nvPicPr>
          <p:blipFill>
            <a:blip r:embed="rId17" cstate="print"/>
            <a:stretch>
              <a:fillRect/>
            </a:stretch>
          </p:blipFill>
          <p:spPr>
            <a:xfrm>
              <a:off x="8026401" y="5389278"/>
              <a:ext cx="372532" cy="329712"/>
            </a:xfrm>
            <a:prstGeom prst="rect">
              <a:avLst/>
            </a:prstGeom>
          </p:spPr>
        </p:pic>
        <p:pic>
          <p:nvPicPr>
            <p:cNvPr id="276" name="Picture 275" descr="vm2.png"/>
            <p:cNvPicPr>
              <a:picLocks noChangeAspect="1"/>
            </p:cNvPicPr>
            <p:nvPr/>
          </p:nvPicPr>
          <p:blipFill>
            <a:blip r:embed="rId18" cstate="print"/>
            <a:stretch>
              <a:fillRect/>
            </a:stretch>
          </p:blipFill>
          <p:spPr>
            <a:xfrm>
              <a:off x="7636933" y="5263475"/>
              <a:ext cx="550334" cy="442171"/>
            </a:xfrm>
            <a:prstGeom prst="rect">
              <a:avLst/>
            </a:prstGeom>
          </p:spPr>
        </p:pic>
      </p:grpSp>
      <p:grpSp>
        <p:nvGrpSpPr>
          <p:cNvPr id="277" name="Group 276"/>
          <p:cNvGrpSpPr/>
          <p:nvPr/>
        </p:nvGrpSpPr>
        <p:grpSpPr>
          <a:xfrm>
            <a:off x="7833062" y="4411842"/>
            <a:ext cx="674550" cy="471894"/>
            <a:chOff x="7636933" y="4552990"/>
            <a:chExt cx="880534" cy="615994"/>
          </a:xfrm>
        </p:grpSpPr>
        <p:sp>
          <p:nvSpPr>
            <p:cNvPr id="278" name="Oval 277"/>
            <p:cNvSpPr>
              <a:spLocks noChangeAspect="1"/>
            </p:cNvSpPr>
            <p:nvPr/>
          </p:nvSpPr>
          <p:spPr bwMode="auto">
            <a:xfrm>
              <a:off x="7918151" y="4578700"/>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pic>
          <p:nvPicPr>
            <p:cNvPr id="279" name="Picture 278" descr="vm2.png"/>
            <p:cNvPicPr>
              <a:picLocks noChangeAspect="1"/>
            </p:cNvPicPr>
            <p:nvPr/>
          </p:nvPicPr>
          <p:blipFill>
            <a:blip r:embed="rId18" cstate="print"/>
            <a:stretch>
              <a:fillRect/>
            </a:stretch>
          </p:blipFill>
          <p:spPr>
            <a:xfrm>
              <a:off x="7636933" y="4552990"/>
              <a:ext cx="550334" cy="442172"/>
            </a:xfrm>
            <a:prstGeom prst="rect">
              <a:avLst/>
            </a:prstGeom>
          </p:spPr>
        </p:pic>
        <p:pic>
          <p:nvPicPr>
            <p:cNvPr id="280" name="Picture 840" descr="Linux"/>
            <p:cNvPicPr>
              <a:picLocks noChangeAspect="1" noChangeArrowheads="1"/>
            </p:cNvPicPr>
            <p:nvPr/>
          </p:nvPicPr>
          <p:blipFill>
            <a:blip r:embed="rId19" cstate="print"/>
            <a:srcRect/>
            <a:stretch>
              <a:fillRect/>
            </a:stretch>
          </p:blipFill>
          <p:spPr bwMode="auto">
            <a:xfrm>
              <a:off x="8058183" y="4686298"/>
              <a:ext cx="314256" cy="368300"/>
            </a:xfrm>
            <a:prstGeom prst="rect">
              <a:avLst/>
            </a:prstGeom>
            <a:noFill/>
            <a:ln w="9525">
              <a:noFill/>
              <a:miter lim="800000"/>
              <a:headEnd/>
              <a:tailEnd/>
            </a:ln>
          </p:spPr>
        </p:pic>
      </p:grpSp>
      <p:grpSp>
        <p:nvGrpSpPr>
          <p:cNvPr id="281" name="Group 280"/>
          <p:cNvGrpSpPr/>
          <p:nvPr/>
        </p:nvGrpSpPr>
        <p:grpSpPr>
          <a:xfrm>
            <a:off x="7951594" y="3869977"/>
            <a:ext cx="674550" cy="471894"/>
            <a:chOff x="7636933" y="3875657"/>
            <a:chExt cx="880534" cy="615994"/>
          </a:xfrm>
        </p:grpSpPr>
        <p:sp>
          <p:nvSpPr>
            <p:cNvPr id="282" name="Oval 281"/>
            <p:cNvSpPr>
              <a:spLocks noChangeAspect="1"/>
            </p:cNvSpPr>
            <p:nvPr/>
          </p:nvSpPr>
          <p:spPr bwMode="auto">
            <a:xfrm>
              <a:off x="7918151" y="3901367"/>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pic>
          <p:nvPicPr>
            <p:cNvPr id="283" name="Picture 282" descr="mailbox.png"/>
            <p:cNvPicPr>
              <a:picLocks noChangeAspect="1"/>
            </p:cNvPicPr>
            <p:nvPr/>
          </p:nvPicPr>
          <p:blipFill>
            <a:blip r:embed="rId20" cstate="print"/>
            <a:stretch>
              <a:fillRect/>
            </a:stretch>
          </p:blipFill>
          <p:spPr>
            <a:xfrm>
              <a:off x="7993937" y="3972323"/>
              <a:ext cx="413462" cy="428535"/>
            </a:xfrm>
            <a:prstGeom prst="rect">
              <a:avLst/>
            </a:prstGeom>
          </p:spPr>
        </p:pic>
        <p:pic>
          <p:nvPicPr>
            <p:cNvPr id="284" name="Picture 283" descr="vm2.png"/>
            <p:cNvPicPr>
              <a:picLocks noChangeAspect="1"/>
            </p:cNvPicPr>
            <p:nvPr/>
          </p:nvPicPr>
          <p:blipFill>
            <a:blip r:embed="rId18" cstate="print"/>
            <a:stretch>
              <a:fillRect/>
            </a:stretch>
          </p:blipFill>
          <p:spPr>
            <a:xfrm>
              <a:off x="7636933" y="3875657"/>
              <a:ext cx="550334" cy="442172"/>
            </a:xfrm>
            <a:prstGeom prst="rect">
              <a:avLst/>
            </a:prstGeom>
          </p:spPr>
        </p:pic>
      </p:grpSp>
      <p:sp>
        <p:nvSpPr>
          <p:cNvPr id="285" name="Text Box 28"/>
          <p:cNvSpPr txBox="1">
            <a:spLocks noChangeArrowheads="1"/>
          </p:cNvSpPr>
          <p:nvPr/>
        </p:nvSpPr>
        <p:spPr bwMode="auto">
          <a:xfrm>
            <a:off x="5554133" y="5307016"/>
            <a:ext cx="2607734" cy="338554"/>
          </a:xfrm>
          <a:prstGeom prst="rect">
            <a:avLst/>
          </a:prstGeom>
          <a:noFill/>
          <a:ln w="12700" algn="ctr">
            <a:noFill/>
            <a:miter lim="800000"/>
            <a:headEnd/>
            <a:tailEnd/>
          </a:ln>
        </p:spPr>
        <p:txBody>
          <a:bodyPr wrap="square">
            <a:spAutoFit/>
          </a:bodyPr>
          <a:lstStyle/>
          <a:p>
            <a:pPr algn="ctr" eaLnBrk="0" hangingPunct="0"/>
            <a:r>
              <a:rPr lang="en-US" sz="1600" b="1" dirty="0" smtClean="0">
                <a:latin typeface="+mj-lt"/>
              </a:rPr>
              <a:t>Virtual Servers &amp; Machines</a:t>
            </a:r>
            <a:endParaRPr lang="en-US" sz="1600" b="1" dirty="0">
              <a:latin typeface="+mj-lt"/>
            </a:endParaRPr>
          </a:p>
        </p:txBody>
      </p:sp>
      <p:sp>
        <p:nvSpPr>
          <p:cNvPr id="286" name="Text Box 28"/>
          <p:cNvSpPr txBox="1">
            <a:spLocks noChangeArrowheads="1"/>
          </p:cNvSpPr>
          <p:nvPr/>
        </p:nvSpPr>
        <p:spPr bwMode="auto">
          <a:xfrm>
            <a:off x="7628467" y="3291946"/>
            <a:ext cx="1066800" cy="246221"/>
          </a:xfrm>
          <a:prstGeom prst="rect">
            <a:avLst/>
          </a:prstGeom>
          <a:noFill/>
          <a:ln w="12700" algn="ctr">
            <a:noFill/>
            <a:miter lim="800000"/>
            <a:headEnd/>
            <a:tailEnd/>
          </a:ln>
        </p:spPr>
        <p:txBody>
          <a:bodyPr wrap="square">
            <a:spAutoFit/>
          </a:bodyPr>
          <a:lstStyle/>
          <a:p>
            <a:pPr algn="ctr" eaLnBrk="0" hangingPunct="0"/>
            <a:r>
              <a:rPr lang="en-US" sz="1000" dirty="0" smtClean="0">
                <a:latin typeface="+mj-lt"/>
              </a:rPr>
              <a:t>vSphere</a:t>
            </a:r>
            <a:endParaRPr lang="en-US" sz="1000" dirty="0">
              <a:latin typeface="+mj-lt"/>
            </a:endParaRPr>
          </a:p>
        </p:txBody>
      </p:sp>
      <p:grpSp>
        <p:nvGrpSpPr>
          <p:cNvPr id="287" name="Group 286"/>
          <p:cNvGrpSpPr/>
          <p:nvPr/>
        </p:nvGrpSpPr>
        <p:grpSpPr>
          <a:xfrm>
            <a:off x="5782111" y="3505263"/>
            <a:ext cx="1101168" cy="1213445"/>
            <a:chOff x="6434035" y="4277262"/>
            <a:chExt cx="1101168" cy="1213445"/>
          </a:xfrm>
        </p:grpSpPr>
        <p:sp>
          <p:nvSpPr>
            <p:cNvPr id="288" name="Oval 287"/>
            <p:cNvSpPr>
              <a:spLocks noChangeAspect="1"/>
            </p:cNvSpPr>
            <p:nvPr/>
          </p:nvSpPr>
          <p:spPr bwMode="auto">
            <a:xfrm>
              <a:off x="6434035" y="4578714"/>
              <a:ext cx="925947" cy="911993"/>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289" name="Group 238"/>
            <p:cNvGrpSpPr>
              <a:grpSpLocks noChangeAspect="1"/>
            </p:cNvGrpSpPr>
            <p:nvPr/>
          </p:nvGrpSpPr>
          <p:grpSpPr>
            <a:xfrm>
              <a:off x="6547211" y="4310970"/>
              <a:ext cx="699597" cy="1045326"/>
              <a:chOff x="6125007" y="1676400"/>
              <a:chExt cx="2254250" cy="3448050"/>
            </a:xfrm>
          </p:grpSpPr>
          <p:pic>
            <p:nvPicPr>
              <p:cNvPr id="291" name="Picture 290" descr="rack.png"/>
              <p:cNvPicPr>
                <a:picLocks noChangeAspect="1"/>
              </p:cNvPicPr>
              <p:nvPr/>
            </p:nvPicPr>
            <p:blipFill>
              <a:blip r:embed="rId12" cstate="print"/>
              <a:stretch>
                <a:fillRect/>
              </a:stretch>
            </p:blipFill>
            <p:spPr>
              <a:xfrm>
                <a:off x="6125007" y="1676400"/>
                <a:ext cx="2254250" cy="3448050"/>
              </a:xfrm>
              <a:prstGeom prst="rect">
                <a:avLst/>
              </a:prstGeom>
            </p:spPr>
          </p:pic>
          <p:pic>
            <p:nvPicPr>
              <p:cNvPr id="292" name="Picture 291" descr="IMG_diskarray_face.png"/>
              <p:cNvPicPr>
                <a:picLocks noChangeAspect="1"/>
              </p:cNvPicPr>
              <p:nvPr/>
            </p:nvPicPr>
            <p:blipFill>
              <a:blip r:embed="rId13" cstate="print"/>
              <a:stretch>
                <a:fillRect/>
              </a:stretch>
            </p:blipFill>
            <p:spPr>
              <a:xfrm>
                <a:off x="6397235" y="3793277"/>
                <a:ext cx="647700" cy="777240"/>
              </a:xfrm>
              <a:prstGeom prst="rect">
                <a:avLst/>
              </a:prstGeom>
            </p:spPr>
          </p:pic>
          <p:pic>
            <p:nvPicPr>
              <p:cNvPr id="293" name="Picture 292" descr="IMG_diskarray_face.png"/>
              <p:cNvPicPr>
                <a:picLocks noChangeAspect="1"/>
              </p:cNvPicPr>
              <p:nvPr/>
            </p:nvPicPr>
            <p:blipFill>
              <a:blip r:embed="rId13" cstate="print"/>
              <a:stretch>
                <a:fillRect/>
              </a:stretch>
            </p:blipFill>
            <p:spPr>
              <a:xfrm>
                <a:off x="6397236" y="3374177"/>
                <a:ext cx="647700" cy="777238"/>
              </a:xfrm>
              <a:prstGeom prst="rect">
                <a:avLst/>
              </a:prstGeom>
            </p:spPr>
          </p:pic>
          <p:pic>
            <p:nvPicPr>
              <p:cNvPr id="294" name="Picture 293" descr="IMG_switchface.png"/>
              <p:cNvPicPr>
                <a:picLocks noChangeAspect="1"/>
              </p:cNvPicPr>
              <p:nvPr/>
            </p:nvPicPr>
            <p:blipFill>
              <a:blip r:embed="rId14" cstate="print"/>
              <a:stretch>
                <a:fillRect/>
              </a:stretch>
            </p:blipFill>
            <p:spPr>
              <a:xfrm>
                <a:off x="6391520" y="3237442"/>
                <a:ext cx="653415" cy="497840"/>
              </a:xfrm>
              <a:prstGeom prst="rect">
                <a:avLst/>
              </a:prstGeom>
            </p:spPr>
          </p:pic>
          <p:pic>
            <p:nvPicPr>
              <p:cNvPr id="295" name="Picture 294" descr="IMG_switchface.png"/>
              <p:cNvPicPr>
                <a:picLocks noChangeAspect="1"/>
              </p:cNvPicPr>
              <p:nvPr/>
            </p:nvPicPr>
            <p:blipFill>
              <a:blip r:embed="rId14" cstate="print"/>
              <a:stretch>
                <a:fillRect/>
              </a:stretch>
            </p:blipFill>
            <p:spPr>
              <a:xfrm>
                <a:off x="6391521" y="3098449"/>
                <a:ext cx="653415" cy="497840"/>
              </a:xfrm>
              <a:prstGeom prst="rect">
                <a:avLst/>
              </a:prstGeom>
            </p:spPr>
          </p:pic>
          <p:pic>
            <p:nvPicPr>
              <p:cNvPr id="296" name="Picture 295" descr="IMG_switchface.png"/>
              <p:cNvPicPr>
                <a:picLocks noChangeAspect="1"/>
              </p:cNvPicPr>
              <p:nvPr/>
            </p:nvPicPr>
            <p:blipFill>
              <a:blip r:embed="rId14" cstate="print"/>
              <a:stretch>
                <a:fillRect/>
              </a:stretch>
            </p:blipFill>
            <p:spPr>
              <a:xfrm>
                <a:off x="6391521" y="2820458"/>
                <a:ext cx="653415" cy="497840"/>
              </a:xfrm>
              <a:prstGeom prst="rect">
                <a:avLst/>
              </a:prstGeom>
            </p:spPr>
          </p:pic>
          <p:pic>
            <p:nvPicPr>
              <p:cNvPr id="297" name="Picture 296" descr="IMG_switchface.png"/>
              <p:cNvPicPr>
                <a:picLocks noChangeAspect="1"/>
              </p:cNvPicPr>
              <p:nvPr/>
            </p:nvPicPr>
            <p:blipFill>
              <a:blip r:embed="rId14" cstate="print"/>
              <a:stretch>
                <a:fillRect/>
              </a:stretch>
            </p:blipFill>
            <p:spPr>
              <a:xfrm>
                <a:off x="6391520" y="2959452"/>
                <a:ext cx="653415" cy="497840"/>
              </a:xfrm>
              <a:prstGeom prst="rect">
                <a:avLst/>
              </a:prstGeom>
            </p:spPr>
          </p:pic>
          <p:pic>
            <p:nvPicPr>
              <p:cNvPr id="298" name="Picture 297" descr="IMG_routerface.png"/>
              <p:cNvPicPr>
                <a:picLocks noChangeAspect="1"/>
              </p:cNvPicPr>
              <p:nvPr/>
            </p:nvPicPr>
            <p:blipFill>
              <a:blip r:embed="rId15" cstate="print"/>
              <a:stretch>
                <a:fillRect/>
              </a:stretch>
            </p:blipFill>
            <p:spPr>
              <a:xfrm>
                <a:off x="6391518" y="2601384"/>
                <a:ext cx="653415" cy="578739"/>
              </a:xfrm>
              <a:prstGeom prst="rect">
                <a:avLst/>
              </a:prstGeom>
            </p:spPr>
          </p:pic>
        </p:grpSp>
        <p:pic>
          <p:nvPicPr>
            <p:cNvPr id="290" name="Picture 289" descr="vm_hypervisor.png"/>
            <p:cNvPicPr>
              <a:picLocks noChangeAspect="1"/>
            </p:cNvPicPr>
            <p:nvPr/>
          </p:nvPicPr>
          <p:blipFill>
            <a:blip r:embed="rId16" cstate="print"/>
            <a:stretch>
              <a:fillRect/>
            </a:stretch>
          </p:blipFill>
          <p:spPr>
            <a:xfrm>
              <a:off x="6865018" y="4277262"/>
              <a:ext cx="670185" cy="624941"/>
            </a:xfrm>
            <a:prstGeom prst="rect">
              <a:avLst/>
            </a:prstGeom>
          </p:spPr>
        </p:pic>
      </p:grpSp>
      <p:grpSp>
        <p:nvGrpSpPr>
          <p:cNvPr id="299" name="Group 298"/>
          <p:cNvGrpSpPr/>
          <p:nvPr/>
        </p:nvGrpSpPr>
        <p:grpSpPr>
          <a:xfrm>
            <a:off x="4971328" y="3869977"/>
            <a:ext cx="674545" cy="471895"/>
            <a:chOff x="7636939" y="3875656"/>
            <a:chExt cx="880528" cy="615995"/>
          </a:xfrm>
        </p:grpSpPr>
        <p:sp>
          <p:nvSpPr>
            <p:cNvPr id="300" name="Oval 299"/>
            <p:cNvSpPr>
              <a:spLocks noChangeAspect="1"/>
            </p:cNvSpPr>
            <p:nvPr/>
          </p:nvSpPr>
          <p:spPr bwMode="auto">
            <a:xfrm>
              <a:off x="7918151" y="3901367"/>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pic>
          <p:nvPicPr>
            <p:cNvPr id="301" name="Picture 300" descr="mailbox.png"/>
            <p:cNvPicPr>
              <a:picLocks noChangeAspect="1"/>
            </p:cNvPicPr>
            <p:nvPr/>
          </p:nvPicPr>
          <p:blipFill>
            <a:blip r:embed="rId20" cstate="print"/>
            <a:stretch>
              <a:fillRect/>
            </a:stretch>
          </p:blipFill>
          <p:spPr>
            <a:xfrm>
              <a:off x="7993937" y="3972323"/>
              <a:ext cx="413462" cy="428535"/>
            </a:xfrm>
            <a:prstGeom prst="rect">
              <a:avLst/>
            </a:prstGeom>
          </p:spPr>
        </p:pic>
        <p:pic>
          <p:nvPicPr>
            <p:cNvPr id="302" name="Picture 301" descr="vm2.png"/>
            <p:cNvPicPr>
              <a:picLocks noChangeAspect="1"/>
            </p:cNvPicPr>
            <p:nvPr/>
          </p:nvPicPr>
          <p:blipFill>
            <a:blip r:embed="rId18" cstate="print"/>
            <a:stretch>
              <a:fillRect/>
            </a:stretch>
          </p:blipFill>
          <p:spPr>
            <a:xfrm>
              <a:off x="7636939" y="3875656"/>
              <a:ext cx="550335" cy="442171"/>
            </a:xfrm>
            <a:prstGeom prst="rect">
              <a:avLst/>
            </a:prstGeom>
          </p:spPr>
        </p:pic>
      </p:grpSp>
      <p:grpSp>
        <p:nvGrpSpPr>
          <p:cNvPr id="303" name="Group 302"/>
          <p:cNvGrpSpPr/>
          <p:nvPr/>
        </p:nvGrpSpPr>
        <p:grpSpPr>
          <a:xfrm>
            <a:off x="5047529" y="4411842"/>
            <a:ext cx="674550" cy="471894"/>
            <a:chOff x="7636933" y="4552990"/>
            <a:chExt cx="880534" cy="615994"/>
          </a:xfrm>
        </p:grpSpPr>
        <p:sp>
          <p:nvSpPr>
            <p:cNvPr id="304" name="Oval 303"/>
            <p:cNvSpPr>
              <a:spLocks noChangeAspect="1"/>
            </p:cNvSpPr>
            <p:nvPr/>
          </p:nvSpPr>
          <p:spPr bwMode="auto">
            <a:xfrm>
              <a:off x="7918151" y="4578700"/>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pic>
          <p:nvPicPr>
            <p:cNvPr id="305" name="Picture 304" descr="vm2.png"/>
            <p:cNvPicPr>
              <a:picLocks noChangeAspect="1"/>
            </p:cNvPicPr>
            <p:nvPr/>
          </p:nvPicPr>
          <p:blipFill>
            <a:blip r:embed="rId18" cstate="print"/>
            <a:stretch>
              <a:fillRect/>
            </a:stretch>
          </p:blipFill>
          <p:spPr>
            <a:xfrm>
              <a:off x="7636933" y="4552990"/>
              <a:ext cx="550334" cy="442172"/>
            </a:xfrm>
            <a:prstGeom prst="rect">
              <a:avLst/>
            </a:prstGeom>
          </p:spPr>
        </p:pic>
        <p:pic>
          <p:nvPicPr>
            <p:cNvPr id="306" name="Picture 840" descr="Linux"/>
            <p:cNvPicPr>
              <a:picLocks noChangeAspect="1" noChangeArrowheads="1"/>
            </p:cNvPicPr>
            <p:nvPr/>
          </p:nvPicPr>
          <p:blipFill>
            <a:blip r:embed="rId19" cstate="print"/>
            <a:srcRect/>
            <a:stretch>
              <a:fillRect/>
            </a:stretch>
          </p:blipFill>
          <p:spPr bwMode="auto">
            <a:xfrm>
              <a:off x="8058183" y="4686298"/>
              <a:ext cx="314256" cy="368300"/>
            </a:xfrm>
            <a:prstGeom prst="rect">
              <a:avLst/>
            </a:prstGeom>
            <a:noFill/>
            <a:ln w="9525">
              <a:noFill/>
              <a:miter lim="800000"/>
              <a:headEnd/>
              <a:tailEnd/>
            </a:ln>
          </p:spPr>
        </p:pic>
      </p:grpSp>
      <p:grpSp>
        <p:nvGrpSpPr>
          <p:cNvPr id="307" name="Group 306"/>
          <p:cNvGrpSpPr/>
          <p:nvPr/>
        </p:nvGrpSpPr>
        <p:grpSpPr>
          <a:xfrm>
            <a:off x="5453928" y="4837946"/>
            <a:ext cx="674550" cy="452198"/>
            <a:chOff x="7636933" y="5256033"/>
            <a:chExt cx="880534" cy="590284"/>
          </a:xfrm>
        </p:grpSpPr>
        <p:sp>
          <p:nvSpPr>
            <p:cNvPr id="308" name="Oval 307"/>
            <p:cNvSpPr>
              <a:spLocks noChangeAspect="1"/>
            </p:cNvSpPr>
            <p:nvPr/>
          </p:nvSpPr>
          <p:spPr bwMode="auto">
            <a:xfrm>
              <a:off x="7918151" y="5256033"/>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pic>
          <p:nvPicPr>
            <p:cNvPr id="309" name="Picture 308" descr="windows-translogo.png"/>
            <p:cNvPicPr>
              <a:picLocks noChangeAspect="1"/>
            </p:cNvPicPr>
            <p:nvPr/>
          </p:nvPicPr>
          <p:blipFill>
            <a:blip r:embed="rId17" cstate="print"/>
            <a:stretch>
              <a:fillRect/>
            </a:stretch>
          </p:blipFill>
          <p:spPr>
            <a:xfrm>
              <a:off x="8026401" y="5389278"/>
              <a:ext cx="372532" cy="329712"/>
            </a:xfrm>
            <a:prstGeom prst="rect">
              <a:avLst/>
            </a:prstGeom>
          </p:spPr>
        </p:pic>
        <p:pic>
          <p:nvPicPr>
            <p:cNvPr id="310" name="Picture 309" descr="vm2.png"/>
            <p:cNvPicPr>
              <a:picLocks noChangeAspect="1"/>
            </p:cNvPicPr>
            <p:nvPr/>
          </p:nvPicPr>
          <p:blipFill>
            <a:blip r:embed="rId18" cstate="print"/>
            <a:stretch>
              <a:fillRect/>
            </a:stretch>
          </p:blipFill>
          <p:spPr>
            <a:xfrm>
              <a:off x="7636933" y="5263475"/>
              <a:ext cx="550334" cy="442171"/>
            </a:xfrm>
            <a:prstGeom prst="rect">
              <a:avLst/>
            </a:prstGeom>
          </p:spPr>
        </p:pic>
      </p:grpSp>
      <p:sp>
        <p:nvSpPr>
          <p:cNvPr id="315" name="Text Box 28"/>
          <p:cNvSpPr txBox="1">
            <a:spLocks noChangeArrowheads="1"/>
          </p:cNvSpPr>
          <p:nvPr/>
        </p:nvSpPr>
        <p:spPr bwMode="auto">
          <a:xfrm>
            <a:off x="5063067" y="3291946"/>
            <a:ext cx="1066800" cy="246221"/>
          </a:xfrm>
          <a:prstGeom prst="rect">
            <a:avLst/>
          </a:prstGeom>
          <a:noFill/>
          <a:ln w="12700" algn="ctr">
            <a:noFill/>
            <a:miter lim="800000"/>
            <a:headEnd/>
            <a:tailEnd/>
          </a:ln>
        </p:spPr>
        <p:txBody>
          <a:bodyPr wrap="square">
            <a:spAutoFit/>
          </a:bodyPr>
          <a:lstStyle/>
          <a:p>
            <a:pPr algn="ctr" eaLnBrk="0" hangingPunct="0"/>
            <a:r>
              <a:rPr lang="en-US" sz="1000" dirty="0" smtClean="0">
                <a:latin typeface="+mj-lt"/>
              </a:rPr>
              <a:t>Hyper-V</a:t>
            </a:r>
            <a:endParaRPr lang="en-US" sz="1000" dirty="0">
              <a:latin typeface="+mj-lt"/>
            </a:endParaRPr>
          </a:p>
        </p:txBody>
      </p:sp>
      <p:sp>
        <p:nvSpPr>
          <p:cNvPr id="319" name="Content Placeholder 1"/>
          <p:cNvSpPr txBox="1">
            <a:spLocks/>
          </p:cNvSpPr>
          <p:nvPr/>
        </p:nvSpPr>
        <p:spPr bwMode="auto">
          <a:xfrm>
            <a:off x="381001" y="4350340"/>
            <a:ext cx="4487332" cy="129523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Full VM recovery</a:t>
            </a:r>
          </a:p>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Application Data Recovery for Exchange, SQL SharePoint and Active Directory when licensed</a:t>
            </a:r>
          </a:p>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Granular file/folder recovery</a:t>
            </a:r>
          </a:p>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Redirected recovery</a:t>
            </a:r>
          </a:p>
        </p:txBody>
      </p:sp>
      <p:sp>
        <p:nvSpPr>
          <p:cNvPr id="320" name="Content Placeholder 1"/>
          <p:cNvSpPr txBox="1">
            <a:spLocks/>
          </p:cNvSpPr>
          <p:nvPr/>
        </p:nvSpPr>
        <p:spPr bwMode="auto">
          <a:xfrm>
            <a:off x="381001" y="1471673"/>
            <a:ext cx="4487332" cy="855132"/>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Host-Level </a:t>
            </a:r>
            <a:r>
              <a:rPr lang="en-US" sz="1600" kern="0" dirty="0">
                <a:solidFill>
                  <a:srgbClr val="4E4845"/>
                </a:solidFill>
                <a:latin typeface="+mn-lt"/>
                <a:cs typeface="+mn-cs"/>
              </a:rPr>
              <a:t>B</a:t>
            </a:r>
            <a:r>
              <a:rPr lang="en-US" sz="1600" kern="0" dirty="0" smtClean="0">
                <a:solidFill>
                  <a:srgbClr val="4E4845"/>
                </a:solidFill>
                <a:latin typeface="+mn-lt"/>
                <a:cs typeface="+mn-cs"/>
              </a:rPr>
              <a:t>ackup</a:t>
            </a:r>
          </a:p>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Easy Management</a:t>
            </a:r>
          </a:p>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Easy Application Recovery</a:t>
            </a:r>
          </a:p>
        </p:txBody>
      </p:sp>
      <p:sp>
        <p:nvSpPr>
          <p:cNvPr id="2" name="TextBox 1"/>
          <p:cNvSpPr txBox="1"/>
          <p:nvPr/>
        </p:nvSpPr>
        <p:spPr bwMode="ltGray">
          <a:xfrm>
            <a:off x="442566" y="5765822"/>
            <a:ext cx="8183578" cy="245784"/>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bg2">
                    <a:lumMod val="50000"/>
                  </a:schemeClr>
                </a:solidFill>
                <a:latin typeface="Calibri" pitchFamily="34" charset="0"/>
              </a:rPr>
              <a:t>Note: The Agent for </a:t>
            </a:r>
            <a:r>
              <a:rPr lang="en-US" sz="1200" dirty="0" smtClean="0">
                <a:solidFill>
                  <a:schemeClr val="bg2">
                    <a:lumMod val="50000"/>
                  </a:schemeClr>
                </a:solidFill>
                <a:latin typeface="Calibri" pitchFamily="34" charset="0"/>
              </a:rPr>
              <a:t>Applications and Databases </a:t>
            </a:r>
            <a:r>
              <a:rPr lang="en-US" sz="1200" dirty="0">
                <a:solidFill>
                  <a:schemeClr val="bg2">
                    <a:lumMod val="50000"/>
                  </a:schemeClr>
                </a:solidFill>
                <a:latin typeface="Calibri" pitchFamily="34" charset="0"/>
              </a:rPr>
              <a:t>must be installed in a VM to collect Application </a:t>
            </a:r>
            <a:r>
              <a:rPr lang="en-US" sz="1200" dirty="0" err="1" smtClean="0">
                <a:solidFill>
                  <a:schemeClr val="bg2">
                    <a:lumMod val="50000"/>
                  </a:schemeClr>
                </a:solidFill>
                <a:latin typeface="Calibri" pitchFamily="34" charset="0"/>
              </a:rPr>
              <a:t>MetaData</a:t>
            </a:r>
            <a:r>
              <a:rPr lang="en-US" sz="1200" dirty="0" smtClean="0">
                <a:solidFill>
                  <a:schemeClr val="bg2">
                    <a:lumMod val="50000"/>
                  </a:schemeClr>
                </a:solidFill>
                <a:latin typeface="Calibri" pitchFamily="34" charset="0"/>
              </a:rPr>
              <a:t>, enabling granular application </a:t>
            </a:r>
            <a:r>
              <a:rPr lang="en-US" sz="1200" dirty="0">
                <a:solidFill>
                  <a:schemeClr val="bg2">
                    <a:lumMod val="50000"/>
                  </a:schemeClr>
                </a:solidFill>
                <a:latin typeface="Calibri" pitchFamily="34" charset="0"/>
              </a:rPr>
              <a:t>data recovery.</a:t>
            </a:r>
            <a:endParaRPr lang="en-US" sz="1200" dirty="0" smtClean="0">
              <a:solidFill>
                <a:schemeClr val="bg2">
                  <a:lumMod val="50000"/>
                </a:schemeClr>
              </a:solidFill>
              <a:latin typeface="Calibri" pitchFamily="34" charset="0"/>
            </a:endParaRPr>
          </a:p>
        </p:txBody>
      </p:sp>
      <p:sp>
        <p:nvSpPr>
          <p:cNvPr id="118" name="Footer Placeholder 117"/>
          <p:cNvSpPr>
            <a:spLocks noGrp="1"/>
          </p:cNvSpPr>
          <p:nvPr>
            <p:ph type="ftr" sz="quarter" idx="10"/>
          </p:nvPr>
        </p:nvSpPr>
        <p:spPr/>
        <p:txBody>
          <a:bodyPr/>
          <a:lstStyle/>
          <a:p>
            <a:pPr>
              <a:defRPr/>
            </a:pPr>
            <a:r>
              <a:rPr lang="en-US" dirty="0" smtClean="0"/>
              <a:t>Backup Exec 2012 Family</a:t>
            </a:r>
            <a:endParaRPr lang="en-US" dirty="0"/>
          </a:p>
        </p:txBody>
      </p:sp>
    </p:spTree>
    <p:extLst>
      <p:ext uri="{BB962C8B-B14F-4D97-AF65-F5344CB8AC3E}">
        <p14:creationId xmlns="" xmlns:p14="http://schemas.microsoft.com/office/powerpoint/2010/main" val="501948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381000" y="116632"/>
            <a:ext cx="8382000" cy="838200"/>
          </a:xfrm>
        </p:spPr>
        <p:txBody>
          <a:bodyPr/>
          <a:lstStyle/>
          <a:p>
            <a:r>
              <a:rPr lang="en-US" dirty="0" smtClean="0"/>
              <a:t>Agentless Or Agent-based Protection – </a:t>
            </a:r>
            <a:br>
              <a:rPr lang="en-US" dirty="0" smtClean="0"/>
            </a:br>
            <a:r>
              <a:rPr lang="en-US" sz="2400" dirty="0" smtClean="0"/>
              <a:t>You Decide</a:t>
            </a:r>
            <a:endParaRPr lang="en-US" dirty="0"/>
          </a:p>
        </p:txBody>
      </p:sp>
      <p:sp>
        <p:nvSpPr>
          <p:cNvPr id="20" name="Rounded Rectangle 19"/>
          <p:cNvSpPr/>
          <p:nvPr/>
        </p:nvSpPr>
        <p:spPr bwMode="auto">
          <a:xfrm>
            <a:off x="372534" y="3742268"/>
            <a:ext cx="8390466" cy="2277536"/>
          </a:xfrm>
          <a:prstGeom prst="roundRect">
            <a:avLst>
              <a:gd name="adj" fmla="val 3082"/>
            </a:avLst>
          </a:prstGeom>
          <a:solidFill>
            <a:schemeClr val="bg2">
              <a:lumMod val="40000"/>
              <a:lumOff val="6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21" name="Rectangle 20"/>
          <p:cNvSpPr>
            <a:spLocks noChangeArrowheads="1"/>
          </p:cNvSpPr>
          <p:nvPr/>
        </p:nvSpPr>
        <p:spPr bwMode="auto">
          <a:xfrm>
            <a:off x="3662027" y="5522717"/>
            <a:ext cx="1811480" cy="408573"/>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400" b="1" dirty="0" smtClean="0">
                <a:latin typeface="+mj-lt"/>
                <a:cs typeface="Times New Roman" pitchFamily="18" charset="0"/>
              </a:rPr>
              <a:t>Symantec </a:t>
            </a:r>
            <a:br>
              <a:rPr lang="en-US" sz="1400" b="1" dirty="0" smtClean="0">
                <a:latin typeface="+mj-lt"/>
                <a:cs typeface="Times New Roman" pitchFamily="18" charset="0"/>
              </a:rPr>
            </a:br>
            <a:r>
              <a:rPr lang="en-US" sz="1400" b="1" dirty="0" smtClean="0">
                <a:latin typeface="+mj-lt"/>
                <a:cs typeface="Times New Roman" pitchFamily="18" charset="0"/>
              </a:rPr>
              <a:t>Backup Exec™ 2012</a:t>
            </a:r>
            <a:endParaRPr lang="en-US" sz="1400" b="1" dirty="0">
              <a:latin typeface="+mj-lt"/>
              <a:cs typeface="Times New Roman" pitchFamily="18" charset="0"/>
            </a:endParaRPr>
          </a:p>
        </p:txBody>
      </p:sp>
      <p:grpSp>
        <p:nvGrpSpPr>
          <p:cNvPr id="2" name="Group 21"/>
          <p:cNvGrpSpPr/>
          <p:nvPr/>
        </p:nvGrpSpPr>
        <p:grpSpPr>
          <a:xfrm>
            <a:off x="4032137" y="4016820"/>
            <a:ext cx="1071136" cy="1353223"/>
            <a:chOff x="4167609" y="4016820"/>
            <a:chExt cx="1071136" cy="1353223"/>
          </a:xfrm>
        </p:grpSpPr>
        <p:sp>
          <p:nvSpPr>
            <p:cNvPr id="23" name="Oval 22"/>
            <p:cNvSpPr>
              <a:spLocks noChangeAspect="1"/>
            </p:cNvSpPr>
            <p:nvPr/>
          </p:nvSpPr>
          <p:spPr bwMode="auto">
            <a:xfrm>
              <a:off x="4167609" y="4315047"/>
              <a:ext cx="1071136" cy="1054996"/>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3" name="Group 17"/>
            <p:cNvGrpSpPr/>
            <p:nvPr/>
          </p:nvGrpSpPr>
          <p:grpSpPr>
            <a:xfrm>
              <a:off x="4277948" y="4016820"/>
              <a:ext cx="854720" cy="1307359"/>
              <a:chOff x="3098800" y="905646"/>
              <a:chExt cx="3454400" cy="5283774"/>
            </a:xfrm>
          </p:grpSpPr>
          <p:pic>
            <p:nvPicPr>
              <p:cNvPr id="33"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34" name="Picture 33"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4" name="Group 34"/>
              <p:cNvGrpSpPr/>
              <p:nvPr/>
            </p:nvGrpSpPr>
            <p:grpSpPr>
              <a:xfrm>
                <a:off x="3536357" y="3847061"/>
                <a:ext cx="972145" cy="1490629"/>
                <a:chOff x="1081022" y="3847073"/>
                <a:chExt cx="972145" cy="1490628"/>
              </a:xfrm>
            </p:grpSpPr>
            <p:pic>
              <p:nvPicPr>
                <p:cNvPr id="43" name="Picture 42"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44"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45" name="Picture 44"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46" name="Picture 45"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5" name="Group 396"/>
              <p:cNvGrpSpPr/>
              <p:nvPr/>
            </p:nvGrpSpPr>
            <p:grpSpPr>
              <a:xfrm>
                <a:off x="3536357" y="2314605"/>
                <a:ext cx="972145" cy="1490629"/>
                <a:chOff x="1081022" y="2314607"/>
                <a:chExt cx="972145" cy="1490628"/>
              </a:xfrm>
            </p:grpSpPr>
            <p:pic>
              <p:nvPicPr>
                <p:cNvPr id="37" name="Picture 36"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39" name="Picture 38"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41" name="Picture 40"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42"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25" name="Picture 24" descr="SYM_iso.png"/>
            <p:cNvPicPr>
              <a:picLocks noChangeAspect="1"/>
            </p:cNvPicPr>
            <p:nvPr/>
          </p:nvPicPr>
          <p:blipFill>
            <a:blip r:embed="rId6" cstate="print"/>
            <a:stretch>
              <a:fillRect/>
            </a:stretch>
          </p:blipFill>
          <p:spPr>
            <a:xfrm>
              <a:off x="4698957" y="4536439"/>
              <a:ext cx="272550" cy="446981"/>
            </a:xfrm>
            <a:prstGeom prst="rect">
              <a:avLst/>
            </a:prstGeom>
          </p:spPr>
        </p:pic>
        <p:grpSp>
          <p:nvGrpSpPr>
            <p:cNvPr id="6" name="Group 17"/>
            <p:cNvGrpSpPr>
              <a:grpSpLocks noChangeAspect="1"/>
            </p:cNvGrpSpPr>
            <p:nvPr/>
          </p:nvGrpSpPr>
          <p:grpSpPr>
            <a:xfrm>
              <a:off x="4809017" y="4109086"/>
              <a:ext cx="428892" cy="427668"/>
              <a:chOff x="2945554" y="1095081"/>
              <a:chExt cx="612371" cy="574069"/>
            </a:xfrm>
          </p:grpSpPr>
          <p:sp>
            <p:nvSpPr>
              <p:cNvPr id="27" name="Oval 26"/>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28"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7" name="Group 16"/>
              <p:cNvGrpSpPr/>
              <p:nvPr/>
            </p:nvGrpSpPr>
            <p:grpSpPr>
              <a:xfrm>
                <a:off x="3179547" y="1370500"/>
                <a:ext cx="230981" cy="132829"/>
                <a:chOff x="3757613" y="1285875"/>
                <a:chExt cx="230981" cy="132829"/>
              </a:xfrm>
            </p:grpSpPr>
            <p:sp>
              <p:nvSpPr>
                <p:cNvPr id="30"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31" name="Rectangle 30"/>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sp>
              <p:nvSpPr>
                <p:cNvPr id="32" name="Rectangle 31"/>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grpSp>
      </p:grpSp>
      <p:grpSp>
        <p:nvGrpSpPr>
          <p:cNvPr id="8" name="Group 46"/>
          <p:cNvGrpSpPr/>
          <p:nvPr/>
        </p:nvGrpSpPr>
        <p:grpSpPr>
          <a:xfrm>
            <a:off x="7576343" y="4648200"/>
            <a:ext cx="1037552" cy="408866"/>
            <a:chOff x="7831355" y="2593259"/>
            <a:chExt cx="874649" cy="344673"/>
          </a:xfrm>
        </p:grpSpPr>
        <p:pic>
          <p:nvPicPr>
            <p:cNvPr id="48" name="Picture 47" descr="vmware_newlogo.png"/>
            <p:cNvPicPr>
              <a:picLocks noChangeAspect="1"/>
            </p:cNvPicPr>
            <p:nvPr/>
          </p:nvPicPr>
          <p:blipFill>
            <a:blip r:embed="rId7" cstate="print">
              <a:lum bright="-2000"/>
            </a:blip>
            <a:stretch>
              <a:fillRect/>
            </a:stretch>
          </p:blipFill>
          <p:spPr>
            <a:xfrm>
              <a:off x="7960031" y="2593259"/>
              <a:ext cx="709832" cy="179143"/>
            </a:xfrm>
            <a:prstGeom prst="rect">
              <a:avLst/>
            </a:prstGeom>
          </p:spPr>
        </p:pic>
        <p:pic>
          <p:nvPicPr>
            <p:cNvPr id="49" name="Picture 48" descr="Hyper-V_logo.png"/>
            <p:cNvPicPr>
              <a:picLocks noChangeAspect="1"/>
            </p:cNvPicPr>
            <p:nvPr/>
          </p:nvPicPr>
          <p:blipFill>
            <a:blip r:embed="rId8" cstate="print"/>
            <a:stretch>
              <a:fillRect/>
            </a:stretch>
          </p:blipFill>
          <p:spPr>
            <a:xfrm>
              <a:off x="7831355" y="2743869"/>
              <a:ext cx="874649" cy="194063"/>
            </a:xfrm>
            <a:prstGeom prst="rect">
              <a:avLst/>
            </a:prstGeom>
          </p:spPr>
        </p:pic>
      </p:grpSp>
      <p:sp>
        <p:nvSpPr>
          <p:cNvPr id="50" name="Rectangle 43"/>
          <p:cNvSpPr>
            <a:spLocks noChangeArrowheads="1"/>
          </p:cNvSpPr>
          <p:nvPr/>
        </p:nvSpPr>
        <p:spPr bwMode="auto">
          <a:xfrm>
            <a:off x="1380070" y="5620418"/>
            <a:ext cx="1811480" cy="21198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300" dirty="0" smtClean="0">
                <a:latin typeface="+mj-lt"/>
                <a:cs typeface="Times New Roman" pitchFamily="18" charset="0"/>
              </a:rPr>
              <a:t>Agentless</a:t>
            </a:r>
            <a:endParaRPr lang="en-US" sz="1300" dirty="0">
              <a:latin typeface="+mj-lt"/>
              <a:cs typeface="Times New Roman" pitchFamily="18" charset="0"/>
            </a:endParaRPr>
          </a:p>
        </p:txBody>
      </p:sp>
      <p:grpSp>
        <p:nvGrpSpPr>
          <p:cNvPr id="9" name="Group 50"/>
          <p:cNvGrpSpPr/>
          <p:nvPr/>
        </p:nvGrpSpPr>
        <p:grpSpPr>
          <a:xfrm>
            <a:off x="1824145" y="4158567"/>
            <a:ext cx="925947" cy="1179737"/>
            <a:chOff x="1747942" y="4310970"/>
            <a:chExt cx="925947" cy="1179737"/>
          </a:xfrm>
        </p:grpSpPr>
        <p:sp>
          <p:nvSpPr>
            <p:cNvPr id="52" name="Oval 51"/>
            <p:cNvSpPr>
              <a:spLocks noChangeAspect="1"/>
            </p:cNvSpPr>
            <p:nvPr/>
          </p:nvSpPr>
          <p:spPr bwMode="auto">
            <a:xfrm>
              <a:off x="1747942" y="4578714"/>
              <a:ext cx="925947" cy="911993"/>
            </a:xfrm>
            <a:prstGeom prst="ellipse">
              <a:avLst/>
            </a:prstGeom>
            <a:solidFill>
              <a:schemeClr val="accent3"/>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10" name="Group 238"/>
            <p:cNvGrpSpPr>
              <a:grpSpLocks noChangeAspect="1"/>
            </p:cNvGrpSpPr>
            <p:nvPr/>
          </p:nvGrpSpPr>
          <p:grpSpPr>
            <a:xfrm>
              <a:off x="1861117" y="4310970"/>
              <a:ext cx="699597" cy="1045326"/>
              <a:chOff x="6125007" y="1676400"/>
              <a:chExt cx="2254250" cy="3448050"/>
            </a:xfrm>
          </p:grpSpPr>
          <p:pic>
            <p:nvPicPr>
              <p:cNvPr id="54" name="Picture 53"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55" name="Picture 54"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56" name="Picture 55"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57" name="Picture 56"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58" name="Picture 57"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59" name="Picture 58"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60" name="Picture 59"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61" name="Picture 60"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sp>
        <p:nvSpPr>
          <p:cNvPr id="62" name="Rectangle 43"/>
          <p:cNvSpPr>
            <a:spLocks noChangeArrowheads="1"/>
          </p:cNvSpPr>
          <p:nvPr/>
        </p:nvSpPr>
        <p:spPr bwMode="auto">
          <a:xfrm>
            <a:off x="5820767" y="5620418"/>
            <a:ext cx="1811480" cy="21198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300" dirty="0" smtClean="0">
                <a:latin typeface="+mj-lt"/>
                <a:cs typeface="Times New Roman" pitchFamily="18" charset="0"/>
              </a:rPr>
              <a:t>With an Agent</a:t>
            </a:r>
            <a:endParaRPr lang="en-US" sz="1300" dirty="0">
              <a:latin typeface="+mj-lt"/>
              <a:cs typeface="Times New Roman" pitchFamily="18" charset="0"/>
            </a:endParaRPr>
          </a:p>
        </p:txBody>
      </p:sp>
      <p:sp>
        <p:nvSpPr>
          <p:cNvPr id="63" name="Right Arrow 62"/>
          <p:cNvSpPr/>
          <p:nvPr/>
        </p:nvSpPr>
        <p:spPr bwMode="auto">
          <a:xfrm>
            <a:off x="2958565" y="4614331"/>
            <a:ext cx="949350" cy="516442"/>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64" name="Right Arrow 63"/>
          <p:cNvSpPr/>
          <p:nvPr/>
        </p:nvSpPr>
        <p:spPr bwMode="auto">
          <a:xfrm flipH="1">
            <a:off x="5210686" y="4614331"/>
            <a:ext cx="949350" cy="516442"/>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grpSp>
        <p:nvGrpSpPr>
          <p:cNvPr id="11" name="Group 64"/>
          <p:cNvGrpSpPr/>
          <p:nvPr/>
        </p:nvGrpSpPr>
        <p:grpSpPr>
          <a:xfrm>
            <a:off x="6256228" y="4158567"/>
            <a:ext cx="925947" cy="1179737"/>
            <a:chOff x="6434035" y="4310970"/>
            <a:chExt cx="925947" cy="1179737"/>
          </a:xfrm>
        </p:grpSpPr>
        <p:sp>
          <p:nvSpPr>
            <p:cNvPr id="66" name="Oval 65"/>
            <p:cNvSpPr>
              <a:spLocks noChangeAspect="1"/>
            </p:cNvSpPr>
            <p:nvPr/>
          </p:nvSpPr>
          <p:spPr bwMode="auto">
            <a:xfrm>
              <a:off x="6434035" y="4578714"/>
              <a:ext cx="925947" cy="911993"/>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nvGrpSpPr>
            <p:cNvPr id="12" name="Group 238"/>
            <p:cNvGrpSpPr>
              <a:grpSpLocks noChangeAspect="1"/>
            </p:cNvGrpSpPr>
            <p:nvPr/>
          </p:nvGrpSpPr>
          <p:grpSpPr>
            <a:xfrm>
              <a:off x="6547211" y="4310970"/>
              <a:ext cx="699597" cy="1045326"/>
              <a:chOff x="6125007" y="1676400"/>
              <a:chExt cx="2254250" cy="3448050"/>
            </a:xfrm>
          </p:grpSpPr>
          <p:pic>
            <p:nvPicPr>
              <p:cNvPr id="68" name="Picture 67"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69" name="Picture 68"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70" name="Picture 69"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71" name="Picture 70"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72" name="Picture 71"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73" name="Picture 72"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74" name="Picture 73"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75" name="Picture 74"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grpSp>
        <p:nvGrpSpPr>
          <p:cNvPr id="13" name="Group 75"/>
          <p:cNvGrpSpPr/>
          <p:nvPr/>
        </p:nvGrpSpPr>
        <p:grpSpPr>
          <a:xfrm>
            <a:off x="7020678" y="4594612"/>
            <a:ext cx="463848" cy="456858"/>
            <a:chOff x="7918151" y="5256033"/>
            <a:chExt cx="599316" cy="590284"/>
          </a:xfrm>
        </p:grpSpPr>
        <p:sp>
          <p:nvSpPr>
            <p:cNvPr id="77" name="Oval 76"/>
            <p:cNvSpPr>
              <a:spLocks noChangeAspect="1"/>
            </p:cNvSpPr>
            <p:nvPr/>
          </p:nvSpPr>
          <p:spPr bwMode="auto">
            <a:xfrm>
              <a:off x="7918151" y="5256033"/>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pic>
          <p:nvPicPr>
            <p:cNvPr id="78" name="Picture 77" descr="windows-translogo.png"/>
            <p:cNvPicPr>
              <a:picLocks noChangeAspect="1"/>
            </p:cNvPicPr>
            <p:nvPr/>
          </p:nvPicPr>
          <p:blipFill>
            <a:blip r:embed="rId13" cstate="print"/>
            <a:stretch>
              <a:fillRect/>
            </a:stretch>
          </p:blipFill>
          <p:spPr>
            <a:xfrm>
              <a:off x="8026401" y="5389278"/>
              <a:ext cx="372532" cy="329712"/>
            </a:xfrm>
            <a:prstGeom prst="rect">
              <a:avLst/>
            </a:prstGeom>
          </p:spPr>
        </p:pic>
      </p:grpSp>
      <p:grpSp>
        <p:nvGrpSpPr>
          <p:cNvPr id="14" name="Group 78"/>
          <p:cNvGrpSpPr/>
          <p:nvPr/>
        </p:nvGrpSpPr>
        <p:grpSpPr>
          <a:xfrm>
            <a:off x="6800543" y="5017946"/>
            <a:ext cx="463848" cy="456858"/>
            <a:chOff x="7918151" y="4578700"/>
            <a:chExt cx="599316" cy="590284"/>
          </a:xfrm>
        </p:grpSpPr>
        <p:sp>
          <p:nvSpPr>
            <p:cNvPr id="80" name="Oval 79"/>
            <p:cNvSpPr>
              <a:spLocks noChangeAspect="1"/>
            </p:cNvSpPr>
            <p:nvPr/>
          </p:nvSpPr>
          <p:spPr bwMode="auto">
            <a:xfrm>
              <a:off x="7918151" y="4578700"/>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pic>
          <p:nvPicPr>
            <p:cNvPr id="81" name="Picture 840" descr="Linux"/>
            <p:cNvPicPr>
              <a:picLocks noChangeAspect="1" noChangeArrowheads="1"/>
            </p:cNvPicPr>
            <p:nvPr/>
          </p:nvPicPr>
          <p:blipFill>
            <a:blip r:embed="rId14" cstate="print"/>
            <a:srcRect/>
            <a:stretch>
              <a:fillRect/>
            </a:stretch>
          </p:blipFill>
          <p:spPr bwMode="auto">
            <a:xfrm>
              <a:off x="8058183" y="4686298"/>
              <a:ext cx="314256" cy="368300"/>
            </a:xfrm>
            <a:prstGeom prst="rect">
              <a:avLst/>
            </a:prstGeom>
            <a:noFill/>
            <a:ln w="9525">
              <a:noFill/>
              <a:miter lim="800000"/>
              <a:headEnd/>
              <a:tailEnd/>
            </a:ln>
          </p:spPr>
        </p:pic>
      </p:grpSp>
      <p:grpSp>
        <p:nvGrpSpPr>
          <p:cNvPr id="15" name="Group 81"/>
          <p:cNvGrpSpPr/>
          <p:nvPr/>
        </p:nvGrpSpPr>
        <p:grpSpPr>
          <a:xfrm>
            <a:off x="4599596" y="4893733"/>
            <a:ext cx="599506" cy="688176"/>
            <a:chOff x="-750763" y="2607734"/>
            <a:chExt cx="445308" cy="511172"/>
          </a:xfrm>
        </p:grpSpPr>
        <p:pic>
          <p:nvPicPr>
            <p:cNvPr id="83" name="Picture 82" descr="IMG_disk_sm_silver.png"/>
            <p:cNvPicPr>
              <a:picLocks noChangeAspect="1"/>
            </p:cNvPicPr>
            <p:nvPr/>
          </p:nvPicPr>
          <p:blipFill>
            <a:blip r:embed="rId15" cstate="print"/>
            <a:stretch>
              <a:fillRect/>
            </a:stretch>
          </p:blipFill>
          <p:spPr>
            <a:xfrm>
              <a:off x="-750763" y="2774805"/>
              <a:ext cx="445308" cy="344101"/>
            </a:xfrm>
            <a:prstGeom prst="rect">
              <a:avLst/>
            </a:prstGeom>
          </p:spPr>
        </p:pic>
        <p:pic>
          <p:nvPicPr>
            <p:cNvPr id="84" name="Picture 83" descr="IMG_disk_sm_silver.png"/>
            <p:cNvPicPr>
              <a:picLocks noChangeAspect="1"/>
            </p:cNvPicPr>
            <p:nvPr/>
          </p:nvPicPr>
          <p:blipFill>
            <a:blip r:embed="rId15" cstate="print"/>
            <a:stretch>
              <a:fillRect/>
            </a:stretch>
          </p:blipFill>
          <p:spPr>
            <a:xfrm>
              <a:off x="-750763" y="2691270"/>
              <a:ext cx="445308" cy="344101"/>
            </a:xfrm>
            <a:prstGeom prst="rect">
              <a:avLst/>
            </a:prstGeom>
          </p:spPr>
        </p:pic>
        <p:pic>
          <p:nvPicPr>
            <p:cNvPr id="85" name="Picture 84" descr="IMG_disk_sm_silver.png"/>
            <p:cNvPicPr>
              <a:picLocks noChangeAspect="1"/>
            </p:cNvPicPr>
            <p:nvPr/>
          </p:nvPicPr>
          <p:blipFill>
            <a:blip r:embed="rId15" cstate="print"/>
            <a:stretch>
              <a:fillRect/>
            </a:stretch>
          </p:blipFill>
          <p:spPr>
            <a:xfrm>
              <a:off x="-750763" y="2607734"/>
              <a:ext cx="445308" cy="344101"/>
            </a:xfrm>
            <a:prstGeom prst="rect">
              <a:avLst/>
            </a:prstGeom>
          </p:spPr>
        </p:pic>
      </p:grpSp>
      <p:grpSp>
        <p:nvGrpSpPr>
          <p:cNvPr id="16" name="Group 85"/>
          <p:cNvGrpSpPr/>
          <p:nvPr/>
        </p:nvGrpSpPr>
        <p:grpSpPr>
          <a:xfrm>
            <a:off x="6792078" y="4179746"/>
            <a:ext cx="463848" cy="456858"/>
            <a:chOff x="7918151" y="5256033"/>
            <a:chExt cx="599316" cy="590284"/>
          </a:xfrm>
        </p:grpSpPr>
        <p:sp>
          <p:nvSpPr>
            <p:cNvPr id="87" name="Oval 86"/>
            <p:cNvSpPr>
              <a:spLocks noChangeAspect="1"/>
            </p:cNvSpPr>
            <p:nvPr/>
          </p:nvSpPr>
          <p:spPr bwMode="auto">
            <a:xfrm>
              <a:off x="7918151" y="5256033"/>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pic>
          <p:nvPicPr>
            <p:cNvPr id="88" name="Picture 87" descr="windows-translogo.png"/>
            <p:cNvPicPr>
              <a:picLocks noChangeAspect="1"/>
            </p:cNvPicPr>
            <p:nvPr/>
          </p:nvPicPr>
          <p:blipFill>
            <a:blip r:embed="rId13" cstate="print"/>
            <a:stretch>
              <a:fillRect/>
            </a:stretch>
          </p:blipFill>
          <p:spPr>
            <a:xfrm>
              <a:off x="8026401" y="5389278"/>
              <a:ext cx="372532" cy="329712"/>
            </a:xfrm>
            <a:prstGeom prst="rect">
              <a:avLst/>
            </a:prstGeom>
          </p:spPr>
        </p:pic>
      </p:grpSp>
      <p:grpSp>
        <p:nvGrpSpPr>
          <p:cNvPr id="17" name="Group 88"/>
          <p:cNvGrpSpPr/>
          <p:nvPr/>
        </p:nvGrpSpPr>
        <p:grpSpPr>
          <a:xfrm>
            <a:off x="574410" y="4648200"/>
            <a:ext cx="1037552" cy="408866"/>
            <a:chOff x="7831355" y="2593259"/>
            <a:chExt cx="874649" cy="344673"/>
          </a:xfrm>
        </p:grpSpPr>
        <p:pic>
          <p:nvPicPr>
            <p:cNvPr id="90" name="Picture 89" descr="vmware_newlogo.png"/>
            <p:cNvPicPr>
              <a:picLocks noChangeAspect="1"/>
            </p:cNvPicPr>
            <p:nvPr/>
          </p:nvPicPr>
          <p:blipFill>
            <a:blip r:embed="rId7" cstate="print">
              <a:lum bright="-2000"/>
            </a:blip>
            <a:stretch>
              <a:fillRect/>
            </a:stretch>
          </p:blipFill>
          <p:spPr>
            <a:xfrm>
              <a:off x="7960031" y="2593259"/>
              <a:ext cx="709832" cy="179143"/>
            </a:xfrm>
            <a:prstGeom prst="rect">
              <a:avLst/>
            </a:prstGeom>
          </p:spPr>
        </p:pic>
        <p:pic>
          <p:nvPicPr>
            <p:cNvPr id="91" name="Picture 90" descr="Hyper-V_logo.png"/>
            <p:cNvPicPr>
              <a:picLocks noChangeAspect="1"/>
            </p:cNvPicPr>
            <p:nvPr/>
          </p:nvPicPr>
          <p:blipFill>
            <a:blip r:embed="rId8" cstate="print"/>
            <a:stretch>
              <a:fillRect/>
            </a:stretch>
          </p:blipFill>
          <p:spPr>
            <a:xfrm>
              <a:off x="7831355" y="2743869"/>
              <a:ext cx="874649" cy="194063"/>
            </a:xfrm>
            <a:prstGeom prst="rect">
              <a:avLst/>
            </a:prstGeom>
          </p:spPr>
        </p:pic>
      </p:grpSp>
      <p:grpSp>
        <p:nvGrpSpPr>
          <p:cNvPr id="18" name="Group 91"/>
          <p:cNvGrpSpPr/>
          <p:nvPr/>
        </p:nvGrpSpPr>
        <p:grpSpPr>
          <a:xfrm>
            <a:off x="381001" y="1270001"/>
            <a:ext cx="4123266" cy="2345266"/>
            <a:chOff x="381000" y="1041398"/>
            <a:chExt cx="8382000" cy="2718966"/>
          </a:xfrm>
        </p:grpSpPr>
        <p:sp>
          <p:nvSpPr>
            <p:cNvPr id="93" name="Rounded Rectangle 92"/>
            <p:cNvSpPr/>
            <p:nvPr/>
          </p:nvSpPr>
          <p:spPr bwMode="auto">
            <a:xfrm>
              <a:off x="389469" y="1236134"/>
              <a:ext cx="8373531" cy="2524230"/>
            </a:xfrm>
            <a:prstGeom prst="roundRect">
              <a:avLst>
                <a:gd name="adj" fmla="val 2895"/>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94" name="Round Same Side Corner Rectangle 93"/>
            <p:cNvSpPr/>
            <p:nvPr/>
          </p:nvSpPr>
          <p:spPr bwMode="auto">
            <a:xfrm>
              <a:off x="381000" y="1041398"/>
              <a:ext cx="8381999" cy="541867"/>
            </a:xfrm>
            <a:prstGeom prst="round2SameRect">
              <a:avLst>
                <a:gd name="adj1" fmla="val 10959"/>
                <a:gd name="adj2" fmla="val 0"/>
              </a:avLst>
            </a:prstGeom>
            <a:solidFill>
              <a:schemeClr val="accent3">
                <a:lumMod val="75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lvl="0">
                <a:lnSpc>
                  <a:spcPct val="90000"/>
                </a:lnSpc>
                <a:spcAft>
                  <a:spcPts val="1200"/>
                </a:spcAft>
                <a:buClr>
                  <a:srgbClr val="9A918C">
                    <a:lumMod val="50000"/>
                  </a:srgbClr>
                </a:buClr>
                <a:defRPr/>
              </a:pPr>
              <a:r>
                <a:rPr lang="en-US" sz="2000" kern="0" dirty="0" smtClean="0">
                  <a:solidFill>
                    <a:schemeClr val="bg1"/>
                  </a:solidFill>
                  <a:latin typeface="Calibri"/>
                </a:rPr>
                <a:t>Go Agentless</a:t>
              </a:r>
            </a:p>
          </p:txBody>
        </p:sp>
      </p:grpSp>
      <p:sp>
        <p:nvSpPr>
          <p:cNvPr id="95" name="Content Placeholder 1"/>
          <p:cNvSpPr txBox="1">
            <a:spLocks/>
          </p:cNvSpPr>
          <p:nvPr/>
        </p:nvSpPr>
        <p:spPr bwMode="auto">
          <a:xfrm>
            <a:off x="381001" y="1761065"/>
            <a:ext cx="4114799" cy="855132"/>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p>
            <a:pPr marL="228600" lvl="0" indent="-182880" eaLnBrk="0" hangingPunct="0">
              <a:lnSpc>
                <a:spcPct val="90000"/>
              </a:lnSpc>
              <a:spcAft>
                <a:spcPts val="600"/>
              </a:spcAft>
              <a:buClr>
                <a:schemeClr val="accent1">
                  <a:lumMod val="50000"/>
                </a:schemeClr>
              </a:buClr>
              <a:buFontTx/>
              <a:buChar char="•"/>
            </a:pPr>
            <a:r>
              <a:rPr lang="en-US" sz="1600" kern="0" dirty="0" smtClean="0">
                <a:solidFill>
                  <a:srgbClr val="4E4845"/>
                </a:solidFill>
                <a:latin typeface="+mn-lt"/>
                <a:cs typeface="+mn-cs"/>
              </a:rPr>
              <a:t>Optimize for virtual performance</a:t>
            </a:r>
          </a:p>
          <a:p>
            <a:pPr marL="228600" lvl="0" indent="-182880" eaLnBrk="0" hangingPunct="0">
              <a:lnSpc>
                <a:spcPct val="90000"/>
              </a:lnSpc>
              <a:spcAft>
                <a:spcPts val="600"/>
              </a:spcAft>
              <a:buClr>
                <a:schemeClr val="accent1">
                  <a:lumMod val="50000"/>
                </a:schemeClr>
              </a:buClr>
              <a:buFontTx/>
              <a:buChar char="•"/>
            </a:pPr>
            <a:r>
              <a:rPr lang="en-US" sz="1600" kern="0" dirty="0" smtClean="0">
                <a:solidFill>
                  <a:srgbClr val="4E4845"/>
                </a:solidFill>
                <a:latin typeface="+mn-lt"/>
                <a:cs typeface="+mn-cs"/>
              </a:rPr>
              <a:t>Restore an entire virtual guest </a:t>
            </a:r>
          </a:p>
          <a:p>
            <a:pPr marL="228600" lvl="0" indent="-182880" eaLnBrk="0" hangingPunct="0">
              <a:lnSpc>
                <a:spcPct val="90000"/>
              </a:lnSpc>
              <a:spcAft>
                <a:spcPts val="600"/>
              </a:spcAft>
              <a:buClr>
                <a:schemeClr val="accent1">
                  <a:lumMod val="50000"/>
                </a:schemeClr>
              </a:buClr>
              <a:buFontTx/>
              <a:buChar char="•"/>
            </a:pPr>
            <a:r>
              <a:rPr lang="en-US" sz="1600" kern="0" dirty="0" smtClean="0">
                <a:solidFill>
                  <a:srgbClr val="4E4845"/>
                </a:solidFill>
                <a:latin typeface="+mn-lt"/>
                <a:cs typeface="+mn-cs"/>
              </a:rPr>
              <a:t>Integrated Management View with </a:t>
            </a:r>
            <a:br>
              <a:rPr lang="en-US" sz="1600" kern="0" dirty="0" smtClean="0">
                <a:solidFill>
                  <a:srgbClr val="4E4845"/>
                </a:solidFill>
                <a:latin typeface="+mn-lt"/>
                <a:cs typeface="+mn-cs"/>
              </a:rPr>
            </a:br>
            <a:r>
              <a:rPr lang="en-US" sz="1600" kern="0" dirty="0" smtClean="0">
                <a:solidFill>
                  <a:srgbClr val="4E4845"/>
                </a:solidFill>
                <a:latin typeface="+mn-lt"/>
                <a:cs typeface="+mn-cs"/>
              </a:rPr>
              <a:t>vStorage API</a:t>
            </a:r>
          </a:p>
        </p:txBody>
      </p:sp>
      <p:grpSp>
        <p:nvGrpSpPr>
          <p:cNvPr id="19" name="Group 95"/>
          <p:cNvGrpSpPr/>
          <p:nvPr/>
        </p:nvGrpSpPr>
        <p:grpSpPr>
          <a:xfrm>
            <a:off x="4639734" y="1270001"/>
            <a:ext cx="4123266" cy="2345266"/>
            <a:chOff x="381000" y="1041398"/>
            <a:chExt cx="8382000" cy="2718966"/>
          </a:xfrm>
        </p:grpSpPr>
        <p:sp>
          <p:nvSpPr>
            <p:cNvPr id="97" name="Rounded Rectangle 96"/>
            <p:cNvSpPr/>
            <p:nvPr/>
          </p:nvSpPr>
          <p:spPr bwMode="auto">
            <a:xfrm>
              <a:off x="389469" y="1236134"/>
              <a:ext cx="8373531" cy="2524230"/>
            </a:xfrm>
            <a:prstGeom prst="roundRect">
              <a:avLst>
                <a:gd name="adj" fmla="val 2507"/>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98" name="Round Same Side Corner Rectangle 97"/>
            <p:cNvSpPr/>
            <p:nvPr/>
          </p:nvSpPr>
          <p:spPr bwMode="auto">
            <a:xfrm>
              <a:off x="381000" y="1041398"/>
              <a:ext cx="8381999" cy="541867"/>
            </a:xfrm>
            <a:prstGeom prst="round2SameRect">
              <a:avLst>
                <a:gd name="adj1" fmla="val 10959"/>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lvl="0">
                <a:lnSpc>
                  <a:spcPct val="90000"/>
                </a:lnSpc>
                <a:spcAft>
                  <a:spcPts val="1200"/>
                </a:spcAft>
                <a:buClr>
                  <a:srgbClr val="9A918C">
                    <a:lumMod val="50000"/>
                  </a:srgbClr>
                </a:buClr>
                <a:defRPr/>
              </a:pPr>
              <a:r>
                <a:rPr lang="en-US" sz="2000" kern="0" dirty="0" smtClean="0">
                  <a:solidFill>
                    <a:schemeClr val="bg1"/>
                  </a:solidFill>
                  <a:latin typeface="Calibri"/>
                </a:rPr>
                <a:t>Use an Agent in the Guest</a:t>
              </a:r>
            </a:p>
          </p:txBody>
        </p:sp>
      </p:grpSp>
      <p:sp>
        <p:nvSpPr>
          <p:cNvPr id="99" name="Content Placeholder 1"/>
          <p:cNvSpPr txBox="1">
            <a:spLocks/>
          </p:cNvSpPr>
          <p:nvPr/>
        </p:nvSpPr>
        <p:spPr bwMode="auto">
          <a:xfrm>
            <a:off x="4648201" y="1761065"/>
            <a:ext cx="4114799" cy="181186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Little or no I/O impact</a:t>
            </a:r>
          </a:p>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Optimize for recoverability</a:t>
            </a:r>
          </a:p>
          <a:p>
            <a:pPr marL="684213" lvl="1" indent="-182880" eaLnBrk="0" hangingPunct="0">
              <a:lnSpc>
                <a:spcPct val="90000"/>
              </a:lnSpc>
              <a:spcAft>
                <a:spcPts val="200"/>
              </a:spcAft>
              <a:buClr>
                <a:schemeClr val="accent1">
                  <a:lumMod val="50000"/>
                </a:schemeClr>
              </a:buClr>
              <a:buFont typeface="Lucida Grande"/>
              <a:buChar char="–"/>
            </a:pPr>
            <a:r>
              <a:rPr lang="en-US" sz="1600" kern="0" dirty="0" smtClean="0">
                <a:solidFill>
                  <a:srgbClr val="4E4845"/>
                </a:solidFill>
                <a:latin typeface="+mn-lt"/>
                <a:cs typeface="+mn-cs"/>
              </a:rPr>
              <a:t>Restore an entire guest</a:t>
            </a:r>
          </a:p>
          <a:p>
            <a:pPr marL="684213" lvl="1" indent="-182880" eaLnBrk="0" hangingPunct="0">
              <a:lnSpc>
                <a:spcPct val="90000"/>
              </a:lnSpc>
              <a:spcAft>
                <a:spcPts val="200"/>
              </a:spcAft>
              <a:buClr>
                <a:schemeClr val="accent1">
                  <a:lumMod val="50000"/>
                </a:schemeClr>
              </a:buClr>
              <a:buFont typeface="Lucida Grande"/>
              <a:buChar char="–"/>
            </a:pPr>
            <a:r>
              <a:rPr lang="en-US" sz="1600" kern="0" dirty="0" smtClean="0">
                <a:solidFill>
                  <a:srgbClr val="4E4845"/>
                </a:solidFill>
                <a:latin typeface="+mn-lt"/>
                <a:cs typeface="+mn-cs"/>
              </a:rPr>
              <a:t>Restore granular data</a:t>
            </a:r>
          </a:p>
          <a:p>
            <a:pPr marL="684213" lvl="1" indent="-182880" eaLnBrk="0" hangingPunct="0">
              <a:lnSpc>
                <a:spcPct val="90000"/>
              </a:lnSpc>
              <a:spcAft>
                <a:spcPts val="200"/>
              </a:spcAft>
              <a:buClr>
                <a:schemeClr val="accent1">
                  <a:lumMod val="50000"/>
                </a:schemeClr>
              </a:buClr>
              <a:buFont typeface="Lucida Grande"/>
              <a:buChar char="–"/>
            </a:pPr>
            <a:r>
              <a:rPr lang="en-US" sz="1600" kern="0" dirty="0" smtClean="0">
                <a:solidFill>
                  <a:srgbClr val="4E4845"/>
                </a:solidFill>
                <a:latin typeface="+mn-lt"/>
                <a:cs typeface="+mn-cs"/>
              </a:rPr>
              <a:t>Restore granular application data</a:t>
            </a:r>
          </a:p>
          <a:p>
            <a:pPr marL="228600" lvl="0" indent="-182880" eaLnBrk="0" hangingPunct="0">
              <a:lnSpc>
                <a:spcPct val="90000"/>
              </a:lnSpc>
              <a:spcAft>
                <a:spcPts val="200"/>
              </a:spcAft>
              <a:buClr>
                <a:schemeClr val="accent1">
                  <a:lumMod val="50000"/>
                </a:schemeClr>
              </a:buClr>
              <a:buFontTx/>
              <a:buChar char="•"/>
            </a:pPr>
            <a:r>
              <a:rPr lang="en-US" sz="1600" kern="0" dirty="0" smtClean="0">
                <a:solidFill>
                  <a:srgbClr val="4E4845"/>
                </a:solidFill>
                <a:latin typeface="+mn-lt"/>
                <a:cs typeface="+mn-cs"/>
              </a:rPr>
              <a:t>Integrated Management View with </a:t>
            </a:r>
            <a:br>
              <a:rPr lang="en-US" sz="1600" kern="0" dirty="0" smtClean="0">
                <a:solidFill>
                  <a:srgbClr val="4E4845"/>
                </a:solidFill>
                <a:latin typeface="+mn-lt"/>
                <a:cs typeface="+mn-cs"/>
              </a:rPr>
            </a:br>
            <a:r>
              <a:rPr lang="en-US" sz="1600" kern="0" dirty="0" smtClean="0">
                <a:solidFill>
                  <a:srgbClr val="4E4845"/>
                </a:solidFill>
                <a:latin typeface="+mn-lt"/>
                <a:cs typeface="+mn-cs"/>
              </a:rPr>
              <a:t>vStorage API</a:t>
            </a:r>
          </a:p>
        </p:txBody>
      </p:sp>
      <p:sp>
        <p:nvSpPr>
          <p:cNvPr id="101"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14</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grpSp>
        <p:nvGrpSpPr>
          <p:cNvPr id="22" name="Group 101"/>
          <p:cNvGrpSpPr/>
          <p:nvPr/>
        </p:nvGrpSpPr>
        <p:grpSpPr>
          <a:xfrm>
            <a:off x="7009713" y="143930"/>
            <a:ext cx="2000591" cy="745066"/>
            <a:chOff x="7077449" y="888999"/>
            <a:chExt cx="2000591" cy="745066"/>
          </a:xfrm>
          <a:effectLst>
            <a:outerShdw blurRad="152400" dist="25400" dir="5400000">
              <a:srgbClr val="000000">
                <a:alpha val="40000"/>
              </a:srgbClr>
            </a:outerShdw>
          </a:effectLst>
        </p:grpSpPr>
        <p:sp>
          <p:nvSpPr>
            <p:cNvPr id="103" name="Oval 102"/>
            <p:cNvSpPr/>
            <p:nvPr/>
          </p:nvSpPr>
          <p:spPr bwMode="auto">
            <a:xfrm>
              <a:off x="8332974" y="888999"/>
              <a:ext cx="745066" cy="745066"/>
            </a:xfrm>
            <a:prstGeom prst="ellipse">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grpSp>
          <p:nvGrpSpPr>
            <p:cNvPr id="24" name="Group 411"/>
            <p:cNvGrpSpPr/>
            <p:nvPr/>
          </p:nvGrpSpPr>
          <p:grpSpPr>
            <a:xfrm>
              <a:off x="7077449" y="936600"/>
              <a:ext cx="1954683" cy="653251"/>
              <a:chOff x="7077449" y="936600"/>
              <a:chExt cx="1954683" cy="653251"/>
            </a:xfrm>
          </p:grpSpPr>
          <p:grpSp>
            <p:nvGrpSpPr>
              <p:cNvPr id="26" name="Group 410"/>
              <p:cNvGrpSpPr/>
              <p:nvPr/>
            </p:nvGrpSpPr>
            <p:grpSpPr>
              <a:xfrm>
                <a:off x="7103543" y="936600"/>
                <a:ext cx="1928589" cy="653251"/>
                <a:chOff x="7103543" y="936600"/>
                <a:chExt cx="1928589" cy="653251"/>
              </a:xfrm>
            </p:grpSpPr>
            <p:sp>
              <p:nvSpPr>
                <p:cNvPr id="107" name="Rounded Rectangle 106"/>
                <p:cNvSpPr/>
                <p:nvPr/>
              </p:nvSpPr>
              <p:spPr bwMode="auto">
                <a:xfrm>
                  <a:off x="7103543" y="1162584"/>
                  <a:ext cx="1647139" cy="201282"/>
                </a:xfrm>
                <a:prstGeom prst="roundRect">
                  <a:avLst>
                    <a:gd name="adj" fmla="val 5000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effectLst/>
                    <a:latin typeface="+mn-lt"/>
                  </a:endParaRPr>
                </a:p>
              </p:txBody>
            </p:sp>
            <p:pic>
              <p:nvPicPr>
                <p:cNvPr id="108" name="Picture 107" descr="vray_circle_lo.png"/>
                <p:cNvPicPr>
                  <a:picLocks noChangeAspect="1"/>
                </p:cNvPicPr>
                <p:nvPr/>
              </p:nvPicPr>
              <p:blipFill>
                <a:blip r:embed="rId16" cstate="print"/>
                <a:stretch>
                  <a:fillRect/>
                </a:stretch>
              </p:blipFill>
              <p:spPr>
                <a:xfrm>
                  <a:off x="8378881" y="936600"/>
                  <a:ext cx="653251" cy="653251"/>
                </a:xfrm>
                <a:prstGeom prst="rect">
                  <a:avLst/>
                </a:prstGeom>
              </p:spPr>
            </p:pic>
          </p:grpSp>
          <p:sp>
            <p:nvSpPr>
              <p:cNvPr id="106" name="TextBox 105"/>
              <p:cNvSpPr txBox="1"/>
              <p:nvPr/>
            </p:nvSpPr>
            <p:spPr bwMode="ltGray">
              <a:xfrm>
                <a:off x="7077449" y="1161251"/>
                <a:ext cx="1262219" cy="184949"/>
              </a:xfrm>
              <a:prstGeom prst="rect">
                <a:avLst/>
              </a:prstGeom>
              <a:noFill/>
              <a:ln w="9525">
                <a:noFill/>
                <a:miter lim="800000"/>
                <a:headEnd/>
                <a:tailEnd/>
              </a:ln>
              <a:effectLst/>
            </p:spPr>
            <p:txBody>
              <a:bodyPr wrap="square" lIns="91419" tIns="45710" rIns="91419" bIns="45710" rtlCol="0" anchor="ctr" anchorCtr="0">
                <a:noAutofit/>
              </a:bodyPr>
              <a:lstStyle/>
              <a:p>
                <a:pPr algn="ctr">
                  <a:lnSpc>
                    <a:spcPct val="90000"/>
                  </a:lnSpc>
                  <a:defRPr/>
                </a:pPr>
                <a:r>
                  <a:rPr lang="en-US" sz="1100" b="1" dirty="0" smtClean="0">
                    <a:solidFill>
                      <a:srgbClr val="000000"/>
                    </a:solidFill>
                    <a:latin typeface="+mj-lt"/>
                  </a:rPr>
                  <a:t>Symantec V-Ray</a:t>
                </a:r>
                <a:endParaRPr lang="en-US" sz="1100" b="1" dirty="0">
                  <a:solidFill>
                    <a:srgbClr val="000000"/>
                  </a:solidFill>
                  <a:latin typeface="+mj-lt"/>
                </a:endParaRPr>
              </a:p>
            </p:txBody>
          </p:sp>
        </p:grpSp>
      </p:grpSp>
      <p:sp>
        <p:nvSpPr>
          <p:cNvPr id="92" name="Footer Placeholder 117"/>
          <p:cNvSpPr>
            <a:spLocks noGrp="1"/>
          </p:cNvSpPr>
          <p:nvPr>
            <p:ph type="ftr" sz="quarter" idx="10"/>
          </p:nvPr>
        </p:nvSpPr>
        <p:spPr>
          <a:xfrm>
            <a:off x="381000" y="6357938"/>
            <a:ext cx="4183063" cy="233362"/>
          </a:xfrm>
        </p:spPr>
        <p:txBody>
          <a:bodyPr/>
          <a:lstStyle/>
          <a:p>
            <a:pPr>
              <a:defRPr/>
            </a:pPr>
            <a:r>
              <a:rPr lang="en-US" dirty="0" smtClean="0"/>
              <a:t>Backup Exec 2012 Family</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p:cNvSpPr>
            <a:spLocks noGrp="1"/>
          </p:cNvSpPr>
          <p:nvPr>
            <p:ph type="title"/>
          </p:nvPr>
        </p:nvSpPr>
        <p:spPr/>
        <p:txBody>
          <a:bodyPr/>
          <a:lstStyle/>
          <a:p>
            <a:r>
              <a:rPr lang="en-US" dirty="0" smtClean="0">
                <a:ea typeface="ＭＳ Ｐゴシック" pitchFamily="-111" charset="-128"/>
              </a:rPr>
              <a:t>Better </a:t>
            </a:r>
            <a:r>
              <a:rPr lang="en-US" dirty="0">
                <a:ea typeface="ＭＳ Ｐゴシック" pitchFamily="-111" charset="-128"/>
              </a:rPr>
              <a:t>Backup for All</a:t>
            </a:r>
            <a:endParaRPr lang="en-US" dirty="0" smtClean="0">
              <a:ea typeface="ＭＳ Ｐゴシック" pitchFamily="-111" charset="-128"/>
            </a:endParaRPr>
          </a:p>
        </p:txBody>
      </p:sp>
      <p:sp>
        <p:nvSpPr>
          <p:cNvPr id="120" name="Footer Placeholder 119"/>
          <p:cNvSpPr>
            <a:spLocks noGrp="1"/>
          </p:cNvSpPr>
          <p:nvPr>
            <p:ph type="ftr" sz="quarter" idx="10"/>
          </p:nvPr>
        </p:nvSpPr>
        <p:spPr/>
        <p:txBody>
          <a:bodyPr/>
          <a:lstStyle/>
          <a:p>
            <a:r>
              <a:rPr lang="en-US" dirty="0" smtClean="0"/>
              <a:t>Backup Exec 2012 Family</a:t>
            </a:r>
            <a:endParaRPr lang="en-US" dirty="0"/>
          </a:p>
        </p:txBody>
      </p:sp>
      <p:grpSp>
        <p:nvGrpSpPr>
          <p:cNvPr id="19" name="Group 18"/>
          <p:cNvGrpSpPr/>
          <p:nvPr/>
        </p:nvGrpSpPr>
        <p:grpSpPr>
          <a:xfrm>
            <a:off x="6062133" y="1456268"/>
            <a:ext cx="2700867" cy="4563533"/>
            <a:chOff x="6062133" y="1456268"/>
            <a:chExt cx="2700867" cy="4563533"/>
          </a:xfrm>
        </p:grpSpPr>
        <p:sp>
          <p:nvSpPr>
            <p:cNvPr id="20" name="Round Same Side Corner Rectangle 19"/>
            <p:cNvSpPr/>
            <p:nvPr/>
          </p:nvSpPr>
          <p:spPr bwMode="auto">
            <a:xfrm>
              <a:off x="6062133" y="2336801"/>
              <a:ext cx="2700867" cy="3683000"/>
            </a:xfrm>
            <a:prstGeom prst="round2SameRect">
              <a:avLst>
                <a:gd name="adj1" fmla="val 0"/>
                <a:gd name="adj2" fmla="val 2541"/>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rgbClr val="9A918C">
                    <a:lumMod val="50000"/>
                  </a:srgbClr>
                </a:solidFill>
                <a:latin typeface="Calibri" pitchFamily="34" charset="0"/>
              </a:endParaRPr>
            </a:p>
          </p:txBody>
        </p:sp>
        <p:sp>
          <p:nvSpPr>
            <p:cNvPr id="22" name="Round Same Side Corner Rectangle 21"/>
            <p:cNvSpPr/>
            <p:nvPr/>
          </p:nvSpPr>
          <p:spPr bwMode="auto">
            <a:xfrm>
              <a:off x="6062133" y="1456268"/>
              <a:ext cx="2700867" cy="982132"/>
            </a:xfrm>
            <a:prstGeom prst="round2SameRect">
              <a:avLst>
                <a:gd name="adj1" fmla="val 5089"/>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Eliminate </a:t>
              </a:r>
              <a:br>
                <a:rPr lang="en-US" sz="2200" b="1" dirty="0" smtClean="0">
                  <a:solidFill>
                    <a:schemeClr val="bg1"/>
                  </a:solidFill>
                  <a:effectLst>
                    <a:outerShdw blurRad="12700" dist="12700" dir="16200000" algn="tl" rotWithShape="0">
                      <a:srgbClr val="000000">
                        <a:alpha val="45000"/>
                      </a:srgbClr>
                    </a:outerShdw>
                  </a:effectLst>
                  <a:latin typeface="Calibri"/>
                </a:rPr>
              </a:br>
              <a:r>
                <a:rPr lang="en-US" sz="2200" b="1" dirty="0" smtClean="0">
                  <a:solidFill>
                    <a:schemeClr val="bg1"/>
                  </a:solidFill>
                  <a:effectLst>
                    <a:outerShdw blurRad="12700" dist="12700" dir="16200000" algn="tl" rotWithShape="0">
                      <a:srgbClr val="000000">
                        <a:alpha val="45000"/>
                      </a:srgbClr>
                    </a:outerShdw>
                  </a:effectLst>
                  <a:latin typeface="Calibri"/>
                </a:rPr>
                <a:t>Complexity</a:t>
              </a:r>
            </a:p>
          </p:txBody>
        </p:sp>
        <p:pic>
          <p:nvPicPr>
            <p:cNvPr id="33" name="Picture 32" descr="BE_Poster_Complexity.png"/>
            <p:cNvPicPr>
              <a:picLocks noChangeAspect="1"/>
            </p:cNvPicPr>
            <p:nvPr/>
          </p:nvPicPr>
          <p:blipFill>
            <a:blip r:embed="rId3" cstate="print"/>
            <a:stretch>
              <a:fillRect/>
            </a:stretch>
          </p:blipFill>
          <p:spPr>
            <a:xfrm>
              <a:off x="6473782"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grpSp>
        <p:nvGrpSpPr>
          <p:cNvPr id="34" name="Group 33"/>
          <p:cNvGrpSpPr/>
          <p:nvPr/>
        </p:nvGrpSpPr>
        <p:grpSpPr>
          <a:xfrm>
            <a:off x="380999" y="1456268"/>
            <a:ext cx="2700867" cy="4563533"/>
            <a:chOff x="380999" y="1456268"/>
            <a:chExt cx="2700867" cy="4563533"/>
          </a:xfrm>
        </p:grpSpPr>
        <p:sp>
          <p:nvSpPr>
            <p:cNvPr id="36" name="Round Same Side Corner Rectangle 35"/>
            <p:cNvSpPr/>
            <p:nvPr/>
          </p:nvSpPr>
          <p:spPr bwMode="auto">
            <a:xfrm>
              <a:off x="380999" y="2336801"/>
              <a:ext cx="2700867" cy="3683000"/>
            </a:xfrm>
            <a:prstGeom prst="round2SameRect">
              <a:avLst>
                <a:gd name="adj1" fmla="val 0"/>
                <a:gd name="adj2" fmla="val 275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39" name="Round Same Side Corner Rectangle 38"/>
            <p:cNvSpPr/>
            <p:nvPr/>
          </p:nvSpPr>
          <p:spPr bwMode="auto">
            <a:xfrm>
              <a:off x="380999" y="1456268"/>
              <a:ext cx="2700867" cy="982132"/>
            </a:xfrm>
            <a:prstGeom prst="round2SameRect">
              <a:avLst>
                <a:gd name="adj1" fmla="val 5089"/>
                <a:gd name="adj2" fmla="val 0"/>
              </a:avLst>
            </a:prstGeom>
            <a:solidFill>
              <a:schemeClr val="accent3">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Virtualization Centric Protection </a:t>
              </a:r>
            </a:p>
          </p:txBody>
        </p:sp>
        <p:pic>
          <p:nvPicPr>
            <p:cNvPr id="40" name="Picture 39" descr="BE_Poster_Unite.png"/>
            <p:cNvPicPr>
              <a:picLocks noChangeAspect="1"/>
            </p:cNvPicPr>
            <p:nvPr/>
          </p:nvPicPr>
          <p:blipFill>
            <a:blip r:embed="rId4" cstate="print"/>
            <a:stretch>
              <a:fillRect/>
            </a:stretch>
          </p:blipFill>
          <p:spPr>
            <a:xfrm>
              <a:off x="792648"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sp>
        <p:nvSpPr>
          <p:cNvPr id="41" name="Rectangle 40"/>
          <p:cNvSpPr/>
          <p:nvPr/>
        </p:nvSpPr>
        <p:spPr bwMode="auto">
          <a:xfrm>
            <a:off x="135427" y="1278467"/>
            <a:ext cx="8847666" cy="5012267"/>
          </a:xfrm>
          <a:prstGeom prst="rect">
            <a:avLst/>
          </a:prstGeom>
          <a:solidFill>
            <a:schemeClr val="bg1">
              <a:alpha val="7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42" name="Group 41"/>
          <p:cNvGrpSpPr/>
          <p:nvPr/>
        </p:nvGrpSpPr>
        <p:grpSpPr>
          <a:xfrm>
            <a:off x="3217332" y="1456268"/>
            <a:ext cx="2709335" cy="4563533"/>
            <a:chOff x="3217332" y="1456268"/>
            <a:chExt cx="2709335" cy="4563533"/>
          </a:xfrm>
        </p:grpSpPr>
        <p:sp>
          <p:nvSpPr>
            <p:cNvPr id="43" name="Round Same Side Corner Rectangle 42"/>
            <p:cNvSpPr/>
            <p:nvPr/>
          </p:nvSpPr>
          <p:spPr bwMode="auto">
            <a:xfrm>
              <a:off x="3225799" y="2336801"/>
              <a:ext cx="2700867" cy="3683000"/>
            </a:xfrm>
            <a:prstGeom prst="round2SameRect">
              <a:avLst>
                <a:gd name="adj1" fmla="val 0"/>
                <a:gd name="adj2" fmla="val 3118"/>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rgbClr val="9A918C">
                    <a:lumMod val="50000"/>
                  </a:srgbClr>
                </a:solidFill>
                <a:latin typeface="Calibri" pitchFamily="34" charset="0"/>
              </a:endParaRPr>
            </a:p>
          </p:txBody>
        </p:sp>
        <p:sp>
          <p:nvSpPr>
            <p:cNvPr id="44" name="Round Same Side Corner Rectangle 43"/>
            <p:cNvSpPr/>
            <p:nvPr/>
          </p:nvSpPr>
          <p:spPr bwMode="auto">
            <a:xfrm>
              <a:off x="3217332" y="1456268"/>
              <a:ext cx="2709335" cy="982132"/>
            </a:xfrm>
            <a:prstGeom prst="round2SameRect">
              <a:avLst>
                <a:gd name="adj1" fmla="val 5089"/>
                <a:gd name="adj2" fmla="val 0"/>
              </a:avLst>
            </a:prstGeom>
            <a:solidFill>
              <a:schemeClr val="accent6">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One Product, </a:t>
              </a:r>
              <a:br>
                <a:rPr lang="en-US" sz="2200" b="1" dirty="0" smtClean="0">
                  <a:solidFill>
                    <a:schemeClr val="bg1"/>
                  </a:solidFill>
                  <a:effectLst>
                    <a:outerShdw blurRad="12700" dist="12700" dir="16200000" algn="tl" rotWithShape="0">
                      <a:srgbClr val="000000">
                        <a:alpha val="45000"/>
                      </a:srgbClr>
                    </a:outerShdw>
                  </a:effectLst>
                  <a:latin typeface="Calibri"/>
                </a:rPr>
              </a:br>
              <a:r>
                <a:rPr lang="en-US" sz="2200" b="1" dirty="0" smtClean="0">
                  <a:solidFill>
                    <a:schemeClr val="bg1"/>
                  </a:solidFill>
                  <a:effectLst>
                    <a:outerShdw blurRad="12700" dist="12700" dir="16200000" algn="tl" rotWithShape="0">
                      <a:srgbClr val="000000">
                        <a:alpha val="45000"/>
                      </a:srgbClr>
                    </a:outerShdw>
                  </a:effectLst>
                  <a:latin typeface="Calibri"/>
                </a:rPr>
                <a:t>Any Recovery</a:t>
              </a:r>
            </a:p>
          </p:txBody>
        </p:sp>
        <p:pic>
          <p:nvPicPr>
            <p:cNvPr id="45" name="Picture 44" descr="BE_Poster_BetterBackup.png"/>
            <p:cNvPicPr>
              <a:picLocks noChangeAspect="1"/>
            </p:cNvPicPr>
            <p:nvPr/>
          </p:nvPicPr>
          <p:blipFill>
            <a:blip r:embed="rId5" cstate="print"/>
            <a:stretch>
              <a:fillRect/>
            </a:stretch>
          </p:blipFill>
          <p:spPr>
            <a:xfrm>
              <a:off x="3637448"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sp>
        <p:nvSpPr>
          <p:cNvPr id="18"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15</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2886498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b"/>
          <a:lstStyle/>
          <a:p>
            <a:r>
              <a:rPr lang="en-US" dirty="0" smtClean="0"/>
              <a:t>Integrated </a:t>
            </a:r>
            <a:r>
              <a:rPr lang="en-US" dirty="0" smtClean="0"/>
              <a:t>Bare Metal Disaster Recovery</a:t>
            </a:r>
            <a:endParaRPr lang="en-US" i="1" dirty="0" smtClean="0">
              <a:solidFill>
                <a:schemeClr val="accent2">
                  <a:lumMod val="75000"/>
                </a:schemeClr>
              </a:solidFill>
            </a:endParaRPr>
          </a:p>
        </p:txBody>
      </p:sp>
      <p:sp>
        <p:nvSpPr>
          <p:cNvPr id="100" name="Content Placeholder 1"/>
          <p:cNvSpPr>
            <a:spLocks noGrp="1"/>
          </p:cNvSpPr>
          <p:nvPr>
            <p:ph idx="1"/>
          </p:nvPr>
        </p:nvSpPr>
        <p:spPr/>
        <p:txBody>
          <a:bodyPr>
            <a:normAutofit/>
          </a:bodyPr>
          <a:lstStyle/>
          <a:p>
            <a:pPr marL="463550">
              <a:lnSpc>
                <a:spcPct val="80000"/>
              </a:lnSpc>
              <a:spcAft>
                <a:spcPts val="600"/>
              </a:spcAft>
              <a:buClr>
                <a:schemeClr val="accent1">
                  <a:lumMod val="50000"/>
                </a:schemeClr>
              </a:buClr>
            </a:pPr>
            <a:r>
              <a:rPr lang="en-US" sz="2000" dirty="0" smtClean="0"/>
              <a:t>Stop managing </a:t>
            </a:r>
            <a:r>
              <a:rPr lang="en-US" sz="2000" dirty="0"/>
              <a:t>multiple solutions</a:t>
            </a:r>
            <a:r>
              <a:rPr lang="en-US" sz="2000" dirty="0" smtClean="0"/>
              <a:t> – </a:t>
            </a:r>
            <a:r>
              <a:rPr lang="en-US" sz="2000" dirty="0"/>
              <a:t>included in Backup Exec 2012</a:t>
            </a:r>
            <a:endParaRPr lang="en-US" sz="2000" dirty="0" smtClean="0"/>
          </a:p>
          <a:p>
            <a:pPr marL="463550" indent="-231775">
              <a:lnSpc>
                <a:spcPct val="80000"/>
              </a:lnSpc>
              <a:spcAft>
                <a:spcPts val="600"/>
              </a:spcAft>
              <a:buClr>
                <a:schemeClr val="accent1">
                  <a:lumMod val="50000"/>
                </a:schemeClr>
              </a:buClr>
            </a:pPr>
            <a:r>
              <a:rPr lang="en-US" sz="2000" dirty="0" smtClean="0"/>
              <a:t>Built into the backup process – one backup job gives you data and system protection</a:t>
            </a:r>
          </a:p>
          <a:p>
            <a:pPr marL="463550" indent="-231775">
              <a:lnSpc>
                <a:spcPct val="80000"/>
              </a:lnSpc>
              <a:spcAft>
                <a:spcPts val="600"/>
              </a:spcAft>
              <a:buClr>
                <a:schemeClr val="accent1">
                  <a:lumMod val="50000"/>
                </a:schemeClr>
              </a:buClr>
            </a:pPr>
            <a:r>
              <a:rPr lang="en-US" sz="2000" dirty="0" smtClean="0"/>
              <a:t>Restore to same hardware or dissimilar hardware</a:t>
            </a:r>
          </a:p>
        </p:txBody>
      </p:sp>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16</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74" name="Footer Placeholder 4"/>
          <p:cNvSpPr txBox="1">
            <a:spLocks/>
          </p:cNvSpPr>
          <p:nvPr/>
        </p:nvSpPr>
        <p:spPr>
          <a:xfrm>
            <a:off x="380999" y="6358518"/>
            <a:ext cx="6382657" cy="232782"/>
          </a:xfrm>
          <a:prstGeom prst="rect">
            <a:avLst/>
          </a:prstGeom>
        </p:spPr>
        <p:txBody>
          <a:bodyPr anchor="ctr"/>
          <a:lstStyle/>
          <a:p>
            <a:pPr lvl="0" algn="l"/>
            <a:r>
              <a:rPr lang="en-US" sz="1200" dirty="0" smtClean="0">
                <a:solidFill>
                  <a:srgbClr val="4E4845"/>
                </a:solidFill>
                <a:latin typeface="+mj-lt"/>
              </a:rPr>
              <a:t>Backup Exec 2012 Family</a:t>
            </a:r>
            <a:endParaRPr kumimoji="0" lang="en-US" sz="1200" b="0" i="0" u="none" strike="noStrike" kern="1200" cap="none" spc="0" normalizeH="0" baseline="0" noProof="0" dirty="0">
              <a:ln>
                <a:noFill/>
              </a:ln>
              <a:solidFill>
                <a:srgbClr val="4E4845"/>
              </a:solidFill>
              <a:effectLst/>
              <a:uLnTx/>
              <a:uFillTx/>
              <a:latin typeface="+mj-lt"/>
              <a:ea typeface="+mn-ea"/>
              <a:cs typeface="+mn-cs"/>
            </a:endParaRPr>
          </a:p>
        </p:txBody>
      </p:sp>
      <p:sp>
        <p:nvSpPr>
          <p:cNvPr id="75" name="Rounded Rectangle 74"/>
          <p:cNvSpPr/>
          <p:nvPr/>
        </p:nvSpPr>
        <p:spPr bwMode="auto">
          <a:xfrm>
            <a:off x="389468" y="2599268"/>
            <a:ext cx="8373532" cy="3429000"/>
          </a:xfrm>
          <a:prstGeom prst="roundRect">
            <a:avLst>
              <a:gd name="adj" fmla="val 1546"/>
            </a:avLst>
          </a:prstGeom>
          <a:gradFill flip="none" rotWithShape="1">
            <a:gsLst>
              <a:gs pos="0">
                <a:schemeClr val="bg1">
                  <a:lumMod val="95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76" name="Oval 75"/>
          <p:cNvSpPr>
            <a:spLocks noChangeAspect="1"/>
          </p:cNvSpPr>
          <p:nvPr/>
        </p:nvSpPr>
        <p:spPr bwMode="auto">
          <a:xfrm>
            <a:off x="4204500" y="4893818"/>
            <a:ext cx="748500" cy="748500"/>
          </a:xfrm>
          <a:prstGeom prst="ellipse">
            <a:avLst/>
          </a:prstGeom>
          <a:solidFill>
            <a:srgbClr val="E98306"/>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77" name="Oval 76"/>
          <p:cNvSpPr>
            <a:spLocks noChangeAspect="1"/>
          </p:cNvSpPr>
          <p:nvPr/>
        </p:nvSpPr>
        <p:spPr bwMode="auto">
          <a:xfrm>
            <a:off x="6312700" y="4893818"/>
            <a:ext cx="748500" cy="748500"/>
          </a:xfrm>
          <a:prstGeom prst="ellipse">
            <a:avLst/>
          </a:prstGeom>
          <a:solidFill>
            <a:srgbClr val="E98306"/>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78" name="Group 238"/>
          <p:cNvGrpSpPr>
            <a:grpSpLocks noChangeAspect="1"/>
          </p:cNvGrpSpPr>
          <p:nvPr/>
        </p:nvGrpSpPr>
        <p:grpSpPr>
          <a:xfrm>
            <a:off x="4283109" y="4677401"/>
            <a:ext cx="577781" cy="863310"/>
            <a:chOff x="6125007" y="1676400"/>
            <a:chExt cx="2254250" cy="3448050"/>
          </a:xfrm>
        </p:grpSpPr>
        <p:pic>
          <p:nvPicPr>
            <p:cNvPr id="79" name="Picture 78" descr="rack.png"/>
            <p:cNvPicPr>
              <a:picLocks noChangeAspect="1"/>
            </p:cNvPicPr>
            <p:nvPr/>
          </p:nvPicPr>
          <p:blipFill>
            <a:blip r:embed="rId3" cstate="print"/>
            <a:stretch>
              <a:fillRect/>
            </a:stretch>
          </p:blipFill>
          <p:spPr>
            <a:xfrm>
              <a:off x="6125007" y="1676400"/>
              <a:ext cx="2254250" cy="3448050"/>
            </a:xfrm>
            <a:prstGeom prst="rect">
              <a:avLst/>
            </a:prstGeom>
          </p:spPr>
        </p:pic>
        <p:pic>
          <p:nvPicPr>
            <p:cNvPr id="80" name="Picture 79" descr="IMG_diskarray_face.png"/>
            <p:cNvPicPr>
              <a:picLocks noChangeAspect="1"/>
            </p:cNvPicPr>
            <p:nvPr/>
          </p:nvPicPr>
          <p:blipFill>
            <a:blip r:embed="rId4" cstate="print"/>
            <a:stretch>
              <a:fillRect/>
            </a:stretch>
          </p:blipFill>
          <p:spPr>
            <a:xfrm>
              <a:off x="6397235" y="3793277"/>
              <a:ext cx="647700" cy="777240"/>
            </a:xfrm>
            <a:prstGeom prst="rect">
              <a:avLst/>
            </a:prstGeom>
          </p:spPr>
        </p:pic>
        <p:pic>
          <p:nvPicPr>
            <p:cNvPr id="81" name="Picture 80" descr="IMG_diskarray_face.png"/>
            <p:cNvPicPr>
              <a:picLocks noChangeAspect="1"/>
            </p:cNvPicPr>
            <p:nvPr/>
          </p:nvPicPr>
          <p:blipFill>
            <a:blip r:embed="rId4" cstate="print"/>
            <a:stretch>
              <a:fillRect/>
            </a:stretch>
          </p:blipFill>
          <p:spPr>
            <a:xfrm>
              <a:off x="6397236" y="3374177"/>
              <a:ext cx="647700" cy="777238"/>
            </a:xfrm>
            <a:prstGeom prst="rect">
              <a:avLst/>
            </a:prstGeom>
          </p:spPr>
        </p:pic>
        <p:pic>
          <p:nvPicPr>
            <p:cNvPr id="82" name="Picture 81" descr="IMG_switchface.png"/>
            <p:cNvPicPr>
              <a:picLocks noChangeAspect="1"/>
            </p:cNvPicPr>
            <p:nvPr/>
          </p:nvPicPr>
          <p:blipFill>
            <a:blip r:embed="rId5" cstate="print"/>
            <a:stretch>
              <a:fillRect/>
            </a:stretch>
          </p:blipFill>
          <p:spPr>
            <a:xfrm>
              <a:off x="6391520" y="3237442"/>
              <a:ext cx="653415" cy="497840"/>
            </a:xfrm>
            <a:prstGeom prst="rect">
              <a:avLst/>
            </a:prstGeom>
          </p:spPr>
        </p:pic>
        <p:pic>
          <p:nvPicPr>
            <p:cNvPr id="83" name="Picture 82" descr="IMG_switchface.png"/>
            <p:cNvPicPr>
              <a:picLocks noChangeAspect="1"/>
            </p:cNvPicPr>
            <p:nvPr/>
          </p:nvPicPr>
          <p:blipFill>
            <a:blip r:embed="rId5" cstate="print"/>
            <a:stretch>
              <a:fillRect/>
            </a:stretch>
          </p:blipFill>
          <p:spPr>
            <a:xfrm>
              <a:off x="6391521" y="3098449"/>
              <a:ext cx="653415" cy="497840"/>
            </a:xfrm>
            <a:prstGeom prst="rect">
              <a:avLst/>
            </a:prstGeom>
          </p:spPr>
        </p:pic>
        <p:pic>
          <p:nvPicPr>
            <p:cNvPr id="84" name="Picture 83" descr="IMG_switchface.png"/>
            <p:cNvPicPr>
              <a:picLocks noChangeAspect="1"/>
            </p:cNvPicPr>
            <p:nvPr/>
          </p:nvPicPr>
          <p:blipFill>
            <a:blip r:embed="rId5" cstate="print"/>
            <a:stretch>
              <a:fillRect/>
            </a:stretch>
          </p:blipFill>
          <p:spPr>
            <a:xfrm>
              <a:off x="6391521" y="2820458"/>
              <a:ext cx="653415" cy="497840"/>
            </a:xfrm>
            <a:prstGeom prst="rect">
              <a:avLst/>
            </a:prstGeom>
          </p:spPr>
        </p:pic>
        <p:pic>
          <p:nvPicPr>
            <p:cNvPr id="85" name="Picture 84" descr="IMG_switchface.png"/>
            <p:cNvPicPr>
              <a:picLocks noChangeAspect="1"/>
            </p:cNvPicPr>
            <p:nvPr/>
          </p:nvPicPr>
          <p:blipFill>
            <a:blip r:embed="rId5" cstate="print"/>
            <a:stretch>
              <a:fillRect/>
            </a:stretch>
          </p:blipFill>
          <p:spPr>
            <a:xfrm>
              <a:off x="6391520" y="2959452"/>
              <a:ext cx="653415" cy="497840"/>
            </a:xfrm>
            <a:prstGeom prst="rect">
              <a:avLst/>
            </a:prstGeom>
          </p:spPr>
        </p:pic>
        <p:pic>
          <p:nvPicPr>
            <p:cNvPr id="86" name="Picture 85" descr="IMG_routerface.png"/>
            <p:cNvPicPr>
              <a:picLocks noChangeAspect="1"/>
            </p:cNvPicPr>
            <p:nvPr/>
          </p:nvPicPr>
          <p:blipFill>
            <a:blip r:embed="rId6" cstate="print"/>
            <a:stretch>
              <a:fillRect/>
            </a:stretch>
          </p:blipFill>
          <p:spPr>
            <a:xfrm>
              <a:off x="6391518" y="2601384"/>
              <a:ext cx="653415" cy="578739"/>
            </a:xfrm>
            <a:prstGeom prst="rect">
              <a:avLst/>
            </a:prstGeom>
          </p:spPr>
        </p:pic>
      </p:grpSp>
      <p:grpSp>
        <p:nvGrpSpPr>
          <p:cNvPr id="87" name="Group 238"/>
          <p:cNvGrpSpPr>
            <a:grpSpLocks noChangeAspect="1"/>
          </p:cNvGrpSpPr>
          <p:nvPr/>
        </p:nvGrpSpPr>
        <p:grpSpPr>
          <a:xfrm>
            <a:off x="6396424" y="4677401"/>
            <a:ext cx="577781" cy="863310"/>
            <a:chOff x="6125007" y="1676400"/>
            <a:chExt cx="2254250" cy="3448050"/>
          </a:xfrm>
        </p:grpSpPr>
        <p:pic>
          <p:nvPicPr>
            <p:cNvPr id="88" name="Picture 87" descr="rack.png"/>
            <p:cNvPicPr>
              <a:picLocks noChangeAspect="1"/>
            </p:cNvPicPr>
            <p:nvPr/>
          </p:nvPicPr>
          <p:blipFill>
            <a:blip r:embed="rId3" cstate="print"/>
            <a:stretch>
              <a:fillRect/>
            </a:stretch>
          </p:blipFill>
          <p:spPr>
            <a:xfrm>
              <a:off x="6125007" y="1676400"/>
              <a:ext cx="2254250" cy="3448050"/>
            </a:xfrm>
            <a:prstGeom prst="rect">
              <a:avLst/>
            </a:prstGeom>
          </p:spPr>
        </p:pic>
        <p:pic>
          <p:nvPicPr>
            <p:cNvPr id="89" name="Picture 88" descr="IMG_diskarray_face.png"/>
            <p:cNvPicPr>
              <a:picLocks noChangeAspect="1"/>
            </p:cNvPicPr>
            <p:nvPr/>
          </p:nvPicPr>
          <p:blipFill>
            <a:blip r:embed="rId4" cstate="print"/>
            <a:stretch>
              <a:fillRect/>
            </a:stretch>
          </p:blipFill>
          <p:spPr>
            <a:xfrm>
              <a:off x="6397235" y="3793277"/>
              <a:ext cx="647700" cy="777240"/>
            </a:xfrm>
            <a:prstGeom prst="rect">
              <a:avLst/>
            </a:prstGeom>
          </p:spPr>
        </p:pic>
        <p:pic>
          <p:nvPicPr>
            <p:cNvPr id="90" name="Picture 89" descr="IMG_diskarray_face.png"/>
            <p:cNvPicPr>
              <a:picLocks noChangeAspect="1"/>
            </p:cNvPicPr>
            <p:nvPr/>
          </p:nvPicPr>
          <p:blipFill>
            <a:blip r:embed="rId4" cstate="print"/>
            <a:stretch>
              <a:fillRect/>
            </a:stretch>
          </p:blipFill>
          <p:spPr>
            <a:xfrm>
              <a:off x="6397236" y="3374177"/>
              <a:ext cx="647700" cy="777238"/>
            </a:xfrm>
            <a:prstGeom prst="rect">
              <a:avLst/>
            </a:prstGeom>
          </p:spPr>
        </p:pic>
        <p:pic>
          <p:nvPicPr>
            <p:cNvPr id="91" name="Picture 90" descr="IMG_switchface.png"/>
            <p:cNvPicPr>
              <a:picLocks noChangeAspect="1"/>
            </p:cNvPicPr>
            <p:nvPr/>
          </p:nvPicPr>
          <p:blipFill>
            <a:blip r:embed="rId5" cstate="print"/>
            <a:stretch>
              <a:fillRect/>
            </a:stretch>
          </p:blipFill>
          <p:spPr>
            <a:xfrm>
              <a:off x="6391520" y="3237442"/>
              <a:ext cx="653415" cy="497840"/>
            </a:xfrm>
            <a:prstGeom prst="rect">
              <a:avLst/>
            </a:prstGeom>
          </p:spPr>
        </p:pic>
        <p:pic>
          <p:nvPicPr>
            <p:cNvPr id="92" name="Picture 91" descr="IMG_switchface.png"/>
            <p:cNvPicPr>
              <a:picLocks noChangeAspect="1"/>
            </p:cNvPicPr>
            <p:nvPr/>
          </p:nvPicPr>
          <p:blipFill>
            <a:blip r:embed="rId5" cstate="print"/>
            <a:stretch>
              <a:fillRect/>
            </a:stretch>
          </p:blipFill>
          <p:spPr>
            <a:xfrm>
              <a:off x="6391521" y="3098449"/>
              <a:ext cx="653415" cy="497840"/>
            </a:xfrm>
            <a:prstGeom prst="rect">
              <a:avLst/>
            </a:prstGeom>
          </p:spPr>
        </p:pic>
        <p:pic>
          <p:nvPicPr>
            <p:cNvPr id="93" name="Picture 92" descr="IMG_switchface.png"/>
            <p:cNvPicPr>
              <a:picLocks noChangeAspect="1"/>
            </p:cNvPicPr>
            <p:nvPr/>
          </p:nvPicPr>
          <p:blipFill>
            <a:blip r:embed="rId5" cstate="print"/>
            <a:stretch>
              <a:fillRect/>
            </a:stretch>
          </p:blipFill>
          <p:spPr>
            <a:xfrm>
              <a:off x="6391521" y="2820458"/>
              <a:ext cx="653415" cy="497840"/>
            </a:xfrm>
            <a:prstGeom prst="rect">
              <a:avLst/>
            </a:prstGeom>
          </p:spPr>
        </p:pic>
        <p:pic>
          <p:nvPicPr>
            <p:cNvPr id="94" name="Picture 93" descr="IMG_switchface.png"/>
            <p:cNvPicPr>
              <a:picLocks noChangeAspect="1"/>
            </p:cNvPicPr>
            <p:nvPr/>
          </p:nvPicPr>
          <p:blipFill>
            <a:blip r:embed="rId5" cstate="print"/>
            <a:stretch>
              <a:fillRect/>
            </a:stretch>
          </p:blipFill>
          <p:spPr>
            <a:xfrm>
              <a:off x="6391520" y="2959452"/>
              <a:ext cx="653415" cy="497840"/>
            </a:xfrm>
            <a:prstGeom prst="rect">
              <a:avLst/>
            </a:prstGeom>
          </p:spPr>
        </p:pic>
        <p:pic>
          <p:nvPicPr>
            <p:cNvPr id="95" name="Picture 94" descr="IMG_routerface.png"/>
            <p:cNvPicPr>
              <a:picLocks noChangeAspect="1"/>
            </p:cNvPicPr>
            <p:nvPr/>
          </p:nvPicPr>
          <p:blipFill>
            <a:blip r:embed="rId6" cstate="print"/>
            <a:stretch>
              <a:fillRect/>
            </a:stretch>
          </p:blipFill>
          <p:spPr>
            <a:xfrm>
              <a:off x="6391518" y="2601384"/>
              <a:ext cx="653415" cy="578739"/>
            </a:xfrm>
            <a:prstGeom prst="rect">
              <a:avLst/>
            </a:prstGeom>
          </p:spPr>
        </p:pic>
      </p:grpSp>
      <p:sp>
        <p:nvSpPr>
          <p:cNvPr id="96" name="Oval 95"/>
          <p:cNvSpPr>
            <a:spLocks noChangeAspect="1"/>
          </p:cNvSpPr>
          <p:nvPr/>
        </p:nvSpPr>
        <p:spPr bwMode="auto">
          <a:xfrm>
            <a:off x="4043635" y="3479886"/>
            <a:ext cx="1053298" cy="1053296"/>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99" name="Oval 98"/>
          <p:cNvSpPr>
            <a:spLocks noChangeAspect="1"/>
          </p:cNvSpPr>
          <p:nvPr/>
        </p:nvSpPr>
        <p:spPr bwMode="auto">
          <a:xfrm>
            <a:off x="1994700" y="4893818"/>
            <a:ext cx="748500" cy="748500"/>
          </a:xfrm>
          <a:prstGeom prst="ellipse">
            <a:avLst/>
          </a:prstGeom>
          <a:solidFill>
            <a:srgbClr val="E98306"/>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05" name="Text Box 28"/>
          <p:cNvSpPr txBox="1">
            <a:spLocks noChangeArrowheads="1"/>
          </p:cNvSpPr>
          <p:nvPr/>
        </p:nvSpPr>
        <p:spPr bwMode="auto">
          <a:xfrm>
            <a:off x="3305981" y="2633084"/>
            <a:ext cx="2532038" cy="539635"/>
          </a:xfrm>
          <a:prstGeom prst="rect">
            <a:avLst/>
          </a:prstGeom>
          <a:noFill/>
          <a:ln w="12700" algn="ctr">
            <a:noFill/>
            <a:miter lim="800000"/>
            <a:headEnd/>
            <a:tailEnd/>
          </a:ln>
        </p:spPr>
        <p:txBody>
          <a:bodyPr wrap="square">
            <a:spAutoFit/>
          </a:bodyPr>
          <a:lstStyle/>
          <a:p>
            <a:pPr algn="ctr" eaLnBrk="0" hangingPunct="0">
              <a:lnSpc>
                <a:spcPct val="90000"/>
              </a:lnSpc>
            </a:pPr>
            <a:r>
              <a:rPr lang="en-US" sz="1600" b="1" dirty="0" smtClean="0">
                <a:latin typeface="+mj-lt"/>
              </a:rPr>
              <a:t>Backup </a:t>
            </a:r>
            <a:r>
              <a:rPr lang="en-US" sz="1600" b="1" dirty="0">
                <a:latin typeface="+mj-lt"/>
              </a:rPr>
              <a:t>Exec™ </a:t>
            </a:r>
            <a:r>
              <a:rPr lang="en-US" sz="1600" b="1" dirty="0" smtClean="0">
                <a:latin typeface="+mj-lt"/>
              </a:rPr>
              <a:t>2012 </a:t>
            </a:r>
            <a:br>
              <a:rPr lang="en-US" sz="1600" b="1" dirty="0" smtClean="0">
                <a:latin typeface="+mj-lt"/>
              </a:rPr>
            </a:br>
            <a:r>
              <a:rPr lang="en-US" sz="1600" b="1" dirty="0" smtClean="0">
                <a:latin typeface="+mj-lt"/>
              </a:rPr>
              <a:t>Server</a:t>
            </a:r>
            <a:endParaRPr lang="en-US" sz="1600" b="1" dirty="0">
              <a:latin typeface="+mj-lt"/>
            </a:endParaRPr>
          </a:p>
        </p:txBody>
      </p:sp>
      <p:sp>
        <p:nvSpPr>
          <p:cNvPr id="106" name="Right Arrow 105"/>
          <p:cNvSpPr/>
          <p:nvPr/>
        </p:nvSpPr>
        <p:spPr bwMode="auto">
          <a:xfrm>
            <a:off x="3132666" y="5046133"/>
            <a:ext cx="804333" cy="397922"/>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9" name="Rectangle 43"/>
          <p:cNvSpPr>
            <a:spLocks noChangeArrowheads="1"/>
          </p:cNvSpPr>
          <p:nvPr/>
        </p:nvSpPr>
        <p:spPr bwMode="auto">
          <a:xfrm>
            <a:off x="1619287" y="5722013"/>
            <a:ext cx="1496059" cy="198516"/>
          </a:xfrm>
          <a:prstGeom prst="rect">
            <a:avLst/>
          </a:prstGeom>
          <a:noFill/>
          <a:ln w="9525">
            <a:noFill/>
            <a:miter lim="800000"/>
            <a:headEnd/>
            <a:tailEnd/>
          </a:ln>
          <a:effectLst>
            <a:prstShdw prst="shdw17" dist="17961" dir="2700000">
              <a:srgbClr val="993030"/>
            </a:prstShdw>
          </a:effectLst>
        </p:spPr>
        <p:txBody>
          <a:bodyPr lIns="45720" tIns="18288" rIns="45720" bIns="18288">
            <a:spAutoFit/>
          </a:bodyPr>
          <a:lstStyle/>
          <a:p>
            <a:pPr eaLnBrk="0" hangingPunct="0">
              <a:lnSpc>
                <a:spcPct val="85000"/>
              </a:lnSpc>
            </a:pPr>
            <a:r>
              <a:rPr lang="en-US" sz="1200" dirty="0" smtClean="0">
                <a:latin typeface="+mj-lt"/>
                <a:cs typeface="Times New Roman" pitchFamily="18" charset="0"/>
              </a:rPr>
              <a:t>Server Protected</a:t>
            </a:r>
            <a:endParaRPr lang="en-US" sz="1200" dirty="0">
              <a:latin typeface="+mj-lt"/>
              <a:cs typeface="Times New Roman" pitchFamily="18" charset="0"/>
            </a:endParaRPr>
          </a:p>
        </p:txBody>
      </p:sp>
      <p:grpSp>
        <p:nvGrpSpPr>
          <p:cNvPr id="110" name="Group 109"/>
          <p:cNvGrpSpPr/>
          <p:nvPr/>
        </p:nvGrpSpPr>
        <p:grpSpPr>
          <a:xfrm>
            <a:off x="4147414" y="3203910"/>
            <a:ext cx="958514" cy="1305385"/>
            <a:chOff x="5624920" y="3318935"/>
            <a:chExt cx="792810" cy="1079717"/>
          </a:xfrm>
        </p:grpSpPr>
        <p:grpSp>
          <p:nvGrpSpPr>
            <p:cNvPr id="111" name="Group 17"/>
            <p:cNvGrpSpPr/>
            <p:nvPr/>
          </p:nvGrpSpPr>
          <p:grpSpPr>
            <a:xfrm>
              <a:off x="5624920" y="3318935"/>
              <a:ext cx="705893" cy="1079717"/>
              <a:chOff x="3098800" y="905646"/>
              <a:chExt cx="3454400" cy="5283774"/>
            </a:xfrm>
          </p:grpSpPr>
          <p:pic>
            <p:nvPicPr>
              <p:cNvPr id="132" name="Picture 5" descr="serverstack_blank.png"/>
              <p:cNvPicPr>
                <a:picLocks noChangeAspect="1"/>
              </p:cNvPicPr>
              <p:nvPr/>
            </p:nvPicPr>
            <p:blipFill>
              <a:blip r:embed="rId7" cstate="print"/>
              <a:stretch>
                <a:fillRect/>
              </a:stretch>
            </p:blipFill>
            <p:spPr>
              <a:xfrm>
                <a:off x="3098800" y="905646"/>
                <a:ext cx="3454400" cy="5283774"/>
              </a:xfrm>
              <a:prstGeom prst="rect">
                <a:avLst/>
              </a:prstGeom>
            </p:spPr>
          </p:pic>
          <p:pic>
            <p:nvPicPr>
              <p:cNvPr id="133" name="Picture 132" descr="severrack_appliances.png"/>
              <p:cNvPicPr>
                <a:picLocks noChangeAspect="1"/>
              </p:cNvPicPr>
              <p:nvPr/>
            </p:nvPicPr>
            <p:blipFill>
              <a:blip r:embed="rId8" cstate="print">
                <a:lum bright="-11000"/>
              </a:blip>
              <a:stretch>
                <a:fillRect/>
              </a:stretch>
            </p:blipFill>
            <p:spPr>
              <a:xfrm>
                <a:off x="3592546" y="3208870"/>
                <a:ext cx="875172" cy="1137944"/>
              </a:xfrm>
              <a:prstGeom prst="rect">
                <a:avLst/>
              </a:prstGeom>
            </p:spPr>
          </p:pic>
          <p:grpSp>
            <p:nvGrpSpPr>
              <p:cNvPr id="134" name="Group 16"/>
              <p:cNvGrpSpPr/>
              <p:nvPr/>
            </p:nvGrpSpPr>
            <p:grpSpPr>
              <a:xfrm>
                <a:off x="3536357" y="3847064"/>
                <a:ext cx="972145" cy="1490629"/>
                <a:chOff x="1081022" y="3847073"/>
                <a:chExt cx="972145" cy="1490628"/>
              </a:xfrm>
            </p:grpSpPr>
            <p:pic>
              <p:nvPicPr>
                <p:cNvPr id="140" name="Picture 139" descr="BE3600_isoplate.png"/>
                <p:cNvPicPr>
                  <a:picLocks noChangeAspect="1"/>
                </p:cNvPicPr>
                <p:nvPr/>
              </p:nvPicPr>
              <p:blipFill>
                <a:blip r:embed="rId9" cstate="print"/>
                <a:stretch>
                  <a:fillRect/>
                </a:stretch>
              </p:blipFill>
              <p:spPr>
                <a:xfrm>
                  <a:off x="1081022" y="4558272"/>
                  <a:ext cx="972145" cy="779429"/>
                </a:xfrm>
                <a:prstGeom prst="rect">
                  <a:avLst/>
                </a:prstGeom>
              </p:spPr>
            </p:pic>
            <p:pic>
              <p:nvPicPr>
                <p:cNvPr id="141" name="Picture 8" descr="BE3600_isoplate.png"/>
                <p:cNvPicPr>
                  <a:picLocks noChangeAspect="1"/>
                </p:cNvPicPr>
                <p:nvPr/>
              </p:nvPicPr>
              <p:blipFill>
                <a:blip r:embed="rId9" cstate="print"/>
                <a:stretch>
                  <a:fillRect/>
                </a:stretch>
              </p:blipFill>
              <p:spPr>
                <a:xfrm>
                  <a:off x="1081022" y="4321206"/>
                  <a:ext cx="972145" cy="779429"/>
                </a:xfrm>
                <a:prstGeom prst="rect">
                  <a:avLst/>
                </a:prstGeom>
              </p:spPr>
            </p:pic>
            <p:pic>
              <p:nvPicPr>
                <p:cNvPr id="142" name="Picture 141" descr="BE3600_isoplate.png"/>
                <p:cNvPicPr>
                  <a:picLocks noChangeAspect="1"/>
                </p:cNvPicPr>
                <p:nvPr/>
              </p:nvPicPr>
              <p:blipFill>
                <a:blip r:embed="rId9" cstate="print"/>
                <a:stretch>
                  <a:fillRect/>
                </a:stretch>
              </p:blipFill>
              <p:spPr>
                <a:xfrm>
                  <a:off x="1081022" y="4084139"/>
                  <a:ext cx="972145" cy="779429"/>
                </a:xfrm>
                <a:prstGeom prst="rect">
                  <a:avLst/>
                </a:prstGeom>
              </p:spPr>
            </p:pic>
            <p:pic>
              <p:nvPicPr>
                <p:cNvPr id="143" name="Picture 142" descr="BE3600_isoplate.png"/>
                <p:cNvPicPr>
                  <a:picLocks noChangeAspect="1"/>
                </p:cNvPicPr>
                <p:nvPr/>
              </p:nvPicPr>
              <p:blipFill>
                <a:blip r:embed="rId9" cstate="print"/>
                <a:stretch>
                  <a:fillRect/>
                </a:stretch>
              </p:blipFill>
              <p:spPr>
                <a:xfrm>
                  <a:off x="1081022" y="3847073"/>
                  <a:ext cx="972145" cy="779429"/>
                </a:xfrm>
                <a:prstGeom prst="rect">
                  <a:avLst/>
                </a:prstGeom>
              </p:spPr>
            </p:pic>
          </p:grpSp>
          <p:grpSp>
            <p:nvGrpSpPr>
              <p:cNvPr id="135" name="Group 294"/>
              <p:cNvGrpSpPr/>
              <p:nvPr/>
            </p:nvGrpSpPr>
            <p:grpSpPr>
              <a:xfrm>
                <a:off x="3536357" y="2314605"/>
                <a:ext cx="972145" cy="1490629"/>
                <a:chOff x="1081022" y="2314607"/>
                <a:chExt cx="972145" cy="1490628"/>
              </a:xfrm>
            </p:grpSpPr>
            <p:pic>
              <p:nvPicPr>
                <p:cNvPr id="136" name="Picture 135" descr="BE3600_isoplate.png"/>
                <p:cNvPicPr>
                  <a:picLocks noChangeAspect="1"/>
                </p:cNvPicPr>
                <p:nvPr/>
              </p:nvPicPr>
              <p:blipFill>
                <a:blip r:embed="rId9" cstate="print"/>
                <a:stretch>
                  <a:fillRect/>
                </a:stretch>
              </p:blipFill>
              <p:spPr>
                <a:xfrm>
                  <a:off x="1081022" y="3025806"/>
                  <a:ext cx="972145" cy="779429"/>
                </a:xfrm>
                <a:prstGeom prst="rect">
                  <a:avLst/>
                </a:prstGeom>
              </p:spPr>
            </p:pic>
            <p:pic>
              <p:nvPicPr>
                <p:cNvPr id="137" name="Picture 136" descr="BE3600_isoplate.png"/>
                <p:cNvPicPr>
                  <a:picLocks noChangeAspect="1"/>
                </p:cNvPicPr>
                <p:nvPr/>
              </p:nvPicPr>
              <p:blipFill>
                <a:blip r:embed="rId9" cstate="print"/>
                <a:stretch>
                  <a:fillRect/>
                </a:stretch>
              </p:blipFill>
              <p:spPr>
                <a:xfrm>
                  <a:off x="1081022" y="2788740"/>
                  <a:ext cx="972145" cy="779429"/>
                </a:xfrm>
                <a:prstGeom prst="rect">
                  <a:avLst/>
                </a:prstGeom>
              </p:spPr>
            </p:pic>
            <p:pic>
              <p:nvPicPr>
                <p:cNvPr id="138" name="Picture 137" descr="BE3600_isoplate.png"/>
                <p:cNvPicPr>
                  <a:picLocks noChangeAspect="1"/>
                </p:cNvPicPr>
                <p:nvPr/>
              </p:nvPicPr>
              <p:blipFill>
                <a:blip r:embed="rId9" cstate="print"/>
                <a:stretch>
                  <a:fillRect/>
                </a:stretch>
              </p:blipFill>
              <p:spPr>
                <a:xfrm>
                  <a:off x="1081022" y="2551673"/>
                  <a:ext cx="972145" cy="779429"/>
                </a:xfrm>
                <a:prstGeom prst="rect">
                  <a:avLst/>
                </a:prstGeom>
              </p:spPr>
            </p:pic>
            <p:pic>
              <p:nvPicPr>
                <p:cNvPr id="139" name="Picture 14" descr="BE3600_isoplate.png"/>
                <p:cNvPicPr>
                  <a:picLocks noChangeAspect="1"/>
                </p:cNvPicPr>
                <p:nvPr/>
              </p:nvPicPr>
              <p:blipFill>
                <a:blip r:embed="rId9" cstate="print"/>
                <a:stretch>
                  <a:fillRect/>
                </a:stretch>
              </p:blipFill>
              <p:spPr>
                <a:xfrm>
                  <a:off x="1081022" y="2314607"/>
                  <a:ext cx="972145" cy="779429"/>
                </a:xfrm>
                <a:prstGeom prst="rect">
                  <a:avLst/>
                </a:prstGeom>
              </p:spPr>
            </p:pic>
          </p:grpSp>
        </p:grpSp>
        <p:pic>
          <p:nvPicPr>
            <p:cNvPr id="112" name="Picture 111" descr="SYM_iso.png"/>
            <p:cNvPicPr>
              <a:picLocks noChangeAspect="1"/>
            </p:cNvPicPr>
            <p:nvPr/>
          </p:nvPicPr>
          <p:blipFill>
            <a:blip r:embed="rId10" cstate="print"/>
            <a:stretch>
              <a:fillRect/>
            </a:stretch>
          </p:blipFill>
          <p:spPr>
            <a:xfrm>
              <a:off x="5972622" y="3769054"/>
              <a:ext cx="225093" cy="369151"/>
            </a:xfrm>
            <a:prstGeom prst="rect">
              <a:avLst/>
            </a:prstGeom>
          </p:spPr>
        </p:pic>
        <p:grpSp>
          <p:nvGrpSpPr>
            <p:cNvPr id="113" name="Group 17"/>
            <p:cNvGrpSpPr>
              <a:grpSpLocks noChangeAspect="1"/>
            </p:cNvGrpSpPr>
            <p:nvPr/>
          </p:nvGrpSpPr>
          <p:grpSpPr>
            <a:xfrm>
              <a:off x="6063518" y="3395135"/>
              <a:ext cx="354212" cy="353201"/>
              <a:chOff x="2945555" y="1095081"/>
              <a:chExt cx="612371" cy="574069"/>
            </a:xfrm>
          </p:grpSpPr>
          <p:sp>
            <p:nvSpPr>
              <p:cNvPr id="115" name="Oval 114"/>
              <p:cNvSpPr>
                <a:spLocks noChangeAspect="1"/>
              </p:cNvSpPr>
              <p:nvPr/>
            </p:nvSpPr>
            <p:spPr bwMode="auto">
              <a:xfrm>
                <a:off x="2945555"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17"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28" name="Group 16"/>
              <p:cNvGrpSpPr/>
              <p:nvPr/>
            </p:nvGrpSpPr>
            <p:grpSpPr>
              <a:xfrm>
                <a:off x="3179547" y="1370500"/>
                <a:ext cx="230981" cy="132829"/>
                <a:chOff x="3757613" y="1285875"/>
                <a:chExt cx="230981" cy="132829"/>
              </a:xfrm>
            </p:grpSpPr>
            <p:sp>
              <p:nvSpPr>
                <p:cNvPr id="129"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30" name="Rectangle 129"/>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31" name="Rectangle 130"/>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grpSp>
        <p:nvGrpSpPr>
          <p:cNvPr id="152" name="Group 238"/>
          <p:cNvGrpSpPr>
            <a:grpSpLocks noChangeAspect="1"/>
          </p:cNvGrpSpPr>
          <p:nvPr/>
        </p:nvGrpSpPr>
        <p:grpSpPr>
          <a:xfrm>
            <a:off x="2078426" y="4677401"/>
            <a:ext cx="577781" cy="863310"/>
            <a:chOff x="6125007" y="1676400"/>
            <a:chExt cx="2254250" cy="3448050"/>
          </a:xfrm>
        </p:grpSpPr>
        <p:pic>
          <p:nvPicPr>
            <p:cNvPr id="153" name="Picture 152" descr="rack.png"/>
            <p:cNvPicPr>
              <a:picLocks noChangeAspect="1"/>
            </p:cNvPicPr>
            <p:nvPr/>
          </p:nvPicPr>
          <p:blipFill>
            <a:blip r:embed="rId3" cstate="print"/>
            <a:stretch>
              <a:fillRect/>
            </a:stretch>
          </p:blipFill>
          <p:spPr>
            <a:xfrm>
              <a:off x="6125007" y="1676400"/>
              <a:ext cx="2254250" cy="3448050"/>
            </a:xfrm>
            <a:prstGeom prst="rect">
              <a:avLst/>
            </a:prstGeom>
          </p:spPr>
        </p:pic>
        <p:pic>
          <p:nvPicPr>
            <p:cNvPr id="154" name="Picture 153" descr="IMG_diskarray_face.png"/>
            <p:cNvPicPr>
              <a:picLocks noChangeAspect="1"/>
            </p:cNvPicPr>
            <p:nvPr/>
          </p:nvPicPr>
          <p:blipFill>
            <a:blip r:embed="rId4" cstate="print"/>
            <a:stretch>
              <a:fillRect/>
            </a:stretch>
          </p:blipFill>
          <p:spPr>
            <a:xfrm>
              <a:off x="6397235" y="3793277"/>
              <a:ext cx="647700" cy="777240"/>
            </a:xfrm>
            <a:prstGeom prst="rect">
              <a:avLst/>
            </a:prstGeom>
          </p:spPr>
        </p:pic>
        <p:pic>
          <p:nvPicPr>
            <p:cNvPr id="163" name="Picture 162" descr="IMG_diskarray_face.png"/>
            <p:cNvPicPr>
              <a:picLocks noChangeAspect="1"/>
            </p:cNvPicPr>
            <p:nvPr/>
          </p:nvPicPr>
          <p:blipFill>
            <a:blip r:embed="rId4" cstate="print"/>
            <a:stretch>
              <a:fillRect/>
            </a:stretch>
          </p:blipFill>
          <p:spPr>
            <a:xfrm>
              <a:off x="6397236" y="3374177"/>
              <a:ext cx="647700" cy="777238"/>
            </a:xfrm>
            <a:prstGeom prst="rect">
              <a:avLst/>
            </a:prstGeom>
          </p:spPr>
        </p:pic>
        <p:pic>
          <p:nvPicPr>
            <p:cNvPr id="164" name="Picture 163" descr="IMG_switchface.png"/>
            <p:cNvPicPr>
              <a:picLocks noChangeAspect="1"/>
            </p:cNvPicPr>
            <p:nvPr/>
          </p:nvPicPr>
          <p:blipFill>
            <a:blip r:embed="rId5" cstate="print"/>
            <a:stretch>
              <a:fillRect/>
            </a:stretch>
          </p:blipFill>
          <p:spPr>
            <a:xfrm>
              <a:off x="6391520" y="3237442"/>
              <a:ext cx="653415" cy="497840"/>
            </a:xfrm>
            <a:prstGeom prst="rect">
              <a:avLst/>
            </a:prstGeom>
          </p:spPr>
        </p:pic>
        <p:pic>
          <p:nvPicPr>
            <p:cNvPr id="165" name="Picture 164" descr="IMG_switchface.png"/>
            <p:cNvPicPr>
              <a:picLocks noChangeAspect="1"/>
            </p:cNvPicPr>
            <p:nvPr/>
          </p:nvPicPr>
          <p:blipFill>
            <a:blip r:embed="rId5" cstate="print"/>
            <a:stretch>
              <a:fillRect/>
            </a:stretch>
          </p:blipFill>
          <p:spPr>
            <a:xfrm>
              <a:off x="6391521" y="3098449"/>
              <a:ext cx="653415" cy="497840"/>
            </a:xfrm>
            <a:prstGeom prst="rect">
              <a:avLst/>
            </a:prstGeom>
          </p:spPr>
        </p:pic>
        <p:pic>
          <p:nvPicPr>
            <p:cNvPr id="181" name="Picture 180" descr="IMG_switchface.png"/>
            <p:cNvPicPr>
              <a:picLocks noChangeAspect="1"/>
            </p:cNvPicPr>
            <p:nvPr/>
          </p:nvPicPr>
          <p:blipFill>
            <a:blip r:embed="rId5" cstate="print"/>
            <a:stretch>
              <a:fillRect/>
            </a:stretch>
          </p:blipFill>
          <p:spPr>
            <a:xfrm>
              <a:off x="6391521" y="2820458"/>
              <a:ext cx="653415" cy="497840"/>
            </a:xfrm>
            <a:prstGeom prst="rect">
              <a:avLst/>
            </a:prstGeom>
          </p:spPr>
        </p:pic>
        <p:pic>
          <p:nvPicPr>
            <p:cNvPr id="182" name="Picture 181" descr="IMG_switchface.png"/>
            <p:cNvPicPr>
              <a:picLocks noChangeAspect="1"/>
            </p:cNvPicPr>
            <p:nvPr/>
          </p:nvPicPr>
          <p:blipFill>
            <a:blip r:embed="rId5" cstate="print"/>
            <a:stretch>
              <a:fillRect/>
            </a:stretch>
          </p:blipFill>
          <p:spPr>
            <a:xfrm>
              <a:off x="6391520" y="2959452"/>
              <a:ext cx="653415" cy="497840"/>
            </a:xfrm>
            <a:prstGeom prst="rect">
              <a:avLst/>
            </a:prstGeom>
          </p:spPr>
        </p:pic>
        <p:pic>
          <p:nvPicPr>
            <p:cNvPr id="184" name="Picture 183" descr="IMG_routerface.png"/>
            <p:cNvPicPr>
              <a:picLocks noChangeAspect="1"/>
            </p:cNvPicPr>
            <p:nvPr/>
          </p:nvPicPr>
          <p:blipFill>
            <a:blip r:embed="rId6" cstate="print"/>
            <a:stretch>
              <a:fillRect/>
            </a:stretch>
          </p:blipFill>
          <p:spPr>
            <a:xfrm>
              <a:off x="6391518" y="2601384"/>
              <a:ext cx="653415" cy="578739"/>
            </a:xfrm>
            <a:prstGeom prst="rect">
              <a:avLst/>
            </a:prstGeom>
          </p:spPr>
        </p:pic>
      </p:grpSp>
      <p:sp>
        <p:nvSpPr>
          <p:cNvPr id="185" name="Rectangle 43"/>
          <p:cNvSpPr>
            <a:spLocks noChangeArrowheads="1"/>
          </p:cNvSpPr>
          <p:nvPr/>
        </p:nvSpPr>
        <p:spPr bwMode="auto">
          <a:xfrm>
            <a:off x="3823970" y="5722013"/>
            <a:ext cx="1496059" cy="198516"/>
          </a:xfrm>
          <a:prstGeom prst="rect">
            <a:avLst/>
          </a:prstGeom>
          <a:noFill/>
          <a:ln w="9525">
            <a:noFill/>
            <a:miter lim="800000"/>
            <a:headEnd/>
            <a:tailEnd/>
          </a:ln>
          <a:effectLst>
            <a:prstShdw prst="shdw17" dist="17961" dir="2700000">
              <a:srgbClr val="993030"/>
            </a:prstShdw>
          </a:effectLst>
        </p:spPr>
        <p:txBody>
          <a:bodyPr lIns="45720" tIns="18288" rIns="45720" bIns="18288">
            <a:spAutoFit/>
          </a:bodyPr>
          <a:lstStyle/>
          <a:p>
            <a:pPr eaLnBrk="0" hangingPunct="0">
              <a:lnSpc>
                <a:spcPct val="85000"/>
              </a:lnSpc>
            </a:pPr>
            <a:r>
              <a:rPr lang="en-US" sz="1200" dirty="0" smtClean="0">
                <a:latin typeface="+mj-lt"/>
                <a:cs typeface="Times New Roman" pitchFamily="18" charset="0"/>
              </a:rPr>
              <a:t>Server Fails</a:t>
            </a:r>
            <a:endParaRPr lang="en-US" sz="1200" dirty="0">
              <a:latin typeface="+mj-lt"/>
              <a:cs typeface="Times New Roman" pitchFamily="18" charset="0"/>
            </a:endParaRPr>
          </a:p>
        </p:txBody>
      </p:sp>
      <p:grpSp>
        <p:nvGrpSpPr>
          <p:cNvPr id="186" name="Group 185"/>
          <p:cNvGrpSpPr/>
          <p:nvPr/>
        </p:nvGrpSpPr>
        <p:grpSpPr>
          <a:xfrm>
            <a:off x="2467348" y="5217389"/>
            <a:ext cx="395444" cy="394314"/>
            <a:chOff x="1392082" y="3354723"/>
            <a:chExt cx="395444" cy="394314"/>
          </a:xfrm>
        </p:grpSpPr>
        <p:sp>
          <p:nvSpPr>
            <p:cNvPr id="187" name="Oval 186"/>
            <p:cNvSpPr>
              <a:spLocks noChangeAspect="1"/>
            </p:cNvSpPr>
            <p:nvPr/>
          </p:nvSpPr>
          <p:spPr bwMode="auto">
            <a:xfrm>
              <a:off x="1392082" y="3354723"/>
              <a:ext cx="395444" cy="394314"/>
            </a:xfrm>
            <a:prstGeom prst="ellipse">
              <a:avLst/>
            </a:prstGeom>
            <a:solidFill>
              <a:srgbClr val="008000"/>
            </a:solidFill>
            <a:ln w="19050"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88" name="Group 290"/>
            <p:cNvGrpSpPr/>
            <p:nvPr/>
          </p:nvGrpSpPr>
          <p:grpSpPr>
            <a:xfrm>
              <a:off x="1490908" y="3454792"/>
              <a:ext cx="191442" cy="236396"/>
              <a:chOff x="1479736" y="3441813"/>
              <a:chExt cx="207321" cy="256004"/>
            </a:xfrm>
          </p:grpSpPr>
          <p:sp>
            <p:nvSpPr>
              <p:cNvPr id="189" name="Oval 188"/>
              <p:cNvSpPr/>
              <p:nvPr/>
            </p:nvSpPr>
            <p:spPr bwMode="auto">
              <a:xfrm>
                <a:off x="1479736" y="3441813"/>
                <a:ext cx="207321" cy="207321"/>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90" name="Rectangle 189"/>
              <p:cNvSpPr/>
              <p:nvPr/>
            </p:nvSpPr>
            <p:spPr bwMode="auto">
              <a:xfrm>
                <a:off x="1560537" y="3596217"/>
                <a:ext cx="45719" cy="101600"/>
              </a:xfrm>
              <a:prstGeom prst="rect">
                <a:avLst/>
              </a:prstGeom>
              <a:solidFill>
                <a:schemeClr val="bg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grpSp>
      <p:sp>
        <p:nvSpPr>
          <p:cNvPr id="191" name="Rectangle 43"/>
          <p:cNvSpPr>
            <a:spLocks noChangeArrowheads="1"/>
          </p:cNvSpPr>
          <p:nvPr/>
        </p:nvSpPr>
        <p:spPr bwMode="auto">
          <a:xfrm>
            <a:off x="5937285" y="5722013"/>
            <a:ext cx="1496059" cy="198516"/>
          </a:xfrm>
          <a:prstGeom prst="rect">
            <a:avLst/>
          </a:prstGeom>
          <a:noFill/>
          <a:ln w="9525">
            <a:noFill/>
            <a:miter lim="800000"/>
            <a:headEnd/>
            <a:tailEnd/>
          </a:ln>
          <a:effectLst>
            <a:prstShdw prst="shdw17" dist="17961" dir="2700000">
              <a:srgbClr val="993030"/>
            </a:prstShdw>
          </a:effectLst>
        </p:spPr>
        <p:txBody>
          <a:bodyPr lIns="45720" tIns="18288" rIns="45720" bIns="18288">
            <a:spAutoFit/>
          </a:bodyPr>
          <a:lstStyle/>
          <a:p>
            <a:pPr eaLnBrk="0" hangingPunct="0">
              <a:lnSpc>
                <a:spcPct val="85000"/>
              </a:lnSpc>
            </a:pPr>
            <a:r>
              <a:rPr lang="en-US" sz="1200" dirty="0" smtClean="0">
                <a:latin typeface="+mj-lt"/>
                <a:cs typeface="Times New Roman" pitchFamily="18" charset="0"/>
              </a:rPr>
              <a:t>Server Recovered</a:t>
            </a:r>
            <a:endParaRPr lang="en-US" sz="1200" dirty="0">
              <a:latin typeface="+mj-lt"/>
              <a:cs typeface="Times New Roman" pitchFamily="18" charset="0"/>
            </a:endParaRPr>
          </a:p>
        </p:txBody>
      </p:sp>
      <p:grpSp>
        <p:nvGrpSpPr>
          <p:cNvPr id="192" name="Group 191"/>
          <p:cNvGrpSpPr/>
          <p:nvPr/>
        </p:nvGrpSpPr>
        <p:grpSpPr>
          <a:xfrm>
            <a:off x="6785346" y="5217389"/>
            <a:ext cx="395444" cy="394314"/>
            <a:chOff x="1392082" y="3354723"/>
            <a:chExt cx="395444" cy="394314"/>
          </a:xfrm>
        </p:grpSpPr>
        <p:sp>
          <p:nvSpPr>
            <p:cNvPr id="193" name="Oval 192"/>
            <p:cNvSpPr>
              <a:spLocks noChangeAspect="1"/>
            </p:cNvSpPr>
            <p:nvPr/>
          </p:nvSpPr>
          <p:spPr bwMode="auto">
            <a:xfrm>
              <a:off x="1392082" y="3354723"/>
              <a:ext cx="395444" cy="394314"/>
            </a:xfrm>
            <a:prstGeom prst="ellipse">
              <a:avLst/>
            </a:prstGeom>
            <a:solidFill>
              <a:srgbClr val="008000"/>
            </a:solidFill>
            <a:ln w="19050"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94" name="Group 307"/>
            <p:cNvGrpSpPr/>
            <p:nvPr/>
          </p:nvGrpSpPr>
          <p:grpSpPr>
            <a:xfrm>
              <a:off x="1490908" y="3454792"/>
              <a:ext cx="191442" cy="236396"/>
              <a:chOff x="1479736" y="3441813"/>
              <a:chExt cx="207321" cy="256004"/>
            </a:xfrm>
          </p:grpSpPr>
          <p:sp>
            <p:nvSpPr>
              <p:cNvPr id="195" name="Oval 194"/>
              <p:cNvSpPr/>
              <p:nvPr/>
            </p:nvSpPr>
            <p:spPr bwMode="auto">
              <a:xfrm>
                <a:off x="1479736" y="3441813"/>
                <a:ext cx="207321" cy="207321"/>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96" name="Rectangle 195"/>
              <p:cNvSpPr/>
              <p:nvPr/>
            </p:nvSpPr>
            <p:spPr bwMode="auto">
              <a:xfrm>
                <a:off x="1560537" y="3596217"/>
                <a:ext cx="45719" cy="101600"/>
              </a:xfrm>
              <a:prstGeom prst="rect">
                <a:avLst/>
              </a:prstGeom>
              <a:solidFill>
                <a:schemeClr val="bg1"/>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grpSp>
      <p:sp>
        <p:nvSpPr>
          <p:cNvPr id="197" name="Right Arrow 196"/>
          <p:cNvSpPr/>
          <p:nvPr/>
        </p:nvSpPr>
        <p:spPr bwMode="auto">
          <a:xfrm>
            <a:off x="5266267" y="5046133"/>
            <a:ext cx="804333" cy="397922"/>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98" name="Right Arrow 197"/>
          <p:cNvSpPr/>
          <p:nvPr/>
        </p:nvSpPr>
        <p:spPr bwMode="auto">
          <a:xfrm rot="19744770">
            <a:off x="2926515" y="4558401"/>
            <a:ext cx="1029530" cy="212037"/>
          </a:xfrm>
          <a:prstGeom prst="rightArrow">
            <a:avLst/>
          </a:prstGeom>
          <a:gradFill flip="none" rotWithShape="1">
            <a:gsLst>
              <a:gs pos="0">
                <a:schemeClr val="accent2"/>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99" name="Rectangle 43"/>
          <p:cNvSpPr>
            <a:spLocks noChangeArrowheads="1"/>
          </p:cNvSpPr>
          <p:nvPr/>
        </p:nvSpPr>
        <p:spPr bwMode="auto">
          <a:xfrm rot="19722018">
            <a:off x="2877300" y="4381584"/>
            <a:ext cx="909435" cy="247184"/>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800" dirty="0" smtClean="0">
                <a:latin typeface="+mj-lt"/>
                <a:cs typeface="Times New Roman" pitchFamily="18" charset="0"/>
              </a:rPr>
              <a:t>Simplified System Protection Job</a:t>
            </a:r>
            <a:endParaRPr lang="en-US" sz="800" dirty="0">
              <a:latin typeface="+mj-lt"/>
              <a:cs typeface="Times New Roman" pitchFamily="18" charset="0"/>
            </a:endParaRPr>
          </a:p>
        </p:txBody>
      </p:sp>
      <p:sp>
        <p:nvSpPr>
          <p:cNvPr id="200" name="Oval 199"/>
          <p:cNvSpPr>
            <a:spLocks noChangeAspect="1"/>
          </p:cNvSpPr>
          <p:nvPr/>
        </p:nvSpPr>
        <p:spPr bwMode="auto">
          <a:xfrm>
            <a:off x="4680323" y="5217389"/>
            <a:ext cx="395444" cy="394314"/>
          </a:xfrm>
          <a:prstGeom prst="ellipse">
            <a:avLst/>
          </a:prstGeom>
          <a:solidFill>
            <a:schemeClr val="accent4"/>
          </a:solidFill>
          <a:ln w="19050"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201" name="Group 200"/>
          <p:cNvGrpSpPr/>
          <p:nvPr/>
        </p:nvGrpSpPr>
        <p:grpSpPr>
          <a:xfrm>
            <a:off x="4791075" y="5310717"/>
            <a:ext cx="177804" cy="177806"/>
            <a:chOff x="4819652" y="5356227"/>
            <a:chExt cx="120649" cy="120652"/>
          </a:xfrm>
        </p:grpSpPr>
        <p:cxnSp>
          <p:nvCxnSpPr>
            <p:cNvPr id="202" name="Straight Connector 201"/>
            <p:cNvCxnSpPr/>
            <p:nvPr/>
          </p:nvCxnSpPr>
          <p:spPr bwMode="auto">
            <a:xfrm rot="5400000">
              <a:off x="4819652" y="5356227"/>
              <a:ext cx="120650" cy="120649"/>
            </a:xfrm>
            <a:prstGeom prst="line">
              <a:avLst/>
            </a:prstGeom>
            <a:solidFill>
              <a:schemeClr val="accent1"/>
            </a:solidFill>
            <a:ln w="34925" cap="flat" cmpd="sng" algn="ctr">
              <a:solidFill>
                <a:schemeClr val="accent4">
                  <a:lumMod val="50000"/>
                </a:schemeClr>
              </a:solidFill>
              <a:prstDash val="solid"/>
              <a:round/>
              <a:headEnd type="none" w="med" len="med"/>
              <a:tailEnd type="none" w="med" len="med"/>
            </a:ln>
            <a:effectLst/>
          </p:spPr>
        </p:cxnSp>
        <p:cxnSp>
          <p:nvCxnSpPr>
            <p:cNvPr id="203" name="Straight Connector 202"/>
            <p:cNvCxnSpPr/>
            <p:nvPr/>
          </p:nvCxnSpPr>
          <p:spPr bwMode="auto">
            <a:xfrm rot="16200000" flipH="1">
              <a:off x="4819652" y="5356229"/>
              <a:ext cx="120650" cy="120649"/>
            </a:xfrm>
            <a:prstGeom prst="line">
              <a:avLst/>
            </a:prstGeom>
            <a:solidFill>
              <a:schemeClr val="accent1"/>
            </a:solidFill>
            <a:ln w="34925" cap="flat" cmpd="sng" algn="ctr">
              <a:solidFill>
                <a:schemeClr val="accent4">
                  <a:lumMod val="50000"/>
                </a:schemeClr>
              </a:solidFill>
              <a:prstDash val="solid"/>
              <a:round/>
              <a:headEnd type="none" w="med" len="med"/>
              <a:tailEnd type="none" w="med" len="med"/>
            </a:ln>
            <a:effectLst/>
          </p:spPr>
        </p:cxnSp>
      </p:grpSp>
      <p:grpSp>
        <p:nvGrpSpPr>
          <p:cNvPr id="204" name="Group 203"/>
          <p:cNvGrpSpPr/>
          <p:nvPr/>
        </p:nvGrpSpPr>
        <p:grpSpPr>
          <a:xfrm>
            <a:off x="4791075" y="5327650"/>
            <a:ext cx="177804" cy="177806"/>
            <a:chOff x="4819652" y="5356227"/>
            <a:chExt cx="120649" cy="120652"/>
          </a:xfrm>
        </p:grpSpPr>
        <p:cxnSp>
          <p:nvCxnSpPr>
            <p:cNvPr id="205" name="Straight Connector 204"/>
            <p:cNvCxnSpPr/>
            <p:nvPr/>
          </p:nvCxnSpPr>
          <p:spPr bwMode="auto">
            <a:xfrm rot="5400000">
              <a:off x="4819652" y="5356227"/>
              <a:ext cx="120650" cy="120649"/>
            </a:xfrm>
            <a:prstGeom prst="line">
              <a:avLst/>
            </a:prstGeom>
            <a:solidFill>
              <a:schemeClr val="accent1"/>
            </a:solidFill>
            <a:ln w="34925" cap="flat" cmpd="sng" algn="ctr">
              <a:solidFill>
                <a:srgbClr val="FFFFFF"/>
              </a:solidFill>
              <a:prstDash val="solid"/>
              <a:round/>
              <a:headEnd type="none" w="med" len="med"/>
              <a:tailEnd type="none" w="med" len="med"/>
            </a:ln>
            <a:effectLst/>
          </p:spPr>
        </p:cxnSp>
        <p:cxnSp>
          <p:nvCxnSpPr>
            <p:cNvPr id="206" name="Straight Connector 205"/>
            <p:cNvCxnSpPr/>
            <p:nvPr/>
          </p:nvCxnSpPr>
          <p:spPr bwMode="auto">
            <a:xfrm rot="16200000" flipH="1">
              <a:off x="4819652" y="5356229"/>
              <a:ext cx="120650" cy="120649"/>
            </a:xfrm>
            <a:prstGeom prst="line">
              <a:avLst/>
            </a:prstGeom>
            <a:solidFill>
              <a:schemeClr val="accent1"/>
            </a:solidFill>
            <a:ln w="34925" cap="flat" cmpd="sng" algn="ctr">
              <a:solidFill>
                <a:srgbClr val="FFFFFF"/>
              </a:solidFill>
              <a:prstDash val="solid"/>
              <a:round/>
              <a:headEnd type="none" w="med" len="med"/>
              <a:tailEnd type="none" w="med" len="med"/>
            </a:ln>
            <a:effectLst/>
          </p:spPr>
        </p:cxnSp>
      </p:grpSp>
      <p:sp>
        <p:nvSpPr>
          <p:cNvPr id="207" name="Right Arrow 206"/>
          <p:cNvSpPr/>
          <p:nvPr/>
        </p:nvSpPr>
        <p:spPr bwMode="auto">
          <a:xfrm rot="1855230" flipV="1">
            <a:off x="5158540" y="4491726"/>
            <a:ext cx="1029530" cy="212037"/>
          </a:xfrm>
          <a:prstGeom prst="rightArrow">
            <a:avLst/>
          </a:prstGeom>
          <a:gradFill flip="none" rotWithShape="1">
            <a:gsLst>
              <a:gs pos="0">
                <a:schemeClr val="accent2"/>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208" name="Group 114"/>
          <p:cNvGrpSpPr/>
          <p:nvPr/>
        </p:nvGrpSpPr>
        <p:grpSpPr>
          <a:xfrm>
            <a:off x="6016725" y="3199576"/>
            <a:ext cx="1416771" cy="1109494"/>
            <a:chOff x="6604281" y="2300916"/>
            <a:chExt cx="1416771" cy="1109494"/>
          </a:xfrm>
        </p:grpSpPr>
        <p:sp>
          <p:nvSpPr>
            <p:cNvPr id="209" name="Oval 96"/>
            <p:cNvSpPr>
              <a:spLocks noChangeArrowheads="1"/>
            </p:cNvSpPr>
            <p:nvPr/>
          </p:nvSpPr>
          <p:spPr bwMode="auto">
            <a:xfrm>
              <a:off x="6718474" y="3046805"/>
              <a:ext cx="837158" cy="363605"/>
            </a:xfrm>
            <a:prstGeom prst="ellipse">
              <a:avLst/>
            </a:prstGeom>
            <a:gradFill rotWithShape="1">
              <a:gsLst>
                <a:gs pos="0">
                  <a:schemeClr val="tx1">
                    <a:alpha val="50000"/>
                  </a:schemeClr>
                </a:gs>
                <a:gs pos="100000">
                  <a:schemeClr val="tx1">
                    <a:gamma/>
                    <a:shade val="95294"/>
                    <a:invGamma/>
                    <a:alpha val="0"/>
                  </a:schemeClr>
                </a:gs>
              </a:gsLst>
              <a:path path="shape">
                <a:fillToRect l="50000" t="50000" r="50000" b="50000"/>
              </a:path>
            </a:gradFill>
            <a:ln w="12700" algn="ctr">
              <a:noFill/>
              <a:round/>
              <a:headEnd/>
              <a:tailEnd/>
            </a:ln>
            <a:effectLst/>
          </p:spPr>
          <p:txBody>
            <a:bodyPr wrap="none" anchor="ctr"/>
            <a:lstStyle/>
            <a:p>
              <a:pPr algn="ctr">
                <a:defRPr/>
              </a:pPr>
              <a:endParaRPr lang="en-US" dirty="0">
                <a:latin typeface="Arial" pitchFamily="34" charset="0"/>
                <a:cs typeface="Arial" pitchFamily="34" charset="0"/>
              </a:endParaRPr>
            </a:p>
          </p:txBody>
        </p:sp>
        <p:grpSp>
          <p:nvGrpSpPr>
            <p:cNvPr id="210" name="Group 76"/>
            <p:cNvGrpSpPr>
              <a:grpSpLocks noChangeAspect="1"/>
            </p:cNvGrpSpPr>
            <p:nvPr/>
          </p:nvGrpSpPr>
          <p:grpSpPr bwMode="auto">
            <a:xfrm>
              <a:off x="6958966" y="2646583"/>
              <a:ext cx="646134" cy="619139"/>
              <a:chOff x="3276805" y="2133112"/>
              <a:chExt cx="1157084" cy="1143131"/>
            </a:xfrm>
          </p:grpSpPr>
          <p:sp>
            <p:nvSpPr>
              <p:cNvPr id="212" name="Oval 119"/>
              <p:cNvSpPr>
                <a:spLocks noChangeArrowheads="1"/>
              </p:cNvSpPr>
              <p:nvPr/>
            </p:nvSpPr>
            <p:spPr bwMode="auto">
              <a:xfrm>
                <a:off x="3276805" y="2133112"/>
                <a:ext cx="1154512" cy="1143131"/>
              </a:xfrm>
              <a:prstGeom prst="ellipse">
                <a:avLst/>
              </a:prstGeom>
              <a:solidFill>
                <a:schemeClr val="bg1"/>
              </a:solidFill>
              <a:ln w="9525" algn="ctr">
                <a:solidFill>
                  <a:schemeClr val="tx1">
                    <a:lumMod val="65000"/>
                    <a:lumOff val="35000"/>
                  </a:schemeClr>
                </a:solidFill>
                <a:round/>
                <a:headEnd/>
                <a:tailEnd/>
              </a:ln>
            </p:spPr>
            <p:txBody>
              <a:bodyPr anchor="ctr"/>
              <a:lstStyle/>
              <a:p>
                <a:pPr algn="ctr">
                  <a:defRPr/>
                </a:pPr>
                <a:endParaRPr lang="en-US" dirty="0"/>
              </a:p>
            </p:txBody>
          </p:sp>
          <p:sp>
            <p:nvSpPr>
              <p:cNvPr id="213" name="TextBox 120"/>
              <p:cNvSpPr txBox="1">
                <a:spLocks noChangeArrowheads="1"/>
              </p:cNvSpPr>
              <p:nvPr/>
            </p:nvSpPr>
            <p:spPr bwMode="auto">
              <a:xfrm>
                <a:off x="3406866" y="2277867"/>
                <a:ext cx="914401" cy="312540"/>
              </a:xfrm>
              <a:prstGeom prst="rect">
                <a:avLst/>
              </a:prstGeom>
              <a:noFill/>
              <a:ln w="9525">
                <a:noFill/>
                <a:miter lim="800000"/>
                <a:headEnd/>
                <a:tailEnd/>
              </a:ln>
            </p:spPr>
            <p:txBody>
              <a:bodyPr>
                <a:spAutoFit/>
              </a:bodyPr>
              <a:lstStyle/>
              <a:p>
                <a:pPr algn="ctr"/>
                <a:r>
                  <a:rPr lang="en-US" sz="500" b="1" dirty="0"/>
                  <a:t>Symantec</a:t>
                </a:r>
              </a:p>
            </p:txBody>
          </p:sp>
          <p:sp>
            <p:nvSpPr>
              <p:cNvPr id="214" name="TextBox 121"/>
              <p:cNvSpPr txBox="1">
                <a:spLocks noChangeArrowheads="1"/>
              </p:cNvSpPr>
              <p:nvPr/>
            </p:nvSpPr>
            <p:spPr bwMode="auto">
              <a:xfrm>
                <a:off x="3635010" y="2183620"/>
                <a:ext cx="449179" cy="249869"/>
              </a:xfrm>
              <a:prstGeom prst="rect">
                <a:avLst/>
              </a:prstGeom>
              <a:noFill/>
              <a:ln w="9525">
                <a:noFill/>
                <a:miter lim="800000"/>
                <a:headEnd/>
                <a:tailEnd/>
              </a:ln>
            </p:spPr>
            <p:txBody>
              <a:bodyPr>
                <a:spAutoFit/>
              </a:bodyPr>
              <a:lstStyle/>
              <a:p>
                <a:pPr algn="ctr"/>
                <a:endParaRPr lang="en-US" sz="400" dirty="0"/>
              </a:p>
            </p:txBody>
          </p:sp>
          <p:sp>
            <p:nvSpPr>
              <p:cNvPr id="215" name="TextBox 122"/>
              <p:cNvSpPr txBox="1">
                <a:spLocks noChangeArrowheads="1"/>
              </p:cNvSpPr>
              <p:nvPr/>
            </p:nvSpPr>
            <p:spPr bwMode="auto">
              <a:xfrm>
                <a:off x="3540517" y="2932976"/>
                <a:ext cx="623886" cy="340953"/>
              </a:xfrm>
              <a:prstGeom prst="rect">
                <a:avLst/>
              </a:prstGeom>
              <a:noFill/>
              <a:ln w="9525">
                <a:noFill/>
                <a:miter lim="800000"/>
                <a:headEnd/>
                <a:tailEnd/>
              </a:ln>
            </p:spPr>
            <p:txBody>
              <a:bodyPr>
                <a:spAutoFit/>
              </a:bodyPr>
              <a:lstStyle/>
              <a:p>
                <a:pPr algn="ctr"/>
                <a:r>
                  <a:rPr lang="en-US" sz="500" b="1" dirty="0"/>
                  <a:t>SRD</a:t>
                </a:r>
              </a:p>
              <a:p>
                <a:pPr algn="ctr"/>
                <a:endParaRPr lang="en-US" sz="100" dirty="0"/>
              </a:p>
            </p:txBody>
          </p:sp>
          <p:sp>
            <p:nvSpPr>
              <p:cNvPr id="216" name="Oval 123"/>
              <p:cNvSpPr>
                <a:spLocks noChangeArrowheads="1"/>
              </p:cNvSpPr>
              <p:nvPr/>
            </p:nvSpPr>
            <p:spPr bwMode="auto">
              <a:xfrm>
                <a:off x="3648066" y="2528881"/>
                <a:ext cx="381000" cy="381000"/>
              </a:xfrm>
              <a:prstGeom prst="ellipse">
                <a:avLst/>
              </a:prstGeom>
              <a:solidFill>
                <a:srgbClr val="FFCC00"/>
              </a:solidFill>
              <a:ln w="12700" algn="ctr">
                <a:noFill/>
                <a:round/>
                <a:headEnd/>
                <a:tailEnd/>
              </a:ln>
            </p:spPr>
            <p:txBody>
              <a:bodyPr anchor="ctr"/>
              <a:lstStyle/>
              <a:p>
                <a:pPr algn="ctr"/>
                <a:endParaRPr lang="en-US" dirty="0"/>
              </a:p>
            </p:txBody>
          </p:sp>
          <p:sp>
            <p:nvSpPr>
              <p:cNvPr id="217" name="Flowchart: Delay 124"/>
              <p:cNvSpPr>
                <a:spLocks noChangeArrowheads="1"/>
              </p:cNvSpPr>
              <p:nvPr/>
            </p:nvSpPr>
            <p:spPr bwMode="auto">
              <a:xfrm>
                <a:off x="4362452" y="2538406"/>
                <a:ext cx="71437" cy="357193"/>
              </a:xfrm>
              <a:prstGeom prst="flowChartDelay">
                <a:avLst/>
              </a:prstGeom>
              <a:solidFill>
                <a:srgbClr val="FFCC00"/>
              </a:solidFill>
              <a:ln w="12700" algn="ctr">
                <a:noFill/>
                <a:round/>
                <a:headEnd/>
                <a:tailEnd/>
              </a:ln>
            </p:spPr>
            <p:txBody>
              <a:bodyPr anchor="ctr"/>
              <a:lstStyle/>
              <a:p>
                <a:pPr algn="ctr"/>
                <a:endParaRPr lang="en-US" dirty="0"/>
              </a:p>
            </p:txBody>
          </p:sp>
          <p:sp>
            <p:nvSpPr>
              <p:cNvPr id="218" name="Rectangle 125"/>
              <p:cNvSpPr>
                <a:spLocks noChangeArrowheads="1"/>
              </p:cNvSpPr>
              <p:nvPr/>
            </p:nvSpPr>
            <p:spPr bwMode="auto">
              <a:xfrm>
                <a:off x="3805236" y="2528889"/>
                <a:ext cx="595311" cy="381000"/>
              </a:xfrm>
              <a:prstGeom prst="rect">
                <a:avLst/>
              </a:prstGeom>
              <a:solidFill>
                <a:srgbClr val="FFCC00"/>
              </a:solidFill>
              <a:ln w="12700" algn="ctr">
                <a:noFill/>
                <a:round/>
                <a:headEnd/>
                <a:tailEnd/>
              </a:ln>
            </p:spPr>
            <p:txBody>
              <a:bodyPr anchor="ctr"/>
              <a:lstStyle/>
              <a:p>
                <a:pPr algn="ctr"/>
                <a:endParaRPr lang="en-US" dirty="0"/>
              </a:p>
            </p:txBody>
          </p:sp>
          <p:sp>
            <p:nvSpPr>
              <p:cNvPr id="219" name="Oval 218"/>
              <p:cNvSpPr/>
              <p:nvPr/>
            </p:nvSpPr>
            <p:spPr bwMode="auto">
              <a:xfrm>
                <a:off x="3738127" y="2602697"/>
                <a:ext cx="236699" cy="231235"/>
              </a:xfrm>
              <a:prstGeom prst="ellipse">
                <a:avLst/>
              </a:prstGeom>
              <a:solidFill>
                <a:schemeClr val="bg1"/>
              </a:solidFill>
              <a:ln w="63500" cap="flat" cmpd="sng" algn="ctr">
                <a:solidFill>
                  <a:schemeClr val="bg2">
                    <a:lumMod val="20000"/>
                    <a:lumOff val="80000"/>
                  </a:schemeClr>
                </a:solidFill>
                <a:prstDash val="solid"/>
                <a:round/>
                <a:headEnd type="none" w="med" len="med"/>
                <a:tailEnd type="none" w="med" len="med"/>
              </a:ln>
              <a:effectLst/>
            </p:spPr>
            <p:txBody>
              <a:bodyPr anchor="ctr"/>
              <a:lstStyle/>
              <a:p>
                <a:pPr algn="ctr">
                  <a:defRPr/>
                </a:pPr>
                <a:endParaRPr lang="en-US" dirty="0"/>
              </a:p>
            </p:txBody>
          </p:sp>
        </p:grpSp>
        <p:sp>
          <p:nvSpPr>
            <p:cNvPr id="211" name="Text Box 28"/>
            <p:cNvSpPr txBox="1">
              <a:spLocks noChangeArrowheads="1"/>
            </p:cNvSpPr>
            <p:nvPr/>
          </p:nvSpPr>
          <p:spPr bwMode="auto">
            <a:xfrm>
              <a:off x="6604281" y="2300916"/>
              <a:ext cx="1416771" cy="276999"/>
            </a:xfrm>
            <a:prstGeom prst="rect">
              <a:avLst/>
            </a:prstGeom>
            <a:noFill/>
            <a:ln w="12700" algn="ctr">
              <a:noFill/>
              <a:miter lim="800000"/>
              <a:headEnd/>
              <a:tailEnd/>
            </a:ln>
          </p:spPr>
          <p:txBody>
            <a:bodyPr wrap="square">
              <a:spAutoFit/>
            </a:bodyPr>
            <a:lstStyle/>
            <a:p>
              <a:pPr algn="ctr" eaLnBrk="0" hangingPunct="0"/>
              <a:r>
                <a:rPr lang="en-US" sz="1200" dirty="0" smtClean="0">
                  <a:latin typeface="+mj-lt"/>
                </a:rPr>
                <a:t>Recovery Disk</a:t>
              </a:r>
              <a:endParaRPr lang="en-US" sz="1200" dirty="0">
                <a:latin typeface="+mj-lt"/>
              </a:endParaRPr>
            </a:p>
          </p:txBody>
        </p:sp>
      </p:grpSp>
      <p:cxnSp>
        <p:nvCxnSpPr>
          <p:cNvPr id="220" name="Straight Connector 219"/>
          <p:cNvCxnSpPr/>
          <p:nvPr/>
        </p:nvCxnSpPr>
        <p:spPr bwMode="auto">
          <a:xfrm rot="16200000" flipH="1">
            <a:off x="6510342" y="4411664"/>
            <a:ext cx="390521" cy="6348"/>
          </a:xfrm>
          <a:prstGeom prst="line">
            <a:avLst/>
          </a:prstGeom>
          <a:solidFill>
            <a:schemeClr val="accent1"/>
          </a:solidFill>
          <a:ln w="34925" cap="flat" cmpd="sng" algn="ctr">
            <a:solidFill>
              <a:schemeClr val="accent1"/>
            </a:solidFill>
            <a:prstDash val="sysDot"/>
            <a:round/>
            <a:headEnd type="none" w="med" len="med"/>
            <a:tailEnd type="none" w="med" len="med"/>
          </a:ln>
          <a:effectLst/>
        </p:spPr>
      </p:cxnSp>
      <p:sp>
        <p:nvSpPr>
          <p:cNvPr id="101" name="Footer Placeholder 100"/>
          <p:cNvSpPr>
            <a:spLocks noGrp="1"/>
          </p:cNvSpPr>
          <p:nvPr>
            <p:ph type="ftr" sz="quarter" idx="10"/>
          </p:nvPr>
        </p:nvSpPr>
        <p:spPr/>
        <p:txBody>
          <a:bodyPr/>
          <a:lstStyle/>
          <a:p>
            <a:pPr>
              <a:defRPr/>
            </a:pPr>
            <a:r>
              <a:rPr lang="en-US" smtClean="0"/>
              <a:t>Backup Exec 2012 Family</a:t>
            </a:r>
            <a:endParaRPr lang="en-US" dirty="0"/>
          </a:p>
        </p:txBody>
      </p:sp>
    </p:spTree>
    <p:extLst>
      <p:ext uri="{BB962C8B-B14F-4D97-AF65-F5344CB8AC3E}">
        <p14:creationId xmlns="" xmlns:p14="http://schemas.microsoft.com/office/powerpoint/2010/main" val="1604273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17</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121" name="Footer Placeholder 4"/>
          <p:cNvSpPr txBox="1">
            <a:spLocks/>
          </p:cNvSpPr>
          <p:nvPr/>
        </p:nvSpPr>
        <p:spPr>
          <a:xfrm>
            <a:off x="380999" y="6358518"/>
            <a:ext cx="6382657" cy="232782"/>
          </a:xfrm>
          <a:prstGeom prst="rect">
            <a:avLst/>
          </a:prstGeom>
        </p:spPr>
        <p:txBody>
          <a:bodyPr anchor="ctr"/>
          <a:lstStyle/>
          <a:p>
            <a:pPr lvl="0"/>
            <a:r>
              <a:rPr lang="en-US" sz="1200" dirty="0" smtClean="0">
                <a:solidFill>
                  <a:srgbClr val="4E4845"/>
                </a:solidFill>
                <a:latin typeface="Calibri"/>
              </a:rPr>
              <a:t>Backup Exec 2012 Family</a:t>
            </a:r>
          </a:p>
        </p:txBody>
      </p:sp>
      <p:sp>
        <p:nvSpPr>
          <p:cNvPr id="149" name="Content Placeholder 1"/>
          <p:cNvSpPr>
            <a:spLocks noGrp="1"/>
          </p:cNvSpPr>
          <p:nvPr>
            <p:ph idx="1"/>
          </p:nvPr>
        </p:nvSpPr>
        <p:spPr>
          <a:xfrm>
            <a:off x="381000" y="1219200"/>
            <a:ext cx="8382000" cy="4953000"/>
          </a:xfrm>
        </p:spPr>
        <p:txBody>
          <a:bodyPr>
            <a:normAutofit/>
          </a:bodyPr>
          <a:lstStyle/>
          <a:p>
            <a:pPr marL="463550">
              <a:lnSpc>
                <a:spcPct val="80000"/>
              </a:lnSpc>
              <a:spcAft>
                <a:spcPts val="600"/>
              </a:spcAft>
              <a:buClr>
                <a:schemeClr val="accent1">
                  <a:lumMod val="50000"/>
                </a:schemeClr>
              </a:buClr>
            </a:pPr>
            <a:r>
              <a:rPr lang="en-US" sz="2000" dirty="0" smtClean="0"/>
              <a:t>Convert a backup to a Virtual Machine (Hyper-V or VMware)</a:t>
            </a:r>
            <a:r>
              <a:rPr lang="en-US" sz="1600" dirty="0" smtClean="0"/>
              <a:t> </a:t>
            </a:r>
          </a:p>
          <a:p>
            <a:pPr marL="749300" lvl="1">
              <a:lnSpc>
                <a:spcPct val="80000"/>
              </a:lnSpc>
              <a:spcAft>
                <a:spcPts val="600"/>
              </a:spcAft>
              <a:buClr>
                <a:schemeClr val="accent1">
                  <a:lumMod val="50000"/>
                </a:schemeClr>
              </a:buClr>
            </a:pPr>
            <a:r>
              <a:rPr lang="en-US" sz="1600" dirty="0" smtClean="0"/>
              <a:t>Have that virtual machine ready &amp; waiting if a disaster strikes!</a:t>
            </a:r>
          </a:p>
          <a:p>
            <a:pPr marL="463550">
              <a:lnSpc>
                <a:spcPct val="80000"/>
              </a:lnSpc>
              <a:spcAft>
                <a:spcPts val="600"/>
              </a:spcAft>
              <a:buClr>
                <a:schemeClr val="accent1">
                  <a:lumMod val="50000"/>
                </a:schemeClr>
              </a:buClr>
            </a:pPr>
            <a:r>
              <a:rPr lang="en-US" sz="2000" dirty="0" smtClean="0"/>
              <a:t>Can accelerate the move to a more virtualized environment</a:t>
            </a:r>
            <a:endParaRPr lang="en-US" sz="1600" dirty="0" smtClean="0"/>
          </a:p>
        </p:txBody>
      </p:sp>
      <p:grpSp>
        <p:nvGrpSpPr>
          <p:cNvPr id="2" name="Group 1"/>
          <p:cNvGrpSpPr/>
          <p:nvPr/>
        </p:nvGrpSpPr>
        <p:grpSpPr>
          <a:xfrm>
            <a:off x="389468" y="2582986"/>
            <a:ext cx="8373532" cy="3429000"/>
            <a:chOff x="389468" y="2599268"/>
            <a:chExt cx="8373532" cy="3429000"/>
          </a:xfrm>
        </p:grpSpPr>
        <p:sp>
          <p:nvSpPr>
            <p:cNvPr id="148" name="Rounded Rectangle 147"/>
            <p:cNvSpPr/>
            <p:nvPr/>
          </p:nvSpPr>
          <p:spPr bwMode="auto">
            <a:xfrm>
              <a:off x="389468" y="2599268"/>
              <a:ext cx="8373532" cy="3429000"/>
            </a:xfrm>
            <a:prstGeom prst="roundRect">
              <a:avLst>
                <a:gd name="adj" fmla="val 1546"/>
              </a:avLst>
            </a:prstGeom>
            <a:gradFill flip="none" rotWithShape="1">
              <a:gsLst>
                <a:gs pos="0">
                  <a:schemeClr val="bg1">
                    <a:lumMod val="95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337" name="Rounded Rectangle 336"/>
            <p:cNvSpPr/>
            <p:nvPr/>
          </p:nvSpPr>
          <p:spPr bwMode="auto">
            <a:xfrm>
              <a:off x="524933" y="3318934"/>
              <a:ext cx="8017934" cy="982134"/>
            </a:xfrm>
            <a:prstGeom prst="roundRect">
              <a:avLst>
                <a:gd name="adj" fmla="val 7991"/>
              </a:avLst>
            </a:prstGeom>
            <a:gradFill flip="none" rotWithShape="1">
              <a:gsLst>
                <a:gs pos="0">
                  <a:schemeClr val="accent1">
                    <a:alpha val="40000"/>
                  </a:schemeClr>
                </a:gs>
                <a:gs pos="100000">
                  <a:srgbClr val="FFFFFF">
                    <a:alpha val="0"/>
                  </a:srgbClr>
                </a:gs>
              </a:gsLst>
              <a:lin ang="162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39" name="Rounded Rectangle 338"/>
            <p:cNvSpPr/>
            <p:nvPr/>
          </p:nvSpPr>
          <p:spPr bwMode="auto">
            <a:xfrm flipV="1">
              <a:off x="524933" y="4368800"/>
              <a:ext cx="8017934" cy="982134"/>
            </a:xfrm>
            <a:prstGeom prst="roundRect">
              <a:avLst>
                <a:gd name="adj" fmla="val 7991"/>
              </a:avLst>
            </a:prstGeom>
            <a:gradFill flip="none" rotWithShape="1">
              <a:gsLst>
                <a:gs pos="0">
                  <a:schemeClr val="accent1">
                    <a:alpha val="40000"/>
                  </a:schemeClr>
                </a:gs>
                <a:gs pos="100000">
                  <a:srgbClr val="FFFFFF">
                    <a:alpha val="0"/>
                  </a:srgbClr>
                </a:gs>
              </a:gsLst>
              <a:lin ang="162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18" name="Right Arrow 317"/>
            <p:cNvSpPr/>
            <p:nvPr/>
          </p:nvSpPr>
          <p:spPr bwMode="auto">
            <a:xfrm>
              <a:off x="2370661" y="4470404"/>
              <a:ext cx="1634065" cy="279388"/>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36" name="Right Arrow 335"/>
            <p:cNvSpPr/>
            <p:nvPr/>
          </p:nvSpPr>
          <p:spPr bwMode="auto">
            <a:xfrm>
              <a:off x="4741327" y="4470404"/>
              <a:ext cx="1634065" cy="279388"/>
            </a:xfrm>
            <a:prstGeom prst="rightArrow">
              <a:avLst/>
            </a:prstGeom>
            <a:gradFill flip="none" rotWithShape="1">
              <a:gsLst>
                <a:gs pos="0">
                  <a:schemeClr val="accent4"/>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43" name="Right Arrow 342"/>
            <p:cNvSpPr/>
            <p:nvPr/>
          </p:nvSpPr>
          <p:spPr bwMode="auto">
            <a:xfrm>
              <a:off x="2370661" y="4004735"/>
              <a:ext cx="1634065" cy="279388"/>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44" name="Right Arrow 343"/>
            <p:cNvSpPr/>
            <p:nvPr/>
          </p:nvSpPr>
          <p:spPr bwMode="auto">
            <a:xfrm>
              <a:off x="2506131" y="3843868"/>
              <a:ext cx="3869261" cy="279388"/>
            </a:xfrm>
            <a:prstGeom prst="rightArrow">
              <a:avLst/>
            </a:prstGeom>
            <a:gradFill flip="none" rotWithShape="1">
              <a:gsLst>
                <a:gs pos="0">
                  <a:schemeClr val="accent4"/>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333" name="Group 332"/>
            <p:cNvGrpSpPr/>
            <p:nvPr/>
          </p:nvGrpSpPr>
          <p:grpSpPr>
            <a:xfrm>
              <a:off x="1778615" y="3843957"/>
              <a:ext cx="5595238" cy="1053296"/>
              <a:chOff x="1734211" y="3750820"/>
              <a:chExt cx="5595238" cy="1053296"/>
            </a:xfrm>
          </p:grpSpPr>
          <p:sp>
            <p:nvSpPr>
              <p:cNvPr id="150" name="Oval 149"/>
              <p:cNvSpPr>
                <a:spLocks noChangeAspect="1"/>
              </p:cNvSpPr>
              <p:nvPr/>
            </p:nvSpPr>
            <p:spPr bwMode="auto">
              <a:xfrm>
                <a:off x="4005181" y="3750820"/>
                <a:ext cx="1053298" cy="1053296"/>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304" name="Oval 303"/>
              <p:cNvSpPr>
                <a:spLocks noChangeAspect="1"/>
              </p:cNvSpPr>
              <p:nvPr/>
            </p:nvSpPr>
            <p:spPr bwMode="auto">
              <a:xfrm>
                <a:off x="6365478" y="3780761"/>
                <a:ext cx="963971" cy="949444"/>
              </a:xfrm>
              <a:prstGeom prst="ellipse">
                <a:avLst/>
              </a:prstGeom>
              <a:solidFill>
                <a:srgbClr val="E98306"/>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321" name="Oval 320"/>
              <p:cNvSpPr>
                <a:spLocks noChangeAspect="1"/>
              </p:cNvSpPr>
              <p:nvPr/>
            </p:nvSpPr>
            <p:spPr bwMode="auto">
              <a:xfrm>
                <a:off x="1734211" y="3780761"/>
                <a:ext cx="963971" cy="949444"/>
              </a:xfrm>
              <a:prstGeom prst="ellipse">
                <a:avLst/>
              </a:prstGeom>
              <a:solidFill>
                <a:srgbClr val="E98306"/>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sp>
          <p:nvSpPr>
            <p:cNvPr id="151" name="Text Box 28"/>
            <p:cNvSpPr txBox="1">
              <a:spLocks noChangeArrowheads="1"/>
            </p:cNvSpPr>
            <p:nvPr/>
          </p:nvSpPr>
          <p:spPr bwMode="auto">
            <a:xfrm>
              <a:off x="3305981" y="2802421"/>
              <a:ext cx="2532038" cy="539635"/>
            </a:xfrm>
            <a:prstGeom prst="rect">
              <a:avLst/>
            </a:prstGeom>
            <a:noFill/>
            <a:ln w="12700" algn="ctr">
              <a:noFill/>
              <a:miter lim="800000"/>
              <a:headEnd/>
              <a:tailEnd/>
            </a:ln>
          </p:spPr>
          <p:txBody>
            <a:bodyPr wrap="square">
              <a:spAutoFit/>
            </a:bodyPr>
            <a:lstStyle/>
            <a:p>
              <a:pPr algn="ctr" eaLnBrk="0" hangingPunct="0">
                <a:lnSpc>
                  <a:spcPct val="90000"/>
                </a:lnSpc>
              </a:pPr>
              <a:r>
                <a:rPr lang="en-US" sz="1600" b="1" dirty="0" smtClean="0">
                  <a:latin typeface="+mj-lt"/>
                </a:rPr>
                <a:t>Backup </a:t>
              </a:r>
              <a:r>
                <a:rPr lang="en-US" sz="1600" b="1" dirty="0">
                  <a:latin typeface="+mj-lt"/>
                </a:rPr>
                <a:t>Exec™ </a:t>
              </a:r>
              <a:r>
                <a:rPr lang="en-US" sz="1600" b="1" dirty="0" smtClean="0">
                  <a:latin typeface="+mj-lt"/>
                </a:rPr>
                <a:t>2012 </a:t>
              </a:r>
              <a:br>
                <a:rPr lang="en-US" sz="1600" b="1" dirty="0" smtClean="0">
                  <a:latin typeface="+mj-lt"/>
                </a:rPr>
              </a:br>
              <a:r>
                <a:rPr lang="en-US" sz="1600" b="1" dirty="0" smtClean="0">
                  <a:latin typeface="+mj-lt"/>
                </a:rPr>
                <a:t>Server</a:t>
              </a:r>
              <a:endParaRPr lang="en-US" sz="1600" b="1" dirty="0">
                <a:latin typeface="+mj-lt"/>
              </a:endParaRPr>
            </a:p>
          </p:txBody>
        </p:sp>
        <p:grpSp>
          <p:nvGrpSpPr>
            <p:cNvPr id="152" name="Group 151"/>
            <p:cNvGrpSpPr/>
            <p:nvPr/>
          </p:nvGrpSpPr>
          <p:grpSpPr>
            <a:xfrm>
              <a:off x="4147414" y="3542580"/>
              <a:ext cx="958514" cy="1305385"/>
              <a:chOff x="5624920" y="3318935"/>
              <a:chExt cx="792810" cy="1079717"/>
            </a:xfrm>
          </p:grpSpPr>
          <p:grpSp>
            <p:nvGrpSpPr>
              <p:cNvPr id="153" name="Group 17"/>
              <p:cNvGrpSpPr/>
              <p:nvPr/>
            </p:nvGrpSpPr>
            <p:grpSpPr>
              <a:xfrm>
                <a:off x="5624920" y="3318935"/>
                <a:ext cx="705893" cy="1079717"/>
                <a:chOff x="3098800" y="905646"/>
                <a:chExt cx="3454400" cy="5283774"/>
              </a:xfrm>
            </p:grpSpPr>
            <p:pic>
              <p:nvPicPr>
                <p:cNvPr id="217"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227" name="Picture 226"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248" name="Group 16"/>
                <p:cNvGrpSpPr/>
                <p:nvPr/>
              </p:nvGrpSpPr>
              <p:grpSpPr>
                <a:xfrm>
                  <a:off x="3536357" y="3847062"/>
                  <a:ext cx="972145" cy="1490629"/>
                  <a:chOff x="1081022" y="3847073"/>
                  <a:chExt cx="972145" cy="1490628"/>
                </a:xfrm>
              </p:grpSpPr>
              <p:pic>
                <p:nvPicPr>
                  <p:cNvPr id="272" name="Picture 271"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281"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292" name="Picture 291"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294" name="Picture 293"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251" name="Group 294"/>
                <p:cNvGrpSpPr/>
                <p:nvPr/>
              </p:nvGrpSpPr>
              <p:grpSpPr>
                <a:xfrm>
                  <a:off x="3536357" y="2314605"/>
                  <a:ext cx="972145" cy="1490629"/>
                  <a:chOff x="1081022" y="2314607"/>
                  <a:chExt cx="972145" cy="1490628"/>
                </a:xfrm>
              </p:grpSpPr>
              <p:pic>
                <p:nvPicPr>
                  <p:cNvPr id="252" name="Picture 251"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262" name="Picture 261"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265" name="Picture 264"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269"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154" name="Picture 153" descr="SYM_iso.png"/>
              <p:cNvPicPr>
                <a:picLocks noChangeAspect="1"/>
              </p:cNvPicPr>
              <p:nvPr/>
            </p:nvPicPr>
            <p:blipFill>
              <a:blip r:embed="rId6" cstate="print"/>
              <a:stretch>
                <a:fillRect/>
              </a:stretch>
            </p:blipFill>
            <p:spPr>
              <a:xfrm>
                <a:off x="5972622" y="3769054"/>
                <a:ext cx="225093" cy="369151"/>
              </a:xfrm>
              <a:prstGeom prst="rect">
                <a:avLst/>
              </a:prstGeom>
            </p:spPr>
          </p:pic>
          <p:grpSp>
            <p:nvGrpSpPr>
              <p:cNvPr id="156" name="Group 17"/>
              <p:cNvGrpSpPr>
                <a:grpSpLocks noChangeAspect="1"/>
              </p:cNvGrpSpPr>
              <p:nvPr/>
            </p:nvGrpSpPr>
            <p:grpSpPr>
              <a:xfrm>
                <a:off x="6063518" y="3395135"/>
                <a:ext cx="354212" cy="353201"/>
                <a:chOff x="2945555" y="1095081"/>
                <a:chExt cx="612371" cy="574069"/>
              </a:xfrm>
            </p:grpSpPr>
            <p:sp>
              <p:nvSpPr>
                <p:cNvPr id="192" name="Oval 191"/>
                <p:cNvSpPr>
                  <a:spLocks noChangeAspect="1"/>
                </p:cNvSpPr>
                <p:nvPr/>
              </p:nvSpPr>
              <p:spPr bwMode="auto">
                <a:xfrm>
                  <a:off x="2945555"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95"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96" name="Group 16"/>
                <p:cNvGrpSpPr/>
                <p:nvPr/>
              </p:nvGrpSpPr>
              <p:grpSpPr>
                <a:xfrm>
                  <a:off x="3179547" y="1370500"/>
                  <a:ext cx="230981" cy="132829"/>
                  <a:chOff x="3757613" y="1285875"/>
                  <a:chExt cx="230981" cy="132829"/>
                </a:xfrm>
              </p:grpSpPr>
              <p:sp>
                <p:nvSpPr>
                  <p:cNvPr id="206"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09" name="Rectangle 208"/>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13" name="Rectangle 212"/>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sp>
          <p:nvSpPr>
            <p:cNvPr id="300" name="Rectangle 43"/>
            <p:cNvSpPr>
              <a:spLocks noChangeArrowheads="1"/>
            </p:cNvSpPr>
            <p:nvPr/>
          </p:nvSpPr>
          <p:spPr bwMode="auto">
            <a:xfrm>
              <a:off x="6127715" y="2974583"/>
              <a:ext cx="1496059" cy="195310"/>
            </a:xfrm>
            <a:prstGeom prst="rect">
              <a:avLst/>
            </a:prstGeom>
            <a:noFill/>
            <a:ln w="9525">
              <a:noFill/>
              <a:miter lim="800000"/>
              <a:headEnd/>
              <a:tailEnd/>
            </a:ln>
            <a:effectLst>
              <a:prstShdw prst="shdw17" dist="17961" dir="2700000">
                <a:srgbClr val="993030"/>
              </a:prstShdw>
            </a:effectLst>
          </p:spPr>
          <p:txBody>
            <a:bodyPr lIns="45720" tIns="18288" rIns="45720" bIns="18288">
              <a:spAutoFit/>
            </a:bodyPr>
            <a:lstStyle/>
            <a:p>
              <a:pPr algn="ctr" eaLnBrk="0" hangingPunct="0">
                <a:lnSpc>
                  <a:spcPct val="85000"/>
                </a:lnSpc>
              </a:pPr>
              <a:r>
                <a:rPr lang="en-US" sz="1200" dirty="0" smtClean="0">
                  <a:latin typeface="+mj-lt"/>
                  <a:cs typeface="Times New Roman" pitchFamily="18" charset="0"/>
                </a:rPr>
                <a:t>Hypervisor</a:t>
              </a:r>
              <a:endParaRPr lang="en-US" sz="1200" dirty="0">
                <a:latin typeface="+mj-lt"/>
                <a:cs typeface="Times New Roman" pitchFamily="18" charset="0"/>
              </a:endParaRPr>
            </a:p>
          </p:txBody>
        </p:sp>
        <p:grpSp>
          <p:nvGrpSpPr>
            <p:cNvPr id="301" name="Group 212"/>
            <p:cNvGrpSpPr/>
            <p:nvPr/>
          </p:nvGrpSpPr>
          <p:grpSpPr>
            <a:xfrm>
              <a:off x="7024750" y="4961467"/>
              <a:ext cx="1209398" cy="476586"/>
              <a:chOff x="7831355" y="2593259"/>
              <a:chExt cx="874649" cy="344673"/>
            </a:xfrm>
          </p:grpSpPr>
          <p:pic>
            <p:nvPicPr>
              <p:cNvPr id="302" name="Picture 301" descr="vmware_newlogo.png"/>
              <p:cNvPicPr>
                <a:picLocks noChangeAspect="1"/>
              </p:cNvPicPr>
              <p:nvPr/>
            </p:nvPicPr>
            <p:blipFill>
              <a:blip r:embed="rId7" cstate="print">
                <a:lum bright="-2000"/>
              </a:blip>
              <a:stretch>
                <a:fillRect/>
              </a:stretch>
            </p:blipFill>
            <p:spPr>
              <a:xfrm>
                <a:off x="7960031" y="2593259"/>
                <a:ext cx="709832" cy="179143"/>
              </a:xfrm>
              <a:prstGeom prst="rect">
                <a:avLst/>
              </a:prstGeom>
            </p:spPr>
          </p:pic>
          <p:pic>
            <p:nvPicPr>
              <p:cNvPr id="303" name="Picture 302" descr="Hyper-V_logo.png"/>
              <p:cNvPicPr>
                <a:picLocks noChangeAspect="1"/>
              </p:cNvPicPr>
              <p:nvPr/>
            </p:nvPicPr>
            <p:blipFill>
              <a:blip r:embed="rId8" cstate="print"/>
              <a:stretch>
                <a:fillRect/>
              </a:stretch>
            </p:blipFill>
            <p:spPr>
              <a:xfrm>
                <a:off x="7831355" y="2743869"/>
                <a:ext cx="874649" cy="194063"/>
              </a:xfrm>
              <a:prstGeom prst="rect">
                <a:avLst/>
              </a:prstGeom>
            </p:spPr>
          </p:pic>
        </p:grpSp>
        <p:grpSp>
          <p:nvGrpSpPr>
            <p:cNvPr id="305" name="Group 238"/>
            <p:cNvGrpSpPr>
              <a:grpSpLocks noChangeAspect="1"/>
            </p:cNvGrpSpPr>
            <p:nvPr/>
          </p:nvGrpSpPr>
          <p:grpSpPr>
            <a:xfrm>
              <a:off x="6483301" y="3616497"/>
              <a:ext cx="728326" cy="1088251"/>
              <a:chOff x="6125007" y="1676400"/>
              <a:chExt cx="2254250" cy="3448050"/>
            </a:xfrm>
          </p:grpSpPr>
          <p:pic>
            <p:nvPicPr>
              <p:cNvPr id="306" name="Picture 305"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307" name="Picture 306"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308" name="Picture 307"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309" name="Picture 308"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310" name="Picture 309"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311" name="Picture 310"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312" name="Picture 311"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313" name="Picture 312"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pic>
          <p:nvPicPr>
            <p:cNvPr id="314" name="Picture 313" descr="vm_hypervisor.png"/>
            <p:cNvPicPr>
              <a:picLocks noChangeAspect="1"/>
            </p:cNvPicPr>
            <p:nvPr/>
          </p:nvPicPr>
          <p:blipFill>
            <a:blip r:embed="rId13" cstate="print"/>
            <a:stretch>
              <a:fillRect/>
            </a:stretch>
          </p:blipFill>
          <p:spPr>
            <a:xfrm>
              <a:off x="6875862" y="3581404"/>
              <a:ext cx="747092" cy="696655"/>
            </a:xfrm>
            <a:prstGeom prst="rect">
              <a:avLst/>
            </a:prstGeom>
          </p:spPr>
        </p:pic>
        <p:grpSp>
          <p:nvGrpSpPr>
            <p:cNvPr id="322" name="Group 238"/>
            <p:cNvGrpSpPr>
              <a:grpSpLocks noChangeAspect="1"/>
            </p:cNvGrpSpPr>
            <p:nvPr/>
          </p:nvGrpSpPr>
          <p:grpSpPr>
            <a:xfrm>
              <a:off x="1894369" y="3616497"/>
              <a:ext cx="728326" cy="1088251"/>
              <a:chOff x="6125007" y="1676400"/>
              <a:chExt cx="2254250" cy="3448050"/>
            </a:xfrm>
          </p:grpSpPr>
          <p:pic>
            <p:nvPicPr>
              <p:cNvPr id="324" name="Picture 323"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325" name="Picture 324"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326" name="Picture 325"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327" name="Picture 326"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328" name="Picture 327"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329" name="Picture 328"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330" name="Picture 329"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331" name="Picture 330"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sp>
          <p:nvSpPr>
            <p:cNvPr id="335" name="Rectangle 43"/>
            <p:cNvSpPr>
              <a:spLocks noChangeArrowheads="1"/>
            </p:cNvSpPr>
            <p:nvPr/>
          </p:nvSpPr>
          <p:spPr bwMode="auto">
            <a:xfrm>
              <a:off x="1496449" y="2974583"/>
              <a:ext cx="1496059" cy="198516"/>
            </a:xfrm>
            <a:prstGeom prst="rect">
              <a:avLst/>
            </a:prstGeom>
            <a:noFill/>
            <a:ln w="9525">
              <a:noFill/>
              <a:miter lim="800000"/>
              <a:headEnd/>
              <a:tailEnd/>
            </a:ln>
            <a:effectLst>
              <a:prstShdw prst="shdw17" dist="17961" dir="2700000">
                <a:srgbClr val="993030"/>
              </a:prstShdw>
            </a:effectLst>
          </p:spPr>
          <p:txBody>
            <a:bodyPr lIns="45720" tIns="18288" rIns="45720" bIns="18288">
              <a:spAutoFit/>
            </a:bodyPr>
            <a:lstStyle/>
            <a:p>
              <a:pPr algn="ctr" eaLnBrk="0" hangingPunct="0">
                <a:lnSpc>
                  <a:spcPct val="85000"/>
                </a:lnSpc>
              </a:pPr>
              <a:r>
                <a:rPr lang="en-US" sz="1200" dirty="0" smtClean="0">
                  <a:latin typeface="+mj-lt"/>
                  <a:cs typeface="Times New Roman" pitchFamily="18" charset="0"/>
                </a:rPr>
                <a:t>Protected Server</a:t>
              </a:r>
            </a:p>
          </p:txBody>
        </p:sp>
        <p:sp>
          <p:nvSpPr>
            <p:cNvPr id="338" name="Rectangle 43"/>
            <p:cNvSpPr>
              <a:spLocks noChangeArrowheads="1"/>
            </p:cNvSpPr>
            <p:nvPr/>
          </p:nvSpPr>
          <p:spPr bwMode="auto">
            <a:xfrm>
              <a:off x="624382" y="3965183"/>
              <a:ext cx="1496059" cy="198516"/>
            </a:xfrm>
            <a:prstGeom prst="rect">
              <a:avLst/>
            </a:prstGeom>
            <a:noFill/>
            <a:ln w="9525">
              <a:noFill/>
              <a:miter lim="800000"/>
              <a:headEnd/>
              <a:tailEnd/>
            </a:ln>
            <a:effectLst>
              <a:prstShdw prst="shdw17" dist="17961" dir="2700000">
                <a:srgbClr val="993030"/>
              </a:prstShdw>
            </a:effectLst>
          </p:spPr>
          <p:txBody>
            <a:bodyPr lIns="45720" tIns="18288" rIns="45720" bIns="18288">
              <a:spAutoFit/>
            </a:bodyPr>
            <a:lstStyle/>
            <a:p>
              <a:pPr eaLnBrk="0" hangingPunct="0">
                <a:lnSpc>
                  <a:spcPct val="85000"/>
                </a:lnSpc>
              </a:pPr>
              <a:r>
                <a:rPr lang="en-US" sz="1200" dirty="0" smtClean="0">
                  <a:latin typeface="+mj-lt"/>
                  <a:cs typeface="Times New Roman" pitchFamily="18" charset="0"/>
                </a:rPr>
                <a:t>Parallel Option</a:t>
              </a:r>
            </a:p>
          </p:txBody>
        </p:sp>
        <p:sp>
          <p:nvSpPr>
            <p:cNvPr id="340" name="Rectangle 43"/>
            <p:cNvSpPr>
              <a:spLocks noChangeArrowheads="1"/>
            </p:cNvSpPr>
            <p:nvPr/>
          </p:nvSpPr>
          <p:spPr bwMode="auto">
            <a:xfrm>
              <a:off x="624382" y="4507051"/>
              <a:ext cx="1496059" cy="198516"/>
            </a:xfrm>
            <a:prstGeom prst="rect">
              <a:avLst/>
            </a:prstGeom>
            <a:noFill/>
            <a:ln w="9525">
              <a:noFill/>
              <a:miter lim="800000"/>
              <a:headEnd/>
              <a:tailEnd/>
            </a:ln>
            <a:effectLst>
              <a:prstShdw prst="shdw17" dist="17961" dir="2700000">
                <a:srgbClr val="993030"/>
              </a:prstShdw>
            </a:effectLst>
          </p:spPr>
          <p:txBody>
            <a:bodyPr lIns="45720" tIns="18288" rIns="45720" bIns="18288">
              <a:spAutoFit/>
            </a:bodyPr>
            <a:lstStyle/>
            <a:p>
              <a:pPr eaLnBrk="0" hangingPunct="0">
                <a:lnSpc>
                  <a:spcPct val="85000"/>
                </a:lnSpc>
              </a:pPr>
              <a:r>
                <a:rPr lang="en-US" sz="1200" dirty="0" smtClean="0">
                  <a:latin typeface="+mj-lt"/>
                  <a:cs typeface="Times New Roman" pitchFamily="18" charset="0"/>
                </a:rPr>
                <a:t>Serial Option</a:t>
              </a:r>
            </a:p>
          </p:txBody>
        </p:sp>
        <p:sp>
          <p:nvSpPr>
            <p:cNvPr id="345" name="Rectangle 43"/>
            <p:cNvSpPr>
              <a:spLocks noChangeArrowheads="1"/>
            </p:cNvSpPr>
            <p:nvPr/>
          </p:nvSpPr>
          <p:spPr bwMode="auto">
            <a:xfrm>
              <a:off x="2510366" y="4518043"/>
              <a:ext cx="1532468" cy="18210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050" i="1" dirty="0" smtClean="0">
                  <a:latin typeface="+mj-lt"/>
                  <a:cs typeface="Times New Roman" pitchFamily="18" charset="0"/>
                </a:rPr>
                <a:t>Backup</a:t>
              </a:r>
              <a:endParaRPr lang="en-US" sz="1050" i="1" dirty="0">
                <a:latin typeface="+mj-lt"/>
                <a:cs typeface="Times New Roman" pitchFamily="18" charset="0"/>
              </a:endParaRPr>
            </a:p>
          </p:txBody>
        </p:sp>
        <p:sp>
          <p:nvSpPr>
            <p:cNvPr id="346" name="Rectangle 43"/>
            <p:cNvSpPr>
              <a:spLocks noChangeArrowheads="1"/>
            </p:cNvSpPr>
            <p:nvPr/>
          </p:nvSpPr>
          <p:spPr bwMode="auto">
            <a:xfrm>
              <a:off x="2510366" y="4052374"/>
              <a:ext cx="1532468" cy="18210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050" i="1" dirty="0" smtClean="0">
                  <a:latin typeface="+mj-lt"/>
                  <a:cs typeface="Times New Roman" pitchFamily="18" charset="0"/>
                </a:rPr>
                <a:t>Backup</a:t>
              </a:r>
              <a:endParaRPr lang="en-US" sz="1050" i="1" dirty="0">
                <a:latin typeface="+mj-lt"/>
                <a:cs typeface="Times New Roman" pitchFamily="18" charset="0"/>
              </a:endParaRPr>
            </a:p>
          </p:txBody>
        </p:sp>
        <p:sp>
          <p:nvSpPr>
            <p:cNvPr id="347" name="Rectangle 43"/>
            <p:cNvSpPr>
              <a:spLocks noChangeArrowheads="1"/>
            </p:cNvSpPr>
            <p:nvPr/>
          </p:nvSpPr>
          <p:spPr bwMode="auto">
            <a:xfrm>
              <a:off x="4830233" y="3891508"/>
              <a:ext cx="1532468" cy="18210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050" i="1" dirty="0" smtClean="0">
                  <a:latin typeface="+mj-lt"/>
                  <a:cs typeface="Times New Roman" pitchFamily="18" charset="0"/>
                </a:rPr>
                <a:t>Convert</a:t>
              </a:r>
              <a:endParaRPr lang="en-US" sz="1050" i="1" dirty="0">
                <a:latin typeface="+mj-lt"/>
                <a:cs typeface="Times New Roman" pitchFamily="18" charset="0"/>
              </a:endParaRPr>
            </a:p>
          </p:txBody>
        </p:sp>
        <p:sp>
          <p:nvSpPr>
            <p:cNvPr id="348" name="Rectangle 43"/>
            <p:cNvSpPr>
              <a:spLocks noChangeArrowheads="1"/>
            </p:cNvSpPr>
            <p:nvPr/>
          </p:nvSpPr>
          <p:spPr bwMode="auto">
            <a:xfrm>
              <a:off x="4830233" y="4518044"/>
              <a:ext cx="1532468" cy="182101"/>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050" i="1" dirty="0" smtClean="0">
                  <a:latin typeface="+mj-lt"/>
                  <a:cs typeface="Times New Roman" pitchFamily="18" charset="0"/>
                </a:rPr>
                <a:t>Convert</a:t>
              </a:r>
              <a:endParaRPr lang="en-US" sz="1050" i="1" dirty="0">
                <a:latin typeface="+mj-lt"/>
                <a:cs typeface="Times New Roman" pitchFamily="18" charset="0"/>
              </a:endParaRPr>
            </a:p>
          </p:txBody>
        </p:sp>
        <p:pic>
          <p:nvPicPr>
            <p:cNvPr id="349" name="Picture 348" descr="IMG_security_side.png"/>
            <p:cNvPicPr>
              <a:picLocks noChangeAspect="1"/>
            </p:cNvPicPr>
            <p:nvPr/>
          </p:nvPicPr>
          <p:blipFill>
            <a:blip r:embed="rId14" cstate="print"/>
            <a:stretch>
              <a:fillRect/>
            </a:stretch>
          </p:blipFill>
          <p:spPr>
            <a:xfrm flipH="1">
              <a:off x="2362202" y="3623742"/>
              <a:ext cx="257597" cy="456648"/>
            </a:xfrm>
            <a:prstGeom prst="rect">
              <a:avLst/>
            </a:prstGeom>
          </p:spPr>
        </p:pic>
      </p:grpSp>
      <p:grpSp>
        <p:nvGrpSpPr>
          <p:cNvPr id="350" name="Group 349"/>
          <p:cNvGrpSpPr/>
          <p:nvPr/>
        </p:nvGrpSpPr>
        <p:grpSpPr>
          <a:xfrm>
            <a:off x="7009713" y="143930"/>
            <a:ext cx="2000591" cy="745066"/>
            <a:chOff x="7077449" y="888999"/>
            <a:chExt cx="2000591" cy="745066"/>
          </a:xfrm>
          <a:effectLst>
            <a:outerShdw blurRad="152400" dist="25400" dir="5400000">
              <a:srgbClr val="000000">
                <a:alpha val="40000"/>
              </a:srgbClr>
            </a:outerShdw>
          </a:effectLst>
        </p:grpSpPr>
        <p:sp>
          <p:nvSpPr>
            <p:cNvPr id="351" name="Oval 350"/>
            <p:cNvSpPr/>
            <p:nvPr/>
          </p:nvSpPr>
          <p:spPr bwMode="auto">
            <a:xfrm>
              <a:off x="8332974" y="888999"/>
              <a:ext cx="745066" cy="745066"/>
            </a:xfrm>
            <a:prstGeom prst="ellipse">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grpSp>
          <p:nvGrpSpPr>
            <p:cNvPr id="352" name="Group 411"/>
            <p:cNvGrpSpPr/>
            <p:nvPr/>
          </p:nvGrpSpPr>
          <p:grpSpPr>
            <a:xfrm>
              <a:off x="7077449" y="936600"/>
              <a:ext cx="1954683" cy="653251"/>
              <a:chOff x="7077449" y="936600"/>
              <a:chExt cx="1954683" cy="653251"/>
            </a:xfrm>
          </p:grpSpPr>
          <p:grpSp>
            <p:nvGrpSpPr>
              <p:cNvPr id="353" name="Group 410"/>
              <p:cNvGrpSpPr/>
              <p:nvPr/>
            </p:nvGrpSpPr>
            <p:grpSpPr>
              <a:xfrm>
                <a:off x="7103543" y="936600"/>
                <a:ext cx="1928589" cy="653251"/>
                <a:chOff x="7103543" y="936600"/>
                <a:chExt cx="1928589" cy="653251"/>
              </a:xfrm>
            </p:grpSpPr>
            <p:sp>
              <p:nvSpPr>
                <p:cNvPr id="355" name="Rounded Rectangle 354"/>
                <p:cNvSpPr/>
                <p:nvPr/>
              </p:nvSpPr>
              <p:spPr bwMode="auto">
                <a:xfrm>
                  <a:off x="7103543" y="1162584"/>
                  <a:ext cx="1647139" cy="201282"/>
                </a:xfrm>
                <a:prstGeom prst="roundRect">
                  <a:avLst>
                    <a:gd name="adj" fmla="val 5000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pic>
              <p:nvPicPr>
                <p:cNvPr id="356" name="Picture 355" descr="vray_circle_lo.png"/>
                <p:cNvPicPr>
                  <a:picLocks noChangeAspect="1"/>
                </p:cNvPicPr>
                <p:nvPr/>
              </p:nvPicPr>
              <p:blipFill>
                <a:blip r:embed="rId15" cstate="print"/>
                <a:stretch>
                  <a:fillRect/>
                </a:stretch>
              </p:blipFill>
              <p:spPr>
                <a:xfrm>
                  <a:off x="8378881" y="936600"/>
                  <a:ext cx="653251" cy="653251"/>
                </a:xfrm>
                <a:prstGeom prst="rect">
                  <a:avLst/>
                </a:prstGeom>
              </p:spPr>
            </p:pic>
          </p:grpSp>
          <p:sp>
            <p:nvSpPr>
              <p:cNvPr id="354" name="TextBox 353"/>
              <p:cNvSpPr txBox="1"/>
              <p:nvPr/>
            </p:nvSpPr>
            <p:spPr bwMode="ltGray">
              <a:xfrm>
                <a:off x="7077449" y="1161251"/>
                <a:ext cx="1262219" cy="184949"/>
              </a:xfrm>
              <a:prstGeom prst="rect">
                <a:avLst/>
              </a:prstGeom>
              <a:noFill/>
              <a:ln w="9525">
                <a:noFill/>
                <a:miter lim="800000"/>
                <a:headEnd/>
                <a:tailEnd/>
              </a:ln>
              <a:effectLst/>
            </p:spPr>
            <p:txBody>
              <a:bodyPr wrap="square" lIns="91419" tIns="45710" rIns="91419" bIns="45710" rtlCol="0" anchor="ctr" anchorCtr="0">
                <a:noAutofit/>
              </a:bodyPr>
              <a:lstStyle/>
              <a:p>
                <a:pPr algn="ctr">
                  <a:lnSpc>
                    <a:spcPct val="90000"/>
                  </a:lnSpc>
                  <a:defRPr/>
                </a:pPr>
                <a:r>
                  <a:rPr lang="en-US" sz="1100" b="1" dirty="0" smtClean="0">
                    <a:solidFill>
                      <a:srgbClr val="000000"/>
                    </a:solidFill>
                    <a:latin typeface="+mj-lt"/>
                  </a:rPr>
                  <a:t>Symantec V-Ray</a:t>
                </a:r>
                <a:endParaRPr lang="en-US" sz="1100" b="1" dirty="0">
                  <a:solidFill>
                    <a:srgbClr val="000000"/>
                  </a:solidFill>
                  <a:latin typeface="+mj-lt"/>
                </a:endParaRPr>
              </a:p>
            </p:txBody>
          </p:sp>
        </p:grpSp>
      </p:grpSp>
      <p:sp>
        <p:nvSpPr>
          <p:cNvPr id="357" name="Title 356"/>
          <p:cNvSpPr>
            <a:spLocks noGrp="1"/>
          </p:cNvSpPr>
          <p:nvPr>
            <p:ph type="title"/>
          </p:nvPr>
        </p:nvSpPr>
        <p:spPr/>
        <p:txBody>
          <a:bodyPr/>
          <a:lstStyle/>
          <a:p>
            <a:r>
              <a:rPr lang="en-US" dirty="0" smtClean="0"/>
              <a:t>“No </a:t>
            </a:r>
            <a:r>
              <a:rPr lang="en-US" dirty="0" smtClean="0"/>
              <a:t>Hardware Disaster Recovery”</a:t>
            </a:r>
            <a:endParaRPr lang="en-US" dirty="0"/>
          </a:p>
        </p:txBody>
      </p:sp>
      <p:sp>
        <p:nvSpPr>
          <p:cNvPr id="79" name="Footer Placeholder 78"/>
          <p:cNvSpPr>
            <a:spLocks noGrp="1"/>
          </p:cNvSpPr>
          <p:nvPr>
            <p:ph type="ftr" sz="quarter" idx="10"/>
          </p:nvPr>
        </p:nvSpPr>
        <p:spPr/>
        <p:txBody>
          <a:bodyPr/>
          <a:lstStyle/>
          <a:p>
            <a:pPr>
              <a:defRPr/>
            </a:pPr>
            <a:r>
              <a:rPr lang="en-US" smtClean="0"/>
              <a:t>Backup Exec 2012 Family</a:t>
            </a:r>
            <a:endParaRPr lang="en-US" dirty="0"/>
          </a:p>
        </p:txBody>
      </p:sp>
    </p:spTree>
    <p:extLst>
      <p:ext uri="{BB962C8B-B14F-4D97-AF65-F5344CB8AC3E}">
        <p14:creationId xmlns="" xmlns:p14="http://schemas.microsoft.com/office/powerpoint/2010/main" val="156048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ounded Rectangle 92"/>
          <p:cNvSpPr/>
          <p:nvPr/>
        </p:nvSpPr>
        <p:spPr bwMode="auto">
          <a:xfrm>
            <a:off x="389468" y="1270000"/>
            <a:ext cx="8373532" cy="4758268"/>
          </a:xfrm>
          <a:prstGeom prst="roundRect">
            <a:avLst>
              <a:gd name="adj" fmla="val 1190"/>
            </a:avLst>
          </a:prstGeom>
          <a:gradFill flip="none" rotWithShape="1">
            <a:gsLst>
              <a:gs pos="0">
                <a:schemeClr val="bg1">
                  <a:lumMod val="95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grpSp>
        <p:nvGrpSpPr>
          <p:cNvPr id="214" name="Group 213"/>
          <p:cNvGrpSpPr/>
          <p:nvPr/>
        </p:nvGrpSpPr>
        <p:grpSpPr>
          <a:xfrm flipH="1">
            <a:off x="968532" y="2804197"/>
            <a:ext cx="1142040" cy="1328357"/>
            <a:chOff x="7106865" y="4209664"/>
            <a:chExt cx="1142040" cy="1328357"/>
          </a:xfrm>
        </p:grpSpPr>
        <p:sp>
          <p:nvSpPr>
            <p:cNvPr id="211" name="Trapezoid 210"/>
            <p:cNvSpPr/>
            <p:nvPr/>
          </p:nvSpPr>
          <p:spPr bwMode="auto">
            <a:xfrm rot="16200000">
              <a:off x="7424340" y="4323988"/>
              <a:ext cx="481690" cy="1116640"/>
            </a:xfrm>
            <a:prstGeom prst="trapezoid">
              <a:avLst>
                <a:gd name="adj" fmla="val 38348"/>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12" name="Trapezoid 211"/>
            <p:cNvSpPr/>
            <p:nvPr/>
          </p:nvSpPr>
          <p:spPr bwMode="auto">
            <a:xfrm rot="17850779">
              <a:off x="7449740" y="4738856"/>
              <a:ext cx="481690" cy="1116640"/>
            </a:xfrm>
            <a:prstGeom prst="trapezoid">
              <a:avLst>
                <a:gd name="adj" fmla="val 38348"/>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13" name="Trapezoid 212"/>
            <p:cNvSpPr/>
            <p:nvPr/>
          </p:nvSpPr>
          <p:spPr bwMode="auto">
            <a:xfrm rot="3749221" flipV="1">
              <a:off x="7449740" y="3892189"/>
              <a:ext cx="481690" cy="1116640"/>
            </a:xfrm>
            <a:prstGeom prst="trapezoid">
              <a:avLst>
                <a:gd name="adj" fmla="val 33672"/>
              </a:avLst>
            </a:pr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sp>
        <p:nvSpPr>
          <p:cNvPr id="153" name="Round Same Side Corner Rectangle 152"/>
          <p:cNvSpPr/>
          <p:nvPr/>
        </p:nvSpPr>
        <p:spPr bwMode="auto">
          <a:xfrm>
            <a:off x="6891867" y="3318933"/>
            <a:ext cx="1769532" cy="2616201"/>
          </a:xfrm>
          <a:prstGeom prst="round2SameRect">
            <a:avLst>
              <a:gd name="adj1" fmla="val 2392"/>
              <a:gd name="adj2" fmla="val 3209"/>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137160" rIns="91440" bIns="45720" numCol="1" rtlCol="0" anchor="t" anchorCtr="0" compatLnSpc="1">
            <a:prstTxWarp prst="textNoShape">
              <a:avLst/>
            </a:prstTxWarp>
          </a:bodyPr>
          <a:lstStyle/>
          <a:p>
            <a:pPr>
              <a:lnSpc>
                <a:spcPct val="90000"/>
              </a:lnSpc>
              <a:defRPr/>
            </a:pPr>
            <a:r>
              <a:rPr lang="en-US" sz="1200" b="1" dirty="0" smtClean="0">
                <a:latin typeface="Calibri" pitchFamily="34" charset="0"/>
                <a:cs typeface="Calibri" pitchFamily="34" charset="0"/>
              </a:rPr>
              <a:t>Restore granular Exchange, SQL, SharePoint, and Active Directory Data in Seconds:</a:t>
            </a:r>
          </a:p>
          <a:p>
            <a:pPr marL="111125" indent="-111125">
              <a:lnSpc>
                <a:spcPct val="90000"/>
              </a:lnSpc>
              <a:buFont typeface="Arial" pitchFamily="34" charset="0"/>
              <a:buChar char="•"/>
              <a:defRPr/>
            </a:pPr>
            <a:r>
              <a:rPr lang="en-US" sz="1200" dirty="0" smtClean="0">
                <a:latin typeface="Calibri" pitchFamily="34" charset="0"/>
                <a:cs typeface="Calibri" pitchFamily="34" charset="0"/>
              </a:rPr>
              <a:t>Individual Mailboxes</a:t>
            </a:r>
          </a:p>
          <a:p>
            <a:pPr marL="111125" indent="-111125">
              <a:lnSpc>
                <a:spcPct val="90000"/>
              </a:lnSpc>
              <a:buFont typeface="Arial" pitchFamily="34" charset="0"/>
              <a:buChar char="•"/>
              <a:defRPr/>
            </a:pPr>
            <a:r>
              <a:rPr lang="en-US" sz="1200" dirty="0" smtClean="0">
                <a:latin typeface="Calibri" pitchFamily="34" charset="0"/>
                <a:cs typeface="Calibri" pitchFamily="34" charset="0"/>
              </a:rPr>
              <a:t>E-mails</a:t>
            </a:r>
          </a:p>
          <a:p>
            <a:pPr marL="111125" indent="-111125">
              <a:lnSpc>
                <a:spcPct val="90000"/>
              </a:lnSpc>
              <a:buFont typeface="Arial" pitchFamily="34" charset="0"/>
              <a:buChar char="•"/>
              <a:defRPr/>
            </a:pPr>
            <a:r>
              <a:rPr lang="en-US" sz="1200" dirty="0" smtClean="0">
                <a:latin typeface="Calibri" pitchFamily="34" charset="0"/>
                <a:cs typeface="Calibri" pitchFamily="34" charset="0"/>
              </a:rPr>
              <a:t>Private or Public Folders</a:t>
            </a:r>
          </a:p>
          <a:p>
            <a:pPr marL="111125" indent="-111125">
              <a:lnSpc>
                <a:spcPct val="90000"/>
              </a:lnSpc>
              <a:buFont typeface="Arial" pitchFamily="34" charset="0"/>
              <a:buChar char="•"/>
              <a:defRPr/>
            </a:pPr>
            <a:r>
              <a:rPr lang="en-US" sz="1200" dirty="0" smtClean="0">
                <a:latin typeface="Calibri" pitchFamily="34" charset="0"/>
                <a:cs typeface="Calibri" pitchFamily="34" charset="0"/>
              </a:rPr>
              <a:t>Calendar Items</a:t>
            </a:r>
          </a:p>
          <a:p>
            <a:pPr marL="111125" indent="-111125">
              <a:lnSpc>
                <a:spcPct val="90000"/>
              </a:lnSpc>
              <a:buFont typeface="Arial" pitchFamily="34" charset="0"/>
              <a:buChar char="•"/>
              <a:defRPr/>
            </a:pPr>
            <a:r>
              <a:rPr lang="en-US" sz="1200" dirty="0" smtClean="0">
                <a:latin typeface="Calibri" pitchFamily="34" charset="0"/>
                <a:cs typeface="Calibri" pitchFamily="34" charset="0"/>
              </a:rPr>
              <a:t>Tasks</a:t>
            </a:r>
          </a:p>
          <a:p>
            <a:pPr marL="111125" indent="-111125">
              <a:lnSpc>
                <a:spcPct val="90000"/>
              </a:lnSpc>
              <a:buFont typeface="Arial" pitchFamily="34" charset="0"/>
              <a:buChar char="•"/>
              <a:defRPr/>
            </a:pPr>
            <a:r>
              <a:rPr lang="en-US" sz="1200" dirty="0" smtClean="0">
                <a:latin typeface="Calibri" pitchFamily="34" charset="0"/>
                <a:cs typeface="Calibri" pitchFamily="34" charset="0"/>
              </a:rPr>
              <a:t>User Accounts or Attributes</a:t>
            </a:r>
          </a:p>
          <a:p>
            <a:pPr marL="111125" indent="-111125">
              <a:lnSpc>
                <a:spcPct val="90000"/>
              </a:lnSpc>
              <a:buFont typeface="Arial" pitchFamily="34" charset="0"/>
              <a:buChar char="•"/>
              <a:defRPr/>
            </a:pPr>
            <a:r>
              <a:rPr lang="en-US" sz="1200" dirty="0" smtClean="0">
                <a:latin typeface="Calibri" pitchFamily="34" charset="0"/>
                <a:cs typeface="Calibri" pitchFamily="34" charset="0"/>
              </a:rPr>
              <a:t>SQL Databases</a:t>
            </a:r>
            <a:endParaRPr lang="en-US" sz="1200" dirty="0">
              <a:latin typeface="Calibri" pitchFamily="34" charset="0"/>
              <a:cs typeface="Calibri" pitchFamily="34" charset="0"/>
            </a:endParaRPr>
          </a:p>
        </p:txBody>
      </p:sp>
      <p:sp>
        <p:nvSpPr>
          <p:cNvPr id="152" name="U-Turn Arrow 151"/>
          <p:cNvSpPr/>
          <p:nvPr/>
        </p:nvSpPr>
        <p:spPr bwMode="auto">
          <a:xfrm rot="10800000">
            <a:off x="2133598" y="3962396"/>
            <a:ext cx="4478867" cy="821267"/>
          </a:xfrm>
          <a:prstGeom prst="uturnArrow">
            <a:avLst>
              <a:gd name="adj1" fmla="val 17783"/>
              <a:gd name="adj2" fmla="val 20361"/>
              <a:gd name="adj3" fmla="val 25000"/>
              <a:gd name="adj4" fmla="val 25193"/>
              <a:gd name="adj5" fmla="val 75000"/>
            </a:avLst>
          </a:prstGeom>
          <a:solidFill>
            <a:schemeClr val="accent1"/>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3" name="Title 2"/>
          <p:cNvSpPr>
            <a:spLocks noGrp="1"/>
          </p:cNvSpPr>
          <p:nvPr>
            <p:ph type="title"/>
          </p:nvPr>
        </p:nvSpPr>
        <p:spPr/>
        <p:txBody>
          <a:bodyPr anchor="ctr"/>
          <a:lstStyle/>
          <a:p>
            <a:r>
              <a:rPr lang="en-US" dirty="0" smtClean="0"/>
              <a:t>Granular Recovery for Physical and Virtual</a:t>
            </a:r>
          </a:p>
        </p:txBody>
      </p:sp>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18</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79" name="Oval 78"/>
          <p:cNvSpPr/>
          <p:nvPr/>
        </p:nvSpPr>
        <p:spPr bwMode="auto">
          <a:xfrm>
            <a:off x="6682821" y="3144340"/>
            <a:ext cx="369912" cy="371274"/>
          </a:xfrm>
          <a:prstGeom prst="ellipse">
            <a:avLst/>
          </a:prstGeom>
          <a:solidFill>
            <a:schemeClr val="accent1">
              <a:lumMod val="50000"/>
            </a:schemeClr>
          </a:solidFill>
          <a:ln w="9525" cap="rnd" cmpd="sng" algn="ctr">
            <a:noFill/>
            <a:prstDash val="solid"/>
            <a:round/>
            <a:headEnd type="none" w="med" len="med"/>
            <a:tailEnd type="none" w="med" len="med"/>
          </a:ln>
          <a:effectLst/>
          <a:scene3d>
            <a:camera prst="orthographicFront"/>
            <a:lightRig rig="threePt" dir="t"/>
          </a:scene3d>
          <a:sp3d>
            <a:bevelT w="38100" h="38100"/>
          </a:sp3d>
        </p:spPr>
        <p:txBody>
          <a:bodyPr wrap="none" anchor="ctr"/>
          <a:lstStyle/>
          <a:p>
            <a:pPr algn="ctr">
              <a:defRPr/>
            </a:pPr>
            <a:r>
              <a:rPr lang="en-US" sz="1400" dirty="0">
                <a:solidFill>
                  <a:schemeClr val="bg1"/>
                </a:solidFill>
                <a:latin typeface="Arial" pitchFamily="34" charset="0"/>
                <a:cs typeface="+mn-cs"/>
              </a:rPr>
              <a:t>2</a:t>
            </a:r>
            <a:endParaRPr lang="en-US" sz="1600" dirty="0">
              <a:solidFill>
                <a:schemeClr val="bg1"/>
              </a:solidFill>
              <a:latin typeface="Arial" pitchFamily="34" charset="0"/>
              <a:cs typeface="+mn-cs"/>
            </a:endParaRPr>
          </a:p>
        </p:txBody>
      </p:sp>
      <p:sp>
        <p:nvSpPr>
          <p:cNvPr id="94" name="Footer Placeholder 4"/>
          <p:cNvSpPr txBox="1">
            <a:spLocks/>
          </p:cNvSpPr>
          <p:nvPr/>
        </p:nvSpPr>
        <p:spPr>
          <a:xfrm>
            <a:off x="380999" y="6358518"/>
            <a:ext cx="6382657" cy="232782"/>
          </a:xfrm>
          <a:prstGeom prst="rect">
            <a:avLst/>
          </a:prstGeom>
        </p:spPr>
        <p:txBody>
          <a:bodyPr anchor="ctr"/>
          <a:lstStyle/>
          <a:p>
            <a:pPr lvl="0" algn="l"/>
            <a:r>
              <a:rPr lang="en-US" sz="1200" dirty="0" smtClean="0">
                <a:latin typeface="+mj-lt"/>
              </a:rPr>
              <a:t>Backup Exec 2012 Family</a:t>
            </a:r>
            <a:endParaRPr kumimoji="0" lang="en-US" sz="1200" b="0" i="0" u="none" strike="noStrike" kern="1200" cap="none" spc="0" normalizeH="0" baseline="0" noProof="0" dirty="0">
              <a:ln>
                <a:noFill/>
              </a:ln>
              <a:effectLst/>
              <a:uLnTx/>
              <a:uFillTx/>
              <a:latin typeface="+mj-lt"/>
              <a:ea typeface="+mn-ea"/>
              <a:cs typeface="+mn-cs"/>
            </a:endParaRPr>
          </a:p>
        </p:txBody>
      </p:sp>
      <p:sp>
        <p:nvSpPr>
          <p:cNvPr id="122" name="Oval 121"/>
          <p:cNvSpPr>
            <a:spLocks noChangeAspect="1"/>
          </p:cNvSpPr>
          <p:nvPr/>
        </p:nvSpPr>
        <p:spPr bwMode="auto">
          <a:xfrm>
            <a:off x="5381368" y="2979370"/>
            <a:ext cx="1053298" cy="1053296"/>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23" name="Text Box 28"/>
          <p:cNvSpPr txBox="1">
            <a:spLocks noChangeArrowheads="1"/>
          </p:cNvSpPr>
          <p:nvPr/>
        </p:nvSpPr>
        <p:spPr bwMode="auto">
          <a:xfrm>
            <a:off x="4317999" y="1777951"/>
            <a:ext cx="3183468" cy="511422"/>
          </a:xfrm>
          <a:prstGeom prst="rect">
            <a:avLst/>
          </a:prstGeom>
          <a:noFill/>
          <a:ln w="12700" algn="ctr">
            <a:noFill/>
            <a:miter lim="800000"/>
            <a:headEnd/>
            <a:tailEnd/>
          </a:ln>
        </p:spPr>
        <p:txBody>
          <a:bodyPr wrap="square">
            <a:spAutoFit/>
          </a:bodyPr>
          <a:lstStyle/>
          <a:p>
            <a:pPr algn="ctr" eaLnBrk="0" hangingPunct="0">
              <a:lnSpc>
                <a:spcPct val="90000"/>
              </a:lnSpc>
            </a:pPr>
            <a:r>
              <a:rPr lang="en-US" sz="1600" b="1" dirty="0" smtClean="0">
                <a:latin typeface="+mj-lt"/>
              </a:rPr>
              <a:t>Backup </a:t>
            </a:r>
            <a:r>
              <a:rPr lang="en-US" sz="1600" b="1" dirty="0">
                <a:latin typeface="+mj-lt"/>
              </a:rPr>
              <a:t>Exec™ </a:t>
            </a:r>
            <a:r>
              <a:rPr lang="en-US" sz="1600" b="1" dirty="0" smtClean="0">
                <a:latin typeface="+mj-lt"/>
              </a:rPr>
              <a:t>2012 Server</a:t>
            </a:r>
            <a:endParaRPr lang="en-US" sz="1400" b="1" dirty="0" smtClean="0">
              <a:latin typeface="+mj-lt"/>
            </a:endParaRPr>
          </a:p>
          <a:p>
            <a:pPr algn="ctr" eaLnBrk="0" hangingPunct="0">
              <a:lnSpc>
                <a:spcPct val="90000"/>
              </a:lnSpc>
            </a:pPr>
            <a:r>
              <a:rPr lang="en-US" sz="1400" b="1" i="1" dirty="0" smtClean="0">
                <a:latin typeface="+mj-lt"/>
              </a:rPr>
              <a:t>+ Virtual Agent</a:t>
            </a:r>
            <a:endParaRPr lang="en-US" sz="1400" b="1" i="1" dirty="0">
              <a:latin typeface="+mj-lt"/>
            </a:endParaRPr>
          </a:p>
        </p:txBody>
      </p:sp>
      <p:grpSp>
        <p:nvGrpSpPr>
          <p:cNvPr id="124" name="Group 123"/>
          <p:cNvGrpSpPr/>
          <p:nvPr/>
        </p:nvGrpSpPr>
        <p:grpSpPr>
          <a:xfrm>
            <a:off x="5485147" y="2704377"/>
            <a:ext cx="958514" cy="1305385"/>
            <a:chOff x="5624920" y="3318935"/>
            <a:chExt cx="792810" cy="1079717"/>
          </a:xfrm>
        </p:grpSpPr>
        <p:grpSp>
          <p:nvGrpSpPr>
            <p:cNvPr id="125" name="Group 17"/>
            <p:cNvGrpSpPr/>
            <p:nvPr/>
          </p:nvGrpSpPr>
          <p:grpSpPr>
            <a:xfrm>
              <a:off x="5624920" y="3318935"/>
              <a:ext cx="705893" cy="1079717"/>
              <a:chOff x="3098800" y="905646"/>
              <a:chExt cx="3454400" cy="5283774"/>
            </a:xfrm>
          </p:grpSpPr>
          <p:pic>
            <p:nvPicPr>
              <p:cNvPr id="134"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135" name="Picture 134"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136" name="Group 16"/>
              <p:cNvGrpSpPr/>
              <p:nvPr/>
            </p:nvGrpSpPr>
            <p:grpSpPr>
              <a:xfrm>
                <a:off x="3536357" y="3847062"/>
                <a:ext cx="972145" cy="1490629"/>
                <a:chOff x="1081022" y="3847073"/>
                <a:chExt cx="972145" cy="1490628"/>
              </a:xfrm>
            </p:grpSpPr>
            <p:pic>
              <p:nvPicPr>
                <p:cNvPr id="142" name="Picture 141"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143"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144" name="Picture 143"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145" name="Picture 144"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137" name="Group 294"/>
              <p:cNvGrpSpPr/>
              <p:nvPr/>
            </p:nvGrpSpPr>
            <p:grpSpPr>
              <a:xfrm>
                <a:off x="3536357" y="2314605"/>
                <a:ext cx="972145" cy="1490629"/>
                <a:chOff x="1081022" y="2314607"/>
                <a:chExt cx="972145" cy="1490628"/>
              </a:xfrm>
            </p:grpSpPr>
            <p:pic>
              <p:nvPicPr>
                <p:cNvPr id="138" name="Picture 137"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139" name="Picture 138"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140" name="Picture 139"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141"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126" name="Picture 125" descr="SYM_iso.png"/>
            <p:cNvPicPr>
              <a:picLocks noChangeAspect="1"/>
            </p:cNvPicPr>
            <p:nvPr/>
          </p:nvPicPr>
          <p:blipFill>
            <a:blip r:embed="rId6" cstate="print"/>
            <a:stretch>
              <a:fillRect/>
            </a:stretch>
          </p:blipFill>
          <p:spPr>
            <a:xfrm>
              <a:off x="5972622" y="3769054"/>
              <a:ext cx="225093" cy="369151"/>
            </a:xfrm>
            <a:prstGeom prst="rect">
              <a:avLst/>
            </a:prstGeom>
          </p:spPr>
        </p:pic>
        <p:grpSp>
          <p:nvGrpSpPr>
            <p:cNvPr id="127" name="Group 17"/>
            <p:cNvGrpSpPr>
              <a:grpSpLocks noChangeAspect="1"/>
            </p:cNvGrpSpPr>
            <p:nvPr/>
          </p:nvGrpSpPr>
          <p:grpSpPr>
            <a:xfrm>
              <a:off x="6063518" y="3395135"/>
              <a:ext cx="354212" cy="353201"/>
              <a:chOff x="2945555" y="1095081"/>
              <a:chExt cx="612371" cy="574069"/>
            </a:xfrm>
          </p:grpSpPr>
          <p:sp>
            <p:nvSpPr>
              <p:cNvPr id="128" name="Oval 127"/>
              <p:cNvSpPr>
                <a:spLocks noChangeAspect="1"/>
              </p:cNvSpPr>
              <p:nvPr/>
            </p:nvSpPr>
            <p:spPr bwMode="auto">
              <a:xfrm>
                <a:off x="2945555"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29"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30" name="Group 16"/>
              <p:cNvGrpSpPr/>
              <p:nvPr/>
            </p:nvGrpSpPr>
            <p:grpSpPr>
              <a:xfrm>
                <a:off x="3179547" y="1370500"/>
                <a:ext cx="230981" cy="132829"/>
                <a:chOff x="3757613" y="1285875"/>
                <a:chExt cx="230981" cy="132829"/>
              </a:xfrm>
            </p:grpSpPr>
            <p:sp>
              <p:nvSpPr>
                <p:cNvPr id="131"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32" name="Rectangle 131"/>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33" name="Rectangle 132"/>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grpSp>
        <p:nvGrpSpPr>
          <p:cNvPr id="146" name="Group 327"/>
          <p:cNvGrpSpPr/>
          <p:nvPr/>
        </p:nvGrpSpPr>
        <p:grpSpPr>
          <a:xfrm>
            <a:off x="6048608" y="3526613"/>
            <a:ext cx="665458" cy="763882"/>
            <a:chOff x="-750763" y="2607734"/>
            <a:chExt cx="445308" cy="511172"/>
          </a:xfrm>
        </p:grpSpPr>
        <p:pic>
          <p:nvPicPr>
            <p:cNvPr id="147" name="Picture 146" descr="IMG_disk_sm_silver.png"/>
            <p:cNvPicPr>
              <a:picLocks noChangeAspect="1"/>
            </p:cNvPicPr>
            <p:nvPr/>
          </p:nvPicPr>
          <p:blipFill>
            <a:blip r:embed="rId7" cstate="print"/>
            <a:stretch>
              <a:fillRect/>
            </a:stretch>
          </p:blipFill>
          <p:spPr>
            <a:xfrm>
              <a:off x="-750763" y="2774805"/>
              <a:ext cx="445308" cy="344101"/>
            </a:xfrm>
            <a:prstGeom prst="rect">
              <a:avLst/>
            </a:prstGeom>
          </p:spPr>
        </p:pic>
        <p:pic>
          <p:nvPicPr>
            <p:cNvPr id="148" name="Picture 147" descr="IMG_disk_sm_silver.png"/>
            <p:cNvPicPr>
              <a:picLocks noChangeAspect="1"/>
            </p:cNvPicPr>
            <p:nvPr/>
          </p:nvPicPr>
          <p:blipFill>
            <a:blip r:embed="rId7" cstate="print"/>
            <a:stretch>
              <a:fillRect/>
            </a:stretch>
          </p:blipFill>
          <p:spPr>
            <a:xfrm>
              <a:off x="-750763" y="2691270"/>
              <a:ext cx="445308" cy="344101"/>
            </a:xfrm>
            <a:prstGeom prst="rect">
              <a:avLst/>
            </a:prstGeom>
          </p:spPr>
        </p:pic>
        <p:pic>
          <p:nvPicPr>
            <p:cNvPr id="149" name="Picture 148" descr="IMG_disk_sm_silver.png"/>
            <p:cNvPicPr>
              <a:picLocks noChangeAspect="1"/>
            </p:cNvPicPr>
            <p:nvPr/>
          </p:nvPicPr>
          <p:blipFill>
            <a:blip r:embed="rId7" cstate="print"/>
            <a:stretch>
              <a:fillRect/>
            </a:stretch>
          </p:blipFill>
          <p:spPr>
            <a:xfrm>
              <a:off x="-750763" y="2607734"/>
              <a:ext cx="445308" cy="344101"/>
            </a:xfrm>
            <a:prstGeom prst="rect">
              <a:avLst/>
            </a:prstGeom>
          </p:spPr>
        </p:pic>
      </p:grpSp>
      <p:grpSp>
        <p:nvGrpSpPr>
          <p:cNvPr id="8" name="Group 158"/>
          <p:cNvGrpSpPr>
            <a:grpSpLocks/>
          </p:cNvGrpSpPr>
          <p:nvPr/>
        </p:nvGrpSpPr>
        <p:grpSpPr bwMode="auto">
          <a:xfrm>
            <a:off x="6298187" y="3872638"/>
            <a:ext cx="476250" cy="476250"/>
            <a:chOff x="4435545" y="5353636"/>
            <a:chExt cx="476250" cy="476250"/>
          </a:xfrm>
          <a:effectLst>
            <a:outerShdw blurRad="50800" dist="38100" dir="5400000">
              <a:srgbClr val="000000">
                <a:alpha val="40000"/>
              </a:srgbClr>
            </a:outerShdw>
          </a:effectLst>
        </p:grpSpPr>
        <p:grpSp>
          <p:nvGrpSpPr>
            <p:cNvPr id="9" name="Group 82"/>
            <p:cNvGrpSpPr>
              <a:grpSpLocks/>
            </p:cNvGrpSpPr>
            <p:nvPr/>
          </p:nvGrpSpPr>
          <p:grpSpPr bwMode="auto">
            <a:xfrm>
              <a:off x="4435545" y="5353636"/>
              <a:ext cx="476250" cy="476250"/>
              <a:chOff x="2670" y="2340"/>
              <a:chExt cx="300" cy="300"/>
            </a:xfrm>
          </p:grpSpPr>
          <p:sp>
            <p:nvSpPr>
              <p:cNvPr id="36" name="Oval 11"/>
              <p:cNvSpPr>
                <a:spLocks noChangeArrowheads="1"/>
              </p:cNvSpPr>
              <p:nvPr/>
            </p:nvSpPr>
            <p:spPr bwMode="gray">
              <a:xfrm>
                <a:off x="2670" y="2340"/>
                <a:ext cx="300" cy="300"/>
              </a:xfrm>
              <a:prstGeom prst="ellipse">
                <a:avLst/>
              </a:prstGeom>
              <a:gradFill rotWithShape="0">
                <a:gsLst>
                  <a:gs pos="0">
                    <a:srgbClr val="4D6883"/>
                  </a:gs>
                  <a:gs pos="64999">
                    <a:srgbClr val="9CB0C4"/>
                  </a:gs>
                  <a:gs pos="100000">
                    <a:srgbClr val="9CB0C4"/>
                  </a:gs>
                </a:gsLst>
                <a:lin ang="5400000"/>
              </a:gradFill>
              <a:ln w="12700" algn="ctr">
                <a:solidFill>
                  <a:schemeClr val="tx2">
                    <a:lumMod val="65000"/>
                    <a:lumOff val="35000"/>
                  </a:schemeClr>
                </a:solidFill>
                <a:round/>
                <a:headEnd/>
                <a:tailEnd/>
              </a:ln>
            </p:spPr>
            <p:txBody>
              <a:bodyPr anchor="ctr"/>
              <a:lstStyle/>
              <a:p>
                <a:endParaRPr lang="en-US" sz="1200" i="1" dirty="0">
                  <a:solidFill>
                    <a:schemeClr val="bg1"/>
                  </a:solidFill>
                  <a:latin typeface="Calibri" pitchFamily="34" charset="0"/>
                </a:endParaRPr>
              </a:p>
            </p:txBody>
          </p:sp>
          <p:sp>
            <p:nvSpPr>
              <p:cNvPr id="37" name="Cube 139"/>
              <p:cNvSpPr>
                <a:spLocks noChangeArrowheads="1"/>
              </p:cNvSpPr>
              <p:nvPr/>
            </p:nvSpPr>
            <p:spPr bwMode="auto">
              <a:xfrm>
                <a:off x="2761" y="2386"/>
                <a:ext cx="91" cy="92"/>
              </a:xfrm>
              <a:prstGeom prst="cube">
                <a:avLst>
                  <a:gd name="adj" fmla="val 25000"/>
                </a:avLst>
              </a:prstGeom>
              <a:solidFill>
                <a:srgbClr val="4D6883"/>
              </a:solidFill>
              <a:ln w="9525" algn="ctr">
                <a:noFill/>
                <a:round/>
                <a:headEnd/>
                <a:tailEnd/>
              </a:ln>
            </p:spPr>
            <p:txBody>
              <a:bodyPr anchor="ctr"/>
              <a:lstStyle/>
              <a:p>
                <a:endParaRPr lang="en-US" sz="1200" i="1" dirty="0">
                  <a:solidFill>
                    <a:schemeClr val="bg1"/>
                  </a:solidFill>
                  <a:latin typeface="Calibri" pitchFamily="34" charset="0"/>
                </a:endParaRPr>
              </a:p>
            </p:txBody>
          </p:sp>
          <p:sp>
            <p:nvSpPr>
              <p:cNvPr id="38" name="Cube 138"/>
              <p:cNvSpPr>
                <a:spLocks noChangeArrowheads="1"/>
              </p:cNvSpPr>
              <p:nvPr/>
            </p:nvSpPr>
            <p:spPr bwMode="auto">
              <a:xfrm>
                <a:off x="2849" y="2457"/>
                <a:ext cx="92" cy="92"/>
              </a:xfrm>
              <a:prstGeom prst="cube">
                <a:avLst>
                  <a:gd name="adj" fmla="val 25000"/>
                </a:avLst>
              </a:prstGeom>
              <a:solidFill>
                <a:srgbClr val="4D6883"/>
              </a:solidFill>
              <a:ln w="9525" algn="ctr">
                <a:noFill/>
                <a:round/>
                <a:headEnd/>
                <a:tailEnd/>
              </a:ln>
            </p:spPr>
            <p:txBody>
              <a:bodyPr anchor="ctr"/>
              <a:lstStyle/>
              <a:p>
                <a:endParaRPr lang="en-US" sz="1200" i="1" dirty="0">
                  <a:solidFill>
                    <a:schemeClr val="bg1"/>
                  </a:solidFill>
                  <a:latin typeface="Calibri" pitchFamily="34" charset="0"/>
                </a:endParaRPr>
              </a:p>
            </p:txBody>
          </p:sp>
          <p:sp>
            <p:nvSpPr>
              <p:cNvPr id="39" name="Oval 660"/>
              <p:cNvSpPr>
                <a:spLocks noChangeArrowheads="1"/>
              </p:cNvSpPr>
              <p:nvPr/>
            </p:nvSpPr>
            <p:spPr bwMode="auto">
              <a:xfrm>
                <a:off x="2714" y="2349"/>
                <a:ext cx="213" cy="142"/>
              </a:xfrm>
              <a:prstGeom prst="ellipse">
                <a:avLst/>
              </a:prstGeom>
              <a:gradFill rotWithShape="1">
                <a:gsLst>
                  <a:gs pos="0">
                    <a:srgbClr val="FFFFFF">
                      <a:alpha val="61000"/>
                    </a:srgbClr>
                  </a:gs>
                  <a:gs pos="100000">
                    <a:srgbClr val="FFFFFF">
                      <a:gamma/>
                      <a:shade val="46275"/>
                      <a:invGamma/>
                      <a:alpha val="0"/>
                    </a:srgbClr>
                  </a:gs>
                </a:gsLst>
                <a:lin ang="5400000" scaled="1"/>
              </a:gradFill>
              <a:ln w="9525">
                <a:no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latin typeface="Calibri" pitchFamily="34" charset="0"/>
                </a:endParaRPr>
              </a:p>
            </p:txBody>
          </p:sp>
        </p:grpSp>
        <p:sp>
          <p:nvSpPr>
            <p:cNvPr id="35" name="Cube 137"/>
            <p:cNvSpPr>
              <a:spLocks noChangeArrowheads="1"/>
            </p:cNvSpPr>
            <p:nvPr/>
          </p:nvSpPr>
          <p:spPr bwMode="auto">
            <a:xfrm>
              <a:off x="4534881" y="5588146"/>
              <a:ext cx="147638" cy="146050"/>
            </a:xfrm>
            <a:prstGeom prst="cube">
              <a:avLst>
                <a:gd name="adj" fmla="val 25000"/>
              </a:avLst>
            </a:prstGeom>
            <a:solidFill>
              <a:schemeClr val="folHlink"/>
            </a:solidFill>
            <a:ln w="9525" algn="ctr">
              <a:noFill/>
              <a:round/>
              <a:headEnd/>
              <a:tailEnd/>
            </a:ln>
          </p:spPr>
          <p:txBody>
            <a:bodyPr anchor="ctr"/>
            <a:lstStyle/>
            <a:p>
              <a:endParaRPr lang="en-US" sz="1200" i="1" dirty="0">
                <a:solidFill>
                  <a:schemeClr val="bg1"/>
                </a:solidFill>
                <a:latin typeface="Calibri" pitchFamily="34" charset="0"/>
              </a:endParaRPr>
            </a:p>
          </p:txBody>
        </p:sp>
      </p:grpSp>
      <p:sp>
        <p:nvSpPr>
          <p:cNvPr id="150" name="Right Arrow 149"/>
          <p:cNvSpPr/>
          <p:nvPr/>
        </p:nvSpPr>
        <p:spPr bwMode="auto">
          <a:xfrm>
            <a:off x="2836335" y="3039534"/>
            <a:ext cx="2599267" cy="973654"/>
          </a:xfrm>
          <a:prstGeom prst="rightArrow">
            <a:avLst>
              <a:gd name="adj1" fmla="val 50000"/>
              <a:gd name="adj2" fmla="val 55217"/>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a:defRPr/>
            </a:pPr>
            <a:r>
              <a:rPr lang="en-US" sz="1200" b="1" dirty="0" smtClean="0">
                <a:solidFill>
                  <a:prstClr val="black"/>
                </a:solidFill>
                <a:latin typeface="Calibri"/>
              </a:rPr>
              <a:t>Single-pass Backup of</a:t>
            </a:r>
          </a:p>
          <a:p>
            <a:pPr lvl="0" algn="ctr">
              <a:defRPr/>
            </a:pPr>
            <a:r>
              <a:rPr lang="en-US" sz="1200" b="1" dirty="0" smtClean="0">
                <a:solidFill>
                  <a:prstClr val="black"/>
                </a:solidFill>
                <a:latin typeface="Calibri"/>
              </a:rPr>
              <a:t>Virtual Guest Systems</a:t>
            </a:r>
            <a:endParaRPr lang="en-US" sz="1000" b="1" dirty="0">
              <a:solidFill>
                <a:prstClr val="black"/>
              </a:solidFill>
              <a:latin typeface="Calibri"/>
            </a:endParaRPr>
          </a:p>
        </p:txBody>
      </p:sp>
      <p:sp>
        <p:nvSpPr>
          <p:cNvPr id="151" name="Text Box 28"/>
          <p:cNvSpPr txBox="1">
            <a:spLocks noChangeArrowheads="1"/>
          </p:cNvSpPr>
          <p:nvPr/>
        </p:nvSpPr>
        <p:spPr bwMode="auto">
          <a:xfrm>
            <a:off x="804332" y="1777951"/>
            <a:ext cx="3183468" cy="511422"/>
          </a:xfrm>
          <a:prstGeom prst="rect">
            <a:avLst/>
          </a:prstGeom>
          <a:noFill/>
          <a:ln w="12700" algn="ctr">
            <a:noFill/>
            <a:miter lim="800000"/>
            <a:headEnd/>
            <a:tailEnd/>
          </a:ln>
        </p:spPr>
        <p:txBody>
          <a:bodyPr wrap="square">
            <a:spAutoFit/>
          </a:bodyPr>
          <a:lstStyle/>
          <a:p>
            <a:pPr algn="ctr" eaLnBrk="0" hangingPunct="0">
              <a:lnSpc>
                <a:spcPct val="90000"/>
              </a:lnSpc>
            </a:pPr>
            <a:r>
              <a:rPr lang="en-US" sz="1600" b="1" dirty="0" smtClean="0">
                <a:latin typeface="+mj-lt"/>
              </a:rPr>
              <a:t>VMware or Hyper-V </a:t>
            </a:r>
          </a:p>
          <a:p>
            <a:pPr algn="ctr" eaLnBrk="0" hangingPunct="0">
              <a:lnSpc>
                <a:spcPct val="90000"/>
              </a:lnSpc>
            </a:pPr>
            <a:r>
              <a:rPr lang="en-US" sz="1400" b="1" i="1" dirty="0" smtClean="0">
                <a:latin typeface="+mj-lt"/>
              </a:rPr>
              <a:t>Running Virtualized Application Servers  </a:t>
            </a:r>
          </a:p>
        </p:txBody>
      </p:sp>
      <p:grpSp>
        <p:nvGrpSpPr>
          <p:cNvPr id="34" name="Group 84"/>
          <p:cNvGrpSpPr>
            <a:grpSpLocks/>
          </p:cNvGrpSpPr>
          <p:nvPr/>
        </p:nvGrpSpPr>
        <p:grpSpPr bwMode="auto">
          <a:xfrm>
            <a:off x="4768629" y="3285937"/>
            <a:ext cx="466346" cy="475978"/>
            <a:chOff x="4416" y="2340"/>
            <a:chExt cx="300" cy="300"/>
          </a:xfrm>
        </p:grpSpPr>
        <p:grpSp>
          <p:nvGrpSpPr>
            <p:cNvPr id="40" name="Group 89"/>
            <p:cNvGrpSpPr>
              <a:grpSpLocks/>
            </p:cNvGrpSpPr>
            <p:nvPr/>
          </p:nvGrpSpPr>
          <p:grpSpPr bwMode="auto">
            <a:xfrm>
              <a:off x="4416" y="2340"/>
              <a:ext cx="300" cy="300"/>
              <a:chOff x="2670" y="2340"/>
              <a:chExt cx="300" cy="300"/>
            </a:xfrm>
          </p:grpSpPr>
          <p:sp>
            <p:nvSpPr>
              <p:cNvPr id="73" name="Oval 11"/>
              <p:cNvSpPr>
                <a:spLocks noChangeArrowheads="1"/>
              </p:cNvSpPr>
              <p:nvPr/>
            </p:nvSpPr>
            <p:spPr bwMode="gray">
              <a:xfrm>
                <a:off x="2670" y="2340"/>
                <a:ext cx="300" cy="300"/>
              </a:xfrm>
              <a:prstGeom prst="ellipse">
                <a:avLst/>
              </a:prstGeom>
              <a:gradFill rotWithShape="0">
                <a:gsLst>
                  <a:gs pos="0">
                    <a:srgbClr val="4D6883"/>
                  </a:gs>
                  <a:gs pos="64999">
                    <a:srgbClr val="9CB0C4"/>
                  </a:gs>
                  <a:gs pos="100000">
                    <a:srgbClr val="9CB0C4"/>
                  </a:gs>
                </a:gsLst>
                <a:lin ang="5400000"/>
              </a:gradFill>
              <a:ln w="12700" algn="ctr">
                <a:solidFill>
                  <a:schemeClr val="tx2">
                    <a:lumMod val="65000"/>
                    <a:lumOff val="35000"/>
                  </a:schemeClr>
                </a:solidFill>
                <a:round/>
                <a:headEnd/>
                <a:tailEnd/>
              </a:ln>
              <a:effectLst>
                <a:outerShdw blurRad="50800" dist="38100" dir="5400000" algn="tl" rotWithShape="0">
                  <a:srgbClr val="000000">
                    <a:alpha val="40000"/>
                  </a:srgbClr>
                </a:outerShdw>
              </a:effectLst>
            </p:spPr>
            <p:txBody>
              <a:bodyPr anchor="ctr"/>
              <a:lstStyle/>
              <a:p>
                <a:endParaRPr lang="en-US" sz="1200" i="1" dirty="0">
                  <a:solidFill>
                    <a:schemeClr val="bg1"/>
                  </a:solidFill>
                  <a:latin typeface="Calibri" pitchFamily="34" charset="0"/>
                </a:endParaRPr>
              </a:p>
            </p:txBody>
          </p:sp>
          <p:sp>
            <p:nvSpPr>
              <p:cNvPr id="74" name="Cube 139"/>
              <p:cNvSpPr>
                <a:spLocks noChangeArrowheads="1"/>
              </p:cNvSpPr>
              <p:nvPr/>
            </p:nvSpPr>
            <p:spPr bwMode="auto">
              <a:xfrm>
                <a:off x="2761" y="2386"/>
                <a:ext cx="91" cy="92"/>
              </a:xfrm>
              <a:prstGeom prst="cube">
                <a:avLst>
                  <a:gd name="adj" fmla="val 25000"/>
                </a:avLst>
              </a:prstGeom>
              <a:solidFill>
                <a:srgbClr val="4D6883"/>
              </a:solidFill>
              <a:ln w="9525" algn="ctr">
                <a:noFill/>
                <a:round/>
                <a:headEnd/>
                <a:tailEnd/>
              </a:ln>
            </p:spPr>
            <p:txBody>
              <a:bodyPr anchor="ctr"/>
              <a:lstStyle/>
              <a:p>
                <a:endParaRPr lang="en-US" sz="1200" i="1" dirty="0">
                  <a:solidFill>
                    <a:schemeClr val="bg1"/>
                  </a:solidFill>
                  <a:latin typeface="Calibri" pitchFamily="34" charset="0"/>
                </a:endParaRPr>
              </a:p>
            </p:txBody>
          </p:sp>
          <p:sp>
            <p:nvSpPr>
              <p:cNvPr id="75" name="Cube 138"/>
              <p:cNvSpPr>
                <a:spLocks noChangeArrowheads="1"/>
              </p:cNvSpPr>
              <p:nvPr/>
            </p:nvSpPr>
            <p:spPr bwMode="auto">
              <a:xfrm>
                <a:off x="2831" y="2457"/>
                <a:ext cx="92" cy="92"/>
              </a:xfrm>
              <a:prstGeom prst="cube">
                <a:avLst>
                  <a:gd name="adj" fmla="val 25000"/>
                </a:avLst>
              </a:prstGeom>
              <a:solidFill>
                <a:srgbClr val="4D6883"/>
              </a:solidFill>
              <a:ln w="9525" algn="ctr">
                <a:noFill/>
                <a:round/>
                <a:headEnd/>
                <a:tailEnd/>
              </a:ln>
            </p:spPr>
            <p:txBody>
              <a:bodyPr anchor="ctr"/>
              <a:lstStyle/>
              <a:p>
                <a:endParaRPr lang="en-US" sz="1200" i="1" dirty="0">
                  <a:solidFill>
                    <a:schemeClr val="bg1"/>
                  </a:solidFill>
                  <a:latin typeface="Calibri" pitchFamily="34" charset="0"/>
                </a:endParaRPr>
              </a:p>
            </p:txBody>
          </p:sp>
          <p:sp>
            <p:nvSpPr>
              <p:cNvPr id="76" name="Oval 660"/>
              <p:cNvSpPr>
                <a:spLocks noChangeArrowheads="1"/>
              </p:cNvSpPr>
              <p:nvPr/>
            </p:nvSpPr>
            <p:spPr bwMode="auto">
              <a:xfrm>
                <a:off x="2714" y="2349"/>
                <a:ext cx="213" cy="142"/>
              </a:xfrm>
              <a:prstGeom prst="ellipse">
                <a:avLst/>
              </a:prstGeom>
              <a:gradFill rotWithShape="1">
                <a:gsLst>
                  <a:gs pos="0">
                    <a:srgbClr val="FFFFFF">
                      <a:alpha val="61000"/>
                    </a:srgbClr>
                  </a:gs>
                  <a:gs pos="100000">
                    <a:srgbClr val="FFFFFF">
                      <a:gamma/>
                      <a:shade val="46275"/>
                      <a:invGamma/>
                      <a:alpha val="0"/>
                    </a:srgbClr>
                  </a:gs>
                </a:gsLst>
                <a:lin ang="5400000" scaled="1"/>
              </a:gradFill>
              <a:ln w="9525">
                <a:noFill/>
                <a:round/>
                <a:headEnd/>
                <a:tailEnd/>
              </a:ln>
              <a:effectLst/>
            </p:spPr>
            <p:txBody>
              <a:bodyPr wrap="none" anchor="ctr"/>
              <a:lstStyle/>
              <a:p>
                <a:pPr fontAlgn="auto">
                  <a:spcBef>
                    <a:spcPts val="0"/>
                  </a:spcBef>
                  <a:spcAft>
                    <a:spcPts val="0"/>
                  </a:spcAft>
                  <a:defRPr/>
                </a:pPr>
                <a:endParaRPr lang="en-US" sz="1800" kern="0" dirty="0">
                  <a:solidFill>
                    <a:sysClr val="windowText" lastClr="000000"/>
                  </a:solidFill>
                  <a:latin typeface="Calibri" pitchFamily="34" charset="0"/>
                </a:endParaRPr>
              </a:p>
            </p:txBody>
          </p:sp>
        </p:grpSp>
        <p:sp>
          <p:nvSpPr>
            <p:cNvPr id="72" name="Cube 137"/>
            <p:cNvSpPr>
              <a:spLocks noChangeArrowheads="1"/>
            </p:cNvSpPr>
            <p:nvPr/>
          </p:nvSpPr>
          <p:spPr bwMode="auto">
            <a:xfrm>
              <a:off x="4469" y="2480"/>
              <a:ext cx="93" cy="92"/>
            </a:xfrm>
            <a:prstGeom prst="cube">
              <a:avLst>
                <a:gd name="adj" fmla="val 25000"/>
              </a:avLst>
            </a:prstGeom>
            <a:solidFill>
              <a:srgbClr val="4D6883"/>
            </a:solidFill>
            <a:ln w="9525" algn="ctr">
              <a:noFill/>
              <a:round/>
              <a:headEnd/>
              <a:tailEnd/>
            </a:ln>
          </p:spPr>
          <p:txBody>
            <a:bodyPr anchor="ctr"/>
            <a:lstStyle/>
            <a:p>
              <a:endParaRPr lang="en-US" sz="1200" i="1" dirty="0">
                <a:solidFill>
                  <a:schemeClr val="bg1"/>
                </a:solidFill>
                <a:latin typeface="Calibri" pitchFamily="34" charset="0"/>
              </a:endParaRPr>
            </a:p>
          </p:txBody>
        </p:sp>
      </p:grpSp>
      <p:sp>
        <p:nvSpPr>
          <p:cNvPr id="168" name="Oval 167"/>
          <p:cNvSpPr>
            <a:spLocks noChangeAspect="1"/>
          </p:cNvSpPr>
          <p:nvPr/>
        </p:nvSpPr>
        <p:spPr bwMode="auto">
          <a:xfrm>
            <a:off x="1797806" y="2978849"/>
            <a:ext cx="1054338" cy="1054338"/>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207" name="Group 206"/>
          <p:cNvGrpSpPr/>
          <p:nvPr/>
        </p:nvGrpSpPr>
        <p:grpSpPr>
          <a:xfrm>
            <a:off x="1915952" y="2789006"/>
            <a:ext cx="812987" cy="1214751"/>
            <a:chOff x="1899018" y="2653534"/>
            <a:chExt cx="812987" cy="1214751"/>
          </a:xfrm>
        </p:grpSpPr>
        <p:pic>
          <p:nvPicPr>
            <p:cNvPr id="193" name="Picture 192" descr="rack.png"/>
            <p:cNvPicPr>
              <a:picLocks noChangeAspect="1"/>
            </p:cNvPicPr>
            <p:nvPr/>
          </p:nvPicPr>
          <p:blipFill>
            <a:blip r:embed="rId8" cstate="print"/>
            <a:stretch>
              <a:fillRect/>
            </a:stretch>
          </p:blipFill>
          <p:spPr>
            <a:xfrm>
              <a:off x="1899018" y="2653534"/>
              <a:ext cx="812987" cy="1214751"/>
            </a:xfrm>
            <a:prstGeom prst="rect">
              <a:avLst/>
            </a:prstGeom>
          </p:spPr>
        </p:pic>
        <p:pic>
          <p:nvPicPr>
            <p:cNvPr id="194" name="Picture 193" descr="IMG_diskarray_face.png"/>
            <p:cNvPicPr>
              <a:picLocks noChangeAspect="1"/>
            </p:cNvPicPr>
            <p:nvPr/>
          </p:nvPicPr>
          <p:blipFill>
            <a:blip r:embed="rId9" cstate="print"/>
            <a:stretch>
              <a:fillRect/>
            </a:stretch>
          </p:blipFill>
          <p:spPr>
            <a:xfrm>
              <a:off x="1997197" y="3399312"/>
              <a:ext cx="233591" cy="273822"/>
            </a:xfrm>
            <a:prstGeom prst="rect">
              <a:avLst/>
            </a:prstGeom>
          </p:spPr>
        </p:pic>
        <p:pic>
          <p:nvPicPr>
            <p:cNvPr id="195" name="Picture 194" descr="IMG_diskarray_face.png"/>
            <p:cNvPicPr>
              <a:picLocks noChangeAspect="1"/>
            </p:cNvPicPr>
            <p:nvPr/>
          </p:nvPicPr>
          <p:blipFill>
            <a:blip r:embed="rId9" cstate="print"/>
            <a:stretch>
              <a:fillRect/>
            </a:stretch>
          </p:blipFill>
          <p:spPr>
            <a:xfrm>
              <a:off x="1997197" y="3251661"/>
              <a:ext cx="233591" cy="273822"/>
            </a:xfrm>
            <a:prstGeom prst="rect">
              <a:avLst/>
            </a:prstGeom>
          </p:spPr>
        </p:pic>
        <p:pic>
          <p:nvPicPr>
            <p:cNvPr id="196" name="Picture 195" descr="IMG_switchface.png"/>
            <p:cNvPicPr>
              <a:picLocks noChangeAspect="1"/>
            </p:cNvPicPr>
            <p:nvPr/>
          </p:nvPicPr>
          <p:blipFill>
            <a:blip r:embed="rId10" cstate="print"/>
            <a:stretch>
              <a:fillRect/>
            </a:stretch>
          </p:blipFill>
          <p:spPr>
            <a:xfrm>
              <a:off x="1995135" y="3203490"/>
              <a:ext cx="235652" cy="175390"/>
            </a:xfrm>
            <a:prstGeom prst="rect">
              <a:avLst/>
            </a:prstGeom>
          </p:spPr>
        </p:pic>
        <p:pic>
          <p:nvPicPr>
            <p:cNvPr id="197" name="Picture 196" descr="IMG_switchface.png"/>
            <p:cNvPicPr>
              <a:picLocks noChangeAspect="1"/>
            </p:cNvPicPr>
            <p:nvPr/>
          </p:nvPicPr>
          <p:blipFill>
            <a:blip r:embed="rId10" cstate="print"/>
            <a:stretch>
              <a:fillRect/>
            </a:stretch>
          </p:blipFill>
          <p:spPr>
            <a:xfrm>
              <a:off x="1995136" y="3154522"/>
              <a:ext cx="235652" cy="175390"/>
            </a:xfrm>
            <a:prstGeom prst="rect">
              <a:avLst/>
            </a:prstGeom>
          </p:spPr>
        </p:pic>
        <p:pic>
          <p:nvPicPr>
            <p:cNvPr id="198" name="Picture 197" descr="IMG_switchface.png"/>
            <p:cNvPicPr>
              <a:picLocks noChangeAspect="1"/>
            </p:cNvPicPr>
            <p:nvPr/>
          </p:nvPicPr>
          <p:blipFill>
            <a:blip r:embed="rId10" cstate="print"/>
            <a:stretch>
              <a:fillRect/>
            </a:stretch>
          </p:blipFill>
          <p:spPr>
            <a:xfrm>
              <a:off x="1995136" y="3056587"/>
              <a:ext cx="235652" cy="175390"/>
            </a:xfrm>
            <a:prstGeom prst="rect">
              <a:avLst/>
            </a:prstGeom>
          </p:spPr>
        </p:pic>
        <p:pic>
          <p:nvPicPr>
            <p:cNvPr id="199" name="Picture 198" descr="IMG_switchface.png"/>
            <p:cNvPicPr>
              <a:picLocks noChangeAspect="1"/>
            </p:cNvPicPr>
            <p:nvPr/>
          </p:nvPicPr>
          <p:blipFill>
            <a:blip r:embed="rId10" cstate="print"/>
            <a:stretch>
              <a:fillRect/>
            </a:stretch>
          </p:blipFill>
          <p:spPr>
            <a:xfrm>
              <a:off x="1995135" y="3105554"/>
              <a:ext cx="235652" cy="175390"/>
            </a:xfrm>
            <a:prstGeom prst="rect">
              <a:avLst/>
            </a:prstGeom>
          </p:spPr>
        </p:pic>
        <p:pic>
          <p:nvPicPr>
            <p:cNvPr id="200" name="Picture 199" descr="IMG_routerface.png"/>
            <p:cNvPicPr>
              <a:picLocks noChangeAspect="1"/>
            </p:cNvPicPr>
            <p:nvPr/>
          </p:nvPicPr>
          <p:blipFill>
            <a:blip r:embed="rId11" cstate="print"/>
            <a:stretch>
              <a:fillRect/>
            </a:stretch>
          </p:blipFill>
          <p:spPr>
            <a:xfrm>
              <a:off x="1995135" y="2979406"/>
              <a:ext cx="235652" cy="203890"/>
            </a:xfrm>
            <a:prstGeom prst="rect">
              <a:avLst/>
            </a:prstGeom>
          </p:spPr>
        </p:pic>
      </p:grpSp>
      <p:pic>
        <p:nvPicPr>
          <p:cNvPr id="201" name="Picture 200" descr="vm_hypervisor.png"/>
          <p:cNvPicPr>
            <a:picLocks noChangeAspect="1"/>
          </p:cNvPicPr>
          <p:nvPr/>
        </p:nvPicPr>
        <p:blipFill>
          <a:blip r:embed="rId12" cstate="print"/>
          <a:stretch>
            <a:fillRect/>
          </a:stretch>
        </p:blipFill>
        <p:spPr>
          <a:xfrm>
            <a:off x="2329382" y="2627220"/>
            <a:ext cx="845617" cy="788528"/>
          </a:xfrm>
          <a:prstGeom prst="rect">
            <a:avLst/>
          </a:prstGeom>
        </p:spPr>
      </p:pic>
      <p:sp>
        <p:nvSpPr>
          <p:cNvPr id="208" name="Oval 207"/>
          <p:cNvSpPr>
            <a:spLocks noChangeAspect="1"/>
          </p:cNvSpPr>
          <p:nvPr/>
        </p:nvSpPr>
        <p:spPr bwMode="auto">
          <a:xfrm>
            <a:off x="806151" y="2487434"/>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09" name="Oval 208"/>
          <p:cNvSpPr>
            <a:spLocks noChangeAspect="1"/>
          </p:cNvSpPr>
          <p:nvPr/>
        </p:nvSpPr>
        <p:spPr bwMode="auto">
          <a:xfrm>
            <a:off x="806151" y="3164767"/>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10" name="Oval 209"/>
          <p:cNvSpPr>
            <a:spLocks noChangeAspect="1"/>
          </p:cNvSpPr>
          <p:nvPr/>
        </p:nvSpPr>
        <p:spPr bwMode="auto">
          <a:xfrm>
            <a:off x="806151" y="3842100"/>
            <a:ext cx="599316" cy="590284"/>
          </a:xfrm>
          <a:prstGeom prst="ellipse">
            <a:avLst/>
          </a:prstGeom>
          <a:solidFill>
            <a:schemeClr val="accent1">
              <a:lumMod val="60000"/>
              <a:lumOff val="4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51" name="Picture 1"/>
          <p:cNvPicPr>
            <a:picLocks noChangeAspect="1" noChangeArrowheads="1"/>
          </p:cNvPicPr>
          <p:nvPr/>
        </p:nvPicPr>
        <p:blipFill>
          <a:blip r:embed="rId13" cstate="print"/>
          <a:srcRect/>
          <a:stretch>
            <a:fillRect/>
          </a:stretch>
        </p:blipFill>
        <p:spPr bwMode="auto">
          <a:xfrm>
            <a:off x="941015" y="3970710"/>
            <a:ext cx="324041" cy="329393"/>
          </a:xfrm>
          <a:prstGeom prst="rect">
            <a:avLst/>
          </a:prstGeom>
          <a:noFill/>
          <a:ln w="9525">
            <a:solidFill>
              <a:srgbClr val="595959"/>
            </a:solidFill>
            <a:miter lim="800000"/>
            <a:headEnd/>
            <a:tailEnd/>
          </a:ln>
        </p:spPr>
      </p:pic>
      <p:pic>
        <p:nvPicPr>
          <p:cNvPr id="47" name="Picture 2"/>
          <p:cNvPicPr>
            <a:picLocks noChangeAspect="1" noChangeArrowheads="1"/>
          </p:cNvPicPr>
          <p:nvPr/>
        </p:nvPicPr>
        <p:blipFill>
          <a:blip r:embed="rId14" cstate="print"/>
          <a:srcRect l="19243" t="16059" r="19109" b="31201"/>
          <a:stretch>
            <a:fillRect/>
          </a:stretch>
        </p:blipFill>
        <p:spPr bwMode="auto">
          <a:xfrm>
            <a:off x="948841" y="2637034"/>
            <a:ext cx="292100" cy="29368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215" name="Rectangle 214"/>
          <p:cNvSpPr/>
          <p:nvPr/>
        </p:nvSpPr>
        <p:spPr bwMode="auto">
          <a:xfrm>
            <a:off x="939800" y="3293533"/>
            <a:ext cx="329754" cy="338666"/>
          </a:xfrm>
          <a:prstGeom prst="rect">
            <a:avLst/>
          </a:prstGeom>
          <a:solidFill>
            <a:schemeClr val="bg1"/>
          </a:solidFill>
          <a:ln w="12700" cap="flat" cmpd="sng" algn="ctr">
            <a:solidFill>
              <a:schemeClr val="tx2">
                <a:lumMod val="65000"/>
                <a:lumOff val="3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49" name="Picture 4"/>
          <p:cNvPicPr>
            <a:picLocks noChangeAspect="1" noChangeArrowheads="1"/>
          </p:cNvPicPr>
          <p:nvPr/>
        </p:nvPicPr>
        <p:blipFill>
          <a:blip r:embed="rId15" cstate="print"/>
          <a:srcRect r="61610" b="5478"/>
          <a:stretch>
            <a:fillRect/>
          </a:stretch>
        </p:blipFill>
        <p:spPr bwMode="auto">
          <a:xfrm>
            <a:off x="952500" y="3362068"/>
            <a:ext cx="304938" cy="214481"/>
          </a:xfrm>
          <a:prstGeom prst="rect">
            <a:avLst/>
          </a:prstGeom>
          <a:noFill/>
          <a:ln w="9525">
            <a:noFill/>
            <a:miter lim="800000"/>
            <a:headEnd/>
            <a:tailEnd/>
          </a:ln>
        </p:spPr>
      </p:pic>
      <p:sp>
        <p:nvSpPr>
          <p:cNvPr id="154" name="Oval 153"/>
          <p:cNvSpPr/>
          <p:nvPr/>
        </p:nvSpPr>
        <p:spPr bwMode="auto">
          <a:xfrm>
            <a:off x="2745818" y="3347540"/>
            <a:ext cx="369912" cy="371274"/>
          </a:xfrm>
          <a:prstGeom prst="ellipse">
            <a:avLst/>
          </a:prstGeom>
          <a:solidFill>
            <a:schemeClr val="accent1">
              <a:lumMod val="50000"/>
            </a:schemeClr>
          </a:solidFill>
          <a:ln w="9525" cap="rnd" cmpd="sng" algn="ctr">
            <a:noFill/>
            <a:prstDash val="solid"/>
            <a:round/>
            <a:headEnd type="none" w="med" len="med"/>
            <a:tailEnd type="none" w="med" len="med"/>
          </a:ln>
          <a:effectLst/>
          <a:scene3d>
            <a:camera prst="orthographicFront"/>
            <a:lightRig rig="threePt" dir="t"/>
          </a:scene3d>
          <a:sp3d>
            <a:bevelT w="38100" h="38100"/>
          </a:sp3d>
        </p:spPr>
        <p:txBody>
          <a:bodyPr wrap="none" anchor="ctr"/>
          <a:lstStyle/>
          <a:p>
            <a:pPr algn="ctr">
              <a:defRPr/>
            </a:pPr>
            <a:r>
              <a:rPr lang="en-US" sz="1400" dirty="0" smtClean="0">
                <a:solidFill>
                  <a:schemeClr val="bg1"/>
                </a:solidFill>
                <a:latin typeface="Arial" pitchFamily="34" charset="0"/>
                <a:cs typeface="+mn-cs"/>
              </a:rPr>
              <a:t>1</a:t>
            </a:r>
            <a:endParaRPr lang="en-US" sz="1600" dirty="0">
              <a:solidFill>
                <a:schemeClr val="bg1"/>
              </a:solidFill>
              <a:latin typeface="Arial" pitchFamily="34" charset="0"/>
              <a:cs typeface="+mn-cs"/>
            </a:endParaRPr>
          </a:p>
        </p:txBody>
      </p:sp>
      <p:grpSp>
        <p:nvGrpSpPr>
          <p:cNvPr id="217" name="Group 216"/>
          <p:cNvGrpSpPr/>
          <p:nvPr/>
        </p:nvGrpSpPr>
        <p:grpSpPr>
          <a:xfrm>
            <a:off x="7009713" y="143930"/>
            <a:ext cx="2000591" cy="745066"/>
            <a:chOff x="7077449" y="888999"/>
            <a:chExt cx="2000591" cy="745066"/>
          </a:xfrm>
          <a:effectLst>
            <a:outerShdw blurRad="152400" dist="25400" dir="5400000">
              <a:srgbClr val="000000">
                <a:alpha val="40000"/>
              </a:srgbClr>
            </a:outerShdw>
          </a:effectLst>
        </p:grpSpPr>
        <p:sp>
          <p:nvSpPr>
            <p:cNvPr id="218" name="Oval 217"/>
            <p:cNvSpPr/>
            <p:nvPr/>
          </p:nvSpPr>
          <p:spPr bwMode="auto">
            <a:xfrm>
              <a:off x="8332974" y="888999"/>
              <a:ext cx="745066" cy="745066"/>
            </a:xfrm>
            <a:prstGeom prst="ellipse">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grpSp>
          <p:nvGrpSpPr>
            <p:cNvPr id="219" name="Group 411"/>
            <p:cNvGrpSpPr/>
            <p:nvPr/>
          </p:nvGrpSpPr>
          <p:grpSpPr>
            <a:xfrm>
              <a:off x="7077449" y="936600"/>
              <a:ext cx="1954683" cy="653251"/>
              <a:chOff x="7077449" y="936600"/>
              <a:chExt cx="1954683" cy="653251"/>
            </a:xfrm>
          </p:grpSpPr>
          <p:grpSp>
            <p:nvGrpSpPr>
              <p:cNvPr id="220" name="Group 410"/>
              <p:cNvGrpSpPr/>
              <p:nvPr/>
            </p:nvGrpSpPr>
            <p:grpSpPr>
              <a:xfrm>
                <a:off x="7103543" y="936600"/>
                <a:ext cx="1928589" cy="653251"/>
                <a:chOff x="7103543" y="936600"/>
                <a:chExt cx="1928589" cy="653251"/>
              </a:xfrm>
            </p:grpSpPr>
            <p:sp>
              <p:nvSpPr>
                <p:cNvPr id="222" name="Rounded Rectangle 221"/>
                <p:cNvSpPr/>
                <p:nvPr/>
              </p:nvSpPr>
              <p:spPr bwMode="auto">
                <a:xfrm>
                  <a:off x="7103543" y="1162584"/>
                  <a:ext cx="1647139" cy="201282"/>
                </a:xfrm>
                <a:prstGeom prst="roundRect">
                  <a:avLst>
                    <a:gd name="adj" fmla="val 5000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pic>
              <p:nvPicPr>
                <p:cNvPr id="223" name="Picture 222" descr="vray_circle_lo.png"/>
                <p:cNvPicPr>
                  <a:picLocks noChangeAspect="1"/>
                </p:cNvPicPr>
                <p:nvPr/>
              </p:nvPicPr>
              <p:blipFill>
                <a:blip r:embed="rId16" cstate="print"/>
                <a:stretch>
                  <a:fillRect/>
                </a:stretch>
              </p:blipFill>
              <p:spPr>
                <a:xfrm>
                  <a:off x="8378881" y="936600"/>
                  <a:ext cx="653251" cy="653251"/>
                </a:xfrm>
                <a:prstGeom prst="rect">
                  <a:avLst/>
                </a:prstGeom>
              </p:spPr>
            </p:pic>
          </p:grpSp>
          <p:sp>
            <p:nvSpPr>
              <p:cNvPr id="221" name="TextBox 220"/>
              <p:cNvSpPr txBox="1"/>
              <p:nvPr/>
            </p:nvSpPr>
            <p:spPr bwMode="ltGray">
              <a:xfrm>
                <a:off x="7077449" y="1161251"/>
                <a:ext cx="1262219" cy="184949"/>
              </a:xfrm>
              <a:prstGeom prst="rect">
                <a:avLst/>
              </a:prstGeom>
              <a:noFill/>
              <a:ln w="9525">
                <a:noFill/>
                <a:miter lim="800000"/>
                <a:headEnd/>
                <a:tailEnd/>
              </a:ln>
              <a:effectLst/>
            </p:spPr>
            <p:txBody>
              <a:bodyPr wrap="square" lIns="91419" tIns="45710" rIns="91419" bIns="45710" rtlCol="0" anchor="ctr" anchorCtr="0">
                <a:noAutofit/>
              </a:bodyPr>
              <a:lstStyle/>
              <a:p>
                <a:pPr algn="ctr">
                  <a:lnSpc>
                    <a:spcPct val="90000"/>
                  </a:lnSpc>
                  <a:defRPr/>
                </a:pPr>
                <a:r>
                  <a:rPr lang="en-US" sz="1100" b="1" dirty="0" smtClean="0">
                    <a:solidFill>
                      <a:srgbClr val="000000"/>
                    </a:solidFill>
                    <a:latin typeface="+mj-lt"/>
                  </a:rPr>
                  <a:t>Symantec V-Ray</a:t>
                </a:r>
                <a:endParaRPr lang="en-US" sz="1100" b="1" dirty="0">
                  <a:solidFill>
                    <a:srgbClr val="000000"/>
                  </a:solidFill>
                  <a:latin typeface="+mj-lt"/>
                </a:endParaRPr>
              </a:p>
            </p:txBody>
          </p:sp>
        </p:grpSp>
      </p:grpSp>
      <p:sp>
        <p:nvSpPr>
          <p:cNvPr id="83" name="Footer Placeholder 82"/>
          <p:cNvSpPr>
            <a:spLocks noGrp="1"/>
          </p:cNvSpPr>
          <p:nvPr>
            <p:ph type="ftr" sz="quarter" idx="10"/>
          </p:nvPr>
        </p:nvSpPr>
        <p:spPr/>
        <p:txBody>
          <a:bodyPr/>
          <a:lstStyle/>
          <a:p>
            <a:pPr>
              <a:defRPr/>
            </a:pPr>
            <a:r>
              <a:rPr lang="en-US" smtClean="0"/>
              <a:t>Backup Exec 2012 Family</a:t>
            </a:r>
            <a:endParaRPr lang="en-US" dirty="0"/>
          </a:p>
        </p:txBody>
      </p:sp>
    </p:spTree>
    <p:extLst>
      <p:ext uri="{BB962C8B-B14F-4D97-AF65-F5344CB8AC3E}">
        <p14:creationId xmlns="" xmlns:p14="http://schemas.microsoft.com/office/powerpoint/2010/main" val="3899692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p:cNvSpPr>
            <a:spLocks noGrp="1"/>
          </p:cNvSpPr>
          <p:nvPr>
            <p:ph type="title"/>
          </p:nvPr>
        </p:nvSpPr>
        <p:spPr/>
        <p:txBody>
          <a:bodyPr/>
          <a:lstStyle/>
          <a:p>
            <a:r>
              <a:rPr lang="en-US" dirty="0" smtClean="0">
                <a:ea typeface="ＭＳ Ｐゴシック" pitchFamily="-111" charset="-128"/>
              </a:rPr>
              <a:t>Better </a:t>
            </a:r>
            <a:r>
              <a:rPr lang="en-US" dirty="0">
                <a:ea typeface="ＭＳ Ｐゴシック" pitchFamily="-111" charset="-128"/>
              </a:rPr>
              <a:t>Backup for All</a:t>
            </a:r>
            <a:endParaRPr lang="en-US" dirty="0" smtClean="0">
              <a:ea typeface="ＭＳ Ｐゴシック" pitchFamily="-111" charset="-128"/>
            </a:endParaRPr>
          </a:p>
        </p:txBody>
      </p:sp>
      <p:sp>
        <p:nvSpPr>
          <p:cNvPr id="120" name="Footer Placeholder 119"/>
          <p:cNvSpPr>
            <a:spLocks noGrp="1"/>
          </p:cNvSpPr>
          <p:nvPr>
            <p:ph type="ftr" sz="quarter" idx="10"/>
          </p:nvPr>
        </p:nvSpPr>
        <p:spPr/>
        <p:txBody>
          <a:bodyPr/>
          <a:lstStyle/>
          <a:p>
            <a:r>
              <a:rPr lang="en-US" dirty="0" smtClean="0"/>
              <a:t>Backup Exec 2012 Family</a:t>
            </a:r>
            <a:endParaRPr lang="en-US" dirty="0"/>
          </a:p>
        </p:txBody>
      </p:sp>
      <p:grpSp>
        <p:nvGrpSpPr>
          <p:cNvPr id="20" name="Group 19"/>
          <p:cNvGrpSpPr/>
          <p:nvPr/>
        </p:nvGrpSpPr>
        <p:grpSpPr>
          <a:xfrm>
            <a:off x="380999" y="1456268"/>
            <a:ext cx="2700867" cy="4563533"/>
            <a:chOff x="380999" y="1456268"/>
            <a:chExt cx="2700867" cy="4563533"/>
          </a:xfrm>
        </p:grpSpPr>
        <p:sp>
          <p:nvSpPr>
            <p:cNvPr id="27" name="Round Same Side Corner Rectangle 26"/>
            <p:cNvSpPr/>
            <p:nvPr/>
          </p:nvSpPr>
          <p:spPr bwMode="auto">
            <a:xfrm>
              <a:off x="380999" y="2336801"/>
              <a:ext cx="2700867" cy="3683000"/>
            </a:xfrm>
            <a:prstGeom prst="round2SameRect">
              <a:avLst>
                <a:gd name="adj1" fmla="val 0"/>
                <a:gd name="adj2" fmla="val 275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chemeClr val="bg2">
                    <a:lumMod val="50000"/>
                  </a:schemeClr>
                </a:solidFill>
                <a:latin typeface="Calibri" pitchFamily="34" charset="0"/>
              </a:endParaRPr>
            </a:p>
          </p:txBody>
        </p:sp>
        <p:sp>
          <p:nvSpPr>
            <p:cNvPr id="29" name="Round Same Side Corner Rectangle 28"/>
            <p:cNvSpPr/>
            <p:nvPr/>
          </p:nvSpPr>
          <p:spPr bwMode="auto">
            <a:xfrm>
              <a:off x="380999" y="1456268"/>
              <a:ext cx="2700867" cy="982132"/>
            </a:xfrm>
            <a:prstGeom prst="round2SameRect">
              <a:avLst>
                <a:gd name="adj1" fmla="val 5089"/>
                <a:gd name="adj2" fmla="val 0"/>
              </a:avLst>
            </a:prstGeom>
            <a:solidFill>
              <a:schemeClr val="accent3">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Virtualization Centric Protection</a:t>
              </a:r>
            </a:p>
          </p:txBody>
        </p:sp>
        <p:pic>
          <p:nvPicPr>
            <p:cNvPr id="30" name="Picture 29" descr="BE_Poster_Unite.png"/>
            <p:cNvPicPr>
              <a:picLocks noChangeAspect="1"/>
            </p:cNvPicPr>
            <p:nvPr/>
          </p:nvPicPr>
          <p:blipFill>
            <a:blip r:embed="rId3" cstate="print"/>
            <a:stretch>
              <a:fillRect/>
            </a:stretch>
          </p:blipFill>
          <p:spPr>
            <a:xfrm>
              <a:off x="792648"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grpSp>
        <p:nvGrpSpPr>
          <p:cNvPr id="31" name="Group 30"/>
          <p:cNvGrpSpPr/>
          <p:nvPr/>
        </p:nvGrpSpPr>
        <p:grpSpPr>
          <a:xfrm>
            <a:off x="3225799" y="1456268"/>
            <a:ext cx="2700868" cy="4563533"/>
            <a:chOff x="3225799" y="1456268"/>
            <a:chExt cx="2700868" cy="4563533"/>
          </a:xfrm>
        </p:grpSpPr>
        <p:sp>
          <p:nvSpPr>
            <p:cNvPr id="33" name="Round Same Side Corner Rectangle 32"/>
            <p:cNvSpPr/>
            <p:nvPr/>
          </p:nvSpPr>
          <p:spPr bwMode="auto">
            <a:xfrm>
              <a:off x="3225799" y="2336801"/>
              <a:ext cx="2700867" cy="3683000"/>
            </a:xfrm>
            <a:prstGeom prst="round2SameRect">
              <a:avLst>
                <a:gd name="adj1" fmla="val 0"/>
                <a:gd name="adj2" fmla="val 3118"/>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rgbClr val="9A918C">
                    <a:lumMod val="50000"/>
                  </a:srgbClr>
                </a:solidFill>
                <a:latin typeface="Calibri" pitchFamily="34" charset="0"/>
              </a:endParaRPr>
            </a:p>
          </p:txBody>
        </p:sp>
        <p:sp>
          <p:nvSpPr>
            <p:cNvPr id="34" name="Round Same Side Corner Rectangle 33"/>
            <p:cNvSpPr/>
            <p:nvPr/>
          </p:nvSpPr>
          <p:spPr bwMode="auto">
            <a:xfrm>
              <a:off x="3225800" y="1456268"/>
              <a:ext cx="2700867" cy="982132"/>
            </a:xfrm>
            <a:prstGeom prst="round2SameRect">
              <a:avLst>
                <a:gd name="adj1" fmla="val 5089"/>
                <a:gd name="adj2" fmla="val 0"/>
              </a:avLst>
            </a:prstGeom>
            <a:solidFill>
              <a:schemeClr val="accent6">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One Product, </a:t>
              </a:r>
              <a:br>
                <a:rPr lang="en-US" sz="2200" b="1" dirty="0" smtClean="0">
                  <a:solidFill>
                    <a:schemeClr val="bg1"/>
                  </a:solidFill>
                  <a:effectLst>
                    <a:outerShdw blurRad="12700" dist="12700" dir="16200000" algn="tl" rotWithShape="0">
                      <a:srgbClr val="000000">
                        <a:alpha val="45000"/>
                      </a:srgbClr>
                    </a:outerShdw>
                  </a:effectLst>
                  <a:latin typeface="Calibri"/>
                </a:rPr>
              </a:br>
              <a:r>
                <a:rPr lang="en-US" sz="2200" b="1" dirty="0" smtClean="0">
                  <a:solidFill>
                    <a:schemeClr val="bg1"/>
                  </a:solidFill>
                  <a:effectLst>
                    <a:outerShdw blurRad="12700" dist="12700" dir="16200000" algn="tl" rotWithShape="0">
                      <a:srgbClr val="000000">
                        <a:alpha val="45000"/>
                      </a:srgbClr>
                    </a:outerShdw>
                  </a:effectLst>
                  <a:latin typeface="Calibri"/>
                </a:rPr>
                <a:t>Any Recovery</a:t>
              </a:r>
            </a:p>
          </p:txBody>
        </p:sp>
        <p:pic>
          <p:nvPicPr>
            <p:cNvPr id="36" name="Picture 35" descr="BE_Poster_BetterBackup.png"/>
            <p:cNvPicPr>
              <a:picLocks noChangeAspect="1"/>
            </p:cNvPicPr>
            <p:nvPr/>
          </p:nvPicPr>
          <p:blipFill>
            <a:blip r:embed="rId4" cstate="print"/>
            <a:stretch>
              <a:fillRect/>
            </a:stretch>
          </p:blipFill>
          <p:spPr>
            <a:xfrm>
              <a:off x="3637448"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sp>
        <p:nvSpPr>
          <p:cNvPr id="43" name="Rectangle 42"/>
          <p:cNvSpPr/>
          <p:nvPr/>
        </p:nvSpPr>
        <p:spPr bwMode="auto">
          <a:xfrm>
            <a:off x="135467" y="1278467"/>
            <a:ext cx="8847666" cy="5012267"/>
          </a:xfrm>
          <a:prstGeom prst="rect">
            <a:avLst/>
          </a:prstGeom>
          <a:solidFill>
            <a:schemeClr val="bg1">
              <a:alpha val="7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44" name="Group 43"/>
          <p:cNvGrpSpPr/>
          <p:nvPr/>
        </p:nvGrpSpPr>
        <p:grpSpPr>
          <a:xfrm>
            <a:off x="6062133" y="1456268"/>
            <a:ext cx="2700867" cy="4563533"/>
            <a:chOff x="6062133" y="1456268"/>
            <a:chExt cx="2700867" cy="4563533"/>
          </a:xfrm>
        </p:grpSpPr>
        <p:sp>
          <p:nvSpPr>
            <p:cNvPr id="45" name="Round Same Side Corner Rectangle 44"/>
            <p:cNvSpPr/>
            <p:nvPr/>
          </p:nvSpPr>
          <p:spPr bwMode="auto">
            <a:xfrm>
              <a:off x="6062133" y="2336801"/>
              <a:ext cx="2700867" cy="3683000"/>
            </a:xfrm>
            <a:prstGeom prst="round2SameRect">
              <a:avLst>
                <a:gd name="adj1" fmla="val 0"/>
                <a:gd name="adj2" fmla="val 2541"/>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lvl="0" algn="ctr">
                <a:lnSpc>
                  <a:spcPct val="90000"/>
                </a:lnSpc>
                <a:spcBef>
                  <a:spcPts val="0"/>
                </a:spcBef>
                <a:spcAft>
                  <a:spcPts val="800"/>
                </a:spcAft>
              </a:pPr>
              <a:endParaRPr lang="en-US" sz="2000" dirty="0" smtClean="0">
                <a:solidFill>
                  <a:srgbClr val="9A918C">
                    <a:lumMod val="50000"/>
                  </a:srgbClr>
                </a:solidFill>
                <a:latin typeface="Calibri" pitchFamily="34" charset="0"/>
              </a:endParaRPr>
            </a:p>
          </p:txBody>
        </p:sp>
        <p:sp>
          <p:nvSpPr>
            <p:cNvPr id="46" name="Round Same Side Corner Rectangle 45"/>
            <p:cNvSpPr/>
            <p:nvPr/>
          </p:nvSpPr>
          <p:spPr bwMode="auto">
            <a:xfrm>
              <a:off x="6062133" y="1456268"/>
              <a:ext cx="2700867" cy="982132"/>
            </a:xfrm>
            <a:prstGeom prst="round2SameRect">
              <a:avLst>
                <a:gd name="adj1" fmla="val 5089"/>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Eliminate </a:t>
              </a:r>
              <a:br>
                <a:rPr lang="en-US" sz="2200" b="1" dirty="0" smtClean="0">
                  <a:solidFill>
                    <a:schemeClr val="bg1"/>
                  </a:solidFill>
                  <a:effectLst>
                    <a:outerShdw blurRad="12700" dist="12700" dir="16200000" algn="tl" rotWithShape="0">
                      <a:srgbClr val="000000">
                        <a:alpha val="45000"/>
                      </a:srgbClr>
                    </a:outerShdw>
                  </a:effectLst>
                  <a:latin typeface="Calibri"/>
                </a:rPr>
              </a:br>
              <a:r>
                <a:rPr lang="en-US" sz="2200" b="1" dirty="0" smtClean="0">
                  <a:solidFill>
                    <a:schemeClr val="bg1"/>
                  </a:solidFill>
                  <a:effectLst>
                    <a:outerShdw blurRad="12700" dist="12700" dir="16200000" algn="tl" rotWithShape="0">
                      <a:srgbClr val="000000">
                        <a:alpha val="45000"/>
                      </a:srgbClr>
                    </a:outerShdw>
                  </a:effectLst>
                  <a:latin typeface="Calibri"/>
                </a:rPr>
                <a:t>Complexity</a:t>
              </a:r>
            </a:p>
          </p:txBody>
        </p:sp>
        <p:pic>
          <p:nvPicPr>
            <p:cNvPr id="47" name="Picture 46" descr="BE_Poster_Complexity.png"/>
            <p:cNvPicPr>
              <a:picLocks noChangeAspect="1"/>
            </p:cNvPicPr>
            <p:nvPr/>
          </p:nvPicPr>
          <p:blipFill>
            <a:blip r:embed="rId5" cstate="print"/>
            <a:stretch>
              <a:fillRect/>
            </a:stretch>
          </p:blipFill>
          <p:spPr>
            <a:xfrm>
              <a:off x="6473782" y="2794000"/>
              <a:ext cx="1877568" cy="2816352"/>
            </a:xfrm>
            <a:prstGeom prst="rect">
              <a:avLst/>
            </a:prstGeom>
            <a:ln w="25400">
              <a:gradFill flip="none" rotWithShape="1">
                <a:gsLst>
                  <a:gs pos="0">
                    <a:schemeClr val="tx1">
                      <a:alpha val="26000"/>
                    </a:schemeClr>
                  </a:gs>
                  <a:gs pos="100000">
                    <a:prstClr val="white">
                      <a:alpha val="30000"/>
                    </a:prstClr>
                  </a:gs>
                </a:gsLst>
                <a:lin ang="2460000" scaled="0"/>
                <a:tileRect/>
              </a:gradFill>
            </a:ln>
          </p:spPr>
        </p:pic>
      </p:grpSp>
      <p:sp>
        <p:nvSpPr>
          <p:cNvPr id="18"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19</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2886498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Today’s IT Challenges</a:t>
            </a:r>
            <a:endParaRPr lang="en-US" dirty="0"/>
          </a:p>
        </p:txBody>
      </p:sp>
      <p:sp>
        <p:nvSpPr>
          <p:cNvPr id="4" name="Footer Placeholder 3"/>
          <p:cNvSpPr>
            <a:spLocks noGrp="1"/>
          </p:cNvSpPr>
          <p:nvPr>
            <p:ph type="ftr" sz="quarter" idx="10"/>
          </p:nvPr>
        </p:nvSpPr>
        <p:spPr/>
        <p:txBody>
          <a:bodyPr/>
          <a:lstStyle/>
          <a:p>
            <a:pPr>
              <a:defRPr/>
            </a:pPr>
            <a:r>
              <a:rPr lang="en-US" smtClean="0"/>
              <a:t>Backup Exec 2012 Family</a:t>
            </a:r>
            <a:endParaRPr lang="en-US" dirty="0"/>
          </a:p>
        </p:txBody>
      </p:sp>
      <p:sp>
        <p:nvSpPr>
          <p:cNvPr id="7"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2</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984507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45534" y="1540933"/>
            <a:ext cx="8652934" cy="4631267"/>
          </a:xfrm>
          <a:prstGeom prst="roundRect">
            <a:avLst>
              <a:gd name="adj" fmla="val 3141"/>
            </a:avLst>
          </a:prstGeom>
          <a:gradFill flip="none" rotWithShape="1">
            <a:gsLst>
              <a:gs pos="0">
                <a:schemeClr val="bg2">
                  <a:lumMod val="50000"/>
                </a:schemeClr>
              </a:gs>
              <a:gs pos="100000">
                <a:srgbClr val="FFFFFF">
                  <a:alpha val="0"/>
                </a:srgbClr>
              </a:gs>
            </a:gsLst>
            <a:lin ang="16200000" scaled="0"/>
            <a:tileRect/>
          </a:gradFill>
          <a:ln w="28575" cap="flat" cmpd="sng" algn="ctr">
            <a:noFill/>
            <a:prstDash val="solid"/>
          </a:ln>
          <a:effectLst/>
        </p:spPr>
      </p:sp>
      <p:sp>
        <p:nvSpPr>
          <p:cNvPr id="3" name="Title 2"/>
          <p:cNvSpPr>
            <a:spLocks noGrp="1"/>
          </p:cNvSpPr>
          <p:nvPr>
            <p:ph type="title"/>
          </p:nvPr>
        </p:nvSpPr>
        <p:spPr/>
        <p:txBody>
          <a:bodyPr/>
          <a:lstStyle/>
          <a:p>
            <a:r>
              <a:rPr lang="en-US" i="1" dirty="0" smtClean="0">
                <a:solidFill>
                  <a:srgbClr val="E09802"/>
                </a:solidFill>
              </a:rPr>
              <a:t>New! </a:t>
            </a:r>
            <a:r>
              <a:rPr lang="en-US" dirty="0" smtClean="0"/>
              <a:t>Resource-centric User Interface</a:t>
            </a:r>
          </a:p>
        </p:txBody>
      </p:sp>
      <p:sp>
        <p:nvSpPr>
          <p:cNvPr id="4" name="Footer Placeholder 4"/>
          <p:cNvSpPr txBox="1">
            <a:spLocks/>
          </p:cNvSpPr>
          <p:nvPr/>
        </p:nvSpPr>
        <p:spPr>
          <a:xfrm>
            <a:off x="380999" y="6358518"/>
            <a:ext cx="6382657" cy="232782"/>
          </a:xfrm>
          <a:prstGeom prst="rect">
            <a:avLst/>
          </a:prstGeom>
        </p:spPr>
        <p:txBody>
          <a:bodyPr anchor="ctr"/>
          <a:lstStyle/>
          <a:p>
            <a:pPr lvl="0"/>
            <a:r>
              <a:rPr lang="en-US" sz="1200" dirty="0" smtClean="0">
                <a:solidFill>
                  <a:schemeClr val="bg2">
                    <a:lumMod val="50000"/>
                  </a:schemeClr>
                </a:solidFill>
                <a:latin typeface="Calibri"/>
              </a:rPr>
              <a:t>Backup Exec 2012 Family</a:t>
            </a:r>
          </a:p>
        </p:txBody>
      </p:sp>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20</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pic>
        <p:nvPicPr>
          <p:cNvPr id="9" name="Picture 2" descr="\\caretaker\home\gdowers\ScreenShots\BE\Honshu\1426\BackupAndRestoreView.png"/>
          <p:cNvPicPr>
            <a:picLocks noChangeAspect="1" noChangeArrowheads="1"/>
          </p:cNvPicPr>
          <p:nvPr/>
        </p:nvPicPr>
        <p:blipFill>
          <a:blip r:embed="rId3" cstate="print"/>
          <a:srcRect/>
          <a:stretch>
            <a:fillRect/>
          </a:stretch>
        </p:blipFill>
        <p:spPr bwMode="auto">
          <a:xfrm>
            <a:off x="478125" y="1314671"/>
            <a:ext cx="5677141" cy="3841523"/>
          </a:xfrm>
          <a:prstGeom prst="rect">
            <a:avLst/>
          </a:prstGeom>
          <a:noFill/>
          <a:ln w="12700">
            <a:solidFill>
              <a:schemeClr val="tx1">
                <a:lumMod val="50000"/>
                <a:lumOff val="50000"/>
              </a:schemeClr>
            </a:solidFill>
          </a:ln>
          <a:effectLst>
            <a:outerShdw blurRad="190500" dist="50800" dir="5400000" algn="tl" rotWithShape="0">
              <a:srgbClr val="000000">
                <a:alpha val="70000"/>
              </a:srgbClr>
            </a:outerShdw>
          </a:effectLst>
        </p:spPr>
      </p:pic>
      <p:sp>
        <p:nvSpPr>
          <p:cNvPr id="14" name="TextBox 13"/>
          <p:cNvSpPr txBox="1"/>
          <p:nvPr/>
        </p:nvSpPr>
        <p:spPr bwMode="ltGray">
          <a:xfrm>
            <a:off x="6112933" y="1888873"/>
            <a:ext cx="2548468" cy="582367"/>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en-US" sz="2000" b="1" i="1" dirty="0" smtClean="0">
                <a:solidFill>
                  <a:schemeClr val="accent2">
                    <a:lumMod val="75000"/>
                  </a:schemeClr>
                </a:solidFill>
                <a:latin typeface="Calibri" pitchFamily="34" charset="0"/>
              </a:rPr>
              <a:t>New </a:t>
            </a:r>
            <a:r>
              <a:rPr lang="en-US" sz="2000" i="1" dirty="0" smtClean="0">
                <a:solidFill>
                  <a:srgbClr val="000000"/>
                </a:solidFill>
                <a:latin typeface="Calibri" pitchFamily="34" charset="0"/>
              </a:rPr>
              <a:t/>
            </a:r>
            <a:br>
              <a:rPr lang="en-US" sz="2000" i="1" dirty="0" smtClean="0">
                <a:solidFill>
                  <a:srgbClr val="000000"/>
                </a:solidFill>
                <a:latin typeface="Calibri" pitchFamily="34" charset="0"/>
              </a:rPr>
            </a:br>
            <a:r>
              <a:rPr lang="en-US" sz="2000" dirty="0" smtClean="0">
                <a:solidFill>
                  <a:srgbClr val="000000"/>
                </a:solidFill>
                <a:latin typeface="Calibri" pitchFamily="34" charset="0"/>
              </a:rPr>
              <a:t>Backup Exec 2012 Interface</a:t>
            </a:r>
            <a:endParaRPr lang="en-IE" sz="2000" dirty="0" err="1" smtClean="0">
              <a:solidFill>
                <a:srgbClr val="000000"/>
              </a:solidFill>
              <a:latin typeface="Calibri" pitchFamily="34" charset="0"/>
            </a:endParaRPr>
          </a:p>
        </p:txBody>
      </p:sp>
      <p:pic>
        <p:nvPicPr>
          <p:cNvPr id="10" name="Picture 2" descr="\\caretaker\home\gdowers\ScreenShots\BE\Honshu\1426\BackupAndRestoreView-DetailsView-Jobs.png"/>
          <p:cNvPicPr>
            <a:picLocks noChangeAspect="1" noChangeArrowheads="1"/>
          </p:cNvPicPr>
          <p:nvPr/>
        </p:nvPicPr>
        <p:blipFill>
          <a:blip r:embed="rId4" cstate="print"/>
          <a:srcRect/>
          <a:stretch>
            <a:fillRect/>
          </a:stretch>
        </p:blipFill>
        <p:spPr bwMode="auto">
          <a:xfrm>
            <a:off x="4800600" y="3291201"/>
            <a:ext cx="3916071" cy="2675754"/>
          </a:xfrm>
          <a:prstGeom prst="rect">
            <a:avLst/>
          </a:prstGeom>
          <a:noFill/>
          <a:ln w="12700">
            <a:solidFill>
              <a:schemeClr val="tx1">
                <a:lumMod val="50000"/>
                <a:lumOff val="50000"/>
              </a:schemeClr>
            </a:solidFill>
          </a:ln>
          <a:effectLst>
            <a:outerShdw blurRad="190500" dist="50800" dir="5400000" algn="tl" rotWithShape="0">
              <a:srgbClr val="000000">
                <a:alpha val="70000"/>
              </a:srgbClr>
            </a:outerShdw>
          </a:effectLst>
        </p:spPr>
      </p:pic>
      <p:sp>
        <p:nvSpPr>
          <p:cNvPr id="15" name="Rectangular Callout 14"/>
          <p:cNvSpPr/>
          <p:nvPr/>
        </p:nvSpPr>
        <p:spPr bwMode="auto">
          <a:xfrm>
            <a:off x="321734" y="3750737"/>
            <a:ext cx="3606799" cy="931330"/>
          </a:xfrm>
          <a:prstGeom prst="wedgeRectCallout">
            <a:avLst>
              <a:gd name="adj1" fmla="val 28501"/>
              <a:gd name="adj2" fmla="val -97378"/>
            </a:avLst>
          </a:prstGeom>
          <a:solidFill>
            <a:schemeClr val="accent2"/>
          </a:solidFill>
          <a:ln w="19050" cap="flat" cmpd="sng" algn="ctr">
            <a:noFill/>
            <a:prstDash val="solid"/>
            <a:round/>
            <a:headEnd type="none" w="med" len="med"/>
            <a:tailEnd type="none" w="med" len="med"/>
          </a:ln>
          <a:effectLst>
            <a:outerShdw blurRad="101600" dist="50800" dir="5400000">
              <a:srgbClr val="000000">
                <a:alpha val="43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a:spcAft>
                <a:spcPts val="900"/>
              </a:spcAft>
              <a:buClr>
                <a:schemeClr val="accent1">
                  <a:lumMod val="50000"/>
                </a:schemeClr>
              </a:buClr>
            </a:pPr>
            <a:r>
              <a:rPr lang="en-US" sz="2000" dirty="0" smtClean="0">
                <a:latin typeface="+mj-lt"/>
              </a:rPr>
              <a:t>User experience based around server protection status</a:t>
            </a:r>
          </a:p>
        </p:txBody>
      </p:sp>
      <p:sp>
        <p:nvSpPr>
          <p:cNvPr id="16" name="Rectangular Callout 15"/>
          <p:cNvSpPr/>
          <p:nvPr/>
        </p:nvSpPr>
        <p:spPr bwMode="auto">
          <a:xfrm>
            <a:off x="3310467" y="5003804"/>
            <a:ext cx="3776134" cy="914396"/>
          </a:xfrm>
          <a:prstGeom prst="wedgeRectCallout">
            <a:avLst>
              <a:gd name="adj1" fmla="val 11129"/>
              <a:gd name="adj2" fmla="val -87909"/>
            </a:avLst>
          </a:prstGeom>
          <a:solidFill>
            <a:schemeClr val="accent2"/>
          </a:solidFill>
          <a:ln w="19050" cap="flat" cmpd="sng" algn="ctr">
            <a:noFill/>
            <a:prstDash val="solid"/>
            <a:round/>
            <a:headEnd type="none" w="med" len="med"/>
            <a:tailEnd type="none" w="med" len="med"/>
          </a:ln>
          <a:effectLst>
            <a:outerShdw blurRad="101600" dist="50800" dir="5400000">
              <a:srgbClr val="000000">
                <a:alpha val="43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a:spcAft>
                <a:spcPts val="900"/>
              </a:spcAft>
              <a:buClr>
                <a:schemeClr val="accent1">
                  <a:lumMod val="50000"/>
                </a:schemeClr>
              </a:buClr>
            </a:pPr>
            <a:r>
              <a:rPr lang="en-US" sz="2000" dirty="0" smtClean="0">
                <a:latin typeface="+mj-lt"/>
              </a:rPr>
              <a:t>Transition from job management to server management</a:t>
            </a:r>
          </a:p>
        </p:txBody>
      </p:sp>
      <p:sp>
        <p:nvSpPr>
          <p:cNvPr id="11" name="Footer Placeholder 10"/>
          <p:cNvSpPr>
            <a:spLocks noGrp="1"/>
          </p:cNvSpPr>
          <p:nvPr>
            <p:ph type="ftr" sz="quarter" idx="10"/>
          </p:nvPr>
        </p:nvSpPr>
        <p:spPr/>
        <p:txBody>
          <a:bodyPr/>
          <a:lstStyle/>
          <a:p>
            <a:pPr>
              <a:defRPr/>
            </a:pPr>
            <a:r>
              <a:rPr lang="en-US" smtClean="0"/>
              <a:t>Backup Exec 2012 Family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ounded Rectangle 164"/>
          <p:cNvSpPr/>
          <p:nvPr/>
        </p:nvSpPr>
        <p:spPr bwMode="auto">
          <a:xfrm>
            <a:off x="6282266" y="4594290"/>
            <a:ext cx="2302933" cy="1196909"/>
          </a:xfrm>
          <a:prstGeom prst="roundRect">
            <a:avLst>
              <a:gd name="adj" fmla="val 5912"/>
            </a:avLst>
          </a:prstGeom>
          <a:gradFill flip="none" rotWithShape="1">
            <a:gsLst>
              <a:gs pos="0">
                <a:schemeClr val="bg1"/>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grpSp>
        <p:nvGrpSpPr>
          <p:cNvPr id="2" name="Group 168"/>
          <p:cNvGrpSpPr/>
          <p:nvPr/>
        </p:nvGrpSpPr>
        <p:grpSpPr>
          <a:xfrm>
            <a:off x="6499895" y="4949835"/>
            <a:ext cx="1814536" cy="649224"/>
            <a:chOff x="3638161" y="4949835"/>
            <a:chExt cx="1814536" cy="649224"/>
          </a:xfrm>
        </p:grpSpPr>
        <p:sp>
          <p:nvSpPr>
            <p:cNvPr id="170" name="Oval 169"/>
            <p:cNvSpPr>
              <a:spLocks noChangeAspect="1"/>
            </p:cNvSpPr>
            <p:nvPr/>
          </p:nvSpPr>
          <p:spPr bwMode="auto">
            <a:xfrm>
              <a:off x="3638161" y="4959618"/>
              <a:ext cx="649224" cy="639441"/>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71" name="Oval 170"/>
            <p:cNvSpPr>
              <a:spLocks noChangeAspect="1"/>
            </p:cNvSpPr>
            <p:nvPr/>
          </p:nvSpPr>
          <p:spPr bwMode="auto">
            <a:xfrm>
              <a:off x="4803473" y="4949835"/>
              <a:ext cx="649224" cy="649224"/>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sp>
        <p:nvSpPr>
          <p:cNvPr id="164" name="Rounded Rectangle 163"/>
          <p:cNvSpPr/>
          <p:nvPr/>
        </p:nvSpPr>
        <p:spPr bwMode="auto">
          <a:xfrm>
            <a:off x="3420533" y="4594290"/>
            <a:ext cx="2302933" cy="1196909"/>
          </a:xfrm>
          <a:prstGeom prst="roundRect">
            <a:avLst>
              <a:gd name="adj" fmla="val 5912"/>
            </a:avLst>
          </a:prstGeom>
          <a:gradFill flip="none" rotWithShape="1">
            <a:gsLst>
              <a:gs pos="0">
                <a:schemeClr val="bg1"/>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167" name="Oval 166"/>
          <p:cNvSpPr>
            <a:spLocks noChangeAspect="1"/>
          </p:cNvSpPr>
          <p:nvPr/>
        </p:nvSpPr>
        <p:spPr bwMode="auto">
          <a:xfrm>
            <a:off x="3638161" y="4959618"/>
            <a:ext cx="649224" cy="639441"/>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66" name="Oval 165"/>
          <p:cNvSpPr>
            <a:spLocks noChangeAspect="1"/>
          </p:cNvSpPr>
          <p:nvPr/>
        </p:nvSpPr>
        <p:spPr bwMode="auto">
          <a:xfrm>
            <a:off x="4803473" y="4949835"/>
            <a:ext cx="649224" cy="649224"/>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5" name="Group 17"/>
          <p:cNvGrpSpPr/>
          <p:nvPr/>
        </p:nvGrpSpPr>
        <p:grpSpPr>
          <a:xfrm>
            <a:off x="3684875" y="4743163"/>
            <a:ext cx="541681" cy="828542"/>
            <a:chOff x="3098800" y="905646"/>
            <a:chExt cx="3454400" cy="5283774"/>
          </a:xfrm>
        </p:grpSpPr>
        <p:pic>
          <p:nvPicPr>
            <p:cNvPr id="218"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219" name="Picture 218"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7" name="Group 16"/>
            <p:cNvGrpSpPr/>
            <p:nvPr/>
          </p:nvGrpSpPr>
          <p:grpSpPr>
            <a:xfrm>
              <a:off x="3536357" y="3847066"/>
              <a:ext cx="972145" cy="1490629"/>
              <a:chOff x="1081022" y="3847073"/>
              <a:chExt cx="972145" cy="1490628"/>
            </a:xfrm>
          </p:grpSpPr>
          <p:pic>
            <p:nvPicPr>
              <p:cNvPr id="226" name="Picture 225"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227"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228" name="Picture 227"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229" name="Picture 228"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8" name="Group 396"/>
            <p:cNvGrpSpPr/>
            <p:nvPr/>
          </p:nvGrpSpPr>
          <p:grpSpPr>
            <a:xfrm>
              <a:off x="3536357" y="2314605"/>
              <a:ext cx="972145" cy="1490629"/>
              <a:chOff x="1081022" y="2314607"/>
              <a:chExt cx="972145" cy="1490628"/>
            </a:xfrm>
          </p:grpSpPr>
          <p:pic>
            <p:nvPicPr>
              <p:cNvPr id="222" name="Picture 221"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223" name="Picture 222"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224" name="Picture 223"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225"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sp>
        <p:nvSpPr>
          <p:cNvPr id="163" name="Rounded Rectangle 162"/>
          <p:cNvSpPr/>
          <p:nvPr/>
        </p:nvSpPr>
        <p:spPr bwMode="auto">
          <a:xfrm>
            <a:off x="558799" y="4594290"/>
            <a:ext cx="2302933" cy="1196909"/>
          </a:xfrm>
          <a:prstGeom prst="roundRect">
            <a:avLst>
              <a:gd name="adj" fmla="val 5912"/>
            </a:avLst>
          </a:prstGeom>
          <a:gradFill flip="none" rotWithShape="1">
            <a:gsLst>
              <a:gs pos="0">
                <a:schemeClr val="bg1"/>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162" name="Oval 161"/>
          <p:cNvSpPr>
            <a:spLocks noChangeAspect="1"/>
          </p:cNvSpPr>
          <p:nvPr/>
        </p:nvSpPr>
        <p:spPr bwMode="auto">
          <a:xfrm>
            <a:off x="764874" y="4949835"/>
            <a:ext cx="649224" cy="649224"/>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61" name="Oval 160"/>
          <p:cNvSpPr>
            <a:spLocks noChangeAspect="1"/>
          </p:cNvSpPr>
          <p:nvPr/>
        </p:nvSpPr>
        <p:spPr bwMode="auto">
          <a:xfrm>
            <a:off x="1936360" y="4959618"/>
            <a:ext cx="649224" cy="639441"/>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3" name="Title 2"/>
          <p:cNvSpPr>
            <a:spLocks noGrp="1"/>
          </p:cNvSpPr>
          <p:nvPr>
            <p:ph type="title"/>
          </p:nvPr>
        </p:nvSpPr>
        <p:spPr/>
        <p:txBody>
          <a:bodyPr/>
          <a:lstStyle/>
          <a:p>
            <a:r>
              <a:rPr lang="en-US" dirty="0" smtClean="0"/>
              <a:t>Eliminate </a:t>
            </a:r>
            <a:r>
              <a:rPr lang="en-US" dirty="0" smtClean="0"/>
              <a:t>Complexity with easy Backup Job Creation</a:t>
            </a:r>
          </a:p>
        </p:txBody>
      </p:sp>
      <p:sp>
        <p:nvSpPr>
          <p:cNvPr id="11" name="Content Placeholder 1"/>
          <p:cNvSpPr>
            <a:spLocks noGrp="1"/>
          </p:cNvSpPr>
          <p:nvPr>
            <p:ph idx="1"/>
          </p:nvPr>
        </p:nvSpPr>
        <p:spPr>
          <a:xfrm>
            <a:off x="381000" y="1219200"/>
            <a:ext cx="8382000" cy="2946400"/>
          </a:xfrm>
        </p:spPr>
        <p:txBody>
          <a:bodyPr/>
          <a:lstStyle/>
          <a:p>
            <a:pPr>
              <a:buClr>
                <a:schemeClr val="accent1">
                  <a:lumMod val="50000"/>
                </a:schemeClr>
              </a:buClr>
            </a:pPr>
            <a:r>
              <a:rPr lang="en-US" dirty="0" smtClean="0"/>
              <a:t>New job stages feature</a:t>
            </a:r>
          </a:p>
          <a:p>
            <a:pPr>
              <a:buClr>
                <a:schemeClr val="accent1">
                  <a:lumMod val="50000"/>
                </a:schemeClr>
              </a:buClr>
            </a:pPr>
            <a:r>
              <a:rPr lang="en-US" dirty="0" smtClean="0"/>
              <a:t>Easily expand protection</a:t>
            </a:r>
          </a:p>
          <a:p>
            <a:pPr>
              <a:buClr>
                <a:schemeClr val="accent1">
                  <a:lumMod val="50000"/>
                </a:schemeClr>
              </a:buClr>
            </a:pPr>
            <a:r>
              <a:rPr lang="en-US" dirty="0" smtClean="0"/>
              <a:t>Just click “Add Stage”</a:t>
            </a:r>
          </a:p>
          <a:p>
            <a:endParaRPr lang="en-US" dirty="0" smtClean="0"/>
          </a:p>
          <a:p>
            <a:endParaRPr lang="en-US" dirty="0" smtClean="0"/>
          </a:p>
          <a:p>
            <a:pPr marL="231775" indent="0">
              <a:buNone/>
            </a:pPr>
            <a:r>
              <a:rPr lang="en-US" dirty="0" smtClean="0"/>
              <a:t>Example:</a:t>
            </a:r>
          </a:p>
        </p:txBody>
      </p:sp>
      <p:sp>
        <p:nvSpPr>
          <p:cNvPr id="4" name="Footer Placeholder 4"/>
          <p:cNvSpPr txBox="1">
            <a:spLocks/>
          </p:cNvSpPr>
          <p:nvPr/>
        </p:nvSpPr>
        <p:spPr>
          <a:xfrm>
            <a:off x="380999" y="6358518"/>
            <a:ext cx="6382657" cy="232782"/>
          </a:xfrm>
          <a:prstGeom prst="rect">
            <a:avLst/>
          </a:prstGeom>
        </p:spPr>
        <p:txBody>
          <a:bodyPr anchor="ctr"/>
          <a:lstStyle/>
          <a:p>
            <a:pPr lvl="0"/>
            <a:r>
              <a:rPr lang="en-US" sz="1200" dirty="0" smtClean="0">
                <a:solidFill>
                  <a:schemeClr val="bg2">
                    <a:lumMod val="50000"/>
                  </a:schemeClr>
                </a:solidFill>
                <a:latin typeface="Calibri"/>
              </a:rPr>
              <a:t>Backup Exec 2012 Family</a:t>
            </a:r>
          </a:p>
        </p:txBody>
      </p:sp>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21</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grpSp>
        <p:nvGrpSpPr>
          <p:cNvPr id="10" name="Group 11"/>
          <p:cNvGrpSpPr/>
          <p:nvPr/>
        </p:nvGrpSpPr>
        <p:grpSpPr>
          <a:xfrm>
            <a:off x="4283770" y="1368082"/>
            <a:ext cx="3731435" cy="2495579"/>
            <a:chOff x="3387143" y="2073499"/>
            <a:chExt cx="5113603" cy="3515932"/>
          </a:xfrm>
        </p:grpSpPr>
        <p:pic>
          <p:nvPicPr>
            <p:cNvPr id="9" name="Picture 2"/>
            <p:cNvPicPr>
              <a:picLocks noChangeAspect="1" noChangeArrowheads="1"/>
            </p:cNvPicPr>
            <p:nvPr/>
          </p:nvPicPr>
          <p:blipFill>
            <a:blip r:embed="rId6" cstate="print"/>
            <a:srcRect/>
            <a:stretch>
              <a:fillRect/>
            </a:stretch>
          </p:blipFill>
          <p:spPr bwMode="auto">
            <a:xfrm>
              <a:off x="3387143" y="2073499"/>
              <a:ext cx="5113603" cy="3515932"/>
            </a:xfrm>
            <a:prstGeom prst="rect">
              <a:avLst/>
            </a:prstGeom>
            <a:noFill/>
            <a:ln w="9525">
              <a:solidFill>
                <a:schemeClr val="tx1">
                  <a:lumMod val="75000"/>
                  <a:lumOff val="25000"/>
                </a:schemeClr>
              </a:solidFill>
              <a:miter lim="800000"/>
              <a:headEnd/>
              <a:tailEnd/>
            </a:ln>
            <a:effectLst>
              <a:outerShdw blurRad="50800" dist="38100" dir="5400000" algn="tl" rotWithShape="0">
                <a:srgbClr val="000000">
                  <a:alpha val="45000"/>
                </a:srgbClr>
              </a:outerShdw>
            </a:effectLst>
          </p:spPr>
        </p:pic>
        <p:sp>
          <p:nvSpPr>
            <p:cNvPr id="115" name="Oval 114"/>
            <p:cNvSpPr/>
            <p:nvPr/>
          </p:nvSpPr>
          <p:spPr bwMode="auto">
            <a:xfrm>
              <a:off x="6992927" y="4519534"/>
              <a:ext cx="785612" cy="528034"/>
            </a:xfrm>
            <a:prstGeom prst="ellipse">
              <a:avLst/>
            </a:prstGeom>
            <a:noFill/>
            <a:ln w="5715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sp>
        <p:nvSpPr>
          <p:cNvPr id="112" name="Right Arrow 111"/>
          <p:cNvSpPr/>
          <p:nvPr/>
        </p:nvSpPr>
        <p:spPr bwMode="auto">
          <a:xfrm flipH="1">
            <a:off x="7572897" y="3022605"/>
            <a:ext cx="949350" cy="516442"/>
          </a:xfrm>
          <a:prstGeom prst="rightArrow">
            <a:avLst/>
          </a:prstGeom>
          <a:gradFill flip="none" rotWithShape="1">
            <a:gsLst>
              <a:gs pos="20000">
                <a:schemeClr val="accent4"/>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36" name="Right Arrow 135"/>
          <p:cNvSpPr/>
          <p:nvPr/>
        </p:nvSpPr>
        <p:spPr bwMode="auto">
          <a:xfrm>
            <a:off x="2904078" y="5000038"/>
            <a:ext cx="491058" cy="354644"/>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80" name="Right Arrow 279"/>
          <p:cNvSpPr/>
          <p:nvPr/>
        </p:nvSpPr>
        <p:spPr bwMode="auto">
          <a:xfrm>
            <a:off x="5757345" y="5000038"/>
            <a:ext cx="491058" cy="354644"/>
          </a:xfrm>
          <a:prstGeom prst="rightArrow">
            <a:avLst/>
          </a:prstGeom>
          <a:gradFill flip="none" rotWithShape="1">
            <a:gsLst>
              <a:gs pos="0">
                <a:schemeClr val="accent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61" name="Rectangle 43"/>
          <p:cNvSpPr>
            <a:spLocks noChangeArrowheads="1"/>
          </p:cNvSpPr>
          <p:nvPr/>
        </p:nvSpPr>
        <p:spPr bwMode="auto">
          <a:xfrm>
            <a:off x="593860" y="4313009"/>
            <a:ext cx="2137898" cy="193899"/>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l" eaLnBrk="0" hangingPunct="0">
              <a:lnSpc>
                <a:spcPct val="85000"/>
              </a:lnSpc>
            </a:pPr>
            <a:r>
              <a:rPr lang="en-US" sz="1200" b="1" dirty="0" smtClean="0">
                <a:latin typeface="+mj-lt"/>
                <a:cs typeface="Times New Roman" pitchFamily="18" charset="0"/>
              </a:rPr>
              <a:t>Stage 1: Backup to Disk</a:t>
            </a:r>
            <a:endParaRPr lang="en-US" sz="1200" b="1" dirty="0">
              <a:latin typeface="+mj-lt"/>
              <a:cs typeface="Times New Roman" pitchFamily="18" charset="0"/>
            </a:endParaRPr>
          </a:p>
        </p:txBody>
      </p:sp>
      <p:cxnSp>
        <p:nvCxnSpPr>
          <p:cNvPr id="72" name="Straight Arrow Connector 71"/>
          <p:cNvCxnSpPr/>
          <p:nvPr/>
        </p:nvCxnSpPr>
        <p:spPr bwMode="auto">
          <a:xfrm flipV="1">
            <a:off x="1476589" y="5252685"/>
            <a:ext cx="359396" cy="1"/>
          </a:xfrm>
          <a:prstGeom prst="straightConnector1">
            <a:avLst/>
          </a:prstGeom>
          <a:solidFill>
            <a:schemeClr val="accent1"/>
          </a:solidFill>
          <a:ln w="25400" cap="flat" cmpd="sng" algn="ctr">
            <a:solidFill>
              <a:schemeClr val="accent1">
                <a:lumMod val="50000"/>
              </a:schemeClr>
            </a:solidFill>
            <a:prstDash val="sysDash"/>
            <a:round/>
            <a:headEnd type="none" w="med" len="med"/>
            <a:tailEnd type="triangle"/>
          </a:ln>
          <a:effectLst/>
        </p:spPr>
      </p:cxnSp>
      <p:grpSp>
        <p:nvGrpSpPr>
          <p:cNvPr id="12" name="Group 238"/>
          <p:cNvGrpSpPr>
            <a:grpSpLocks noChangeAspect="1"/>
          </p:cNvGrpSpPr>
          <p:nvPr/>
        </p:nvGrpSpPr>
        <p:grpSpPr>
          <a:xfrm>
            <a:off x="819368" y="4749801"/>
            <a:ext cx="500609" cy="748001"/>
            <a:chOff x="6125007" y="1676400"/>
            <a:chExt cx="2254250" cy="3448050"/>
          </a:xfrm>
        </p:grpSpPr>
        <p:pic>
          <p:nvPicPr>
            <p:cNvPr id="117" name="Picture 116" descr="rack.png"/>
            <p:cNvPicPr>
              <a:picLocks noChangeAspect="1"/>
            </p:cNvPicPr>
            <p:nvPr/>
          </p:nvPicPr>
          <p:blipFill>
            <a:blip r:embed="rId7" cstate="print"/>
            <a:stretch>
              <a:fillRect/>
            </a:stretch>
          </p:blipFill>
          <p:spPr>
            <a:xfrm>
              <a:off x="6125007" y="1676400"/>
              <a:ext cx="2254250" cy="3448050"/>
            </a:xfrm>
            <a:prstGeom prst="rect">
              <a:avLst/>
            </a:prstGeom>
          </p:spPr>
        </p:pic>
        <p:pic>
          <p:nvPicPr>
            <p:cNvPr id="118" name="Picture 117" descr="IMG_diskarray_face.png"/>
            <p:cNvPicPr>
              <a:picLocks noChangeAspect="1"/>
            </p:cNvPicPr>
            <p:nvPr/>
          </p:nvPicPr>
          <p:blipFill>
            <a:blip r:embed="rId8" cstate="print"/>
            <a:stretch>
              <a:fillRect/>
            </a:stretch>
          </p:blipFill>
          <p:spPr>
            <a:xfrm>
              <a:off x="6397235" y="3793277"/>
              <a:ext cx="647700" cy="777240"/>
            </a:xfrm>
            <a:prstGeom prst="rect">
              <a:avLst/>
            </a:prstGeom>
          </p:spPr>
        </p:pic>
        <p:pic>
          <p:nvPicPr>
            <p:cNvPr id="119" name="Picture 118" descr="IMG_diskarray_face.png"/>
            <p:cNvPicPr>
              <a:picLocks noChangeAspect="1"/>
            </p:cNvPicPr>
            <p:nvPr/>
          </p:nvPicPr>
          <p:blipFill>
            <a:blip r:embed="rId8" cstate="print"/>
            <a:stretch>
              <a:fillRect/>
            </a:stretch>
          </p:blipFill>
          <p:spPr>
            <a:xfrm>
              <a:off x="6397236" y="3374177"/>
              <a:ext cx="647700" cy="777238"/>
            </a:xfrm>
            <a:prstGeom prst="rect">
              <a:avLst/>
            </a:prstGeom>
          </p:spPr>
        </p:pic>
        <p:pic>
          <p:nvPicPr>
            <p:cNvPr id="120" name="Picture 119" descr="IMG_switchface.png"/>
            <p:cNvPicPr>
              <a:picLocks noChangeAspect="1"/>
            </p:cNvPicPr>
            <p:nvPr/>
          </p:nvPicPr>
          <p:blipFill>
            <a:blip r:embed="rId9" cstate="print"/>
            <a:stretch>
              <a:fillRect/>
            </a:stretch>
          </p:blipFill>
          <p:spPr>
            <a:xfrm>
              <a:off x="6391520" y="3237442"/>
              <a:ext cx="653415" cy="497840"/>
            </a:xfrm>
            <a:prstGeom prst="rect">
              <a:avLst/>
            </a:prstGeom>
          </p:spPr>
        </p:pic>
        <p:pic>
          <p:nvPicPr>
            <p:cNvPr id="121" name="Picture 120" descr="IMG_switchface.png"/>
            <p:cNvPicPr>
              <a:picLocks noChangeAspect="1"/>
            </p:cNvPicPr>
            <p:nvPr/>
          </p:nvPicPr>
          <p:blipFill>
            <a:blip r:embed="rId9" cstate="print"/>
            <a:stretch>
              <a:fillRect/>
            </a:stretch>
          </p:blipFill>
          <p:spPr>
            <a:xfrm>
              <a:off x="6391521" y="3098449"/>
              <a:ext cx="653415" cy="497840"/>
            </a:xfrm>
            <a:prstGeom prst="rect">
              <a:avLst/>
            </a:prstGeom>
          </p:spPr>
        </p:pic>
        <p:pic>
          <p:nvPicPr>
            <p:cNvPr id="122" name="Picture 121" descr="IMG_switchface.png"/>
            <p:cNvPicPr>
              <a:picLocks noChangeAspect="1"/>
            </p:cNvPicPr>
            <p:nvPr/>
          </p:nvPicPr>
          <p:blipFill>
            <a:blip r:embed="rId9" cstate="print"/>
            <a:stretch>
              <a:fillRect/>
            </a:stretch>
          </p:blipFill>
          <p:spPr>
            <a:xfrm>
              <a:off x="6391521" y="2820458"/>
              <a:ext cx="653415" cy="497840"/>
            </a:xfrm>
            <a:prstGeom prst="rect">
              <a:avLst/>
            </a:prstGeom>
          </p:spPr>
        </p:pic>
        <p:pic>
          <p:nvPicPr>
            <p:cNvPr id="123" name="Picture 122" descr="IMG_switchface.png"/>
            <p:cNvPicPr>
              <a:picLocks noChangeAspect="1"/>
            </p:cNvPicPr>
            <p:nvPr/>
          </p:nvPicPr>
          <p:blipFill>
            <a:blip r:embed="rId9" cstate="print"/>
            <a:stretch>
              <a:fillRect/>
            </a:stretch>
          </p:blipFill>
          <p:spPr>
            <a:xfrm>
              <a:off x="6391520" y="2959452"/>
              <a:ext cx="653415" cy="497840"/>
            </a:xfrm>
            <a:prstGeom prst="rect">
              <a:avLst/>
            </a:prstGeom>
          </p:spPr>
        </p:pic>
        <p:pic>
          <p:nvPicPr>
            <p:cNvPr id="124" name="Picture 123" descr="IMG_routerface.png"/>
            <p:cNvPicPr>
              <a:picLocks noChangeAspect="1"/>
            </p:cNvPicPr>
            <p:nvPr/>
          </p:nvPicPr>
          <p:blipFill>
            <a:blip r:embed="rId10" cstate="print"/>
            <a:stretch>
              <a:fillRect/>
            </a:stretch>
          </p:blipFill>
          <p:spPr>
            <a:xfrm>
              <a:off x="6391518" y="2601384"/>
              <a:ext cx="653415" cy="578739"/>
            </a:xfrm>
            <a:prstGeom prst="rect">
              <a:avLst/>
            </a:prstGeom>
          </p:spPr>
        </p:pic>
      </p:grpSp>
      <p:grpSp>
        <p:nvGrpSpPr>
          <p:cNvPr id="13" name="Group 158"/>
          <p:cNvGrpSpPr/>
          <p:nvPr/>
        </p:nvGrpSpPr>
        <p:grpSpPr>
          <a:xfrm>
            <a:off x="1974926" y="4743163"/>
            <a:ext cx="608378" cy="828542"/>
            <a:chOff x="6014387" y="4080936"/>
            <a:chExt cx="792810" cy="1079717"/>
          </a:xfrm>
        </p:grpSpPr>
        <p:grpSp>
          <p:nvGrpSpPr>
            <p:cNvPr id="14" name="Group 17"/>
            <p:cNvGrpSpPr/>
            <p:nvPr/>
          </p:nvGrpSpPr>
          <p:grpSpPr>
            <a:xfrm>
              <a:off x="6014387" y="4080936"/>
              <a:ext cx="705893" cy="1079717"/>
              <a:chOff x="3098800" y="905646"/>
              <a:chExt cx="3454400" cy="5283774"/>
            </a:xfrm>
          </p:grpSpPr>
          <p:pic>
            <p:nvPicPr>
              <p:cNvPr id="139"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140" name="Picture 139"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15" name="Group 16"/>
              <p:cNvGrpSpPr/>
              <p:nvPr/>
            </p:nvGrpSpPr>
            <p:grpSpPr>
              <a:xfrm>
                <a:off x="3536357" y="3847067"/>
                <a:ext cx="972145" cy="1490629"/>
                <a:chOff x="1081022" y="3847073"/>
                <a:chExt cx="972145" cy="1490628"/>
              </a:xfrm>
            </p:grpSpPr>
            <p:pic>
              <p:nvPicPr>
                <p:cNvPr id="147" name="Picture 146"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148"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149" name="Picture 148"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150" name="Picture 149"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16" name="Group 396"/>
              <p:cNvGrpSpPr/>
              <p:nvPr/>
            </p:nvGrpSpPr>
            <p:grpSpPr>
              <a:xfrm>
                <a:off x="3536357" y="2314605"/>
                <a:ext cx="972145" cy="1490629"/>
                <a:chOff x="1081022" y="2314607"/>
                <a:chExt cx="972145" cy="1490628"/>
              </a:xfrm>
            </p:grpSpPr>
            <p:pic>
              <p:nvPicPr>
                <p:cNvPr id="143" name="Picture 142"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144" name="Picture 143"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145" name="Picture 144"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146"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151" name="Picture 150" descr="SYM_iso.png"/>
            <p:cNvPicPr>
              <a:picLocks noChangeAspect="1"/>
            </p:cNvPicPr>
            <p:nvPr/>
          </p:nvPicPr>
          <p:blipFill>
            <a:blip r:embed="rId11" cstate="print"/>
            <a:stretch>
              <a:fillRect/>
            </a:stretch>
          </p:blipFill>
          <p:spPr>
            <a:xfrm>
              <a:off x="6362089" y="4531055"/>
              <a:ext cx="225093" cy="369151"/>
            </a:xfrm>
            <a:prstGeom prst="rect">
              <a:avLst/>
            </a:prstGeom>
          </p:spPr>
        </p:pic>
        <p:grpSp>
          <p:nvGrpSpPr>
            <p:cNvPr id="17" name="Group 17"/>
            <p:cNvGrpSpPr>
              <a:grpSpLocks noChangeAspect="1"/>
            </p:cNvGrpSpPr>
            <p:nvPr/>
          </p:nvGrpSpPr>
          <p:grpSpPr>
            <a:xfrm>
              <a:off x="6452985" y="4157136"/>
              <a:ext cx="354212" cy="353201"/>
              <a:chOff x="2945554" y="1095081"/>
              <a:chExt cx="612371" cy="574069"/>
            </a:xfrm>
          </p:grpSpPr>
          <p:sp>
            <p:nvSpPr>
              <p:cNvPr id="153" name="Oval 152"/>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54" name="Flowchart: Magnetic Disk 161"/>
              <p:cNvSpPr/>
              <p:nvPr/>
            </p:nvSpPr>
            <p:spPr bwMode="auto">
              <a:xfrm>
                <a:off x="3102429" y="1206773"/>
                <a:ext cx="255134" cy="211931"/>
              </a:xfrm>
              <a:prstGeom prst="flowChartMagneticDisk">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8" name="Group 16"/>
              <p:cNvGrpSpPr/>
              <p:nvPr/>
            </p:nvGrpSpPr>
            <p:grpSpPr>
              <a:xfrm>
                <a:off x="3179547" y="1370500"/>
                <a:ext cx="230981" cy="132829"/>
                <a:chOff x="3757613" y="1285875"/>
                <a:chExt cx="230981" cy="132829"/>
              </a:xfrm>
            </p:grpSpPr>
            <p:sp>
              <p:nvSpPr>
                <p:cNvPr id="156" name="Rectangle 12"/>
                <p:cNvSpPr/>
                <p:nvPr/>
              </p:nvSpPr>
              <p:spPr bwMode="auto">
                <a:xfrm>
                  <a:off x="3757613" y="1285875"/>
                  <a:ext cx="230981" cy="132829"/>
                </a:xfrm>
                <a:prstGeom prst="rect">
                  <a:avLst/>
                </a:prstGeom>
                <a:solidFill>
                  <a:srgbClr val="FF9900"/>
                </a:solidFill>
                <a:ln w="1270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57" name="Rectangle 156"/>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58" name="Rectangle 157"/>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grpSp>
        <p:nvGrpSpPr>
          <p:cNvPr id="19" name="Group 356"/>
          <p:cNvGrpSpPr/>
          <p:nvPr/>
        </p:nvGrpSpPr>
        <p:grpSpPr>
          <a:xfrm>
            <a:off x="986369" y="5183831"/>
            <a:ext cx="393699" cy="469805"/>
            <a:chOff x="944034" y="5243095"/>
            <a:chExt cx="393699" cy="469805"/>
          </a:xfrm>
        </p:grpSpPr>
        <p:pic>
          <p:nvPicPr>
            <p:cNvPr id="160" name="Picture 159" descr="DWB_folder_4.png"/>
            <p:cNvPicPr>
              <a:picLocks noChangeAspect="1"/>
            </p:cNvPicPr>
            <p:nvPr/>
          </p:nvPicPr>
          <p:blipFill>
            <a:blip r:embed="rId12" cstate="print"/>
            <a:stretch>
              <a:fillRect/>
            </a:stretch>
          </p:blipFill>
          <p:spPr>
            <a:xfrm>
              <a:off x="1054100" y="5243095"/>
              <a:ext cx="283633" cy="389372"/>
            </a:xfrm>
            <a:prstGeom prst="rect">
              <a:avLst/>
            </a:prstGeom>
          </p:spPr>
        </p:pic>
        <p:pic>
          <p:nvPicPr>
            <p:cNvPr id="355" name="Picture 354" descr="DWB_folder_4.png"/>
            <p:cNvPicPr>
              <a:picLocks noChangeAspect="1"/>
            </p:cNvPicPr>
            <p:nvPr/>
          </p:nvPicPr>
          <p:blipFill>
            <a:blip r:embed="rId12" cstate="print"/>
            <a:stretch>
              <a:fillRect/>
            </a:stretch>
          </p:blipFill>
          <p:spPr>
            <a:xfrm>
              <a:off x="999067" y="5281195"/>
              <a:ext cx="283633" cy="389372"/>
            </a:xfrm>
            <a:prstGeom prst="rect">
              <a:avLst/>
            </a:prstGeom>
          </p:spPr>
        </p:pic>
        <p:pic>
          <p:nvPicPr>
            <p:cNvPr id="356" name="Picture 355" descr="DWB_folder_4.png"/>
            <p:cNvPicPr>
              <a:picLocks noChangeAspect="1"/>
            </p:cNvPicPr>
            <p:nvPr/>
          </p:nvPicPr>
          <p:blipFill>
            <a:blip r:embed="rId12" cstate="print"/>
            <a:stretch>
              <a:fillRect/>
            </a:stretch>
          </p:blipFill>
          <p:spPr>
            <a:xfrm>
              <a:off x="944034" y="5323528"/>
              <a:ext cx="283633" cy="389372"/>
            </a:xfrm>
            <a:prstGeom prst="rect">
              <a:avLst/>
            </a:prstGeom>
          </p:spPr>
        </p:pic>
      </p:grpSp>
      <p:grpSp>
        <p:nvGrpSpPr>
          <p:cNvPr id="20" name="Group 326"/>
          <p:cNvGrpSpPr/>
          <p:nvPr/>
        </p:nvGrpSpPr>
        <p:grpSpPr>
          <a:xfrm>
            <a:off x="2364970" y="5173134"/>
            <a:ext cx="378230" cy="434173"/>
            <a:chOff x="-750763" y="2607734"/>
            <a:chExt cx="445308" cy="511172"/>
          </a:xfrm>
        </p:grpSpPr>
        <p:pic>
          <p:nvPicPr>
            <p:cNvPr id="322" name="Picture 321" descr="IMG_disk_sm_silver.png"/>
            <p:cNvPicPr>
              <a:picLocks noChangeAspect="1"/>
            </p:cNvPicPr>
            <p:nvPr/>
          </p:nvPicPr>
          <p:blipFill>
            <a:blip r:embed="rId13" cstate="print"/>
            <a:stretch>
              <a:fillRect/>
            </a:stretch>
          </p:blipFill>
          <p:spPr>
            <a:xfrm>
              <a:off x="-750763" y="2774805"/>
              <a:ext cx="445308" cy="344101"/>
            </a:xfrm>
            <a:prstGeom prst="rect">
              <a:avLst/>
            </a:prstGeom>
          </p:spPr>
        </p:pic>
        <p:pic>
          <p:nvPicPr>
            <p:cNvPr id="324" name="Picture 323" descr="IMG_disk_sm_silver.png"/>
            <p:cNvPicPr>
              <a:picLocks noChangeAspect="1"/>
            </p:cNvPicPr>
            <p:nvPr/>
          </p:nvPicPr>
          <p:blipFill>
            <a:blip r:embed="rId13" cstate="print"/>
            <a:stretch>
              <a:fillRect/>
            </a:stretch>
          </p:blipFill>
          <p:spPr>
            <a:xfrm>
              <a:off x="-750763" y="2691270"/>
              <a:ext cx="445308" cy="344101"/>
            </a:xfrm>
            <a:prstGeom prst="rect">
              <a:avLst/>
            </a:prstGeom>
          </p:spPr>
        </p:pic>
        <p:pic>
          <p:nvPicPr>
            <p:cNvPr id="325" name="Picture 324" descr="IMG_disk_sm_silver.png"/>
            <p:cNvPicPr>
              <a:picLocks noChangeAspect="1"/>
            </p:cNvPicPr>
            <p:nvPr/>
          </p:nvPicPr>
          <p:blipFill>
            <a:blip r:embed="rId13" cstate="print"/>
            <a:stretch>
              <a:fillRect/>
            </a:stretch>
          </p:blipFill>
          <p:spPr>
            <a:xfrm>
              <a:off x="-750763" y="2607734"/>
              <a:ext cx="445308" cy="344101"/>
            </a:xfrm>
            <a:prstGeom prst="rect">
              <a:avLst/>
            </a:prstGeom>
          </p:spPr>
        </p:pic>
      </p:grpSp>
      <p:sp>
        <p:nvSpPr>
          <p:cNvPr id="203" name="Rectangle 43"/>
          <p:cNvSpPr>
            <a:spLocks noChangeArrowheads="1"/>
          </p:cNvSpPr>
          <p:nvPr/>
        </p:nvSpPr>
        <p:spPr bwMode="auto">
          <a:xfrm>
            <a:off x="3455274" y="4313009"/>
            <a:ext cx="2137898" cy="198516"/>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lvl="0" algn="l" eaLnBrk="0" hangingPunct="0">
              <a:lnSpc>
                <a:spcPct val="85000"/>
              </a:lnSpc>
            </a:pPr>
            <a:r>
              <a:rPr lang="en-US" sz="1200" b="1" dirty="0" smtClean="0">
                <a:solidFill>
                  <a:prstClr val="black"/>
                </a:solidFill>
                <a:latin typeface="Calibri"/>
                <a:cs typeface="Times New Roman" pitchFamily="18" charset="0"/>
              </a:rPr>
              <a:t>Stage 2: Copy to Tape</a:t>
            </a:r>
            <a:endParaRPr lang="en-US" sz="1200" b="1" dirty="0">
              <a:solidFill>
                <a:prstClr val="black"/>
              </a:solidFill>
              <a:latin typeface="Calibri"/>
              <a:cs typeface="Times New Roman" pitchFamily="18" charset="0"/>
            </a:endParaRPr>
          </a:p>
        </p:txBody>
      </p:sp>
      <p:cxnSp>
        <p:nvCxnSpPr>
          <p:cNvPr id="204" name="Straight Arrow Connector 203"/>
          <p:cNvCxnSpPr/>
          <p:nvPr/>
        </p:nvCxnSpPr>
        <p:spPr bwMode="auto">
          <a:xfrm flipV="1">
            <a:off x="4392301" y="5252685"/>
            <a:ext cx="359396" cy="1"/>
          </a:xfrm>
          <a:prstGeom prst="straightConnector1">
            <a:avLst/>
          </a:prstGeom>
          <a:solidFill>
            <a:schemeClr val="accent1"/>
          </a:solidFill>
          <a:ln w="25400" cap="flat" cmpd="sng" algn="ctr">
            <a:solidFill>
              <a:schemeClr val="accent1">
                <a:lumMod val="50000"/>
              </a:schemeClr>
            </a:solidFill>
            <a:prstDash val="sysDash"/>
            <a:round/>
            <a:headEnd type="none" w="med" len="med"/>
            <a:tailEnd type="triangle"/>
          </a:ln>
          <a:effectLst/>
        </p:spPr>
      </p:cxnSp>
      <p:pic>
        <p:nvPicPr>
          <p:cNvPr id="210" name="Picture 209" descr="SYM_iso.png"/>
          <p:cNvPicPr>
            <a:picLocks noChangeAspect="1"/>
          </p:cNvPicPr>
          <p:nvPr/>
        </p:nvPicPr>
        <p:blipFill>
          <a:blip r:embed="rId11" cstate="print"/>
          <a:stretch>
            <a:fillRect/>
          </a:stretch>
        </p:blipFill>
        <p:spPr>
          <a:xfrm>
            <a:off x="3951691" y="5088571"/>
            <a:ext cx="172729" cy="283275"/>
          </a:xfrm>
          <a:prstGeom prst="rect">
            <a:avLst/>
          </a:prstGeom>
        </p:spPr>
      </p:pic>
      <p:grpSp>
        <p:nvGrpSpPr>
          <p:cNvPr id="21" name="Group 17"/>
          <p:cNvGrpSpPr>
            <a:grpSpLocks noChangeAspect="1"/>
          </p:cNvGrpSpPr>
          <p:nvPr/>
        </p:nvGrpSpPr>
        <p:grpSpPr>
          <a:xfrm>
            <a:off x="4021442" y="4801637"/>
            <a:ext cx="271811" cy="271036"/>
            <a:chOff x="2945554" y="1095081"/>
            <a:chExt cx="612371" cy="574069"/>
          </a:xfrm>
        </p:grpSpPr>
        <p:sp>
          <p:nvSpPr>
            <p:cNvPr id="212" name="Oval 211"/>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13" name="Flowchart: Magnetic Disk 161"/>
            <p:cNvSpPr/>
            <p:nvPr/>
          </p:nvSpPr>
          <p:spPr bwMode="auto">
            <a:xfrm>
              <a:off x="3102429" y="1206773"/>
              <a:ext cx="255134" cy="211931"/>
            </a:xfrm>
            <a:prstGeom prst="flowChartMagneticDisk">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22" name="Group 16"/>
            <p:cNvGrpSpPr/>
            <p:nvPr/>
          </p:nvGrpSpPr>
          <p:grpSpPr>
            <a:xfrm>
              <a:off x="3179547" y="1370500"/>
              <a:ext cx="230981" cy="132829"/>
              <a:chOff x="3757613" y="1285875"/>
              <a:chExt cx="230981" cy="132829"/>
            </a:xfrm>
          </p:grpSpPr>
          <p:sp>
            <p:nvSpPr>
              <p:cNvPr id="215" name="Rectangle 12"/>
              <p:cNvSpPr/>
              <p:nvPr/>
            </p:nvSpPr>
            <p:spPr bwMode="auto">
              <a:xfrm>
                <a:off x="3757613" y="1285875"/>
                <a:ext cx="230981" cy="132829"/>
              </a:xfrm>
              <a:prstGeom prst="rect">
                <a:avLst/>
              </a:prstGeom>
              <a:solidFill>
                <a:srgbClr val="FF9900"/>
              </a:solidFill>
              <a:ln w="1270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16" name="Rectangle 215"/>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17" name="Rectangle 216"/>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pic>
        <p:nvPicPr>
          <p:cNvPr id="320" name="Picture 319" descr="IMG_tapedrive.png"/>
          <p:cNvPicPr>
            <a:picLocks noChangeAspect="1"/>
          </p:cNvPicPr>
          <p:nvPr/>
        </p:nvPicPr>
        <p:blipFill>
          <a:blip r:embed="rId14" cstate="print"/>
          <a:stretch>
            <a:fillRect/>
          </a:stretch>
        </p:blipFill>
        <p:spPr>
          <a:xfrm>
            <a:off x="4807269" y="4989137"/>
            <a:ext cx="645584" cy="556374"/>
          </a:xfrm>
          <a:prstGeom prst="rect">
            <a:avLst/>
          </a:prstGeom>
        </p:spPr>
      </p:pic>
      <p:pic>
        <p:nvPicPr>
          <p:cNvPr id="321" name="Picture 320" descr="IMG_tape.png"/>
          <p:cNvPicPr>
            <a:picLocks noChangeAspect="1"/>
          </p:cNvPicPr>
          <p:nvPr/>
        </p:nvPicPr>
        <p:blipFill>
          <a:blip r:embed="rId15" cstate="print"/>
          <a:stretch>
            <a:fillRect/>
          </a:stretch>
        </p:blipFill>
        <p:spPr>
          <a:xfrm>
            <a:off x="4826321" y="4835412"/>
            <a:ext cx="492329" cy="335967"/>
          </a:xfrm>
          <a:prstGeom prst="rect">
            <a:avLst/>
          </a:prstGeom>
        </p:spPr>
      </p:pic>
      <p:grpSp>
        <p:nvGrpSpPr>
          <p:cNvPr id="23" name="Group 327"/>
          <p:cNvGrpSpPr/>
          <p:nvPr/>
        </p:nvGrpSpPr>
        <p:grpSpPr>
          <a:xfrm>
            <a:off x="4075556" y="5173134"/>
            <a:ext cx="378230" cy="434173"/>
            <a:chOff x="-750763" y="2607734"/>
            <a:chExt cx="445308" cy="511172"/>
          </a:xfrm>
        </p:grpSpPr>
        <p:pic>
          <p:nvPicPr>
            <p:cNvPr id="329" name="Picture 328" descr="IMG_disk_sm_silver.png"/>
            <p:cNvPicPr>
              <a:picLocks noChangeAspect="1"/>
            </p:cNvPicPr>
            <p:nvPr/>
          </p:nvPicPr>
          <p:blipFill>
            <a:blip r:embed="rId13" cstate="print"/>
            <a:stretch>
              <a:fillRect/>
            </a:stretch>
          </p:blipFill>
          <p:spPr>
            <a:xfrm>
              <a:off x="-750763" y="2774805"/>
              <a:ext cx="445308" cy="344101"/>
            </a:xfrm>
            <a:prstGeom prst="rect">
              <a:avLst/>
            </a:prstGeom>
          </p:spPr>
        </p:pic>
        <p:pic>
          <p:nvPicPr>
            <p:cNvPr id="330" name="Picture 329" descr="IMG_disk_sm_silver.png"/>
            <p:cNvPicPr>
              <a:picLocks noChangeAspect="1"/>
            </p:cNvPicPr>
            <p:nvPr/>
          </p:nvPicPr>
          <p:blipFill>
            <a:blip r:embed="rId13" cstate="print"/>
            <a:stretch>
              <a:fillRect/>
            </a:stretch>
          </p:blipFill>
          <p:spPr>
            <a:xfrm>
              <a:off x="-750763" y="2691270"/>
              <a:ext cx="445308" cy="344101"/>
            </a:xfrm>
            <a:prstGeom prst="rect">
              <a:avLst/>
            </a:prstGeom>
          </p:spPr>
        </p:pic>
        <p:pic>
          <p:nvPicPr>
            <p:cNvPr id="331" name="Picture 330" descr="IMG_disk_sm_silver.png"/>
            <p:cNvPicPr>
              <a:picLocks noChangeAspect="1"/>
            </p:cNvPicPr>
            <p:nvPr/>
          </p:nvPicPr>
          <p:blipFill>
            <a:blip r:embed="rId13" cstate="print"/>
            <a:stretch>
              <a:fillRect/>
            </a:stretch>
          </p:blipFill>
          <p:spPr>
            <a:xfrm>
              <a:off x="-750763" y="2607734"/>
              <a:ext cx="445308" cy="344101"/>
            </a:xfrm>
            <a:prstGeom prst="rect">
              <a:avLst/>
            </a:prstGeom>
          </p:spPr>
        </p:pic>
      </p:grpSp>
      <p:grpSp>
        <p:nvGrpSpPr>
          <p:cNvPr id="24" name="Group 331"/>
          <p:cNvGrpSpPr/>
          <p:nvPr/>
        </p:nvGrpSpPr>
        <p:grpSpPr>
          <a:xfrm>
            <a:off x="6537821" y="4734697"/>
            <a:ext cx="608378" cy="828542"/>
            <a:chOff x="6014387" y="4080936"/>
            <a:chExt cx="792810" cy="1079717"/>
          </a:xfrm>
        </p:grpSpPr>
        <p:grpSp>
          <p:nvGrpSpPr>
            <p:cNvPr id="25" name="Group 17"/>
            <p:cNvGrpSpPr/>
            <p:nvPr/>
          </p:nvGrpSpPr>
          <p:grpSpPr>
            <a:xfrm>
              <a:off x="6014387" y="4080936"/>
              <a:ext cx="705893" cy="1079717"/>
              <a:chOff x="3098800" y="905646"/>
              <a:chExt cx="3454400" cy="5283774"/>
            </a:xfrm>
          </p:grpSpPr>
          <p:pic>
            <p:nvPicPr>
              <p:cNvPr id="343"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344" name="Picture 343"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26" name="Group 16"/>
              <p:cNvGrpSpPr/>
              <p:nvPr/>
            </p:nvGrpSpPr>
            <p:grpSpPr>
              <a:xfrm>
                <a:off x="3536357" y="3847064"/>
                <a:ext cx="972145" cy="1490629"/>
                <a:chOff x="1081022" y="3847073"/>
                <a:chExt cx="972145" cy="1490628"/>
              </a:xfrm>
            </p:grpSpPr>
            <p:pic>
              <p:nvPicPr>
                <p:cNvPr id="351" name="Picture 350"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352"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353" name="Picture 352"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354" name="Picture 353"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27" name="Group 396"/>
              <p:cNvGrpSpPr/>
              <p:nvPr/>
            </p:nvGrpSpPr>
            <p:grpSpPr>
              <a:xfrm>
                <a:off x="3536357" y="2314605"/>
                <a:ext cx="972145" cy="1490629"/>
                <a:chOff x="1081022" y="2314607"/>
                <a:chExt cx="972145" cy="1490628"/>
              </a:xfrm>
            </p:grpSpPr>
            <p:pic>
              <p:nvPicPr>
                <p:cNvPr id="347" name="Picture 346"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348" name="Picture 347"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349" name="Picture 348"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350"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335" name="Picture 334" descr="SYM_iso.png"/>
            <p:cNvPicPr>
              <a:picLocks noChangeAspect="1"/>
            </p:cNvPicPr>
            <p:nvPr/>
          </p:nvPicPr>
          <p:blipFill>
            <a:blip r:embed="rId11" cstate="print"/>
            <a:stretch>
              <a:fillRect/>
            </a:stretch>
          </p:blipFill>
          <p:spPr>
            <a:xfrm>
              <a:off x="6362089" y="4531055"/>
              <a:ext cx="225093" cy="369151"/>
            </a:xfrm>
            <a:prstGeom prst="rect">
              <a:avLst/>
            </a:prstGeom>
          </p:spPr>
        </p:pic>
        <p:grpSp>
          <p:nvGrpSpPr>
            <p:cNvPr id="28" name="Group 17"/>
            <p:cNvGrpSpPr>
              <a:grpSpLocks noChangeAspect="1"/>
            </p:cNvGrpSpPr>
            <p:nvPr/>
          </p:nvGrpSpPr>
          <p:grpSpPr>
            <a:xfrm>
              <a:off x="6452985" y="4157136"/>
              <a:ext cx="354212" cy="353201"/>
              <a:chOff x="2945554" y="1095081"/>
              <a:chExt cx="612371" cy="574069"/>
            </a:xfrm>
          </p:grpSpPr>
          <p:sp>
            <p:nvSpPr>
              <p:cNvPr id="337" name="Oval 336"/>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338" name="Flowchart: Magnetic Disk 161"/>
              <p:cNvSpPr/>
              <p:nvPr/>
            </p:nvSpPr>
            <p:spPr bwMode="auto">
              <a:xfrm>
                <a:off x="3102429" y="1206773"/>
                <a:ext cx="255134" cy="211931"/>
              </a:xfrm>
              <a:prstGeom prst="flowChartMagneticDisk">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29" name="Group 16"/>
              <p:cNvGrpSpPr/>
              <p:nvPr/>
            </p:nvGrpSpPr>
            <p:grpSpPr>
              <a:xfrm>
                <a:off x="3179547" y="1370500"/>
                <a:ext cx="230981" cy="132829"/>
                <a:chOff x="3757613" y="1285875"/>
                <a:chExt cx="230981" cy="132829"/>
              </a:xfrm>
            </p:grpSpPr>
            <p:sp>
              <p:nvSpPr>
                <p:cNvPr id="340" name="Rectangle 12"/>
                <p:cNvSpPr/>
                <p:nvPr/>
              </p:nvSpPr>
              <p:spPr bwMode="auto">
                <a:xfrm>
                  <a:off x="3757613" y="1285875"/>
                  <a:ext cx="230981" cy="132829"/>
                </a:xfrm>
                <a:prstGeom prst="rect">
                  <a:avLst/>
                </a:prstGeom>
                <a:solidFill>
                  <a:srgbClr val="FF9900"/>
                </a:solidFill>
                <a:ln w="1270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341" name="Rectangle 340"/>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342" name="Rectangle 341"/>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sp>
        <p:nvSpPr>
          <p:cNvPr id="283" name="Rectangle 43"/>
          <p:cNvSpPr>
            <a:spLocks noChangeArrowheads="1"/>
          </p:cNvSpPr>
          <p:nvPr/>
        </p:nvSpPr>
        <p:spPr bwMode="auto">
          <a:xfrm>
            <a:off x="6316688" y="4313009"/>
            <a:ext cx="2137898" cy="198516"/>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lvl="0" algn="l" eaLnBrk="0" hangingPunct="0">
              <a:lnSpc>
                <a:spcPct val="85000"/>
              </a:lnSpc>
            </a:pPr>
            <a:r>
              <a:rPr lang="en-US" sz="1200" b="1" dirty="0" smtClean="0">
                <a:solidFill>
                  <a:prstClr val="black"/>
                </a:solidFill>
                <a:latin typeface="Calibri"/>
                <a:cs typeface="Times New Roman" pitchFamily="18" charset="0"/>
              </a:rPr>
              <a:t>Stage 3: Convert to Virtual</a:t>
            </a:r>
            <a:endParaRPr lang="en-US" sz="1200" b="1" dirty="0">
              <a:solidFill>
                <a:prstClr val="black"/>
              </a:solidFill>
              <a:latin typeface="Calibri"/>
              <a:cs typeface="Times New Roman" pitchFamily="18" charset="0"/>
            </a:endParaRPr>
          </a:p>
        </p:txBody>
      </p:sp>
      <p:cxnSp>
        <p:nvCxnSpPr>
          <p:cNvPr id="284" name="Straight Arrow Connector 283"/>
          <p:cNvCxnSpPr/>
          <p:nvPr/>
        </p:nvCxnSpPr>
        <p:spPr bwMode="auto">
          <a:xfrm flipV="1">
            <a:off x="7254034" y="5252685"/>
            <a:ext cx="359396" cy="1"/>
          </a:xfrm>
          <a:prstGeom prst="straightConnector1">
            <a:avLst/>
          </a:prstGeom>
          <a:solidFill>
            <a:schemeClr val="accent1"/>
          </a:solidFill>
          <a:ln w="25400" cap="flat" cmpd="sng" algn="ctr">
            <a:solidFill>
              <a:schemeClr val="accent1">
                <a:lumMod val="50000"/>
              </a:schemeClr>
            </a:solidFill>
            <a:prstDash val="sysDash"/>
            <a:round/>
            <a:headEnd type="none" w="med" len="med"/>
            <a:tailEnd type="triangle"/>
          </a:ln>
          <a:effectLst/>
        </p:spPr>
      </p:cxnSp>
      <p:grpSp>
        <p:nvGrpSpPr>
          <p:cNvPr id="30" name="Group 238"/>
          <p:cNvGrpSpPr>
            <a:grpSpLocks noChangeAspect="1"/>
          </p:cNvGrpSpPr>
          <p:nvPr/>
        </p:nvGrpSpPr>
        <p:grpSpPr>
          <a:xfrm>
            <a:off x="7727530" y="4749801"/>
            <a:ext cx="500609" cy="748001"/>
            <a:chOff x="6125007" y="1676400"/>
            <a:chExt cx="2254250" cy="3448050"/>
          </a:xfrm>
        </p:grpSpPr>
        <p:pic>
          <p:nvPicPr>
            <p:cNvPr id="312" name="Picture 311" descr="rack.png"/>
            <p:cNvPicPr>
              <a:picLocks noChangeAspect="1"/>
            </p:cNvPicPr>
            <p:nvPr/>
          </p:nvPicPr>
          <p:blipFill>
            <a:blip r:embed="rId7" cstate="print"/>
            <a:stretch>
              <a:fillRect/>
            </a:stretch>
          </p:blipFill>
          <p:spPr>
            <a:xfrm>
              <a:off x="6125007" y="1676400"/>
              <a:ext cx="2254250" cy="3448050"/>
            </a:xfrm>
            <a:prstGeom prst="rect">
              <a:avLst/>
            </a:prstGeom>
          </p:spPr>
        </p:pic>
        <p:pic>
          <p:nvPicPr>
            <p:cNvPr id="313" name="Picture 312" descr="IMG_diskarray_face.png"/>
            <p:cNvPicPr>
              <a:picLocks noChangeAspect="1"/>
            </p:cNvPicPr>
            <p:nvPr/>
          </p:nvPicPr>
          <p:blipFill>
            <a:blip r:embed="rId8" cstate="print"/>
            <a:stretch>
              <a:fillRect/>
            </a:stretch>
          </p:blipFill>
          <p:spPr>
            <a:xfrm>
              <a:off x="6397235" y="3793277"/>
              <a:ext cx="647700" cy="777240"/>
            </a:xfrm>
            <a:prstGeom prst="rect">
              <a:avLst/>
            </a:prstGeom>
          </p:spPr>
        </p:pic>
        <p:pic>
          <p:nvPicPr>
            <p:cNvPr id="314" name="Picture 313" descr="IMG_diskarray_face.png"/>
            <p:cNvPicPr>
              <a:picLocks noChangeAspect="1"/>
            </p:cNvPicPr>
            <p:nvPr/>
          </p:nvPicPr>
          <p:blipFill>
            <a:blip r:embed="rId8" cstate="print"/>
            <a:stretch>
              <a:fillRect/>
            </a:stretch>
          </p:blipFill>
          <p:spPr>
            <a:xfrm>
              <a:off x="6397236" y="3374177"/>
              <a:ext cx="647700" cy="777238"/>
            </a:xfrm>
            <a:prstGeom prst="rect">
              <a:avLst/>
            </a:prstGeom>
          </p:spPr>
        </p:pic>
        <p:pic>
          <p:nvPicPr>
            <p:cNvPr id="315" name="Picture 314" descr="IMG_switchface.png"/>
            <p:cNvPicPr>
              <a:picLocks noChangeAspect="1"/>
            </p:cNvPicPr>
            <p:nvPr/>
          </p:nvPicPr>
          <p:blipFill>
            <a:blip r:embed="rId9" cstate="print"/>
            <a:stretch>
              <a:fillRect/>
            </a:stretch>
          </p:blipFill>
          <p:spPr>
            <a:xfrm>
              <a:off x="6391520" y="3237442"/>
              <a:ext cx="653415" cy="497840"/>
            </a:xfrm>
            <a:prstGeom prst="rect">
              <a:avLst/>
            </a:prstGeom>
          </p:spPr>
        </p:pic>
        <p:pic>
          <p:nvPicPr>
            <p:cNvPr id="316" name="Picture 315" descr="IMG_switchface.png"/>
            <p:cNvPicPr>
              <a:picLocks noChangeAspect="1"/>
            </p:cNvPicPr>
            <p:nvPr/>
          </p:nvPicPr>
          <p:blipFill>
            <a:blip r:embed="rId9" cstate="print"/>
            <a:stretch>
              <a:fillRect/>
            </a:stretch>
          </p:blipFill>
          <p:spPr>
            <a:xfrm>
              <a:off x="6391521" y="3098449"/>
              <a:ext cx="653415" cy="497840"/>
            </a:xfrm>
            <a:prstGeom prst="rect">
              <a:avLst/>
            </a:prstGeom>
          </p:spPr>
        </p:pic>
        <p:pic>
          <p:nvPicPr>
            <p:cNvPr id="317" name="Picture 316" descr="IMG_switchface.png"/>
            <p:cNvPicPr>
              <a:picLocks noChangeAspect="1"/>
            </p:cNvPicPr>
            <p:nvPr/>
          </p:nvPicPr>
          <p:blipFill>
            <a:blip r:embed="rId9" cstate="print"/>
            <a:stretch>
              <a:fillRect/>
            </a:stretch>
          </p:blipFill>
          <p:spPr>
            <a:xfrm>
              <a:off x="6391521" y="2820458"/>
              <a:ext cx="653415" cy="497840"/>
            </a:xfrm>
            <a:prstGeom prst="rect">
              <a:avLst/>
            </a:prstGeom>
          </p:spPr>
        </p:pic>
        <p:pic>
          <p:nvPicPr>
            <p:cNvPr id="318" name="Picture 317" descr="IMG_switchface.png"/>
            <p:cNvPicPr>
              <a:picLocks noChangeAspect="1"/>
            </p:cNvPicPr>
            <p:nvPr/>
          </p:nvPicPr>
          <p:blipFill>
            <a:blip r:embed="rId9" cstate="print"/>
            <a:stretch>
              <a:fillRect/>
            </a:stretch>
          </p:blipFill>
          <p:spPr>
            <a:xfrm>
              <a:off x="6391520" y="2959452"/>
              <a:ext cx="653415" cy="497840"/>
            </a:xfrm>
            <a:prstGeom prst="rect">
              <a:avLst/>
            </a:prstGeom>
          </p:spPr>
        </p:pic>
        <p:pic>
          <p:nvPicPr>
            <p:cNvPr id="319" name="Picture 318" descr="IMG_routerface.png"/>
            <p:cNvPicPr>
              <a:picLocks noChangeAspect="1"/>
            </p:cNvPicPr>
            <p:nvPr/>
          </p:nvPicPr>
          <p:blipFill>
            <a:blip r:embed="rId10" cstate="print"/>
            <a:stretch>
              <a:fillRect/>
            </a:stretch>
          </p:blipFill>
          <p:spPr>
            <a:xfrm>
              <a:off x="6391518" y="2601384"/>
              <a:ext cx="653415" cy="578739"/>
            </a:xfrm>
            <a:prstGeom prst="rect">
              <a:avLst/>
            </a:prstGeom>
          </p:spPr>
        </p:pic>
      </p:grpSp>
      <p:pic>
        <p:nvPicPr>
          <p:cNvPr id="358" name="Picture 357" descr="vm_hypervisor.png"/>
          <p:cNvPicPr>
            <a:picLocks noChangeAspect="1"/>
          </p:cNvPicPr>
          <p:nvPr/>
        </p:nvPicPr>
        <p:blipFill>
          <a:blip r:embed="rId16" cstate="print"/>
          <a:stretch>
            <a:fillRect/>
          </a:stretch>
        </p:blipFill>
        <p:spPr>
          <a:xfrm>
            <a:off x="7992533" y="4733598"/>
            <a:ext cx="520701" cy="485548"/>
          </a:xfrm>
          <a:prstGeom prst="rect">
            <a:avLst/>
          </a:prstGeom>
        </p:spPr>
      </p:pic>
      <p:grpSp>
        <p:nvGrpSpPr>
          <p:cNvPr id="31" name="Group 358"/>
          <p:cNvGrpSpPr/>
          <p:nvPr/>
        </p:nvGrpSpPr>
        <p:grpSpPr>
          <a:xfrm>
            <a:off x="6928505" y="5173134"/>
            <a:ext cx="378230" cy="434173"/>
            <a:chOff x="-750763" y="2607734"/>
            <a:chExt cx="445308" cy="511172"/>
          </a:xfrm>
        </p:grpSpPr>
        <p:pic>
          <p:nvPicPr>
            <p:cNvPr id="360" name="Picture 359" descr="IMG_disk_sm_silver.png"/>
            <p:cNvPicPr>
              <a:picLocks noChangeAspect="1"/>
            </p:cNvPicPr>
            <p:nvPr/>
          </p:nvPicPr>
          <p:blipFill>
            <a:blip r:embed="rId13" cstate="print"/>
            <a:stretch>
              <a:fillRect/>
            </a:stretch>
          </p:blipFill>
          <p:spPr>
            <a:xfrm>
              <a:off x="-750763" y="2774805"/>
              <a:ext cx="445308" cy="344101"/>
            </a:xfrm>
            <a:prstGeom prst="rect">
              <a:avLst/>
            </a:prstGeom>
          </p:spPr>
        </p:pic>
        <p:pic>
          <p:nvPicPr>
            <p:cNvPr id="361" name="Picture 360" descr="IMG_disk_sm_silver.png"/>
            <p:cNvPicPr>
              <a:picLocks noChangeAspect="1"/>
            </p:cNvPicPr>
            <p:nvPr/>
          </p:nvPicPr>
          <p:blipFill>
            <a:blip r:embed="rId13" cstate="print"/>
            <a:stretch>
              <a:fillRect/>
            </a:stretch>
          </p:blipFill>
          <p:spPr>
            <a:xfrm>
              <a:off x="-750763" y="2691270"/>
              <a:ext cx="445308" cy="344101"/>
            </a:xfrm>
            <a:prstGeom prst="rect">
              <a:avLst/>
            </a:prstGeom>
          </p:spPr>
        </p:pic>
        <p:pic>
          <p:nvPicPr>
            <p:cNvPr id="362" name="Picture 361" descr="IMG_disk_sm_silver.png"/>
            <p:cNvPicPr>
              <a:picLocks noChangeAspect="1"/>
            </p:cNvPicPr>
            <p:nvPr/>
          </p:nvPicPr>
          <p:blipFill>
            <a:blip r:embed="rId13" cstate="print"/>
            <a:stretch>
              <a:fillRect/>
            </a:stretch>
          </p:blipFill>
          <p:spPr>
            <a:xfrm>
              <a:off x="-750763" y="2607734"/>
              <a:ext cx="445308" cy="344101"/>
            </a:xfrm>
            <a:prstGeom prst="rect">
              <a:avLst/>
            </a:prstGeom>
          </p:spPr>
        </p:pic>
      </p:grpSp>
      <p:sp>
        <p:nvSpPr>
          <p:cNvPr id="130" name="Footer Placeholder 129"/>
          <p:cNvSpPr>
            <a:spLocks noGrp="1"/>
          </p:cNvSpPr>
          <p:nvPr>
            <p:ph type="ftr" sz="quarter" idx="10"/>
          </p:nvPr>
        </p:nvSpPr>
        <p:spPr/>
        <p:txBody>
          <a:bodyPr/>
          <a:lstStyle/>
          <a:p>
            <a:pPr>
              <a:defRPr/>
            </a:pPr>
            <a:r>
              <a:rPr lang="en-US" smtClean="0"/>
              <a:t>Backup Exec 2012 Family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45534" y="1540933"/>
            <a:ext cx="8652934" cy="4631267"/>
          </a:xfrm>
          <a:prstGeom prst="roundRect">
            <a:avLst>
              <a:gd name="adj" fmla="val 3141"/>
            </a:avLst>
          </a:prstGeom>
          <a:gradFill flip="none" rotWithShape="1">
            <a:gsLst>
              <a:gs pos="0">
                <a:schemeClr val="bg2">
                  <a:lumMod val="50000"/>
                </a:schemeClr>
              </a:gs>
              <a:gs pos="100000">
                <a:srgbClr val="FFFFFF">
                  <a:alpha val="0"/>
                </a:srgbClr>
              </a:gs>
            </a:gsLst>
            <a:lin ang="16200000" scaled="0"/>
            <a:tileRect/>
          </a:gradFill>
          <a:ln w="28575" cap="flat" cmpd="sng" algn="ctr">
            <a:noFill/>
            <a:prstDash val="solid"/>
          </a:ln>
          <a:effectLst/>
        </p:spPr>
      </p:sp>
      <p:sp>
        <p:nvSpPr>
          <p:cNvPr id="2" name="Title 1"/>
          <p:cNvSpPr>
            <a:spLocks noGrp="1"/>
          </p:cNvSpPr>
          <p:nvPr>
            <p:ph type="title"/>
          </p:nvPr>
        </p:nvSpPr>
        <p:spPr>
          <a:xfrm>
            <a:off x="367748" y="126795"/>
            <a:ext cx="8382000" cy="838200"/>
          </a:xfrm>
        </p:spPr>
        <p:txBody>
          <a:bodyPr/>
          <a:lstStyle/>
          <a:p>
            <a:r>
              <a:rPr lang="en-GB" noProof="0" dirty="0" smtClean="0"/>
              <a:t>Simplified - </a:t>
            </a:r>
            <a:r>
              <a:rPr lang="en-GB" sz="2400" noProof="0" dirty="0" smtClean="0"/>
              <a:t>User Only Shown Relevant Options</a:t>
            </a:r>
            <a:endParaRPr lang="en-GB" noProof="0" dirty="0"/>
          </a:p>
        </p:txBody>
      </p:sp>
      <p:pic>
        <p:nvPicPr>
          <p:cNvPr id="7" name="Picture 2" descr="\\uitestserver\Users\gdowers\Pictures\Leros-BackupDialog-Selections.png"/>
          <p:cNvPicPr>
            <a:picLocks noChangeAspect="1" noChangeArrowheads="1"/>
          </p:cNvPicPr>
          <p:nvPr/>
        </p:nvPicPr>
        <p:blipFill>
          <a:blip r:embed="rId2" cstate="screen"/>
          <a:srcRect/>
          <a:stretch>
            <a:fillRect/>
          </a:stretch>
        </p:blipFill>
        <p:spPr bwMode="auto">
          <a:xfrm>
            <a:off x="339128" y="1279196"/>
            <a:ext cx="4695947" cy="3998115"/>
          </a:xfrm>
          <a:prstGeom prst="rect">
            <a:avLst/>
          </a:prstGeom>
          <a:noFill/>
          <a:ln>
            <a:solidFill>
              <a:srgbClr val="4E4845"/>
            </a:solidFill>
          </a:ln>
          <a:effectLst>
            <a:outerShdw blurRad="76200" dist="38100" dir="5400000">
              <a:srgbClr val="000000">
                <a:alpha val="40000"/>
              </a:srgbClr>
            </a:outerShdw>
          </a:effectLst>
        </p:spPr>
      </p:pic>
      <p:pic>
        <p:nvPicPr>
          <p:cNvPr id="8" name="Picture 2"/>
          <p:cNvPicPr>
            <a:picLocks noChangeAspect="1" noChangeArrowheads="1"/>
          </p:cNvPicPr>
          <p:nvPr/>
        </p:nvPicPr>
        <p:blipFill>
          <a:blip r:embed="rId3" cstate="screen"/>
          <a:srcRect/>
          <a:stretch>
            <a:fillRect/>
          </a:stretch>
        </p:blipFill>
        <p:spPr bwMode="auto">
          <a:xfrm>
            <a:off x="2007875" y="1833373"/>
            <a:ext cx="6832854" cy="4275880"/>
          </a:xfrm>
          <a:prstGeom prst="rect">
            <a:avLst/>
          </a:prstGeom>
          <a:noFill/>
          <a:ln w="9525">
            <a:solidFill>
              <a:srgbClr val="4E4845"/>
            </a:solidFill>
            <a:miter lim="800000"/>
            <a:headEnd/>
            <a:tailEnd/>
          </a:ln>
          <a:effectLst>
            <a:outerShdw blurRad="76200" dist="38100" dir="5400000">
              <a:srgbClr val="000000">
                <a:alpha val="40000"/>
              </a:srgbClr>
            </a:outerShdw>
          </a:effectLst>
        </p:spPr>
      </p:pic>
      <p:sp>
        <p:nvSpPr>
          <p:cNvPr id="11"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22</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14" name="Footer Placeholder 3"/>
          <p:cNvSpPr>
            <a:spLocks noGrp="1"/>
          </p:cNvSpPr>
          <p:nvPr>
            <p:ph type="ftr" sz="quarter" idx="10"/>
          </p:nvPr>
        </p:nvSpPr>
        <p:spPr>
          <a:xfrm>
            <a:off x="381000" y="6357938"/>
            <a:ext cx="4183063" cy="233362"/>
          </a:xfrm>
        </p:spPr>
        <p:txBody>
          <a:bodyPr/>
          <a:lstStyle/>
          <a:p>
            <a:pPr>
              <a:defRPr/>
            </a:pPr>
            <a:r>
              <a:rPr lang="en-US" dirty="0" smtClean="0"/>
              <a:t>Backup Exec 2012 Family</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4721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Round Same Side Corner Rectangle 474"/>
          <p:cNvSpPr/>
          <p:nvPr/>
        </p:nvSpPr>
        <p:spPr bwMode="auto">
          <a:xfrm>
            <a:off x="380999" y="2142067"/>
            <a:ext cx="2700867" cy="3877734"/>
          </a:xfrm>
          <a:prstGeom prst="round2SameRect">
            <a:avLst>
              <a:gd name="adj1" fmla="val 0"/>
              <a:gd name="adj2" fmla="val 3209"/>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137160" rIns="91440" bIns="45720" numCol="1" rtlCol="0" anchor="t" anchorCtr="0" compatLnSpc="1">
            <a:prstTxWarp prst="textNoShape">
              <a:avLst/>
            </a:prstTxWarp>
          </a:bodyPr>
          <a:lstStyle/>
          <a:p>
            <a:pPr marL="182880" lvl="0" indent="-182880" algn="l">
              <a:spcAft>
                <a:spcPts val="600"/>
              </a:spcAft>
              <a:buClr>
                <a:srgbClr val="5482AB">
                  <a:lumMod val="50000"/>
                </a:srgbClr>
              </a:buClr>
              <a:buFontTx/>
              <a:buChar char="•"/>
              <a:defRPr/>
            </a:pPr>
            <a:endParaRPr lang="en-US" sz="1600" dirty="0" smtClean="0">
              <a:solidFill>
                <a:schemeClr val="bg2">
                  <a:lumMod val="50000"/>
                </a:schemeClr>
              </a:solidFill>
              <a:latin typeface="Calibri"/>
              <a:cs typeface="Arial" charset="0"/>
            </a:endParaRPr>
          </a:p>
        </p:txBody>
      </p:sp>
      <p:sp>
        <p:nvSpPr>
          <p:cNvPr id="476" name="Round Same Side Corner Rectangle 475"/>
          <p:cNvSpPr/>
          <p:nvPr/>
        </p:nvSpPr>
        <p:spPr bwMode="auto">
          <a:xfrm>
            <a:off x="3225799" y="2142067"/>
            <a:ext cx="2700867" cy="3877734"/>
          </a:xfrm>
          <a:prstGeom prst="round2SameRect">
            <a:avLst>
              <a:gd name="adj1" fmla="val 0"/>
              <a:gd name="adj2" fmla="val 2282"/>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137160" rIns="91440" bIns="45720" numCol="1" rtlCol="0" anchor="t" anchorCtr="0" compatLnSpc="1">
            <a:prstTxWarp prst="textNoShape">
              <a:avLst/>
            </a:prstTxWarp>
          </a:bodyPr>
          <a:lstStyle/>
          <a:p>
            <a:pPr marL="182880" lvl="0" indent="-182880" algn="l">
              <a:spcAft>
                <a:spcPts val="600"/>
              </a:spcAft>
              <a:buClr>
                <a:srgbClr val="5482AB">
                  <a:lumMod val="50000"/>
                </a:srgbClr>
              </a:buClr>
              <a:buFontTx/>
              <a:buChar char="•"/>
              <a:defRPr/>
            </a:pPr>
            <a:endParaRPr lang="en-US" sz="1600" dirty="0" smtClean="0">
              <a:solidFill>
                <a:schemeClr val="bg2">
                  <a:lumMod val="50000"/>
                </a:schemeClr>
              </a:solidFill>
              <a:latin typeface="Calibri"/>
              <a:cs typeface="Arial" charset="0"/>
            </a:endParaRPr>
          </a:p>
        </p:txBody>
      </p:sp>
      <p:sp>
        <p:nvSpPr>
          <p:cNvPr id="477" name="Round Same Side Corner Rectangle 476"/>
          <p:cNvSpPr/>
          <p:nvPr/>
        </p:nvSpPr>
        <p:spPr bwMode="auto">
          <a:xfrm>
            <a:off x="6062134" y="2142067"/>
            <a:ext cx="2692400" cy="3877734"/>
          </a:xfrm>
          <a:prstGeom prst="round2SameRect">
            <a:avLst>
              <a:gd name="adj1" fmla="val 0"/>
              <a:gd name="adj2" fmla="val 2889"/>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137160" rIns="91440" bIns="45720" numCol="1" rtlCol="0" anchor="t" anchorCtr="0" compatLnSpc="1">
            <a:prstTxWarp prst="textNoShape">
              <a:avLst/>
            </a:prstTxWarp>
          </a:bodyPr>
          <a:lstStyle/>
          <a:p>
            <a:pPr marL="182880" lvl="0" indent="-182880" algn="l">
              <a:spcAft>
                <a:spcPts val="600"/>
              </a:spcAft>
              <a:buClr>
                <a:srgbClr val="5482AB">
                  <a:lumMod val="50000"/>
                </a:srgbClr>
              </a:buClr>
              <a:buFontTx/>
              <a:buChar char="•"/>
              <a:defRPr/>
            </a:pPr>
            <a:endParaRPr lang="en-US" sz="1600" dirty="0" smtClean="0">
              <a:solidFill>
                <a:schemeClr val="bg2">
                  <a:lumMod val="50000"/>
                </a:schemeClr>
              </a:solidFill>
              <a:latin typeface="Calibri"/>
              <a:cs typeface="Arial" charset="0"/>
            </a:endParaRPr>
          </a:p>
        </p:txBody>
      </p:sp>
      <p:sp>
        <p:nvSpPr>
          <p:cNvPr id="3" name="Title 2"/>
          <p:cNvSpPr>
            <a:spLocks noGrp="1"/>
          </p:cNvSpPr>
          <p:nvPr>
            <p:ph type="title"/>
          </p:nvPr>
        </p:nvSpPr>
        <p:spPr/>
        <p:txBody>
          <a:bodyPr anchor="ctr"/>
          <a:lstStyle/>
          <a:p>
            <a:r>
              <a:rPr lang="en-GB" noProof="0" dirty="0" smtClean="0"/>
              <a:t>Powerful And Flexible Data Deduplication Technology</a:t>
            </a:r>
          </a:p>
        </p:txBody>
      </p:sp>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23</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472" name="Round Same Side Corner Rectangle 471"/>
          <p:cNvSpPr/>
          <p:nvPr/>
        </p:nvSpPr>
        <p:spPr bwMode="auto">
          <a:xfrm>
            <a:off x="3225800" y="1168401"/>
            <a:ext cx="2700867" cy="1024465"/>
          </a:xfrm>
          <a:prstGeom prst="round2SameRect">
            <a:avLst>
              <a:gd name="adj1" fmla="val 5089"/>
              <a:gd name="adj2" fmla="val 0"/>
            </a:avLst>
          </a:prstGeom>
          <a:solidFill>
            <a:schemeClr val="accent6">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Server</a:t>
            </a:r>
          </a:p>
          <a:p>
            <a:pPr lvl="0" algn="ctr" eaLnBrk="0" hangingPunct="0">
              <a:lnSpc>
                <a:spcPct val="90000"/>
              </a:lnSpc>
              <a:spcAft>
                <a:spcPts val="0"/>
              </a:spcAft>
              <a:defRPr/>
            </a:pPr>
            <a:r>
              <a:rPr lang="en-US" sz="2200" b="1" dirty="0" err="1" smtClean="0">
                <a:solidFill>
                  <a:schemeClr val="bg1"/>
                </a:solidFill>
                <a:effectLst>
                  <a:outerShdw blurRad="12700" dist="12700" dir="16200000" algn="tl" rotWithShape="0">
                    <a:srgbClr val="000000">
                      <a:alpha val="45000"/>
                    </a:srgbClr>
                  </a:outerShdw>
                </a:effectLst>
                <a:latin typeface="Calibri"/>
              </a:rPr>
              <a:t>Deduplication</a:t>
            </a:r>
            <a:endParaRPr lang="en-US" sz="2200" b="1" dirty="0" smtClean="0">
              <a:solidFill>
                <a:schemeClr val="bg1"/>
              </a:solidFill>
              <a:effectLst>
                <a:outerShdw blurRad="12700" dist="12700" dir="16200000" algn="tl" rotWithShape="0">
                  <a:srgbClr val="000000">
                    <a:alpha val="45000"/>
                  </a:srgbClr>
                </a:outerShdw>
              </a:effectLst>
              <a:latin typeface="Calibri"/>
            </a:endParaRPr>
          </a:p>
        </p:txBody>
      </p:sp>
      <p:sp>
        <p:nvSpPr>
          <p:cNvPr id="473" name="Round Same Side Corner Rectangle 472"/>
          <p:cNvSpPr/>
          <p:nvPr/>
        </p:nvSpPr>
        <p:spPr bwMode="auto">
          <a:xfrm>
            <a:off x="6051782" y="1168401"/>
            <a:ext cx="2700867" cy="1024465"/>
          </a:xfrm>
          <a:prstGeom prst="round2SameRect">
            <a:avLst>
              <a:gd name="adj1" fmla="val 5089"/>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Appliance</a:t>
            </a:r>
          </a:p>
          <a:p>
            <a:pPr lvl="0" algn="ctr" eaLnBrk="0" hangingPunct="0">
              <a:lnSpc>
                <a:spcPct val="90000"/>
              </a:lnSpc>
              <a:spcAft>
                <a:spcPts val="0"/>
              </a:spcAft>
              <a:defRPr/>
            </a:pPr>
            <a:r>
              <a:rPr lang="en-US" sz="2200" b="1" dirty="0" err="1" smtClean="0">
                <a:solidFill>
                  <a:schemeClr val="bg1"/>
                </a:solidFill>
                <a:effectLst>
                  <a:outerShdw blurRad="12700" dist="12700" dir="16200000" algn="tl" rotWithShape="0">
                    <a:srgbClr val="000000">
                      <a:alpha val="45000"/>
                    </a:srgbClr>
                  </a:outerShdw>
                </a:effectLst>
                <a:latin typeface="Calibri"/>
              </a:rPr>
              <a:t>Deduplication</a:t>
            </a:r>
            <a:endParaRPr lang="en-US" sz="2200" b="1" dirty="0" smtClean="0">
              <a:solidFill>
                <a:schemeClr val="bg1"/>
              </a:solidFill>
              <a:effectLst>
                <a:outerShdw blurRad="12700" dist="12700" dir="16200000" algn="tl" rotWithShape="0">
                  <a:srgbClr val="000000">
                    <a:alpha val="45000"/>
                  </a:srgbClr>
                </a:outerShdw>
              </a:effectLst>
              <a:latin typeface="Calibri"/>
            </a:endParaRPr>
          </a:p>
        </p:txBody>
      </p:sp>
      <p:sp>
        <p:nvSpPr>
          <p:cNvPr id="474" name="Round Same Side Corner Rectangle 473"/>
          <p:cNvSpPr/>
          <p:nvPr/>
        </p:nvSpPr>
        <p:spPr bwMode="auto">
          <a:xfrm>
            <a:off x="380999" y="1168401"/>
            <a:ext cx="2700867" cy="1024465"/>
          </a:xfrm>
          <a:prstGeom prst="round2SameRect">
            <a:avLst>
              <a:gd name="adj1" fmla="val 5089"/>
              <a:gd name="adj2" fmla="val 0"/>
            </a:avLst>
          </a:prstGeom>
          <a:solidFill>
            <a:schemeClr val="accent3">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Client/Source</a:t>
            </a:r>
          </a:p>
          <a:p>
            <a:pPr lvl="0" algn="ctr" eaLnBrk="0" hangingPunct="0">
              <a:lnSpc>
                <a:spcPct val="90000"/>
              </a:lnSpc>
              <a:spcAft>
                <a:spcPts val="0"/>
              </a:spcAft>
              <a:defRPr/>
            </a:pPr>
            <a:r>
              <a:rPr lang="en-US" sz="2200" b="1" dirty="0" err="1" smtClean="0">
                <a:solidFill>
                  <a:schemeClr val="bg1"/>
                </a:solidFill>
                <a:effectLst>
                  <a:outerShdw blurRad="12700" dist="12700" dir="16200000" algn="tl" rotWithShape="0">
                    <a:srgbClr val="000000">
                      <a:alpha val="45000"/>
                    </a:srgbClr>
                  </a:outerShdw>
                </a:effectLst>
                <a:latin typeface="Calibri"/>
              </a:rPr>
              <a:t>Deduplication</a:t>
            </a:r>
            <a:endParaRPr lang="en-US" sz="2200" b="1" dirty="0" smtClean="0">
              <a:solidFill>
                <a:schemeClr val="bg1"/>
              </a:solidFill>
              <a:effectLst>
                <a:outerShdw blurRad="12700" dist="12700" dir="16200000" algn="tl" rotWithShape="0">
                  <a:srgbClr val="000000">
                    <a:alpha val="45000"/>
                  </a:srgbClr>
                </a:outerShdw>
              </a:effectLst>
              <a:latin typeface="Calibri"/>
            </a:endParaRPr>
          </a:p>
        </p:txBody>
      </p:sp>
      <p:sp>
        <p:nvSpPr>
          <p:cNvPr id="479" name="Oval 478"/>
          <p:cNvSpPr>
            <a:spLocks noChangeAspect="1"/>
          </p:cNvSpPr>
          <p:nvPr/>
        </p:nvSpPr>
        <p:spPr bwMode="auto">
          <a:xfrm>
            <a:off x="4788727" y="2887908"/>
            <a:ext cx="884626" cy="871297"/>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2" name="Group 17"/>
          <p:cNvGrpSpPr/>
          <p:nvPr/>
        </p:nvGrpSpPr>
        <p:grpSpPr>
          <a:xfrm>
            <a:off x="4879853" y="2641610"/>
            <a:ext cx="705893" cy="1079717"/>
            <a:chOff x="3098800" y="905646"/>
            <a:chExt cx="3454400" cy="5283774"/>
          </a:xfrm>
        </p:grpSpPr>
        <p:pic>
          <p:nvPicPr>
            <p:cNvPr id="481"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482" name="Picture 481"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4" name="Group 16"/>
            <p:cNvGrpSpPr/>
            <p:nvPr/>
          </p:nvGrpSpPr>
          <p:grpSpPr>
            <a:xfrm>
              <a:off x="3536357" y="3847063"/>
              <a:ext cx="972145" cy="1490629"/>
              <a:chOff x="1081022" y="3847073"/>
              <a:chExt cx="972145" cy="1490628"/>
            </a:xfrm>
          </p:grpSpPr>
          <p:pic>
            <p:nvPicPr>
              <p:cNvPr id="489" name="Picture 488"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490"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491" name="Picture 490"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492" name="Picture 491"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5" name="Group 396"/>
            <p:cNvGrpSpPr/>
            <p:nvPr/>
          </p:nvGrpSpPr>
          <p:grpSpPr>
            <a:xfrm>
              <a:off x="3536357" y="2314605"/>
              <a:ext cx="972145" cy="1490629"/>
              <a:chOff x="1081022" y="2314607"/>
              <a:chExt cx="972145" cy="1490628"/>
            </a:xfrm>
          </p:grpSpPr>
          <p:pic>
            <p:nvPicPr>
              <p:cNvPr id="485" name="Picture 484"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486" name="Picture 485"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487" name="Picture 486"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488"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493" name="Picture 492" descr="SYM_iso.png"/>
          <p:cNvPicPr>
            <a:picLocks noChangeAspect="1"/>
          </p:cNvPicPr>
          <p:nvPr/>
        </p:nvPicPr>
        <p:blipFill>
          <a:blip r:embed="rId6" cstate="print"/>
          <a:stretch>
            <a:fillRect/>
          </a:stretch>
        </p:blipFill>
        <p:spPr>
          <a:xfrm>
            <a:off x="5227555" y="3091729"/>
            <a:ext cx="225093" cy="369151"/>
          </a:xfrm>
          <a:prstGeom prst="rect">
            <a:avLst/>
          </a:prstGeom>
        </p:spPr>
      </p:pic>
      <p:grpSp>
        <p:nvGrpSpPr>
          <p:cNvPr id="7" name="Group 17"/>
          <p:cNvGrpSpPr>
            <a:grpSpLocks noChangeAspect="1"/>
          </p:cNvGrpSpPr>
          <p:nvPr/>
        </p:nvGrpSpPr>
        <p:grpSpPr>
          <a:xfrm>
            <a:off x="5318451" y="2717810"/>
            <a:ext cx="354212" cy="353201"/>
            <a:chOff x="2945554" y="1095081"/>
            <a:chExt cx="612371" cy="574069"/>
          </a:xfrm>
        </p:grpSpPr>
        <p:sp>
          <p:nvSpPr>
            <p:cNvPr id="495" name="Oval 494"/>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496"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8" name="Group 16"/>
            <p:cNvGrpSpPr/>
            <p:nvPr/>
          </p:nvGrpSpPr>
          <p:grpSpPr>
            <a:xfrm>
              <a:off x="3179547" y="1370500"/>
              <a:ext cx="230981" cy="132829"/>
              <a:chOff x="3757613" y="1285875"/>
              <a:chExt cx="230981" cy="132829"/>
            </a:xfrm>
          </p:grpSpPr>
          <p:sp>
            <p:nvSpPr>
              <p:cNvPr id="498"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499" name="Rectangle 498"/>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500" name="Rectangle 499"/>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nvGrpSpPr>
          <p:cNvPr id="9" name="Group 327"/>
          <p:cNvGrpSpPr/>
          <p:nvPr/>
        </p:nvGrpSpPr>
        <p:grpSpPr>
          <a:xfrm>
            <a:off x="5240109" y="3395135"/>
            <a:ext cx="501551" cy="575732"/>
            <a:chOff x="-750763" y="2607734"/>
            <a:chExt cx="445308" cy="511172"/>
          </a:xfrm>
        </p:grpSpPr>
        <p:pic>
          <p:nvPicPr>
            <p:cNvPr id="502" name="Picture 501" descr="IMG_disk_sm_silver.png"/>
            <p:cNvPicPr>
              <a:picLocks noChangeAspect="1"/>
            </p:cNvPicPr>
            <p:nvPr/>
          </p:nvPicPr>
          <p:blipFill>
            <a:blip r:embed="rId7" cstate="print"/>
            <a:stretch>
              <a:fillRect/>
            </a:stretch>
          </p:blipFill>
          <p:spPr>
            <a:xfrm>
              <a:off x="-750763" y="2774805"/>
              <a:ext cx="445308" cy="344101"/>
            </a:xfrm>
            <a:prstGeom prst="rect">
              <a:avLst/>
            </a:prstGeom>
          </p:spPr>
        </p:pic>
        <p:pic>
          <p:nvPicPr>
            <p:cNvPr id="503" name="Picture 502" descr="IMG_disk_sm_silver.png"/>
            <p:cNvPicPr>
              <a:picLocks noChangeAspect="1"/>
            </p:cNvPicPr>
            <p:nvPr/>
          </p:nvPicPr>
          <p:blipFill>
            <a:blip r:embed="rId7" cstate="print"/>
            <a:stretch>
              <a:fillRect/>
            </a:stretch>
          </p:blipFill>
          <p:spPr>
            <a:xfrm>
              <a:off x="-750763" y="2691270"/>
              <a:ext cx="445308" cy="344101"/>
            </a:xfrm>
            <a:prstGeom prst="rect">
              <a:avLst/>
            </a:prstGeom>
          </p:spPr>
        </p:pic>
        <p:pic>
          <p:nvPicPr>
            <p:cNvPr id="504" name="Picture 503" descr="IMG_disk_sm_silver.png"/>
            <p:cNvPicPr>
              <a:picLocks noChangeAspect="1"/>
            </p:cNvPicPr>
            <p:nvPr/>
          </p:nvPicPr>
          <p:blipFill>
            <a:blip r:embed="rId7" cstate="print"/>
            <a:stretch>
              <a:fillRect/>
            </a:stretch>
          </p:blipFill>
          <p:spPr>
            <a:xfrm>
              <a:off x="-750763" y="2607734"/>
              <a:ext cx="445308" cy="344101"/>
            </a:xfrm>
            <a:prstGeom prst="rect">
              <a:avLst/>
            </a:prstGeom>
          </p:spPr>
        </p:pic>
      </p:grpSp>
      <p:sp>
        <p:nvSpPr>
          <p:cNvPr id="505" name="Rectangle 43"/>
          <p:cNvSpPr>
            <a:spLocks noChangeArrowheads="1"/>
          </p:cNvSpPr>
          <p:nvPr/>
        </p:nvSpPr>
        <p:spPr bwMode="auto">
          <a:xfrm>
            <a:off x="4686520" y="3939456"/>
            <a:ext cx="1138548" cy="352276"/>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200" dirty="0" smtClean="0">
                <a:latin typeface="+mj-lt"/>
                <a:cs typeface="Times New Roman" pitchFamily="18" charset="0"/>
              </a:rPr>
              <a:t>Backup Exec </a:t>
            </a:r>
            <a:br>
              <a:rPr lang="en-US" sz="1200" dirty="0" smtClean="0">
                <a:latin typeface="+mj-lt"/>
                <a:cs typeface="Times New Roman" pitchFamily="18" charset="0"/>
              </a:rPr>
            </a:br>
            <a:r>
              <a:rPr lang="en-US" sz="1200" dirty="0" smtClean="0">
                <a:latin typeface="+mj-lt"/>
                <a:cs typeface="Times New Roman" pitchFamily="18" charset="0"/>
              </a:rPr>
              <a:t>2012 Server</a:t>
            </a:r>
            <a:endParaRPr lang="en-US" sz="1200" dirty="0">
              <a:latin typeface="+mj-lt"/>
              <a:cs typeface="Times New Roman" pitchFamily="18" charset="0"/>
            </a:endParaRPr>
          </a:p>
        </p:txBody>
      </p:sp>
      <p:pic>
        <p:nvPicPr>
          <p:cNvPr id="597" name="Picture 596" descr="dedupilication.png"/>
          <p:cNvPicPr>
            <a:picLocks noChangeAspect="1"/>
          </p:cNvPicPr>
          <p:nvPr/>
        </p:nvPicPr>
        <p:blipFill>
          <a:blip r:embed="rId8" cstate="print"/>
          <a:stretch>
            <a:fillRect/>
          </a:stretch>
        </p:blipFill>
        <p:spPr>
          <a:xfrm>
            <a:off x="5465066" y="3361267"/>
            <a:ext cx="375172" cy="431168"/>
          </a:xfrm>
          <a:prstGeom prst="rect">
            <a:avLst/>
          </a:prstGeom>
        </p:spPr>
      </p:pic>
      <p:sp>
        <p:nvSpPr>
          <p:cNvPr id="599" name="Right Arrow 598"/>
          <p:cNvSpPr/>
          <p:nvPr/>
        </p:nvSpPr>
        <p:spPr bwMode="auto">
          <a:xfrm>
            <a:off x="3708402" y="2683934"/>
            <a:ext cx="1227667" cy="1312088"/>
          </a:xfrm>
          <a:prstGeom prst="rightArrow">
            <a:avLst>
              <a:gd name="adj1" fmla="val 50000"/>
              <a:gd name="adj2" fmla="val 30717"/>
            </a:avLst>
          </a:prstGeom>
          <a:gradFill flip="none" rotWithShape="1">
            <a:gsLst>
              <a:gs pos="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600" name="Rectangle 43"/>
          <p:cNvSpPr>
            <a:spLocks noChangeArrowheads="1"/>
          </p:cNvSpPr>
          <p:nvPr/>
        </p:nvSpPr>
        <p:spPr bwMode="auto">
          <a:xfrm>
            <a:off x="3255651" y="4633723"/>
            <a:ext cx="1138548" cy="512448"/>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200" dirty="0" smtClean="0">
                <a:latin typeface="+mj-lt"/>
                <a:cs typeface="Times New Roman" pitchFamily="18" charset="0"/>
              </a:rPr>
              <a:t>File &amp; Application Servers</a:t>
            </a:r>
          </a:p>
        </p:txBody>
      </p:sp>
      <p:sp>
        <p:nvSpPr>
          <p:cNvPr id="601" name="Oval 600"/>
          <p:cNvSpPr>
            <a:spLocks noChangeAspect="1"/>
          </p:cNvSpPr>
          <p:nvPr/>
        </p:nvSpPr>
        <p:spPr bwMode="auto">
          <a:xfrm>
            <a:off x="1952394" y="2887908"/>
            <a:ext cx="884626" cy="871297"/>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0" name="Group 17"/>
          <p:cNvGrpSpPr/>
          <p:nvPr/>
        </p:nvGrpSpPr>
        <p:grpSpPr>
          <a:xfrm>
            <a:off x="2043520" y="2641610"/>
            <a:ext cx="705893" cy="1079717"/>
            <a:chOff x="3098800" y="905646"/>
            <a:chExt cx="3454400" cy="5283774"/>
          </a:xfrm>
        </p:grpSpPr>
        <p:pic>
          <p:nvPicPr>
            <p:cNvPr id="603"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604" name="Picture 603"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11" name="Group 16"/>
            <p:cNvGrpSpPr/>
            <p:nvPr/>
          </p:nvGrpSpPr>
          <p:grpSpPr>
            <a:xfrm>
              <a:off x="3536357" y="3847062"/>
              <a:ext cx="972145" cy="1490629"/>
              <a:chOff x="1081022" y="3847073"/>
              <a:chExt cx="972145" cy="1490628"/>
            </a:xfrm>
          </p:grpSpPr>
          <p:pic>
            <p:nvPicPr>
              <p:cNvPr id="611" name="Picture 610"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612"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613" name="Picture 612"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614" name="Picture 613"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12" name="Group 396"/>
            <p:cNvGrpSpPr/>
            <p:nvPr/>
          </p:nvGrpSpPr>
          <p:grpSpPr>
            <a:xfrm>
              <a:off x="3536357" y="2314605"/>
              <a:ext cx="972145" cy="1490629"/>
              <a:chOff x="1081022" y="2314607"/>
              <a:chExt cx="972145" cy="1490628"/>
            </a:xfrm>
          </p:grpSpPr>
          <p:pic>
            <p:nvPicPr>
              <p:cNvPr id="607" name="Picture 606"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608" name="Picture 607"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609" name="Picture 608"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610"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615" name="Picture 614" descr="SYM_iso.png"/>
          <p:cNvPicPr>
            <a:picLocks noChangeAspect="1"/>
          </p:cNvPicPr>
          <p:nvPr/>
        </p:nvPicPr>
        <p:blipFill>
          <a:blip r:embed="rId6" cstate="print"/>
          <a:stretch>
            <a:fillRect/>
          </a:stretch>
        </p:blipFill>
        <p:spPr>
          <a:xfrm>
            <a:off x="2391222" y="3091729"/>
            <a:ext cx="225093" cy="369151"/>
          </a:xfrm>
          <a:prstGeom prst="rect">
            <a:avLst/>
          </a:prstGeom>
        </p:spPr>
      </p:pic>
      <p:grpSp>
        <p:nvGrpSpPr>
          <p:cNvPr id="13" name="Group 17"/>
          <p:cNvGrpSpPr>
            <a:grpSpLocks noChangeAspect="1"/>
          </p:cNvGrpSpPr>
          <p:nvPr/>
        </p:nvGrpSpPr>
        <p:grpSpPr>
          <a:xfrm>
            <a:off x="2482118" y="2717810"/>
            <a:ext cx="354212" cy="353201"/>
            <a:chOff x="2945554" y="1095081"/>
            <a:chExt cx="612371" cy="574069"/>
          </a:xfrm>
        </p:grpSpPr>
        <p:sp>
          <p:nvSpPr>
            <p:cNvPr id="617" name="Oval 616"/>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618"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4" name="Group 16"/>
            <p:cNvGrpSpPr/>
            <p:nvPr/>
          </p:nvGrpSpPr>
          <p:grpSpPr>
            <a:xfrm>
              <a:off x="3179547" y="1370500"/>
              <a:ext cx="230981" cy="132829"/>
              <a:chOff x="3757613" y="1285875"/>
              <a:chExt cx="230981" cy="132829"/>
            </a:xfrm>
          </p:grpSpPr>
          <p:sp>
            <p:nvSpPr>
              <p:cNvPr id="620"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621" name="Rectangle 620"/>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622" name="Rectangle 621"/>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nvGrpSpPr>
          <p:cNvPr id="15" name="Group 327"/>
          <p:cNvGrpSpPr/>
          <p:nvPr/>
        </p:nvGrpSpPr>
        <p:grpSpPr>
          <a:xfrm>
            <a:off x="2403776" y="3395135"/>
            <a:ext cx="501551" cy="575732"/>
            <a:chOff x="-750763" y="2607734"/>
            <a:chExt cx="445308" cy="511172"/>
          </a:xfrm>
        </p:grpSpPr>
        <p:pic>
          <p:nvPicPr>
            <p:cNvPr id="624" name="Picture 623" descr="IMG_disk_sm_silver.png"/>
            <p:cNvPicPr>
              <a:picLocks noChangeAspect="1"/>
            </p:cNvPicPr>
            <p:nvPr/>
          </p:nvPicPr>
          <p:blipFill>
            <a:blip r:embed="rId7" cstate="print"/>
            <a:stretch>
              <a:fillRect/>
            </a:stretch>
          </p:blipFill>
          <p:spPr>
            <a:xfrm>
              <a:off x="-750763" y="2774805"/>
              <a:ext cx="445308" cy="344101"/>
            </a:xfrm>
            <a:prstGeom prst="rect">
              <a:avLst/>
            </a:prstGeom>
          </p:spPr>
        </p:pic>
        <p:pic>
          <p:nvPicPr>
            <p:cNvPr id="625" name="Picture 624" descr="IMG_disk_sm_silver.png"/>
            <p:cNvPicPr>
              <a:picLocks noChangeAspect="1"/>
            </p:cNvPicPr>
            <p:nvPr/>
          </p:nvPicPr>
          <p:blipFill>
            <a:blip r:embed="rId7" cstate="print"/>
            <a:stretch>
              <a:fillRect/>
            </a:stretch>
          </p:blipFill>
          <p:spPr>
            <a:xfrm>
              <a:off x="-750763" y="2691270"/>
              <a:ext cx="445308" cy="344101"/>
            </a:xfrm>
            <a:prstGeom prst="rect">
              <a:avLst/>
            </a:prstGeom>
          </p:spPr>
        </p:pic>
        <p:pic>
          <p:nvPicPr>
            <p:cNvPr id="626" name="Picture 625" descr="IMG_disk_sm_silver.png"/>
            <p:cNvPicPr>
              <a:picLocks noChangeAspect="1"/>
            </p:cNvPicPr>
            <p:nvPr/>
          </p:nvPicPr>
          <p:blipFill>
            <a:blip r:embed="rId7" cstate="print"/>
            <a:stretch>
              <a:fillRect/>
            </a:stretch>
          </p:blipFill>
          <p:spPr>
            <a:xfrm>
              <a:off x="-750763" y="2607734"/>
              <a:ext cx="445308" cy="344101"/>
            </a:xfrm>
            <a:prstGeom prst="rect">
              <a:avLst/>
            </a:prstGeom>
          </p:spPr>
        </p:pic>
      </p:grpSp>
      <p:sp>
        <p:nvSpPr>
          <p:cNvPr id="627" name="Rectangle 43"/>
          <p:cNvSpPr>
            <a:spLocks noChangeArrowheads="1"/>
          </p:cNvSpPr>
          <p:nvPr/>
        </p:nvSpPr>
        <p:spPr bwMode="auto">
          <a:xfrm>
            <a:off x="1850187" y="3939456"/>
            <a:ext cx="1138548" cy="352276"/>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200" dirty="0" smtClean="0">
                <a:latin typeface="+mj-lt"/>
                <a:cs typeface="Times New Roman" pitchFamily="18" charset="0"/>
              </a:rPr>
              <a:t>Backup Exec </a:t>
            </a:r>
            <a:br>
              <a:rPr lang="en-US" sz="1200" dirty="0" smtClean="0">
                <a:latin typeface="+mj-lt"/>
                <a:cs typeface="Times New Roman" pitchFamily="18" charset="0"/>
              </a:rPr>
            </a:br>
            <a:r>
              <a:rPr lang="en-US" sz="1200" dirty="0" smtClean="0">
                <a:latin typeface="+mj-lt"/>
                <a:cs typeface="Times New Roman" pitchFamily="18" charset="0"/>
              </a:rPr>
              <a:t>2012 Server</a:t>
            </a:r>
            <a:endParaRPr lang="en-US" sz="1200" dirty="0">
              <a:latin typeface="+mj-lt"/>
              <a:cs typeface="Times New Roman" pitchFamily="18" charset="0"/>
            </a:endParaRPr>
          </a:p>
        </p:txBody>
      </p:sp>
      <p:sp>
        <p:nvSpPr>
          <p:cNvPr id="629" name="Right Arrow 628"/>
          <p:cNvSpPr/>
          <p:nvPr/>
        </p:nvSpPr>
        <p:spPr bwMode="auto">
          <a:xfrm>
            <a:off x="872069" y="2683934"/>
            <a:ext cx="1227667" cy="1312088"/>
          </a:xfrm>
          <a:prstGeom prst="rightArrow">
            <a:avLst>
              <a:gd name="adj1" fmla="val 50000"/>
              <a:gd name="adj2" fmla="val 37441"/>
            </a:avLst>
          </a:prstGeom>
          <a:gradFill flip="none" rotWithShape="1">
            <a:gsLst>
              <a:gs pos="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722" name="Rectangle 43"/>
          <p:cNvSpPr>
            <a:spLocks noChangeArrowheads="1"/>
          </p:cNvSpPr>
          <p:nvPr/>
        </p:nvSpPr>
        <p:spPr bwMode="auto">
          <a:xfrm>
            <a:off x="410850" y="4633723"/>
            <a:ext cx="1138548" cy="512448"/>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200" dirty="0" smtClean="0">
                <a:latin typeface="+mj-lt"/>
                <a:cs typeface="Times New Roman" pitchFamily="18" charset="0"/>
              </a:rPr>
              <a:t>File &amp; Application Servers</a:t>
            </a:r>
          </a:p>
        </p:txBody>
      </p:sp>
      <p:pic>
        <p:nvPicPr>
          <p:cNvPr id="628" name="Picture 627" descr="dedupilication.png"/>
          <p:cNvPicPr>
            <a:picLocks noChangeAspect="1"/>
          </p:cNvPicPr>
          <p:nvPr/>
        </p:nvPicPr>
        <p:blipFill>
          <a:blip r:embed="rId8" cstate="print"/>
          <a:stretch>
            <a:fillRect/>
          </a:stretch>
        </p:blipFill>
        <p:spPr>
          <a:xfrm>
            <a:off x="1536531" y="3132667"/>
            <a:ext cx="375172" cy="431168"/>
          </a:xfrm>
          <a:prstGeom prst="rect">
            <a:avLst/>
          </a:prstGeom>
        </p:spPr>
      </p:pic>
      <p:sp>
        <p:nvSpPr>
          <p:cNvPr id="723" name="Oval 722"/>
          <p:cNvSpPr>
            <a:spLocks noChangeAspect="1"/>
          </p:cNvSpPr>
          <p:nvPr/>
        </p:nvSpPr>
        <p:spPr bwMode="auto">
          <a:xfrm>
            <a:off x="7658927" y="2887908"/>
            <a:ext cx="884626" cy="871297"/>
          </a:xfrm>
          <a:prstGeom prst="ellipse">
            <a:avLst/>
          </a:prstGeom>
          <a:solidFill>
            <a:schemeClr val="accent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6" name="Group 17"/>
          <p:cNvGrpSpPr/>
          <p:nvPr/>
        </p:nvGrpSpPr>
        <p:grpSpPr>
          <a:xfrm>
            <a:off x="7750053" y="2641610"/>
            <a:ext cx="705893" cy="1079717"/>
            <a:chOff x="3098800" y="905646"/>
            <a:chExt cx="3454400" cy="5283774"/>
          </a:xfrm>
        </p:grpSpPr>
        <p:pic>
          <p:nvPicPr>
            <p:cNvPr id="725"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726" name="Picture 725"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17" name="Group 16"/>
            <p:cNvGrpSpPr/>
            <p:nvPr/>
          </p:nvGrpSpPr>
          <p:grpSpPr>
            <a:xfrm>
              <a:off x="3536357" y="3847061"/>
              <a:ext cx="972145" cy="1490629"/>
              <a:chOff x="1081022" y="3847073"/>
              <a:chExt cx="972145" cy="1490628"/>
            </a:xfrm>
          </p:grpSpPr>
          <p:pic>
            <p:nvPicPr>
              <p:cNvPr id="733" name="Picture 732"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734"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735" name="Picture 734"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736" name="Picture 735"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18" name="Group 396"/>
            <p:cNvGrpSpPr/>
            <p:nvPr/>
          </p:nvGrpSpPr>
          <p:grpSpPr>
            <a:xfrm>
              <a:off x="3536357" y="2314605"/>
              <a:ext cx="972145" cy="1490629"/>
              <a:chOff x="1081022" y="2314607"/>
              <a:chExt cx="972145" cy="1490628"/>
            </a:xfrm>
          </p:grpSpPr>
          <p:pic>
            <p:nvPicPr>
              <p:cNvPr id="729" name="Picture 728"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730" name="Picture 729"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731" name="Picture 730"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732"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737" name="Picture 736" descr="SYM_iso.png"/>
          <p:cNvPicPr>
            <a:picLocks noChangeAspect="1"/>
          </p:cNvPicPr>
          <p:nvPr/>
        </p:nvPicPr>
        <p:blipFill>
          <a:blip r:embed="rId6" cstate="print"/>
          <a:stretch>
            <a:fillRect/>
          </a:stretch>
        </p:blipFill>
        <p:spPr>
          <a:xfrm>
            <a:off x="8097755" y="3091729"/>
            <a:ext cx="225093" cy="369151"/>
          </a:xfrm>
          <a:prstGeom prst="rect">
            <a:avLst/>
          </a:prstGeom>
        </p:spPr>
      </p:pic>
      <p:grpSp>
        <p:nvGrpSpPr>
          <p:cNvPr id="19" name="Group 17"/>
          <p:cNvGrpSpPr>
            <a:grpSpLocks noChangeAspect="1"/>
          </p:cNvGrpSpPr>
          <p:nvPr/>
        </p:nvGrpSpPr>
        <p:grpSpPr>
          <a:xfrm>
            <a:off x="8188651" y="2717810"/>
            <a:ext cx="354212" cy="353201"/>
            <a:chOff x="2945554" y="1095081"/>
            <a:chExt cx="612371" cy="574069"/>
          </a:xfrm>
        </p:grpSpPr>
        <p:sp>
          <p:nvSpPr>
            <p:cNvPr id="739" name="Oval 738"/>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740"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20" name="Group 16"/>
            <p:cNvGrpSpPr/>
            <p:nvPr/>
          </p:nvGrpSpPr>
          <p:grpSpPr>
            <a:xfrm>
              <a:off x="3179547" y="1370500"/>
              <a:ext cx="230981" cy="132829"/>
              <a:chOff x="3757613" y="1285875"/>
              <a:chExt cx="230981" cy="132829"/>
            </a:xfrm>
          </p:grpSpPr>
          <p:sp>
            <p:nvSpPr>
              <p:cNvPr id="742"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743" name="Rectangle 742"/>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744" name="Rectangle 743"/>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nvGrpSpPr>
          <p:cNvPr id="21" name="Group 327"/>
          <p:cNvGrpSpPr/>
          <p:nvPr/>
        </p:nvGrpSpPr>
        <p:grpSpPr>
          <a:xfrm>
            <a:off x="8110309" y="3395135"/>
            <a:ext cx="501551" cy="575732"/>
            <a:chOff x="-750763" y="2607734"/>
            <a:chExt cx="445308" cy="511172"/>
          </a:xfrm>
        </p:grpSpPr>
        <p:pic>
          <p:nvPicPr>
            <p:cNvPr id="746" name="Picture 745" descr="IMG_disk_sm_silver.png"/>
            <p:cNvPicPr>
              <a:picLocks noChangeAspect="1"/>
            </p:cNvPicPr>
            <p:nvPr/>
          </p:nvPicPr>
          <p:blipFill>
            <a:blip r:embed="rId7" cstate="print"/>
            <a:stretch>
              <a:fillRect/>
            </a:stretch>
          </p:blipFill>
          <p:spPr>
            <a:xfrm>
              <a:off x="-750763" y="2774805"/>
              <a:ext cx="445308" cy="344101"/>
            </a:xfrm>
            <a:prstGeom prst="rect">
              <a:avLst/>
            </a:prstGeom>
          </p:spPr>
        </p:pic>
        <p:pic>
          <p:nvPicPr>
            <p:cNvPr id="747" name="Picture 746" descr="IMG_disk_sm_silver.png"/>
            <p:cNvPicPr>
              <a:picLocks noChangeAspect="1"/>
            </p:cNvPicPr>
            <p:nvPr/>
          </p:nvPicPr>
          <p:blipFill>
            <a:blip r:embed="rId7" cstate="print"/>
            <a:stretch>
              <a:fillRect/>
            </a:stretch>
          </p:blipFill>
          <p:spPr>
            <a:xfrm>
              <a:off x="-750763" y="2691270"/>
              <a:ext cx="445308" cy="344101"/>
            </a:xfrm>
            <a:prstGeom prst="rect">
              <a:avLst/>
            </a:prstGeom>
          </p:spPr>
        </p:pic>
        <p:pic>
          <p:nvPicPr>
            <p:cNvPr id="748" name="Picture 747" descr="IMG_disk_sm_silver.png"/>
            <p:cNvPicPr>
              <a:picLocks noChangeAspect="1"/>
            </p:cNvPicPr>
            <p:nvPr/>
          </p:nvPicPr>
          <p:blipFill>
            <a:blip r:embed="rId7" cstate="print"/>
            <a:stretch>
              <a:fillRect/>
            </a:stretch>
          </p:blipFill>
          <p:spPr>
            <a:xfrm>
              <a:off x="-750763" y="2607734"/>
              <a:ext cx="445308" cy="344101"/>
            </a:xfrm>
            <a:prstGeom prst="rect">
              <a:avLst/>
            </a:prstGeom>
          </p:spPr>
        </p:pic>
      </p:grpSp>
      <p:sp>
        <p:nvSpPr>
          <p:cNvPr id="749" name="Rectangle 43"/>
          <p:cNvSpPr>
            <a:spLocks noChangeArrowheads="1"/>
          </p:cNvSpPr>
          <p:nvPr/>
        </p:nvSpPr>
        <p:spPr bwMode="auto">
          <a:xfrm>
            <a:off x="7556720" y="3939456"/>
            <a:ext cx="1138548" cy="352276"/>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200" dirty="0" smtClean="0">
                <a:latin typeface="+mj-lt"/>
                <a:cs typeface="Times New Roman" pitchFamily="18" charset="0"/>
              </a:rPr>
              <a:t>Backup Exec </a:t>
            </a:r>
            <a:br>
              <a:rPr lang="en-US" sz="1200" dirty="0" smtClean="0">
                <a:latin typeface="+mj-lt"/>
                <a:cs typeface="Times New Roman" pitchFamily="18" charset="0"/>
              </a:rPr>
            </a:br>
            <a:r>
              <a:rPr lang="en-US" sz="1200" dirty="0" smtClean="0">
                <a:latin typeface="+mj-lt"/>
                <a:cs typeface="Times New Roman" pitchFamily="18" charset="0"/>
              </a:rPr>
              <a:t>2012 Server</a:t>
            </a:r>
            <a:endParaRPr lang="en-US" sz="1200" dirty="0">
              <a:latin typeface="+mj-lt"/>
              <a:cs typeface="Times New Roman" pitchFamily="18" charset="0"/>
            </a:endParaRPr>
          </a:p>
        </p:txBody>
      </p:sp>
      <p:sp>
        <p:nvSpPr>
          <p:cNvPr id="750" name="Right Arrow 749"/>
          <p:cNvSpPr/>
          <p:nvPr/>
        </p:nvSpPr>
        <p:spPr bwMode="auto">
          <a:xfrm>
            <a:off x="6587069" y="3048000"/>
            <a:ext cx="1227667" cy="583956"/>
          </a:xfrm>
          <a:prstGeom prst="rightArrow">
            <a:avLst>
              <a:gd name="adj1" fmla="val 50000"/>
              <a:gd name="adj2" fmla="val 47976"/>
            </a:avLst>
          </a:prstGeom>
          <a:gradFill flip="none" rotWithShape="1">
            <a:gsLst>
              <a:gs pos="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843" name="Rectangle 43"/>
          <p:cNvSpPr>
            <a:spLocks noChangeArrowheads="1"/>
          </p:cNvSpPr>
          <p:nvPr/>
        </p:nvSpPr>
        <p:spPr bwMode="auto">
          <a:xfrm>
            <a:off x="6108916" y="4633723"/>
            <a:ext cx="1138548" cy="512448"/>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200" dirty="0" smtClean="0">
                <a:latin typeface="+mj-lt"/>
                <a:cs typeface="Times New Roman" pitchFamily="18" charset="0"/>
              </a:rPr>
              <a:t>File &amp; Application Servers</a:t>
            </a:r>
          </a:p>
        </p:txBody>
      </p:sp>
      <p:sp>
        <p:nvSpPr>
          <p:cNvPr id="377" name="Rectangle 43"/>
          <p:cNvSpPr>
            <a:spLocks noChangeArrowheads="1"/>
          </p:cNvSpPr>
          <p:nvPr/>
        </p:nvSpPr>
        <p:spPr bwMode="auto">
          <a:xfrm>
            <a:off x="7662332" y="5192521"/>
            <a:ext cx="999069" cy="355482"/>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algn="ctr" eaLnBrk="0" hangingPunct="0">
              <a:lnSpc>
                <a:spcPct val="85000"/>
              </a:lnSpc>
            </a:pPr>
            <a:r>
              <a:rPr lang="en-US" sz="1200" dirty="0" smtClean="0">
                <a:latin typeface="+mj-lt"/>
                <a:cs typeface="Times New Roman" pitchFamily="18" charset="0"/>
              </a:rPr>
              <a:t>OST Powered Storage</a:t>
            </a:r>
          </a:p>
        </p:txBody>
      </p:sp>
      <p:grpSp>
        <p:nvGrpSpPr>
          <p:cNvPr id="22" name="Group 12"/>
          <p:cNvGrpSpPr>
            <a:grpSpLocks noChangeAspect="1"/>
          </p:cNvGrpSpPr>
          <p:nvPr/>
        </p:nvGrpSpPr>
        <p:grpSpPr bwMode="auto">
          <a:xfrm>
            <a:off x="7848770" y="4317997"/>
            <a:ext cx="568230" cy="845934"/>
            <a:chOff x="478" y="1764"/>
            <a:chExt cx="532" cy="792"/>
          </a:xfrm>
        </p:grpSpPr>
        <p:sp>
          <p:nvSpPr>
            <p:cNvPr id="379" name="AutoShape 13"/>
            <p:cNvSpPr>
              <a:spLocks noChangeAspect="1" noChangeArrowheads="1" noTextEdit="1"/>
            </p:cNvSpPr>
            <p:nvPr/>
          </p:nvSpPr>
          <p:spPr bwMode="auto">
            <a:xfrm>
              <a:off x="478" y="1764"/>
              <a:ext cx="532" cy="792"/>
            </a:xfrm>
            <a:prstGeom prst="rect">
              <a:avLst/>
            </a:prstGeom>
            <a:noFill/>
            <a:ln w="9525">
              <a:noFill/>
              <a:miter lim="800000"/>
              <a:headEnd/>
              <a:tailEnd/>
            </a:ln>
          </p:spPr>
          <p:txBody>
            <a:bodyPr/>
            <a:lstStyle/>
            <a:p>
              <a:endParaRPr lang="en-US" dirty="0"/>
            </a:p>
          </p:txBody>
        </p:sp>
        <p:grpSp>
          <p:nvGrpSpPr>
            <p:cNvPr id="23" name="Group 14"/>
            <p:cNvGrpSpPr>
              <a:grpSpLocks/>
            </p:cNvGrpSpPr>
            <p:nvPr/>
          </p:nvGrpSpPr>
          <p:grpSpPr bwMode="auto">
            <a:xfrm>
              <a:off x="478" y="1764"/>
              <a:ext cx="530" cy="790"/>
              <a:chOff x="478" y="1764"/>
              <a:chExt cx="530" cy="790"/>
            </a:xfrm>
          </p:grpSpPr>
          <p:sp>
            <p:nvSpPr>
              <p:cNvPr id="403" name="Freeform 15"/>
              <p:cNvSpPr>
                <a:spLocks/>
              </p:cNvSpPr>
              <p:nvPr/>
            </p:nvSpPr>
            <p:spPr bwMode="auto">
              <a:xfrm>
                <a:off x="484" y="1890"/>
                <a:ext cx="309" cy="658"/>
              </a:xfrm>
              <a:custGeom>
                <a:avLst/>
                <a:gdLst/>
                <a:ahLst/>
                <a:cxnLst>
                  <a:cxn ang="0">
                    <a:pos x="309" y="179"/>
                  </a:cxn>
                  <a:cxn ang="0">
                    <a:pos x="0" y="0"/>
                  </a:cxn>
                  <a:cxn ang="0">
                    <a:pos x="0" y="478"/>
                  </a:cxn>
                  <a:cxn ang="0">
                    <a:pos x="309" y="658"/>
                  </a:cxn>
                  <a:cxn ang="0">
                    <a:pos x="309" y="179"/>
                  </a:cxn>
                </a:cxnLst>
                <a:rect l="0" t="0" r="r" b="b"/>
                <a:pathLst>
                  <a:path w="309" h="658">
                    <a:moveTo>
                      <a:pt x="309" y="179"/>
                    </a:moveTo>
                    <a:lnTo>
                      <a:pt x="0" y="0"/>
                    </a:lnTo>
                    <a:lnTo>
                      <a:pt x="0" y="478"/>
                    </a:lnTo>
                    <a:lnTo>
                      <a:pt x="309" y="658"/>
                    </a:lnTo>
                    <a:lnTo>
                      <a:pt x="309" y="179"/>
                    </a:lnTo>
                    <a:close/>
                  </a:path>
                </a:pathLst>
              </a:custGeom>
              <a:solidFill>
                <a:srgbClr val="CCD8E9"/>
              </a:solidFill>
              <a:ln w="9525">
                <a:noFill/>
                <a:round/>
                <a:headEnd/>
                <a:tailEnd/>
              </a:ln>
            </p:spPr>
            <p:txBody>
              <a:bodyPr/>
              <a:lstStyle/>
              <a:p>
                <a:endParaRPr lang="en-US" dirty="0"/>
              </a:p>
            </p:txBody>
          </p:sp>
          <p:sp>
            <p:nvSpPr>
              <p:cNvPr id="404" name="Freeform 16"/>
              <p:cNvSpPr>
                <a:spLocks/>
              </p:cNvSpPr>
              <p:nvPr/>
            </p:nvSpPr>
            <p:spPr bwMode="auto">
              <a:xfrm>
                <a:off x="793" y="1950"/>
                <a:ext cx="209" cy="598"/>
              </a:xfrm>
              <a:custGeom>
                <a:avLst/>
                <a:gdLst/>
                <a:ahLst/>
                <a:cxnLst>
                  <a:cxn ang="0">
                    <a:pos x="209" y="478"/>
                  </a:cxn>
                  <a:cxn ang="0">
                    <a:pos x="209" y="0"/>
                  </a:cxn>
                  <a:cxn ang="0">
                    <a:pos x="0" y="119"/>
                  </a:cxn>
                  <a:cxn ang="0">
                    <a:pos x="0" y="598"/>
                  </a:cxn>
                  <a:cxn ang="0">
                    <a:pos x="209" y="478"/>
                  </a:cxn>
                </a:cxnLst>
                <a:rect l="0" t="0" r="r" b="b"/>
                <a:pathLst>
                  <a:path w="209" h="598">
                    <a:moveTo>
                      <a:pt x="209" y="478"/>
                    </a:moveTo>
                    <a:lnTo>
                      <a:pt x="209" y="0"/>
                    </a:lnTo>
                    <a:lnTo>
                      <a:pt x="0" y="119"/>
                    </a:lnTo>
                    <a:lnTo>
                      <a:pt x="0" y="598"/>
                    </a:lnTo>
                    <a:lnTo>
                      <a:pt x="209" y="478"/>
                    </a:lnTo>
                    <a:close/>
                  </a:path>
                </a:pathLst>
              </a:custGeom>
              <a:solidFill>
                <a:srgbClr val="BFCFE5"/>
              </a:solidFill>
              <a:ln w="9525">
                <a:noFill/>
                <a:round/>
                <a:headEnd/>
                <a:tailEnd/>
              </a:ln>
            </p:spPr>
            <p:txBody>
              <a:bodyPr/>
              <a:lstStyle/>
              <a:p>
                <a:endParaRPr lang="en-US" dirty="0"/>
              </a:p>
            </p:txBody>
          </p:sp>
          <p:sp>
            <p:nvSpPr>
              <p:cNvPr id="405" name="Freeform 17"/>
              <p:cNvSpPr>
                <a:spLocks/>
              </p:cNvSpPr>
              <p:nvPr/>
            </p:nvSpPr>
            <p:spPr bwMode="auto">
              <a:xfrm>
                <a:off x="484" y="2249"/>
                <a:ext cx="518" cy="299"/>
              </a:xfrm>
              <a:custGeom>
                <a:avLst/>
                <a:gdLst/>
                <a:ahLst/>
                <a:cxnLst>
                  <a:cxn ang="0">
                    <a:pos x="518" y="179"/>
                  </a:cxn>
                  <a:cxn ang="0">
                    <a:pos x="209" y="0"/>
                  </a:cxn>
                  <a:cxn ang="0">
                    <a:pos x="0" y="119"/>
                  </a:cxn>
                  <a:cxn ang="0">
                    <a:pos x="309" y="299"/>
                  </a:cxn>
                  <a:cxn ang="0">
                    <a:pos x="518" y="179"/>
                  </a:cxn>
                </a:cxnLst>
                <a:rect l="0" t="0" r="r" b="b"/>
                <a:pathLst>
                  <a:path w="518" h="299">
                    <a:moveTo>
                      <a:pt x="518" y="179"/>
                    </a:moveTo>
                    <a:lnTo>
                      <a:pt x="209" y="0"/>
                    </a:lnTo>
                    <a:lnTo>
                      <a:pt x="0" y="119"/>
                    </a:lnTo>
                    <a:lnTo>
                      <a:pt x="309" y="299"/>
                    </a:lnTo>
                    <a:lnTo>
                      <a:pt x="518" y="179"/>
                    </a:lnTo>
                    <a:close/>
                  </a:path>
                </a:pathLst>
              </a:custGeom>
              <a:solidFill>
                <a:srgbClr val="A6BDDB"/>
              </a:solidFill>
              <a:ln w="9525">
                <a:noFill/>
                <a:round/>
                <a:headEnd/>
                <a:tailEnd/>
              </a:ln>
            </p:spPr>
            <p:txBody>
              <a:bodyPr/>
              <a:lstStyle/>
              <a:p>
                <a:endParaRPr lang="en-US" dirty="0"/>
              </a:p>
            </p:txBody>
          </p:sp>
          <p:sp>
            <p:nvSpPr>
              <p:cNvPr id="406" name="Freeform 18"/>
              <p:cNvSpPr>
                <a:spLocks/>
              </p:cNvSpPr>
              <p:nvPr/>
            </p:nvSpPr>
            <p:spPr bwMode="auto">
              <a:xfrm>
                <a:off x="478" y="2245"/>
                <a:ext cx="530" cy="307"/>
              </a:xfrm>
              <a:custGeom>
                <a:avLst/>
                <a:gdLst/>
                <a:ahLst/>
                <a:cxnLst>
                  <a:cxn ang="0">
                    <a:pos x="213" y="2"/>
                  </a:cxn>
                  <a:cxn ang="0">
                    <a:pos x="0" y="123"/>
                  </a:cxn>
                  <a:cxn ang="0">
                    <a:pos x="315" y="307"/>
                  </a:cxn>
                  <a:cxn ang="0">
                    <a:pos x="530" y="183"/>
                  </a:cxn>
                  <a:cxn ang="0">
                    <a:pos x="215" y="0"/>
                  </a:cxn>
                  <a:cxn ang="0">
                    <a:pos x="213" y="2"/>
                  </a:cxn>
                  <a:cxn ang="0">
                    <a:pos x="215" y="8"/>
                  </a:cxn>
                  <a:cxn ang="0">
                    <a:pos x="518" y="183"/>
                  </a:cxn>
                  <a:cxn ang="0">
                    <a:pos x="315" y="299"/>
                  </a:cxn>
                  <a:cxn ang="0">
                    <a:pos x="12" y="123"/>
                  </a:cxn>
                  <a:cxn ang="0">
                    <a:pos x="215" y="8"/>
                  </a:cxn>
                  <a:cxn ang="0">
                    <a:pos x="213" y="2"/>
                  </a:cxn>
                </a:cxnLst>
                <a:rect l="0" t="0" r="r" b="b"/>
                <a:pathLst>
                  <a:path w="530" h="307">
                    <a:moveTo>
                      <a:pt x="213" y="2"/>
                    </a:moveTo>
                    <a:lnTo>
                      <a:pt x="0" y="123"/>
                    </a:lnTo>
                    <a:lnTo>
                      <a:pt x="315" y="307"/>
                    </a:lnTo>
                    <a:lnTo>
                      <a:pt x="530" y="183"/>
                    </a:lnTo>
                    <a:lnTo>
                      <a:pt x="215" y="0"/>
                    </a:lnTo>
                    <a:lnTo>
                      <a:pt x="213" y="2"/>
                    </a:lnTo>
                    <a:lnTo>
                      <a:pt x="215" y="8"/>
                    </a:lnTo>
                    <a:lnTo>
                      <a:pt x="518" y="183"/>
                    </a:lnTo>
                    <a:lnTo>
                      <a:pt x="315" y="299"/>
                    </a:lnTo>
                    <a:lnTo>
                      <a:pt x="12" y="123"/>
                    </a:lnTo>
                    <a:lnTo>
                      <a:pt x="215" y="8"/>
                    </a:lnTo>
                    <a:lnTo>
                      <a:pt x="213" y="2"/>
                    </a:lnTo>
                    <a:close/>
                  </a:path>
                </a:pathLst>
              </a:custGeom>
              <a:solidFill>
                <a:srgbClr val="7F7F7F"/>
              </a:solidFill>
              <a:ln w="9525">
                <a:noFill/>
                <a:round/>
                <a:headEnd/>
                <a:tailEnd/>
              </a:ln>
            </p:spPr>
            <p:txBody>
              <a:bodyPr/>
              <a:lstStyle/>
              <a:p>
                <a:endParaRPr lang="en-US" dirty="0"/>
              </a:p>
            </p:txBody>
          </p:sp>
          <p:sp>
            <p:nvSpPr>
              <p:cNvPr id="407" name="Freeform 19"/>
              <p:cNvSpPr>
                <a:spLocks/>
              </p:cNvSpPr>
              <p:nvPr/>
            </p:nvSpPr>
            <p:spPr bwMode="auto">
              <a:xfrm>
                <a:off x="653" y="2321"/>
                <a:ext cx="72" cy="67"/>
              </a:xfrm>
              <a:custGeom>
                <a:avLst/>
                <a:gdLst/>
                <a:ahLst/>
                <a:cxnLst>
                  <a:cxn ang="0">
                    <a:pos x="72" y="0"/>
                  </a:cxn>
                  <a:cxn ang="0">
                    <a:pos x="0" y="41"/>
                  </a:cxn>
                  <a:cxn ang="0">
                    <a:pos x="0" y="67"/>
                  </a:cxn>
                  <a:cxn ang="0">
                    <a:pos x="4" y="67"/>
                  </a:cxn>
                  <a:cxn ang="0">
                    <a:pos x="70" y="30"/>
                  </a:cxn>
                  <a:cxn ang="0">
                    <a:pos x="72" y="28"/>
                  </a:cxn>
                  <a:cxn ang="0">
                    <a:pos x="72" y="24"/>
                  </a:cxn>
                  <a:cxn ang="0">
                    <a:pos x="72" y="4"/>
                  </a:cxn>
                  <a:cxn ang="0">
                    <a:pos x="72" y="0"/>
                  </a:cxn>
                </a:cxnLst>
                <a:rect l="0" t="0" r="r" b="b"/>
                <a:pathLst>
                  <a:path w="72" h="67">
                    <a:moveTo>
                      <a:pt x="72" y="0"/>
                    </a:moveTo>
                    <a:lnTo>
                      <a:pt x="0" y="41"/>
                    </a:lnTo>
                    <a:lnTo>
                      <a:pt x="0" y="67"/>
                    </a:lnTo>
                    <a:lnTo>
                      <a:pt x="4" y="67"/>
                    </a:lnTo>
                    <a:lnTo>
                      <a:pt x="70" y="30"/>
                    </a:lnTo>
                    <a:lnTo>
                      <a:pt x="72" y="28"/>
                    </a:lnTo>
                    <a:lnTo>
                      <a:pt x="72" y="24"/>
                    </a:lnTo>
                    <a:lnTo>
                      <a:pt x="72" y="4"/>
                    </a:lnTo>
                    <a:lnTo>
                      <a:pt x="72" y="0"/>
                    </a:lnTo>
                    <a:close/>
                  </a:path>
                </a:pathLst>
              </a:custGeom>
              <a:solidFill>
                <a:srgbClr val="7D7C7C"/>
              </a:solidFill>
              <a:ln w="9525">
                <a:noFill/>
                <a:round/>
                <a:headEnd/>
                <a:tailEnd/>
              </a:ln>
            </p:spPr>
            <p:txBody>
              <a:bodyPr/>
              <a:lstStyle/>
              <a:p>
                <a:endParaRPr lang="en-US" dirty="0"/>
              </a:p>
            </p:txBody>
          </p:sp>
          <p:sp>
            <p:nvSpPr>
              <p:cNvPr id="408" name="Freeform 20"/>
              <p:cNvSpPr>
                <a:spLocks/>
              </p:cNvSpPr>
              <p:nvPr/>
            </p:nvSpPr>
            <p:spPr bwMode="auto">
              <a:xfrm>
                <a:off x="582" y="2321"/>
                <a:ext cx="71" cy="67"/>
              </a:xfrm>
              <a:custGeom>
                <a:avLst/>
                <a:gdLst/>
                <a:ahLst/>
                <a:cxnLst>
                  <a:cxn ang="0">
                    <a:pos x="71" y="41"/>
                  </a:cxn>
                  <a:cxn ang="0">
                    <a:pos x="2" y="0"/>
                  </a:cxn>
                  <a:cxn ang="0">
                    <a:pos x="0" y="4"/>
                  </a:cxn>
                  <a:cxn ang="0">
                    <a:pos x="0" y="24"/>
                  </a:cxn>
                  <a:cxn ang="0">
                    <a:pos x="2" y="28"/>
                  </a:cxn>
                  <a:cxn ang="0">
                    <a:pos x="4" y="30"/>
                  </a:cxn>
                  <a:cxn ang="0">
                    <a:pos x="69" y="67"/>
                  </a:cxn>
                  <a:cxn ang="0">
                    <a:pos x="71" y="67"/>
                  </a:cxn>
                  <a:cxn ang="0">
                    <a:pos x="71" y="41"/>
                  </a:cxn>
                </a:cxnLst>
                <a:rect l="0" t="0" r="r" b="b"/>
                <a:pathLst>
                  <a:path w="71" h="67">
                    <a:moveTo>
                      <a:pt x="71" y="41"/>
                    </a:moveTo>
                    <a:lnTo>
                      <a:pt x="2" y="0"/>
                    </a:lnTo>
                    <a:lnTo>
                      <a:pt x="0" y="4"/>
                    </a:lnTo>
                    <a:lnTo>
                      <a:pt x="0" y="24"/>
                    </a:lnTo>
                    <a:lnTo>
                      <a:pt x="2" y="28"/>
                    </a:lnTo>
                    <a:lnTo>
                      <a:pt x="4" y="30"/>
                    </a:lnTo>
                    <a:lnTo>
                      <a:pt x="69" y="67"/>
                    </a:lnTo>
                    <a:lnTo>
                      <a:pt x="71" y="67"/>
                    </a:lnTo>
                    <a:lnTo>
                      <a:pt x="71" y="41"/>
                    </a:lnTo>
                    <a:close/>
                  </a:path>
                </a:pathLst>
              </a:custGeom>
              <a:solidFill>
                <a:srgbClr val="C9C9C8"/>
              </a:solidFill>
              <a:ln w="9525">
                <a:noFill/>
                <a:round/>
                <a:headEnd/>
                <a:tailEnd/>
              </a:ln>
            </p:spPr>
            <p:txBody>
              <a:bodyPr/>
              <a:lstStyle/>
              <a:p>
                <a:endParaRPr lang="en-US" dirty="0"/>
              </a:p>
            </p:txBody>
          </p:sp>
          <p:sp>
            <p:nvSpPr>
              <p:cNvPr id="409" name="Freeform 21"/>
              <p:cNvSpPr>
                <a:spLocks/>
              </p:cNvSpPr>
              <p:nvPr/>
            </p:nvSpPr>
            <p:spPr bwMode="auto">
              <a:xfrm>
                <a:off x="584" y="2279"/>
                <a:ext cx="141" cy="83"/>
              </a:xfrm>
              <a:custGeom>
                <a:avLst/>
                <a:gdLst/>
                <a:ahLst/>
                <a:cxnLst>
                  <a:cxn ang="0">
                    <a:pos x="139" y="40"/>
                  </a:cxn>
                  <a:cxn ang="0">
                    <a:pos x="131" y="36"/>
                  </a:cxn>
                  <a:cxn ang="0">
                    <a:pos x="73" y="2"/>
                  </a:cxn>
                  <a:cxn ang="0">
                    <a:pos x="69" y="0"/>
                  </a:cxn>
                  <a:cxn ang="0">
                    <a:pos x="67" y="2"/>
                  </a:cxn>
                  <a:cxn ang="0">
                    <a:pos x="2" y="40"/>
                  </a:cxn>
                  <a:cxn ang="0">
                    <a:pos x="0" y="42"/>
                  </a:cxn>
                  <a:cxn ang="0">
                    <a:pos x="69" y="83"/>
                  </a:cxn>
                  <a:cxn ang="0">
                    <a:pos x="135" y="46"/>
                  </a:cxn>
                  <a:cxn ang="0">
                    <a:pos x="141" y="42"/>
                  </a:cxn>
                  <a:cxn ang="0">
                    <a:pos x="139" y="40"/>
                  </a:cxn>
                </a:cxnLst>
                <a:rect l="0" t="0" r="r" b="b"/>
                <a:pathLst>
                  <a:path w="141" h="83">
                    <a:moveTo>
                      <a:pt x="139" y="40"/>
                    </a:moveTo>
                    <a:lnTo>
                      <a:pt x="131" y="36"/>
                    </a:lnTo>
                    <a:lnTo>
                      <a:pt x="73" y="2"/>
                    </a:lnTo>
                    <a:lnTo>
                      <a:pt x="69" y="0"/>
                    </a:lnTo>
                    <a:lnTo>
                      <a:pt x="67" y="2"/>
                    </a:lnTo>
                    <a:lnTo>
                      <a:pt x="2" y="40"/>
                    </a:lnTo>
                    <a:lnTo>
                      <a:pt x="0" y="42"/>
                    </a:lnTo>
                    <a:lnTo>
                      <a:pt x="69" y="83"/>
                    </a:lnTo>
                    <a:lnTo>
                      <a:pt x="135" y="46"/>
                    </a:lnTo>
                    <a:lnTo>
                      <a:pt x="141" y="42"/>
                    </a:lnTo>
                    <a:lnTo>
                      <a:pt x="139" y="40"/>
                    </a:lnTo>
                    <a:close/>
                  </a:path>
                </a:pathLst>
              </a:custGeom>
              <a:solidFill>
                <a:srgbClr val="E3E3E2"/>
              </a:solidFill>
              <a:ln w="9525">
                <a:noFill/>
                <a:round/>
                <a:headEnd/>
                <a:tailEnd/>
              </a:ln>
            </p:spPr>
            <p:txBody>
              <a:bodyPr/>
              <a:lstStyle/>
              <a:p>
                <a:endParaRPr lang="en-US" dirty="0"/>
              </a:p>
            </p:txBody>
          </p:sp>
          <p:sp>
            <p:nvSpPr>
              <p:cNvPr id="410" name="Freeform 22"/>
              <p:cNvSpPr>
                <a:spLocks/>
              </p:cNvSpPr>
              <p:nvPr/>
            </p:nvSpPr>
            <p:spPr bwMode="auto">
              <a:xfrm>
                <a:off x="604" y="2337"/>
                <a:ext cx="47" cy="47"/>
              </a:xfrm>
              <a:custGeom>
                <a:avLst/>
                <a:gdLst/>
                <a:ahLst/>
                <a:cxnLst>
                  <a:cxn ang="0">
                    <a:pos x="47" y="31"/>
                  </a:cxn>
                  <a:cxn ang="0">
                    <a:pos x="45" y="29"/>
                  </a:cxn>
                  <a:cxn ang="0">
                    <a:pos x="45" y="25"/>
                  </a:cxn>
                  <a:cxn ang="0">
                    <a:pos x="43" y="23"/>
                  </a:cxn>
                  <a:cxn ang="0">
                    <a:pos x="43" y="25"/>
                  </a:cxn>
                  <a:cxn ang="0">
                    <a:pos x="0" y="0"/>
                  </a:cxn>
                  <a:cxn ang="0">
                    <a:pos x="0" y="20"/>
                  </a:cxn>
                  <a:cxn ang="0">
                    <a:pos x="43" y="43"/>
                  </a:cxn>
                  <a:cxn ang="0">
                    <a:pos x="43" y="45"/>
                  </a:cxn>
                  <a:cxn ang="0">
                    <a:pos x="45" y="47"/>
                  </a:cxn>
                  <a:cxn ang="0">
                    <a:pos x="45" y="41"/>
                  </a:cxn>
                  <a:cxn ang="0">
                    <a:pos x="47" y="43"/>
                  </a:cxn>
                  <a:cxn ang="0">
                    <a:pos x="47" y="31"/>
                  </a:cxn>
                </a:cxnLst>
                <a:rect l="0" t="0" r="r" b="b"/>
                <a:pathLst>
                  <a:path w="47" h="47">
                    <a:moveTo>
                      <a:pt x="47" y="31"/>
                    </a:moveTo>
                    <a:lnTo>
                      <a:pt x="45" y="29"/>
                    </a:lnTo>
                    <a:lnTo>
                      <a:pt x="45" y="25"/>
                    </a:lnTo>
                    <a:lnTo>
                      <a:pt x="43" y="23"/>
                    </a:lnTo>
                    <a:lnTo>
                      <a:pt x="43" y="25"/>
                    </a:lnTo>
                    <a:lnTo>
                      <a:pt x="0" y="0"/>
                    </a:lnTo>
                    <a:lnTo>
                      <a:pt x="0" y="20"/>
                    </a:lnTo>
                    <a:lnTo>
                      <a:pt x="43" y="43"/>
                    </a:lnTo>
                    <a:lnTo>
                      <a:pt x="43" y="45"/>
                    </a:lnTo>
                    <a:lnTo>
                      <a:pt x="45" y="47"/>
                    </a:lnTo>
                    <a:lnTo>
                      <a:pt x="45" y="41"/>
                    </a:lnTo>
                    <a:lnTo>
                      <a:pt x="47" y="43"/>
                    </a:lnTo>
                    <a:lnTo>
                      <a:pt x="47" y="31"/>
                    </a:lnTo>
                    <a:close/>
                  </a:path>
                </a:pathLst>
              </a:custGeom>
              <a:solidFill>
                <a:srgbClr val="666666"/>
              </a:solidFill>
              <a:ln w="9525">
                <a:noFill/>
                <a:round/>
                <a:headEnd/>
                <a:tailEnd/>
              </a:ln>
            </p:spPr>
            <p:txBody>
              <a:bodyPr/>
              <a:lstStyle/>
              <a:p>
                <a:endParaRPr lang="en-US" dirty="0"/>
              </a:p>
            </p:txBody>
          </p:sp>
          <p:sp>
            <p:nvSpPr>
              <p:cNvPr id="411" name="Freeform 23"/>
              <p:cNvSpPr>
                <a:spLocks/>
              </p:cNvSpPr>
              <p:nvPr/>
            </p:nvSpPr>
            <p:spPr bwMode="auto">
              <a:xfrm>
                <a:off x="584" y="2329"/>
                <a:ext cx="20" cy="28"/>
              </a:xfrm>
              <a:custGeom>
                <a:avLst/>
                <a:gdLst/>
                <a:ahLst/>
                <a:cxnLst>
                  <a:cxn ang="0">
                    <a:pos x="20" y="8"/>
                  </a:cxn>
                  <a:cxn ang="0">
                    <a:pos x="6" y="0"/>
                  </a:cxn>
                  <a:cxn ang="0">
                    <a:pos x="0" y="6"/>
                  </a:cxn>
                  <a:cxn ang="0">
                    <a:pos x="6" y="18"/>
                  </a:cxn>
                  <a:cxn ang="0">
                    <a:pos x="20" y="28"/>
                  </a:cxn>
                  <a:cxn ang="0">
                    <a:pos x="20" y="8"/>
                  </a:cxn>
                </a:cxnLst>
                <a:rect l="0" t="0" r="r" b="b"/>
                <a:pathLst>
                  <a:path w="20" h="28">
                    <a:moveTo>
                      <a:pt x="20" y="8"/>
                    </a:moveTo>
                    <a:lnTo>
                      <a:pt x="6" y="0"/>
                    </a:lnTo>
                    <a:lnTo>
                      <a:pt x="0" y="6"/>
                    </a:lnTo>
                    <a:lnTo>
                      <a:pt x="6" y="18"/>
                    </a:lnTo>
                    <a:lnTo>
                      <a:pt x="20" y="28"/>
                    </a:lnTo>
                    <a:lnTo>
                      <a:pt x="20" y="8"/>
                    </a:lnTo>
                    <a:close/>
                  </a:path>
                </a:pathLst>
              </a:custGeom>
              <a:solidFill>
                <a:srgbClr val="666666"/>
              </a:solidFill>
              <a:ln w="9525">
                <a:noFill/>
                <a:round/>
                <a:headEnd/>
                <a:tailEnd/>
              </a:ln>
            </p:spPr>
            <p:txBody>
              <a:bodyPr/>
              <a:lstStyle/>
              <a:p>
                <a:endParaRPr lang="en-US" dirty="0"/>
              </a:p>
            </p:txBody>
          </p:sp>
          <p:sp>
            <p:nvSpPr>
              <p:cNvPr id="412" name="Freeform 24"/>
              <p:cNvSpPr>
                <a:spLocks/>
              </p:cNvSpPr>
              <p:nvPr/>
            </p:nvSpPr>
            <p:spPr bwMode="auto">
              <a:xfrm>
                <a:off x="598" y="2337"/>
                <a:ext cx="4" cy="14"/>
              </a:xfrm>
              <a:custGeom>
                <a:avLst/>
                <a:gdLst/>
                <a:ahLst/>
                <a:cxnLst>
                  <a:cxn ang="0">
                    <a:pos x="4" y="2"/>
                  </a:cxn>
                  <a:cxn ang="0">
                    <a:pos x="0" y="0"/>
                  </a:cxn>
                  <a:cxn ang="0">
                    <a:pos x="0" y="12"/>
                  </a:cxn>
                  <a:cxn ang="0">
                    <a:pos x="4" y="14"/>
                  </a:cxn>
                  <a:cxn ang="0">
                    <a:pos x="4" y="2"/>
                  </a:cxn>
                </a:cxnLst>
                <a:rect l="0" t="0" r="r" b="b"/>
                <a:pathLst>
                  <a:path w="4" h="14">
                    <a:moveTo>
                      <a:pt x="4" y="2"/>
                    </a:moveTo>
                    <a:lnTo>
                      <a:pt x="0" y="0"/>
                    </a:lnTo>
                    <a:lnTo>
                      <a:pt x="0" y="12"/>
                    </a:lnTo>
                    <a:lnTo>
                      <a:pt x="4" y="14"/>
                    </a:lnTo>
                    <a:lnTo>
                      <a:pt x="4" y="2"/>
                    </a:lnTo>
                    <a:close/>
                  </a:path>
                </a:pathLst>
              </a:custGeom>
              <a:solidFill>
                <a:srgbClr val="000000"/>
              </a:solidFill>
              <a:ln w="9525">
                <a:noFill/>
                <a:round/>
                <a:headEnd/>
                <a:tailEnd/>
              </a:ln>
            </p:spPr>
            <p:txBody>
              <a:bodyPr/>
              <a:lstStyle/>
              <a:p>
                <a:endParaRPr lang="en-US" dirty="0"/>
              </a:p>
            </p:txBody>
          </p:sp>
          <p:sp>
            <p:nvSpPr>
              <p:cNvPr id="413" name="Freeform 25"/>
              <p:cNvSpPr>
                <a:spLocks/>
              </p:cNvSpPr>
              <p:nvPr/>
            </p:nvSpPr>
            <p:spPr bwMode="auto">
              <a:xfrm>
                <a:off x="590" y="2337"/>
                <a:ext cx="4" cy="10"/>
              </a:xfrm>
              <a:custGeom>
                <a:avLst/>
                <a:gdLst/>
                <a:ahLst/>
                <a:cxnLst>
                  <a:cxn ang="0">
                    <a:pos x="4" y="4"/>
                  </a:cxn>
                  <a:cxn ang="0">
                    <a:pos x="0" y="0"/>
                  </a:cxn>
                  <a:cxn ang="0">
                    <a:pos x="0" y="8"/>
                  </a:cxn>
                  <a:cxn ang="0">
                    <a:pos x="4" y="10"/>
                  </a:cxn>
                  <a:cxn ang="0">
                    <a:pos x="4" y="4"/>
                  </a:cxn>
                </a:cxnLst>
                <a:rect l="0" t="0" r="r" b="b"/>
                <a:pathLst>
                  <a:path w="4" h="10">
                    <a:moveTo>
                      <a:pt x="4" y="4"/>
                    </a:moveTo>
                    <a:lnTo>
                      <a:pt x="0" y="0"/>
                    </a:lnTo>
                    <a:lnTo>
                      <a:pt x="0" y="8"/>
                    </a:lnTo>
                    <a:lnTo>
                      <a:pt x="4" y="10"/>
                    </a:lnTo>
                    <a:lnTo>
                      <a:pt x="4" y="4"/>
                    </a:lnTo>
                    <a:close/>
                  </a:path>
                </a:pathLst>
              </a:custGeom>
              <a:solidFill>
                <a:srgbClr val="000000"/>
              </a:solidFill>
              <a:ln w="9525">
                <a:noFill/>
                <a:round/>
                <a:headEnd/>
                <a:tailEnd/>
              </a:ln>
            </p:spPr>
            <p:txBody>
              <a:bodyPr/>
              <a:lstStyle/>
              <a:p>
                <a:endParaRPr lang="en-US" dirty="0"/>
              </a:p>
            </p:txBody>
          </p:sp>
          <p:sp>
            <p:nvSpPr>
              <p:cNvPr id="414" name="Freeform 26"/>
              <p:cNvSpPr>
                <a:spLocks/>
              </p:cNvSpPr>
              <p:nvPr/>
            </p:nvSpPr>
            <p:spPr bwMode="auto">
              <a:xfrm>
                <a:off x="649" y="2378"/>
                <a:ext cx="2" cy="2"/>
              </a:xfrm>
              <a:custGeom>
                <a:avLst/>
                <a:gdLst/>
                <a:ahLst/>
                <a:cxnLst>
                  <a:cxn ang="0">
                    <a:pos x="0" y="0"/>
                  </a:cxn>
                  <a:cxn ang="0">
                    <a:pos x="2" y="2"/>
                  </a:cxn>
                  <a:cxn ang="0">
                    <a:pos x="2" y="0"/>
                  </a:cxn>
                  <a:cxn ang="0">
                    <a:pos x="0" y="0"/>
                  </a:cxn>
                </a:cxnLst>
                <a:rect l="0" t="0" r="r" b="b"/>
                <a:pathLst>
                  <a:path w="2" h="2">
                    <a:moveTo>
                      <a:pt x="0" y="0"/>
                    </a:moveTo>
                    <a:lnTo>
                      <a:pt x="2" y="2"/>
                    </a:lnTo>
                    <a:lnTo>
                      <a:pt x="2" y="0"/>
                    </a:lnTo>
                    <a:lnTo>
                      <a:pt x="0" y="0"/>
                    </a:lnTo>
                    <a:close/>
                  </a:path>
                </a:pathLst>
              </a:custGeom>
              <a:solidFill>
                <a:srgbClr val="333333"/>
              </a:solidFill>
              <a:ln w="9525">
                <a:noFill/>
                <a:round/>
                <a:headEnd/>
                <a:tailEnd/>
              </a:ln>
            </p:spPr>
            <p:txBody>
              <a:bodyPr/>
              <a:lstStyle/>
              <a:p>
                <a:endParaRPr lang="en-US" dirty="0"/>
              </a:p>
            </p:txBody>
          </p:sp>
          <p:sp>
            <p:nvSpPr>
              <p:cNvPr id="415" name="Freeform 27"/>
              <p:cNvSpPr>
                <a:spLocks/>
              </p:cNvSpPr>
              <p:nvPr/>
            </p:nvSpPr>
            <p:spPr bwMode="auto">
              <a:xfrm>
                <a:off x="604" y="2337"/>
                <a:ext cx="4" cy="20"/>
              </a:xfrm>
              <a:custGeom>
                <a:avLst/>
                <a:gdLst/>
                <a:ahLst/>
                <a:cxnLst>
                  <a:cxn ang="0">
                    <a:pos x="0" y="0"/>
                  </a:cxn>
                  <a:cxn ang="0">
                    <a:pos x="0" y="20"/>
                  </a:cxn>
                  <a:cxn ang="0">
                    <a:pos x="4" y="18"/>
                  </a:cxn>
                  <a:cxn ang="0">
                    <a:pos x="4" y="2"/>
                  </a:cxn>
                  <a:cxn ang="0">
                    <a:pos x="0" y="0"/>
                  </a:cxn>
                </a:cxnLst>
                <a:rect l="0" t="0" r="r" b="b"/>
                <a:pathLst>
                  <a:path w="4" h="20">
                    <a:moveTo>
                      <a:pt x="0" y="0"/>
                    </a:moveTo>
                    <a:lnTo>
                      <a:pt x="0" y="20"/>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416" name="Freeform 28"/>
              <p:cNvSpPr>
                <a:spLocks/>
              </p:cNvSpPr>
              <p:nvPr/>
            </p:nvSpPr>
            <p:spPr bwMode="auto">
              <a:xfrm>
                <a:off x="604" y="2355"/>
                <a:ext cx="45" cy="29"/>
              </a:xfrm>
              <a:custGeom>
                <a:avLst/>
                <a:gdLst/>
                <a:ahLst/>
                <a:cxnLst>
                  <a:cxn ang="0">
                    <a:pos x="43" y="25"/>
                  </a:cxn>
                  <a:cxn ang="0">
                    <a:pos x="0" y="2"/>
                  </a:cxn>
                  <a:cxn ang="0">
                    <a:pos x="4" y="0"/>
                  </a:cxn>
                  <a:cxn ang="0">
                    <a:pos x="45" y="23"/>
                  </a:cxn>
                  <a:cxn ang="0">
                    <a:pos x="45" y="29"/>
                  </a:cxn>
                  <a:cxn ang="0">
                    <a:pos x="43" y="27"/>
                  </a:cxn>
                  <a:cxn ang="0">
                    <a:pos x="43" y="25"/>
                  </a:cxn>
                </a:cxnLst>
                <a:rect l="0" t="0" r="r" b="b"/>
                <a:pathLst>
                  <a:path w="45" h="29">
                    <a:moveTo>
                      <a:pt x="43" y="25"/>
                    </a:moveTo>
                    <a:lnTo>
                      <a:pt x="0" y="2"/>
                    </a:lnTo>
                    <a:lnTo>
                      <a:pt x="4" y="0"/>
                    </a:lnTo>
                    <a:lnTo>
                      <a:pt x="45" y="23"/>
                    </a:lnTo>
                    <a:lnTo>
                      <a:pt x="45" y="29"/>
                    </a:lnTo>
                    <a:lnTo>
                      <a:pt x="43" y="27"/>
                    </a:lnTo>
                    <a:lnTo>
                      <a:pt x="43" y="25"/>
                    </a:lnTo>
                    <a:close/>
                  </a:path>
                </a:pathLst>
              </a:custGeom>
              <a:solidFill>
                <a:srgbClr val="FFFFFF"/>
              </a:solidFill>
              <a:ln w="9525">
                <a:noFill/>
                <a:round/>
                <a:headEnd/>
                <a:tailEnd/>
              </a:ln>
            </p:spPr>
            <p:txBody>
              <a:bodyPr/>
              <a:lstStyle/>
              <a:p>
                <a:endParaRPr lang="en-US" dirty="0"/>
              </a:p>
            </p:txBody>
          </p:sp>
          <p:sp>
            <p:nvSpPr>
              <p:cNvPr id="417" name="Freeform 29"/>
              <p:cNvSpPr>
                <a:spLocks/>
              </p:cNvSpPr>
              <p:nvPr/>
            </p:nvSpPr>
            <p:spPr bwMode="auto">
              <a:xfrm>
                <a:off x="590" y="2311"/>
                <a:ext cx="79" cy="47"/>
              </a:xfrm>
              <a:custGeom>
                <a:avLst/>
                <a:gdLst/>
                <a:ahLst/>
                <a:cxnLst>
                  <a:cxn ang="0">
                    <a:pos x="79" y="38"/>
                  </a:cxn>
                  <a:cxn ang="0">
                    <a:pos x="18" y="0"/>
                  </a:cxn>
                  <a:cxn ang="0">
                    <a:pos x="0" y="10"/>
                  </a:cxn>
                  <a:cxn ang="0">
                    <a:pos x="63" y="47"/>
                  </a:cxn>
                  <a:cxn ang="0">
                    <a:pos x="79" y="38"/>
                  </a:cxn>
                </a:cxnLst>
                <a:rect l="0" t="0" r="r" b="b"/>
                <a:pathLst>
                  <a:path w="79" h="47">
                    <a:moveTo>
                      <a:pt x="79" y="38"/>
                    </a:moveTo>
                    <a:lnTo>
                      <a:pt x="18" y="0"/>
                    </a:lnTo>
                    <a:lnTo>
                      <a:pt x="0" y="10"/>
                    </a:lnTo>
                    <a:lnTo>
                      <a:pt x="63" y="47"/>
                    </a:lnTo>
                    <a:lnTo>
                      <a:pt x="79" y="38"/>
                    </a:lnTo>
                    <a:close/>
                  </a:path>
                </a:pathLst>
              </a:custGeom>
              <a:solidFill>
                <a:srgbClr val="A6A6A6"/>
              </a:solidFill>
              <a:ln w="9525">
                <a:noFill/>
                <a:round/>
                <a:headEnd/>
                <a:tailEnd/>
              </a:ln>
            </p:spPr>
            <p:txBody>
              <a:bodyPr/>
              <a:lstStyle/>
              <a:p>
                <a:endParaRPr lang="en-US" dirty="0"/>
              </a:p>
            </p:txBody>
          </p:sp>
          <p:sp>
            <p:nvSpPr>
              <p:cNvPr id="418" name="Freeform 30"/>
              <p:cNvSpPr>
                <a:spLocks/>
              </p:cNvSpPr>
              <p:nvPr/>
            </p:nvSpPr>
            <p:spPr bwMode="auto">
              <a:xfrm>
                <a:off x="580" y="2279"/>
                <a:ext cx="147" cy="111"/>
              </a:xfrm>
              <a:custGeom>
                <a:avLst/>
                <a:gdLst/>
                <a:ahLst/>
                <a:cxnLst>
                  <a:cxn ang="0">
                    <a:pos x="69" y="0"/>
                  </a:cxn>
                  <a:cxn ang="0">
                    <a:pos x="4" y="38"/>
                  </a:cxn>
                  <a:cxn ang="0">
                    <a:pos x="4" y="40"/>
                  </a:cxn>
                  <a:cxn ang="0">
                    <a:pos x="2" y="42"/>
                  </a:cxn>
                  <a:cxn ang="0">
                    <a:pos x="0" y="46"/>
                  </a:cxn>
                  <a:cxn ang="0">
                    <a:pos x="0" y="66"/>
                  </a:cxn>
                  <a:cxn ang="0">
                    <a:pos x="2" y="70"/>
                  </a:cxn>
                  <a:cxn ang="0">
                    <a:pos x="4" y="72"/>
                  </a:cxn>
                  <a:cxn ang="0">
                    <a:pos x="69" y="111"/>
                  </a:cxn>
                  <a:cxn ang="0">
                    <a:pos x="73" y="111"/>
                  </a:cxn>
                  <a:cxn ang="0">
                    <a:pos x="77" y="111"/>
                  </a:cxn>
                  <a:cxn ang="0">
                    <a:pos x="143" y="72"/>
                  </a:cxn>
                  <a:cxn ang="0">
                    <a:pos x="145" y="72"/>
                  </a:cxn>
                  <a:cxn ang="0">
                    <a:pos x="147" y="70"/>
                  </a:cxn>
                  <a:cxn ang="0">
                    <a:pos x="147" y="66"/>
                  </a:cxn>
                  <a:cxn ang="0">
                    <a:pos x="147" y="46"/>
                  </a:cxn>
                  <a:cxn ang="0">
                    <a:pos x="147" y="42"/>
                  </a:cxn>
                  <a:cxn ang="0">
                    <a:pos x="143" y="38"/>
                  </a:cxn>
                  <a:cxn ang="0">
                    <a:pos x="77" y="0"/>
                  </a:cxn>
                  <a:cxn ang="0">
                    <a:pos x="73" y="0"/>
                  </a:cxn>
                  <a:cxn ang="0">
                    <a:pos x="69" y="0"/>
                  </a:cxn>
                  <a:cxn ang="0">
                    <a:pos x="71" y="107"/>
                  </a:cxn>
                  <a:cxn ang="0">
                    <a:pos x="6" y="70"/>
                  </a:cxn>
                  <a:cxn ang="0">
                    <a:pos x="4" y="68"/>
                  </a:cxn>
                  <a:cxn ang="0">
                    <a:pos x="4" y="66"/>
                  </a:cxn>
                  <a:cxn ang="0">
                    <a:pos x="4" y="46"/>
                  </a:cxn>
                  <a:cxn ang="0">
                    <a:pos x="6" y="42"/>
                  </a:cxn>
                  <a:cxn ang="0">
                    <a:pos x="71" y="2"/>
                  </a:cxn>
                  <a:cxn ang="0">
                    <a:pos x="75" y="2"/>
                  </a:cxn>
                  <a:cxn ang="0">
                    <a:pos x="143" y="42"/>
                  </a:cxn>
                  <a:cxn ang="0">
                    <a:pos x="145" y="46"/>
                  </a:cxn>
                  <a:cxn ang="0">
                    <a:pos x="145" y="66"/>
                  </a:cxn>
                  <a:cxn ang="0">
                    <a:pos x="143" y="70"/>
                  </a:cxn>
                  <a:cxn ang="0">
                    <a:pos x="75" y="107"/>
                  </a:cxn>
                  <a:cxn ang="0">
                    <a:pos x="71" y="107"/>
                  </a:cxn>
                  <a:cxn ang="0">
                    <a:pos x="69" y="0"/>
                  </a:cxn>
                  <a:cxn ang="0">
                    <a:pos x="147" y="42"/>
                  </a:cxn>
                  <a:cxn ang="0">
                    <a:pos x="69" y="0"/>
                  </a:cxn>
                  <a:cxn ang="0">
                    <a:pos x="143" y="72"/>
                  </a:cxn>
                  <a:cxn ang="0">
                    <a:pos x="69" y="0"/>
                  </a:cxn>
                </a:cxnLst>
                <a:rect l="0" t="0" r="r" b="b"/>
                <a:pathLst>
                  <a:path w="147" h="111">
                    <a:moveTo>
                      <a:pt x="69" y="0"/>
                    </a:moveTo>
                    <a:lnTo>
                      <a:pt x="4" y="38"/>
                    </a:lnTo>
                    <a:lnTo>
                      <a:pt x="4" y="40"/>
                    </a:lnTo>
                    <a:lnTo>
                      <a:pt x="2" y="42"/>
                    </a:lnTo>
                    <a:lnTo>
                      <a:pt x="0" y="46"/>
                    </a:lnTo>
                    <a:lnTo>
                      <a:pt x="0" y="66"/>
                    </a:lnTo>
                    <a:lnTo>
                      <a:pt x="2" y="70"/>
                    </a:lnTo>
                    <a:lnTo>
                      <a:pt x="4" y="72"/>
                    </a:lnTo>
                    <a:lnTo>
                      <a:pt x="69" y="111"/>
                    </a:lnTo>
                    <a:lnTo>
                      <a:pt x="73" y="111"/>
                    </a:lnTo>
                    <a:lnTo>
                      <a:pt x="77" y="111"/>
                    </a:lnTo>
                    <a:lnTo>
                      <a:pt x="143" y="72"/>
                    </a:lnTo>
                    <a:lnTo>
                      <a:pt x="145" y="72"/>
                    </a:lnTo>
                    <a:lnTo>
                      <a:pt x="147" y="70"/>
                    </a:lnTo>
                    <a:lnTo>
                      <a:pt x="147" y="66"/>
                    </a:lnTo>
                    <a:lnTo>
                      <a:pt x="147" y="46"/>
                    </a:lnTo>
                    <a:lnTo>
                      <a:pt x="147" y="42"/>
                    </a:lnTo>
                    <a:lnTo>
                      <a:pt x="143" y="38"/>
                    </a:lnTo>
                    <a:lnTo>
                      <a:pt x="77" y="0"/>
                    </a:lnTo>
                    <a:lnTo>
                      <a:pt x="73" y="0"/>
                    </a:lnTo>
                    <a:lnTo>
                      <a:pt x="69" y="0"/>
                    </a:lnTo>
                    <a:lnTo>
                      <a:pt x="71" y="107"/>
                    </a:lnTo>
                    <a:lnTo>
                      <a:pt x="6" y="70"/>
                    </a:lnTo>
                    <a:lnTo>
                      <a:pt x="4" y="68"/>
                    </a:lnTo>
                    <a:lnTo>
                      <a:pt x="4" y="66"/>
                    </a:lnTo>
                    <a:lnTo>
                      <a:pt x="4" y="46"/>
                    </a:lnTo>
                    <a:lnTo>
                      <a:pt x="6" y="42"/>
                    </a:lnTo>
                    <a:lnTo>
                      <a:pt x="71" y="2"/>
                    </a:lnTo>
                    <a:lnTo>
                      <a:pt x="75" y="2"/>
                    </a:lnTo>
                    <a:lnTo>
                      <a:pt x="143" y="42"/>
                    </a:lnTo>
                    <a:lnTo>
                      <a:pt x="145" y="46"/>
                    </a:lnTo>
                    <a:lnTo>
                      <a:pt x="145" y="66"/>
                    </a:lnTo>
                    <a:lnTo>
                      <a:pt x="143" y="70"/>
                    </a:lnTo>
                    <a:lnTo>
                      <a:pt x="75" y="107"/>
                    </a:lnTo>
                    <a:lnTo>
                      <a:pt x="71" y="107"/>
                    </a:lnTo>
                    <a:lnTo>
                      <a:pt x="69" y="0"/>
                    </a:lnTo>
                    <a:lnTo>
                      <a:pt x="147" y="42"/>
                    </a:lnTo>
                    <a:lnTo>
                      <a:pt x="69" y="0"/>
                    </a:lnTo>
                    <a:lnTo>
                      <a:pt x="143" y="72"/>
                    </a:lnTo>
                    <a:lnTo>
                      <a:pt x="69" y="0"/>
                    </a:lnTo>
                    <a:close/>
                  </a:path>
                </a:pathLst>
              </a:custGeom>
              <a:solidFill>
                <a:srgbClr val="525151"/>
              </a:solidFill>
              <a:ln w="9525">
                <a:noFill/>
                <a:round/>
                <a:headEnd/>
                <a:tailEnd/>
              </a:ln>
            </p:spPr>
            <p:txBody>
              <a:bodyPr/>
              <a:lstStyle/>
              <a:p>
                <a:endParaRPr lang="en-US" dirty="0"/>
              </a:p>
            </p:txBody>
          </p:sp>
          <p:sp>
            <p:nvSpPr>
              <p:cNvPr id="419" name="Freeform 31"/>
              <p:cNvSpPr>
                <a:spLocks/>
              </p:cNvSpPr>
              <p:nvPr/>
            </p:nvSpPr>
            <p:spPr bwMode="auto">
              <a:xfrm>
                <a:off x="653" y="2285"/>
                <a:ext cx="72" cy="68"/>
              </a:xfrm>
              <a:custGeom>
                <a:avLst/>
                <a:gdLst/>
                <a:ahLst/>
                <a:cxnLst>
                  <a:cxn ang="0">
                    <a:pos x="72" y="0"/>
                  </a:cxn>
                  <a:cxn ang="0">
                    <a:pos x="0" y="40"/>
                  </a:cxn>
                  <a:cxn ang="0">
                    <a:pos x="0" y="68"/>
                  </a:cxn>
                  <a:cxn ang="0">
                    <a:pos x="4" y="68"/>
                  </a:cxn>
                  <a:cxn ang="0">
                    <a:pos x="70" y="30"/>
                  </a:cxn>
                  <a:cxn ang="0">
                    <a:pos x="72" y="26"/>
                  </a:cxn>
                  <a:cxn ang="0">
                    <a:pos x="72" y="24"/>
                  </a:cxn>
                  <a:cxn ang="0">
                    <a:pos x="72" y="4"/>
                  </a:cxn>
                  <a:cxn ang="0">
                    <a:pos x="72" y="2"/>
                  </a:cxn>
                  <a:cxn ang="0">
                    <a:pos x="72" y="0"/>
                  </a:cxn>
                </a:cxnLst>
                <a:rect l="0" t="0" r="r" b="b"/>
                <a:pathLst>
                  <a:path w="72" h="68">
                    <a:moveTo>
                      <a:pt x="72" y="0"/>
                    </a:moveTo>
                    <a:lnTo>
                      <a:pt x="0" y="40"/>
                    </a:lnTo>
                    <a:lnTo>
                      <a:pt x="0" y="68"/>
                    </a:lnTo>
                    <a:lnTo>
                      <a:pt x="4" y="68"/>
                    </a:lnTo>
                    <a:lnTo>
                      <a:pt x="70" y="30"/>
                    </a:lnTo>
                    <a:lnTo>
                      <a:pt x="72" y="26"/>
                    </a:lnTo>
                    <a:lnTo>
                      <a:pt x="72" y="24"/>
                    </a:lnTo>
                    <a:lnTo>
                      <a:pt x="72" y="4"/>
                    </a:lnTo>
                    <a:lnTo>
                      <a:pt x="72" y="2"/>
                    </a:lnTo>
                    <a:lnTo>
                      <a:pt x="72" y="0"/>
                    </a:lnTo>
                    <a:close/>
                  </a:path>
                </a:pathLst>
              </a:custGeom>
              <a:solidFill>
                <a:srgbClr val="7D7C7C"/>
              </a:solidFill>
              <a:ln w="9525">
                <a:noFill/>
                <a:round/>
                <a:headEnd/>
                <a:tailEnd/>
              </a:ln>
            </p:spPr>
            <p:txBody>
              <a:bodyPr/>
              <a:lstStyle/>
              <a:p>
                <a:endParaRPr lang="en-US" dirty="0"/>
              </a:p>
            </p:txBody>
          </p:sp>
          <p:sp>
            <p:nvSpPr>
              <p:cNvPr id="420" name="Freeform 32"/>
              <p:cNvSpPr>
                <a:spLocks/>
              </p:cNvSpPr>
              <p:nvPr/>
            </p:nvSpPr>
            <p:spPr bwMode="auto">
              <a:xfrm>
                <a:off x="582" y="2285"/>
                <a:ext cx="71" cy="68"/>
              </a:xfrm>
              <a:custGeom>
                <a:avLst/>
                <a:gdLst/>
                <a:ahLst/>
                <a:cxnLst>
                  <a:cxn ang="0">
                    <a:pos x="71" y="40"/>
                  </a:cxn>
                  <a:cxn ang="0">
                    <a:pos x="2" y="0"/>
                  </a:cxn>
                  <a:cxn ang="0">
                    <a:pos x="0" y="2"/>
                  </a:cxn>
                  <a:cxn ang="0">
                    <a:pos x="0" y="4"/>
                  </a:cxn>
                  <a:cxn ang="0">
                    <a:pos x="0" y="24"/>
                  </a:cxn>
                  <a:cxn ang="0">
                    <a:pos x="2" y="26"/>
                  </a:cxn>
                  <a:cxn ang="0">
                    <a:pos x="4" y="30"/>
                  </a:cxn>
                  <a:cxn ang="0">
                    <a:pos x="69" y="68"/>
                  </a:cxn>
                  <a:cxn ang="0">
                    <a:pos x="71" y="68"/>
                  </a:cxn>
                  <a:cxn ang="0">
                    <a:pos x="71" y="40"/>
                  </a:cxn>
                </a:cxnLst>
                <a:rect l="0" t="0" r="r" b="b"/>
                <a:pathLst>
                  <a:path w="71" h="68">
                    <a:moveTo>
                      <a:pt x="71" y="40"/>
                    </a:moveTo>
                    <a:lnTo>
                      <a:pt x="2" y="0"/>
                    </a:lnTo>
                    <a:lnTo>
                      <a:pt x="0" y="2"/>
                    </a:lnTo>
                    <a:lnTo>
                      <a:pt x="0" y="4"/>
                    </a:lnTo>
                    <a:lnTo>
                      <a:pt x="0" y="24"/>
                    </a:lnTo>
                    <a:lnTo>
                      <a:pt x="2" y="26"/>
                    </a:lnTo>
                    <a:lnTo>
                      <a:pt x="4" y="30"/>
                    </a:lnTo>
                    <a:lnTo>
                      <a:pt x="69" y="68"/>
                    </a:lnTo>
                    <a:lnTo>
                      <a:pt x="71" y="68"/>
                    </a:lnTo>
                    <a:lnTo>
                      <a:pt x="71" y="40"/>
                    </a:lnTo>
                    <a:close/>
                  </a:path>
                </a:pathLst>
              </a:custGeom>
              <a:solidFill>
                <a:srgbClr val="C9C9C8"/>
              </a:solidFill>
              <a:ln w="9525">
                <a:noFill/>
                <a:round/>
                <a:headEnd/>
                <a:tailEnd/>
              </a:ln>
            </p:spPr>
            <p:txBody>
              <a:bodyPr/>
              <a:lstStyle/>
              <a:p>
                <a:endParaRPr lang="en-US" dirty="0"/>
              </a:p>
            </p:txBody>
          </p:sp>
          <p:sp>
            <p:nvSpPr>
              <p:cNvPr id="421" name="Freeform 33"/>
              <p:cNvSpPr>
                <a:spLocks/>
              </p:cNvSpPr>
              <p:nvPr/>
            </p:nvSpPr>
            <p:spPr bwMode="auto">
              <a:xfrm>
                <a:off x="584" y="2243"/>
                <a:ext cx="141" cy="82"/>
              </a:xfrm>
              <a:custGeom>
                <a:avLst/>
                <a:gdLst/>
                <a:ahLst/>
                <a:cxnLst>
                  <a:cxn ang="0">
                    <a:pos x="139" y="40"/>
                  </a:cxn>
                  <a:cxn ang="0">
                    <a:pos x="131" y="34"/>
                  </a:cxn>
                  <a:cxn ang="0">
                    <a:pos x="73" y="2"/>
                  </a:cxn>
                  <a:cxn ang="0">
                    <a:pos x="69" y="0"/>
                  </a:cxn>
                  <a:cxn ang="0">
                    <a:pos x="67" y="2"/>
                  </a:cxn>
                  <a:cxn ang="0">
                    <a:pos x="2" y="40"/>
                  </a:cxn>
                  <a:cxn ang="0">
                    <a:pos x="0" y="42"/>
                  </a:cxn>
                  <a:cxn ang="0">
                    <a:pos x="69" y="82"/>
                  </a:cxn>
                  <a:cxn ang="0">
                    <a:pos x="135" y="46"/>
                  </a:cxn>
                  <a:cxn ang="0">
                    <a:pos x="141" y="42"/>
                  </a:cxn>
                  <a:cxn ang="0">
                    <a:pos x="139" y="40"/>
                  </a:cxn>
                </a:cxnLst>
                <a:rect l="0" t="0" r="r" b="b"/>
                <a:pathLst>
                  <a:path w="141" h="82">
                    <a:moveTo>
                      <a:pt x="139" y="40"/>
                    </a:moveTo>
                    <a:lnTo>
                      <a:pt x="131" y="34"/>
                    </a:lnTo>
                    <a:lnTo>
                      <a:pt x="73" y="2"/>
                    </a:lnTo>
                    <a:lnTo>
                      <a:pt x="69" y="0"/>
                    </a:lnTo>
                    <a:lnTo>
                      <a:pt x="67" y="2"/>
                    </a:lnTo>
                    <a:lnTo>
                      <a:pt x="2" y="40"/>
                    </a:lnTo>
                    <a:lnTo>
                      <a:pt x="0" y="42"/>
                    </a:lnTo>
                    <a:lnTo>
                      <a:pt x="69" y="82"/>
                    </a:lnTo>
                    <a:lnTo>
                      <a:pt x="135" y="46"/>
                    </a:lnTo>
                    <a:lnTo>
                      <a:pt x="141" y="42"/>
                    </a:lnTo>
                    <a:lnTo>
                      <a:pt x="139" y="40"/>
                    </a:lnTo>
                    <a:close/>
                  </a:path>
                </a:pathLst>
              </a:custGeom>
              <a:solidFill>
                <a:srgbClr val="E3E3E2"/>
              </a:solidFill>
              <a:ln w="9525">
                <a:noFill/>
                <a:round/>
                <a:headEnd/>
                <a:tailEnd/>
              </a:ln>
            </p:spPr>
            <p:txBody>
              <a:bodyPr/>
              <a:lstStyle/>
              <a:p>
                <a:endParaRPr lang="en-US" dirty="0"/>
              </a:p>
            </p:txBody>
          </p:sp>
          <p:sp>
            <p:nvSpPr>
              <p:cNvPr id="422" name="Freeform 34"/>
              <p:cNvSpPr>
                <a:spLocks/>
              </p:cNvSpPr>
              <p:nvPr/>
            </p:nvSpPr>
            <p:spPr bwMode="auto">
              <a:xfrm>
                <a:off x="604" y="2301"/>
                <a:ext cx="47" cy="46"/>
              </a:xfrm>
              <a:custGeom>
                <a:avLst/>
                <a:gdLst/>
                <a:ahLst/>
                <a:cxnLst>
                  <a:cxn ang="0">
                    <a:pos x="47" y="30"/>
                  </a:cxn>
                  <a:cxn ang="0">
                    <a:pos x="45" y="30"/>
                  </a:cxn>
                  <a:cxn ang="0">
                    <a:pos x="45" y="26"/>
                  </a:cxn>
                  <a:cxn ang="0">
                    <a:pos x="43" y="24"/>
                  </a:cxn>
                  <a:cxn ang="0">
                    <a:pos x="0" y="0"/>
                  </a:cxn>
                  <a:cxn ang="0">
                    <a:pos x="0" y="20"/>
                  </a:cxn>
                  <a:cxn ang="0">
                    <a:pos x="43" y="44"/>
                  </a:cxn>
                  <a:cxn ang="0">
                    <a:pos x="45" y="46"/>
                  </a:cxn>
                  <a:cxn ang="0">
                    <a:pos x="45" y="42"/>
                  </a:cxn>
                  <a:cxn ang="0">
                    <a:pos x="47" y="44"/>
                  </a:cxn>
                  <a:cxn ang="0">
                    <a:pos x="47" y="30"/>
                  </a:cxn>
                </a:cxnLst>
                <a:rect l="0" t="0" r="r" b="b"/>
                <a:pathLst>
                  <a:path w="47" h="46">
                    <a:moveTo>
                      <a:pt x="47" y="30"/>
                    </a:moveTo>
                    <a:lnTo>
                      <a:pt x="45" y="30"/>
                    </a:lnTo>
                    <a:lnTo>
                      <a:pt x="45" y="26"/>
                    </a:lnTo>
                    <a:lnTo>
                      <a:pt x="43" y="24"/>
                    </a:lnTo>
                    <a:lnTo>
                      <a:pt x="0" y="0"/>
                    </a:lnTo>
                    <a:lnTo>
                      <a:pt x="0" y="20"/>
                    </a:lnTo>
                    <a:lnTo>
                      <a:pt x="43" y="44"/>
                    </a:lnTo>
                    <a:lnTo>
                      <a:pt x="45" y="46"/>
                    </a:lnTo>
                    <a:lnTo>
                      <a:pt x="45" y="42"/>
                    </a:lnTo>
                    <a:lnTo>
                      <a:pt x="47" y="44"/>
                    </a:lnTo>
                    <a:lnTo>
                      <a:pt x="47" y="30"/>
                    </a:lnTo>
                    <a:close/>
                  </a:path>
                </a:pathLst>
              </a:custGeom>
              <a:solidFill>
                <a:srgbClr val="666666"/>
              </a:solidFill>
              <a:ln w="9525">
                <a:noFill/>
                <a:round/>
                <a:headEnd/>
                <a:tailEnd/>
              </a:ln>
            </p:spPr>
            <p:txBody>
              <a:bodyPr/>
              <a:lstStyle/>
              <a:p>
                <a:endParaRPr lang="en-US" dirty="0"/>
              </a:p>
            </p:txBody>
          </p:sp>
          <p:sp>
            <p:nvSpPr>
              <p:cNvPr id="423" name="Freeform 35"/>
              <p:cNvSpPr>
                <a:spLocks/>
              </p:cNvSpPr>
              <p:nvPr/>
            </p:nvSpPr>
            <p:spPr bwMode="auto">
              <a:xfrm>
                <a:off x="584" y="2293"/>
                <a:ext cx="20" cy="26"/>
              </a:xfrm>
              <a:custGeom>
                <a:avLst/>
                <a:gdLst/>
                <a:ahLst/>
                <a:cxnLst>
                  <a:cxn ang="0">
                    <a:pos x="20" y="8"/>
                  </a:cxn>
                  <a:cxn ang="0">
                    <a:pos x="6" y="0"/>
                  </a:cxn>
                  <a:cxn ang="0">
                    <a:pos x="0" y="6"/>
                  </a:cxn>
                  <a:cxn ang="0">
                    <a:pos x="6" y="18"/>
                  </a:cxn>
                  <a:cxn ang="0">
                    <a:pos x="20" y="26"/>
                  </a:cxn>
                  <a:cxn ang="0">
                    <a:pos x="20" y="8"/>
                  </a:cxn>
                </a:cxnLst>
                <a:rect l="0" t="0" r="r" b="b"/>
                <a:pathLst>
                  <a:path w="20" h="26">
                    <a:moveTo>
                      <a:pt x="20" y="8"/>
                    </a:moveTo>
                    <a:lnTo>
                      <a:pt x="6" y="0"/>
                    </a:lnTo>
                    <a:lnTo>
                      <a:pt x="0" y="6"/>
                    </a:lnTo>
                    <a:lnTo>
                      <a:pt x="6" y="18"/>
                    </a:lnTo>
                    <a:lnTo>
                      <a:pt x="20" y="26"/>
                    </a:lnTo>
                    <a:lnTo>
                      <a:pt x="20" y="8"/>
                    </a:lnTo>
                    <a:close/>
                  </a:path>
                </a:pathLst>
              </a:custGeom>
              <a:solidFill>
                <a:srgbClr val="666666"/>
              </a:solidFill>
              <a:ln w="9525">
                <a:noFill/>
                <a:round/>
                <a:headEnd/>
                <a:tailEnd/>
              </a:ln>
            </p:spPr>
            <p:txBody>
              <a:bodyPr/>
              <a:lstStyle/>
              <a:p>
                <a:endParaRPr lang="en-US" dirty="0"/>
              </a:p>
            </p:txBody>
          </p:sp>
          <p:sp>
            <p:nvSpPr>
              <p:cNvPr id="424" name="Freeform 36"/>
              <p:cNvSpPr>
                <a:spLocks/>
              </p:cNvSpPr>
              <p:nvPr/>
            </p:nvSpPr>
            <p:spPr bwMode="auto">
              <a:xfrm>
                <a:off x="598" y="2301"/>
                <a:ext cx="4" cy="14"/>
              </a:xfrm>
              <a:custGeom>
                <a:avLst/>
                <a:gdLst/>
                <a:ahLst/>
                <a:cxnLst>
                  <a:cxn ang="0">
                    <a:pos x="4" y="2"/>
                  </a:cxn>
                  <a:cxn ang="0">
                    <a:pos x="0" y="0"/>
                  </a:cxn>
                  <a:cxn ang="0">
                    <a:pos x="0" y="12"/>
                  </a:cxn>
                  <a:cxn ang="0">
                    <a:pos x="4" y="14"/>
                  </a:cxn>
                  <a:cxn ang="0">
                    <a:pos x="4" y="2"/>
                  </a:cxn>
                </a:cxnLst>
                <a:rect l="0" t="0" r="r" b="b"/>
                <a:pathLst>
                  <a:path w="4" h="14">
                    <a:moveTo>
                      <a:pt x="4" y="2"/>
                    </a:moveTo>
                    <a:lnTo>
                      <a:pt x="0" y="0"/>
                    </a:lnTo>
                    <a:lnTo>
                      <a:pt x="0" y="12"/>
                    </a:lnTo>
                    <a:lnTo>
                      <a:pt x="4" y="14"/>
                    </a:lnTo>
                    <a:lnTo>
                      <a:pt x="4" y="2"/>
                    </a:lnTo>
                    <a:close/>
                  </a:path>
                </a:pathLst>
              </a:custGeom>
              <a:solidFill>
                <a:srgbClr val="000000"/>
              </a:solidFill>
              <a:ln w="9525">
                <a:noFill/>
                <a:round/>
                <a:headEnd/>
                <a:tailEnd/>
              </a:ln>
            </p:spPr>
            <p:txBody>
              <a:bodyPr/>
              <a:lstStyle/>
              <a:p>
                <a:endParaRPr lang="en-US" dirty="0"/>
              </a:p>
            </p:txBody>
          </p:sp>
          <p:sp>
            <p:nvSpPr>
              <p:cNvPr id="425" name="Freeform 37"/>
              <p:cNvSpPr>
                <a:spLocks/>
              </p:cNvSpPr>
              <p:nvPr/>
            </p:nvSpPr>
            <p:spPr bwMode="auto">
              <a:xfrm>
                <a:off x="590" y="2301"/>
                <a:ext cx="4" cy="10"/>
              </a:xfrm>
              <a:custGeom>
                <a:avLst/>
                <a:gdLst/>
                <a:ahLst/>
                <a:cxnLst>
                  <a:cxn ang="0">
                    <a:pos x="4" y="2"/>
                  </a:cxn>
                  <a:cxn ang="0">
                    <a:pos x="0" y="0"/>
                  </a:cxn>
                  <a:cxn ang="0">
                    <a:pos x="0" y="8"/>
                  </a:cxn>
                  <a:cxn ang="0">
                    <a:pos x="4" y="10"/>
                  </a:cxn>
                  <a:cxn ang="0">
                    <a:pos x="4" y="2"/>
                  </a:cxn>
                </a:cxnLst>
                <a:rect l="0" t="0" r="r" b="b"/>
                <a:pathLst>
                  <a:path w="4" h="10">
                    <a:moveTo>
                      <a:pt x="4" y="2"/>
                    </a:moveTo>
                    <a:lnTo>
                      <a:pt x="0" y="0"/>
                    </a:lnTo>
                    <a:lnTo>
                      <a:pt x="0" y="8"/>
                    </a:lnTo>
                    <a:lnTo>
                      <a:pt x="4" y="10"/>
                    </a:lnTo>
                    <a:lnTo>
                      <a:pt x="4" y="2"/>
                    </a:lnTo>
                    <a:close/>
                  </a:path>
                </a:pathLst>
              </a:custGeom>
              <a:solidFill>
                <a:srgbClr val="000000"/>
              </a:solidFill>
              <a:ln w="9525">
                <a:noFill/>
                <a:round/>
                <a:headEnd/>
                <a:tailEnd/>
              </a:ln>
            </p:spPr>
            <p:txBody>
              <a:bodyPr/>
              <a:lstStyle/>
              <a:p>
                <a:endParaRPr lang="en-US" dirty="0"/>
              </a:p>
            </p:txBody>
          </p:sp>
          <p:sp>
            <p:nvSpPr>
              <p:cNvPr id="426" name="Freeform 38"/>
              <p:cNvSpPr>
                <a:spLocks/>
              </p:cNvSpPr>
              <p:nvPr/>
            </p:nvSpPr>
            <p:spPr bwMode="auto">
              <a:xfrm>
                <a:off x="649" y="2341"/>
                <a:ext cx="2" cy="4"/>
              </a:xfrm>
              <a:custGeom>
                <a:avLst/>
                <a:gdLst/>
                <a:ahLst/>
                <a:cxnLst>
                  <a:cxn ang="0">
                    <a:pos x="0" y="2"/>
                  </a:cxn>
                  <a:cxn ang="0">
                    <a:pos x="2" y="4"/>
                  </a:cxn>
                  <a:cxn ang="0">
                    <a:pos x="2" y="0"/>
                  </a:cxn>
                  <a:cxn ang="0">
                    <a:pos x="0" y="2"/>
                  </a:cxn>
                </a:cxnLst>
                <a:rect l="0" t="0" r="r" b="b"/>
                <a:pathLst>
                  <a:path w="2" h="4">
                    <a:moveTo>
                      <a:pt x="0" y="2"/>
                    </a:moveTo>
                    <a:lnTo>
                      <a:pt x="2" y="4"/>
                    </a:lnTo>
                    <a:lnTo>
                      <a:pt x="2" y="0"/>
                    </a:lnTo>
                    <a:lnTo>
                      <a:pt x="0" y="2"/>
                    </a:lnTo>
                    <a:close/>
                  </a:path>
                </a:pathLst>
              </a:custGeom>
              <a:solidFill>
                <a:srgbClr val="333333"/>
              </a:solidFill>
              <a:ln w="9525">
                <a:noFill/>
                <a:round/>
                <a:headEnd/>
                <a:tailEnd/>
              </a:ln>
            </p:spPr>
            <p:txBody>
              <a:bodyPr/>
              <a:lstStyle/>
              <a:p>
                <a:endParaRPr lang="en-US" dirty="0"/>
              </a:p>
            </p:txBody>
          </p:sp>
          <p:sp>
            <p:nvSpPr>
              <p:cNvPr id="427" name="Freeform 39"/>
              <p:cNvSpPr>
                <a:spLocks/>
              </p:cNvSpPr>
              <p:nvPr/>
            </p:nvSpPr>
            <p:spPr bwMode="auto">
              <a:xfrm>
                <a:off x="604" y="2301"/>
                <a:ext cx="4" cy="20"/>
              </a:xfrm>
              <a:custGeom>
                <a:avLst/>
                <a:gdLst/>
                <a:ahLst/>
                <a:cxnLst>
                  <a:cxn ang="0">
                    <a:pos x="0" y="0"/>
                  </a:cxn>
                  <a:cxn ang="0">
                    <a:pos x="0" y="20"/>
                  </a:cxn>
                  <a:cxn ang="0">
                    <a:pos x="4" y="18"/>
                  </a:cxn>
                  <a:cxn ang="0">
                    <a:pos x="4" y="2"/>
                  </a:cxn>
                  <a:cxn ang="0">
                    <a:pos x="0" y="0"/>
                  </a:cxn>
                </a:cxnLst>
                <a:rect l="0" t="0" r="r" b="b"/>
                <a:pathLst>
                  <a:path w="4" h="20">
                    <a:moveTo>
                      <a:pt x="0" y="0"/>
                    </a:moveTo>
                    <a:lnTo>
                      <a:pt x="0" y="20"/>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428" name="Freeform 40"/>
              <p:cNvSpPr>
                <a:spLocks/>
              </p:cNvSpPr>
              <p:nvPr/>
            </p:nvSpPr>
            <p:spPr bwMode="auto">
              <a:xfrm>
                <a:off x="604" y="2319"/>
                <a:ext cx="45" cy="28"/>
              </a:xfrm>
              <a:custGeom>
                <a:avLst/>
                <a:gdLst/>
                <a:ahLst/>
                <a:cxnLst>
                  <a:cxn ang="0">
                    <a:pos x="43" y="26"/>
                  </a:cxn>
                  <a:cxn ang="0">
                    <a:pos x="0" y="2"/>
                  </a:cxn>
                  <a:cxn ang="0">
                    <a:pos x="4" y="0"/>
                  </a:cxn>
                  <a:cxn ang="0">
                    <a:pos x="45" y="24"/>
                  </a:cxn>
                  <a:cxn ang="0">
                    <a:pos x="45" y="28"/>
                  </a:cxn>
                  <a:cxn ang="0">
                    <a:pos x="43" y="26"/>
                  </a:cxn>
                </a:cxnLst>
                <a:rect l="0" t="0" r="r" b="b"/>
                <a:pathLst>
                  <a:path w="45" h="28">
                    <a:moveTo>
                      <a:pt x="43" y="26"/>
                    </a:moveTo>
                    <a:lnTo>
                      <a:pt x="0" y="2"/>
                    </a:lnTo>
                    <a:lnTo>
                      <a:pt x="4" y="0"/>
                    </a:lnTo>
                    <a:lnTo>
                      <a:pt x="45" y="24"/>
                    </a:lnTo>
                    <a:lnTo>
                      <a:pt x="45" y="28"/>
                    </a:lnTo>
                    <a:lnTo>
                      <a:pt x="43" y="26"/>
                    </a:lnTo>
                    <a:close/>
                  </a:path>
                </a:pathLst>
              </a:custGeom>
              <a:solidFill>
                <a:srgbClr val="FFFFFF"/>
              </a:solidFill>
              <a:ln w="9525">
                <a:noFill/>
                <a:round/>
                <a:headEnd/>
                <a:tailEnd/>
              </a:ln>
            </p:spPr>
            <p:txBody>
              <a:bodyPr/>
              <a:lstStyle/>
              <a:p>
                <a:endParaRPr lang="en-US" dirty="0"/>
              </a:p>
            </p:txBody>
          </p:sp>
          <p:sp>
            <p:nvSpPr>
              <p:cNvPr id="429" name="Freeform 41"/>
              <p:cNvSpPr>
                <a:spLocks/>
              </p:cNvSpPr>
              <p:nvPr/>
            </p:nvSpPr>
            <p:spPr bwMode="auto">
              <a:xfrm>
                <a:off x="590" y="2275"/>
                <a:ext cx="79" cy="46"/>
              </a:xfrm>
              <a:custGeom>
                <a:avLst/>
                <a:gdLst/>
                <a:ahLst/>
                <a:cxnLst>
                  <a:cxn ang="0">
                    <a:pos x="79" y="36"/>
                  </a:cxn>
                  <a:cxn ang="0">
                    <a:pos x="18" y="0"/>
                  </a:cxn>
                  <a:cxn ang="0">
                    <a:pos x="0" y="10"/>
                  </a:cxn>
                  <a:cxn ang="0">
                    <a:pos x="63" y="46"/>
                  </a:cxn>
                  <a:cxn ang="0">
                    <a:pos x="79" y="36"/>
                  </a:cxn>
                </a:cxnLst>
                <a:rect l="0" t="0" r="r" b="b"/>
                <a:pathLst>
                  <a:path w="79" h="46">
                    <a:moveTo>
                      <a:pt x="79" y="36"/>
                    </a:moveTo>
                    <a:lnTo>
                      <a:pt x="18" y="0"/>
                    </a:lnTo>
                    <a:lnTo>
                      <a:pt x="0" y="10"/>
                    </a:lnTo>
                    <a:lnTo>
                      <a:pt x="63" y="46"/>
                    </a:lnTo>
                    <a:lnTo>
                      <a:pt x="79" y="36"/>
                    </a:lnTo>
                    <a:close/>
                  </a:path>
                </a:pathLst>
              </a:custGeom>
              <a:solidFill>
                <a:srgbClr val="A6A6A6"/>
              </a:solidFill>
              <a:ln w="9525">
                <a:noFill/>
                <a:round/>
                <a:headEnd/>
                <a:tailEnd/>
              </a:ln>
            </p:spPr>
            <p:txBody>
              <a:bodyPr/>
              <a:lstStyle/>
              <a:p>
                <a:endParaRPr lang="en-US" dirty="0"/>
              </a:p>
            </p:txBody>
          </p:sp>
          <p:sp>
            <p:nvSpPr>
              <p:cNvPr id="430" name="Freeform 42"/>
              <p:cNvSpPr>
                <a:spLocks/>
              </p:cNvSpPr>
              <p:nvPr/>
            </p:nvSpPr>
            <p:spPr bwMode="auto">
              <a:xfrm>
                <a:off x="580" y="2241"/>
                <a:ext cx="147" cy="114"/>
              </a:xfrm>
              <a:custGeom>
                <a:avLst/>
                <a:gdLst/>
                <a:ahLst/>
                <a:cxnLst>
                  <a:cxn ang="0">
                    <a:pos x="69" y="2"/>
                  </a:cxn>
                  <a:cxn ang="0">
                    <a:pos x="4" y="40"/>
                  </a:cxn>
                  <a:cxn ang="0">
                    <a:pos x="4" y="42"/>
                  </a:cxn>
                  <a:cxn ang="0">
                    <a:pos x="2" y="44"/>
                  </a:cxn>
                  <a:cxn ang="0">
                    <a:pos x="0" y="46"/>
                  </a:cxn>
                  <a:cxn ang="0">
                    <a:pos x="0" y="68"/>
                  </a:cxn>
                  <a:cxn ang="0">
                    <a:pos x="2" y="72"/>
                  </a:cxn>
                  <a:cxn ang="0">
                    <a:pos x="4" y="74"/>
                  </a:cxn>
                  <a:cxn ang="0">
                    <a:pos x="69" y="112"/>
                  </a:cxn>
                  <a:cxn ang="0">
                    <a:pos x="73" y="114"/>
                  </a:cxn>
                  <a:cxn ang="0">
                    <a:pos x="77" y="112"/>
                  </a:cxn>
                  <a:cxn ang="0">
                    <a:pos x="143" y="74"/>
                  </a:cxn>
                  <a:cxn ang="0">
                    <a:pos x="145" y="72"/>
                  </a:cxn>
                  <a:cxn ang="0">
                    <a:pos x="147" y="70"/>
                  </a:cxn>
                  <a:cxn ang="0">
                    <a:pos x="147" y="68"/>
                  </a:cxn>
                  <a:cxn ang="0">
                    <a:pos x="147" y="46"/>
                  </a:cxn>
                  <a:cxn ang="0">
                    <a:pos x="147" y="42"/>
                  </a:cxn>
                  <a:cxn ang="0">
                    <a:pos x="143" y="40"/>
                  </a:cxn>
                  <a:cxn ang="0">
                    <a:pos x="77" y="2"/>
                  </a:cxn>
                  <a:cxn ang="0">
                    <a:pos x="73" y="0"/>
                  </a:cxn>
                  <a:cxn ang="0">
                    <a:pos x="69" y="2"/>
                  </a:cxn>
                  <a:cxn ang="0">
                    <a:pos x="71" y="110"/>
                  </a:cxn>
                  <a:cxn ang="0">
                    <a:pos x="6" y="72"/>
                  </a:cxn>
                  <a:cxn ang="0">
                    <a:pos x="4" y="70"/>
                  </a:cxn>
                  <a:cxn ang="0">
                    <a:pos x="4" y="68"/>
                  </a:cxn>
                  <a:cxn ang="0">
                    <a:pos x="4" y="46"/>
                  </a:cxn>
                  <a:cxn ang="0">
                    <a:pos x="6" y="44"/>
                  </a:cxn>
                  <a:cxn ang="0">
                    <a:pos x="6" y="42"/>
                  </a:cxn>
                  <a:cxn ang="0">
                    <a:pos x="71" y="4"/>
                  </a:cxn>
                  <a:cxn ang="0">
                    <a:pos x="75" y="4"/>
                  </a:cxn>
                  <a:cxn ang="0">
                    <a:pos x="143" y="42"/>
                  </a:cxn>
                  <a:cxn ang="0">
                    <a:pos x="143" y="44"/>
                  </a:cxn>
                  <a:cxn ang="0">
                    <a:pos x="145" y="46"/>
                  </a:cxn>
                  <a:cxn ang="0">
                    <a:pos x="145" y="68"/>
                  </a:cxn>
                  <a:cxn ang="0">
                    <a:pos x="143" y="70"/>
                  </a:cxn>
                  <a:cxn ang="0">
                    <a:pos x="143" y="72"/>
                  </a:cxn>
                  <a:cxn ang="0">
                    <a:pos x="75" y="110"/>
                  </a:cxn>
                  <a:cxn ang="0">
                    <a:pos x="71" y="110"/>
                  </a:cxn>
                  <a:cxn ang="0">
                    <a:pos x="69" y="2"/>
                  </a:cxn>
                  <a:cxn ang="0">
                    <a:pos x="147" y="42"/>
                  </a:cxn>
                  <a:cxn ang="0">
                    <a:pos x="69" y="2"/>
                  </a:cxn>
                  <a:cxn ang="0">
                    <a:pos x="143" y="74"/>
                  </a:cxn>
                  <a:cxn ang="0">
                    <a:pos x="69" y="2"/>
                  </a:cxn>
                </a:cxnLst>
                <a:rect l="0" t="0" r="r" b="b"/>
                <a:pathLst>
                  <a:path w="147" h="114">
                    <a:moveTo>
                      <a:pt x="69" y="2"/>
                    </a:moveTo>
                    <a:lnTo>
                      <a:pt x="4" y="40"/>
                    </a:lnTo>
                    <a:lnTo>
                      <a:pt x="4" y="42"/>
                    </a:lnTo>
                    <a:lnTo>
                      <a:pt x="2" y="44"/>
                    </a:lnTo>
                    <a:lnTo>
                      <a:pt x="0" y="46"/>
                    </a:lnTo>
                    <a:lnTo>
                      <a:pt x="0" y="68"/>
                    </a:lnTo>
                    <a:lnTo>
                      <a:pt x="2" y="72"/>
                    </a:lnTo>
                    <a:lnTo>
                      <a:pt x="4" y="74"/>
                    </a:lnTo>
                    <a:lnTo>
                      <a:pt x="69" y="112"/>
                    </a:lnTo>
                    <a:lnTo>
                      <a:pt x="73" y="114"/>
                    </a:lnTo>
                    <a:lnTo>
                      <a:pt x="77" y="112"/>
                    </a:lnTo>
                    <a:lnTo>
                      <a:pt x="143" y="74"/>
                    </a:lnTo>
                    <a:lnTo>
                      <a:pt x="145" y="72"/>
                    </a:lnTo>
                    <a:lnTo>
                      <a:pt x="147" y="70"/>
                    </a:lnTo>
                    <a:lnTo>
                      <a:pt x="147" y="68"/>
                    </a:lnTo>
                    <a:lnTo>
                      <a:pt x="147" y="46"/>
                    </a:lnTo>
                    <a:lnTo>
                      <a:pt x="147" y="42"/>
                    </a:lnTo>
                    <a:lnTo>
                      <a:pt x="143" y="40"/>
                    </a:lnTo>
                    <a:lnTo>
                      <a:pt x="77" y="2"/>
                    </a:lnTo>
                    <a:lnTo>
                      <a:pt x="73" y="0"/>
                    </a:lnTo>
                    <a:lnTo>
                      <a:pt x="69" y="2"/>
                    </a:lnTo>
                    <a:lnTo>
                      <a:pt x="71" y="110"/>
                    </a:lnTo>
                    <a:lnTo>
                      <a:pt x="6" y="72"/>
                    </a:lnTo>
                    <a:lnTo>
                      <a:pt x="4" y="70"/>
                    </a:lnTo>
                    <a:lnTo>
                      <a:pt x="4" y="68"/>
                    </a:lnTo>
                    <a:lnTo>
                      <a:pt x="4" y="46"/>
                    </a:lnTo>
                    <a:lnTo>
                      <a:pt x="6" y="44"/>
                    </a:lnTo>
                    <a:lnTo>
                      <a:pt x="6" y="42"/>
                    </a:lnTo>
                    <a:lnTo>
                      <a:pt x="71" y="4"/>
                    </a:lnTo>
                    <a:lnTo>
                      <a:pt x="75" y="4"/>
                    </a:lnTo>
                    <a:lnTo>
                      <a:pt x="143" y="42"/>
                    </a:lnTo>
                    <a:lnTo>
                      <a:pt x="143" y="44"/>
                    </a:lnTo>
                    <a:lnTo>
                      <a:pt x="145" y="46"/>
                    </a:lnTo>
                    <a:lnTo>
                      <a:pt x="145" y="68"/>
                    </a:lnTo>
                    <a:lnTo>
                      <a:pt x="143" y="70"/>
                    </a:lnTo>
                    <a:lnTo>
                      <a:pt x="143" y="72"/>
                    </a:lnTo>
                    <a:lnTo>
                      <a:pt x="75" y="110"/>
                    </a:lnTo>
                    <a:lnTo>
                      <a:pt x="71" y="110"/>
                    </a:lnTo>
                    <a:lnTo>
                      <a:pt x="69" y="2"/>
                    </a:lnTo>
                    <a:lnTo>
                      <a:pt x="147" y="42"/>
                    </a:lnTo>
                    <a:lnTo>
                      <a:pt x="69" y="2"/>
                    </a:lnTo>
                    <a:lnTo>
                      <a:pt x="143" y="74"/>
                    </a:lnTo>
                    <a:lnTo>
                      <a:pt x="69" y="2"/>
                    </a:lnTo>
                    <a:close/>
                  </a:path>
                </a:pathLst>
              </a:custGeom>
              <a:solidFill>
                <a:srgbClr val="525151"/>
              </a:solidFill>
              <a:ln w="9525">
                <a:noFill/>
                <a:round/>
                <a:headEnd/>
                <a:tailEnd/>
              </a:ln>
            </p:spPr>
            <p:txBody>
              <a:bodyPr/>
              <a:lstStyle/>
              <a:p>
                <a:endParaRPr lang="en-US" dirty="0"/>
              </a:p>
            </p:txBody>
          </p:sp>
          <p:sp>
            <p:nvSpPr>
              <p:cNvPr id="431" name="Freeform 43"/>
              <p:cNvSpPr>
                <a:spLocks/>
              </p:cNvSpPr>
              <p:nvPr/>
            </p:nvSpPr>
            <p:spPr bwMode="auto">
              <a:xfrm>
                <a:off x="653" y="2247"/>
                <a:ext cx="72" cy="70"/>
              </a:xfrm>
              <a:custGeom>
                <a:avLst/>
                <a:gdLst/>
                <a:ahLst/>
                <a:cxnLst>
                  <a:cxn ang="0">
                    <a:pos x="72" y="0"/>
                  </a:cxn>
                  <a:cxn ang="0">
                    <a:pos x="0" y="42"/>
                  </a:cxn>
                  <a:cxn ang="0">
                    <a:pos x="0" y="70"/>
                  </a:cxn>
                  <a:cxn ang="0">
                    <a:pos x="4" y="68"/>
                  </a:cxn>
                  <a:cxn ang="0">
                    <a:pos x="70" y="30"/>
                  </a:cxn>
                  <a:cxn ang="0">
                    <a:pos x="72" y="28"/>
                  </a:cxn>
                  <a:cxn ang="0">
                    <a:pos x="72" y="26"/>
                  </a:cxn>
                  <a:cxn ang="0">
                    <a:pos x="72" y="4"/>
                  </a:cxn>
                  <a:cxn ang="0">
                    <a:pos x="72" y="0"/>
                  </a:cxn>
                </a:cxnLst>
                <a:rect l="0" t="0" r="r" b="b"/>
                <a:pathLst>
                  <a:path w="72" h="70">
                    <a:moveTo>
                      <a:pt x="72" y="0"/>
                    </a:moveTo>
                    <a:lnTo>
                      <a:pt x="0" y="42"/>
                    </a:lnTo>
                    <a:lnTo>
                      <a:pt x="0" y="70"/>
                    </a:lnTo>
                    <a:lnTo>
                      <a:pt x="4" y="68"/>
                    </a:lnTo>
                    <a:lnTo>
                      <a:pt x="70" y="30"/>
                    </a:lnTo>
                    <a:lnTo>
                      <a:pt x="72" y="28"/>
                    </a:lnTo>
                    <a:lnTo>
                      <a:pt x="72" y="26"/>
                    </a:lnTo>
                    <a:lnTo>
                      <a:pt x="72" y="4"/>
                    </a:lnTo>
                    <a:lnTo>
                      <a:pt x="72" y="0"/>
                    </a:lnTo>
                    <a:close/>
                  </a:path>
                </a:pathLst>
              </a:custGeom>
              <a:solidFill>
                <a:srgbClr val="7D7C7C"/>
              </a:solidFill>
              <a:ln w="9525">
                <a:noFill/>
                <a:round/>
                <a:headEnd/>
                <a:tailEnd/>
              </a:ln>
            </p:spPr>
            <p:txBody>
              <a:bodyPr/>
              <a:lstStyle/>
              <a:p>
                <a:endParaRPr lang="en-US" dirty="0"/>
              </a:p>
            </p:txBody>
          </p:sp>
          <p:sp>
            <p:nvSpPr>
              <p:cNvPr id="432" name="Freeform 44"/>
              <p:cNvSpPr>
                <a:spLocks/>
              </p:cNvSpPr>
              <p:nvPr/>
            </p:nvSpPr>
            <p:spPr bwMode="auto">
              <a:xfrm>
                <a:off x="582" y="2247"/>
                <a:ext cx="71" cy="70"/>
              </a:xfrm>
              <a:custGeom>
                <a:avLst/>
                <a:gdLst/>
                <a:ahLst/>
                <a:cxnLst>
                  <a:cxn ang="0">
                    <a:pos x="71" y="42"/>
                  </a:cxn>
                  <a:cxn ang="0">
                    <a:pos x="2" y="0"/>
                  </a:cxn>
                  <a:cxn ang="0">
                    <a:pos x="0" y="4"/>
                  </a:cxn>
                  <a:cxn ang="0">
                    <a:pos x="0" y="26"/>
                  </a:cxn>
                  <a:cxn ang="0">
                    <a:pos x="2" y="28"/>
                  </a:cxn>
                  <a:cxn ang="0">
                    <a:pos x="4" y="30"/>
                  </a:cxn>
                  <a:cxn ang="0">
                    <a:pos x="69" y="68"/>
                  </a:cxn>
                  <a:cxn ang="0">
                    <a:pos x="71" y="70"/>
                  </a:cxn>
                  <a:cxn ang="0">
                    <a:pos x="71" y="42"/>
                  </a:cxn>
                </a:cxnLst>
                <a:rect l="0" t="0" r="r" b="b"/>
                <a:pathLst>
                  <a:path w="71" h="70">
                    <a:moveTo>
                      <a:pt x="71" y="42"/>
                    </a:moveTo>
                    <a:lnTo>
                      <a:pt x="2" y="0"/>
                    </a:lnTo>
                    <a:lnTo>
                      <a:pt x="0" y="4"/>
                    </a:lnTo>
                    <a:lnTo>
                      <a:pt x="0" y="26"/>
                    </a:lnTo>
                    <a:lnTo>
                      <a:pt x="2" y="28"/>
                    </a:lnTo>
                    <a:lnTo>
                      <a:pt x="4" y="30"/>
                    </a:lnTo>
                    <a:lnTo>
                      <a:pt x="69" y="68"/>
                    </a:lnTo>
                    <a:lnTo>
                      <a:pt x="71" y="70"/>
                    </a:lnTo>
                    <a:lnTo>
                      <a:pt x="71" y="42"/>
                    </a:lnTo>
                    <a:close/>
                  </a:path>
                </a:pathLst>
              </a:custGeom>
              <a:solidFill>
                <a:srgbClr val="C9C9C8"/>
              </a:solidFill>
              <a:ln w="9525">
                <a:noFill/>
                <a:round/>
                <a:headEnd/>
                <a:tailEnd/>
              </a:ln>
            </p:spPr>
            <p:txBody>
              <a:bodyPr/>
              <a:lstStyle/>
              <a:p>
                <a:endParaRPr lang="en-US" dirty="0"/>
              </a:p>
            </p:txBody>
          </p:sp>
          <p:sp>
            <p:nvSpPr>
              <p:cNvPr id="433" name="Freeform 45"/>
              <p:cNvSpPr>
                <a:spLocks/>
              </p:cNvSpPr>
              <p:nvPr/>
            </p:nvSpPr>
            <p:spPr bwMode="auto">
              <a:xfrm>
                <a:off x="584" y="2207"/>
                <a:ext cx="141" cy="82"/>
              </a:xfrm>
              <a:custGeom>
                <a:avLst/>
                <a:gdLst/>
                <a:ahLst/>
                <a:cxnLst>
                  <a:cxn ang="0">
                    <a:pos x="139" y="38"/>
                  </a:cxn>
                  <a:cxn ang="0">
                    <a:pos x="131" y="34"/>
                  </a:cxn>
                  <a:cxn ang="0">
                    <a:pos x="73" y="0"/>
                  </a:cxn>
                  <a:cxn ang="0">
                    <a:pos x="69" y="0"/>
                  </a:cxn>
                  <a:cxn ang="0">
                    <a:pos x="67" y="0"/>
                  </a:cxn>
                  <a:cxn ang="0">
                    <a:pos x="2" y="38"/>
                  </a:cxn>
                  <a:cxn ang="0">
                    <a:pos x="0" y="40"/>
                  </a:cxn>
                  <a:cxn ang="0">
                    <a:pos x="69" y="82"/>
                  </a:cxn>
                  <a:cxn ang="0">
                    <a:pos x="135" y="44"/>
                  </a:cxn>
                  <a:cxn ang="0">
                    <a:pos x="141" y="40"/>
                  </a:cxn>
                  <a:cxn ang="0">
                    <a:pos x="139" y="38"/>
                  </a:cxn>
                </a:cxnLst>
                <a:rect l="0" t="0" r="r" b="b"/>
                <a:pathLst>
                  <a:path w="141" h="82">
                    <a:moveTo>
                      <a:pt x="139" y="38"/>
                    </a:moveTo>
                    <a:lnTo>
                      <a:pt x="131" y="34"/>
                    </a:lnTo>
                    <a:lnTo>
                      <a:pt x="73" y="0"/>
                    </a:lnTo>
                    <a:lnTo>
                      <a:pt x="69" y="0"/>
                    </a:lnTo>
                    <a:lnTo>
                      <a:pt x="67" y="0"/>
                    </a:lnTo>
                    <a:lnTo>
                      <a:pt x="2" y="38"/>
                    </a:lnTo>
                    <a:lnTo>
                      <a:pt x="0" y="40"/>
                    </a:lnTo>
                    <a:lnTo>
                      <a:pt x="69" y="82"/>
                    </a:lnTo>
                    <a:lnTo>
                      <a:pt x="135" y="44"/>
                    </a:lnTo>
                    <a:lnTo>
                      <a:pt x="141" y="40"/>
                    </a:lnTo>
                    <a:lnTo>
                      <a:pt x="139" y="38"/>
                    </a:lnTo>
                    <a:close/>
                  </a:path>
                </a:pathLst>
              </a:custGeom>
              <a:solidFill>
                <a:srgbClr val="E3E3E2"/>
              </a:solidFill>
              <a:ln w="9525">
                <a:noFill/>
                <a:round/>
                <a:headEnd/>
                <a:tailEnd/>
              </a:ln>
            </p:spPr>
            <p:txBody>
              <a:bodyPr/>
              <a:lstStyle/>
              <a:p>
                <a:endParaRPr lang="en-US" dirty="0"/>
              </a:p>
            </p:txBody>
          </p:sp>
          <p:sp>
            <p:nvSpPr>
              <p:cNvPr id="434" name="Freeform 46"/>
              <p:cNvSpPr>
                <a:spLocks/>
              </p:cNvSpPr>
              <p:nvPr/>
            </p:nvSpPr>
            <p:spPr bwMode="auto">
              <a:xfrm>
                <a:off x="604" y="2265"/>
                <a:ext cx="47" cy="46"/>
              </a:xfrm>
              <a:custGeom>
                <a:avLst/>
                <a:gdLst/>
                <a:ahLst/>
                <a:cxnLst>
                  <a:cxn ang="0">
                    <a:pos x="47" y="30"/>
                  </a:cxn>
                  <a:cxn ang="0">
                    <a:pos x="45" y="28"/>
                  </a:cxn>
                  <a:cxn ang="0">
                    <a:pos x="45" y="24"/>
                  </a:cxn>
                  <a:cxn ang="0">
                    <a:pos x="43" y="22"/>
                  </a:cxn>
                  <a:cxn ang="0">
                    <a:pos x="43" y="24"/>
                  </a:cxn>
                  <a:cxn ang="0">
                    <a:pos x="0" y="0"/>
                  </a:cxn>
                  <a:cxn ang="0">
                    <a:pos x="0" y="18"/>
                  </a:cxn>
                  <a:cxn ang="0">
                    <a:pos x="43" y="44"/>
                  </a:cxn>
                  <a:cxn ang="0">
                    <a:pos x="45" y="46"/>
                  </a:cxn>
                  <a:cxn ang="0">
                    <a:pos x="45" y="42"/>
                  </a:cxn>
                  <a:cxn ang="0">
                    <a:pos x="47" y="42"/>
                  </a:cxn>
                  <a:cxn ang="0">
                    <a:pos x="47" y="30"/>
                  </a:cxn>
                </a:cxnLst>
                <a:rect l="0" t="0" r="r" b="b"/>
                <a:pathLst>
                  <a:path w="47" h="46">
                    <a:moveTo>
                      <a:pt x="47" y="30"/>
                    </a:moveTo>
                    <a:lnTo>
                      <a:pt x="45" y="28"/>
                    </a:lnTo>
                    <a:lnTo>
                      <a:pt x="45" y="24"/>
                    </a:lnTo>
                    <a:lnTo>
                      <a:pt x="43" y="22"/>
                    </a:lnTo>
                    <a:lnTo>
                      <a:pt x="43" y="24"/>
                    </a:lnTo>
                    <a:lnTo>
                      <a:pt x="0" y="0"/>
                    </a:lnTo>
                    <a:lnTo>
                      <a:pt x="0" y="18"/>
                    </a:lnTo>
                    <a:lnTo>
                      <a:pt x="43" y="44"/>
                    </a:lnTo>
                    <a:lnTo>
                      <a:pt x="45" y="46"/>
                    </a:lnTo>
                    <a:lnTo>
                      <a:pt x="45" y="42"/>
                    </a:lnTo>
                    <a:lnTo>
                      <a:pt x="47" y="42"/>
                    </a:lnTo>
                    <a:lnTo>
                      <a:pt x="47" y="30"/>
                    </a:lnTo>
                    <a:close/>
                  </a:path>
                </a:pathLst>
              </a:custGeom>
              <a:solidFill>
                <a:srgbClr val="666666"/>
              </a:solidFill>
              <a:ln w="9525">
                <a:noFill/>
                <a:round/>
                <a:headEnd/>
                <a:tailEnd/>
              </a:ln>
            </p:spPr>
            <p:txBody>
              <a:bodyPr/>
              <a:lstStyle/>
              <a:p>
                <a:endParaRPr lang="en-US" dirty="0"/>
              </a:p>
            </p:txBody>
          </p:sp>
          <p:sp>
            <p:nvSpPr>
              <p:cNvPr id="435" name="Freeform 47"/>
              <p:cNvSpPr>
                <a:spLocks/>
              </p:cNvSpPr>
              <p:nvPr/>
            </p:nvSpPr>
            <p:spPr bwMode="auto">
              <a:xfrm>
                <a:off x="584" y="2255"/>
                <a:ext cx="20" cy="28"/>
              </a:xfrm>
              <a:custGeom>
                <a:avLst/>
                <a:gdLst/>
                <a:ahLst/>
                <a:cxnLst>
                  <a:cxn ang="0">
                    <a:pos x="20" y="8"/>
                  </a:cxn>
                  <a:cxn ang="0">
                    <a:pos x="6" y="0"/>
                  </a:cxn>
                  <a:cxn ang="0">
                    <a:pos x="0" y="8"/>
                  </a:cxn>
                  <a:cxn ang="0">
                    <a:pos x="6" y="20"/>
                  </a:cxn>
                  <a:cxn ang="0">
                    <a:pos x="20" y="28"/>
                  </a:cxn>
                  <a:cxn ang="0">
                    <a:pos x="20" y="8"/>
                  </a:cxn>
                </a:cxnLst>
                <a:rect l="0" t="0" r="r" b="b"/>
                <a:pathLst>
                  <a:path w="20" h="28">
                    <a:moveTo>
                      <a:pt x="20" y="8"/>
                    </a:moveTo>
                    <a:lnTo>
                      <a:pt x="6" y="0"/>
                    </a:lnTo>
                    <a:lnTo>
                      <a:pt x="0" y="8"/>
                    </a:lnTo>
                    <a:lnTo>
                      <a:pt x="6" y="20"/>
                    </a:lnTo>
                    <a:lnTo>
                      <a:pt x="20" y="28"/>
                    </a:lnTo>
                    <a:lnTo>
                      <a:pt x="20" y="8"/>
                    </a:lnTo>
                    <a:close/>
                  </a:path>
                </a:pathLst>
              </a:custGeom>
              <a:solidFill>
                <a:srgbClr val="666666"/>
              </a:solidFill>
              <a:ln w="9525">
                <a:noFill/>
                <a:round/>
                <a:headEnd/>
                <a:tailEnd/>
              </a:ln>
            </p:spPr>
            <p:txBody>
              <a:bodyPr/>
              <a:lstStyle/>
              <a:p>
                <a:endParaRPr lang="en-US" dirty="0"/>
              </a:p>
            </p:txBody>
          </p:sp>
          <p:sp>
            <p:nvSpPr>
              <p:cNvPr id="436" name="Freeform 48"/>
              <p:cNvSpPr>
                <a:spLocks/>
              </p:cNvSpPr>
              <p:nvPr/>
            </p:nvSpPr>
            <p:spPr bwMode="auto">
              <a:xfrm>
                <a:off x="598" y="2263"/>
                <a:ext cx="4" cy="16"/>
              </a:xfrm>
              <a:custGeom>
                <a:avLst/>
                <a:gdLst/>
                <a:ahLst/>
                <a:cxnLst>
                  <a:cxn ang="0">
                    <a:pos x="4" y="4"/>
                  </a:cxn>
                  <a:cxn ang="0">
                    <a:pos x="0" y="0"/>
                  </a:cxn>
                  <a:cxn ang="0">
                    <a:pos x="0" y="12"/>
                  </a:cxn>
                  <a:cxn ang="0">
                    <a:pos x="4" y="16"/>
                  </a:cxn>
                  <a:cxn ang="0">
                    <a:pos x="4" y="4"/>
                  </a:cxn>
                </a:cxnLst>
                <a:rect l="0" t="0" r="r" b="b"/>
                <a:pathLst>
                  <a:path w="4" h="16">
                    <a:moveTo>
                      <a:pt x="4" y="4"/>
                    </a:moveTo>
                    <a:lnTo>
                      <a:pt x="0" y="0"/>
                    </a:lnTo>
                    <a:lnTo>
                      <a:pt x="0" y="12"/>
                    </a:lnTo>
                    <a:lnTo>
                      <a:pt x="4" y="16"/>
                    </a:lnTo>
                    <a:lnTo>
                      <a:pt x="4" y="4"/>
                    </a:lnTo>
                    <a:close/>
                  </a:path>
                </a:pathLst>
              </a:custGeom>
              <a:solidFill>
                <a:srgbClr val="000000"/>
              </a:solidFill>
              <a:ln w="9525">
                <a:noFill/>
                <a:round/>
                <a:headEnd/>
                <a:tailEnd/>
              </a:ln>
            </p:spPr>
            <p:txBody>
              <a:bodyPr/>
              <a:lstStyle/>
              <a:p>
                <a:endParaRPr lang="en-US" dirty="0"/>
              </a:p>
            </p:txBody>
          </p:sp>
          <p:sp>
            <p:nvSpPr>
              <p:cNvPr id="437" name="Freeform 49"/>
              <p:cNvSpPr>
                <a:spLocks/>
              </p:cNvSpPr>
              <p:nvPr/>
            </p:nvSpPr>
            <p:spPr bwMode="auto">
              <a:xfrm>
                <a:off x="590" y="2265"/>
                <a:ext cx="4" cy="10"/>
              </a:xfrm>
              <a:custGeom>
                <a:avLst/>
                <a:gdLst/>
                <a:ahLst/>
                <a:cxnLst>
                  <a:cxn ang="0">
                    <a:pos x="4" y="2"/>
                  </a:cxn>
                  <a:cxn ang="0">
                    <a:pos x="0" y="0"/>
                  </a:cxn>
                  <a:cxn ang="0">
                    <a:pos x="0" y="6"/>
                  </a:cxn>
                  <a:cxn ang="0">
                    <a:pos x="4" y="10"/>
                  </a:cxn>
                  <a:cxn ang="0">
                    <a:pos x="4" y="2"/>
                  </a:cxn>
                </a:cxnLst>
                <a:rect l="0" t="0" r="r" b="b"/>
                <a:pathLst>
                  <a:path w="4" h="10">
                    <a:moveTo>
                      <a:pt x="4" y="2"/>
                    </a:moveTo>
                    <a:lnTo>
                      <a:pt x="0" y="0"/>
                    </a:lnTo>
                    <a:lnTo>
                      <a:pt x="0" y="6"/>
                    </a:lnTo>
                    <a:lnTo>
                      <a:pt x="4" y="10"/>
                    </a:lnTo>
                    <a:lnTo>
                      <a:pt x="4" y="2"/>
                    </a:lnTo>
                    <a:close/>
                  </a:path>
                </a:pathLst>
              </a:custGeom>
              <a:solidFill>
                <a:srgbClr val="000000"/>
              </a:solidFill>
              <a:ln w="9525">
                <a:noFill/>
                <a:round/>
                <a:headEnd/>
                <a:tailEnd/>
              </a:ln>
            </p:spPr>
            <p:txBody>
              <a:bodyPr/>
              <a:lstStyle/>
              <a:p>
                <a:endParaRPr lang="en-US" dirty="0"/>
              </a:p>
            </p:txBody>
          </p:sp>
          <p:sp>
            <p:nvSpPr>
              <p:cNvPr id="438" name="Freeform 50"/>
              <p:cNvSpPr>
                <a:spLocks/>
              </p:cNvSpPr>
              <p:nvPr/>
            </p:nvSpPr>
            <p:spPr bwMode="auto">
              <a:xfrm>
                <a:off x="649" y="2305"/>
                <a:ext cx="2" cy="2"/>
              </a:xfrm>
              <a:custGeom>
                <a:avLst/>
                <a:gdLst/>
                <a:ahLst/>
                <a:cxnLst>
                  <a:cxn ang="0">
                    <a:pos x="0" y="2"/>
                  </a:cxn>
                  <a:cxn ang="0">
                    <a:pos x="2" y="2"/>
                  </a:cxn>
                  <a:cxn ang="0">
                    <a:pos x="2" y="0"/>
                  </a:cxn>
                  <a:cxn ang="0">
                    <a:pos x="0" y="2"/>
                  </a:cxn>
                </a:cxnLst>
                <a:rect l="0" t="0" r="r" b="b"/>
                <a:pathLst>
                  <a:path w="2" h="2">
                    <a:moveTo>
                      <a:pt x="0" y="2"/>
                    </a:moveTo>
                    <a:lnTo>
                      <a:pt x="2" y="2"/>
                    </a:lnTo>
                    <a:lnTo>
                      <a:pt x="2" y="0"/>
                    </a:lnTo>
                    <a:lnTo>
                      <a:pt x="0" y="2"/>
                    </a:lnTo>
                    <a:close/>
                  </a:path>
                </a:pathLst>
              </a:custGeom>
              <a:solidFill>
                <a:srgbClr val="333333"/>
              </a:solidFill>
              <a:ln w="9525">
                <a:noFill/>
                <a:round/>
                <a:headEnd/>
                <a:tailEnd/>
              </a:ln>
            </p:spPr>
            <p:txBody>
              <a:bodyPr/>
              <a:lstStyle/>
              <a:p>
                <a:endParaRPr lang="en-US" dirty="0"/>
              </a:p>
            </p:txBody>
          </p:sp>
          <p:sp>
            <p:nvSpPr>
              <p:cNvPr id="439" name="Freeform 51"/>
              <p:cNvSpPr>
                <a:spLocks/>
              </p:cNvSpPr>
              <p:nvPr/>
            </p:nvSpPr>
            <p:spPr bwMode="auto">
              <a:xfrm>
                <a:off x="604" y="2265"/>
                <a:ext cx="4" cy="18"/>
              </a:xfrm>
              <a:custGeom>
                <a:avLst/>
                <a:gdLst/>
                <a:ahLst/>
                <a:cxnLst>
                  <a:cxn ang="0">
                    <a:pos x="0" y="0"/>
                  </a:cxn>
                  <a:cxn ang="0">
                    <a:pos x="0" y="18"/>
                  </a:cxn>
                  <a:cxn ang="0">
                    <a:pos x="4" y="18"/>
                  </a:cxn>
                  <a:cxn ang="0">
                    <a:pos x="4" y="2"/>
                  </a:cxn>
                  <a:cxn ang="0">
                    <a:pos x="0" y="0"/>
                  </a:cxn>
                </a:cxnLst>
                <a:rect l="0" t="0" r="r" b="b"/>
                <a:pathLst>
                  <a:path w="4" h="18">
                    <a:moveTo>
                      <a:pt x="0" y="0"/>
                    </a:moveTo>
                    <a:lnTo>
                      <a:pt x="0" y="18"/>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440" name="Freeform 52"/>
              <p:cNvSpPr>
                <a:spLocks/>
              </p:cNvSpPr>
              <p:nvPr/>
            </p:nvSpPr>
            <p:spPr bwMode="auto">
              <a:xfrm>
                <a:off x="604" y="2283"/>
                <a:ext cx="45" cy="28"/>
              </a:xfrm>
              <a:custGeom>
                <a:avLst/>
                <a:gdLst/>
                <a:ahLst/>
                <a:cxnLst>
                  <a:cxn ang="0">
                    <a:pos x="43" y="26"/>
                  </a:cxn>
                  <a:cxn ang="0">
                    <a:pos x="0" y="0"/>
                  </a:cxn>
                  <a:cxn ang="0">
                    <a:pos x="4" y="0"/>
                  </a:cxn>
                  <a:cxn ang="0">
                    <a:pos x="45" y="24"/>
                  </a:cxn>
                  <a:cxn ang="0">
                    <a:pos x="45" y="28"/>
                  </a:cxn>
                  <a:cxn ang="0">
                    <a:pos x="43" y="26"/>
                  </a:cxn>
                </a:cxnLst>
                <a:rect l="0" t="0" r="r" b="b"/>
                <a:pathLst>
                  <a:path w="45" h="28">
                    <a:moveTo>
                      <a:pt x="43" y="26"/>
                    </a:moveTo>
                    <a:lnTo>
                      <a:pt x="0" y="0"/>
                    </a:lnTo>
                    <a:lnTo>
                      <a:pt x="4" y="0"/>
                    </a:lnTo>
                    <a:lnTo>
                      <a:pt x="45" y="24"/>
                    </a:lnTo>
                    <a:lnTo>
                      <a:pt x="45" y="28"/>
                    </a:lnTo>
                    <a:lnTo>
                      <a:pt x="43" y="26"/>
                    </a:lnTo>
                    <a:close/>
                  </a:path>
                </a:pathLst>
              </a:custGeom>
              <a:solidFill>
                <a:srgbClr val="FFFFFF"/>
              </a:solidFill>
              <a:ln w="9525">
                <a:noFill/>
                <a:round/>
                <a:headEnd/>
                <a:tailEnd/>
              </a:ln>
            </p:spPr>
            <p:txBody>
              <a:bodyPr/>
              <a:lstStyle/>
              <a:p>
                <a:endParaRPr lang="en-US" dirty="0"/>
              </a:p>
            </p:txBody>
          </p:sp>
          <p:sp>
            <p:nvSpPr>
              <p:cNvPr id="441" name="Freeform 53"/>
              <p:cNvSpPr>
                <a:spLocks/>
              </p:cNvSpPr>
              <p:nvPr/>
            </p:nvSpPr>
            <p:spPr bwMode="auto">
              <a:xfrm>
                <a:off x="590" y="2239"/>
                <a:ext cx="79" cy="46"/>
              </a:xfrm>
              <a:custGeom>
                <a:avLst/>
                <a:gdLst/>
                <a:ahLst/>
                <a:cxnLst>
                  <a:cxn ang="0">
                    <a:pos x="79" y="36"/>
                  </a:cxn>
                  <a:cxn ang="0">
                    <a:pos x="18" y="0"/>
                  </a:cxn>
                  <a:cxn ang="0">
                    <a:pos x="0" y="10"/>
                  </a:cxn>
                  <a:cxn ang="0">
                    <a:pos x="63" y="46"/>
                  </a:cxn>
                  <a:cxn ang="0">
                    <a:pos x="79" y="36"/>
                  </a:cxn>
                </a:cxnLst>
                <a:rect l="0" t="0" r="r" b="b"/>
                <a:pathLst>
                  <a:path w="79" h="46">
                    <a:moveTo>
                      <a:pt x="79" y="36"/>
                    </a:moveTo>
                    <a:lnTo>
                      <a:pt x="18" y="0"/>
                    </a:lnTo>
                    <a:lnTo>
                      <a:pt x="0" y="10"/>
                    </a:lnTo>
                    <a:lnTo>
                      <a:pt x="63" y="46"/>
                    </a:lnTo>
                    <a:lnTo>
                      <a:pt x="79" y="36"/>
                    </a:lnTo>
                    <a:close/>
                  </a:path>
                </a:pathLst>
              </a:custGeom>
              <a:solidFill>
                <a:srgbClr val="A6A6A6"/>
              </a:solidFill>
              <a:ln w="9525">
                <a:noFill/>
                <a:round/>
                <a:headEnd/>
                <a:tailEnd/>
              </a:ln>
            </p:spPr>
            <p:txBody>
              <a:bodyPr/>
              <a:lstStyle/>
              <a:p>
                <a:endParaRPr lang="en-US" dirty="0"/>
              </a:p>
            </p:txBody>
          </p:sp>
          <p:sp>
            <p:nvSpPr>
              <p:cNvPr id="442" name="Freeform 54"/>
              <p:cNvSpPr>
                <a:spLocks/>
              </p:cNvSpPr>
              <p:nvPr/>
            </p:nvSpPr>
            <p:spPr bwMode="auto">
              <a:xfrm>
                <a:off x="580" y="2205"/>
                <a:ext cx="147" cy="112"/>
              </a:xfrm>
              <a:custGeom>
                <a:avLst/>
                <a:gdLst/>
                <a:ahLst/>
                <a:cxnLst>
                  <a:cxn ang="0">
                    <a:pos x="69" y="2"/>
                  </a:cxn>
                  <a:cxn ang="0">
                    <a:pos x="4" y="40"/>
                  </a:cxn>
                  <a:cxn ang="0">
                    <a:pos x="2" y="42"/>
                  </a:cxn>
                  <a:cxn ang="0">
                    <a:pos x="0" y="46"/>
                  </a:cxn>
                  <a:cxn ang="0">
                    <a:pos x="0" y="68"/>
                  </a:cxn>
                  <a:cxn ang="0">
                    <a:pos x="2" y="70"/>
                  </a:cxn>
                  <a:cxn ang="0">
                    <a:pos x="4" y="74"/>
                  </a:cxn>
                  <a:cxn ang="0">
                    <a:pos x="69" y="112"/>
                  </a:cxn>
                  <a:cxn ang="0">
                    <a:pos x="73" y="112"/>
                  </a:cxn>
                  <a:cxn ang="0">
                    <a:pos x="77" y="112"/>
                  </a:cxn>
                  <a:cxn ang="0">
                    <a:pos x="143" y="74"/>
                  </a:cxn>
                  <a:cxn ang="0">
                    <a:pos x="145" y="72"/>
                  </a:cxn>
                  <a:cxn ang="0">
                    <a:pos x="147" y="70"/>
                  </a:cxn>
                  <a:cxn ang="0">
                    <a:pos x="147" y="68"/>
                  </a:cxn>
                  <a:cxn ang="0">
                    <a:pos x="147" y="46"/>
                  </a:cxn>
                  <a:cxn ang="0">
                    <a:pos x="147" y="42"/>
                  </a:cxn>
                  <a:cxn ang="0">
                    <a:pos x="143" y="40"/>
                  </a:cxn>
                  <a:cxn ang="0">
                    <a:pos x="77" y="2"/>
                  </a:cxn>
                  <a:cxn ang="0">
                    <a:pos x="73" y="0"/>
                  </a:cxn>
                  <a:cxn ang="0">
                    <a:pos x="69" y="2"/>
                  </a:cxn>
                  <a:cxn ang="0">
                    <a:pos x="71" y="110"/>
                  </a:cxn>
                  <a:cxn ang="0">
                    <a:pos x="6" y="72"/>
                  </a:cxn>
                  <a:cxn ang="0">
                    <a:pos x="4" y="70"/>
                  </a:cxn>
                  <a:cxn ang="0">
                    <a:pos x="4" y="68"/>
                  </a:cxn>
                  <a:cxn ang="0">
                    <a:pos x="4" y="46"/>
                  </a:cxn>
                  <a:cxn ang="0">
                    <a:pos x="6" y="42"/>
                  </a:cxn>
                  <a:cxn ang="0">
                    <a:pos x="71" y="4"/>
                  </a:cxn>
                  <a:cxn ang="0">
                    <a:pos x="75" y="4"/>
                  </a:cxn>
                  <a:cxn ang="0">
                    <a:pos x="143" y="42"/>
                  </a:cxn>
                  <a:cxn ang="0">
                    <a:pos x="143" y="44"/>
                  </a:cxn>
                  <a:cxn ang="0">
                    <a:pos x="145" y="46"/>
                  </a:cxn>
                  <a:cxn ang="0">
                    <a:pos x="145" y="68"/>
                  </a:cxn>
                  <a:cxn ang="0">
                    <a:pos x="143" y="70"/>
                  </a:cxn>
                  <a:cxn ang="0">
                    <a:pos x="143" y="72"/>
                  </a:cxn>
                  <a:cxn ang="0">
                    <a:pos x="75" y="110"/>
                  </a:cxn>
                  <a:cxn ang="0">
                    <a:pos x="71" y="110"/>
                  </a:cxn>
                  <a:cxn ang="0">
                    <a:pos x="69" y="2"/>
                  </a:cxn>
                  <a:cxn ang="0">
                    <a:pos x="147" y="42"/>
                  </a:cxn>
                  <a:cxn ang="0">
                    <a:pos x="69" y="2"/>
                  </a:cxn>
                  <a:cxn ang="0">
                    <a:pos x="143" y="74"/>
                  </a:cxn>
                  <a:cxn ang="0">
                    <a:pos x="69" y="2"/>
                  </a:cxn>
                </a:cxnLst>
                <a:rect l="0" t="0" r="r" b="b"/>
                <a:pathLst>
                  <a:path w="147" h="112">
                    <a:moveTo>
                      <a:pt x="69" y="2"/>
                    </a:moveTo>
                    <a:lnTo>
                      <a:pt x="4" y="40"/>
                    </a:lnTo>
                    <a:lnTo>
                      <a:pt x="2" y="42"/>
                    </a:lnTo>
                    <a:lnTo>
                      <a:pt x="0" y="46"/>
                    </a:lnTo>
                    <a:lnTo>
                      <a:pt x="0" y="68"/>
                    </a:lnTo>
                    <a:lnTo>
                      <a:pt x="2" y="70"/>
                    </a:lnTo>
                    <a:lnTo>
                      <a:pt x="4" y="74"/>
                    </a:lnTo>
                    <a:lnTo>
                      <a:pt x="69" y="112"/>
                    </a:lnTo>
                    <a:lnTo>
                      <a:pt x="73" y="112"/>
                    </a:lnTo>
                    <a:lnTo>
                      <a:pt x="77" y="112"/>
                    </a:lnTo>
                    <a:lnTo>
                      <a:pt x="143" y="74"/>
                    </a:lnTo>
                    <a:lnTo>
                      <a:pt x="145" y="72"/>
                    </a:lnTo>
                    <a:lnTo>
                      <a:pt x="147" y="70"/>
                    </a:lnTo>
                    <a:lnTo>
                      <a:pt x="147" y="68"/>
                    </a:lnTo>
                    <a:lnTo>
                      <a:pt x="147" y="46"/>
                    </a:lnTo>
                    <a:lnTo>
                      <a:pt x="147" y="42"/>
                    </a:lnTo>
                    <a:lnTo>
                      <a:pt x="143" y="40"/>
                    </a:lnTo>
                    <a:lnTo>
                      <a:pt x="77" y="2"/>
                    </a:lnTo>
                    <a:lnTo>
                      <a:pt x="73" y="0"/>
                    </a:lnTo>
                    <a:lnTo>
                      <a:pt x="69" y="2"/>
                    </a:lnTo>
                    <a:lnTo>
                      <a:pt x="71" y="110"/>
                    </a:lnTo>
                    <a:lnTo>
                      <a:pt x="6" y="72"/>
                    </a:lnTo>
                    <a:lnTo>
                      <a:pt x="4" y="70"/>
                    </a:lnTo>
                    <a:lnTo>
                      <a:pt x="4" y="68"/>
                    </a:lnTo>
                    <a:lnTo>
                      <a:pt x="4" y="46"/>
                    </a:lnTo>
                    <a:lnTo>
                      <a:pt x="6" y="42"/>
                    </a:lnTo>
                    <a:lnTo>
                      <a:pt x="71" y="4"/>
                    </a:lnTo>
                    <a:lnTo>
                      <a:pt x="75" y="4"/>
                    </a:lnTo>
                    <a:lnTo>
                      <a:pt x="143" y="42"/>
                    </a:lnTo>
                    <a:lnTo>
                      <a:pt x="143" y="44"/>
                    </a:lnTo>
                    <a:lnTo>
                      <a:pt x="145" y="46"/>
                    </a:lnTo>
                    <a:lnTo>
                      <a:pt x="145" y="68"/>
                    </a:lnTo>
                    <a:lnTo>
                      <a:pt x="143" y="70"/>
                    </a:lnTo>
                    <a:lnTo>
                      <a:pt x="143" y="72"/>
                    </a:lnTo>
                    <a:lnTo>
                      <a:pt x="75" y="110"/>
                    </a:lnTo>
                    <a:lnTo>
                      <a:pt x="71" y="110"/>
                    </a:lnTo>
                    <a:lnTo>
                      <a:pt x="69" y="2"/>
                    </a:lnTo>
                    <a:lnTo>
                      <a:pt x="147" y="42"/>
                    </a:lnTo>
                    <a:lnTo>
                      <a:pt x="69" y="2"/>
                    </a:lnTo>
                    <a:lnTo>
                      <a:pt x="143" y="74"/>
                    </a:lnTo>
                    <a:lnTo>
                      <a:pt x="69" y="2"/>
                    </a:lnTo>
                    <a:close/>
                  </a:path>
                </a:pathLst>
              </a:custGeom>
              <a:solidFill>
                <a:srgbClr val="525151"/>
              </a:solidFill>
              <a:ln w="9525">
                <a:noFill/>
                <a:round/>
                <a:headEnd/>
                <a:tailEnd/>
              </a:ln>
            </p:spPr>
            <p:txBody>
              <a:bodyPr/>
              <a:lstStyle/>
              <a:p>
                <a:endParaRPr lang="en-US" dirty="0"/>
              </a:p>
            </p:txBody>
          </p:sp>
          <p:sp>
            <p:nvSpPr>
              <p:cNvPr id="443" name="Freeform 55"/>
              <p:cNvSpPr>
                <a:spLocks/>
              </p:cNvSpPr>
              <p:nvPr/>
            </p:nvSpPr>
            <p:spPr bwMode="auto">
              <a:xfrm>
                <a:off x="653" y="2211"/>
                <a:ext cx="72" cy="68"/>
              </a:xfrm>
              <a:custGeom>
                <a:avLst/>
                <a:gdLst/>
                <a:ahLst/>
                <a:cxnLst>
                  <a:cxn ang="0">
                    <a:pos x="72" y="0"/>
                  </a:cxn>
                  <a:cxn ang="0">
                    <a:pos x="0" y="42"/>
                  </a:cxn>
                  <a:cxn ang="0">
                    <a:pos x="0" y="68"/>
                  </a:cxn>
                  <a:cxn ang="0">
                    <a:pos x="4" y="68"/>
                  </a:cxn>
                  <a:cxn ang="0">
                    <a:pos x="70" y="30"/>
                  </a:cxn>
                  <a:cxn ang="0">
                    <a:pos x="72" y="28"/>
                  </a:cxn>
                  <a:cxn ang="0">
                    <a:pos x="72" y="24"/>
                  </a:cxn>
                  <a:cxn ang="0">
                    <a:pos x="72" y="4"/>
                  </a:cxn>
                  <a:cxn ang="0">
                    <a:pos x="72" y="0"/>
                  </a:cxn>
                </a:cxnLst>
                <a:rect l="0" t="0" r="r" b="b"/>
                <a:pathLst>
                  <a:path w="72" h="68">
                    <a:moveTo>
                      <a:pt x="72" y="0"/>
                    </a:moveTo>
                    <a:lnTo>
                      <a:pt x="0" y="42"/>
                    </a:lnTo>
                    <a:lnTo>
                      <a:pt x="0" y="68"/>
                    </a:lnTo>
                    <a:lnTo>
                      <a:pt x="4" y="68"/>
                    </a:lnTo>
                    <a:lnTo>
                      <a:pt x="70" y="30"/>
                    </a:lnTo>
                    <a:lnTo>
                      <a:pt x="72" y="28"/>
                    </a:lnTo>
                    <a:lnTo>
                      <a:pt x="72" y="24"/>
                    </a:lnTo>
                    <a:lnTo>
                      <a:pt x="72" y="4"/>
                    </a:lnTo>
                    <a:lnTo>
                      <a:pt x="72" y="0"/>
                    </a:lnTo>
                    <a:close/>
                  </a:path>
                </a:pathLst>
              </a:custGeom>
              <a:solidFill>
                <a:srgbClr val="7D7C7C"/>
              </a:solidFill>
              <a:ln w="9525">
                <a:noFill/>
                <a:round/>
                <a:headEnd/>
                <a:tailEnd/>
              </a:ln>
            </p:spPr>
            <p:txBody>
              <a:bodyPr/>
              <a:lstStyle/>
              <a:p>
                <a:endParaRPr lang="en-US" dirty="0"/>
              </a:p>
            </p:txBody>
          </p:sp>
          <p:sp>
            <p:nvSpPr>
              <p:cNvPr id="444" name="Freeform 56"/>
              <p:cNvSpPr>
                <a:spLocks/>
              </p:cNvSpPr>
              <p:nvPr/>
            </p:nvSpPr>
            <p:spPr bwMode="auto">
              <a:xfrm>
                <a:off x="582" y="2211"/>
                <a:ext cx="71" cy="68"/>
              </a:xfrm>
              <a:custGeom>
                <a:avLst/>
                <a:gdLst/>
                <a:ahLst/>
                <a:cxnLst>
                  <a:cxn ang="0">
                    <a:pos x="71" y="42"/>
                  </a:cxn>
                  <a:cxn ang="0">
                    <a:pos x="2" y="0"/>
                  </a:cxn>
                  <a:cxn ang="0">
                    <a:pos x="0" y="4"/>
                  </a:cxn>
                  <a:cxn ang="0">
                    <a:pos x="0" y="24"/>
                  </a:cxn>
                  <a:cxn ang="0">
                    <a:pos x="2" y="28"/>
                  </a:cxn>
                  <a:cxn ang="0">
                    <a:pos x="4" y="30"/>
                  </a:cxn>
                  <a:cxn ang="0">
                    <a:pos x="69" y="68"/>
                  </a:cxn>
                  <a:cxn ang="0">
                    <a:pos x="71" y="68"/>
                  </a:cxn>
                  <a:cxn ang="0">
                    <a:pos x="71" y="42"/>
                  </a:cxn>
                </a:cxnLst>
                <a:rect l="0" t="0" r="r" b="b"/>
                <a:pathLst>
                  <a:path w="71" h="68">
                    <a:moveTo>
                      <a:pt x="71" y="42"/>
                    </a:moveTo>
                    <a:lnTo>
                      <a:pt x="2" y="0"/>
                    </a:lnTo>
                    <a:lnTo>
                      <a:pt x="0" y="4"/>
                    </a:lnTo>
                    <a:lnTo>
                      <a:pt x="0" y="24"/>
                    </a:lnTo>
                    <a:lnTo>
                      <a:pt x="2" y="28"/>
                    </a:lnTo>
                    <a:lnTo>
                      <a:pt x="4" y="30"/>
                    </a:lnTo>
                    <a:lnTo>
                      <a:pt x="69" y="68"/>
                    </a:lnTo>
                    <a:lnTo>
                      <a:pt x="71" y="68"/>
                    </a:lnTo>
                    <a:lnTo>
                      <a:pt x="71" y="42"/>
                    </a:lnTo>
                    <a:close/>
                  </a:path>
                </a:pathLst>
              </a:custGeom>
              <a:solidFill>
                <a:srgbClr val="C9C9C8"/>
              </a:solidFill>
              <a:ln w="9525">
                <a:noFill/>
                <a:round/>
                <a:headEnd/>
                <a:tailEnd/>
              </a:ln>
            </p:spPr>
            <p:txBody>
              <a:bodyPr/>
              <a:lstStyle/>
              <a:p>
                <a:endParaRPr lang="en-US" dirty="0"/>
              </a:p>
            </p:txBody>
          </p:sp>
          <p:sp>
            <p:nvSpPr>
              <p:cNvPr id="445" name="Freeform 57"/>
              <p:cNvSpPr>
                <a:spLocks/>
              </p:cNvSpPr>
              <p:nvPr/>
            </p:nvSpPr>
            <p:spPr bwMode="auto">
              <a:xfrm>
                <a:off x="584" y="2169"/>
                <a:ext cx="141" cy="84"/>
              </a:xfrm>
              <a:custGeom>
                <a:avLst/>
                <a:gdLst/>
                <a:ahLst/>
                <a:cxnLst>
                  <a:cxn ang="0">
                    <a:pos x="139" y="40"/>
                  </a:cxn>
                  <a:cxn ang="0">
                    <a:pos x="131" y="36"/>
                  </a:cxn>
                  <a:cxn ang="0">
                    <a:pos x="73" y="2"/>
                  </a:cxn>
                  <a:cxn ang="0">
                    <a:pos x="69" y="0"/>
                  </a:cxn>
                  <a:cxn ang="0">
                    <a:pos x="67" y="2"/>
                  </a:cxn>
                  <a:cxn ang="0">
                    <a:pos x="2" y="40"/>
                  </a:cxn>
                  <a:cxn ang="0">
                    <a:pos x="0" y="42"/>
                  </a:cxn>
                  <a:cxn ang="0">
                    <a:pos x="69" y="84"/>
                  </a:cxn>
                  <a:cxn ang="0">
                    <a:pos x="135" y="46"/>
                  </a:cxn>
                  <a:cxn ang="0">
                    <a:pos x="141" y="42"/>
                  </a:cxn>
                  <a:cxn ang="0">
                    <a:pos x="139" y="40"/>
                  </a:cxn>
                </a:cxnLst>
                <a:rect l="0" t="0" r="r" b="b"/>
                <a:pathLst>
                  <a:path w="141" h="84">
                    <a:moveTo>
                      <a:pt x="139" y="40"/>
                    </a:moveTo>
                    <a:lnTo>
                      <a:pt x="131" y="36"/>
                    </a:lnTo>
                    <a:lnTo>
                      <a:pt x="73" y="2"/>
                    </a:lnTo>
                    <a:lnTo>
                      <a:pt x="69" y="0"/>
                    </a:lnTo>
                    <a:lnTo>
                      <a:pt x="67" y="2"/>
                    </a:lnTo>
                    <a:lnTo>
                      <a:pt x="2" y="40"/>
                    </a:lnTo>
                    <a:lnTo>
                      <a:pt x="0" y="42"/>
                    </a:lnTo>
                    <a:lnTo>
                      <a:pt x="69" y="84"/>
                    </a:lnTo>
                    <a:lnTo>
                      <a:pt x="135" y="46"/>
                    </a:lnTo>
                    <a:lnTo>
                      <a:pt x="141" y="42"/>
                    </a:lnTo>
                    <a:lnTo>
                      <a:pt x="139" y="40"/>
                    </a:lnTo>
                    <a:close/>
                  </a:path>
                </a:pathLst>
              </a:custGeom>
              <a:solidFill>
                <a:srgbClr val="E3E3E2"/>
              </a:solidFill>
              <a:ln w="9525">
                <a:noFill/>
                <a:round/>
                <a:headEnd/>
                <a:tailEnd/>
              </a:ln>
            </p:spPr>
            <p:txBody>
              <a:bodyPr/>
              <a:lstStyle/>
              <a:p>
                <a:endParaRPr lang="en-US" dirty="0"/>
              </a:p>
            </p:txBody>
          </p:sp>
          <p:sp>
            <p:nvSpPr>
              <p:cNvPr id="446" name="Freeform 58"/>
              <p:cNvSpPr>
                <a:spLocks/>
              </p:cNvSpPr>
              <p:nvPr/>
            </p:nvSpPr>
            <p:spPr bwMode="auto">
              <a:xfrm>
                <a:off x="604" y="2227"/>
                <a:ext cx="47" cy="48"/>
              </a:xfrm>
              <a:custGeom>
                <a:avLst/>
                <a:gdLst/>
                <a:ahLst/>
                <a:cxnLst>
                  <a:cxn ang="0">
                    <a:pos x="47" y="32"/>
                  </a:cxn>
                  <a:cxn ang="0">
                    <a:pos x="45" y="30"/>
                  </a:cxn>
                  <a:cxn ang="0">
                    <a:pos x="45" y="26"/>
                  </a:cxn>
                  <a:cxn ang="0">
                    <a:pos x="43" y="24"/>
                  </a:cxn>
                  <a:cxn ang="0">
                    <a:pos x="43" y="26"/>
                  </a:cxn>
                  <a:cxn ang="0">
                    <a:pos x="0" y="0"/>
                  </a:cxn>
                  <a:cxn ang="0">
                    <a:pos x="0" y="20"/>
                  </a:cxn>
                  <a:cxn ang="0">
                    <a:pos x="43" y="44"/>
                  </a:cxn>
                  <a:cxn ang="0">
                    <a:pos x="43" y="46"/>
                  </a:cxn>
                  <a:cxn ang="0">
                    <a:pos x="45" y="48"/>
                  </a:cxn>
                  <a:cxn ang="0">
                    <a:pos x="45" y="42"/>
                  </a:cxn>
                  <a:cxn ang="0">
                    <a:pos x="47" y="44"/>
                  </a:cxn>
                  <a:cxn ang="0">
                    <a:pos x="47" y="32"/>
                  </a:cxn>
                </a:cxnLst>
                <a:rect l="0" t="0" r="r" b="b"/>
                <a:pathLst>
                  <a:path w="47" h="48">
                    <a:moveTo>
                      <a:pt x="47" y="32"/>
                    </a:moveTo>
                    <a:lnTo>
                      <a:pt x="45" y="30"/>
                    </a:lnTo>
                    <a:lnTo>
                      <a:pt x="45" y="26"/>
                    </a:lnTo>
                    <a:lnTo>
                      <a:pt x="43" y="24"/>
                    </a:lnTo>
                    <a:lnTo>
                      <a:pt x="43" y="26"/>
                    </a:lnTo>
                    <a:lnTo>
                      <a:pt x="0" y="0"/>
                    </a:lnTo>
                    <a:lnTo>
                      <a:pt x="0" y="20"/>
                    </a:lnTo>
                    <a:lnTo>
                      <a:pt x="43" y="44"/>
                    </a:lnTo>
                    <a:lnTo>
                      <a:pt x="43" y="46"/>
                    </a:lnTo>
                    <a:lnTo>
                      <a:pt x="45" y="48"/>
                    </a:lnTo>
                    <a:lnTo>
                      <a:pt x="45" y="42"/>
                    </a:lnTo>
                    <a:lnTo>
                      <a:pt x="47" y="44"/>
                    </a:lnTo>
                    <a:lnTo>
                      <a:pt x="47" y="32"/>
                    </a:lnTo>
                    <a:close/>
                  </a:path>
                </a:pathLst>
              </a:custGeom>
              <a:solidFill>
                <a:srgbClr val="666666"/>
              </a:solidFill>
              <a:ln w="9525">
                <a:noFill/>
                <a:round/>
                <a:headEnd/>
                <a:tailEnd/>
              </a:ln>
            </p:spPr>
            <p:txBody>
              <a:bodyPr/>
              <a:lstStyle/>
              <a:p>
                <a:endParaRPr lang="en-US" dirty="0"/>
              </a:p>
            </p:txBody>
          </p:sp>
          <p:sp>
            <p:nvSpPr>
              <p:cNvPr id="447" name="Freeform 59"/>
              <p:cNvSpPr>
                <a:spLocks/>
              </p:cNvSpPr>
              <p:nvPr/>
            </p:nvSpPr>
            <p:spPr bwMode="auto">
              <a:xfrm>
                <a:off x="584" y="2219"/>
                <a:ext cx="20" cy="28"/>
              </a:xfrm>
              <a:custGeom>
                <a:avLst/>
                <a:gdLst/>
                <a:ahLst/>
                <a:cxnLst>
                  <a:cxn ang="0">
                    <a:pos x="20" y="8"/>
                  </a:cxn>
                  <a:cxn ang="0">
                    <a:pos x="6" y="0"/>
                  </a:cxn>
                  <a:cxn ang="0">
                    <a:pos x="0" y="6"/>
                  </a:cxn>
                  <a:cxn ang="0">
                    <a:pos x="6" y="18"/>
                  </a:cxn>
                  <a:cxn ang="0">
                    <a:pos x="20" y="28"/>
                  </a:cxn>
                  <a:cxn ang="0">
                    <a:pos x="20" y="8"/>
                  </a:cxn>
                </a:cxnLst>
                <a:rect l="0" t="0" r="r" b="b"/>
                <a:pathLst>
                  <a:path w="20" h="28">
                    <a:moveTo>
                      <a:pt x="20" y="8"/>
                    </a:moveTo>
                    <a:lnTo>
                      <a:pt x="6" y="0"/>
                    </a:lnTo>
                    <a:lnTo>
                      <a:pt x="0" y="6"/>
                    </a:lnTo>
                    <a:lnTo>
                      <a:pt x="6" y="18"/>
                    </a:lnTo>
                    <a:lnTo>
                      <a:pt x="20" y="28"/>
                    </a:lnTo>
                    <a:lnTo>
                      <a:pt x="20" y="8"/>
                    </a:lnTo>
                    <a:close/>
                  </a:path>
                </a:pathLst>
              </a:custGeom>
              <a:solidFill>
                <a:srgbClr val="666666"/>
              </a:solidFill>
              <a:ln w="9525">
                <a:noFill/>
                <a:round/>
                <a:headEnd/>
                <a:tailEnd/>
              </a:ln>
            </p:spPr>
            <p:txBody>
              <a:bodyPr/>
              <a:lstStyle/>
              <a:p>
                <a:endParaRPr lang="en-US" dirty="0"/>
              </a:p>
            </p:txBody>
          </p:sp>
          <p:sp>
            <p:nvSpPr>
              <p:cNvPr id="448" name="Freeform 60"/>
              <p:cNvSpPr>
                <a:spLocks/>
              </p:cNvSpPr>
              <p:nvPr/>
            </p:nvSpPr>
            <p:spPr bwMode="auto">
              <a:xfrm>
                <a:off x="598" y="2227"/>
                <a:ext cx="4" cy="14"/>
              </a:xfrm>
              <a:custGeom>
                <a:avLst/>
                <a:gdLst/>
                <a:ahLst/>
                <a:cxnLst>
                  <a:cxn ang="0">
                    <a:pos x="4" y="2"/>
                  </a:cxn>
                  <a:cxn ang="0">
                    <a:pos x="0" y="0"/>
                  </a:cxn>
                  <a:cxn ang="0">
                    <a:pos x="0" y="12"/>
                  </a:cxn>
                  <a:cxn ang="0">
                    <a:pos x="4" y="14"/>
                  </a:cxn>
                  <a:cxn ang="0">
                    <a:pos x="4" y="2"/>
                  </a:cxn>
                </a:cxnLst>
                <a:rect l="0" t="0" r="r" b="b"/>
                <a:pathLst>
                  <a:path w="4" h="14">
                    <a:moveTo>
                      <a:pt x="4" y="2"/>
                    </a:moveTo>
                    <a:lnTo>
                      <a:pt x="0" y="0"/>
                    </a:lnTo>
                    <a:lnTo>
                      <a:pt x="0" y="12"/>
                    </a:lnTo>
                    <a:lnTo>
                      <a:pt x="4" y="14"/>
                    </a:lnTo>
                    <a:lnTo>
                      <a:pt x="4" y="2"/>
                    </a:lnTo>
                    <a:close/>
                  </a:path>
                </a:pathLst>
              </a:custGeom>
              <a:solidFill>
                <a:srgbClr val="000000"/>
              </a:solidFill>
              <a:ln w="9525">
                <a:noFill/>
                <a:round/>
                <a:headEnd/>
                <a:tailEnd/>
              </a:ln>
            </p:spPr>
            <p:txBody>
              <a:bodyPr/>
              <a:lstStyle/>
              <a:p>
                <a:endParaRPr lang="en-US" dirty="0"/>
              </a:p>
            </p:txBody>
          </p:sp>
          <p:sp>
            <p:nvSpPr>
              <p:cNvPr id="449" name="Freeform 61"/>
              <p:cNvSpPr>
                <a:spLocks/>
              </p:cNvSpPr>
              <p:nvPr/>
            </p:nvSpPr>
            <p:spPr bwMode="auto">
              <a:xfrm>
                <a:off x="590" y="2227"/>
                <a:ext cx="4" cy="10"/>
              </a:xfrm>
              <a:custGeom>
                <a:avLst/>
                <a:gdLst/>
                <a:ahLst/>
                <a:cxnLst>
                  <a:cxn ang="0">
                    <a:pos x="4" y="4"/>
                  </a:cxn>
                  <a:cxn ang="0">
                    <a:pos x="0" y="0"/>
                  </a:cxn>
                  <a:cxn ang="0">
                    <a:pos x="0" y="8"/>
                  </a:cxn>
                  <a:cxn ang="0">
                    <a:pos x="4" y="10"/>
                  </a:cxn>
                  <a:cxn ang="0">
                    <a:pos x="4" y="4"/>
                  </a:cxn>
                </a:cxnLst>
                <a:rect l="0" t="0" r="r" b="b"/>
                <a:pathLst>
                  <a:path w="4" h="10">
                    <a:moveTo>
                      <a:pt x="4" y="4"/>
                    </a:moveTo>
                    <a:lnTo>
                      <a:pt x="0" y="0"/>
                    </a:lnTo>
                    <a:lnTo>
                      <a:pt x="0" y="8"/>
                    </a:lnTo>
                    <a:lnTo>
                      <a:pt x="4" y="10"/>
                    </a:lnTo>
                    <a:lnTo>
                      <a:pt x="4" y="4"/>
                    </a:lnTo>
                    <a:close/>
                  </a:path>
                </a:pathLst>
              </a:custGeom>
              <a:solidFill>
                <a:srgbClr val="000000"/>
              </a:solidFill>
              <a:ln w="9525">
                <a:noFill/>
                <a:round/>
                <a:headEnd/>
                <a:tailEnd/>
              </a:ln>
            </p:spPr>
            <p:txBody>
              <a:bodyPr/>
              <a:lstStyle/>
              <a:p>
                <a:endParaRPr lang="en-US" dirty="0"/>
              </a:p>
            </p:txBody>
          </p:sp>
          <p:sp>
            <p:nvSpPr>
              <p:cNvPr id="450" name="Freeform 62"/>
              <p:cNvSpPr>
                <a:spLocks/>
              </p:cNvSpPr>
              <p:nvPr/>
            </p:nvSpPr>
            <p:spPr bwMode="auto">
              <a:xfrm>
                <a:off x="649" y="2269"/>
                <a:ext cx="2" cy="2"/>
              </a:xfrm>
              <a:custGeom>
                <a:avLst/>
                <a:gdLst/>
                <a:ahLst/>
                <a:cxnLst>
                  <a:cxn ang="0">
                    <a:pos x="0" y="0"/>
                  </a:cxn>
                  <a:cxn ang="0">
                    <a:pos x="2" y="2"/>
                  </a:cxn>
                  <a:cxn ang="0">
                    <a:pos x="2" y="0"/>
                  </a:cxn>
                  <a:cxn ang="0">
                    <a:pos x="0" y="0"/>
                  </a:cxn>
                </a:cxnLst>
                <a:rect l="0" t="0" r="r" b="b"/>
                <a:pathLst>
                  <a:path w="2" h="2">
                    <a:moveTo>
                      <a:pt x="0" y="0"/>
                    </a:moveTo>
                    <a:lnTo>
                      <a:pt x="2" y="2"/>
                    </a:lnTo>
                    <a:lnTo>
                      <a:pt x="2" y="0"/>
                    </a:lnTo>
                    <a:lnTo>
                      <a:pt x="0" y="0"/>
                    </a:lnTo>
                    <a:close/>
                  </a:path>
                </a:pathLst>
              </a:custGeom>
              <a:solidFill>
                <a:srgbClr val="333333"/>
              </a:solidFill>
              <a:ln w="9525">
                <a:noFill/>
                <a:round/>
                <a:headEnd/>
                <a:tailEnd/>
              </a:ln>
            </p:spPr>
            <p:txBody>
              <a:bodyPr/>
              <a:lstStyle/>
              <a:p>
                <a:endParaRPr lang="en-US" dirty="0"/>
              </a:p>
            </p:txBody>
          </p:sp>
          <p:sp>
            <p:nvSpPr>
              <p:cNvPr id="451" name="Freeform 63"/>
              <p:cNvSpPr>
                <a:spLocks/>
              </p:cNvSpPr>
              <p:nvPr/>
            </p:nvSpPr>
            <p:spPr bwMode="auto">
              <a:xfrm>
                <a:off x="604" y="2227"/>
                <a:ext cx="4" cy="20"/>
              </a:xfrm>
              <a:custGeom>
                <a:avLst/>
                <a:gdLst/>
                <a:ahLst/>
                <a:cxnLst>
                  <a:cxn ang="0">
                    <a:pos x="0" y="0"/>
                  </a:cxn>
                  <a:cxn ang="0">
                    <a:pos x="0" y="20"/>
                  </a:cxn>
                  <a:cxn ang="0">
                    <a:pos x="4" y="18"/>
                  </a:cxn>
                  <a:cxn ang="0">
                    <a:pos x="4" y="2"/>
                  </a:cxn>
                  <a:cxn ang="0">
                    <a:pos x="0" y="0"/>
                  </a:cxn>
                </a:cxnLst>
                <a:rect l="0" t="0" r="r" b="b"/>
                <a:pathLst>
                  <a:path w="4" h="20">
                    <a:moveTo>
                      <a:pt x="0" y="0"/>
                    </a:moveTo>
                    <a:lnTo>
                      <a:pt x="0" y="20"/>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452" name="Freeform 64"/>
              <p:cNvSpPr>
                <a:spLocks/>
              </p:cNvSpPr>
              <p:nvPr/>
            </p:nvSpPr>
            <p:spPr bwMode="auto">
              <a:xfrm>
                <a:off x="604" y="2245"/>
                <a:ext cx="45" cy="30"/>
              </a:xfrm>
              <a:custGeom>
                <a:avLst/>
                <a:gdLst/>
                <a:ahLst/>
                <a:cxnLst>
                  <a:cxn ang="0">
                    <a:pos x="43" y="26"/>
                  </a:cxn>
                  <a:cxn ang="0">
                    <a:pos x="0" y="2"/>
                  </a:cxn>
                  <a:cxn ang="0">
                    <a:pos x="4" y="0"/>
                  </a:cxn>
                  <a:cxn ang="0">
                    <a:pos x="45" y="24"/>
                  </a:cxn>
                  <a:cxn ang="0">
                    <a:pos x="45" y="30"/>
                  </a:cxn>
                  <a:cxn ang="0">
                    <a:pos x="43" y="28"/>
                  </a:cxn>
                  <a:cxn ang="0">
                    <a:pos x="43" y="26"/>
                  </a:cxn>
                </a:cxnLst>
                <a:rect l="0" t="0" r="r" b="b"/>
                <a:pathLst>
                  <a:path w="45" h="30">
                    <a:moveTo>
                      <a:pt x="43" y="26"/>
                    </a:moveTo>
                    <a:lnTo>
                      <a:pt x="0" y="2"/>
                    </a:lnTo>
                    <a:lnTo>
                      <a:pt x="4" y="0"/>
                    </a:lnTo>
                    <a:lnTo>
                      <a:pt x="45" y="24"/>
                    </a:lnTo>
                    <a:lnTo>
                      <a:pt x="45" y="30"/>
                    </a:lnTo>
                    <a:lnTo>
                      <a:pt x="43" y="28"/>
                    </a:lnTo>
                    <a:lnTo>
                      <a:pt x="43" y="26"/>
                    </a:lnTo>
                    <a:close/>
                  </a:path>
                </a:pathLst>
              </a:custGeom>
              <a:solidFill>
                <a:srgbClr val="FFFFFF"/>
              </a:solidFill>
              <a:ln w="9525">
                <a:noFill/>
                <a:round/>
                <a:headEnd/>
                <a:tailEnd/>
              </a:ln>
            </p:spPr>
            <p:txBody>
              <a:bodyPr/>
              <a:lstStyle/>
              <a:p>
                <a:endParaRPr lang="en-US" dirty="0"/>
              </a:p>
            </p:txBody>
          </p:sp>
          <p:sp>
            <p:nvSpPr>
              <p:cNvPr id="453" name="Freeform 65"/>
              <p:cNvSpPr>
                <a:spLocks/>
              </p:cNvSpPr>
              <p:nvPr/>
            </p:nvSpPr>
            <p:spPr bwMode="auto">
              <a:xfrm>
                <a:off x="590" y="2201"/>
                <a:ext cx="79" cy="46"/>
              </a:xfrm>
              <a:custGeom>
                <a:avLst/>
                <a:gdLst/>
                <a:ahLst/>
                <a:cxnLst>
                  <a:cxn ang="0">
                    <a:pos x="79" y="38"/>
                  </a:cxn>
                  <a:cxn ang="0">
                    <a:pos x="18" y="0"/>
                  </a:cxn>
                  <a:cxn ang="0">
                    <a:pos x="0" y="10"/>
                  </a:cxn>
                  <a:cxn ang="0">
                    <a:pos x="63" y="46"/>
                  </a:cxn>
                  <a:cxn ang="0">
                    <a:pos x="79" y="38"/>
                  </a:cxn>
                </a:cxnLst>
                <a:rect l="0" t="0" r="r" b="b"/>
                <a:pathLst>
                  <a:path w="79" h="46">
                    <a:moveTo>
                      <a:pt x="79" y="38"/>
                    </a:moveTo>
                    <a:lnTo>
                      <a:pt x="18" y="0"/>
                    </a:lnTo>
                    <a:lnTo>
                      <a:pt x="0" y="10"/>
                    </a:lnTo>
                    <a:lnTo>
                      <a:pt x="63" y="46"/>
                    </a:lnTo>
                    <a:lnTo>
                      <a:pt x="79" y="38"/>
                    </a:lnTo>
                    <a:close/>
                  </a:path>
                </a:pathLst>
              </a:custGeom>
              <a:solidFill>
                <a:srgbClr val="A6A6A6"/>
              </a:solidFill>
              <a:ln w="9525">
                <a:noFill/>
                <a:round/>
                <a:headEnd/>
                <a:tailEnd/>
              </a:ln>
            </p:spPr>
            <p:txBody>
              <a:bodyPr/>
              <a:lstStyle/>
              <a:p>
                <a:endParaRPr lang="en-US" dirty="0"/>
              </a:p>
            </p:txBody>
          </p:sp>
          <p:sp>
            <p:nvSpPr>
              <p:cNvPr id="454" name="Freeform 66"/>
              <p:cNvSpPr>
                <a:spLocks/>
              </p:cNvSpPr>
              <p:nvPr/>
            </p:nvSpPr>
            <p:spPr bwMode="auto">
              <a:xfrm>
                <a:off x="580" y="2169"/>
                <a:ext cx="147" cy="112"/>
              </a:xfrm>
              <a:custGeom>
                <a:avLst/>
                <a:gdLst/>
                <a:ahLst/>
                <a:cxnLst>
                  <a:cxn ang="0">
                    <a:pos x="69" y="0"/>
                  </a:cxn>
                  <a:cxn ang="0">
                    <a:pos x="4" y="38"/>
                  </a:cxn>
                  <a:cxn ang="0">
                    <a:pos x="4" y="40"/>
                  </a:cxn>
                  <a:cxn ang="0">
                    <a:pos x="2" y="42"/>
                  </a:cxn>
                  <a:cxn ang="0">
                    <a:pos x="0" y="46"/>
                  </a:cxn>
                  <a:cxn ang="0">
                    <a:pos x="0" y="66"/>
                  </a:cxn>
                  <a:cxn ang="0">
                    <a:pos x="2" y="70"/>
                  </a:cxn>
                  <a:cxn ang="0">
                    <a:pos x="4" y="72"/>
                  </a:cxn>
                  <a:cxn ang="0">
                    <a:pos x="69" y="112"/>
                  </a:cxn>
                  <a:cxn ang="0">
                    <a:pos x="73" y="112"/>
                  </a:cxn>
                  <a:cxn ang="0">
                    <a:pos x="77" y="112"/>
                  </a:cxn>
                  <a:cxn ang="0">
                    <a:pos x="143" y="72"/>
                  </a:cxn>
                  <a:cxn ang="0">
                    <a:pos x="145" y="72"/>
                  </a:cxn>
                  <a:cxn ang="0">
                    <a:pos x="147" y="70"/>
                  </a:cxn>
                  <a:cxn ang="0">
                    <a:pos x="147" y="66"/>
                  </a:cxn>
                  <a:cxn ang="0">
                    <a:pos x="147" y="46"/>
                  </a:cxn>
                  <a:cxn ang="0">
                    <a:pos x="147" y="42"/>
                  </a:cxn>
                  <a:cxn ang="0">
                    <a:pos x="143" y="38"/>
                  </a:cxn>
                  <a:cxn ang="0">
                    <a:pos x="77" y="0"/>
                  </a:cxn>
                  <a:cxn ang="0">
                    <a:pos x="73" y="0"/>
                  </a:cxn>
                  <a:cxn ang="0">
                    <a:pos x="69" y="0"/>
                  </a:cxn>
                  <a:cxn ang="0">
                    <a:pos x="71" y="108"/>
                  </a:cxn>
                  <a:cxn ang="0">
                    <a:pos x="6" y="70"/>
                  </a:cxn>
                  <a:cxn ang="0">
                    <a:pos x="4" y="68"/>
                  </a:cxn>
                  <a:cxn ang="0">
                    <a:pos x="4" y="66"/>
                  </a:cxn>
                  <a:cxn ang="0">
                    <a:pos x="4" y="46"/>
                  </a:cxn>
                  <a:cxn ang="0">
                    <a:pos x="6" y="42"/>
                  </a:cxn>
                  <a:cxn ang="0">
                    <a:pos x="71" y="2"/>
                  </a:cxn>
                  <a:cxn ang="0">
                    <a:pos x="75" y="2"/>
                  </a:cxn>
                  <a:cxn ang="0">
                    <a:pos x="143" y="42"/>
                  </a:cxn>
                  <a:cxn ang="0">
                    <a:pos x="145" y="46"/>
                  </a:cxn>
                  <a:cxn ang="0">
                    <a:pos x="145" y="66"/>
                  </a:cxn>
                  <a:cxn ang="0">
                    <a:pos x="143" y="70"/>
                  </a:cxn>
                  <a:cxn ang="0">
                    <a:pos x="75" y="108"/>
                  </a:cxn>
                  <a:cxn ang="0">
                    <a:pos x="71" y="108"/>
                  </a:cxn>
                  <a:cxn ang="0">
                    <a:pos x="69" y="0"/>
                  </a:cxn>
                  <a:cxn ang="0">
                    <a:pos x="147" y="42"/>
                  </a:cxn>
                  <a:cxn ang="0">
                    <a:pos x="69" y="0"/>
                  </a:cxn>
                  <a:cxn ang="0">
                    <a:pos x="143" y="72"/>
                  </a:cxn>
                  <a:cxn ang="0">
                    <a:pos x="69" y="0"/>
                  </a:cxn>
                </a:cxnLst>
                <a:rect l="0" t="0" r="r" b="b"/>
                <a:pathLst>
                  <a:path w="147" h="112">
                    <a:moveTo>
                      <a:pt x="69" y="0"/>
                    </a:moveTo>
                    <a:lnTo>
                      <a:pt x="4" y="38"/>
                    </a:lnTo>
                    <a:lnTo>
                      <a:pt x="4" y="40"/>
                    </a:lnTo>
                    <a:lnTo>
                      <a:pt x="2" y="42"/>
                    </a:lnTo>
                    <a:lnTo>
                      <a:pt x="0" y="46"/>
                    </a:lnTo>
                    <a:lnTo>
                      <a:pt x="0" y="66"/>
                    </a:lnTo>
                    <a:lnTo>
                      <a:pt x="2" y="70"/>
                    </a:lnTo>
                    <a:lnTo>
                      <a:pt x="4" y="72"/>
                    </a:lnTo>
                    <a:lnTo>
                      <a:pt x="69" y="112"/>
                    </a:lnTo>
                    <a:lnTo>
                      <a:pt x="73" y="112"/>
                    </a:lnTo>
                    <a:lnTo>
                      <a:pt x="77" y="112"/>
                    </a:lnTo>
                    <a:lnTo>
                      <a:pt x="143" y="72"/>
                    </a:lnTo>
                    <a:lnTo>
                      <a:pt x="145" y="72"/>
                    </a:lnTo>
                    <a:lnTo>
                      <a:pt x="147" y="70"/>
                    </a:lnTo>
                    <a:lnTo>
                      <a:pt x="147" y="66"/>
                    </a:lnTo>
                    <a:lnTo>
                      <a:pt x="147" y="46"/>
                    </a:lnTo>
                    <a:lnTo>
                      <a:pt x="147" y="42"/>
                    </a:lnTo>
                    <a:lnTo>
                      <a:pt x="143" y="38"/>
                    </a:lnTo>
                    <a:lnTo>
                      <a:pt x="77" y="0"/>
                    </a:lnTo>
                    <a:lnTo>
                      <a:pt x="73" y="0"/>
                    </a:lnTo>
                    <a:lnTo>
                      <a:pt x="69" y="0"/>
                    </a:lnTo>
                    <a:lnTo>
                      <a:pt x="71" y="108"/>
                    </a:lnTo>
                    <a:lnTo>
                      <a:pt x="6" y="70"/>
                    </a:lnTo>
                    <a:lnTo>
                      <a:pt x="4" y="68"/>
                    </a:lnTo>
                    <a:lnTo>
                      <a:pt x="4" y="66"/>
                    </a:lnTo>
                    <a:lnTo>
                      <a:pt x="4" y="46"/>
                    </a:lnTo>
                    <a:lnTo>
                      <a:pt x="6" y="42"/>
                    </a:lnTo>
                    <a:lnTo>
                      <a:pt x="71" y="2"/>
                    </a:lnTo>
                    <a:lnTo>
                      <a:pt x="75" y="2"/>
                    </a:lnTo>
                    <a:lnTo>
                      <a:pt x="143" y="42"/>
                    </a:lnTo>
                    <a:lnTo>
                      <a:pt x="145" y="46"/>
                    </a:lnTo>
                    <a:lnTo>
                      <a:pt x="145" y="66"/>
                    </a:lnTo>
                    <a:lnTo>
                      <a:pt x="143" y="70"/>
                    </a:lnTo>
                    <a:lnTo>
                      <a:pt x="75" y="108"/>
                    </a:lnTo>
                    <a:lnTo>
                      <a:pt x="71" y="108"/>
                    </a:lnTo>
                    <a:lnTo>
                      <a:pt x="69" y="0"/>
                    </a:lnTo>
                    <a:lnTo>
                      <a:pt x="147" y="42"/>
                    </a:lnTo>
                    <a:lnTo>
                      <a:pt x="69" y="0"/>
                    </a:lnTo>
                    <a:lnTo>
                      <a:pt x="143" y="72"/>
                    </a:lnTo>
                    <a:lnTo>
                      <a:pt x="69" y="0"/>
                    </a:lnTo>
                    <a:close/>
                  </a:path>
                </a:pathLst>
              </a:custGeom>
              <a:solidFill>
                <a:srgbClr val="525151"/>
              </a:solidFill>
              <a:ln w="9525">
                <a:noFill/>
                <a:round/>
                <a:headEnd/>
                <a:tailEnd/>
              </a:ln>
            </p:spPr>
            <p:txBody>
              <a:bodyPr/>
              <a:lstStyle/>
              <a:p>
                <a:endParaRPr lang="en-US" dirty="0"/>
              </a:p>
            </p:txBody>
          </p:sp>
          <p:sp>
            <p:nvSpPr>
              <p:cNvPr id="455" name="Freeform 67"/>
              <p:cNvSpPr>
                <a:spLocks/>
              </p:cNvSpPr>
              <p:nvPr/>
            </p:nvSpPr>
            <p:spPr bwMode="auto">
              <a:xfrm>
                <a:off x="653" y="2175"/>
                <a:ext cx="72" cy="68"/>
              </a:xfrm>
              <a:custGeom>
                <a:avLst/>
                <a:gdLst/>
                <a:ahLst/>
                <a:cxnLst>
                  <a:cxn ang="0">
                    <a:pos x="72" y="0"/>
                  </a:cxn>
                  <a:cxn ang="0">
                    <a:pos x="0" y="40"/>
                  </a:cxn>
                  <a:cxn ang="0">
                    <a:pos x="0" y="68"/>
                  </a:cxn>
                  <a:cxn ang="0">
                    <a:pos x="4" y="68"/>
                  </a:cxn>
                  <a:cxn ang="0">
                    <a:pos x="70" y="30"/>
                  </a:cxn>
                  <a:cxn ang="0">
                    <a:pos x="72" y="26"/>
                  </a:cxn>
                  <a:cxn ang="0">
                    <a:pos x="72" y="24"/>
                  </a:cxn>
                  <a:cxn ang="0">
                    <a:pos x="72" y="2"/>
                  </a:cxn>
                  <a:cxn ang="0">
                    <a:pos x="72" y="0"/>
                  </a:cxn>
                </a:cxnLst>
                <a:rect l="0" t="0" r="r" b="b"/>
                <a:pathLst>
                  <a:path w="72" h="68">
                    <a:moveTo>
                      <a:pt x="72" y="0"/>
                    </a:moveTo>
                    <a:lnTo>
                      <a:pt x="0" y="40"/>
                    </a:lnTo>
                    <a:lnTo>
                      <a:pt x="0" y="68"/>
                    </a:lnTo>
                    <a:lnTo>
                      <a:pt x="4" y="68"/>
                    </a:lnTo>
                    <a:lnTo>
                      <a:pt x="70" y="30"/>
                    </a:lnTo>
                    <a:lnTo>
                      <a:pt x="72" y="26"/>
                    </a:lnTo>
                    <a:lnTo>
                      <a:pt x="72" y="24"/>
                    </a:lnTo>
                    <a:lnTo>
                      <a:pt x="72" y="2"/>
                    </a:lnTo>
                    <a:lnTo>
                      <a:pt x="72" y="0"/>
                    </a:lnTo>
                    <a:close/>
                  </a:path>
                </a:pathLst>
              </a:custGeom>
              <a:solidFill>
                <a:srgbClr val="7D7C7C"/>
              </a:solidFill>
              <a:ln w="9525">
                <a:noFill/>
                <a:round/>
                <a:headEnd/>
                <a:tailEnd/>
              </a:ln>
            </p:spPr>
            <p:txBody>
              <a:bodyPr/>
              <a:lstStyle/>
              <a:p>
                <a:endParaRPr lang="en-US" dirty="0"/>
              </a:p>
            </p:txBody>
          </p:sp>
          <p:sp>
            <p:nvSpPr>
              <p:cNvPr id="456" name="Freeform 68"/>
              <p:cNvSpPr>
                <a:spLocks/>
              </p:cNvSpPr>
              <p:nvPr/>
            </p:nvSpPr>
            <p:spPr bwMode="auto">
              <a:xfrm>
                <a:off x="582" y="2175"/>
                <a:ext cx="71" cy="68"/>
              </a:xfrm>
              <a:custGeom>
                <a:avLst/>
                <a:gdLst/>
                <a:ahLst/>
                <a:cxnLst>
                  <a:cxn ang="0">
                    <a:pos x="71" y="40"/>
                  </a:cxn>
                  <a:cxn ang="0">
                    <a:pos x="2" y="0"/>
                  </a:cxn>
                  <a:cxn ang="0">
                    <a:pos x="0" y="2"/>
                  </a:cxn>
                  <a:cxn ang="0">
                    <a:pos x="0" y="24"/>
                  </a:cxn>
                  <a:cxn ang="0">
                    <a:pos x="2" y="26"/>
                  </a:cxn>
                  <a:cxn ang="0">
                    <a:pos x="4" y="30"/>
                  </a:cxn>
                  <a:cxn ang="0">
                    <a:pos x="69" y="68"/>
                  </a:cxn>
                  <a:cxn ang="0">
                    <a:pos x="71" y="68"/>
                  </a:cxn>
                  <a:cxn ang="0">
                    <a:pos x="71" y="40"/>
                  </a:cxn>
                </a:cxnLst>
                <a:rect l="0" t="0" r="r" b="b"/>
                <a:pathLst>
                  <a:path w="71" h="68">
                    <a:moveTo>
                      <a:pt x="71" y="40"/>
                    </a:moveTo>
                    <a:lnTo>
                      <a:pt x="2" y="0"/>
                    </a:lnTo>
                    <a:lnTo>
                      <a:pt x="0" y="2"/>
                    </a:lnTo>
                    <a:lnTo>
                      <a:pt x="0" y="24"/>
                    </a:lnTo>
                    <a:lnTo>
                      <a:pt x="2" y="26"/>
                    </a:lnTo>
                    <a:lnTo>
                      <a:pt x="4" y="30"/>
                    </a:lnTo>
                    <a:lnTo>
                      <a:pt x="69" y="68"/>
                    </a:lnTo>
                    <a:lnTo>
                      <a:pt x="71" y="68"/>
                    </a:lnTo>
                    <a:lnTo>
                      <a:pt x="71" y="40"/>
                    </a:lnTo>
                    <a:close/>
                  </a:path>
                </a:pathLst>
              </a:custGeom>
              <a:solidFill>
                <a:srgbClr val="C9C9C8"/>
              </a:solidFill>
              <a:ln w="9525">
                <a:noFill/>
                <a:round/>
                <a:headEnd/>
                <a:tailEnd/>
              </a:ln>
            </p:spPr>
            <p:txBody>
              <a:bodyPr/>
              <a:lstStyle/>
              <a:p>
                <a:endParaRPr lang="en-US" dirty="0"/>
              </a:p>
            </p:txBody>
          </p:sp>
          <p:sp>
            <p:nvSpPr>
              <p:cNvPr id="457" name="Freeform 69"/>
              <p:cNvSpPr>
                <a:spLocks/>
              </p:cNvSpPr>
              <p:nvPr/>
            </p:nvSpPr>
            <p:spPr bwMode="auto">
              <a:xfrm>
                <a:off x="584" y="2133"/>
                <a:ext cx="141" cy="82"/>
              </a:xfrm>
              <a:custGeom>
                <a:avLst/>
                <a:gdLst/>
                <a:ahLst/>
                <a:cxnLst>
                  <a:cxn ang="0">
                    <a:pos x="139" y="40"/>
                  </a:cxn>
                  <a:cxn ang="0">
                    <a:pos x="131" y="34"/>
                  </a:cxn>
                  <a:cxn ang="0">
                    <a:pos x="73" y="0"/>
                  </a:cxn>
                  <a:cxn ang="0">
                    <a:pos x="69" y="0"/>
                  </a:cxn>
                  <a:cxn ang="0">
                    <a:pos x="67" y="0"/>
                  </a:cxn>
                  <a:cxn ang="0">
                    <a:pos x="2" y="40"/>
                  </a:cxn>
                  <a:cxn ang="0">
                    <a:pos x="0" y="42"/>
                  </a:cxn>
                  <a:cxn ang="0">
                    <a:pos x="69" y="82"/>
                  </a:cxn>
                  <a:cxn ang="0">
                    <a:pos x="135" y="46"/>
                  </a:cxn>
                  <a:cxn ang="0">
                    <a:pos x="141" y="42"/>
                  </a:cxn>
                  <a:cxn ang="0">
                    <a:pos x="139" y="40"/>
                  </a:cxn>
                </a:cxnLst>
                <a:rect l="0" t="0" r="r" b="b"/>
                <a:pathLst>
                  <a:path w="141" h="82">
                    <a:moveTo>
                      <a:pt x="139" y="40"/>
                    </a:moveTo>
                    <a:lnTo>
                      <a:pt x="131" y="34"/>
                    </a:lnTo>
                    <a:lnTo>
                      <a:pt x="73" y="0"/>
                    </a:lnTo>
                    <a:lnTo>
                      <a:pt x="69" y="0"/>
                    </a:lnTo>
                    <a:lnTo>
                      <a:pt x="67" y="0"/>
                    </a:lnTo>
                    <a:lnTo>
                      <a:pt x="2" y="40"/>
                    </a:lnTo>
                    <a:lnTo>
                      <a:pt x="0" y="42"/>
                    </a:lnTo>
                    <a:lnTo>
                      <a:pt x="69" y="82"/>
                    </a:lnTo>
                    <a:lnTo>
                      <a:pt x="135" y="46"/>
                    </a:lnTo>
                    <a:lnTo>
                      <a:pt x="141" y="42"/>
                    </a:lnTo>
                    <a:lnTo>
                      <a:pt x="139" y="40"/>
                    </a:lnTo>
                    <a:close/>
                  </a:path>
                </a:pathLst>
              </a:custGeom>
              <a:solidFill>
                <a:srgbClr val="E3E3E2"/>
              </a:solidFill>
              <a:ln w="9525">
                <a:noFill/>
                <a:round/>
                <a:headEnd/>
                <a:tailEnd/>
              </a:ln>
            </p:spPr>
            <p:txBody>
              <a:bodyPr/>
              <a:lstStyle/>
              <a:p>
                <a:endParaRPr lang="en-US" dirty="0"/>
              </a:p>
            </p:txBody>
          </p:sp>
          <p:sp>
            <p:nvSpPr>
              <p:cNvPr id="458" name="Freeform 70"/>
              <p:cNvSpPr>
                <a:spLocks/>
              </p:cNvSpPr>
              <p:nvPr/>
            </p:nvSpPr>
            <p:spPr bwMode="auto">
              <a:xfrm>
                <a:off x="604" y="2191"/>
                <a:ext cx="47" cy="46"/>
              </a:xfrm>
              <a:custGeom>
                <a:avLst/>
                <a:gdLst/>
                <a:ahLst/>
                <a:cxnLst>
                  <a:cxn ang="0">
                    <a:pos x="47" y="30"/>
                  </a:cxn>
                  <a:cxn ang="0">
                    <a:pos x="45" y="30"/>
                  </a:cxn>
                  <a:cxn ang="0">
                    <a:pos x="45" y="26"/>
                  </a:cxn>
                  <a:cxn ang="0">
                    <a:pos x="43" y="24"/>
                  </a:cxn>
                  <a:cxn ang="0">
                    <a:pos x="0" y="0"/>
                  </a:cxn>
                  <a:cxn ang="0">
                    <a:pos x="0" y="20"/>
                  </a:cxn>
                  <a:cxn ang="0">
                    <a:pos x="43" y="44"/>
                  </a:cxn>
                  <a:cxn ang="0">
                    <a:pos x="45" y="46"/>
                  </a:cxn>
                  <a:cxn ang="0">
                    <a:pos x="45" y="42"/>
                  </a:cxn>
                  <a:cxn ang="0">
                    <a:pos x="47" y="44"/>
                  </a:cxn>
                  <a:cxn ang="0">
                    <a:pos x="47" y="30"/>
                  </a:cxn>
                </a:cxnLst>
                <a:rect l="0" t="0" r="r" b="b"/>
                <a:pathLst>
                  <a:path w="47" h="46">
                    <a:moveTo>
                      <a:pt x="47" y="30"/>
                    </a:moveTo>
                    <a:lnTo>
                      <a:pt x="45" y="30"/>
                    </a:lnTo>
                    <a:lnTo>
                      <a:pt x="45" y="26"/>
                    </a:lnTo>
                    <a:lnTo>
                      <a:pt x="43" y="24"/>
                    </a:lnTo>
                    <a:lnTo>
                      <a:pt x="0" y="0"/>
                    </a:lnTo>
                    <a:lnTo>
                      <a:pt x="0" y="20"/>
                    </a:lnTo>
                    <a:lnTo>
                      <a:pt x="43" y="44"/>
                    </a:lnTo>
                    <a:lnTo>
                      <a:pt x="45" y="46"/>
                    </a:lnTo>
                    <a:lnTo>
                      <a:pt x="45" y="42"/>
                    </a:lnTo>
                    <a:lnTo>
                      <a:pt x="47" y="44"/>
                    </a:lnTo>
                    <a:lnTo>
                      <a:pt x="47" y="30"/>
                    </a:lnTo>
                    <a:close/>
                  </a:path>
                </a:pathLst>
              </a:custGeom>
              <a:solidFill>
                <a:srgbClr val="666666"/>
              </a:solidFill>
              <a:ln w="9525">
                <a:noFill/>
                <a:round/>
                <a:headEnd/>
                <a:tailEnd/>
              </a:ln>
            </p:spPr>
            <p:txBody>
              <a:bodyPr/>
              <a:lstStyle/>
              <a:p>
                <a:endParaRPr lang="en-US" dirty="0"/>
              </a:p>
            </p:txBody>
          </p:sp>
          <p:sp>
            <p:nvSpPr>
              <p:cNvPr id="459" name="Freeform 71"/>
              <p:cNvSpPr>
                <a:spLocks/>
              </p:cNvSpPr>
              <p:nvPr/>
            </p:nvSpPr>
            <p:spPr bwMode="auto">
              <a:xfrm>
                <a:off x="584" y="2183"/>
                <a:ext cx="20" cy="26"/>
              </a:xfrm>
              <a:custGeom>
                <a:avLst/>
                <a:gdLst/>
                <a:ahLst/>
                <a:cxnLst>
                  <a:cxn ang="0">
                    <a:pos x="20" y="8"/>
                  </a:cxn>
                  <a:cxn ang="0">
                    <a:pos x="6" y="0"/>
                  </a:cxn>
                  <a:cxn ang="0">
                    <a:pos x="0" y="6"/>
                  </a:cxn>
                  <a:cxn ang="0">
                    <a:pos x="6" y="18"/>
                  </a:cxn>
                  <a:cxn ang="0">
                    <a:pos x="20" y="26"/>
                  </a:cxn>
                  <a:cxn ang="0">
                    <a:pos x="20" y="8"/>
                  </a:cxn>
                </a:cxnLst>
                <a:rect l="0" t="0" r="r" b="b"/>
                <a:pathLst>
                  <a:path w="20" h="26">
                    <a:moveTo>
                      <a:pt x="20" y="8"/>
                    </a:moveTo>
                    <a:lnTo>
                      <a:pt x="6" y="0"/>
                    </a:lnTo>
                    <a:lnTo>
                      <a:pt x="0" y="6"/>
                    </a:lnTo>
                    <a:lnTo>
                      <a:pt x="6" y="18"/>
                    </a:lnTo>
                    <a:lnTo>
                      <a:pt x="20" y="26"/>
                    </a:lnTo>
                    <a:lnTo>
                      <a:pt x="20" y="8"/>
                    </a:lnTo>
                    <a:close/>
                  </a:path>
                </a:pathLst>
              </a:custGeom>
              <a:solidFill>
                <a:srgbClr val="666666"/>
              </a:solidFill>
              <a:ln w="9525">
                <a:noFill/>
                <a:round/>
                <a:headEnd/>
                <a:tailEnd/>
              </a:ln>
            </p:spPr>
            <p:txBody>
              <a:bodyPr/>
              <a:lstStyle/>
              <a:p>
                <a:endParaRPr lang="en-US" dirty="0"/>
              </a:p>
            </p:txBody>
          </p:sp>
          <p:sp>
            <p:nvSpPr>
              <p:cNvPr id="460" name="Freeform 72"/>
              <p:cNvSpPr>
                <a:spLocks/>
              </p:cNvSpPr>
              <p:nvPr/>
            </p:nvSpPr>
            <p:spPr bwMode="auto">
              <a:xfrm>
                <a:off x="598" y="2191"/>
                <a:ext cx="4" cy="14"/>
              </a:xfrm>
              <a:custGeom>
                <a:avLst/>
                <a:gdLst/>
                <a:ahLst/>
                <a:cxnLst>
                  <a:cxn ang="0">
                    <a:pos x="4" y="2"/>
                  </a:cxn>
                  <a:cxn ang="0">
                    <a:pos x="0" y="0"/>
                  </a:cxn>
                  <a:cxn ang="0">
                    <a:pos x="0" y="12"/>
                  </a:cxn>
                  <a:cxn ang="0">
                    <a:pos x="4" y="14"/>
                  </a:cxn>
                  <a:cxn ang="0">
                    <a:pos x="4" y="2"/>
                  </a:cxn>
                </a:cxnLst>
                <a:rect l="0" t="0" r="r" b="b"/>
                <a:pathLst>
                  <a:path w="4" h="14">
                    <a:moveTo>
                      <a:pt x="4" y="2"/>
                    </a:moveTo>
                    <a:lnTo>
                      <a:pt x="0" y="0"/>
                    </a:lnTo>
                    <a:lnTo>
                      <a:pt x="0" y="12"/>
                    </a:lnTo>
                    <a:lnTo>
                      <a:pt x="4" y="14"/>
                    </a:lnTo>
                    <a:lnTo>
                      <a:pt x="4" y="2"/>
                    </a:lnTo>
                    <a:close/>
                  </a:path>
                </a:pathLst>
              </a:custGeom>
              <a:solidFill>
                <a:srgbClr val="000000"/>
              </a:solidFill>
              <a:ln w="9525">
                <a:noFill/>
                <a:round/>
                <a:headEnd/>
                <a:tailEnd/>
              </a:ln>
            </p:spPr>
            <p:txBody>
              <a:bodyPr/>
              <a:lstStyle/>
              <a:p>
                <a:endParaRPr lang="en-US" dirty="0"/>
              </a:p>
            </p:txBody>
          </p:sp>
          <p:sp>
            <p:nvSpPr>
              <p:cNvPr id="461" name="Freeform 73"/>
              <p:cNvSpPr>
                <a:spLocks/>
              </p:cNvSpPr>
              <p:nvPr/>
            </p:nvSpPr>
            <p:spPr bwMode="auto">
              <a:xfrm>
                <a:off x="590" y="2191"/>
                <a:ext cx="4" cy="10"/>
              </a:xfrm>
              <a:custGeom>
                <a:avLst/>
                <a:gdLst/>
                <a:ahLst/>
                <a:cxnLst>
                  <a:cxn ang="0">
                    <a:pos x="4" y="2"/>
                  </a:cxn>
                  <a:cxn ang="0">
                    <a:pos x="0" y="0"/>
                  </a:cxn>
                  <a:cxn ang="0">
                    <a:pos x="0" y="8"/>
                  </a:cxn>
                  <a:cxn ang="0">
                    <a:pos x="4" y="10"/>
                  </a:cxn>
                  <a:cxn ang="0">
                    <a:pos x="4" y="2"/>
                  </a:cxn>
                </a:cxnLst>
                <a:rect l="0" t="0" r="r" b="b"/>
                <a:pathLst>
                  <a:path w="4" h="10">
                    <a:moveTo>
                      <a:pt x="4" y="2"/>
                    </a:moveTo>
                    <a:lnTo>
                      <a:pt x="0" y="0"/>
                    </a:lnTo>
                    <a:lnTo>
                      <a:pt x="0" y="8"/>
                    </a:lnTo>
                    <a:lnTo>
                      <a:pt x="4" y="10"/>
                    </a:lnTo>
                    <a:lnTo>
                      <a:pt x="4" y="2"/>
                    </a:lnTo>
                    <a:close/>
                  </a:path>
                </a:pathLst>
              </a:custGeom>
              <a:solidFill>
                <a:srgbClr val="000000"/>
              </a:solidFill>
              <a:ln w="9525">
                <a:noFill/>
                <a:round/>
                <a:headEnd/>
                <a:tailEnd/>
              </a:ln>
            </p:spPr>
            <p:txBody>
              <a:bodyPr/>
              <a:lstStyle/>
              <a:p>
                <a:endParaRPr lang="en-US" dirty="0"/>
              </a:p>
            </p:txBody>
          </p:sp>
          <p:sp>
            <p:nvSpPr>
              <p:cNvPr id="462" name="Freeform 74"/>
              <p:cNvSpPr>
                <a:spLocks/>
              </p:cNvSpPr>
              <p:nvPr/>
            </p:nvSpPr>
            <p:spPr bwMode="auto">
              <a:xfrm>
                <a:off x="649" y="2231"/>
                <a:ext cx="2" cy="4"/>
              </a:xfrm>
              <a:custGeom>
                <a:avLst/>
                <a:gdLst/>
                <a:ahLst/>
                <a:cxnLst>
                  <a:cxn ang="0">
                    <a:pos x="0" y="2"/>
                  </a:cxn>
                  <a:cxn ang="0">
                    <a:pos x="2" y="4"/>
                  </a:cxn>
                  <a:cxn ang="0">
                    <a:pos x="2" y="0"/>
                  </a:cxn>
                  <a:cxn ang="0">
                    <a:pos x="0" y="2"/>
                  </a:cxn>
                </a:cxnLst>
                <a:rect l="0" t="0" r="r" b="b"/>
                <a:pathLst>
                  <a:path w="2" h="4">
                    <a:moveTo>
                      <a:pt x="0" y="2"/>
                    </a:moveTo>
                    <a:lnTo>
                      <a:pt x="2" y="4"/>
                    </a:lnTo>
                    <a:lnTo>
                      <a:pt x="2" y="0"/>
                    </a:lnTo>
                    <a:lnTo>
                      <a:pt x="0" y="2"/>
                    </a:lnTo>
                    <a:close/>
                  </a:path>
                </a:pathLst>
              </a:custGeom>
              <a:solidFill>
                <a:srgbClr val="333333"/>
              </a:solidFill>
              <a:ln w="9525">
                <a:noFill/>
                <a:round/>
                <a:headEnd/>
                <a:tailEnd/>
              </a:ln>
            </p:spPr>
            <p:txBody>
              <a:bodyPr/>
              <a:lstStyle/>
              <a:p>
                <a:endParaRPr lang="en-US" dirty="0"/>
              </a:p>
            </p:txBody>
          </p:sp>
          <p:sp>
            <p:nvSpPr>
              <p:cNvPr id="463" name="Freeform 75"/>
              <p:cNvSpPr>
                <a:spLocks/>
              </p:cNvSpPr>
              <p:nvPr/>
            </p:nvSpPr>
            <p:spPr bwMode="auto">
              <a:xfrm>
                <a:off x="604" y="2191"/>
                <a:ext cx="4" cy="20"/>
              </a:xfrm>
              <a:custGeom>
                <a:avLst/>
                <a:gdLst/>
                <a:ahLst/>
                <a:cxnLst>
                  <a:cxn ang="0">
                    <a:pos x="0" y="0"/>
                  </a:cxn>
                  <a:cxn ang="0">
                    <a:pos x="0" y="20"/>
                  </a:cxn>
                  <a:cxn ang="0">
                    <a:pos x="4" y="18"/>
                  </a:cxn>
                  <a:cxn ang="0">
                    <a:pos x="4" y="2"/>
                  </a:cxn>
                  <a:cxn ang="0">
                    <a:pos x="0" y="0"/>
                  </a:cxn>
                </a:cxnLst>
                <a:rect l="0" t="0" r="r" b="b"/>
                <a:pathLst>
                  <a:path w="4" h="20">
                    <a:moveTo>
                      <a:pt x="0" y="0"/>
                    </a:moveTo>
                    <a:lnTo>
                      <a:pt x="0" y="20"/>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464" name="Freeform 76"/>
              <p:cNvSpPr>
                <a:spLocks/>
              </p:cNvSpPr>
              <p:nvPr/>
            </p:nvSpPr>
            <p:spPr bwMode="auto">
              <a:xfrm>
                <a:off x="604" y="2209"/>
                <a:ext cx="45" cy="28"/>
              </a:xfrm>
              <a:custGeom>
                <a:avLst/>
                <a:gdLst/>
                <a:ahLst/>
                <a:cxnLst>
                  <a:cxn ang="0">
                    <a:pos x="43" y="26"/>
                  </a:cxn>
                  <a:cxn ang="0">
                    <a:pos x="0" y="2"/>
                  </a:cxn>
                  <a:cxn ang="0">
                    <a:pos x="4" y="0"/>
                  </a:cxn>
                  <a:cxn ang="0">
                    <a:pos x="45" y="24"/>
                  </a:cxn>
                  <a:cxn ang="0">
                    <a:pos x="45" y="28"/>
                  </a:cxn>
                  <a:cxn ang="0">
                    <a:pos x="43" y="26"/>
                  </a:cxn>
                </a:cxnLst>
                <a:rect l="0" t="0" r="r" b="b"/>
                <a:pathLst>
                  <a:path w="45" h="28">
                    <a:moveTo>
                      <a:pt x="43" y="26"/>
                    </a:moveTo>
                    <a:lnTo>
                      <a:pt x="0" y="2"/>
                    </a:lnTo>
                    <a:lnTo>
                      <a:pt x="4" y="0"/>
                    </a:lnTo>
                    <a:lnTo>
                      <a:pt x="45" y="24"/>
                    </a:lnTo>
                    <a:lnTo>
                      <a:pt x="45" y="28"/>
                    </a:lnTo>
                    <a:lnTo>
                      <a:pt x="43" y="26"/>
                    </a:lnTo>
                    <a:close/>
                  </a:path>
                </a:pathLst>
              </a:custGeom>
              <a:solidFill>
                <a:srgbClr val="FFFFFF"/>
              </a:solidFill>
              <a:ln w="9525">
                <a:noFill/>
                <a:round/>
                <a:headEnd/>
                <a:tailEnd/>
              </a:ln>
            </p:spPr>
            <p:txBody>
              <a:bodyPr/>
              <a:lstStyle/>
              <a:p>
                <a:endParaRPr lang="en-US" dirty="0"/>
              </a:p>
            </p:txBody>
          </p:sp>
          <p:sp>
            <p:nvSpPr>
              <p:cNvPr id="465" name="Freeform 77"/>
              <p:cNvSpPr>
                <a:spLocks/>
              </p:cNvSpPr>
              <p:nvPr/>
            </p:nvSpPr>
            <p:spPr bwMode="auto">
              <a:xfrm>
                <a:off x="590" y="2165"/>
                <a:ext cx="79" cy="46"/>
              </a:xfrm>
              <a:custGeom>
                <a:avLst/>
                <a:gdLst/>
                <a:ahLst/>
                <a:cxnLst>
                  <a:cxn ang="0">
                    <a:pos x="79" y="36"/>
                  </a:cxn>
                  <a:cxn ang="0">
                    <a:pos x="18" y="0"/>
                  </a:cxn>
                  <a:cxn ang="0">
                    <a:pos x="0" y="10"/>
                  </a:cxn>
                  <a:cxn ang="0">
                    <a:pos x="63" y="46"/>
                  </a:cxn>
                  <a:cxn ang="0">
                    <a:pos x="79" y="36"/>
                  </a:cxn>
                </a:cxnLst>
                <a:rect l="0" t="0" r="r" b="b"/>
                <a:pathLst>
                  <a:path w="79" h="46">
                    <a:moveTo>
                      <a:pt x="79" y="36"/>
                    </a:moveTo>
                    <a:lnTo>
                      <a:pt x="18" y="0"/>
                    </a:lnTo>
                    <a:lnTo>
                      <a:pt x="0" y="10"/>
                    </a:lnTo>
                    <a:lnTo>
                      <a:pt x="63" y="46"/>
                    </a:lnTo>
                    <a:lnTo>
                      <a:pt x="79" y="36"/>
                    </a:lnTo>
                    <a:close/>
                  </a:path>
                </a:pathLst>
              </a:custGeom>
              <a:solidFill>
                <a:srgbClr val="A6A6A6"/>
              </a:solidFill>
              <a:ln w="9525">
                <a:noFill/>
                <a:round/>
                <a:headEnd/>
                <a:tailEnd/>
              </a:ln>
            </p:spPr>
            <p:txBody>
              <a:bodyPr/>
              <a:lstStyle/>
              <a:p>
                <a:endParaRPr lang="en-US" dirty="0"/>
              </a:p>
            </p:txBody>
          </p:sp>
          <p:sp>
            <p:nvSpPr>
              <p:cNvPr id="466" name="Freeform 78"/>
              <p:cNvSpPr>
                <a:spLocks/>
              </p:cNvSpPr>
              <p:nvPr/>
            </p:nvSpPr>
            <p:spPr bwMode="auto">
              <a:xfrm>
                <a:off x="580" y="2131"/>
                <a:ext cx="147" cy="114"/>
              </a:xfrm>
              <a:custGeom>
                <a:avLst/>
                <a:gdLst/>
                <a:ahLst/>
                <a:cxnLst>
                  <a:cxn ang="0">
                    <a:pos x="69" y="2"/>
                  </a:cxn>
                  <a:cxn ang="0">
                    <a:pos x="4" y="40"/>
                  </a:cxn>
                  <a:cxn ang="0">
                    <a:pos x="4" y="42"/>
                  </a:cxn>
                  <a:cxn ang="0">
                    <a:pos x="2" y="44"/>
                  </a:cxn>
                  <a:cxn ang="0">
                    <a:pos x="0" y="46"/>
                  </a:cxn>
                  <a:cxn ang="0">
                    <a:pos x="0" y="68"/>
                  </a:cxn>
                  <a:cxn ang="0">
                    <a:pos x="2" y="72"/>
                  </a:cxn>
                  <a:cxn ang="0">
                    <a:pos x="4" y="74"/>
                  </a:cxn>
                  <a:cxn ang="0">
                    <a:pos x="69" y="112"/>
                  </a:cxn>
                  <a:cxn ang="0">
                    <a:pos x="73" y="114"/>
                  </a:cxn>
                  <a:cxn ang="0">
                    <a:pos x="77" y="112"/>
                  </a:cxn>
                  <a:cxn ang="0">
                    <a:pos x="143" y="74"/>
                  </a:cxn>
                  <a:cxn ang="0">
                    <a:pos x="145" y="72"/>
                  </a:cxn>
                  <a:cxn ang="0">
                    <a:pos x="147" y="70"/>
                  </a:cxn>
                  <a:cxn ang="0">
                    <a:pos x="147" y="68"/>
                  </a:cxn>
                  <a:cxn ang="0">
                    <a:pos x="147" y="46"/>
                  </a:cxn>
                  <a:cxn ang="0">
                    <a:pos x="147" y="42"/>
                  </a:cxn>
                  <a:cxn ang="0">
                    <a:pos x="143" y="40"/>
                  </a:cxn>
                  <a:cxn ang="0">
                    <a:pos x="77" y="2"/>
                  </a:cxn>
                  <a:cxn ang="0">
                    <a:pos x="73" y="0"/>
                  </a:cxn>
                  <a:cxn ang="0">
                    <a:pos x="69" y="2"/>
                  </a:cxn>
                  <a:cxn ang="0">
                    <a:pos x="71" y="110"/>
                  </a:cxn>
                  <a:cxn ang="0">
                    <a:pos x="6" y="72"/>
                  </a:cxn>
                  <a:cxn ang="0">
                    <a:pos x="4" y="70"/>
                  </a:cxn>
                  <a:cxn ang="0">
                    <a:pos x="4" y="68"/>
                  </a:cxn>
                  <a:cxn ang="0">
                    <a:pos x="4" y="46"/>
                  </a:cxn>
                  <a:cxn ang="0">
                    <a:pos x="6" y="44"/>
                  </a:cxn>
                  <a:cxn ang="0">
                    <a:pos x="6" y="42"/>
                  </a:cxn>
                  <a:cxn ang="0">
                    <a:pos x="71" y="4"/>
                  </a:cxn>
                  <a:cxn ang="0">
                    <a:pos x="75" y="4"/>
                  </a:cxn>
                  <a:cxn ang="0">
                    <a:pos x="143" y="42"/>
                  </a:cxn>
                  <a:cxn ang="0">
                    <a:pos x="143" y="44"/>
                  </a:cxn>
                  <a:cxn ang="0">
                    <a:pos x="145" y="46"/>
                  </a:cxn>
                  <a:cxn ang="0">
                    <a:pos x="145" y="68"/>
                  </a:cxn>
                  <a:cxn ang="0">
                    <a:pos x="143" y="70"/>
                  </a:cxn>
                  <a:cxn ang="0">
                    <a:pos x="143" y="72"/>
                  </a:cxn>
                  <a:cxn ang="0">
                    <a:pos x="75" y="110"/>
                  </a:cxn>
                  <a:cxn ang="0">
                    <a:pos x="71" y="110"/>
                  </a:cxn>
                  <a:cxn ang="0">
                    <a:pos x="69" y="2"/>
                  </a:cxn>
                  <a:cxn ang="0">
                    <a:pos x="147" y="42"/>
                  </a:cxn>
                  <a:cxn ang="0">
                    <a:pos x="69" y="2"/>
                  </a:cxn>
                  <a:cxn ang="0">
                    <a:pos x="143" y="74"/>
                  </a:cxn>
                  <a:cxn ang="0">
                    <a:pos x="69" y="2"/>
                  </a:cxn>
                </a:cxnLst>
                <a:rect l="0" t="0" r="r" b="b"/>
                <a:pathLst>
                  <a:path w="147" h="114">
                    <a:moveTo>
                      <a:pt x="69" y="2"/>
                    </a:moveTo>
                    <a:lnTo>
                      <a:pt x="4" y="40"/>
                    </a:lnTo>
                    <a:lnTo>
                      <a:pt x="4" y="42"/>
                    </a:lnTo>
                    <a:lnTo>
                      <a:pt x="2" y="44"/>
                    </a:lnTo>
                    <a:lnTo>
                      <a:pt x="0" y="46"/>
                    </a:lnTo>
                    <a:lnTo>
                      <a:pt x="0" y="68"/>
                    </a:lnTo>
                    <a:lnTo>
                      <a:pt x="2" y="72"/>
                    </a:lnTo>
                    <a:lnTo>
                      <a:pt x="4" y="74"/>
                    </a:lnTo>
                    <a:lnTo>
                      <a:pt x="69" y="112"/>
                    </a:lnTo>
                    <a:lnTo>
                      <a:pt x="73" y="114"/>
                    </a:lnTo>
                    <a:lnTo>
                      <a:pt x="77" y="112"/>
                    </a:lnTo>
                    <a:lnTo>
                      <a:pt x="143" y="74"/>
                    </a:lnTo>
                    <a:lnTo>
                      <a:pt x="145" y="72"/>
                    </a:lnTo>
                    <a:lnTo>
                      <a:pt x="147" y="70"/>
                    </a:lnTo>
                    <a:lnTo>
                      <a:pt x="147" y="68"/>
                    </a:lnTo>
                    <a:lnTo>
                      <a:pt x="147" y="46"/>
                    </a:lnTo>
                    <a:lnTo>
                      <a:pt x="147" y="42"/>
                    </a:lnTo>
                    <a:lnTo>
                      <a:pt x="143" y="40"/>
                    </a:lnTo>
                    <a:lnTo>
                      <a:pt x="77" y="2"/>
                    </a:lnTo>
                    <a:lnTo>
                      <a:pt x="73" y="0"/>
                    </a:lnTo>
                    <a:lnTo>
                      <a:pt x="69" y="2"/>
                    </a:lnTo>
                    <a:lnTo>
                      <a:pt x="71" y="110"/>
                    </a:lnTo>
                    <a:lnTo>
                      <a:pt x="6" y="72"/>
                    </a:lnTo>
                    <a:lnTo>
                      <a:pt x="4" y="70"/>
                    </a:lnTo>
                    <a:lnTo>
                      <a:pt x="4" y="68"/>
                    </a:lnTo>
                    <a:lnTo>
                      <a:pt x="4" y="46"/>
                    </a:lnTo>
                    <a:lnTo>
                      <a:pt x="6" y="44"/>
                    </a:lnTo>
                    <a:lnTo>
                      <a:pt x="6" y="42"/>
                    </a:lnTo>
                    <a:lnTo>
                      <a:pt x="71" y="4"/>
                    </a:lnTo>
                    <a:lnTo>
                      <a:pt x="75" y="4"/>
                    </a:lnTo>
                    <a:lnTo>
                      <a:pt x="143" y="42"/>
                    </a:lnTo>
                    <a:lnTo>
                      <a:pt x="143" y="44"/>
                    </a:lnTo>
                    <a:lnTo>
                      <a:pt x="145" y="46"/>
                    </a:lnTo>
                    <a:lnTo>
                      <a:pt x="145" y="68"/>
                    </a:lnTo>
                    <a:lnTo>
                      <a:pt x="143" y="70"/>
                    </a:lnTo>
                    <a:lnTo>
                      <a:pt x="143" y="72"/>
                    </a:lnTo>
                    <a:lnTo>
                      <a:pt x="75" y="110"/>
                    </a:lnTo>
                    <a:lnTo>
                      <a:pt x="71" y="110"/>
                    </a:lnTo>
                    <a:lnTo>
                      <a:pt x="69" y="2"/>
                    </a:lnTo>
                    <a:lnTo>
                      <a:pt x="147" y="42"/>
                    </a:lnTo>
                    <a:lnTo>
                      <a:pt x="69" y="2"/>
                    </a:lnTo>
                    <a:lnTo>
                      <a:pt x="143" y="74"/>
                    </a:lnTo>
                    <a:lnTo>
                      <a:pt x="69" y="2"/>
                    </a:lnTo>
                    <a:close/>
                  </a:path>
                </a:pathLst>
              </a:custGeom>
              <a:solidFill>
                <a:srgbClr val="525151"/>
              </a:solidFill>
              <a:ln w="9525">
                <a:noFill/>
                <a:round/>
                <a:headEnd/>
                <a:tailEnd/>
              </a:ln>
            </p:spPr>
            <p:txBody>
              <a:bodyPr/>
              <a:lstStyle/>
              <a:p>
                <a:endParaRPr lang="en-US" dirty="0"/>
              </a:p>
            </p:txBody>
          </p:sp>
          <p:sp>
            <p:nvSpPr>
              <p:cNvPr id="467" name="Freeform 79"/>
              <p:cNvSpPr>
                <a:spLocks/>
              </p:cNvSpPr>
              <p:nvPr/>
            </p:nvSpPr>
            <p:spPr bwMode="auto">
              <a:xfrm>
                <a:off x="743" y="2372"/>
                <a:ext cx="72" cy="68"/>
              </a:xfrm>
              <a:custGeom>
                <a:avLst/>
                <a:gdLst/>
                <a:ahLst/>
                <a:cxnLst>
                  <a:cxn ang="0">
                    <a:pos x="72" y="0"/>
                  </a:cxn>
                  <a:cxn ang="0">
                    <a:pos x="0" y="42"/>
                  </a:cxn>
                  <a:cxn ang="0">
                    <a:pos x="0" y="68"/>
                  </a:cxn>
                  <a:cxn ang="0">
                    <a:pos x="4" y="68"/>
                  </a:cxn>
                  <a:cxn ang="0">
                    <a:pos x="70" y="30"/>
                  </a:cxn>
                  <a:cxn ang="0">
                    <a:pos x="72" y="28"/>
                  </a:cxn>
                  <a:cxn ang="0">
                    <a:pos x="72" y="24"/>
                  </a:cxn>
                  <a:cxn ang="0">
                    <a:pos x="72" y="4"/>
                  </a:cxn>
                  <a:cxn ang="0">
                    <a:pos x="72" y="2"/>
                  </a:cxn>
                  <a:cxn ang="0">
                    <a:pos x="72" y="0"/>
                  </a:cxn>
                </a:cxnLst>
                <a:rect l="0" t="0" r="r" b="b"/>
                <a:pathLst>
                  <a:path w="72" h="68">
                    <a:moveTo>
                      <a:pt x="72" y="0"/>
                    </a:moveTo>
                    <a:lnTo>
                      <a:pt x="0" y="42"/>
                    </a:lnTo>
                    <a:lnTo>
                      <a:pt x="0" y="68"/>
                    </a:lnTo>
                    <a:lnTo>
                      <a:pt x="4" y="68"/>
                    </a:lnTo>
                    <a:lnTo>
                      <a:pt x="70" y="30"/>
                    </a:lnTo>
                    <a:lnTo>
                      <a:pt x="72" y="28"/>
                    </a:lnTo>
                    <a:lnTo>
                      <a:pt x="72" y="24"/>
                    </a:lnTo>
                    <a:lnTo>
                      <a:pt x="72" y="4"/>
                    </a:lnTo>
                    <a:lnTo>
                      <a:pt x="72" y="2"/>
                    </a:lnTo>
                    <a:lnTo>
                      <a:pt x="72" y="0"/>
                    </a:lnTo>
                    <a:close/>
                  </a:path>
                </a:pathLst>
              </a:custGeom>
              <a:solidFill>
                <a:srgbClr val="7D7C7C"/>
              </a:solidFill>
              <a:ln w="9525">
                <a:noFill/>
                <a:round/>
                <a:headEnd/>
                <a:tailEnd/>
              </a:ln>
            </p:spPr>
            <p:txBody>
              <a:bodyPr/>
              <a:lstStyle/>
              <a:p>
                <a:endParaRPr lang="en-US" dirty="0"/>
              </a:p>
            </p:txBody>
          </p:sp>
          <p:sp>
            <p:nvSpPr>
              <p:cNvPr id="468" name="Freeform 80"/>
              <p:cNvSpPr>
                <a:spLocks/>
              </p:cNvSpPr>
              <p:nvPr/>
            </p:nvSpPr>
            <p:spPr bwMode="auto">
              <a:xfrm>
                <a:off x="671" y="2372"/>
                <a:ext cx="72" cy="68"/>
              </a:xfrm>
              <a:custGeom>
                <a:avLst/>
                <a:gdLst/>
                <a:ahLst/>
                <a:cxnLst>
                  <a:cxn ang="0">
                    <a:pos x="72" y="42"/>
                  </a:cxn>
                  <a:cxn ang="0">
                    <a:pos x="2" y="0"/>
                  </a:cxn>
                  <a:cxn ang="0">
                    <a:pos x="0" y="2"/>
                  </a:cxn>
                  <a:cxn ang="0">
                    <a:pos x="0" y="4"/>
                  </a:cxn>
                  <a:cxn ang="0">
                    <a:pos x="0" y="24"/>
                  </a:cxn>
                  <a:cxn ang="0">
                    <a:pos x="2" y="28"/>
                  </a:cxn>
                  <a:cxn ang="0">
                    <a:pos x="4" y="30"/>
                  </a:cxn>
                  <a:cxn ang="0">
                    <a:pos x="68" y="68"/>
                  </a:cxn>
                  <a:cxn ang="0">
                    <a:pos x="72" y="68"/>
                  </a:cxn>
                  <a:cxn ang="0">
                    <a:pos x="72" y="42"/>
                  </a:cxn>
                </a:cxnLst>
                <a:rect l="0" t="0" r="r" b="b"/>
                <a:pathLst>
                  <a:path w="72" h="68">
                    <a:moveTo>
                      <a:pt x="72" y="42"/>
                    </a:moveTo>
                    <a:lnTo>
                      <a:pt x="2" y="0"/>
                    </a:lnTo>
                    <a:lnTo>
                      <a:pt x="0" y="2"/>
                    </a:lnTo>
                    <a:lnTo>
                      <a:pt x="0" y="4"/>
                    </a:lnTo>
                    <a:lnTo>
                      <a:pt x="0" y="24"/>
                    </a:lnTo>
                    <a:lnTo>
                      <a:pt x="2" y="28"/>
                    </a:lnTo>
                    <a:lnTo>
                      <a:pt x="4" y="30"/>
                    </a:lnTo>
                    <a:lnTo>
                      <a:pt x="68" y="68"/>
                    </a:lnTo>
                    <a:lnTo>
                      <a:pt x="72" y="68"/>
                    </a:lnTo>
                    <a:lnTo>
                      <a:pt x="72" y="42"/>
                    </a:lnTo>
                    <a:close/>
                  </a:path>
                </a:pathLst>
              </a:custGeom>
              <a:solidFill>
                <a:srgbClr val="C9C9C8"/>
              </a:solidFill>
              <a:ln w="9525">
                <a:noFill/>
                <a:round/>
                <a:headEnd/>
                <a:tailEnd/>
              </a:ln>
            </p:spPr>
            <p:txBody>
              <a:bodyPr/>
              <a:lstStyle/>
              <a:p>
                <a:endParaRPr lang="en-US" dirty="0"/>
              </a:p>
            </p:txBody>
          </p:sp>
          <p:sp>
            <p:nvSpPr>
              <p:cNvPr id="469" name="Freeform 81"/>
              <p:cNvSpPr>
                <a:spLocks/>
              </p:cNvSpPr>
              <p:nvPr/>
            </p:nvSpPr>
            <p:spPr bwMode="auto">
              <a:xfrm>
                <a:off x="673" y="2331"/>
                <a:ext cx="142" cy="83"/>
              </a:xfrm>
              <a:custGeom>
                <a:avLst/>
                <a:gdLst/>
                <a:ahLst/>
                <a:cxnLst>
                  <a:cxn ang="0">
                    <a:pos x="140" y="39"/>
                  </a:cxn>
                  <a:cxn ang="0">
                    <a:pos x="132" y="35"/>
                  </a:cxn>
                  <a:cxn ang="0">
                    <a:pos x="74" y="2"/>
                  </a:cxn>
                  <a:cxn ang="0">
                    <a:pos x="70" y="0"/>
                  </a:cxn>
                  <a:cxn ang="0">
                    <a:pos x="68" y="2"/>
                  </a:cxn>
                  <a:cxn ang="0">
                    <a:pos x="2" y="39"/>
                  </a:cxn>
                  <a:cxn ang="0">
                    <a:pos x="0" y="41"/>
                  </a:cxn>
                  <a:cxn ang="0">
                    <a:pos x="70" y="83"/>
                  </a:cxn>
                  <a:cxn ang="0">
                    <a:pos x="134" y="45"/>
                  </a:cxn>
                  <a:cxn ang="0">
                    <a:pos x="142" y="41"/>
                  </a:cxn>
                  <a:cxn ang="0">
                    <a:pos x="140" y="39"/>
                  </a:cxn>
                </a:cxnLst>
                <a:rect l="0" t="0" r="r" b="b"/>
                <a:pathLst>
                  <a:path w="142" h="83">
                    <a:moveTo>
                      <a:pt x="140" y="39"/>
                    </a:moveTo>
                    <a:lnTo>
                      <a:pt x="132" y="35"/>
                    </a:lnTo>
                    <a:lnTo>
                      <a:pt x="74" y="2"/>
                    </a:lnTo>
                    <a:lnTo>
                      <a:pt x="70" y="0"/>
                    </a:lnTo>
                    <a:lnTo>
                      <a:pt x="68" y="2"/>
                    </a:lnTo>
                    <a:lnTo>
                      <a:pt x="2" y="39"/>
                    </a:lnTo>
                    <a:lnTo>
                      <a:pt x="0" y="41"/>
                    </a:lnTo>
                    <a:lnTo>
                      <a:pt x="70" y="83"/>
                    </a:lnTo>
                    <a:lnTo>
                      <a:pt x="134" y="45"/>
                    </a:lnTo>
                    <a:lnTo>
                      <a:pt x="142" y="41"/>
                    </a:lnTo>
                    <a:lnTo>
                      <a:pt x="140" y="39"/>
                    </a:lnTo>
                    <a:close/>
                  </a:path>
                </a:pathLst>
              </a:custGeom>
              <a:solidFill>
                <a:srgbClr val="E3E3E2"/>
              </a:solidFill>
              <a:ln w="9525">
                <a:noFill/>
                <a:round/>
                <a:headEnd/>
                <a:tailEnd/>
              </a:ln>
            </p:spPr>
            <p:txBody>
              <a:bodyPr/>
              <a:lstStyle/>
              <a:p>
                <a:endParaRPr lang="en-US" dirty="0"/>
              </a:p>
            </p:txBody>
          </p:sp>
          <p:sp>
            <p:nvSpPr>
              <p:cNvPr id="470" name="Freeform 82"/>
              <p:cNvSpPr>
                <a:spLocks/>
              </p:cNvSpPr>
              <p:nvPr/>
            </p:nvSpPr>
            <p:spPr bwMode="auto">
              <a:xfrm>
                <a:off x="693" y="2388"/>
                <a:ext cx="48" cy="46"/>
              </a:xfrm>
              <a:custGeom>
                <a:avLst/>
                <a:gdLst/>
                <a:ahLst/>
                <a:cxnLst>
                  <a:cxn ang="0">
                    <a:pos x="48" y="32"/>
                  </a:cxn>
                  <a:cxn ang="0">
                    <a:pos x="46" y="30"/>
                  </a:cxn>
                  <a:cxn ang="0">
                    <a:pos x="46" y="26"/>
                  </a:cxn>
                  <a:cxn ang="0">
                    <a:pos x="44" y="24"/>
                  </a:cxn>
                  <a:cxn ang="0">
                    <a:pos x="44" y="26"/>
                  </a:cxn>
                  <a:cxn ang="0">
                    <a:pos x="0" y="0"/>
                  </a:cxn>
                  <a:cxn ang="0">
                    <a:pos x="0" y="20"/>
                  </a:cxn>
                  <a:cxn ang="0">
                    <a:pos x="44" y="44"/>
                  </a:cxn>
                  <a:cxn ang="0">
                    <a:pos x="44" y="46"/>
                  </a:cxn>
                  <a:cxn ang="0">
                    <a:pos x="46" y="46"/>
                  </a:cxn>
                  <a:cxn ang="0">
                    <a:pos x="46" y="42"/>
                  </a:cxn>
                  <a:cxn ang="0">
                    <a:pos x="48" y="44"/>
                  </a:cxn>
                  <a:cxn ang="0">
                    <a:pos x="48" y="32"/>
                  </a:cxn>
                </a:cxnLst>
                <a:rect l="0" t="0" r="r" b="b"/>
                <a:pathLst>
                  <a:path w="48" h="46">
                    <a:moveTo>
                      <a:pt x="48" y="32"/>
                    </a:moveTo>
                    <a:lnTo>
                      <a:pt x="46" y="30"/>
                    </a:lnTo>
                    <a:lnTo>
                      <a:pt x="46" y="26"/>
                    </a:lnTo>
                    <a:lnTo>
                      <a:pt x="44" y="24"/>
                    </a:lnTo>
                    <a:lnTo>
                      <a:pt x="44" y="26"/>
                    </a:lnTo>
                    <a:lnTo>
                      <a:pt x="0" y="0"/>
                    </a:lnTo>
                    <a:lnTo>
                      <a:pt x="0" y="20"/>
                    </a:lnTo>
                    <a:lnTo>
                      <a:pt x="44" y="44"/>
                    </a:lnTo>
                    <a:lnTo>
                      <a:pt x="44" y="46"/>
                    </a:lnTo>
                    <a:lnTo>
                      <a:pt x="46" y="46"/>
                    </a:lnTo>
                    <a:lnTo>
                      <a:pt x="46" y="42"/>
                    </a:lnTo>
                    <a:lnTo>
                      <a:pt x="48" y="44"/>
                    </a:lnTo>
                    <a:lnTo>
                      <a:pt x="48" y="32"/>
                    </a:lnTo>
                    <a:close/>
                  </a:path>
                </a:pathLst>
              </a:custGeom>
              <a:solidFill>
                <a:srgbClr val="666666"/>
              </a:solidFill>
              <a:ln w="9525">
                <a:noFill/>
                <a:round/>
                <a:headEnd/>
                <a:tailEnd/>
              </a:ln>
            </p:spPr>
            <p:txBody>
              <a:bodyPr/>
              <a:lstStyle/>
              <a:p>
                <a:endParaRPr lang="en-US" dirty="0"/>
              </a:p>
            </p:txBody>
          </p:sp>
          <p:sp>
            <p:nvSpPr>
              <p:cNvPr id="478" name="Freeform 83"/>
              <p:cNvSpPr>
                <a:spLocks/>
              </p:cNvSpPr>
              <p:nvPr/>
            </p:nvSpPr>
            <p:spPr bwMode="auto">
              <a:xfrm>
                <a:off x="673" y="2380"/>
                <a:ext cx="20" cy="28"/>
              </a:xfrm>
              <a:custGeom>
                <a:avLst/>
                <a:gdLst/>
                <a:ahLst/>
                <a:cxnLst>
                  <a:cxn ang="0">
                    <a:pos x="20" y="8"/>
                  </a:cxn>
                  <a:cxn ang="0">
                    <a:pos x="4" y="0"/>
                  </a:cxn>
                  <a:cxn ang="0">
                    <a:pos x="0" y="6"/>
                  </a:cxn>
                  <a:cxn ang="0">
                    <a:pos x="4" y="18"/>
                  </a:cxn>
                  <a:cxn ang="0">
                    <a:pos x="20" y="28"/>
                  </a:cxn>
                  <a:cxn ang="0">
                    <a:pos x="20" y="8"/>
                  </a:cxn>
                </a:cxnLst>
                <a:rect l="0" t="0" r="r" b="b"/>
                <a:pathLst>
                  <a:path w="20" h="28">
                    <a:moveTo>
                      <a:pt x="20" y="8"/>
                    </a:moveTo>
                    <a:lnTo>
                      <a:pt x="4" y="0"/>
                    </a:lnTo>
                    <a:lnTo>
                      <a:pt x="0" y="6"/>
                    </a:lnTo>
                    <a:lnTo>
                      <a:pt x="4" y="18"/>
                    </a:lnTo>
                    <a:lnTo>
                      <a:pt x="20" y="28"/>
                    </a:lnTo>
                    <a:lnTo>
                      <a:pt x="20" y="8"/>
                    </a:lnTo>
                    <a:close/>
                  </a:path>
                </a:pathLst>
              </a:custGeom>
              <a:solidFill>
                <a:srgbClr val="666666"/>
              </a:solidFill>
              <a:ln w="9525">
                <a:noFill/>
                <a:round/>
                <a:headEnd/>
                <a:tailEnd/>
              </a:ln>
            </p:spPr>
            <p:txBody>
              <a:bodyPr/>
              <a:lstStyle/>
              <a:p>
                <a:endParaRPr lang="en-US" dirty="0"/>
              </a:p>
            </p:txBody>
          </p:sp>
          <p:sp>
            <p:nvSpPr>
              <p:cNvPr id="845" name="Freeform 84"/>
              <p:cNvSpPr>
                <a:spLocks/>
              </p:cNvSpPr>
              <p:nvPr/>
            </p:nvSpPr>
            <p:spPr bwMode="auto">
              <a:xfrm>
                <a:off x="687" y="2388"/>
                <a:ext cx="4" cy="14"/>
              </a:xfrm>
              <a:custGeom>
                <a:avLst/>
                <a:gdLst/>
                <a:ahLst/>
                <a:cxnLst>
                  <a:cxn ang="0">
                    <a:pos x="4" y="2"/>
                  </a:cxn>
                  <a:cxn ang="0">
                    <a:pos x="0" y="0"/>
                  </a:cxn>
                  <a:cxn ang="0">
                    <a:pos x="0" y="12"/>
                  </a:cxn>
                  <a:cxn ang="0">
                    <a:pos x="4" y="14"/>
                  </a:cxn>
                  <a:cxn ang="0">
                    <a:pos x="4" y="2"/>
                  </a:cxn>
                </a:cxnLst>
                <a:rect l="0" t="0" r="r" b="b"/>
                <a:pathLst>
                  <a:path w="4" h="14">
                    <a:moveTo>
                      <a:pt x="4" y="2"/>
                    </a:moveTo>
                    <a:lnTo>
                      <a:pt x="0" y="0"/>
                    </a:lnTo>
                    <a:lnTo>
                      <a:pt x="0" y="12"/>
                    </a:lnTo>
                    <a:lnTo>
                      <a:pt x="4" y="14"/>
                    </a:lnTo>
                    <a:lnTo>
                      <a:pt x="4" y="2"/>
                    </a:lnTo>
                    <a:close/>
                  </a:path>
                </a:pathLst>
              </a:custGeom>
              <a:solidFill>
                <a:srgbClr val="000000"/>
              </a:solidFill>
              <a:ln w="9525">
                <a:noFill/>
                <a:round/>
                <a:headEnd/>
                <a:tailEnd/>
              </a:ln>
            </p:spPr>
            <p:txBody>
              <a:bodyPr/>
              <a:lstStyle/>
              <a:p>
                <a:endParaRPr lang="en-US" dirty="0"/>
              </a:p>
            </p:txBody>
          </p:sp>
          <p:sp>
            <p:nvSpPr>
              <p:cNvPr id="846" name="Freeform 85"/>
              <p:cNvSpPr>
                <a:spLocks/>
              </p:cNvSpPr>
              <p:nvPr/>
            </p:nvSpPr>
            <p:spPr bwMode="auto">
              <a:xfrm>
                <a:off x="679" y="2388"/>
                <a:ext cx="4" cy="10"/>
              </a:xfrm>
              <a:custGeom>
                <a:avLst/>
                <a:gdLst/>
                <a:ahLst/>
                <a:cxnLst>
                  <a:cxn ang="0">
                    <a:pos x="4" y="4"/>
                  </a:cxn>
                  <a:cxn ang="0">
                    <a:pos x="0" y="0"/>
                  </a:cxn>
                  <a:cxn ang="0">
                    <a:pos x="0" y="8"/>
                  </a:cxn>
                  <a:cxn ang="0">
                    <a:pos x="4" y="10"/>
                  </a:cxn>
                  <a:cxn ang="0">
                    <a:pos x="4" y="4"/>
                  </a:cxn>
                </a:cxnLst>
                <a:rect l="0" t="0" r="r" b="b"/>
                <a:pathLst>
                  <a:path w="4" h="10">
                    <a:moveTo>
                      <a:pt x="4" y="4"/>
                    </a:moveTo>
                    <a:lnTo>
                      <a:pt x="0" y="0"/>
                    </a:lnTo>
                    <a:lnTo>
                      <a:pt x="0" y="8"/>
                    </a:lnTo>
                    <a:lnTo>
                      <a:pt x="4" y="10"/>
                    </a:lnTo>
                    <a:lnTo>
                      <a:pt x="4" y="4"/>
                    </a:lnTo>
                    <a:close/>
                  </a:path>
                </a:pathLst>
              </a:custGeom>
              <a:solidFill>
                <a:srgbClr val="000000"/>
              </a:solidFill>
              <a:ln w="9525">
                <a:noFill/>
                <a:round/>
                <a:headEnd/>
                <a:tailEnd/>
              </a:ln>
            </p:spPr>
            <p:txBody>
              <a:bodyPr/>
              <a:lstStyle/>
              <a:p>
                <a:endParaRPr lang="en-US" dirty="0"/>
              </a:p>
            </p:txBody>
          </p:sp>
          <p:sp>
            <p:nvSpPr>
              <p:cNvPr id="847" name="Freeform 86"/>
              <p:cNvSpPr>
                <a:spLocks/>
              </p:cNvSpPr>
              <p:nvPr/>
            </p:nvSpPr>
            <p:spPr bwMode="auto">
              <a:xfrm>
                <a:off x="739" y="2430"/>
                <a:ext cx="2" cy="2"/>
              </a:xfrm>
              <a:custGeom>
                <a:avLst/>
                <a:gdLst/>
                <a:ahLst/>
                <a:cxnLst>
                  <a:cxn ang="0">
                    <a:pos x="0" y="0"/>
                  </a:cxn>
                  <a:cxn ang="0">
                    <a:pos x="2" y="2"/>
                  </a:cxn>
                  <a:cxn ang="0">
                    <a:pos x="2" y="0"/>
                  </a:cxn>
                  <a:cxn ang="0">
                    <a:pos x="0" y="0"/>
                  </a:cxn>
                </a:cxnLst>
                <a:rect l="0" t="0" r="r" b="b"/>
                <a:pathLst>
                  <a:path w="2" h="2">
                    <a:moveTo>
                      <a:pt x="0" y="0"/>
                    </a:moveTo>
                    <a:lnTo>
                      <a:pt x="2" y="2"/>
                    </a:lnTo>
                    <a:lnTo>
                      <a:pt x="2" y="0"/>
                    </a:lnTo>
                    <a:lnTo>
                      <a:pt x="0" y="0"/>
                    </a:lnTo>
                    <a:close/>
                  </a:path>
                </a:pathLst>
              </a:custGeom>
              <a:solidFill>
                <a:srgbClr val="333333"/>
              </a:solidFill>
              <a:ln w="9525">
                <a:noFill/>
                <a:round/>
                <a:headEnd/>
                <a:tailEnd/>
              </a:ln>
            </p:spPr>
            <p:txBody>
              <a:bodyPr/>
              <a:lstStyle/>
              <a:p>
                <a:endParaRPr lang="en-US" dirty="0"/>
              </a:p>
            </p:txBody>
          </p:sp>
          <p:sp>
            <p:nvSpPr>
              <p:cNvPr id="848" name="Freeform 87"/>
              <p:cNvSpPr>
                <a:spLocks/>
              </p:cNvSpPr>
              <p:nvPr/>
            </p:nvSpPr>
            <p:spPr bwMode="auto">
              <a:xfrm>
                <a:off x="693" y="2388"/>
                <a:ext cx="4" cy="20"/>
              </a:xfrm>
              <a:custGeom>
                <a:avLst/>
                <a:gdLst/>
                <a:ahLst/>
                <a:cxnLst>
                  <a:cxn ang="0">
                    <a:pos x="0" y="0"/>
                  </a:cxn>
                  <a:cxn ang="0">
                    <a:pos x="0" y="20"/>
                  </a:cxn>
                  <a:cxn ang="0">
                    <a:pos x="4" y="18"/>
                  </a:cxn>
                  <a:cxn ang="0">
                    <a:pos x="4" y="2"/>
                  </a:cxn>
                  <a:cxn ang="0">
                    <a:pos x="0" y="0"/>
                  </a:cxn>
                </a:cxnLst>
                <a:rect l="0" t="0" r="r" b="b"/>
                <a:pathLst>
                  <a:path w="4" h="20">
                    <a:moveTo>
                      <a:pt x="0" y="0"/>
                    </a:moveTo>
                    <a:lnTo>
                      <a:pt x="0" y="20"/>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849" name="Freeform 88"/>
              <p:cNvSpPr>
                <a:spLocks/>
              </p:cNvSpPr>
              <p:nvPr/>
            </p:nvSpPr>
            <p:spPr bwMode="auto">
              <a:xfrm>
                <a:off x="693" y="2406"/>
                <a:ext cx="46" cy="28"/>
              </a:xfrm>
              <a:custGeom>
                <a:avLst/>
                <a:gdLst/>
                <a:ahLst/>
                <a:cxnLst>
                  <a:cxn ang="0">
                    <a:pos x="44" y="26"/>
                  </a:cxn>
                  <a:cxn ang="0">
                    <a:pos x="0" y="2"/>
                  </a:cxn>
                  <a:cxn ang="0">
                    <a:pos x="4" y="0"/>
                  </a:cxn>
                  <a:cxn ang="0">
                    <a:pos x="46" y="24"/>
                  </a:cxn>
                  <a:cxn ang="0">
                    <a:pos x="46" y="28"/>
                  </a:cxn>
                  <a:cxn ang="0">
                    <a:pos x="44" y="28"/>
                  </a:cxn>
                  <a:cxn ang="0">
                    <a:pos x="44" y="26"/>
                  </a:cxn>
                </a:cxnLst>
                <a:rect l="0" t="0" r="r" b="b"/>
                <a:pathLst>
                  <a:path w="46" h="28">
                    <a:moveTo>
                      <a:pt x="44" y="26"/>
                    </a:moveTo>
                    <a:lnTo>
                      <a:pt x="0" y="2"/>
                    </a:lnTo>
                    <a:lnTo>
                      <a:pt x="4" y="0"/>
                    </a:lnTo>
                    <a:lnTo>
                      <a:pt x="46" y="24"/>
                    </a:lnTo>
                    <a:lnTo>
                      <a:pt x="46" y="28"/>
                    </a:lnTo>
                    <a:lnTo>
                      <a:pt x="44" y="28"/>
                    </a:lnTo>
                    <a:lnTo>
                      <a:pt x="44" y="26"/>
                    </a:lnTo>
                    <a:close/>
                  </a:path>
                </a:pathLst>
              </a:custGeom>
              <a:solidFill>
                <a:srgbClr val="FFFFFF"/>
              </a:solidFill>
              <a:ln w="9525">
                <a:noFill/>
                <a:round/>
                <a:headEnd/>
                <a:tailEnd/>
              </a:ln>
            </p:spPr>
            <p:txBody>
              <a:bodyPr/>
              <a:lstStyle/>
              <a:p>
                <a:endParaRPr lang="en-US" dirty="0"/>
              </a:p>
            </p:txBody>
          </p:sp>
          <p:sp>
            <p:nvSpPr>
              <p:cNvPr id="850" name="Freeform 89"/>
              <p:cNvSpPr>
                <a:spLocks/>
              </p:cNvSpPr>
              <p:nvPr/>
            </p:nvSpPr>
            <p:spPr bwMode="auto">
              <a:xfrm>
                <a:off x="679" y="2362"/>
                <a:ext cx="80" cy="46"/>
              </a:xfrm>
              <a:custGeom>
                <a:avLst/>
                <a:gdLst/>
                <a:ahLst/>
                <a:cxnLst>
                  <a:cxn ang="0">
                    <a:pos x="80" y="38"/>
                  </a:cxn>
                  <a:cxn ang="0">
                    <a:pos x="18" y="0"/>
                  </a:cxn>
                  <a:cxn ang="0">
                    <a:pos x="0" y="10"/>
                  </a:cxn>
                  <a:cxn ang="0">
                    <a:pos x="64" y="46"/>
                  </a:cxn>
                  <a:cxn ang="0">
                    <a:pos x="80" y="38"/>
                  </a:cxn>
                </a:cxnLst>
                <a:rect l="0" t="0" r="r" b="b"/>
                <a:pathLst>
                  <a:path w="80" h="46">
                    <a:moveTo>
                      <a:pt x="80" y="38"/>
                    </a:moveTo>
                    <a:lnTo>
                      <a:pt x="18" y="0"/>
                    </a:lnTo>
                    <a:lnTo>
                      <a:pt x="0" y="10"/>
                    </a:lnTo>
                    <a:lnTo>
                      <a:pt x="64" y="46"/>
                    </a:lnTo>
                    <a:lnTo>
                      <a:pt x="80" y="38"/>
                    </a:lnTo>
                    <a:close/>
                  </a:path>
                </a:pathLst>
              </a:custGeom>
              <a:solidFill>
                <a:srgbClr val="A6A6A6"/>
              </a:solidFill>
              <a:ln w="9525">
                <a:noFill/>
                <a:round/>
                <a:headEnd/>
                <a:tailEnd/>
              </a:ln>
            </p:spPr>
            <p:txBody>
              <a:bodyPr/>
              <a:lstStyle/>
              <a:p>
                <a:endParaRPr lang="en-US" dirty="0"/>
              </a:p>
            </p:txBody>
          </p:sp>
          <p:sp>
            <p:nvSpPr>
              <p:cNvPr id="851" name="Freeform 90"/>
              <p:cNvSpPr>
                <a:spLocks/>
              </p:cNvSpPr>
              <p:nvPr/>
            </p:nvSpPr>
            <p:spPr bwMode="auto">
              <a:xfrm>
                <a:off x="669" y="2331"/>
                <a:ext cx="148" cy="111"/>
              </a:xfrm>
              <a:custGeom>
                <a:avLst/>
                <a:gdLst/>
                <a:ahLst/>
                <a:cxnLst>
                  <a:cxn ang="0">
                    <a:pos x="70" y="0"/>
                  </a:cxn>
                  <a:cxn ang="0">
                    <a:pos x="4" y="37"/>
                  </a:cxn>
                  <a:cxn ang="0">
                    <a:pos x="2" y="39"/>
                  </a:cxn>
                  <a:cxn ang="0">
                    <a:pos x="2" y="41"/>
                  </a:cxn>
                  <a:cxn ang="0">
                    <a:pos x="0" y="43"/>
                  </a:cxn>
                  <a:cxn ang="0">
                    <a:pos x="0" y="65"/>
                  </a:cxn>
                  <a:cxn ang="0">
                    <a:pos x="2" y="69"/>
                  </a:cxn>
                  <a:cxn ang="0">
                    <a:pos x="4" y="71"/>
                  </a:cxn>
                  <a:cxn ang="0">
                    <a:pos x="70" y="109"/>
                  </a:cxn>
                  <a:cxn ang="0">
                    <a:pos x="74" y="111"/>
                  </a:cxn>
                  <a:cxn ang="0">
                    <a:pos x="78" y="109"/>
                  </a:cxn>
                  <a:cxn ang="0">
                    <a:pos x="144" y="71"/>
                  </a:cxn>
                  <a:cxn ang="0">
                    <a:pos x="146" y="71"/>
                  </a:cxn>
                  <a:cxn ang="0">
                    <a:pos x="148" y="69"/>
                  </a:cxn>
                  <a:cxn ang="0">
                    <a:pos x="148" y="65"/>
                  </a:cxn>
                  <a:cxn ang="0">
                    <a:pos x="148" y="43"/>
                  </a:cxn>
                  <a:cxn ang="0">
                    <a:pos x="146" y="41"/>
                  </a:cxn>
                  <a:cxn ang="0">
                    <a:pos x="144" y="37"/>
                  </a:cxn>
                  <a:cxn ang="0">
                    <a:pos x="78" y="0"/>
                  </a:cxn>
                  <a:cxn ang="0">
                    <a:pos x="74" y="0"/>
                  </a:cxn>
                  <a:cxn ang="0">
                    <a:pos x="70" y="0"/>
                  </a:cxn>
                  <a:cxn ang="0">
                    <a:pos x="72" y="107"/>
                  </a:cxn>
                  <a:cxn ang="0">
                    <a:pos x="6" y="69"/>
                  </a:cxn>
                  <a:cxn ang="0">
                    <a:pos x="4" y="67"/>
                  </a:cxn>
                  <a:cxn ang="0">
                    <a:pos x="4" y="65"/>
                  </a:cxn>
                  <a:cxn ang="0">
                    <a:pos x="4" y="43"/>
                  </a:cxn>
                  <a:cxn ang="0">
                    <a:pos x="4" y="41"/>
                  </a:cxn>
                  <a:cxn ang="0">
                    <a:pos x="6" y="39"/>
                  </a:cxn>
                  <a:cxn ang="0">
                    <a:pos x="72" y="2"/>
                  </a:cxn>
                  <a:cxn ang="0">
                    <a:pos x="76" y="2"/>
                  </a:cxn>
                  <a:cxn ang="0">
                    <a:pos x="142" y="39"/>
                  </a:cxn>
                  <a:cxn ang="0">
                    <a:pos x="144" y="41"/>
                  </a:cxn>
                  <a:cxn ang="0">
                    <a:pos x="146" y="43"/>
                  </a:cxn>
                  <a:cxn ang="0">
                    <a:pos x="146" y="65"/>
                  </a:cxn>
                  <a:cxn ang="0">
                    <a:pos x="144" y="69"/>
                  </a:cxn>
                  <a:cxn ang="0">
                    <a:pos x="76" y="107"/>
                  </a:cxn>
                  <a:cxn ang="0">
                    <a:pos x="72" y="107"/>
                  </a:cxn>
                  <a:cxn ang="0">
                    <a:pos x="70" y="0"/>
                  </a:cxn>
                  <a:cxn ang="0">
                    <a:pos x="148" y="41"/>
                  </a:cxn>
                  <a:cxn ang="0">
                    <a:pos x="70" y="0"/>
                  </a:cxn>
                </a:cxnLst>
                <a:rect l="0" t="0" r="r" b="b"/>
                <a:pathLst>
                  <a:path w="148" h="111">
                    <a:moveTo>
                      <a:pt x="70" y="0"/>
                    </a:moveTo>
                    <a:lnTo>
                      <a:pt x="4" y="37"/>
                    </a:lnTo>
                    <a:lnTo>
                      <a:pt x="2" y="39"/>
                    </a:lnTo>
                    <a:lnTo>
                      <a:pt x="2" y="41"/>
                    </a:lnTo>
                    <a:lnTo>
                      <a:pt x="0" y="43"/>
                    </a:lnTo>
                    <a:lnTo>
                      <a:pt x="0" y="65"/>
                    </a:lnTo>
                    <a:lnTo>
                      <a:pt x="2" y="69"/>
                    </a:lnTo>
                    <a:lnTo>
                      <a:pt x="4" y="71"/>
                    </a:lnTo>
                    <a:lnTo>
                      <a:pt x="70" y="109"/>
                    </a:lnTo>
                    <a:lnTo>
                      <a:pt x="74" y="111"/>
                    </a:lnTo>
                    <a:lnTo>
                      <a:pt x="78" y="109"/>
                    </a:lnTo>
                    <a:lnTo>
                      <a:pt x="144" y="71"/>
                    </a:lnTo>
                    <a:lnTo>
                      <a:pt x="146" y="71"/>
                    </a:lnTo>
                    <a:lnTo>
                      <a:pt x="148" y="69"/>
                    </a:lnTo>
                    <a:lnTo>
                      <a:pt x="148" y="65"/>
                    </a:lnTo>
                    <a:lnTo>
                      <a:pt x="148" y="43"/>
                    </a:lnTo>
                    <a:lnTo>
                      <a:pt x="146" y="41"/>
                    </a:lnTo>
                    <a:lnTo>
                      <a:pt x="144" y="37"/>
                    </a:lnTo>
                    <a:lnTo>
                      <a:pt x="78" y="0"/>
                    </a:lnTo>
                    <a:lnTo>
                      <a:pt x="74" y="0"/>
                    </a:lnTo>
                    <a:lnTo>
                      <a:pt x="70" y="0"/>
                    </a:lnTo>
                    <a:lnTo>
                      <a:pt x="72" y="107"/>
                    </a:lnTo>
                    <a:lnTo>
                      <a:pt x="6" y="69"/>
                    </a:lnTo>
                    <a:lnTo>
                      <a:pt x="4" y="67"/>
                    </a:lnTo>
                    <a:lnTo>
                      <a:pt x="4" y="65"/>
                    </a:lnTo>
                    <a:lnTo>
                      <a:pt x="4" y="43"/>
                    </a:lnTo>
                    <a:lnTo>
                      <a:pt x="4" y="41"/>
                    </a:lnTo>
                    <a:lnTo>
                      <a:pt x="6" y="39"/>
                    </a:lnTo>
                    <a:lnTo>
                      <a:pt x="72" y="2"/>
                    </a:lnTo>
                    <a:lnTo>
                      <a:pt x="76" y="2"/>
                    </a:lnTo>
                    <a:lnTo>
                      <a:pt x="142" y="39"/>
                    </a:lnTo>
                    <a:lnTo>
                      <a:pt x="144" y="41"/>
                    </a:lnTo>
                    <a:lnTo>
                      <a:pt x="146" y="43"/>
                    </a:lnTo>
                    <a:lnTo>
                      <a:pt x="146" y="65"/>
                    </a:lnTo>
                    <a:lnTo>
                      <a:pt x="144" y="69"/>
                    </a:lnTo>
                    <a:lnTo>
                      <a:pt x="76" y="107"/>
                    </a:lnTo>
                    <a:lnTo>
                      <a:pt x="72" y="107"/>
                    </a:lnTo>
                    <a:lnTo>
                      <a:pt x="70" y="0"/>
                    </a:lnTo>
                    <a:lnTo>
                      <a:pt x="148" y="41"/>
                    </a:lnTo>
                    <a:lnTo>
                      <a:pt x="70" y="0"/>
                    </a:lnTo>
                    <a:close/>
                  </a:path>
                </a:pathLst>
              </a:custGeom>
              <a:solidFill>
                <a:srgbClr val="525151"/>
              </a:solidFill>
              <a:ln w="9525">
                <a:noFill/>
                <a:round/>
                <a:headEnd/>
                <a:tailEnd/>
              </a:ln>
            </p:spPr>
            <p:txBody>
              <a:bodyPr/>
              <a:lstStyle/>
              <a:p>
                <a:endParaRPr lang="en-US" dirty="0"/>
              </a:p>
            </p:txBody>
          </p:sp>
          <p:sp>
            <p:nvSpPr>
              <p:cNvPr id="852" name="Freeform 91"/>
              <p:cNvSpPr>
                <a:spLocks/>
              </p:cNvSpPr>
              <p:nvPr/>
            </p:nvSpPr>
            <p:spPr bwMode="auto">
              <a:xfrm>
                <a:off x="743" y="2337"/>
                <a:ext cx="72" cy="67"/>
              </a:xfrm>
              <a:custGeom>
                <a:avLst/>
                <a:gdLst/>
                <a:ahLst/>
                <a:cxnLst>
                  <a:cxn ang="0">
                    <a:pos x="72" y="0"/>
                  </a:cxn>
                  <a:cxn ang="0">
                    <a:pos x="0" y="39"/>
                  </a:cxn>
                  <a:cxn ang="0">
                    <a:pos x="0" y="67"/>
                  </a:cxn>
                  <a:cxn ang="0">
                    <a:pos x="4" y="67"/>
                  </a:cxn>
                  <a:cxn ang="0">
                    <a:pos x="70" y="29"/>
                  </a:cxn>
                  <a:cxn ang="0">
                    <a:pos x="72" y="25"/>
                  </a:cxn>
                  <a:cxn ang="0">
                    <a:pos x="72" y="23"/>
                  </a:cxn>
                  <a:cxn ang="0">
                    <a:pos x="72" y="2"/>
                  </a:cxn>
                  <a:cxn ang="0">
                    <a:pos x="72" y="0"/>
                  </a:cxn>
                </a:cxnLst>
                <a:rect l="0" t="0" r="r" b="b"/>
                <a:pathLst>
                  <a:path w="72" h="67">
                    <a:moveTo>
                      <a:pt x="72" y="0"/>
                    </a:moveTo>
                    <a:lnTo>
                      <a:pt x="0" y="39"/>
                    </a:lnTo>
                    <a:lnTo>
                      <a:pt x="0" y="67"/>
                    </a:lnTo>
                    <a:lnTo>
                      <a:pt x="4" y="67"/>
                    </a:lnTo>
                    <a:lnTo>
                      <a:pt x="70" y="29"/>
                    </a:lnTo>
                    <a:lnTo>
                      <a:pt x="72" y="25"/>
                    </a:lnTo>
                    <a:lnTo>
                      <a:pt x="72" y="23"/>
                    </a:lnTo>
                    <a:lnTo>
                      <a:pt x="72" y="2"/>
                    </a:lnTo>
                    <a:lnTo>
                      <a:pt x="72" y="0"/>
                    </a:lnTo>
                    <a:close/>
                  </a:path>
                </a:pathLst>
              </a:custGeom>
              <a:solidFill>
                <a:srgbClr val="7D7C7C"/>
              </a:solidFill>
              <a:ln w="9525">
                <a:noFill/>
                <a:round/>
                <a:headEnd/>
                <a:tailEnd/>
              </a:ln>
            </p:spPr>
            <p:txBody>
              <a:bodyPr/>
              <a:lstStyle/>
              <a:p>
                <a:endParaRPr lang="en-US" dirty="0"/>
              </a:p>
            </p:txBody>
          </p:sp>
          <p:sp>
            <p:nvSpPr>
              <p:cNvPr id="853" name="Freeform 92"/>
              <p:cNvSpPr>
                <a:spLocks/>
              </p:cNvSpPr>
              <p:nvPr/>
            </p:nvSpPr>
            <p:spPr bwMode="auto">
              <a:xfrm>
                <a:off x="671" y="2337"/>
                <a:ext cx="72" cy="67"/>
              </a:xfrm>
              <a:custGeom>
                <a:avLst/>
                <a:gdLst/>
                <a:ahLst/>
                <a:cxnLst>
                  <a:cxn ang="0">
                    <a:pos x="72" y="39"/>
                  </a:cxn>
                  <a:cxn ang="0">
                    <a:pos x="2" y="0"/>
                  </a:cxn>
                  <a:cxn ang="0">
                    <a:pos x="0" y="2"/>
                  </a:cxn>
                  <a:cxn ang="0">
                    <a:pos x="0" y="23"/>
                  </a:cxn>
                  <a:cxn ang="0">
                    <a:pos x="2" y="25"/>
                  </a:cxn>
                  <a:cxn ang="0">
                    <a:pos x="4" y="29"/>
                  </a:cxn>
                  <a:cxn ang="0">
                    <a:pos x="68" y="67"/>
                  </a:cxn>
                  <a:cxn ang="0">
                    <a:pos x="72" y="67"/>
                  </a:cxn>
                  <a:cxn ang="0">
                    <a:pos x="72" y="39"/>
                  </a:cxn>
                </a:cxnLst>
                <a:rect l="0" t="0" r="r" b="b"/>
                <a:pathLst>
                  <a:path w="72" h="67">
                    <a:moveTo>
                      <a:pt x="72" y="39"/>
                    </a:moveTo>
                    <a:lnTo>
                      <a:pt x="2" y="0"/>
                    </a:lnTo>
                    <a:lnTo>
                      <a:pt x="0" y="2"/>
                    </a:lnTo>
                    <a:lnTo>
                      <a:pt x="0" y="23"/>
                    </a:lnTo>
                    <a:lnTo>
                      <a:pt x="2" y="25"/>
                    </a:lnTo>
                    <a:lnTo>
                      <a:pt x="4" y="29"/>
                    </a:lnTo>
                    <a:lnTo>
                      <a:pt x="68" y="67"/>
                    </a:lnTo>
                    <a:lnTo>
                      <a:pt x="72" y="67"/>
                    </a:lnTo>
                    <a:lnTo>
                      <a:pt x="72" y="39"/>
                    </a:lnTo>
                    <a:close/>
                  </a:path>
                </a:pathLst>
              </a:custGeom>
              <a:solidFill>
                <a:srgbClr val="C9C9C8"/>
              </a:solidFill>
              <a:ln w="9525">
                <a:noFill/>
                <a:round/>
                <a:headEnd/>
                <a:tailEnd/>
              </a:ln>
            </p:spPr>
            <p:txBody>
              <a:bodyPr/>
              <a:lstStyle/>
              <a:p>
                <a:endParaRPr lang="en-US" dirty="0"/>
              </a:p>
            </p:txBody>
          </p:sp>
          <p:sp>
            <p:nvSpPr>
              <p:cNvPr id="854" name="Freeform 93"/>
              <p:cNvSpPr>
                <a:spLocks/>
              </p:cNvSpPr>
              <p:nvPr/>
            </p:nvSpPr>
            <p:spPr bwMode="auto">
              <a:xfrm>
                <a:off x="673" y="2295"/>
                <a:ext cx="142" cy="81"/>
              </a:xfrm>
              <a:custGeom>
                <a:avLst/>
                <a:gdLst/>
                <a:ahLst/>
                <a:cxnLst>
                  <a:cxn ang="0">
                    <a:pos x="140" y="40"/>
                  </a:cxn>
                  <a:cxn ang="0">
                    <a:pos x="132" y="34"/>
                  </a:cxn>
                  <a:cxn ang="0">
                    <a:pos x="74" y="0"/>
                  </a:cxn>
                  <a:cxn ang="0">
                    <a:pos x="70" y="0"/>
                  </a:cxn>
                  <a:cxn ang="0">
                    <a:pos x="68" y="0"/>
                  </a:cxn>
                  <a:cxn ang="0">
                    <a:pos x="2" y="40"/>
                  </a:cxn>
                  <a:cxn ang="0">
                    <a:pos x="0" y="42"/>
                  </a:cxn>
                  <a:cxn ang="0">
                    <a:pos x="70" y="81"/>
                  </a:cxn>
                  <a:cxn ang="0">
                    <a:pos x="134" y="46"/>
                  </a:cxn>
                  <a:cxn ang="0">
                    <a:pos x="142" y="42"/>
                  </a:cxn>
                  <a:cxn ang="0">
                    <a:pos x="140" y="40"/>
                  </a:cxn>
                </a:cxnLst>
                <a:rect l="0" t="0" r="r" b="b"/>
                <a:pathLst>
                  <a:path w="142" h="81">
                    <a:moveTo>
                      <a:pt x="140" y="40"/>
                    </a:moveTo>
                    <a:lnTo>
                      <a:pt x="132" y="34"/>
                    </a:lnTo>
                    <a:lnTo>
                      <a:pt x="74" y="0"/>
                    </a:lnTo>
                    <a:lnTo>
                      <a:pt x="70" y="0"/>
                    </a:lnTo>
                    <a:lnTo>
                      <a:pt x="68" y="0"/>
                    </a:lnTo>
                    <a:lnTo>
                      <a:pt x="2" y="40"/>
                    </a:lnTo>
                    <a:lnTo>
                      <a:pt x="0" y="42"/>
                    </a:lnTo>
                    <a:lnTo>
                      <a:pt x="70" y="81"/>
                    </a:lnTo>
                    <a:lnTo>
                      <a:pt x="134" y="46"/>
                    </a:lnTo>
                    <a:lnTo>
                      <a:pt x="142" y="42"/>
                    </a:lnTo>
                    <a:lnTo>
                      <a:pt x="140" y="40"/>
                    </a:lnTo>
                    <a:close/>
                  </a:path>
                </a:pathLst>
              </a:custGeom>
              <a:solidFill>
                <a:srgbClr val="E3E3E2"/>
              </a:solidFill>
              <a:ln w="9525">
                <a:noFill/>
                <a:round/>
                <a:headEnd/>
                <a:tailEnd/>
              </a:ln>
            </p:spPr>
            <p:txBody>
              <a:bodyPr/>
              <a:lstStyle/>
              <a:p>
                <a:endParaRPr lang="en-US" dirty="0"/>
              </a:p>
            </p:txBody>
          </p:sp>
          <p:sp>
            <p:nvSpPr>
              <p:cNvPr id="855" name="Freeform 94"/>
              <p:cNvSpPr>
                <a:spLocks/>
              </p:cNvSpPr>
              <p:nvPr/>
            </p:nvSpPr>
            <p:spPr bwMode="auto">
              <a:xfrm>
                <a:off x="693" y="2353"/>
                <a:ext cx="48" cy="45"/>
              </a:xfrm>
              <a:custGeom>
                <a:avLst/>
                <a:gdLst/>
                <a:ahLst/>
                <a:cxnLst>
                  <a:cxn ang="0">
                    <a:pos x="48" y="29"/>
                  </a:cxn>
                  <a:cxn ang="0">
                    <a:pos x="46" y="29"/>
                  </a:cxn>
                  <a:cxn ang="0">
                    <a:pos x="46" y="25"/>
                  </a:cxn>
                  <a:cxn ang="0">
                    <a:pos x="44" y="23"/>
                  </a:cxn>
                  <a:cxn ang="0">
                    <a:pos x="0" y="0"/>
                  </a:cxn>
                  <a:cxn ang="0">
                    <a:pos x="0" y="19"/>
                  </a:cxn>
                  <a:cxn ang="0">
                    <a:pos x="44" y="43"/>
                  </a:cxn>
                  <a:cxn ang="0">
                    <a:pos x="46" y="45"/>
                  </a:cxn>
                  <a:cxn ang="0">
                    <a:pos x="46" y="41"/>
                  </a:cxn>
                  <a:cxn ang="0">
                    <a:pos x="48" y="43"/>
                  </a:cxn>
                  <a:cxn ang="0">
                    <a:pos x="48" y="29"/>
                  </a:cxn>
                </a:cxnLst>
                <a:rect l="0" t="0" r="r" b="b"/>
                <a:pathLst>
                  <a:path w="48" h="45">
                    <a:moveTo>
                      <a:pt x="48" y="29"/>
                    </a:moveTo>
                    <a:lnTo>
                      <a:pt x="46" y="29"/>
                    </a:lnTo>
                    <a:lnTo>
                      <a:pt x="46" y="25"/>
                    </a:lnTo>
                    <a:lnTo>
                      <a:pt x="44" y="23"/>
                    </a:lnTo>
                    <a:lnTo>
                      <a:pt x="0" y="0"/>
                    </a:lnTo>
                    <a:lnTo>
                      <a:pt x="0" y="19"/>
                    </a:lnTo>
                    <a:lnTo>
                      <a:pt x="44" y="43"/>
                    </a:lnTo>
                    <a:lnTo>
                      <a:pt x="46" y="45"/>
                    </a:lnTo>
                    <a:lnTo>
                      <a:pt x="46" y="41"/>
                    </a:lnTo>
                    <a:lnTo>
                      <a:pt x="48" y="43"/>
                    </a:lnTo>
                    <a:lnTo>
                      <a:pt x="48" y="29"/>
                    </a:lnTo>
                    <a:close/>
                  </a:path>
                </a:pathLst>
              </a:custGeom>
              <a:solidFill>
                <a:srgbClr val="666666"/>
              </a:solidFill>
              <a:ln w="9525">
                <a:noFill/>
                <a:round/>
                <a:headEnd/>
                <a:tailEnd/>
              </a:ln>
            </p:spPr>
            <p:txBody>
              <a:bodyPr/>
              <a:lstStyle/>
              <a:p>
                <a:endParaRPr lang="en-US" dirty="0"/>
              </a:p>
            </p:txBody>
          </p:sp>
          <p:sp>
            <p:nvSpPr>
              <p:cNvPr id="856" name="Freeform 95"/>
              <p:cNvSpPr>
                <a:spLocks/>
              </p:cNvSpPr>
              <p:nvPr/>
            </p:nvSpPr>
            <p:spPr bwMode="auto">
              <a:xfrm>
                <a:off x="673" y="2343"/>
                <a:ext cx="20" cy="27"/>
              </a:xfrm>
              <a:custGeom>
                <a:avLst/>
                <a:gdLst/>
                <a:ahLst/>
                <a:cxnLst>
                  <a:cxn ang="0">
                    <a:pos x="20" y="10"/>
                  </a:cxn>
                  <a:cxn ang="0">
                    <a:pos x="4" y="0"/>
                  </a:cxn>
                  <a:cxn ang="0">
                    <a:pos x="0" y="8"/>
                  </a:cxn>
                  <a:cxn ang="0">
                    <a:pos x="4" y="19"/>
                  </a:cxn>
                  <a:cxn ang="0">
                    <a:pos x="20" y="27"/>
                  </a:cxn>
                  <a:cxn ang="0">
                    <a:pos x="20" y="10"/>
                  </a:cxn>
                </a:cxnLst>
                <a:rect l="0" t="0" r="r" b="b"/>
                <a:pathLst>
                  <a:path w="20" h="27">
                    <a:moveTo>
                      <a:pt x="20" y="10"/>
                    </a:moveTo>
                    <a:lnTo>
                      <a:pt x="4" y="0"/>
                    </a:lnTo>
                    <a:lnTo>
                      <a:pt x="0" y="8"/>
                    </a:lnTo>
                    <a:lnTo>
                      <a:pt x="4" y="19"/>
                    </a:lnTo>
                    <a:lnTo>
                      <a:pt x="20" y="27"/>
                    </a:lnTo>
                    <a:lnTo>
                      <a:pt x="20" y="10"/>
                    </a:lnTo>
                    <a:close/>
                  </a:path>
                </a:pathLst>
              </a:custGeom>
              <a:solidFill>
                <a:srgbClr val="666666"/>
              </a:solidFill>
              <a:ln w="9525">
                <a:noFill/>
                <a:round/>
                <a:headEnd/>
                <a:tailEnd/>
              </a:ln>
            </p:spPr>
            <p:txBody>
              <a:bodyPr/>
              <a:lstStyle/>
              <a:p>
                <a:endParaRPr lang="en-US" dirty="0"/>
              </a:p>
            </p:txBody>
          </p:sp>
          <p:sp>
            <p:nvSpPr>
              <p:cNvPr id="857" name="Freeform 96"/>
              <p:cNvSpPr>
                <a:spLocks/>
              </p:cNvSpPr>
              <p:nvPr/>
            </p:nvSpPr>
            <p:spPr bwMode="auto">
              <a:xfrm>
                <a:off x="687" y="2353"/>
                <a:ext cx="4" cy="13"/>
              </a:xfrm>
              <a:custGeom>
                <a:avLst/>
                <a:gdLst/>
                <a:ahLst/>
                <a:cxnLst>
                  <a:cxn ang="0">
                    <a:pos x="4" y="2"/>
                  </a:cxn>
                  <a:cxn ang="0">
                    <a:pos x="0" y="0"/>
                  </a:cxn>
                  <a:cxn ang="0">
                    <a:pos x="0" y="11"/>
                  </a:cxn>
                  <a:cxn ang="0">
                    <a:pos x="4" y="13"/>
                  </a:cxn>
                  <a:cxn ang="0">
                    <a:pos x="4" y="2"/>
                  </a:cxn>
                </a:cxnLst>
                <a:rect l="0" t="0" r="r" b="b"/>
                <a:pathLst>
                  <a:path w="4" h="13">
                    <a:moveTo>
                      <a:pt x="4" y="2"/>
                    </a:moveTo>
                    <a:lnTo>
                      <a:pt x="0" y="0"/>
                    </a:lnTo>
                    <a:lnTo>
                      <a:pt x="0" y="11"/>
                    </a:lnTo>
                    <a:lnTo>
                      <a:pt x="4" y="13"/>
                    </a:lnTo>
                    <a:lnTo>
                      <a:pt x="4" y="2"/>
                    </a:lnTo>
                    <a:close/>
                  </a:path>
                </a:pathLst>
              </a:custGeom>
              <a:solidFill>
                <a:srgbClr val="000000"/>
              </a:solidFill>
              <a:ln w="9525">
                <a:noFill/>
                <a:round/>
                <a:headEnd/>
                <a:tailEnd/>
              </a:ln>
            </p:spPr>
            <p:txBody>
              <a:bodyPr/>
              <a:lstStyle/>
              <a:p>
                <a:endParaRPr lang="en-US" dirty="0"/>
              </a:p>
            </p:txBody>
          </p:sp>
          <p:sp>
            <p:nvSpPr>
              <p:cNvPr id="858" name="Freeform 97"/>
              <p:cNvSpPr>
                <a:spLocks/>
              </p:cNvSpPr>
              <p:nvPr/>
            </p:nvSpPr>
            <p:spPr bwMode="auto">
              <a:xfrm>
                <a:off x="679" y="2353"/>
                <a:ext cx="4" cy="9"/>
              </a:xfrm>
              <a:custGeom>
                <a:avLst/>
                <a:gdLst/>
                <a:ahLst/>
                <a:cxnLst>
                  <a:cxn ang="0">
                    <a:pos x="4" y="2"/>
                  </a:cxn>
                  <a:cxn ang="0">
                    <a:pos x="0" y="0"/>
                  </a:cxn>
                  <a:cxn ang="0">
                    <a:pos x="0" y="7"/>
                  </a:cxn>
                  <a:cxn ang="0">
                    <a:pos x="4" y="9"/>
                  </a:cxn>
                  <a:cxn ang="0">
                    <a:pos x="4" y="2"/>
                  </a:cxn>
                </a:cxnLst>
                <a:rect l="0" t="0" r="r" b="b"/>
                <a:pathLst>
                  <a:path w="4" h="9">
                    <a:moveTo>
                      <a:pt x="4" y="2"/>
                    </a:moveTo>
                    <a:lnTo>
                      <a:pt x="0" y="0"/>
                    </a:lnTo>
                    <a:lnTo>
                      <a:pt x="0" y="7"/>
                    </a:lnTo>
                    <a:lnTo>
                      <a:pt x="4" y="9"/>
                    </a:lnTo>
                    <a:lnTo>
                      <a:pt x="4" y="2"/>
                    </a:lnTo>
                    <a:close/>
                  </a:path>
                </a:pathLst>
              </a:custGeom>
              <a:solidFill>
                <a:srgbClr val="000000"/>
              </a:solidFill>
              <a:ln w="9525">
                <a:noFill/>
                <a:round/>
                <a:headEnd/>
                <a:tailEnd/>
              </a:ln>
            </p:spPr>
            <p:txBody>
              <a:bodyPr/>
              <a:lstStyle/>
              <a:p>
                <a:endParaRPr lang="en-US" dirty="0"/>
              </a:p>
            </p:txBody>
          </p:sp>
          <p:sp>
            <p:nvSpPr>
              <p:cNvPr id="859" name="Freeform 98"/>
              <p:cNvSpPr>
                <a:spLocks/>
              </p:cNvSpPr>
              <p:nvPr/>
            </p:nvSpPr>
            <p:spPr bwMode="auto">
              <a:xfrm>
                <a:off x="739" y="2392"/>
                <a:ext cx="2" cy="4"/>
              </a:xfrm>
              <a:custGeom>
                <a:avLst/>
                <a:gdLst/>
                <a:ahLst/>
                <a:cxnLst>
                  <a:cxn ang="0">
                    <a:pos x="0" y="2"/>
                  </a:cxn>
                  <a:cxn ang="0">
                    <a:pos x="2" y="4"/>
                  </a:cxn>
                  <a:cxn ang="0">
                    <a:pos x="2" y="0"/>
                  </a:cxn>
                  <a:cxn ang="0">
                    <a:pos x="0" y="2"/>
                  </a:cxn>
                </a:cxnLst>
                <a:rect l="0" t="0" r="r" b="b"/>
                <a:pathLst>
                  <a:path w="2" h="4">
                    <a:moveTo>
                      <a:pt x="0" y="2"/>
                    </a:moveTo>
                    <a:lnTo>
                      <a:pt x="2" y="4"/>
                    </a:lnTo>
                    <a:lnTo>
                      <a:pt x="2" y="0"/>
                    </a:lnTo>
                    <a:lnTo>
                      <a:pt x="0" y="2"/>
                    </a:lnTo>
                    <a:close/>
                  </a:path>
                </a:pathLst>
              </a:custGeom>
              <a:solidFill>
                <a:srgbClr val="333333"/>
              </a:solidFill>
              <a:ln w="9525">
                <a:noFill/>
                <a:round/>
                <a:headEnd/>
                <a:tailEnd/>
              </a:ln>
            </p:spPr>
            <p:txBody>
              <a:bodyPr/>
              <a:lstStyle/>
              <a:p>
                <a:endParaRPr lang="en-US" dirty="0"/>
              </a:p>
            </p:txBody>
          </p:sp>
          <p:sp>
            <p:nvSpPr>
              <p:cNvPr id="860" name="Freeform 99"/>
              <p:cNvSpPr>
                <a:spLocks/>
              </p:cNvSpPr>
              <p:nvPr/>
            </p:nvSpPr>
            <p:spPr bwMode="auto">
              <a:xfrm>
                <a:off x="693" y="2353"/>
                <a:ext cx="4" cy="19"/>
              </a:xfrm>
              <a:custGeom>
                <a:avLst/>
                <a:gdLst/>
                <a:ahLst/>
                <a:cxnLst>
                  <a:cxn ang="0">
                    <a:pos x="0" y="0"/>
                  </a:cxn>
                  <a:cxn ang="0">
                    <a:pos x="0" y="19"/>
                  </a:cxn>
                  <a:cxn ang="0">
                    <a:pos x="4" y="17"/>
                  </a:cxn>
                  <a:cxn ang="0">
                    <a:pos x="4" y="2"/>
                  </a:cxn>
                  <a:cxn ang="0">
                    <a:pos x="0" y="0"/>
                  </a:cxn>
                </a:cxnLst>
                <a:rect l="0" t="0" r="r" b="b"/>
                <a:pathLst>
                  <a:path w="4" h="19">
                    <a:moveTo>
                      <a:pt x="0" y="0"/>
                    </a:moveTo>
                    <a:lnTo>
                      <a:pt x="0" y="19"/>
                    </a:lnTo>
                    <a:lnTo>
                      <a:pt x="4" y="17"/>
                    </a:lnTo>
                    <a:lnTo>
                      <a:pt x="4" y="2"/>
                    </a:lnTo>
                    <a:lnTo>
                      <a:pt x="0" y="0"/>
                    </a:lnTo>
                    <a:close/>
                  </a:path>
                </a:pathLst>
              </a:custGeom>
              <a:solidFill>
                <a:srgbClr val="FFFFFF"/>
              </a:solidFill>
              <a:ln w="9525">
                <a:noFill/>
                <a:round/>
                <a:headEnd/>
                <a:tailEnd/>
              </a:ln>
            </p:spPr>
            <p:txBody>
              <a:bodyPr/>
              <a:lstStyle/>
              <a:p>
                <a:endParaRPr lang="en-US" dirty="0"/>
              </a:p>
            </p:txBody>
          </p:sp>
          <p:sp>
            <p:nvSpPr>
              <p:cNvPr id="861" name="Freeform 100"/>
              <p:cNvSpPr>
                <a:spLocks/>
              </p:cNvSpPr>
              <p:nvPr/>
            </p:nvSpPr>
            <p:spPr bwMode="auto">
              <a:xfrm>
                <a:off x="693" y="2370"/>
                <a:ext cx="46" cy="28"/>
              </a:xfrm>
              <a:custGeom>
                <a:avLst/>
                <a:gdLst/>
                <a:ahLst/>
                <a:cxnLst>
                  <a:cxn ang="0">
                    <a:pos x="44" y="26"/>
                  </a:cxn>
                  <a:cxn ang="0">
                    <a:pos x="0" y="2"/>
                  </a:cxn>
                  <a:cxn ang="0">
                    <a:pos x="4" y="0"/>
                  </a:cxn>
                  <a:cxn ang="0">
                    <a:pos x="46" y="24"/>
                  </a:cxn>
                  <a:cxn ang="0">
                    <a:pos x="46" y="28"/>
                  </a:cxn>
                  <a:cxn ang="0">
                    <a:pos x="44" y="26"/>
                  </a:cxn>
                </a:cxnLst>
                <a:rect l="0" t="0" r="r" b="b"/>
                <a:pathLst>
                  <a:path w="46" h="28">
                    <a:moveTo>
                      <a:pt x="44" y="26"/>
                    </a:moveTo>
                    <a:lnTo>
                      <a:pt x="0" y="2"/>
                    </a:lnTo>
                    <a:lnTo>
                      <a:pt x="4" y="0"/>
                    </a:lnTo>
                    <a:lnTo>
                      <a:pt x="46" y="24"/>
                    </a:lnTo>
                    <a:lnTo>
                      <a:pt x="46" y="28"/>
                    </a:lnTo>
                    <a:lnTo>
                      <a:pt x="44" y="26"/>
                    </a:lnTo>
                    <a:close/>
                  </a:path>
                </a:pathLst>
              </a:custGeom>
              <a:solidFill>
                <a:srgbClr val="FFFFFF"/>
              </a:solidFill>
              <a:ln w="9525">
                <a:noFill/>
                <a:round/>
                <a:headEnd/>
                <a:tailEnd/>
              </a:ln>
            </p:spPr>
            <p:txBody>
              <a:bodyPr/>
              <a:lstStyle/>
              <a:p>
                <a:endParaRPr lang="en-US" dirty="0"/>
              </a:p>
            </p:txBody>
          </p:sp>
          <p:sp>
            <p:nvSpPr>
              <p:cNvPr id="862" name="Freeform 101"/>
              <p:cNvSpPr>
                <a:spLocks/>
              </p:cNvSpPr>
              <p:nvPr/>
            </p:nvSpPr>
            <p:spPr bwMode="auto">
              <a:xfrm>
                <a:off x="679" y="2327"/>
                <a:ext cx="80" cy="45"/>
              </a:xfrm>
              <a:custGeom>
                <a:avLst/>
                <a:gdLst/>
                <a:ahLst/>
                <a:cxnLst>
                  <a:cxn ang="0">
                    <a:pos x="80" y="35"/>
                  </a:cxn>
                  <a:cxn ang="0">
                    <a:pos x="18" y="0"/>
                  </a:cxn>
                  <a:cxn ang="0">
                    <a:pos x="0" y="10"/>
                  </a:cxn>
                  <a:cxn ang="0">
                    <a:pos x="64" y="45"/>
                  </a:cxn>
                  <a:cxn ang="0">
                    <a:pos x="80" y="35"/>
                  </a:cxn>
                </a:cxnLst>
                <a:rect l="0" t="0" r="r" b="b"/>
                <a:pathLst>
                  <a:path w="80" h="45">
                    <a:moveTo>
                      <a:pt x="80" y="35"/>
                    </a:moveTo>
                    <a:lnTo>
                      <a:pt x="18" y="0"/>
                    </a:lnTo>
                    <a:lnTo>
                      <a:pt x="0" y="10"/>
                    </a:lnTo>
                    <a:lnTo>
                      <a:pt x="64" y="45"/>
                    </a:lnTo>
                    <a:lnTo>
                      <a:pt x="80" y="35"/>
                    </a:lnTo>
                    <a:close/>
                  </a:path>
                </a:pathLst>
              </a:custGeom>
              <a:solidFill>
                <a:srgbClr val="A6A6A6"/>
              </a:solidFill>
              <a:ln w="9525">
                <a:noFill/>
                <a:round/>
                <a:headEnd/>
                <a:tailEnd/>
              </a:ln>
            </p:spPr>
            <p:txBody>
              <a:bodyPr/>
              <a:lstStyle/>
              <a:p>
                <a:endParaRPr lang="en-US" dirty="0"/>
              </a:p>
            </p:txBody>
          </p:sp>
          <p:sp>
            <p:nvSpPr>
              <p:cNvPr id="863" name="Freeform 102"/>
              <p:cNvSpPr>
                <a:spLocks/>
              </p:cNvSpPr>
              <p:nvPr/>
            </p:nvSpPr>
            <p:spPr bwMode="auto">
              <a:xfrm>
                <a:off x="669" y="2293"/>
                <a:ext cx="148" cy="113"/>
              </a:xfrm>
              <a:custGeom>
                <a:avLst/>
                <a:gdLst/>
                <a:ahLst/>
                <a:cxnLst>
                  <a:cxn ang="0">
                    <a:pos x="70" y="2"/>
                  </a:cxn>
                  <a:cxn ang="0">
                    <a:pos x="4" y="40"/>
                  </a:cxn>
                  <a:cxn ang="0">
                    <a:pos x="2" y="42"/>
                  </a:cxn>
                  <a:cxn ang="0">
                    <a:pos x="2" y="44"/>
                  </a:cxn>
                  <a:cxn ang="0">
                    <a:pos x="0" y="46"/>
                  </a:cxn>
                  <a:cxn ang="0">
                    <a:pos x="0" y="67"/>
                  </a:cxn>
                  <a:cxn ang="0">
                    <a:pos x="2" y="71"/>
                  </a:cxn>
                  <a:cxn ang="0">
                    <a:pos x="4" y="73"/>
                  </a:cxn>
                  <a:cxn ang="0">
                    <a:pos x="70" y="111"/>
                  </a:cxn>
                  <a:cxn ang="0">
                    <a:pos x="74" y="113"/>
                  </a:cxn>
                  <a:cxn ang="0">
                    <a:pos x="78" y="111"/>
                  </a:cxn>
                  <a:cxn ang="0">
                    <a:pos x="144" y="73"/>
                  </a:cxn>
                  <a:cxn ang="0">
                    <a:pos x="146" y="71"/>
                  </a:cxn>
                  <a:cxn ang="0">
                    <a:pos x="148" y="69"/>
                  </a:cxn>
                  <a:cxn ang="0">
                    <a:pos x="148" y="67"/>
                  </a:cxn>
                  <a:cxn ang="0">
                    <a:pos x="148" y="46"/>
                  </a:cxn>
                  <a:cxn ang="0">
                    <a:pos x="146" y="42"/>
                  </a:cxn>
                  <a:cxn ang="0">
                    <a:pos x="144" y="40"/>
                  </a:cxn>
                  <a:cxn ang="0">
                    <a:pos x="78" y="2"/>
                  </a:cxn>
                  <a:cxn ang="0">
                    <a:pos x="74" y="0"/>
                  </a:cxn>
                  <a:cxn ang="0">
                    <a:pos x="70" y="2"/>
                  </a:cxn>
                  <a:cxn ang="0">
                    <a:pos x="72" y="109"/>
                  </a:cxn>
                  <a:cxn ang="0">
                    <a:pos x="6" y="71"/>
                  </a:cxn>
                  <a:cxn ang="0">
                    <a:pos x="4" y="69"/>
                  </a:cxn>
                  <a:cxn ang="0">
                    <a:pos x="4" y="67"/>
                  </a:cxn>
                  <a:cxn ang="0">
                    <a:pos x="4" y="46"/>
                  </a:cxn>
                  <a:cxn ang="0">
                    <a:pos x="4" y="44"/>
                  </a:cxn>
                  <a:cxn ang="0">
                    <a:pos x="6" y="42"/>
                  </a:cxn>
                  <a:cxn ang="0">
                    <a:pos x="72" y="4"/>
                  </a:cxn>
                  <a:cxn ang="0">
                    <a:pos x="76" y="4"/>
                  </a:cxn>
                  <a:cxn ang="0">
                    <a:pos x="142" y="42"/>
                  </a:cxn>
                  <a:cxn ang="0">
                    <a:pos x="144" y="44"/>
                  </a:cxn>
                  <a:cxn ang="0">
                    <a:pos x="146" y="46"/>
                  </a:cxn>
                  <a:cxn ang="0">
                    <a:pos x="146" y="67"/>
                  </a:cxn>
                  <a:cxn ang="0">
                    <a:pos x="144" y="69"/>
                  </a:cxn>
                  <a:cxn ang="0">
                    <a:pos x="144" y="71"/>
                  </a:cxn>
                  <a:cxn ang="0">
                    <a:pos x="76" y="109"/>
                  </a:cxn>
                  <a:cxn ang="0">
                    <a:pos x="72" y="109"/>
                  </a:cxn>
                  <a:cxn ang="0">
                    <a:pos x="70" y="2"/>
                  </a:cxn>
                  <a:cxn ang="0">
                    <a:pos x="148" y="42"/>
                  </a:cxn>
                  <a:cxn ang="0">
                    <a:pos x="70" y="2"/>
                  </a:cxn>
                </a:cxnLst>
                <a:rect l="0" t="0" r="r" b="b"/>
                <a:pathLst>
                  <a:path w="148" h="113">
                    <a:moveTo>
                      <a:pt x="70" y="2"/>
                    </a:moveTo>
                    <a:lnTo>
                      <a:pt x="4" y="40"/>
                    </a:lnTo>
                    <a:lnTo>
                      <a:pt x="2" y="42"/>
                    </a:lnTo>
                    <a:lnTo>
                      <a:pt x="2" y="44"/>
                    </a:lnTo>
                    <a:lnTo>
                      <a:pt x="0" y="46"/>
                    </a:lnTo>
                    <a:lnTo>
                      <a:pt x="0" y="67"/>
                    </a:lnTo>
                    <a:lnTo>
                      <a:pt x="2" y="71"/>
                    </a:lnTo>
                    <a:lnTo>
                      <a:pt x="4" y="73"/>
                    </a:lnTo>
                    <a:lnTo>
                      <a:pt x="70" y="111"/>
                    </a:lnTo>
                    <a:lnTo>
                      <a:pt x="74" y="113"/>
                    </a:lnTo>
                    <a:lnTo>
                      <a:pt x="78" y="111"/>
                    </a:lnTo>
                    <a:lnTo>
                      <a:pt x="144" y="73"/>
                    </a:lnTo>
                    <a:lnTo>
                      <a:pt x="146" y="71"/>
                    </a:lnTo>
                    <a:lnTo>
                      <a:pt x="148" y="69"/>
                    </a:lnTo>
                    <a:lnTo>
                      <a:pt x="148" y="67"/>
                    </a:lnTo>
                    <a:lnTo>
                      <a:pt x="148" y="46"/>
                    </a:lnTo>
                    <a:lnTo>
                      <a:pt x="146" y="42"/>
                    </a:lnTo>
                    <a:lnTo>
                      <a:pt x="144" y="40"/>
                    </a:lnTo>
                    <a:lnTo>
                      <a:pt x="78" y="2"/>
                    </a:lnTo>
                    <a:lnTo>
                      <a:pt x="74" y="0"/>
                    </a:lnTo>
                    <a:lnTo>
                      <a:pt x="70" y="2"/>
                    </a:lnTo>
                    <a:lnTo>
                      <a:pt x="72" y="109"/>
                    </a:lnTo>
                    <a:lnTo>
                      <a:pt x="6" y="71"/>
                    </a:lnTo>
                    <a:lnTo>
                      <a:pt x="4" y="69"/>
                    </a:lnTo>
                    <a:lnTo>
                      <a:pt x="4" y="67"/>
                    </a:lnTo>
                    <a:lnTo>
                      <a:pt x="4" y="46"/>
                    </a:lnTo>
                    <a:lnTo>
                      <a:pt x="4" y="44"/>
                    </a:lnTo>
                    <a:lnTo>
                      <a:pt x="6" y="42"/>
                    </a:lnTo>
                    <a:lnTo>
                      <a:pt x="72" y="4"/>
                    </a:lnTo>
                    <a:lnTo>
                      <a:pt x="76" y="4"/>
                    </a:lnTo>
                    <a:lnTo>
                      <a:pt x="142" y="42"/>
                    </a:lnTo>
                    <a:lnTo>
                      <a:pt x="144" y="44"/>
                    </a:lnTo>
                    <a:lnTo>
                      <a:pt x="146" y="46"/>
                    </a:lnTo>
                    <a:lnTo>
                      <a:pt x="146" y="67"/>
                    </a:lnTo>
                    <a:lnTo>
                      <a:pt x="144" y="69"/>
                    </a:lnTo>
                    <a:lnTo>
                      <a:pt x="144" y="71"/>
                    </a:lnTo>
                    <a:lnTo>
                      <a:pt x="76" y="109"/>
                    </a:lnTo>
                    <a:lnTo>
                      <a:pt x="72" y="109"/>
                    </a:lnTo>
                    <a:lnTo>
                      <a:pt x="70" y="2"/>
                    </a:lnTo>
                    <a:lnTo>
                      <a:pt x="148" y="42"/>
                    </a:lnTo>
                    <a:lnTo>
                      <a:pt x="70" y="2"/>
                    </a:lnTo>
                    <a:close/>
                  </a:path>
                </a:pathLst>
              </a:custGeom>
              <a:solidFill>
                <a:srgbClr val="525151"/>
              </a:solidFill>
              <a:ln w="9525">
                <a:noFill/>
                <a:round/>
                <a:headEnd/>
                <a:tailEnd/>
              </a:ln>
            </p:spPr>
            <p:txBody>
              <a:bodyPr/>
              <a:lstStyle/>
              <a:p>
                <a:endParaRPr lang="en-US" dirty="0"/>
              </a:p>
            </p:txBody>
          </p:sp>
          <p:sp>
            <p:nvSpPr>
              <p:cNvPr id="864" name="Freeform 103"/>
              <p:cNvSpPr>
                <a:spLocks/>
              </p:cNvSpPr>
              <p:nvPr/>
            </p:nvSpPr>
            <p:spPr bwMode="auto">
              <a:xfrm>
                <a:off x="743" y="2299"/>
                <a:ext cx="72" cy="69"/>
              </a:xfrm>
              <a:custGeom>
                <a:avLst/>
                <a:gdLst/>
                <a:ahLst/>
                <a:cxnLst>
                  <a:cxn ang="0">
                    <a:pos x="72" y="0"/>
                  </a:cxn>
                  <a:cxn ang="0">
                    <a:pos x="0" y="42"/>
                  </a:cxn>
                  <a:cxn ang="0">
                    <a:pos x="0" y="69"/>
                  </a:cxn>
                  <a:cxn ang="0">
                    <a:pos x="4" y="67"/>
                  </a:cxn>
                  <a:cxn ang="0">
                    <a:pos x="70" y="30"/>
                  </a:cxn>
                  <a:cxn ang="0">
                    <a:pos x="72" y="28"/>
                  </a:cxn>
                  <a:cxn ang="0">
                    <a:pos x="72" y="26"/>
                  </a:cxn>
                  <a:cxn ang="0">
                    <a:pos x="72" y="4"/>
                  </a:cxn>
                  <a:cxn ang="0">
                    <a:pos x="72" y="0"/>
                  </a:cxn>
                </a:cxnLst>
                <a:rect l="0" t="0" r="r" b="b"/>
                <a:pathLst>
                  <a:path w="72" h="69">
                    <a:moveTo>
                      <a:pt x="72" y="0"/>
                    </a:moveTo>
                    <a:lnTo>
                      <a:pt x="0" y="42"/>
                    </a:lnTo>
                    <a:lnTo>
                      <a:pt x="0" y="69"/>
                    </a:lnTo>
                    <a:lnTo>
                      <a:pt x="4" y="67"/>
                    </a:lnTo>
                    <a:lnTo>
                      <a:pt x="70" y="30"/>
                    </a:lnTo>
                    <a:lnTo>
                      <a:pt x="72" y="28"/>
                    </a:lnTo>
                    <a:lnTo>
                      <a:pt x="72" y="26"/>
                    </a:lnTo>
                    <a:lnTo>
                      <a:pt x="72" y="4"/>
                    </a:lnTo>
                    <a:lnTo>
                      <a:pt x="72" y="0"/>
                    </a:lnTo>
                    <a:close/>
                  </a:path>
                </a:pathLst>
              </a:custGeom>
              <a:solidFill>
                <a:srgbClr val="7D7C7C"/>
              </a:solidFill>
              <a:ln w="9525">
                <a:noFill/>
                <a:round/>
                <a:headEnd/>
                <a:tailEnd/>
              </a:ln>
            </p:spPr>
            <p:txBody>
              <a:bodyPr/>
              <a:lstStyle/>
              <a:p>
                <a:endParaRPr lang="en-US" dirty="0"/>
              </a:p>
            </p:txBody>
          </p:sp>
          <p:sp>
            <p:nvSpPr>
              <p:cNvPr id="865" name="Freeform 104"/>
              <p:cNvSpPr>
                <a:spLocks/>
              </p:cNvSpPr>
              <p:nvPr/>
            </p:nvSpPr>
            <p:spPr bwMode="auto">
              <a:xfrm>
                <a:off x="671" y="2299"/>
                <a:ext cx="72" cy="69"/>
              </a:xfrm>
              <a:custGeom>
                <a:avLst/>
                <a:gdLst/>
                <a:ahLst/>
                <a:cxnLst>
                  <a:cxn ang="0">
                    <a:pos x="72" y="42"/>
                  </a:cxn>
                  <a:cxn ang="0">
                    <a:pos x="2" y="0"/>
                  </a:cxn>
                  <a:cxn ang="0">
                    <a:pos x="0" y="4"/>
                  </a:cxn>
                  <a:cxn ang="0">
                    <a:pos x="0" y="26"/>
                  </a:cxn>
                  <a:cxn ang="0">
                    <a:pos x="2" y="28"/>
                  </a:cxn>
                  <a:cxn ang="0">
                    <a:pos x="4" y="30"/>
                  </a:cxn>
                  <a:cxn ang="0">
                    <a:pos x="68" y="67"/>
                  </a:cxn>
                  <a:cxn ang="0">
                    <a:pos x="72" y="69"/>
                  </a:cxn>
                  <a:cxn ang="0">
                    <a:pos x="72" y="42"/>
                  </a:cxn>
                </a:cxnLst>
                <a:rect l="0" t="0" r="r" b="b"/>
                <a:pathLst>
                  <a:path w="72" h="69">
                    <a:moveTo>
                      <a:pt x="72" y="42"/>
                    </a:moveTo>
                    <a:lnTo>
                      <a:pt x="2" y="0"/>
                    </a:lnTo>
                    <a:lnTo>
                      <a:pt x="0" y="4"/>
                    </a:lnTo>
                    <a:lnTo>
                      <a:pt x="0" y="26"/>
                    </a:lnTo>
                    <a:lnTo>
                      <a:pt x="2" y="28"/>
                    </a:lnTo>
                    <a:lnTo>
                      <a:pt x="4" y="30"/>
                    </a:lnTo>
                    <a:lnTo>
                      <a:pt x="68" y="67"/>
                    </a:lnTo>
                    <a:lnTo>
                      <a:pt x="72" y="69"/>
                    </a:lnTo>
                    <a:lnTo>
                      <a:pt x="72" y="42"/>
                    </a:lnTo>
                    <a:close/>
                  </a:path>
                </a:pathLst>
              </a:custGeom>
              <a:solidFill>
                <a:srgbClr val="C9C9C8"/>
              </a:solidFill>
              <a:ln w="9525">
                <a:noFill/>
                <a:round/>
                <a:headEnd/>
                <a:tailEnd/>
              </a:ln>
            </p:spPr>
            <p:txBody>
              <a:bodyPr/>
              <a:lstStyle/>
              <a:p>
                <a:endParaRPr lang="en-US" dirty="0"/>
              </a:p>
            </p:txBody>
          </p:sp>
          <p:sp>
            <p:nvSpPr>
              <p:cNvPr id="866" name="Freeform 105"/>
              <p:cNvSpPr>
                <a:spLocks/>
              </p:cNvSpPr>
              <p:nvPr/>
            </p:nvSpPr>
            <p:spPr bwMode="auto">
              <a:xfrm>
                <a:off x="673" y="2259"/>
                <a:ext cx="142" cy="82"/>
              </a:xfrm>
              <a:custGeom>
                <a:avLst/>
                <a:gdLst/>
                <a:ahLst/>
                <a:cxnLst>
                  <a:cxn ang="0">
                    <a:pos x="140" y="38"/>
                  </a:cxn>
                  <a:cxn ang="0">
                    <a:pos x="132" y="34"/>
                  </a:cxn>
                  <a:cxn ang="0">
                    <a:pos x="74" y="0"/>
                  </a:cxn>
                  <a:cxn ang="0">
                    <a:pos x="70" y="0"/>
                  </a:cxn>
                  <a:cxn ang="0">
                    <a:pos x="68" y="0"/>
                  </a:cxn>
                  <a:cxn ang="0">
                    <a:pos x="2" y="38"/>
                  </a:cxn>
                  <a:cxn ang="0">
                    <a:pos x="0" y="40"/>
                  </a:cxn>
                  <a:cxn ang="0">
                    <a:pos x="70" y="82"/>
                  </a:cxn>
                  <a:cxn ang="0">
                    <a:pos x="134" y="44"/>
                  </a:cxn>
                  <a:cxn ang="0">
                    <a:pos x="142" y="40"/>
                  </a:cxn>
                  <a:cxn ang="0">
                    <a:pos x="140" y="38"/>
                  </a:cxn>
                </a:cxnLst>
                <a:rect l="0" t="0" r="r" b="b"/>
                <a:pathLst>
                  <a:path w="142" h="82">
                    <a:moveTo>
                      <a:pt x="140" y="38"/>
                    </a:moveTo>
                    <a:lnTo>
                      <a:pt x="132" y="34"/>
                    </a:lnTo>
                    <a:lnTo>
                      <a:pt x="74" y="0"/>
                    </a:lnTo>
                    <a:lnTo>
                      <a:pt x="70" y="0"/>
                    </a:lnTo>
                    <a:lnTo>
                      <a:pt x="68" y="0"/>
                    </a:lnTo>
                    <a:lnTo>
                      <a:pt x="2" y="38"/>
                    </a:lnTo>
                    <a:lnTo>
                      <a:pt x="0" y="40"/>
                    </a:lnTo>
                    <a:lnTo>
                      <a:pt x="70" y="82"/>
                    </a:lnTo>
                    <a:lnTo>
                      <a:pt x="134" y="44"/>
                    </a:lnTo>
                    <a:lnTo>
                      <a:pt x="142" y="40"/>
                    </a:lnTo>
                    <a:lnTo>
                      <a:pt x="140" y="38"/>
                    </a:lnTo>
                    <a:close/>
                  </a:path>
                </a:pathLst>
              </a:custGeom>
              <a:solidFill>
                <a:srgbClr val="E3E3E2"/>
              </a:solidFill>
              <a:ln w="9525">
                <a:noFill/>
                <a:round/>
                <a:headEnd/>
                <a:tailEnd/>
              </a:ln>
            </p:spPr>
            <p:txBody>
              <a:bodyPr/>
              <a:lstStyle/>
              <a:p>
                <a:endParaRPr lang="en-US" dirty="0"/>
              </a:p>
            </p:txBody>
          </p:sp>
          <p:sp>
            <p:nvSpPr>
              <p:cNvPr id="867" name="Freeform 106"/>
              <p:cNvSpPr>
                <a:spLocks/>
              </p:cNvSpPr>
              <p:nvPr/>
            </p:nvSpPr>
            <p:spPr bwMode="auto">
              <a:xfrm>
                <a:off x="693" y="2317"/>
                <a:ext cx="48" cy="45"/>
              </a:xfrm>
              <a:custGeom>
                <a:avLst/>
                <a:gdLst/>
                <a:ahLst/>
                <a:cxnLst>
                  <a:cxn ang="0">
                    <a:pos x="48" y="30"/>
                  </a:cxn>
                  <a:cxn ang="0">
                    <a:pos x="46" y="28"/>
                  </a:cxn>
                  <a:cxn ang="0">
                    <a:pos x="46" y="24"/>
                  </a:cxn>
                  <a:cxn ang="0">
                    <a:pos x="44" y="22"/>
                  </a:cxn>
                  <a:cxn ang="0">
                    <a:pos x="44" y="24"/>
                  </a:cxn>
                  <a:cxn ang="0">
                    <a:pos x="0" y="0"/>
                  </a:cxn>
                  <a:cxn ang="0">
                    <a:pos x="0" y="18"/>
                  </a:cxn>
                  <a:cxn ang="0">
                    <a:pos x="44" y="41"/>
                  </a:cxn>
                  <a:cxn ang="0">
                    <a:pos x="44" y="43"/>
                  </a:cxn>
                  <a:cxn ang="0">
                    <a:pos x="46" y="45"/>
                  </a:cxn>
                  <a:cxn ang="0">
                    <a:pos x="46" y="41"/>
                  </a:cxn>
                  <a:cxn ang="0">
                    <a:pos x="48" y="41"/>
                  </a:cxn>
                  <a:cxn ang="0">
                    <a:pos x="48" y="30"/>
                  </a:cxn>
                </a:cxnLst>
                <a:rect l="0" t="0" r="r" b="b"/>
                <a:pathLst>
                  <a:path w="48" h="45">
                    <a:moveTo>
                      <a:pt x="48" y="30"/>
                    </a:moveTo>
                    <a:lnTo>
                      <a:pt x="46" y="28"/>
                    </a:lnTo>
                    <a:lnTo>
                      <a:pt x="46" y="24"/>
                    </a:lnTo>
                    <a:lnTo>
                      <a:pt x="44" y="22"/>
                    </a:lnTo>
                    <a:lnTo>
                      <a:pt x="44" y="24"/>
                    </a:lnTo>
                    <a:lnTo>
                      <a:pt x="0" y="0"/>
                    </a:lnTo>
                    <a:lnTo>
                      <a:pt x="0" y="18"/>
                    </a:lnTo>
                    <a:lnTo>
                      <a:pt x="44" y="41"/>
                    </a:lnTo>
                    <a:lnTo>
                      <a:pt x="44" y="43"/>
                    </a:lnTo>
                    <a:lnTo>
                      <a:pt x="46" y="45"/>
                    </a:lnTo>
                    <a:lnTo>
                      <a:pt x="46" y="41"/>
                    </a:lnTo>
                    <a:lnTo>
                      <a:pt x="48" y="41"/>
                    </a:lnTo>
                    <a:lnTo>
                      <a:pt x="48" y="30"/>
                    </a:lnTo>
                    <a:close/>
                  </a:path>
                </a:pathLst>
              </a:custGeom>
              <a:solidFill>
                <a:srgbClr val="666666"/>
              </a:solidFill>
              <a:ln w="9525">
                <a:noFill/>
                <a:round/>
                <a:headEnd/>
                <a:tailEnd/>
              </a:ln>
            </p:spPr>
            <p:txBody>
              <a:bodyPr/>
              <a:lstStyle/>
              <a:p>
                <a:endParaRPr lang="en-US" dirty="0"/>
              </a:p>
            </p:txBody>
          </p:sp>
          <p:sp>
            <p:nvSpPr>
              <p:cNvPr id="868" name="Freeform 107"/>
              <p:cNvSpPr>
                <a:spLocks/>
              </p:cNvSpPr>
              <p:nvPr/>
            </p:nvSpPr>
            <p:spPr bwMode="auto">
              <a:xfrm>
                <a:off x="673" y="2307"/>
                <a:ext cx="20" cy="28"/>
              </a:xfrm>
              <a:custGeom>
                <a:avLst/>
                <a:gdLst/>
                <a:ahLst/>
                <a:cxnLst>
                  <a:cxn ang="0">
                    <a:pos x="20" y="8"/>
                  </a:cxn>
                  <a:cxn ang="0">
                    <a:pos x="4" y="0"/>
                  </a:cxn>
                  <a:cxn ang="0">
                    <a:pos x="0" y="8"/>
                  </a:cxn>
                  <a:cxn ang="0">
                    <a:pos x="4" y="20"/>
                  </a:cxn>
                  <a:cxn ang="0">
                    <a:pos x="20" y="28"/>
                  </a:cxn>
                  <a:cxn ang="0">
                    <a:pos x="20" y="8"/>
                  </a:cxn>
                </a:cxnLst>
                <a:rect l="0" t="0" r="r" b="b"/>
                <a:pathLst>
                  <a:path w="20" h="28">
                    <a:moveTo>
                      <a:pt x="20" y="8"/>
                    </a:moveTo>
                    <a:lnTo>
                      <a:pt x="4" y="0"/>
                    </a:lnTo>
                    <a:lnTo>
                      <a:pt x="0" y="8"/>
                    </a:lnTo>
                    <a:lnTo>
                      <a:pt x="4" y="20"/>
                    </a:lnTo>
                    <a:lnTo>
                      <a:pt x="20" y="28"/>
                    </a:lnTo>
                    <a:lnTo>
                      <a:pt x="20" y="8"/>
                    </a:lnTo>
                    <a:close/>
                  </a:path>
                </a:pathLst>
              </a:custGeom>
              <a:solidFill>
                <a:srgbClr val="666666"/>
              </a:solidFill>
              <a:ln w="9525">
                <a:noFill/>
                <a:round/>
                <a:headEnd/>
                <a:tailEnd/>
              </a:ln>
            </p:spPr>
            <p:txBody>
              <a:bodyPr/>
              <a:lstStyle/>
              <a:p>
                <a:endParaRPr lang="en-US" dirty="0"/>
              </a:p>
            </p:txBody>
          </p:sp>
          <p:sp>
            <p:nvSpPr>
              <p:cNvPr id="869" name="Freeform 108"/>
              <p:cNvSpPr>
                <a:spLocks/>
              </p:cNvSpPr>
              <p:nvPr/>
            </p:nvSpPr>
            <p:spPr bwMode="auto">
              <a:xfrm>
                <a:off x="687" y="2315"/>
                <a:ext cx="4" cy="14"/>
              </a:xfrm>
              <a:custGeom>
                <a:avLst/>
                <a:gdLst/>
                <a:ahLst/>
                <a:cxnLst>
                  <a:cxn ang="0">
                    <a:pos x="4" y="2"/>
                  </a:cxn>
                  <a:cxn ang="0">
                    <a:pos x="0" y="0"/>
                  </a:cxn>
                  <a:cxn ang="0">
                    <a:pos x="0" y="12"/>
                  </a:cxn>
                  <a:cxn ang="0">
                    <a:pos x="4" y="14"/>
                  </a:cxn>
                  <a:cxn ang="0">
                    <a:pos x="4" y="2"/>
                  </a:cxn>
                </a:cxnLst>
                <a:rect l="0" t="0" r="r" b="b"/>
                <a:pathLst>
                  <a:path w="4" h="14">
                    <a:moveTo>
                      <a:pt x="4" y="2"/>
                    </a:moveTo>
                    <a:lnTo>
                      <a:pt x="0" y="0"/>
                    </a:lnTo>
                    <a:lnTo>
                      <a:pt x="0" y="12"/>
                    </a:lnTo>
                    <a:lnTo>
                      <a:pt x="4" y="14"/>
                    </a:lnTo>
                    <a:lnTo>
                      <a:pt x="4" y="2"/>
                    </a:lnTo>
                    <a:close/>
                  </a:path>
                </a:pathLst>
              </a:custGeom>
              <a:solidFill>
                <a:srgbClr val="000000"/>
              </a:solidFill>
              <a:ln w="9525">
                <a:noFill/>
                <a:round/>
                <a:headEnd/>
                <a:tailEnd/>
              </a:ln>
            </p:spPr>
            <p:txBody>
              <a:bodyPr/>
              <a:lstStyle/>
              <a:p>
                <a:endParaRPr lang="en-US" dirty="0"/>
              </a:p>
            </p:txBody>
          </p:sp>
          <p:sp>
            <p:nvSpPr>
              <p:cNvPr id="870" name="Freeform 109"/>
              <p:cNvSpPr>
                <a:spLocks/>
              </p:cNvSpPr>
              <p:nvPr/>
            </p:nvSpPr>
            <p:spPr bwMode="auto">
              <a:xfrm>
                <a:off x="679" y="2317"/>
                <a:ext cx="4" cy="10"/>
              </a:xfrm>
              <a:custGeom>
                <a:avLst/>
                <a:gdLst/>
                <a:ahLst/>
                <a:cxnLst>
                  <a:cxn ang="0">
                    <a:pos x="4" y="2"/>
                  </a:cxn>
                  <a:cxn ang="0">
                    <a:pos x="0" y="0"/>
                  </a:cxn>
                  <a:cxn ang="0">
                    <a:pos x="0" y="6"/>
                  </a:cxn>
                  <a:cxn ang="0">
                    <a:pos x="4" y="10"/>
                  </a:cxn>
                  <a:cxn ang="0">
                    <a:pos x="4" y="2"/>
                  </a:cxn>
                </a:cxnLst>
                <a:rect l="0" t="0" r="r" b="b"/>
                <a:pathLst>
                  <a:path w="4" h="10">
                    <a:moveTo>
                      <a:pt x="4" y="2"/>
                    </a:moveTo>
                    <a:lnTo>
                      <a:pt x="0" y="0"/>
                    </a:lnTo>
                    <a:lnTo>
                      <a:pt x="0" y="6"/>
                    </a:lnTo>
                    <a:lnTo>
                      <a:pt x="4" y="10"/>
                    </a:lnTo>
                    <a:lnTo>
                      <a:pt x="4" y="2"/>
                    </a:lnTo>
                    <a:close/>
                  </a:path>
                </a:pathLst>
              </a:custGeom>
              <a:solidFill>
                <a:srgbClr val="000000"/>
              </a:solidFill>
              <a:ln w="9525">
                <a:noFill/>
                <a:round/>
                <a:headEnd/>
                <a:tailEnd/>
              </a:ln>
            </p:spPr>
            <p:txBody>
              <a:bodyPr/>
              <a:lstStyle/>
              <a:p>
                <a:endParaRPr lang="en-US" dirty="0"/>
              </a:p>
            </p:txBody>
          </p:sp>
          <p:sp>
            <p:nvSpPr>
              <p:cNvPr id="871" name="Freeform 110"/>
              <p:cNvSpPr>
                <a:spLocks/>
              </p:cNvSpPr>
              <p:nvPr/>
            </p:nvSpPr>
            <p:spPr bwMode="auto">
              <a:xfrm>
                <a:off x="739" y="2357"/>
                <a:ext cx="2" cy="1"/>
              </a:xfrm>
              <a:custGeom>
                <a:avLst/>
                <a:gdLst/>
                <a:ahLst/>
                <a:cxnLst>
                  <a:cxn ang="0">
                    <a:pos x="0" y="1"/>
                  </a:cxn>
                  <a:cxn ang="0">
                    <a:pos x="2" y="1"/>
                  </a:cxn>
                  <a:cxn ang="0">
                    <a:pos x="2" y="0"/>
                  </a:cxn>
                  <a:cxn ang="0">
                    <a:pos x="0" y="1"/>
                  </a:cxn>
                </a:cxnLst>
                <a:rect l="0" t="0" r="r" b="b"/>
                <a:pathLst>
                  <a:path w="2" h="1">
                    <a:moveTo>
                      <a:pt x="0" y="1"/>
                    </a:moveTo>
                    <a:lnTo>
                      <a:pt x="2" y="1"/>
                    </a:lnTo>
                    <a:lnTo>
                      <a:pt x="2" y="0"/>
                    </a:lnTo>
                    <a:lnTo>
                      <a:pt x="0" y="1"/>
                    </a:lnTo>
                    <a:close/>
                  </a:path>
                </a:pathLst>
              </a:custGeom>
              <a:solidFill>
                <a:srgbClr val="333333"/>
              </a:solidFill>
              <a:ln w="9525">
                <a:noFill/>
                <a:round/>
                <a:headEnd/>
                <a:tailEnd/>
              </a:ln>
            </p:spPr>
            <p:txBody>
              <a:bodyPr/>
              <a:lstStyle/>
              <a:p>
                <a:endParaRPr lang="en-US" dirty="0"/>
              </a:p>
            </p:txBody>
          </p:sp>
          <p:sp>
            <p:nvSpPr>
              <p:cNvPr id="872" name="Freeform 111"/>
              <p:cNvSpPr>
                <a:spLocks/>
              </p:cNvSpPr>
              <p:nvPr/>
            </p:nvSpPr>
            <p:spPr bwMode="auto">
              <a:xfrm>
                <a:off x="693" y="2317"/>
                <a:ext cx="4" cy="18"/>
              </a:xfrm>
              <a:custGeom>
                <a:avLst/>
                <a:gdLst/>
                <a:ahLst/>
                <a:cxnLst>
                  <a:cxn ang="0">
                    <a:pos x="0" y="0"/>
                  </a:cxn>
                  <a:cxn ang="0">
                    <a:pos x="0" y="18"/>
                  </a:cxn>
                  <a:cxn ang="0">
                    <a:pos x="4" y="16"/>
                  </a:cxn>
                  <a:cxn ang="0">
                    <a:pos x="4" y="0"/>
                  </a:cxn>
                  <a:cxn ang="0">
                    <a:pos x="0" y="0"/>
                  </a:cxn>
                </a:cxnLst>
                <a:rect l="0" t="0" r="r" b="b"/>
                <a:pathLst>
                  <a:path w="4" h="18">
                    <a:moveTo>
                      <a:pt x="0" y="0"/>
                    </a:moveTo>
                    <a:lnTo>
                      <a:pt x="0" y="18"/>
                    </a:lnTo>
                    <a:lnTo>
                      <a:pt x="4" y="16"/>
                    </a:lnTo>
                    <a:lnTo>
                      <a:pt x="4" y="0"/>
                    </a:lnTo>
                    <a:lnTo>
                      <a:pt x="0" y="0"/>
                    </a:lnTo>
                    <a:close/>
                  </a:path>
                </a:pathLst>
              </a:custGeom>
              <a:solidFill>
                <a:srgbClr val="FFFFFF"/>
              </a:solidFill>
              <a:ln w="9525">
                <a:noFill/>
                <a:round/>
                <a:headEnd/>
                <a:tailEnd/>
              </a:ln>
            </p:spPr>
            <p:txBody>
              <a:bodyPr/>
              <a:lstStyle/>
              <a:p>
                <a:endParaRPr lang="en-US" dirty="0"/>
              </a:p>
            </p:txBody>
          </p:sp>
          <p:sp>
            <p:nvSpPr>
              <p:cNvPr id="873" name="Freeform 112"/>
              <p:cNvSpPr>
                <a:spLocks/>
              </p:cNvSpPr>
              <p:nvPr/>
            </p:nvSpPr>
            <p:spPr bwMode="auto">
              <a:xfrm>
                <a:off x="693" y="2333"/>
                <a:ext cx="46" cy="29"/>
              </a:xfrm>
              <a:custGeom>
                <a:avLst/>
                <a:gdLst/>
                <a:ahLst/>
                <a:cxnLst>
                  <a:cxn ang="0">
                    <a:pos x="44" y="25"/>
                  </a:cxn>
                  <a:cxn ang="0">
                    <a:pos x="0" y="2"/>
                  </a:cxn>
                  <a:cxn ang="0">
                    <a:pos x="4" y="0"/>
                  </a:cxn>
                  <a:cxn ang="0">
                    <a:pos x="46" y="25"/>
                  </a:cxn>
                  <a:cxn ang="0">
                    <a:pos x="46" y="29"/>
                  </a:cxn>
                  <a:cxn ang="0">
                    <a:pos x="44" y="27"/>
                  </a:cxn>
                  <a:cxn ang="0">
                    <a:pos x="44" y="25"/>
                  </a:cxn>
                </a:cxnLst>
                <a:rect l="0" t="0" r="r" b="b"/>
                <a:pathLst>
                  <a:path w="46" h="29">
                    <a:moveTo>
                      <a:pt x="44" y="25"/>
                    </a:moveTo>
                    <a:lnTo>
                      <a:pt x="0" y="2"/>
                    </a:lnTo>
                    <a:lnTo>
                      <a:pt x="4" y="0"/>
                    </a:lnTo>
                    <a:lnTo>
                      <a:pt x="46" y="25"/>
                    </a:lnTo>
                    <a:lnTo>
                      <a:pt x="46" y="29"/>
                    </a:lnTo>
                    <a:lnTo>
                      <a:pt x="44" y="27"/>
                    </a:lnTo>
                    <a:lnTo>
                      <a:pt x="44" y="25"/>
                    </a:lnTo>
                    <a:close/>
                  </a:path>
                </a:pathLst>
              </a:custGeom>
              <a:solidFill>
                <a:srgbClr val="FFFFFF"/>
              </a:solidFill>
              <a:ln w="9525">
                <a:noFill/>
                <a:round/>
                <a:headEnd/>
                <a:tailEnd/>
              </a:ln>
            </p:spPr>
            <p:txBody>
              <a:bodyPr/>
              <a:lstStyle/>
              <a:p>
                <a:endParaRPr lang="en-US" dirty="0"/>
              </a:p>
            </p:txBody>
          </p:sp>
          <p:sp>
            <p:nvSpPr>
              <p:cNvPr id="874" name="Freeform 113"/>
              <p:cNvSpPr>
                <a:spLocks/>
              </p:cNvSpPr>
              <p:nvPr/>
            </p:nvSpPr>
            <p:spPr bwMode="auto">
              <a:xfrm>
                <a:off x="679" y="2291"/>
                <a:ext cx="80" cy="46"/>
              </a:xfrm>
              <a:custGeom>
                <a:avLst/>
                <a:gdLst/>
                <a:ahLst/>
                <a:cxnLst>
                  <a:cxn ang="0">
                    <a:pos x="80" y="36"/>
                  </a:cxn>
                  <a:cxn ang="0">
                    <a:pos x="18" y="0"/>
                  </a:cxn>
                  <a:cxn ang="0">
                    <a:pos x="0" y="8"/>
                  </a:cxn>
                  <a:cxn ang="0">
                    <a:pos x="64" y="46"/>
                  </a:cxn>
                  <a:cxn ang="0">
                    <a:pos x="80" y="36"/>
                  </a:cxn>
                </a:cxnLst>
                <a:rect l="0" t="0" r="r" b="b"/>
                <a:pathLst>
                  <a:path w="80" h="46">
                    <a:moveTo>
                      <a:pt x="80" y="36"/>
                    </a:moveTo>
                    <a:lnTo>
                      <a:pt x="18" y="0"/>
                    </a:lnTo>
                    <a:lnTo>
                      <a:pt x="0" y="8"/>
                    </a:lnTo>
                    <a:lnTo>
                      <a:pt x="64" y="46"/>
                    </a:lnTo>
                    <a:lnTo>
                      <a:pt x="80" y="36"/>
                    </a:lnTo>
                    <a:close/>
                  </a:path>
                </a:pathLst>
              </a:custGeom>
              <a:solidFill>
                <a:srgbClr val="A6A6A6"/>
              </a:solidFill>
              <a:ln w="9525">
                <a:noFill/>
                <a:round/>
                <a:headEnd/>
                <a:tailEnd/>
              </a:ln>
            </p:spPr>
            <p:txBody>
              <a:bodyPr/>
              <a:lstStyle/>
              <a:p>
                <a:endParaRPr lang="en-US" dirty="0"/>
              </a:p>
            </p:txBody>
          </p:sp>
          <p:sp>
            <p:nvSpPr>
              <p:cNvPr id="875" name="Freeform 114"/>
              <p:cNvSpPr>
                <a:spLocks/>
              </p:cNvSpPr>
              <p:nvPr/>
            </p:nvSpPr>
            <p:spPr bwMode="auto">
              <a:xfrm>
                <a:off x="669" y="2257"/>
                <a:ext cx="148" cy="111"/>
              </a:xfrm>
              <a:custGeom>
                <a:avLst/>
                <a:gdLst/>
                <a:ahLst/>
                <a:cxnLst>
                  <a:cxn ang="0">
                    <a:pos x="70" y="0"/>
                  </a:cxn>
                  <a:cxn ang="0">
                    <a:pos x="4" y="40"/>
                  </a:cxn>
                  <a:cxn ang="0">
                    <a:pos x="2" y="40"/>
                  </a:cxn>
                  <a:cxn ang="0">
                    <a:pos x="2" y="42"/>
                  </a:cxn>
                  <a:cxn ang="0">
                    <a:pos x="0" y="46"/>
                  </a:cxn>
                  <a:cxn ang="0">
                    <a:pos x="0" y="66"/>
                  </a:cxn>
                  <a:cxn ang="0">
                    <a:pos x="2" y="70"/>
                  </a:cxn>
                  <a:cxn ang="0">
                    <a:pos x="4" y="74"/>
                  </a:cxn>
                  <a:cxn ang="0">
                    <a:pos x="70" y="111"/>
                  </a:cxn>
                  <a:cxn ang="0">
                    <a:pos x="74" y="111"/>
                  </a:cxn>
                  <a:cxn ang="0">
                    <a:pos x="78" y="111"/>
                  </a:cxn>
                  <a:cxn ang="0">
                    <a:pos x="144" y="74"/>
                  </a:cxn>
                  <a:cxn ang="0">
                    <a:pos x="146" y="72"/>
                  </a:cxn>
                  <a:cxn ang="0">
                    <a:pos x="148" y="70"/>
                  </a:cxn>
                  <a:cxn ang="0">
                    <a:pos x="148" y="66"/>
                  </a:cxn>
                  <a:cxn ang="0">
                    <a:pos x="148" y="46"/>
                  </a:cxn>
                  <a:cxn ang="0">
                    <a:pos x="146" y="42"/>
                  </a:cxn>
                  <a:cxn ang="0">
                    <a:pos x="144" y="40"/>
                  </a:cxn>
                  <a:cxn ang="0">
                    <a:pos x="78" y="0"/>
                  </a:cxn>
                  <a:cxn ang="0">
                    <a:pos x="74" y="0"/>
                  </a:cxn>
                  <a:cxn ang="0">
                    <a:pos x="70" y="0"/>
                  </a:cxn>
                  <a:cxn ang="0">
                    <a:pos x="72" y="109"/>
                  </a:cxn>
                  <a:cxn ang="0">
                    <a:pos x="6" y="70"/>
                  </a:cxn>
                  <a:cxn ang="0">
                    <a:pos x="4" y="70"/>
                  </a:cxn>
                  <a:cxn ang="0">
                    <a:pos x="4" y="66"/>
                  </a:cxn>
                  <a:cxn ang="0">
                    <a:pos x="4" y="46"/>
                  </a:cxn>
                  <a:cxn ang="0">
                    <a:pos x="4" y="42"/>
                  </a:cxn>
                  <a:cxn ang="0">
                    <a:pos x="6" y="42"/>
                  </a:cxn>
                  <a:cxn ang="0">
                    <a:pos x="72" y="4"/>
                  </a:cxn>
                  <a:cxn ang="0">
                    <a:pos x="76" y="4"/>
                  </a:cxn>
                  <a:cxn ang="0">
                    <a:pos x="142" y="42"/>
                  </a:cxn>
                  <a:cxn ang="0">
                    <a:pos x="144" y="44"/>
                  </a:cxn>
                  <a:cxn ang="0">
                    <a:pos x="146" y="46"/>
                  </a:cxn>
                  <a:cxn ang="0">
                    <a:pos x="146" y="66"/>
                  </a:cxn>
                  <a:cxn ang="0">
                    <a:pos x="144" y="70"/>
                  </a:cxn>
                  <a:cxn ang="0">
                    <a:pos x="76" y="109"/>
                  </a:cxn>
                  <a:cxn ang="0">
                    <a:pos x="72" y="109"/>
                  </a:cxn>
                  <a:cxn ang="0">
                    <a:pos x="70" y="0"/>
                  </a:cxn>
                  <a:cxn ang="0">
                    <a:pos x="148" y="42"/>
                  </a:cxn>
                  <a:cxn ang="0">
                    <a:pos x="70" y="0"/>
                  </a:cxn>
                </a:cxnLst>
                <a:rect l="0" t="0" r="r" b="b"/>
                <a:pathLst>
                  <a:path w="148" h="111">
                    <a:moveTo>
                      <a:pt x="70" y="0"/>
                    </a:moveTo>
                    <a:lnTo>
                      <a:pt x="4" y="40"/>
                    </a:lnTo>
                    <a:lnTo>
                      <a:pt x="2" y="40"/>
                    </a:lnTo>
                    <a:lnTo>
                      <a:pt x="2" y="42"/>
                    </a:lnTo>
                    <a:lnTo>
                      <a:pt x="0" y="46"/>
                    </a:lnTo>
                    <a:lnTo>
                      <a:pt x="0" y="66"/>
                    </a:lnTo>
                    <a:lnTo>
                      <a:pt x="2" y="70"/>
                    </a:lnTo>
                    <a:lnTo>
                      <a:pt x="4" y="74"/>
                    </a:lnTo>
                    <a:lnTo>
                      <a:pt x="70" y="111"/>
                    </a:lnTo>
                    <a:lnTo>
                      <a:pt x="74" y="111"/>
                    </a:lnTo>
                    <a:lnTo>
                      <a:pt x="78" y="111"/>
                    </a:lnTo>
                    <a:lnTo>
                      <a:pt x="144" y="74"/>
                    </a:lnTo>
                    <a:lnTo>
                      <a:pt x="146" y="72"/>
                    </a:lnTo>
                    <a:lnTo>
                      <a:pt x="148" y="70"/>
                    </a:lnTo>
                    <a:lnTo>
                      <a:pt x="148" y="66"/>
                    </a:lnTo>
                    <a:lnTo>
                      <a:pt x="148" y="46"/>
                    </a:lnTo>
                    <a:lnTo>
                      <a:pt x="146" y="42"/>
                    </a:lnTo>
                    <a:lnTo>
                      <a:pt x="144" y="40"/>
                    </a:lnTo>
                    <a:lnTo>
                      <a:pt x="78" y="0"/>
                    </a:lnTo>
                    <a:lnTo>
                      <a:pt x="74" y="0"/>
                    </a:lnTo>
                    <a:lnTo>
                      <a:pt x="70" y="0"/>
                    </a:lnTo>
                    <a:lnTo>
                      <a:pt x="72" y="109"/>
                    </a:lnTo>
                    <a:lnTo>
                      <a:pt x="6" y="70"/>
                    </a:lnTo>
                    <a:lnTo>
                      <a:pt x="4" y="70"/>
                    </a:lnTo>
                    <a:lnTo>
                      <a:pt x="4" y="66"/>
                    </a:lnTo>
                    <a:lnTo>
                      <a:pt x="4" y="46"/>
                    </a:lnTo>
                    <a:lnTo>
                      <a:pt x="4" y="42"/>
                    </a:lnTo>
                    <a:lnTo>
                      <a:pt x="6" y="42"/>
                    </a:lnTo>
                    <a:lnTo>
                      <a:pt x="72" y="4"/>
                    </a:lnTo>
                    <a:lnTo>
                      <a:pt x="76" y="4"/>
                    </a:lnTo>
                    <a:lnTo>
                      <a:pt x="142" y="42"/>
                    </a:lnTo>
                    <a:lnTo>
                      <a:pt x="144" y="44"/>
                    </a:lnTo>
                    <a:lnTo>
                      <a:pt x="146" y="46"/>
                    </a:lnTo>
                    <a:lnTo>
                      <a:pt x="146" y="66"/>
                    </a:lnTo>
                    <a:lnTo>
                      <a:pt x="144" y="70"/>
                    </a:lnTo>
                    <a:lnTo>
                      <a:pt x="76" y="109"/>
                    </a:lnTo>
                    <a:lnTo>
                      <a:pt x="72" y="109"/>
                    </a:lnTo>
                    <a:lnTo>
                      <a:pt x="70" y="0"/>
                    </a:lnTo>
                    <a:lnTo>
                      <a:pt x="148" y="42"/>
                    </a:lnTo>
                    <a:lnTo>
                      <a:pt x="70" y="0"/>
                    </a:lnTo>
                    <a:close/>
                  </a:path>
                </a:pathLst>
              </a:custGeom>
              <a:solidFill>
                <a:srgbClr val="525151"/>
              </a:solidFill>
              <a:ln w="9525">
                <a:noFill/>
                <a:round/>
                <a:headEnd/>
                <a:tailEnd/>
              </a:ln>
            </p:spPr>
            <p:txBody>
              <a:bodyPr/>
              <a:lstStyle/>
              <a:p>
                <a:endParaRPr lang="en-US" dirty="0"/>
              </a:p>
            </p:txBody>
          </p:sp>
          <p:sp>
            <p:nvSpPr>
              <p:cNvPr id="876" name="Freeform 115"/>
              <p:cNvSpPr>
                <a:spLocks/>
              </p:cNvSpPr>
              <p:nvPr/>
            </p:nvSpPr>
            <p:spPr bwMode="auto">
              <a:xfrm>
                <a:off x="743" y="2263"/>
                <a:ext cx="72" cy="68"/>
              </a:xfrm>
              <a:custGeom>
                <a:avLst/>
                <a:gdLst/>
                <a:ahLst/>
                <a:cxnLst>
                  <a:cxn ang="0">
                    <a:pos x="72" y="0"/>
                  </a:cxn>
                  <a:cxn ang="0">
                    <a:pos x="0" y="42"/>
                  </a:cxn>
                  <a:cxn ang="0">
                    <a:pos x="0" y="68"/>
                  </a:cxn>
                  <a:cxn ang="0">
                    <a:pos x="4" y="68"/>
                  </a:cxn>
                  <a:cxn ang="0">
                    <a:pos x="70" y="30"/>
                  </a:cxn>
                  <a:cxn ang="0">
                    <a:pos x="72" y="28"/>
                  </a:cxn>
                  <a:cxn ang="0">
                    <a:pos x="72" y="24"/>
                  </a:cxn>
                  <a:cxn ang="0">
                    <a:pos x="72" y="4"/>
                  </a:cxn>
                  <a:cxn ang="0">
                    <a:pos x="72" y="2"/>
                  </a:cxn>
                  <a:cxn ang="0">
                    <a:pos x="72" y="0"/>
                  </a:cxn>
                </a:cxnLst>
                <a:rect l="0" t="0" r="r" b="b"/>
                <a:pathLst>
                  <a:path w="72" h="68">
                    <a:moveTo>
                      <a:pt x="72" y="0"/>
                    </a:moveTo>
                    <a:lnTo>
                      <a:pt x="0" y="42"/>
                    </a:lnTo>
                    <a:lnTo>
                      <a:pt x="0" y="68"/>
                    </a:lnTo>
                    <a:lnTo>
                      <a:pt x="4" y="68"/>
                    </a:lnTo>
                    <a:lnTo>
                      <a:pt x="70" y="30"/>
                    </a:lnTo>
                    <a:lnTo>
                      <a:pt x="72" y="28"/>
                    </a:lnTo>
                    <a:lnTo>
                      <a:pt x="72" y="24"/>
                    </a:lnTo>
                    <a:lnTo>
                      <a:pt x="72" y="4"/>
                    </a:lnTo>
                    <a:lnTo>
                      <a:pt x="72" y="2"/>
                    </a:lnTo>
                    <a:lnTo>
                      <a:pt x="72" y="0"/>
                    </a:lnTo>
                    <a:close/>
                  </a:path>
                </a:pathLst>
              </a:custGeom>
              <a:solidFill>
                <a:srgbClr val="7D7C7C"/>
              </a:solidFill>
              <a:ln w="9525">
                <a:noFill/>
                <a:round/>
                <a:headEnd/>
                <a:tailEnd/>
              </a:ln>
            </p:spPr>
            <p:txBody>
              <a:bodyPr/>
              <a:lstStyle/>
              <a:p>
                <a:endParaRPr lang="en-US" dirty="0"/>
              </a:p>
            </p:txBody>
          </p:sp>
          <p:sp>
            <p:nvSpPr>
              <p:cNvPr id="877" name="Freeform 116"/>
              <p:cNvSpPr>
                <a:spLocks/>
              </p:cNvSpPr>
              <p:nvPr/>
            </p:nvSpPr>
            <p:spPr bwMode="auto">
              <a:xfrm>
                <a:off x="671" y="2263"/>
                <a:ext cx="72" cy="68"/>
              </a:xfrm>
              <a:custGeom>
                <a:avLst/>
                <a:gdLst/>
                <a:ahLst/>
                <a:cxnLst>
                  <a:cxn ang="0">
                    <a:pos x="72" y="42"/>
                  </a:cxn>
                  <a:cxn ang="0">
                    <a:pos x="2" y="0"/>
                  </a:cxn>
                  <a:cxn ang="0">
                    <a:pos x="0" y="2"/>
                  </a:cxn>
                  <a:cxn ang="0">
                    <a:pos x="0" y="4"/>
                  </a:cxn>
                  <a:cxn ang="0">
                    <a:pos x="0" y="24"/>
                  </a:cxn>
                  <a:cxn ang="0">
                    <a:pos x="2" y="28"/>
                  </a:cxn>
                  <a:cxn ang="0">
                    <a:pos x="4" y="30"/>
                  </a:cxn>
                  <a:cxn ang="0">
                    <a:pos x="68" y="68"/>
                  </a:cxn>
                  <a:cxn ang="0">
                    <a:pos x="72" y="68"/>
                  </a:cxn>
                  <a:cxn ang="0">
                    <a:pos x="72" y="42"/>
                  </a:cxn>
                </a:cxnLst>
                <a:rect l="0" t="0" r="r" b="b"/>
                <a:pathLst>
                  <a:path w="72" h="68">
                    <a:moveTo>
                      <a:pt x="72" y="42"/>
                    </a:moveTo>
                    <a:lnTo>
                      <a:pt x="2" y="0"/>
                    </a:lnTo>
                    <a:lnTo>
                      <a:pt x="0" y="2"/>
                    </a:lnTo>
                    <a:lnTo>
                      <a:pt x="0" y="4"/>
                    </a:lnTo>
                    <a:lnTo>
                      <a:pt x="0" y="24"/>
                    </a:lnTo>
                    <a:lnTo>
                      <a:pt x="2" y="28"/>
                    </a:lnTo>
                    <a:lnTo>
                      <a:pt x="4" y="30"/>
                    </a:lnTo>
                    <a:lnTo>
                      <a:pt x="68" y="68"/>
                    </a:lnTo>
                    <a:lnTo>
                      <a:pt x="72" y="68"/>
                    </a:lnTo>
                    <a:lnTo>
                      <a:pt x="72" y="42"/>
                    </a:lnTo>
                    <a:close/>
                  </a:path>
                </a:pathLst>
              </a:custGeom>
              <a:solidFill>
                <a:srgbClr val="C9C9C8"/>
              </a:solidFill>
              <a:ln w="9525">
                <a:noFill/>
                <a:round/>
                <a:headEnd/>
                <a:tailEnd/>
              </a:ln>
            </p:spPr>
            <p:txBody>
              <a:bodyPr/>
              <a:lstStyle/>
              <a:p>
                <a:endParaRPr lang="en-US" dirty="0"/>
              </a:p>
            </p:txBody>
          </p:sp>
          <p:sp>
            <p:nvSpPr>
              <p:cNvPr id="878" name="Freeform 117"/>
              <p:cNvSpPr>
                <a:spLocks/>
              </p:cNvSpPr>
              <p:nvPr/>
            </p:nvSpPr>
            <p:spPr bwMode="auto">
              <a:xfrm>
                <a:off x="673" y="2221"/>
                <a:ext cx="142" cy="84"/>
              </a:xfrm>
              <a:custGeom>
                <a:avLst/>
                <a:gdLst/>
                <a:ahLst/>
                <a:cxnLst>
                  <a:cxn ang="0">
                    <a:pos x="140" y="40"/>
                  </a:cxn>
                  <a:cxn ang="0">
                    <a:pos x="132" y="36"/>
                  </a:cxn>
                  <a:cxn ang="0">
                    <a:pos x="74" y="2"/>
                  </a:cxn>
                  <a:cxn ang="0">
                    <a:pos x="70" y="0"/>
                  </a:cxn>
                  <a:cxn ang="0">
                    <a:pos x="68" y="2"/>
                  </a:cxn>
                  <a:cxn ang="0">
                    <a:pos x="2" y="40"/>
                  </a:cxn>
                  <a:cxn ang="0">
                    <a:pos x="0" y="42"/>
                  </a:cxn>
                  <a:cxn ang="0">
                    <a:pos x="70" y="84"/>
                  </a:cxn>
                  <a:cxn ang="0">
                    <a:pos x="134" y="46"/>
                  </a:cxn>
                  <a:cxn ang="0">
                    <a:pos x="142" y="42"/>
                  </a:cxn>
                  <a:cxn ang="0">
                    <a:pos x="140" y="40"/>
                  </a:cxn>
                </a:cxnLst>
                <a:rect l="0" t="0" r="r" b="b"/>
                <a:pathLst>
                  <a:path w="142" h="84">
                    <a:moveTo>
                      <a:pt x="140" y="40"/>
                    </a:moveTo>
                    <a:lnTo>
                      <a:pt x="132" y="36"/>
                    </a:lnTo>
                    <a:lnTo>
                      <a:pt x="74" y="2"/>
                    </a:lnTo>
                    <a:lnTo>
                      <a:pt x="70" y="0"/>
                    </a:lnTo>
                    <a:lnTo>
                      <a:pt x="68" y="2"/>
                    </a:lnTo>
                    <a:lnTo>
                      <a:pt x="2" y="40"/>
                    </a:lnTo>
                    <a:lnTo>
                      <a:pt x="0" y="42"/>
                    </a:lnTo>
                    <a:lnTo>
                      <a:pt x="70" y="84"/>
                    </a:lnTo>
                    <a:lnTo>
                      <a:pt x="134" y="46"/>
                    </a:lnTo>
                    <a:lnTo>
                      <a:pt x="142" y="42"/>
                    </a:lnTo>
                    <a:lnTo>
                      <a:pt x="140" y="40"/>
                    </a:lnTo>
                    <a:close/>
                  </a:path>
                </a:pathLst>
              </a:custGeom>
              <a:solidFill>
                <a:srgbClr val="E3E3E2"/>
              </a:solidFill>
              <a:ln w="9525">
                <a:noFill/>
                <a:round/>
                <a:headEnd/>
                <a:tailEnd/>
              </a:ln>
            </p:spPr>
            <p:txBody>
              <a:bodyPr/>
              <a:lstStyle/>
              <a:p>
                <a:endParaRPr lang="en-US" dirty="0"/>
              </a:p>
            </p:txBody>
          </p:sp>
          <p:sp>
            <p:nvSpPr>
              <p:cNvPr id="879" name="Freeform 118"/>
              <p:cNvSpPr>
                <a:spLocks/>
              </p:cNvSpPr>
              <p:nvPr/>
            </p:nvSpPr>
            <p:spPr bwMode="auto">
              <a:xfrm>
                <a:off x="693" y="2279"/>
                <a:ext cx="48" cy="46"/>
              </a:xfrm>
              <a:custGeom>
                <a:avLst/>
                <a:gdLst/>
                <a:ahLst/>
                <a:cxnLst>
                  <a:cxn ang="0">
                    <a:pos x="48" y="32"/>
                  </a:cxn>
                  <a:cxn ang="0">
                    <a:pos x="46" y="30"/>
                  </a:cxn>
                  <a:cxn ang="0">
                    <a:pos x="46" y="26"/>
                  </a:cxn>
                  <a:cxn ang="0">
                    <a:pos x="44" y="24"/>
                  </a:cxn>
                  <a:cxn ang="0">
                    <a:pos x="44" y="26"/>
                  </a:cxn>
                  <a:cxn ang="0">
                    <a:pos x="0" y="0"/>
                  </a:cxn>
                  <a:cxn ang="0">
                    <a:pos x="0" y="20"/>
                  </a:cxn>
                  <a:cxn ang="0">
                    <a:pos x="44" y="44"/>
                  </a:cxn>
                  <a:cxn ang="0">
                    <a:pos x="44" y="46"/>
                  </a:cxn>
                  <a:cxn ang="0">
                    <a:pos x="46" y="46"/>
                  </a:cxn>
                  <a:cxn ang="0">
                    <a:pos x="46" y="42"/>
                  </a:cxn>
                  <a:cxn ang="0">
                    <a:pos x="48" y="44"/>
                  </a:cxn>
                  <a:cxn ang="0">
                    <a:pos x="48" y="32"/>
                  </a:cxn>
                </a:cxnLst>
                <a:rect l="0" t="0" r="r" b="b"/>
                <a:pathLst>
                  <a:path w="48" h="46">
                    <a:moveTo>
                      <a:pt x="48" y="32"/>
                    </a:moveTo>
                    <a:lnTo>
                      <a:pt x="46" y="30"/>
                    </a:lnTo>
                    <a:lnTo>
                      <a:pt x="46" y="26"/>
                    </a:lnTo>
                    <a:lnTo>
                      <a:pt x="44" y="24"/>
                    </a:lnTo>
                    <a:lnTo>
                      <a:pt x="44" y="26"/>
                    </a:lnTo>
                    <a:lnTo>
                      <a:pt x="0" y="0"/>
                    </a:lnTo>
                    <a:lnTo>
                      <a:pt x="0" y="20"/>
                    </a:lnTo>
                    <a:lnTo>
                      <a:pt x="44" y="44"/>
                    </a:lnTo>
                    <a:lnTo>
                      <a:pt x="44" y="46"/>
                    </a:lnTo>
                    <a:lnTo>
                      <a:pt x="46" y="46"/>
                    </a:lnTo>
                    <a:lnTo>
                      <a:pt x="46" y="42"/>
                    </a:lnTo>
                    <a:lnTo>
                      <a:pt x="48" y="44"/>
                    </a:lnTo>
                    <a:lnTo>
                      <a:pt x="48" y="32"/>
                    </a:lnTo>
                    <a:close/>
                  </a:path>
                </a:pathLst>
              </a:custGeom>
              <a:solidFill>
                <a:srgbClr val="666666"/>
              </a:solidFill>
              <a:ln w="9525">
                <a:noFill/>
                <a:round/>
                <a:headEnd/>
                <a:tailEnd/>
              </a:ln>
            </p:spPr>
            <p:txBody>
              <a:bodyPr/>
              <a:lstStyle/>
              <a:p>
                <a:endParaRPr lang="en-US" dirty="0"/>
              </a:p>
            </p:txBody>
          </p:sp>
          <p:sp>
            <p:nvSpPr>
              <p:cNvPr id="880" name="Freeform 119"/>
              <p:cNvSpPr>
                <a:spLocks/>
              </p:cNvSpPr>
              <p:nvPr/>
            </p:nvSpPr>
            <p:spPr bwMode="auto">
              <a:xfrm>
                <a:off x="673" y="2271"/>
                <a:ext cx="20" cy="28"/>
              </a:xfrm>
              <a:custGeom>
                <a:avLst/>
                <a:gdLst/>
                <a:ahLst/>
                <a:cxnLst>
                  <a:cxn ang="0">
                    <a:pos x="20" y="8"/>
                  </a:cxn>
                  <a:cxn ang="0">
                    <a:pos x="4" y="0"/>
                  </a:cxn>
                  <a:cxn ang="0">
                    <a:pos x="0" y="6"/>
                  </a:cxn>
                  <a:cxn ang="0">
                    <a:pos x="4" y="18"/>
                  </a:cxn>
                  <a:cxn ang="0">
                    <a:pos x="20" y="28"/>
                  </a:cxn>
                  <a:cxn ang="0">
                    <a:pos x="20" y="8"/>
                  </a:cxn>
                </a:cxnLst>
                <a:rect l="0" t="0" r="r" b="b"/>
                <a:pathLst>
                  <a:path w="20" h="28">
                    <a:moveTo>
                      <a:pt x="20" y="8"/>
                    </a:moveTo>
                    <a:lnTo>
                      <a:pt x="4" y="0"/>
                    </a:lnTo>
                    <a:lnTo>
                      <a:pt x="0" y="6"/>
                    </a:lnTo>
                    <a:lnTo>
                      <a:pt x="4" y="18"/>
                    </a:lnTo>
                    <a:lnTo>
                      <a:pt x="20" y="28"/>
                    </a:lnTo>
                    <a:lnTo>
                      <a:pt x="20" y="8"/>
                    </a:lnTo>
                    <a:close/>
                  </a:path>
                </a:pathLst>
              </a:custGeom>
              <a:solidFill>
                <a:srgbClr val="666666"/>
              </a:solidFill>
              <a:ln w="9525">
                <a:noFill/>
                <a:round/>
                <a:headEnd/>
                <a:tailEnd/>
              </a:ln>
            </p:spPr>
            <p:txBody>
              <a:bodyPr/>
              <a:lstStyle/>
              <a:p>
                <a:endParaRPr lang="en-US" dirty="0"/>
              </a:p>
            </p:txBody>
          </p:sp>
          <p:sp>
            <p:nvSpPr>
              <p:cNvPr id="881" name="Freeform 120"/>
              <p:cNvSpPr>
                <a:spLocks/>
              </p:cNvSpPr>
              <p:nvPr/>
            </p:nvSpPr>
            <p:spPr bwMode="auto">
              <a:xfrm>
                <a:off x="687" y="2279"/>
                <a:ext cx="4" cy="14"/>
              </a:xfrm>
              <a:custGeom>
                <a:avLst/>
                <a:gdLst/>
                <a:ahLst/>
                <a:cxnLst>
                  <a:cxn ang="0">
                    <a:pos x="4" y="2"/>
                  </a:cxn>
                  <a:cxn ang="0">
                    <a:pos x="0" y="0"/>
                  </a:cxn>
                  <a:cxn ang="0">
                    <a:pos x="0" y="12"/>
                  </a:cxn>
                  <a:cxn ang="0">
                    <a:pos x="4" y="14"/>
                  </a:cxn>
                  <a:cxn ang="0">
                    <a:pos x="4" y="2"/>
                  </a:cxn>
                </a:cxnLst>
                <a:rect l="0" t="0" r="r" b="b"/>
                <a:pathLst>
                  <a:path w="4" h="14">
                    <a:moveTo>
                      <a:pt x="4" y="2"/>
                    </a:moveTo>
                    <a:lnTo>
                      <a:pt x="0" y="0"/>
                    </a:lnTo>
                    <a:lnTo>
                      <a:pt x="0" y="12"/>
                    </a:lnTo>
                    <a:lnTo>
                      <a:pt x="4" y="14"/>
                    </a:lnTo>
                    <a:lnTo>
                      <a:pt x="4" y="2"/>
                    </a:lnTo>
                    <a:close/>
                  </a:path>
                </a:pathLst>
              </a:custGeom>
              <a:solidFill>
                <a:srgbClr val="000000"/>
              </a:solidFill>
              <a:ln w="9525">
                <a:noFill/>
                <a:round/>
                <a:headEnd/>
                <a:tailEnd/>
              </a:ln>
            </p:spPr>
            <p:txBody>
              <a:bodyPr/>
              <a:lstStyle/>
              <a:p>
                <a:endParaRPr lang="en-US" dirty="0"/>
              </a:p>
            </p:txBody>
          </p:sp>
          <p:sp>
            <p:nvSpPr>
              <p:cNvPr id="882" name="Freeform 121"/>
              <p:cNvSpPr>
                <a:spLocks/>
              </p:cNvSpPr>
              <p:nvPr/>
            </p:nvSpPr>
            <p:spPr bwMode="auto">
              <a:xfrm>
                <a:off x="679" y="2279"/>
                <a:ext cx="4" cy="10"/>
              </a:xfrm>
              <a:custGeom>
                <a:avLst/>
                <a:gdLst/>
                <a:ahLst/>
                <a:cxnLst>
                  <a:cxn ang="0">
                    <a:pos x="4" y="4"/>
                  </a:cxn>
                  <a:cxn ang="0">
                    <a:pos x="0" y="0"/>
                  </a:cxn>
                  <a:cxn ang="0">
                    <a:pos x="0" y="8"/>
                  </a:cxn>
                  <a:cxn ang="0">
                    <a:pos x="4" y="10"/>
                  </a:cxn>
                  <a:cxn ang="0">
                    <a:pos x="4" y="4"/>
                  </a:cxn>
                </a:cxnLst>
                <a:rect l="0" t="0" r="r" b="b"/>
                <a:pathLst>
                  <a:path w="4" h="10">
                    <a:moveTo>
                      <a:pt x="4" y="4"/>
                    </a:moveTo>
                    <a:lnTo>
                      <a:pt x="0" y="0"/>
                    </a:lnTo>
                    <a:lnTo>
                      <a:pt x="0" y="8"/>
                    </a:lnTo>
                    <a:lnTo>
                      <a:pt x="4" y="10"/>
                    </a:lnTo>
                    <a:lnTo>
                      <a:pt x="4" y="4"/>
                    </a:lnTo>
                    <a:close/>
                  </a:path>
                </a:pathLst>
              </a:custGeom>
              <a:solidFill>
                <a:srgbClr val="000000"/>
              </a:solidFill>
              <a:ln w="9525">
                <a:noFill/>
                <a:round/>
                <a:headEnd/>
                <a:tailEnd/>
              </a:ln>
            </p:spPr>
            <p:txBody>
              <a:bodyPr/>
              <a:lstStyle/>
              <a:p>
                <a:endParaRPr lang="en-US" dirty="0"/>
              </a:p>
            </p:txBody>
          </p:sp>
          <p:sp>
            <p:nvSpPr>
              <p:cNvPr id="883" name="Freeform 122"/>
              <p:cNvSpPr>
                <a:spLocks/>
              </p:cNvSpPr>
              <p:nvPr/>
            </p:nvSpPr>
            <p:spPr bwMode="auto">
              <a:xfrm>
                <a:off x="739" y="2321"/>
                <a:ext cx="2" cy="2"/>
              </a:xfrm>
              <a:custGeom>
                <a:avLst/>
                <a:gdLst/>
                <a:ahLst/>
                <a:cxnLst>
                  <a:cxn ang="0">
                    <a:pos x="0" y="0"/>
                  </a:cxn>
                  <a:cxn ang="0">
                    <a:pos x="2" y="2"/>
                  </a:cxn>
                  <a:cxn ang="0">
                    <a:pos x="2" y="0"/>
                  </a:cxn>
                  <a:cxn ang="0">
                    <a:pos x="0" y="0"/>
                  </a:cxn>
                </a:cxnLst>
                <a:rect l="0" t="0" r="r" b="b"/>
                <a:pathLst>
                  <a:path w="2" h="2">
                    <a:moveTo>
                      <a:pt x="0" y="0"/>
                    </a:moveTo>
                    <a:lnTo>
                      <a:pt x="2" y="2"/>
                    </a:lnTo>
                    <a:lnTo>
                      <a:pt x="2" y="0"/>
                    </a:lnTo>
                    <a:lnTo>
                      <a:pt x="0" y="0"/>
                    </a:lnTo>
                    <a:close/>
                  </a:path>
                </a:pathLst>
              </a:custGeom>
              <a:solidFill>
                <a:srgbClr val="333333"/>
              </a:solidFill>
              <a:ln w="9525">
                <a:noFill/>
                <a:round/>
                <a:headEnd/>
                <a:tailEnd/>
              </a:ln>
            </p:spPr>
            <p:txBody>
              <a:bodyPr/>
              <a:lstStyle/>
              <a:p>
                <a:endParaRPr lang="en-US" dirty="0"/>
              </a:p>
            </p:txBody>
          </p:sp>
          <p:sp>
            <p:nvSpPr>
              <p:cNvPr id="884" name="Freeform 123"/>
              <p:cNvSpPr>
                <a:spLocks/>
              </p:cNvSpPr>
              <p:nvPr/>
            </p:nvSpPr>
            <p:spPr bwMode="auto">
              <a:xfrm>
                <a:off x="693" y="2279"/>
                <a:ext cx="4" cy="20"/>
              </a:xfrm>
              <a:custGeom>
                <a:avLst/>
                <a:gdLst/>
                <a:ahLst/>
                <a:cxnLst>
                  <a:cxn ang="0">
                    <a:pos x="0" y="0"/>
                  </a:cxn>
                  <a:cxn ang="0">
                    <a:pos x="0" y="20"/>
                  </a:cxn>
                  <a:cxn ang="0">
                    <a:pos x="4" y="18"/>
                  </a:cxn>
                  <a:cxn ang="0">
                    <a:pos x="4" y="2"/>
                  </a:cxn>
                  <a:cxn ang="0">
                    <a:pos x="0" y="0"/>
                  </a:cxn>
                </a:cxnLst>
                <a:rect l="0" t="0" r="r" b="b"/>
                <a:pathLst>
                  <a:path w="4" h="20">
                    <a:moveTo>
                      <a:pt x="0" y="0"/>
                    </a:moveTo>
                    <a:lnTo>
                      <a:pt x="0" y="20"/>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885" name="Freeform 124"/>
              <p:cNvSpPr>
                <a:spLocks/>
              </p:cNvSpPr>
              <p:nvPr/>
            </p:nvSpPr>
            <p:spPr bwMode="auto">
              <a:xfrm>
                <a:off x="693" y="2297"/>
                <a:ext cx="46" cy="28"/>
              </a:xfrm>
              <a:custGeom>
                <a:avLst/>
                <a:gdLst/>
                <a:ahLst/>
                <a:cxnLst>
                  <a:cxn ang="0">
                    <a:pos x="44" y="26"/>
                  </a:cxn>
                  <a:cxn ang="0">
                    <a:pos x="0" y="2"/>
                  </a:cxn>
                  <a:cxn ang="0">
                    <a:pos x="4" y="0"/>
                  </a:cxn>
                  <a:cxn ang="0">
                    <a:pos x="46" y="24"/>
                  </a:cxn>
                  <a:cxn ang="0">
                    <a:pos x="46" y="28"/>
                  </a:cxn>
                  <a:cxn ang="0">
                    <a:pos x="44" y="28"/>
                  </a:cxn>
                  <a:cxn ang="0">
                    <a:pos x="44" y="26"/>
                  </a:cxn>
                </a:cxnLst>
                <a:rect l="0" t="0" r="r" b="b"/>
                <a:pathLst>
                  <a:path w="46" h="28">
                    <a:moveTo>
                      <a:pt x="44" y="26"/>
                    </a:moveTo>
                    <a:lnTo>
                      <a:pt x="0" y="2"/>
                    </a:lnTo>
                    <a:lnTo>
                      <a:pt x="4" y="0"/>
                    </a:lnTo>
                    <a:lnTo>
                      <a:pt x="46" y="24"/>
                    </a:lnTo>
                    <a:lnTo>
                      <a:pt x="46" y="28"/>
                    </a:lnTo>
                    <a:lnTo>
                      <a:pt x="44" y="28"/>
                    </a:lnTo>
                    <a:lnTo>
                      <a:pt x="44" y="26"/>
                    </a:lnTo>
                    <a:close/>
                  </a:path>
                </a:pathLst>
              </a:custGeom>
              <a:solidFill>
                <a:srgbClr val="FFFFFF"/>
              </a:solidFill>
              <a:ln w="9525">
                <a:noFill/>
                <a:round/>
                <a:headEnd/>
                <a:tailEnd/>
              </a:ln>
            </p:spPr>
            <p:txBody>
              <a:bodyPr/>
              <a:lstStyle/>
              <a:p>
                <a:endParaRPr lang="en-US" dirty="0"/>
              </a:p>
            </p:txBody>
          </p:sp>
          <p:sp>
            <p:nvSpPr>
              <p:cNvPr id="886" name="Freeform 125"/>
              <p:cNvSpPr>
                <a:spLocks/>
              </p:cNvSpPr>
              <p:nvPr/>
            </p:nvSpPr>
            <p:spPr bwMode="auto">
              <a:xfrm>
                <a:off x="679" y="2253"/>
                <a:ext cx="80" cy="46"/>
              </a:xfrm>
              <a:custGeom>
                <a:avLst/>
                <a:gdLst/>
                <a:ahLst/>
                <a:cxnLst>
                  <a:cxn ang="0">
                    <a:pos x="80" y="38"/>
                  </a:cxn>
                  <a:cxn ang="0">
                    <a:pos x="18" y="0"/>
                  </a:cxn>
                  <a:cxn ang="0">
                    <a:pos x="0" y="10"/>
                  </a:cxn>
                  <a:cxn ang="0">
                    <a:pos x="64" y="46"/>
                  </a:cxn>
                  <a:cxn ang="0">
                    <a:pos x="80" y="38"/>
                  </a:cxn>
                </a:cxnLst>
                <a:rect l="0" t="0" r="r" b="b"/>
                <a:pathLst>
                  <a:path w="80" h="46">
                    <a:moveTo>
                      <a:pt x="80" y="38"/>
                    </a:moveTo>
                    <a:lnTo>
                      <a:pt x="18" y="0"/>
                    </a:lnTo>
                    <a:lnTo>
                      <a:pt x="0" y="10"/>
                    </a:lnTo>
                    <a:lnTo>
                      <a:pt x="64" y="46"/>
                    </a:lnTo>
                    <a:lnTo>
                      <a:pt x="80" y="38"/>
                    </a:lnTo>
                    <a:close/>
                  </a:path>
                </a:pathLst>
              </a:custGeom>
              <a:solidFill>
                <a:srgbClr val="A6A6A6"/>
              </a:solidFill>
              <a:ln w="9525">
                <a:noFill/>
                <a:round/>
                <a:headEnd/>
                <a:tailEnd/>
              </a:ln>
            </p:spPr>
            <p:txBody>
              <a:bodyPr/>
              <a:lstStyle/>
              <a:p>
                <a:endParaRPr lang="en-US" dirty="0"/>
              </a:p>
            </p:txBody>
          </p:sp>
          <p:sp>
            <p:nvSpPr>
              <p:cNvPr id="887" name="Freeform 126"/>
              <p:cNvSpPr>
                <a:spLocks/>
              </p:cNvSpPr>
              <p:nvPr/>
            </p:nvSpPr>
            <p:spPr bwMode="auto">
              <a:xfrm>
                <a:off x="669" y="2221"/>
                <a:ext cx="148" cy="112"/>
              </a:xfrm>
              <a:custGeom>
                <a:avLst/>
                <a:gdLst/>
                <a:ahLst/>
                <a:cxnLst>
                  <a:cxn ang="0">
                    <a:pos x="70" y="0"/>
                  </a:cxn>
                  <a:cxn ang="0">
                    <a:pos x="4" y="38"/>
                  </a:cxn>
                  <a:cxn ang="0">
                    <a:pos x="2" y="40"/>
                  </a:cxn>
                  <a:cxn ang="0">
                    <a:pos x="2" y="42"/>
                  </a:cxn>
                  <a:cxn ang="0">
                    <a:pos x="0" y="44"/>
                  </a:cxn>
                  <a:cxn ang="0">
                    <a:pos x="0" y="66"/>
                  </a:cxn>
                  <a:cxn ang="0">
                    <a:pos x="2" y="70"/>
                  </a:cxn>
                  <a:cxn ang="0">
                    <a:pos x="4" y="72"/>
                  </a:cxn>
                  <a:cxn ang="0">
                    <a:pos x="70" y="110"/>
                  </a:cxn>
                  <a:cxn ang="0">
                    <a:pos x="74" y="112"/>
                  </a:cxn>
                  <a:cxn ang="0">
                    <a:pos x="78" y="110"/>
                  </a:cxn>
                  <a:cxn ang="0">
                    <a:pos x="144" y="72"/>
                  </a:cxn>
                  <a:cxn ang="0">
                    <a:pos x="146" y="72"/>
                  </a:cxn>
                  <a:cxn ang="0">
                    <a:pos x="148" y="70"/>
                  </a:cxn>
                  <a:cxn ang="0">
                    <a:pos x="148" y="66"/>
                  </a:cxn>
                  <a:cxn ang="0">
                    <a:pos x="148" y="44"/>
                  </a:cxn>
                  <a:cxn ang="0">
                    <a:pos x="146" y="42"/>
                  </a:cxn>
                  <a:cxn ang="0">
                    <a:pos x="144" y="38"/>
                  </a:cxn>
                  <a:cxn ang="0">
                    <a:pos x="78" y="0"/>
                  </a:cxn>
                  <a:cxn ang="0">
                    <a:pos x="74" y="0"/>
                  </a:cxn>
                  <a:cxn ang="0">
                    <a:pos x="70" y="0"/>
                  </a:cxn>
                  <a:cxn ang="0">
                    <a:pos x="72" y="108"/>
                  </a:cxn>
                  <a:cxn ang="0">
                    <a:pos x="6" y="70"/>
                  </a:cxn>
                  <a:cxn ang="0">
                    <a:pos x="4" y="68"/>
                  </a:cxn>
                  <a:cxn ang="0">
                    <a:pos x="4" y="66"/>
                  </a:cxn>
                  <a:cxn ang="0">
                    <a:pos x="4" y="44"/>
                  </a:cxn>
                  <a:cxn ang="0">
                    <a:pos x="4" y="42"/>
                  </a:cxn>
                  <a:cxn ang="0">
                    <a:pos x="6" y="40"/>
                  </a:cxn>
                  <a:cxn ang="0">
                    <a:pos x="72" y="2"/>
                  </a:cxn>
                  <a:cxn ang="0">
                    <a:pos x="76" y="2"/>
                  </a:cxn>
                  <a:cxn ang="0">
                    <a:pos x="142" y="40"/>
                  </a:cxn>
                  <a:cxn ang="0">
                    <a:pos x="144" y="42"/>
                  </a:cxn>
                  <a:cxn ang="0">
                    <a:pos x="146" y="44"/>
                  </a:cxn>
                  <a:cxn ang="0">
                    <a:pos x="146" y="66"/>
                  </a:cxn>
                  <a:cxn ang="0">
                    <a:pos x="144" y="70"/>
                  </a:cxn>
                  <a:cxn ang="0">
                    <a:pos x="76" y="108"/>
                  </a:cxn>
                  <a:cxn ang="0">
                    <a:pos x="72" y="108"/>
                  </a:cxn>
                  <a:cxn ang="0">
                    <a:pos x="70" y="0"/>
                  </a:cxn>
                  <a:cxn ang="0">
                    <a:pos x="148" y="42"/>
                  </a:cxn>
                  <a:cxn ang="0">
                    <a:pos x="70" y="0"/>
                  </a:cxn>
                </a:cxnLst>
                <a:rect l="0" t="0" r="r" b="b"/>
                <a:pathLst>
                  <a:path w="148" h="112">
                    <a:moveTo>
                      <a:pt x="70" y="0"/>
                    </a:moveTo>
                    <a:lnTo>
                      <a:pt x="4" y="38"/>
                    </a:lnTo>
                    <a:lnTo>
                      <a:pt x="2" y="40"/>
                    </a:lnTo>
                    <a:lnTo>
                      <a:pt x="2" y="42"/>
                    </a:lnTo>
                    <a:lnTo>
                      <a:pt x="0" y="44"/>
                    </a:lnTo>
                    <a:lnTo>
                      <a:pt x="0" y="66"/>
                    </a:lnTo>
                    <a:lnTo>
                      <a:pt x="2" y="70"/>
                    </a:lnTo>
                    <a:lnTo>
                      <a:pt x="4" y="72"/>
                    </a:lnTo>
                    <a:lnTo>
                      <a:pt x="70" y="110"/>
                    </a:lnTo>
                    <a:lnTo>
                      <a:pt x="74" y="112"/>
                    </a:lnTo>
                    <a:lnTo>
                      <a:pt x="78" y="110"/>
                    </a:lnTo>
                    <a:lnTo>
                      <a:pt x="144" y="72"/>
                    </a:lnTo>
                    <a:lnTo>
                      <a:pt x="146" y="72"/>
                    </a:lnTo>
                    <a:lnTo>
                      <a:pt x="148" y="70"/>
                    </a:lnTo>
                    <a:lnTo>
                      <a:pt x="148" y="66"/>
                    </a:lnTo>
                    <a:lnTo>
                      <a:pt x="148" y="44"/>
                    </a:lnTo>
                    <a:lnTo>
                      <a:pt x="146" y="42"/>
                    </a:lnTo>
                    <a:lnTo>
                      <a:pt x="144" y="38"/>
                    </a:lnTo>
                    <a:lnTo>
                      <a:pt x="78" y="0"/>
                    </a:lnTo>
                    <a:lnTo>
                      <a:pt x="74" y="0"/>
                    </a:lnTo>
                    <a:lnTo>
                      <a:pt x="70" y="0"/>
                    </a:lnTo>
                    <a:lnTo>
                      <a:pt x="72" y="108"/>
                    </a:lnTo>
                    <a:lnTo>
                      <a:pt x="6" y="70"/>
                    </a:lnTo>
                    <a:lnTo>
                      <a:pt x="4" y="68"/>
                    </a:lnTo>
                    <a:lnTo>
                      <a:pt x="4" y="66"/>
                    </a:lnTo>
                    <a:lnTo>
                      <a:pt x="4" y="44"/>
                    </a:lnTo>
                    <a:lnTo>
                      <a:pt x="4" y="42"/>
                    </a:lnTo>
                    <a:lnTo>
                      <a:pt x="6" y="40"/>
                    </a:lnTo>
                    <a:lnTo>
                      <a:pt x="72" y="2"/>
                    </a:lnTo>
                    <a:lnTo>
                      <a:pt x="76" y="2"/>
                    </a:lnTo>
                    <a:lnTo>
                      <a:pt x="142" y="40"/>
                    </a:lnTo>
                    <a:lnTo>
                      <a:pt x="144" y="42"/>
                    </a:lnTo>
                    <a:lnTo>
                      <a:pt x="146" y="44"/>
                    </a:lnTo>
                    <a:lnTo>
                      <a:pt x="146" y="66"/>
                    </a:lnTo>
                    <a:lnTo>
                      <a:pt x="144" y="70"/>
                    </a:lnTo>
                    <a:lnTo>
                      <a:pt x="76" y="108"/>
                    </a:lnTo>
                    <a:lnTo>
                      <a:pt x="72" y="108"/>
                    </a:lnTo>
                    <a:lnTo>
                      <a:pt x="70" y="0"/>
                    </a:lnTo>
                    <a:lnTo>
                      <a:pt x="148" y="42"/>
                    </a:lnTo>
                    <a:lnTo>
                      <a:pt x="70" y="0"/>
                    </a:lnTo>
                    <a:close/>
                  </a:path>
                </a:pathLst>
              </a:custGeom>
              <a:solidFill>
                <a:srgbClr val="525151"/>
              </a:solidFill>
              <a:ln w="9525">
                <a:noFill/>
                <a:round/>
                <a:headEnd/>
                <a:tailEnd/>
              </a:ln>
            </p:spPr>
            <p:txBody>
              <a:bodyPr/>
              <a:lstStyle/>
              <a:p>
                <a:endParaRPr lang="en-US" dirty="0"/>
              </a:p>
            </p:txBody>
          </p:sp>
          <p:sp>
            <p:nvSpPr>
              <p:cNvPr id="888" name="Freeform 127"/>
              <p:cNvSpPr>
                <a:spLocks/>
              </p:cNvSpPr>
              <p:nvPr/>
            </p:nvSpPr>
            <p:spPr bwMode="auto">
              <a:xfrm>
                <a:off x="743" y="2227"/>
                <a:ext cx="72" cy="68"/>
              </a:xfrm>
              <a:custGeom>
                <a:avLst/>
                <a:gdLst/>
                <a:ahLst/>
                <a:cxnLst>
                  <a:cxn ang="0">
                    <a:pos x="72" y="0"/>
                  </a:cxn>
                  <a:cxn ang="0">
                    <a:pos x="0" y="40"/>
                  </a:cxn>
                  <a:cxn ang="0">
                    <a:pos x="0" y="68"/>
                  </a:cxn>
                  <a:cxn ang="0">
                    <a:pos x="4" y="68"/>
                  </a:cxn>
                  <a:cxn ang="0">
                    <a:pos x="70" y="30"/>
                  </a:cxn>
                  <a:cxn ang="0">
                    <a:pos x="72" y="26"/>
                  </a:cxn>
                  <a:cxn ang="0">
                    <a:pos x="72" y="24"/>
                  </a:cxn>
                  <a:cxn ang="0">
                    <a:pos x="72" y="2"/>
                  </a:cxn>
                  <a:cxn ang="0">
                    <a:pos x="72" y="0"/>
                  </a:cxn>
                </a:cxnLst>
                <a:rect l="0" t="0" r="r" b="b"/>
                <a:pathLst>
                  <a:path w="72" h="68">
                    <a:moveTo>
                      <a:pt x="72" y="0"/>
                    </a:moveTo>
                    <a:lnTo>
                      <a:pt x="0" y="40"/>
                    </a:lnTo>
                    <a:lnTo>
                      <a:pt x="0" y="68"/>
                    </a:lnTo>
                    <a:lnTo>
                      <a:pt x="4" y="68"/>
                    </a:lnTo>
                    <a:lnTo>
                      <a:pt x="70" y="30"/>
                    </a:lnTo>
                    <a:lnTo>
                      <a:pt x="72" y="26"/>
                    </a:lnTo>
                    <a:lnTo>
                      <a:pt x="72" y="24"/>
                    </a:lnTo>
                    <a:lnTo>
                      <a:pt x="72" y="2"/>
                    </a:lnTo>
                    <a:lnTo>
                      <a:pt x="72" y="0"/>
                    </a:lnTo>
                    <a:close/>
                  </a:path>
                </a:pathLst>
              </a:custGeom>
              <a:solidFill>
                <a:srgbClr val="7D7C7C"/>
              </a:solidFill>
              <a:ln w="9525">
                <a:noFill/>
                <a:round/>
                <a:headEnd/>
                <a:tailEnd/>
              </a:ln>
            </p:spPr>
            <p:txBody>
              <a:bodyPr/>
              <a:lstStyle/>
              <a:p>
                <a:endParaRPr lang="en-US" dirty="0"/>
              </a:p>
            </p:txBody>
          </p:sp>
          <p:sp>
            <p:nvSpPr>
              <p:cNvPr id="889" name="Freeform 128"/>
              <p:cNvSpPr>
                <a:spLocks/>
              </p:cNvSpPr>
              <p:nvPr/>
            </p:nvSpPr>
            <p:spPr bwMode="auto">
              <a:xfrm>
                <a:off x="671" y="2227"/>
                <a:ext cx="72" cy="68"/>
              </a:xfrm>
              <a:custGeom>
                <a:avLst/>
                <a:gdLst/>
                <a:ahLst/>
                <a:cxnLst>
                  <a:cxn ang="0">
                    <a:pos x="72" y="40"/>
                  </a:cxn>
                  <a:cxn ang="0">
                    <a:pos x="2" y="0"/>
                  </a:cxn>
                  <a:cxn ang="0">
                    <a:pos x="0" y="2"/>
                  </a:cxn>
                  <a:cxn ang="0">
                    <a:pos x="0" y="24"/>
                  </a:cxn>
                  <a:cxn ang="0">
                    <a:pos x="2" y="26"/>
                  </a:cxn>
                  <a:cxn ang="0">
                    <a:pos x="4" y="30"/>
                  </a:cxn>
                  <a:cxn ang="0">
                    <a:pos x="68" y="68"/>
                  </a:cxn>
                  <a:cxn ang="0">
                    <a:pos x="72" y="68"/>
                  </a:cxn>
                  <a:cxn ang="0">
                    <a:pos x="72" y="40"/>
                  </a:cxn>
                </a:cxnLst>
                <a:rect l="0" t="0" r="r" b="b"/>
                <a:pathLst>
                  <a:path w="72" h="68">
                    <a:moveTo>
                      <a:pt x="72" y="40"/>
                    </a:moveTo>
                    <a:lnTo>
                      <a:pt x="2" y="0"/>
                    </a:lnTo>
                    <a:lnTo>
                      <a:pt x="0" y="2"/>
                    </a:lnTo>
                    <a:lnTo>
                      <a:pt x="0" y="24"/>
                    </a:lnTo>
                    <a:lnTo>
                      <a:pt x="2" y="26"/>
                    </a:lnTo>
                    <a:lnTo>
                      <a:pt x="4" y="30"/>
                    </a:lnTo>
                    <a:lnTo>
                      <a:pt x="68" y="68"/>
                    </a:lnTo>
                    <a:lnTo>
                      <a:pt x="72" y="68"/>
                    </a:lnTo>
                    <a:lnTo>
                      <a:pt x="72" y="40"/>
                    </a:lnTo>
                    <a:close/>
                  </a:path>
                </a:pathLst>
              </a:custGeom>
              <a:solidFill>
                <a:srgbClr val="C9C9C8"/>
              </a:solidFill>
              <a:ln w="9525">
                <a:noFill/>
                <a:round/>
                <a:headEnd/>
                <a:tailEnd/>
              </a:ln>
            </p:spPr>
            <p:txBody>
              <a:bodyPr/>
              <a:lstStyle/>
              <a:p>
                <a:endParaRPr lang="en-US" dirty="0"/>
              </a:p>
            </p:txBody>
          </p:sp>
          <p:sp>
            <p:nvSpPr>
              <p:cNvPr id="890" name="Freeform 129"/>
              <p:cNvSpPr>
                <a:spLocks/>
              </p:cNvSpPr>
              <p:nvPr/>
            </p:nvSpPr>
            <p:spPr bwMode="auto">
              <a:xfrm>
                <a:off x="673" y="2185"/>
                <a:ext cx="142" cy="82"/>
              </a:xfrm>
              <a:custGeom>
                <a:avLst/>
                <a:gdLst/>
                <a:ahLst/>
                <a:cxnLst>
                  <a:cxn ang="0">
                    <a:pos x="140" y="40"/>
                  </a:cxn>
                  <a:cxn ang="0">
                    <a:pos x="132" y="34"/>
                  </a:cxn>
                  <a:cxn ang="0">
                    <a:pos x="74" y="0"/>
                  </a:cxn>
                  <a:cxn ang="0">
                    <a:pos x="70" y="0"/>
                  </a:cxn>
                  <a:cxn ang="0">
                    <a:pos x="68" y="0"/>
                  </a:cxn>
                  <a:cxn ang="0">
                    <a:pos x="2" y="40"/>
                  </a:cxn>
                  <a:cxn ang="0">
                    <a:pos x="0" y="42"/>
                  </a:cxn>
                  <a:cxn ang="0">
                    <a:pos x="70" y="82"/>
                  </a:cxn>
                  <a:cxn ang="0">
                    <a:pos x="134" y="46"/>
                  </a:cxn>
                  <a:cxn ang="0">
                    <a:pos x="142" y="42"/>
                  </a:cxn>
                  <a:cxn ang="0">
                    <a:pos x="140" y="40"/>
                  </a:cxn>
                </a:cxnLst>
                <a:rect l="0" t="0" r="r" b="b"/>
                <a:pathLst>
                  <a:path w="142" h="82">
                    <a:moveTo>
                      <a:pt x="140" y="40"/>
                    </a:moveTo>
                    <a:lnTo>
                      <a:pt x="132" y="34"/>
                    </a:lnTo>
                    <a:lnTo>
                      <a:pt x="74" y="0"/>
                    </a:lnTo>
                    <a:lnTo>
                      <a:pt x="70" y="0"/>
                    </a:lnTo>
                    <a:lnTo>
                      <a:pt x="68" y="0"/>
                    </a:lnTo>
                    <a:lnTo>
                      <a:pt x="2" y="40"/>
                    </a:lnTo>
                    <a:lnTo>
                      <a:pt x="0" y="42"/>
                    </a:lnTo>
                    <a:lnTo>
                      <a:pt x="70" y="82"/>
                    </a:lnTo>
                    <a:lnTo>
                      <a:pt x="134" y="46"/>
                    </a:lnTo>
                    <a:lnTo>
                      <a:pt x="142" y="42"/>
                    </a:lnTo>
                    <a:lnTo>
                      <a:pt x="140" y="40"/>
                    </a:lnTo>
                    <a:close/>
                  </a:path>
                </a:pathLst>
              </a:custGeom>
              <a:solidFill>
                <a:srgbClr val="E3E3E2"/>
              </a:solidFill>
              <a:ln w="9525">
                <a:noFill/>
                <a:round/>
                <a:headEnd/>
                <a:tailEnd/>
              </a:ln>
            </p:spPr>
            <p:txBody>
              <a:bodyPr/>
              <a:lstStyle/>
              <a:p>
                <a:endParaRPr lang="en-US" dirty="0"/>
              </a:p>
            </p:txBody>
          </p:sp>
          <p:sp>
            <p:nvSpPr>
              <p:cNvPr id="891" name="Freeform 130"/>
              <p:cNvSpPr>
                <a:spLocks/>
              </p:cNvSpPr>
              <p:nvPr/>
            </p:nvSpPr>
            <p:spPr bwMode="auto">
              <a:xfrm>
                <a:off x="693" y="2243"/>
                <a:ext cx="48" cy="46"/>
              </a:xfrm>
              <a:custGeom>
                <a:avLst/>
                <a:gdLst/>
                <a:ahLst/>
                <a:cxnLst>
                  <a:cxn ang="0">
                    <a:pos x="48" y="30"/>
                  </a:cxn>
                  <a:cxn ang="0">
                    <a:pos x="46" y="30"/>
                  </a:cxn>
                  <a:cxn ang="0">
                    <a:pos x="46" y="26"/>
                  </a:cxn>
                  <a:cxn ang="0">
                    <a:pos x="44" y="24"/>
                  </a:cxn>
                  <a:cxn ang="0">
                    <a:pos x="0" y="0"/>
                  </a:cxn>
                  <a:cxn ang="0">
                    <a:pos x="0" y="20"/>
                  </a:cxn>
                  <a:cxn ang="0">
                    <a:pos x="44" y="44"/>
                  </a:cxn>
                  <a:cxn ang="0">
                    <a:pos x="46" y="46"/>
                  </a:cxn>
                  <a:cxn ang="0">
                    <a:pos x="46" y="42"/>
                  </a:cxn>
                  <a:cxn ang="0">
                    <a:pos x="48" y="44"/>
                  </a:cxn>
                  <a:cxn ang="0">
                    <a:pos x="48" y="30"/>
                  </a:cxn>
                </a:cxnLst>
                <a:rect l="0" t="0" r="r" b="b"/>
                <a:pathLst>
                  <a:path w="48" h="46">
                    <a:moveTo>
                      <a:pt x="48" y="30"/>
                    </a:moveTo>
                    <a:lnTo>
                      <a:pt x="46" y="30"/>
                    </a:lnTo>
                    <a:lnTo>
                      <a:pt x="46" y="26"/>
                    </a:lnTo>
                    <a:lnTo>
                      <a:pt x="44" y="24"/>
                    </a:lnTo>
                    <a:lnTo>
                      <a:pt x="0" y="0"/>
                    </a:lnTo>
                    <a:lnTo>
                      <a:pt x="0" y="20"/>
                    </a:lnTo>
                    <a:lnTo>
                      <a:pt x="44" y="44"/>
                    </a:lnTo>
                    <a:lnTo>
                      <a:pt x="46" y="46"/>
                    </a:lnTo>
                    <a:lnTo>
                      <a:pt x="46" y="42"/>
                    </a:lnTo>
                    <a:lnTo>
                      <a:pt x="48" y="44"/>
                    </a:lnTo>
                    <a:lnTo>
                      <a:pt x="48" y="30"/>
                    </a:lnTo>
                    <a:close/>
                  </a:path>
                </a:pathLst>
              </a:custGeom>
              <a:solidFill>
                <a:srgbClr val="666666"/>
              </a:solidFill>
              <a:ln w="9525">
                <a:noFill/>
                <a:round/>
                <a:headEnd/>
                <a:tailEnd/>
              </a:ln>
            </p:spPr>
            <p:txBody>
              <a:bodyPr/>
              <a:lstStyle/>
              <a:p>
                <a:endParaRPr lang="en-US" dirty="0"/>
              </a:p>
            </p:txBody>
          </p:sp>
          <p:sp>
            <p:nvSpPr>
              <p:cNvPr id="892" name="Freeform 131"/>
              <p:cNvSpPr>
                <a:spLocks/>
              </p:cNvSpPr>
              <p:nvPr/>
            </p:nvSpPr>
            <p:spPr bwMode="auto">
              <a:xfrm>
                <a:off x="673" y="2233"/>
                <a:ext cx="20" cy="28"/>
              </a:xfrm>
              <a:custGeom>
                <a:avLst/>
                <a:gdLst/>
                <a:ahLst/>
                <a:cxnLst>
                  <a:cxn ang="0">
                    <a:pos x="20" y="10"/>
                  </a:cxn>
                  <a:cxn ang="0">
                    <a:pos x="4" y="0"/>
                  </a:cxn>
                  <a:cxn ang="0">
                    <a:pos x="0" y="8"/>
                  </a:cxn>
                  <a:cxn ang="0">
                    <a:pos x="4" y="20"/>
                  </a:cxn>
                  <a:cxn ang="0">
                    <a:pos x="20" y="28"/>
                  </a:cxn>
                  <a:cxn ang="0">
                    <a:pos x="20" y="10"/>
                  </a:cxn>
                </a:cxnLst>
                <a:rect l="0" t="0" r="r" b="b"/>
                <a:pathLst>
                  <a:path w="20" h="28">
                    <a:moveTo>
                      <a:pt x="20" y="10"/>
                    </a:moveTo>
                    <a:lnTo>
                      <a:pt x="4" y="0"/>
                    </a:lnTo>
                    <a:lnTo>
                      <a:pt x="0" y="8"/>
                    </a:lnTo>
                    <a:lnTo>
                      <a:pt x="4" y="20"/>
                    </a:lnTo>
                    <a:lnTo>
                      <a:pt x="20" y="28"/>
                    </a:lnTo>
                    <a:lnTo>
                      <a:pt x="20" y="10"/>
                    </a:lnTo>
                    <a:close/>
                  </a:path>
                </a:pathLst>
              </a:custGeom>
              <a:solidFill>
                <a:srgbClr val="666666"/>
              </a:solidFill>
              <a:ln w="9525">
                <a:noFill/>
                <a:round/>
                <a:headEnd/>
                <a:tailEnd/>
              </a:ln>
            </p:spPr>
            <p:txBody>
              <a:bodyPr/>
              <a:lstStyle/>
              <a:p>
                <a:endParaRPr lang="en-US" dirty="0"/>
              </a:p>
            </p:txBody>
          </p:sp>
          <p:sp>
            <p:nvSpPr>
              <p:cNvPr id="893" name="Freeform 132"/>
              <p:cNvSpPr>
                <a:spLocks/>
              </p:cNvSpPr>
              <p:nvPr/>
            </p:nvSpPr>
            <p:spPr bwMode="auto">
              <a:xfrm>
                <a:off x="687" y="2243"/>
                <a:ext cx="4" cy="14"/>
              </a:xfrm>
              <a:custGeom>
                <a:avLst/>
                <a:gdLst/>
                <a:ahLst/>
                <a:cxnLst>
                  <a:cxn ang="0">
                    <a:pos x="4" y="2"/>
                  </a:cxn>
                  <a:cxn ang="0">
                    <a:pos x="0" y="0"/>
                  </a:cxn>
                  <a:cxn ang="0">
                    <a:pos x="0" y="12"/>
                  </a:cxn>
                  <a:cxn ang="0">
                    <a:pos x="4" y="14"/>
                  </a:cxn>
                  <a:cxn ang="0">
                    <a:pos x="4" y="2"/>
                  </a:cxn>
                </a:cxnLst>
                <a:rect l="0" t="0" r="r" b="b"/>
                <a:pathLst>
                  <a:path w="4" h="14">
                    <a:moveTo>
                      <a:pt x="4" y="2"/>
                    </a:moveTo>
                    <a:lnTo>
                      <a:pt x="0" y="0"/>
                    </a:lnTo>
                    <a:lnTo>
                      <a:pt x="0" y="12"/>
                    </a:lnTo>
                    <a:lnTo>
                      <a:pt x="4" y="14"/>
                    </a:lnTo>
                    <a:lnTo>
                      <a:pt x="4" y="2"/>
                    </a:lnTo>
                    <a:close/>
                  </a:path>
                </a:pathLst>
              </a:custGeom>
              <a:solidFill>
                <a:srgbClr val="000000"/>
              </a:solidFill>
              <a:ln w="9525">
                <a:noFill/>
                <a:round/>
                <a:headEnd/>
                <a:tailEnd/>
              </a:ln>
            </p:spPr>
            <p:txBody>
              <a:bodyPr/>
              <a:lstStyle/>
              <a:p>
                <a:endParaRPr lang="en-US" dirty="0"/>
              </a:p>
            </p:txBody>
          </p:sp>
          <p:sp>
            <p:nvSpPr>
              <p:cNvPr id="894" name="Freeform 133"/>
              <p:cNvSpPr>
                <a:spLocks/>
              </p:cNvSpPr>
              <p:nvPr/>
            </p:nvSpPr>
            <p:spPr bwMode="auto">
              <a:xfrm>
                <a:off x="679" y="2243"/>
                <a:ext cx="4" cy="10"/>
              </a:xfrm>
              <a:custGeom>
                <a:avLst/>
                <a:gdLst/>
                <a:ahLst/>
                <a:cxnLst>
                  <a:cxn ang="0">
                    <a:pos x="4" y="2"/>
                  </a:cxn>
                  <a:cxn ang="0">
                    <a:pos x="0" y="0"/>
                  </a:cxn>
                  <a:cxn ang="0">
                    <a:pos x="0" y="8"/>
                  </a:cxn>
                  <a:cxn ang="0">
                    <a:pos x="4" y="10"/>
                  </a:cxn>
                  <a:cxn ang="0">
                    <a:pos x="4" y="2"/>
                  </a:cxn>
                </a:cxnLst>
                <a:rect l="0" t="0" r="r" b="b"/>
                <a:pathLst>
                  <a:path w="4" h="10">
                    <a:moveTo>
                      <a:pt x="4" y="2"/>
                    </a:moveTo>
                    <a:lnTo>
                      <a:pt x="0" y="0"/>
                    </a:lnTo>
                    <a:lnTo>
                      <a:pt x="0" y="8"/>
                    </a:lnTo>
                    <a:lnTo>
                      <a:pt x="4" y="10"/>
                    </a:lnTo>
                    <a:lnTo>
                      <a:pt x="4" y="2"/>
                    </a:lnTo>
                    <a:close/>
                  </a:path>
                </a:pathLst>
              </a:custGeom>
              <a:solidFill>
                <a:srgbClr val="000000"/>
              </a:solidFill>
              <a:ln w="9525">
                <a:noFill/>
                <a:round/>
                <a:headEnd/>
                <a:tailEnd/>
              </a:ln>
            </p:spPr>
            <p:txBody>
              <a:bodyPr/>
              <a:lstStyle/>
              <a:p>
                <a:endParaRPr lang="en-US" dirty="0"/>
              </a:p>
            </p:txBody>
          </p:sp>
          <p:sp>
            <p:nvSpPr>
              <p:cNvPr id="895" name="Freeform 134"/>
              <p:cNvSpPr>
                <a:spLocks/>
              </p:cNvSpPr>
              <p:nvPr/>
            </p:nvSpPr>
            <p:spPr bwMode="auto">
              <a:xfrm>
                <a:off x="739" y="2283"/>
                <a:ext cx="2" cy="4"/>
              </a:xfrm>
              <a:custGeom>
                <a:avLst/>
                <a:gdLst/>
                <a:ahLst/>
                <a:cxnLst>
                  <a:cxn ang="0">
                    <a:pos x="0" y="2"/>
                  </a:cxn>
                  <a:cxn ang="0">
                    <a:pos x="2" y="4"/>
                  </a:cxn>
                  <a:cxn ang="0">
                    <a:pos x="2" y="0"/>
                  </a:cxn>
                  <a:cxn ang="0">
                    <a:pos x="0" y="2"/>
                  </a:cxn>
                </a:cxnLst>
                <a:rect l="0" t="0" r="r" b="b"/>
                <a:pathLst>
                  <a:path w="2" h="4">
                    <a:moveTo>
                      <a:pt x="0" y="2"/>
                    </a:moveTo>
                    <a:lnTo>
                      <a:pt x="2" y="4"/>
                    </a:lnTo>
                    <a:lnTo>
                      <a:pt x="2" y="0"/>
                    </a:lnTo>
                    <a:lnTo>
                      <a:pt x="0" y="2"/>
                    </a:lnTo>
                    <a:close/>
                  </a:path>
                </a:pathLst>
              </a:custGeom>
              <a:solidFill>
                <a:srgbClr val="333333"/>
              </a:solidFill>
              <a:ln w="9525">
                <a:noFill/>
                <a:round/>
                <a:headEnd/>
                <a:tailEnd/>
              </a:ln>
            </p:spPr>
            <p:txBody>
              <a:bodyPr/>
              <a:lstStyle/>
              <a:p>
                <a:endParaRPr lang="en-US" dirty="0"/>
              </a:p>
            </p:txBody>
          </p:sp>
          <p:sp>
            <p:nvSpPr>
              <p:cNvPr id="896" name="Freeform 135"/>
              <p:cNvSpPr>
                <a:spLocks/>
              </p:cNvSpPr>
              <p:nvPr/>
            </p:nvSpPr>
            <p:spPr bwMode="auto">
              <a:xfrm>
                <a:off x="693" y="2243"/>
                <a:ext cx="4" cy="20"/>
              </a:xfrm>
              <a:custGeom>
                <a:avLst/>
                <a:gdLst/>
                <a:ahLst/>
                <a:cxnLst>
                  <a:cxn ang="0">
                    <a:pos x="0" y="0"/>
                  </a:cxn>
                  <a:cxn ang="0">
                    <a:pos x="0" y="20"/>
                  </a:cxn>
                  <a:cxn ang="0">
                    <a:pos x="4" y="18"/>
                  </a:cxn>
                  <a:cxn ang="0">
                    <a:pos x="4" y="2"/>
                  </a:cxn>
                  <a:cxn ang="0">
                    <a:pos x="0" y="0"/>
                  </a:cxn>
                </a:cxnLst>
                <a:rect l="0" t="0" r="r" b="b"/>
                <a:pathLst>
                  <a:path w="4" h="20">
                    <a:moveTo>
                      <a:pt x="0" y="0"/>
                    </a:moveTo>
                    <a:lnTo>
                      <a:pt x="0" y="20"/>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897" name="Freeform 136"/>
              <p:cNvSpPr>
                <a:spLocks/>
              </p:cNvSpPr>
              <p:nvPr/>
            </p:nvSpPr>
            <p:spPr bwMode="auto">
              <a:xfrm>
                <a:off x="693" y="2261"/>
                <a:ext cx="46" cy="28"/>
              </a:xfrm>
              <a:custGeom>
                <a:avLst/>
                <a:gdLst/>
                <a:ahLst/>
                <a:cxnLst>
                  <a:cxn ang="0">
                    <a:pos x="44" y="26"/>
                  </a:cxn>
                  <a:cxn ang="0">
                    <a:pos x="0" y="2"/>
                  </a:cxn>
                  <a:cxn ang="0">
                    <a:pos x="4" y="0"/>
                  </a:cxn>
                  <a:cxn ang="0">
                    <a:pos x="46" y="24"/>
                  </a:cxn>
                  <a:cxn ang="0">
                    <a:pos x="46" y="28"/>
                  </a:cxn>
                  <a:cxn ang="0">
                    <a:pos x="44" y="26"/>
                  </a:cxn>
                </a:cxnLst>
                <a:rect l="0" t="0" r="r" b="b"/>
                <a:pathLst>
                  <a:path w="46" h="28">
                    <a:moveTo>
                      <a:pt x="44" y="26"/>
                    </a:moveTo>
                    <a:lnTo>
                      <a:pt x="0" y="2"/>
                    </a:lnTo>
                    <a:lnTo>
                      <a:pt x="4" y="0"/>
                    </a:lnTo>
                    <a:lnTo>
                      <a:pt x="46" y="24"/>
                    </a:lnTo>
                    <a:lnTo>
                      <a:pt x="46" y="28"/>
                    </a:lnTo>
                    <a:lnTo>
                      <a:pt x="44" y="26"/>
                    </a:lnTo>
                    <a:close/>
                  </a:path>
                </a:pathLst>
              </a:custGeom>
              <a:solidFill>
                <a:srgbClr val="FFFFFF"/>
              </a:solidFill>
              <a:ln w="9525">
                <a:noFill/>
                <a:round/>
                <a:headEnd/>
                <a:tailEnd/>
              </a:ln>
            </p:spPr>
            <p:txBody>
              <a:bodyPr/>
              <a:lstStyle/>
              <a:p>
                <a:endParaRPr lang="en-US" dirty="0"/>
              </a:p>
            </p:txBody>
          </p:sp>
          <p:sp>
            <p:nvSpPr>
              <p:cNvPr id="898" name="Freeform 137"/>
              <p:cNvSpPr>
                <a:spLocks/>
              </p:cNvSpPr>
              <p:nvPr/>
            </p:nvSpPr>
            <p:spPr bwMode="auto">
              <a:xfrm>
                <a:off x="679" y="2217"/>
                <a:ext cx="80" cy="46"/>
              </a:xfrm>
              <a:custGeom>
                <a:avLst/>
                <a:gdLst/>
                <a:ahLst/>
                <a:cxnLst>
                  <a:cxn ang="0">
                    <a:pos x="80" y="36"/>
                  </a:cxn>
                  <a:cxn ang="0">
                    <a:pos x="18" y="0"/>
                  </a:cxn>
                  <a:cxn ang="0">
                    <a:pos x="0" y="10"/>
                  </a:cxn>
                  <a:cxn ang="0">
                    <a:pos x="64" y="46"/>
                  </a:cxn>
                  <a:cxn ang="0">
                    <a:pos x="80" y="36"/>
                  </a:cxn>
                </a:cxnLst>
                <a:rect l="0" t="0" r="r" b="b"/>
                <a:pathLst>
                  <a:path w="80" h="46">
                    <a:moveTo>
                      <a:pt x="80" y="36"/>
                    </a:moveTo>
                    <a:lnTo>
                      <a:pt x="18" y="0"/>
                    </a:lnTo>
                    <a:lnTo>
                      <a:pt x="0" y="10"/>
                    </a:lnTo>
                    <a:lnTo>
                      <a:pt x="64" y="46"/>
                    </a:lnTo>
                    <a:lnTo>
                      <a:pt x="80" y="36"/>
                    </a:lnTo>
                    <a:close/>
                  </a:path>
                </a:pathLst>
              </a:custGeom>
              <a:solidFill>
                <a:srgbClr val="A6A6A6"/>
              </a:solidFill>
              <a:ln w="9525">
                <a:noFill/>
                <a:round/>
                <a:headEnd/>
                <a:tailEnd/>
              </a:ln>
            </p:spPr>
            <p:txBody>
              <a:bodyPr/>
              <a:lstStyle/>
              <a:p>
                <a:endParaRPr lang="en-US" dirty="0"/>
              </a:p>
            </p:txBody>
          </p:sp>
          <p:sp>
            <p:nvSpPr>
              <p:cNvPr id="899" name="Freeform 138"/>
              <p:cNvSpPr>
                <a:spLocks/>
              </p:cNvSpPr>
              <p:nvPr/>
            </p:nvSpPr>
            <p:spPr bwMode="auto">
              <a:xfrm>
                <a:off x="669" y="2183"/>
                <a:ext cx="148" cy="114"/>
              </a:xfrm>
              <a:custGeom>
                <a:avLst/>
                <a:gdLst/>
                <a:ahLst/>
                <a:cxnLst>
                  <a:cxn ang="0">
                    <a:pos x="70" y="2"/>
                  </a:cxn>
                  <a:cxn ang="0">
                    <a:pos x="4" y="40"/>
                  </a:cxn>
                  <a:cxn ang="0">
                    <a:pos x="2" y="42"/>
                  </a:cxn>
                  <a:cxn ang="0">
                    <a:pos x="2" y="44"/>
                  </a:cxn>
                  <a:cxn ang="0">
                    <a:pos x="0" y="46"/>
                  </a:cxn>
                  <a:cxn ang="0">
                    <a:pos x="0" y="68"/>
                  </a:cxn>
                  <a:cxn ang="0">
                    <a:pos x="2" y="72"/>
                  </a:cxn>
                  <a:cxn ang="0">
                    <a:pos x="4" y="74"/>
                  </a:cxn>
                  <a:cxn ang="0">
                    <a:pos x="70" y="112"/>
                  </a:cxn>
                  <a:cxn ang="0">
                    <a:pos x="74" y="114"/>
                  </a:cxn>
                  <a:cxn ang="0">
                    <a:pos x="78" y="112"/>
                  </a:cxn>
                  <a:cxn ang="0">
                    <a:pos x="144" y="74"/>
                  </a:cxn>
                  <a:cxn ang="0">
                    <a:pos x="146" y="72"/>
                  </a:cxn>
                  <a:cxn ang="0">
                    <a:pos x="148" y="70"/>
                  </a:cxn>
                  <a:cxn ang="0">
                    <a:pos x="148" y="68"/>
                  </a:cxn>
                  <a:cxn ang="0">
                    <a:pos x="148" y="46"/>
                  </a:cxn>
                  <a:cxn ang="0">
                    <a:pos x="146" y="42"/>
                  </a:cxn>
                  <a:cxn ang="0">
                    <a:pos x="144" y="40"/>
                  </a:cxn>
                  <a:cxn ang="0">
                    <a:pos x="78" y="2"/>
                  </a:cxn>
                  <a:cxn ang="0">
                    <a:pos x="74" y="0"/>
                  </a:cxn>
                  <a:cxn ang="0">
                    <a:pos x="70" y="2"/>
                  </a:cxn>
                  <a:cxn ang="0">
                    <a:pos x="72" y="110"/>
                  </a:cxn>
                  <a:cxn ang="0">
                    <a:pos x="6" y="72"/>
                  </a:cxn>
                  <a:cxn ang="0">
                    <a:pos x="4" y="70"/>
                  </a:cxn>
                  <a:cxn ang="0">
                    <a:pos x="4" y="68"/>
                  </a:cxn>
                  <a:cxn ang="0">
                    <a:pos x="4" y="46"/>
                  </a:cxn>
                  <a:cxn ang="0">
                    <a:pos x="4" y="44"/>
                  </a:cxn>
                  <a:cxn ang="0">
                    <a:pos x="6" y="42"/>
                  </a:cxn>
                  <a:cxn ang="0">
                    <a:pos x="72" y="4"/>
                  </a:cxn>
                  <a:cxn ang="0">
                    <a:pos x="76" y="4"/>
                  </a:cxn>
                  <a:cxn ang="0">
                    <a:pos x="142" y="42"/>
                  </a:cxn>
                  <a:cxn ang="0">
                    <a:pos x="144" y="44"/>
                  </a:cxn>
                  <a:cxn ang="0">
                    <a:pos x="146" y="46"/>
                  </a:cxn>
                  <a:cxn ang="0">
                    <a:pos x="146" y="68"/>
                  </a:cxn>
                  <a:cxn ang="0">
                    <a:pos x="144" y="70"/>
                  </a:cxn>
                  <a:cxn ang="0">
                    <a:pos x="144" y="72"/>
                  </a:cxn>
                  <a:cxn ang="0">
                    <a:pos x="76" y="110"/>
                  </a:cxn>
                  <a:cxn ang="0">
                    <a:pos x="72" y="110"/>
                  </a:cxn>
                  <a:cxn ang="0">
                    <a:pos x="70" y="2"/>
                  </a:cxn>
                  <a:cxn ang="0">
                    <a:pos x="148" y="42"/>
                  </a:cxn>
                  <a:cxn ang="0">
                    <a:pos x="70" y="2"/>
                  </a:cxn>
                </a:cxnLst>
                <a:rect l="0" t="0" r="r" b="b"/>
                <a:pathLst>
                  <a:path w="148" h="114">
                    <a:moveTo>
                      <a:pt x="70" y="2"/>
                    </a:moveTo>
                    <a:lnTo>
                      <a:pt x="4" y="40"/>
                    </a:lnTo>
                    <a:lnTo>
                      <a:pt x="2" y="42"/>
                    </a:lnTo>
                    <a:lnTo>
                      <a:pt x="2" y="44"/>
                    </a:lnTo>
                    <a:lnTo>
                      <a:pt x="0" y="46"/>
                    </a:lnTo>
                    <a:lnTo>
                      <a:pt x="0" y="68"/>
                    </a:lnTo>
                    <a:lnTo>
                      <a:pt x="2" y="72"/>
                    </a:lnTo>
                    <a:lnTo>
                      <a:pt x="4" y="74"/>
                    </a:lnTo>
                    <a:lnTo>
                      <a:pt x="70" y="112"/>
                    </a:lnTo>
                    <a:lnTo>
                      <a:pt x="74" y="114"/>
                    </a:lnTo>
                    <a:lnTo>
                      <a:pt x="78" y="112"/>
                    </a:lnTo>
                    <a:lnTo>
                      <a:pt x="144" y="74"/>
                    </a:lnTo>
                    <a:lnTo>
                      <a:pt x="146" y="72"/>
                    </a:lnTo>
                    <a:lnTo>
                      <a:pt x="148" y="70"/>
                    </a:lnTo>
                    <a:lnTo>
                      <a:pt x="148" y="68"/>
                    </a:lnTo>
                    <a:lnTo>
                      <a:pt x="148" y="46"/>
                    </a:lnTo>
                    <a:lnTo>
                      <a:pt x="146" y="42"/>
                    </a:lnTo>
                    <a:lnTo>
                      <a:pt x="144" y="40"/>
                    </a:lnTo>
                    <a:lnTo>
                      <a:pt x="78" y="2"/>
                    </a:lnTo>
                    <a:lnTo>
                      <a:pt x="74" y="0"/>
                    </a:lnTo>
                    <a:lnTo>
                      <a:pt x="70" y="2"/>
                    </a:lnTo>
                    <a:lnTo>
                      <a:pt x="72" y="110"/>
                    </a:lnTo>
                    <a:lnTo>
                      <a:pt x="6" y="72"/>
                    </a:lnTo>
                    <a:lnTo>
                      <a:pt x="4" y="70"/>
                    </a:lnTo>
                    <a:lnTo>
                      <a:pt x="4" y="68"/>
                    </a:lnTo>
                    <a:lnTo>
                      <a:pt x="4" y="46"/>
                    </a:lnTo>
                    <a:lnTo>
                      <a:pt x="4" y="44"/>
                    </a:lnTo>
                    <a:lnTo>
                      <a:pt x="6" y="42"/>
                    </a:lnTo>
                    <a:lnTo>
                      <a:pt x="72" y="4"/>
                    </a:lnTo>
                    <a:lnTo>
                      <a:pt x="76" y="4"/>
                    </a:lnTo>
                    <a:lnTo>
                      <a:pt x="142" y="42"/>
                    </a:lnTo>
                    <a:lnTo>
                      <a:pt x="144" y="44"/>
                    </a:lnTo>
                    <a:lnTo>
                      <a:pt x="146" y="46"/>
                    </a:lnTo>
                    <a:lnTo>
                      <a:pt x="146" y="68"/>
                    </a:lnTo>
                    <a:lnTo>
                      <a:pt x="144" y="70"/>
                    </a:lnTo>
                    <a:lnTo>
                      <a:pt x="144" y="72"/>
                    </a:lnTo>
                    <a:lnTo>
                      <a:pt x="76" y="110"/>
                    </a:lnTo>
                    <a:lnTo>
                      <a:pt x="72" y="110"/>
                    </a:lnTo>
                    <a:lnTo>
                      <a:pt x="70" y="2"/>
                    </a:lnTo>
                    <a:lnTo>
                      <a:pt x="148" y="42"/>
                    </a:lnTo>
                    <a:lnTo>
                      <a:pt x="70" y="2"/>
                    </a:lnTo>
                    <a:close/>
                  </a:path>
                </a:pathLst>
              </a:custGeom>
              <a:solidFill>
                <a:srgbClr val="525151"/>
              </a:solidFill>
              <a:ln w="9525">
                <a:noFill/>
                <a:round/>
                <a:headEnd/>
                <a:tailEnd/>
              </a:ln>
            </p:spPr>
            <p:txBody>
              <a:bodyPr/>
              <a:lstStyle/>
              <a:p>
                <a:endParaRPr lang="en-US" dirty="0"/>
              </a:p>
            </p:txBody>
          </p:sp>
          <p:sp>
            <p:nvSpPr>
              <p:cNvPr id="900" name="Freeform 139"/>
              <p:cNvSpPr>
                <a:spLocks/>
              </p:cNvSpPr>
              <p:nvPr/>
            </p:nvSpPr>
            <p:spPr bwMode="auto">
              <a:xfrm>
                <a:off x="833" y="2424"/>
                <a:ext cx="71" cy="68"/>
              </a:xfrm>
              <a:custGeom>
                <a:avLst/>
                <a:gdLst/>
                <a:ahLst/>
                <a:cxnLst>
                  <a:cxn ang="0">
                    <a:pos x="71" y="0"/>
                  </a:cxn>
                  <a:cxn ang="0">
                    <a:pos x="0" y="42"/>
                  </a:cxn>
                  <a:cxn ang="0">
                    <a:pos x="0" y="68"/>
                  </a:cxn>
                  <a:cxn ang="0">
                    <a:pos x="4" y="68"/>
                  </a:cxn>
                  <a:cxn ang="0">
                    <a:pos x="69" y="30"/>
                  </a:cxn>
                  <a:cxn ang="0">
                    <a:pos x="71" y="28"/>
                  </a:cxn>
                  <a:cxn ang="0">
                    <a:pos x="71" y="24"/>
                  </a:cxn>
                  <a:cxn ang="0">
                    <a:pos x="71" y="4"/>
                  </a:cxn>
                  <a:cxn ang="0">
                    <a:pos x="71" y="2"/>
                  </a:cxn>
                  <a:cxn ang="0">
                    <a:pos x="71" y="0"/>
                  </a:cxn>
                </a:cxnLst>
                <a:rect l="0" t="0" r="r" b="b"/>
                <a:pathLst>
                  <a:path w="71" h="68">
                    <a:moveTo>
                      <a:pt x="71" y="0"/>
                    </a:moveTo>
                    <a:lnTo>
                      <a:pt x="0" y="42"/>
                    </a:lnTo>
                    <a:lnTo>
                      <a:pt x="0" y="68"/>
                    </a:lnTo>
                    <a:lnTo>
                      <a:pt x="4" y="68"/>
                    </a:lnTo>
                    <a:lnTo>
                      <a:pt x="69" y="30"/>
                    </a:lnTo>
                    <a:lnTo>
                      <a:pt x="71" y="28"/>
                    </a:lnTo>
                    <a:lnTo>
                      <a:pt x="71" y="24"/>
                    </a:lnTo>
                    <a:lnTo>
                      <a:pt x="71" y="4"/>
                    </a:lnTo>
                    <a:lnTo>
                      <a:pt x="71" y="2"/>
                    </a:lnTo>
                    <a:lnTo>
                      <a:pt x="71" y="0"/>
                    </a:lnTo>
                    <a:close/>
                  </a:path>
                </a:pathLst>
              </a:custGeom>
              <a:solidFill>
                <a:srgbClr val="7D7C7C"/>
              </a:solidFill>
              <a:ln w="9525">
                <a:noFill/>
                <a:round/>
                <a:headEnd/>
                <a:tailEnd/>
              </a:ln>
            </p:spPr>
            <p:txBody>
              <a:bodyPr/>
              <a:lstStyle/>
              <a:p>
                <a:endParaRPr lang="en-US" dirty="0"/>
              </a:p>
            </p:txBody>
          </p:sp>
          <p:sp>
            <p:nvSpPr>
              <p:cNvPr id="901" name="Freeform 140"/>
              <p:cNvSpPr>
                <a:spLocks/>
              </p:cNvSpPr>
              <p:nvPr/>
            </p:nvSpPr>
            <p:spPr bwMode="auto">
              <a:xfrm>
                <a:off x="761" y="2424"/>
                <a:ext cx="72" cy="68"/>
              </a:xfrm>
              <a:custGeom>
                <a:avLst/>
                <a:gdLst/>
                <a:ahLst/>
                <a:cxnLst>
                  <a:cxn ang="0">
                    <a:pos x="72" y="42"/>
                  </a:cxn>
                  <a:cxn ang="0">
                    <a:pos x="0" y="0"/>
                  </a:cxn>
                  <a:cxn ang="0">
                    <a:pos x="0" y="2"/>
                  </a:cxn>
                  <a:cxn ang="0">
                    <a:pos x="0" y="4"/>
                  </a:cxn>
                  <a:cxn ang="0">
                    <a:pos x="0" y="24"/>
                  </a:cxn>
                  <a:cxn ang="0">
                    <a:pos x="0" y="28"/>
                  </a:cxn>
                  <a:cxn ang="0">
                    <a:pos x="2" y="30"/>
                  </a:cxn>
                  <a:cxn ang="0">
                    <a:pos x="68" y="68"/>
                  </a:cxn>
                  <a:cxn ang="0">
                    <a:pos x="72" y="68"/>
                  </a:cxn>
                  <a:cxn ang="0">
                    <a:pos x="72" y="42"/>
                  </a:cxn>
                </a:cxnLst>
                <a:rect l="0" t="0" r="r" b="b"/>
                <a:pathLst>
                  <a:path w="72" h="68">
                    <a:moveTo>
                      <a:pt x="72" y="42"/>
                    </a:moveTo>
                    <a:lnTo>
                      <a:pt x="0" y="0"/>
                    </a:lnTo>
                    <a:lnTo>
                      <a:pt x="0" y="2"/>
                    </a:lnTo>
                    <a:lnTo>
                      <a:pt x="0" y="4"/>
                    </a:lnTo>
                    <a:lnTo>
                      <a:pt x="0" y="24"/>
                    </a:lnTo>
                    <a:lnTo>
                      <a:pt x="0" y="28"/>
                    </a:lnTo>
                    <a:lnTo>
                      <a:pt x="2" y="30"/>
                    </a:lnTo>
                    <a:lnTo>
                      <a:pt x="68" y="68"/>
                    </a:lnTo>
                    <a:lnTo>
                      <a:pt x="72" y="68"/>
                    </a:lnTo>
                    <a:lnTo>
                      <a:pt x="72" y="42"/>
                    </a:lnTo>
                    <a:close/>
                  </a:path>
                </a:pathLst>
              </a:custGeom>
              <a:solidFill>
                <a:srgbClr val="C9C9C8"/>
              </a:solidFill>
              <a:ln w="9525">
                <a:noFill/>
                <a:round/>
                <a:headEnd/>
                <a:tailEnd/>
              </a:ln>
            </p:spPr>
            <p:txBody>
              <a:bodyPr/>
              <a:lstStyle/>
              <a:p>
                <a:endParaRPr lang="en-US" dirty="0"/>
              </a:p>
            </p:txBody>
          </p:sp>
          <p:sp>
            <p:nvSpPr>
              <p:cNvPr id="902" name="Freeform 141"/>
              <p:cNvSpPr>
                <a:spLocks/>
              </p:cNvSpPr>
              <p:nvPr/>
            </p:nvSpPr>
            <p:spPr bwMode="auto">
              <a:xfrm>
                <a:off x="761" y="2382"/>
                <a:ext cx="143" cy="84"/>
              </a:xfrm>
              <a:custGeom>
                <a:avLst/>
                <a:gdLst/>
                <a:ahLst/>
                <a:cxnLst>
                  <a:cxn ang="0">
                    <a:pos x="141" y="40"/>
                  </a:cxn>
                  <a:cxn ang="0">
                    <a:pos x="133" y="34"/>
                  </a:cxn>
                  <a:cxn ang="0">
                    <a:pos x="76" y="2"/>
                  </a:cxn>
                  <a:cxn ang="0">
                    <a:pos x="72" y="0"/>
                  </a:cxn>
                  <a:cxn ang="0">
                    <a:pos x="70" y="2"/>
                  </a:cxn>
                  <a:cxn ang="0">
                    <a:pos x="2" y="40"/>
                  </a:cxn>
                  <a:cxn ang="0">
                    <a:pos x="0" y="42"/>
                  </a:cxn>
                  <a:cxn ang="0">
                    <a:pos x="72" y="84"/>
                  </a:cxn>
                  <a:cxn ang="0">
                    <a:pos x="135" y="46"/>
                  </a:cxn>
                  <a:cxn ang="0">
                    <a:pos x="143" y="42"/>
                  </a:cxn>
                  <a:cxn ang="0">
                    <a:pos x="141" y="40"/>
                  </a:cxn>
                </a:cxnLst>
                <a:rect l="0" t="0" r="r" b="b"/>
                <a:pathLst>
                  <a:path w="143" h="84">
                    <a:moveTo>
                      <a:pt x="141" y="40"/>
                    </a:moveTo>
                    <a:lnTo>
                      <a:pt x="133" y="34"/>
                    </a:lnTo>
                    <a:lnTo>
                      <a:pt x="76" y="2"/>
                    </a:lnTo>
                    <a:lnTo>
                      <a:pt x="72" y="0"/>
                    </a:lnTo>
                    <a:lnTo>
                      <a:pt x="70" y="2"/>
                    </a:lnTo>
                    <a:lnTo>
                      <a:pt x="2" y="40"/>
                    </a:lnTo>
                    <a:lnTo>
                      <a:pt x="0" y="42"/>
                    </a:lnTo>
                    <a:lnTo>
                      <a:pt x="72" y="84"/>
                    </a:lnTo>
                    <a:lnTo>
                      <a:pt x="135" y="46"/>
                    </a:lnTo>
                    <a:lnTo>
                      <a:pt x="143" y="42"/>
                    </a:lnTo>
                    <a:lnTo>
                      <a:pt x="141" y="40"/>
                    </a:lnTo>
                    <a:close/>
                  </a:path>
                </a:pathLst>
              </a:custGeom>
              <a:solidFill>
                <a:srgbClr val="E3E3E2"/>
              </a:solidFill>
              <a:ln w="9525">
                <a:noFill/>
                <a:round/>
                <a:headEnd/>
                <a:tailEnd/>
              </a:ln>
            </p:spPr>
            <p:txBody>
              <a:bodyPr/>
              <a:lstStyle/>
              <a:p>
                <a:endParaRPr lang="en-US" dirty="0"/>
              </a:p>
            </p:txBody>
          </p:sp>
          <p:sp>
            <p:nvSpPr>
              <p:cNvPr id="903" name="Freeform 142"/>
              <p:cNvSpPr>
                <a:spLocks/>
              </p:cNvSpPr>
              <p:nvPr/>
            </p:nvSpPr>
            <p:spPr bwMode="auto">
              <a:xfrm>
                <a:off x="783" y="2440"/>
                <a:ext cx="48" cy="46"/>
              </a:xfrm>
              <a:custGeom>
                <a:avLst/>
                <a:gdLst/>
                <a:ahLst/>
                <a:cxnLst>
                  <a:cxn ang="0">
                    <a:pos x="48" y="32"/>
                  </a:cxn>
                  <a:cxn ang="0">
                    <a:pos x="46" y="30"/>
                  </a:cxn>
                  <a:cxn ang="0">
                    <a:pos x="46" y="26"/>
                  </a:cxn>
                  <a:cxn ang="0">
                    <a:pos x="42" y="24"/>
                  </a:cxn>
                  <a:cxn ang="0">
                    <a:pos x="42" y="26"/>
                  </a:cxn>
                  <a:cxn ang="0">
                    <a:pos x="0" y="0"/>
                  </a:cxn>
                  <a:cxn ang="0">
                    <a:pos x="0" y="20"/>
                  </a:cxn>
                  <a:cxn ang="0">
                    <a:pos x="42" y="44"/>
                  </a:cxn>
                  <a:cxn ang="0">
                    <a:pos x="42" y="46"/>
                  </a:cxn>
                  <a:cxn ang="0">
                    <a:pos x="46" y="46"/>
                  </a:cxn>
                  <a:cxn ang="0">
                    <a:pos x="46" y="42"/>
                  </a:cxn>
                  <a:cxn ang="0">
                    <a:pos x="48" y="44"/>
                  </a:cxn>
                  <a:cxn ang="0">
                    <a:pos x="48" y="32"/>
                  </a:cxn>
                </a:cxnLst>
                <a:rect l="0" t="0" r="r" b="b"/>
                <a:pathLst>
                  <a:path w="48" h="46">
                    <a:moveTo>
                      <a:pt x="48" y="32"/>
                    </a:moveTo>
                    <a:lnTo>
                      <a:pt x="46" y="30"/>
                    </a:lnTo>
                    <a:lnTo>
                      <a:pt x="46" y="26"/>
                    </a:lnTo>
                    <a:lnTo>
                      <a:pt x="42" y="24"/>
                    </a:lnTo>
                    <a:lnTo>
                      <a:pt x="42" y="26"/>
                    </a:lnTo>
                    <a:lnTo>
                      <a:pt x="0" y="0"/>
                    </a:lnTo>
                    <a:lnTo>
                      <a:pt x="0" y="20"/>
                    </a:lnTo>
                    <a:lnTo>
                      <a:pt x="42" y="44"/>
                    </a:lnTo>
                    <a:lnTo>
                      <a:pt x="42" y="46"/>
                    </a:lnTo>
                    <a:lnTo>
                      <a:pt x="46" y="46"/>
                    </a:lnTo>
                    <a:lnTo>
                      <a:pt x="46" y="42"/>
                    </a:lnTo>
                    <a:lnTo>
                      <a:pt x="48" y="44"/>
                    </a:lnTo>
                    <a:lnTo>
                      <a:pt x="48" y="32"/>
                    </a:lnTo>
                    <a:close/>
                  </a:path>
                </a:pathLst>
              </a:custGeom>
              <a:solidFill>
                <a:srgbClr val="666666"/>
              </a:solidFill>
              <a:ln w="9525">
                <a:noFill/>
                <a:round/>
                <a:headEnd/>
                <a:tailEnd/>
              </a:ln>
            </p:spPr>
            <p:txBody>
              <a:bodyPr/>
              <a:lstStyle/>
              <a:p>
                <a:endParaRPr lang="en-US" dirty="0"/>
              </a:p>
            </p:txBody>
          </p:sp>
          <p:sp>
            <p:nvSpPr>
              <p:cNvPr id="904" name="Freeform 143"/>
              <p:cNvSpPr>
                <a:spLocks/>
              </p:cNvSpPr>
              <p:nvPr/>
            </p:nvSpPr>
            <p:spPr bwMode="auto">
              <a:xfrm>
                <a:off x="763" y="2432"/>
                <a:ext cx="20" cy="26"/>
              </a:xfrm>
              <a:custGeom>
                <a:avLst/>
                <a:gdLst/>
                <a:ahLst/>
                <a:cxnLst>
                  <a:cxn ang="0">
                    <a:pos x="20" y="8"/>
                  </a:cxn>
                  <a:cxn ang="0">
                    <a:pos x="4" y="0"/>
                  </a:cxn>
                  <a:cxn ang="0">
                    <a:pos x="0" y="6"/>
                  </a:cxn>
                  <a:cxn ang="0">
                    <a:pos x="4" y="18"/>
                  </a:cxn>
                  <a:cxn ang="0">
                    <a:pos x="20" y="26"/>
                  </a:cxn>
                  <a:cxn ang="0">
                    <a:pos x="20" y="8"/>
                  </a:cxn>
                </a:cxnLst>
                <a:rect l="0" t="0" r="r" b="b"/>
                <a:pathLst>
                  <a:path w="20" h="26">
                    <a:moveTo>
                      <a:pt x="20" y="8"/>
                    </a:moveTo>
                    <a:lnTo>
                      <a:pt x="4" y="0"/>
                    </a:lnTo>
                    <a:lnTo>
                      <a:pt x="0" y="6"/>
                    </a:lnTo>
                    <a:lnTo>
                      <a:pt x="4" y="18"/>
                    </a:lnTo>
                    <a:lnTo>
                      <a:pt x="20" y="26"/>
                    </a:lnTo>
                    <a:lnTo>
                      <a:pt x="20" y="8"/>
                    </a:lnTo>
                    <a:close/>
                  </a:path>
                </a:pathLst>
              </a:custGeom>
              <a:solidFill>
                <a:srgbClr val="666666"/>
              </a:solidFill>
              <a:ln w="9525">
                <a:noFill/>
                <a:round/>
                <a:headEnd/>
                <a:tailEnd/>
              </a:ln>
            </p:spPr>
            <p:txBody>
              <a:bodyPr/>
              <a:lstStyle/>
              <a:p>
                <a:endParaRPr lang="en-US" dirty="0"/>
              </a:p>
            </p:txBody>
          </p:sp>
          <p:sp>
            <p:nvSpPr>
              <p:cNvPr id="905" name="Freeform 144"/>
              <p:cNvSpPr>
                <a:spLocks/>
              </p:cNvSpPr>
              <p:nvPr/>
            </p:nvSpPr>
            <p:spPr bwMode="auto">
              <a:xfrm>
                <a:off x="775" y="2440"/>
                <a:ext cx="6" cy="14"/>
              </a:xfrm>
              <a:custGeom>
                <a:avLst/>
                <a:gdLst/>
                <a:ahLst/>
                <a:cxnLst>
                  <a:cxn ang="0">
                    <a:pos x="6" y="2"/>
                  </a:cxn>
                  <a:cxn ang="0">
                    <a:pos x="0" y="0"/>
                  </a:cxn>
                  <a:cxn ang="0">
                    <a:pos x="0" y="12"/>
                  </a:cxn>
                  <a:cxn ang="0">
                    <a:pos x="6" y="14"/>
                  </a:cxn>
                  <a:cxn ang="0">
                    <a:pos x="6" y="2"/>
                  </a:cxn>
                </a:cxnLst>
                <a:rect l="0" t="0" r="r" b="b"/>
                <a:pathLst>
                  <a:path w="6" h="14">
                    <a:moveTo>
                      <a:pt x="6" y="2"/>
                    </a:moveTo>
                    <a:lnTo>
                      <a:pt x="0" y="0"/>
                    </a:lnTo>
                    <a:lnTo>
                      <a:pt x="0" y="12"/>
                    </a:lnTo>
                    <a:lnTo>
                      <a:pt x="6" y="14"/>
                    </a:lnTo>
                    <a:lnTo>
                      <a:pt x="6" y="2"/>
                    </a:lnTo>
                    <a:close/>
                  </a:path>
                </a:pathLst>
              </a:custGeom>
              <a:solidFill>
                <a:srgbClr val="000000"/>
              </a:solidFill>
              <a:ln w="9525">
                <a:noFill/>
                <a:round/>
                <a:headEnd/>
                <a:tailEnd/>
              </a:ln>
            </p:spPr>
            <p:txBody>
              <a:bodyPr/>
              <a:lstStyle/>
              <a:p>
                <a:endParaRPr lang="en-US" dirty="0"/>
              </a:p>
            </p:txBody>
          </p:sp>
          <p:sp>
            <p:nvSpPr>
              <p:cNvPr id="906" name="Freeform 145"/>
              <p:cNvSpPr>
                <a:spLocks/>
              </p:cNvSpPr>
              <p:nvPr/>
            </p:nvSpPr>
            <p:spPr bwMode="auto">
              <a:xfrm>
                <a:off x="769" y="2440"/>
                <a:ext cx="4" cy="10"/>
              </a:xfrm>
              <a:custGeom>
                <a:avLst/>
                <a:gdLst/>
                <a:ahLst/>
                <a:cxnLst>
                  <a:cxn ang="0">
                    <a:pos x="4" y="4"/>
                  </a:cxn>
                  <a:cxn ang="0">
                    <a:pos x="0" y="0"/>
                  </a:cxn>
                  <a:cxn ang="0">
                    <a:pos x="0" y="8"/>
                  </a:cxn>
                  <a:cxn ang="0">
                    <a:pos x="4" y="10"/>
                  </a:cxn>
                  <a:cxn ang="0">
                    <a:pos x="4" y="4"/>
                  </a:cxn>
                </a:cxnLst>
                <a:rect l="0" t="0" r="r" b="b"/>
                <a:pathLst>
                  <a:path w="4" h="10">
                    <a:moveTo>
                      <a:pt x="4" y="4"/>
                    </a:moveTo>
                    <a:lnTo>
                      <a:pt x="0" y="0"/>
                    </a:lnTo>
                    <a:lnTo>
                      <a:pt x="0" y="8"/>
                    </a:lnTo>
                    <a:lnTo>
                      <a:pt x="4" y="10"/>
                    </a:lnTo>
                    <a:lnTo>
                      <a:pt x="4" y="4"/>
                    </a:lnTo>
                    <a:close/>
                  </a:path>
                </a:pathLst>
              </a:custGeom>
              <a:solidFill>
                <a:srgbClr val="000000"/>
              </a:solidFill>
              <a:ln w="9525">
                <a:noFill/>
                <a:round/>
                <a:headEnd/>
                <a:tailEnd/>
              </a:ln>
            </p:spPr>
            <p:txBody>
              <a:bodyPr/>
              <a:lstStyle/>
              <a:p>
                <a:endParaRPr lang="en-US" dirty="0"/>
              </a:p>
            </p:txBody>
          </p:sp>
          <p:sp>
            <p:nvSpPr>
              <p:cNvPr id="907" name="Freeform 146"/>
              <p:cNvSpPr>
                <a:spLocks/>
              </p:cNvSpPr>
              <p:nvPr/>
            </p:nvSpPr>
            <p:spPr bwMode="auto">
              <a:xfrm>
                <a:off x="829" y="2482"/>
                <a:ext cx="2" cy="2"/>
              </a:xfrm>
              <a:custGeom>
                <a:avLst/>
                <a:gdLst/>
                <a:ahLst/>
                <a:cxnLst>
                  <a:cxn ang="0">
                    <a:pos x="0" y="0"/>
                  </a:cxn>
                  <a:cxn ang="0">
                    <a:pos x="2" y="2"/>
                  </a:cxn>
                  <a:cxn ang="0">
                    <a:pos x="2" y="0"/>
                  </a:cxn>
                  <a:cxn ang="0">
                    <a:pos x="0" y="0"/>
                  </a:cxn>
                </a:cxnLst>
                <a:rect l="0" t="0" r="r" b="b"/>
                <a:pathLst>
                  <a:path w="2" h="2">
                    <a:moveTo>
                      <a:pt x="0" y="0"/>
                    </a:moveTo>
                    <a:lnTo>
                      <a:pt x="2" y="2"/>
                    </a:lnTo>
                    <a:lnTo>
                      <a:pt x="2" y="0"/>
                    </a:lnTo>
                    <a:lnTo>
                      <a:pt x="0" y="0"/>
                    </a:lnTo>
                    <a:close/>
                  </a:path>
                </a:pathLst>
              </a:custGeom>
              <a:solidFill>
                <a:srgbClr val="333333"/>
              </a:solidFill>
              <a:ln w="9525">
                <a:noFill/>
                <a:round/>
                <a:headEnd/>
                <a:tailEnd/>
              </a:ln>
            </p:spPr>
            <p:txBody>
              <a:bodyPr/>
              <a:lstStyle/>
              <a:p>
                <a:endParaRPr lang="en-US" dirty="0"/>
              </a:p>
            </p:txBody>
          </p:sp>
          <p:sp>
            <p:nvSpPr>
              <p:cNvPr id="908" name="Freeform 147"/>
              <p:cNvSpPr>
                <a:spLocks/>
              </p:cNvSpPr>
              <p:nvPr/>
            </p:nvSpPr>
            <p:spPr bwMode="auto">
              <a:xfrm>
                <a:off x="783" y="2440"/>
                <a:ext cx="4" cy="20"/>
              </a:xfrm>
              <a:custGeom>
                <a:avLst/>
                <a:gdLst/>
                <a:ahLst/>
                <a:cxnLst>
                  <a:cxn ang="0">
                    <a:pos x="0" y="0"/>
                  </a:cxn>
                  <a:cxn ang="0">
                    <a:pos x="0" y="20"/>
                  </a:cxn>
                  <a:cxn ang="0">
                    <a:pos x="4" y="18"/>
                  </a:cxn>
                  <a:cxn ang="0">
                    <a:pos x="4" y="2"/>
                  </a:cxn>
                  <a:cxn ang="0">
                    <a:pos x="0" y="0"/>
                  </a:cxn>
                </a:cxnLst>
                <a:rect l="0" t="0" r="r" b="b"/>
                <a:pathLst>
                  <a:path w="4" h="20">
                    <a:moveTo>
                      <a:pt x="0" y="0"/>
                    </a:moveTo>
                    <a:lnTo>
                      <a:pt x="0" y="20"/>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909" name="Freeform 148"/>
              <p:cNvSpPr>
                <a:spLocks/>
              </p:cNvSpPr>
              <p:nvPr/>
            </p:nvSpPr>
            <p:spPr bwMode="auto">
              <a:xfrm>
                <a:off x="783" y="2458"/>
                <a:ext cx="46" cy="28"/>
              </a:xfrm>
              <a:custGeom>
                <a:avLst/>
                <a:gdLst/>
                <a:ahLst/>
                <a:cxnLst>
                  <a:cxn ang="0">
                    <a:pos x="42" y="26"/>
                  </a:cxn>
                  <a:cxn ang="0">
                    <a:pos x="0" y="2"/>
                  </a:cxn>
                  <a:cxn ang="0">
                    <a:pos x="4" y="0"/>
                  </a:cxn>
                  <a:cxn ang="0">
                    <a:pos x="46" y="24"/>
                  </a:cxn>
                  <a:cxn ang="0">
                    <a:pos x="46" y="28"/>
                  </a:cxn>
                  <a:cxn ang="0">
                    <a:pos x="42" y="28"/>
                  </a:cxn>
                  <a:cxn ang="0">
                    <a:pos x="42" y="26"/>
                  </a:cxn>
                </a:cxnLst>
                <a:rect l="0" t="0" r="r" b="b"/>
                <a:pathLst>
                  <a:path w="46" h="28">
                    <a:moveTo>
                      <a:pt x="42" y="26"/>
                    </a:moveTo>
                    <a:lnTo>
                      <a:pt x="0" y="2"/>
                    </a:lnTo>
                    <a:lnTo>
                      <a:pt x="4" y="0"/>
                    </a:lnTo>
                    <a:lnTo>
                      <a:pt x="46" y="24"/>
                    </a:lnTo>
                    <a:lnTo>
                      <a:pt x="46" y="28"/>
                    </a:lnTo>
                    <a:lnTo>
                      <a:pt x="42" y="28"/>
                    </a:lnTo>
                    <a:lnTo>
                      <a:pt x="42" y="26"/>
                    </a:lnTo>
                    <a:close/>
                  </a:path>
                </a:pathLst>
              </a:custGeom>
              <a:solidFill>
                <a:srgbClr val="FFFFFF"/>
              </a:solidFill>
              <a:ln w="9525">
                <a:noFill/>
                <a:round/>
                <a:headEnd/>
                <a:tailEnd/>
              </a:ln>
            </p:spPr>
            <p:txBody>
              <a:bodyPr/>
              <a:lstStyle/>
              <a:p>
                <a:endParaRPr lang="en-US" dirty="0"/>
              </a:p>
            </p:txBody>
          </p:sp>
          <p:sp>
            <p:nvSpPr>
              <p:cNvPr id="910" name="Freeform 149"/>
              <p:cNvSpPr>
                <a:spLocks/>
              </p:cNvSpPr>
              <p:nvPr/>
            </p:nvSpPr>
            <p:spPr bwMode="auto">
              <a:xfrm>
                <a:off x="769" y="2414"/>
                <a:ext cx="80" cy="46"/>
              </a:xfrm>
              <a:custGeom>
                <a:avLst/>
                <a:gdLst/>
                <a:ahLst/>
                <a:cxnLst>
                  <a:cxn ang="0">
                    <a:pos x="80" y="36"/>
                  </a:cxn>
                  <a:cxn ang="0">
                    <a:pos x="16" y="0"/>
                  </a:cxn>
                  <a:cxn ang="0">
                    <a:pos x="0" y="10"/>
                  </a:cxn>
                  <a:cxn ang="0">
                    <a:pos x="64" y="46"/>
                  </a:cxn>
                  <a:cxn ang="0">
                    <a:pos x="80" y="36"/>
                  </a:cxn>
                </a:cxnLst>
                <a:rect l="0" t="0" r="r" b="b"/>
                <a:pathLst>
                  <a:path w="80" h="46">
                    <a:moveTo>
                      <a:pt x="80" y="36"/>
                    </a:moveTo>
                    <a:lnTo>
                      <a:pt x="16" y="0"/>
                    </a:lnTo>
                    <a:lnTo>
                      <a:pt x="0" y="10"/>
                    </a:lnTo>
                    <a:lnTo>
                      <a:pt x="64" y="46"/>
                    </a:lnTo>
                    <a:lnTo>
                      <a:pt x="80" y="36"/>
                    </a:lnTo>
                    <a:close/>
                  </a:path>
                </a:pathLst>
              </a:custGeom>
              <a:solidFill>
                <a:srgbClr val="A6A6A6"/>
              </a:solidFill>
              <a:ln w="9525">
                <a:noFill/>
                <a:round/>
                <a:headEnd/>
                <a:tailEnd/>
              </a:ln>
            </p:spPr>
            <p:txBody>
              <a:bodyPr/>
              <a:lstStyle/>
              <a:p>
                <a:endParaRPr lang="en-US" dirty="0"/>
              </a:p>
            </p:txBody>
          </p:sp>
          <p:sp>
            <p:nvSpPr>
              <p:cNvPr id="911" name="Freeform 150"/>
              <p:cNvSpPr>
                <a:spLocks/>
              </p:cNvSpPr>
              <p:nvPr/>
            </p:nvSpPr>
            <p:spPr bwMode="auto">
              <a:xfrm>
                <a:off x="759" y="2382"/>
                <a:ext cx="147" cy="112"/>
              </a:xfrm>
              <a:custGeom>
                <a:avLst/>
                <a:gdLst/>
                <a:ahLst/>
                <a:cxnLst>
                  <a:cxn ang="0">
                    <a:pos x="70" y="0"/>
                  </a:cxn>
                  <a:cxn ang="0">
                    <a:pos x="4" y="38"/>
                  </a:cxn>
                  <a:cxn ang="0">
                    <a:pos x="2" y="40"/>
                  </a:cxn>
                  <a:cxn ang="0">
                    <a:pos x="2" y="42"/>
                  </a:cxn>
                  <a:cxn ang="0">
                    <a:pos x="0" y="44"/>
                  </a:cxn>
                  <a:cxn ang="0">
                    <a:pos x="0" y="66"/>
                  </a:cxn>
                  <a:cxn ang="0">
                    <a:pos x="2" y="70"/>
                  </a:cxn>
                  <a:cxn ang="0">
                    <a:pos x="4" y="72"/>
                  </a:cxn>
                  <a:cxn ang="0">
                    <a:pos x="70" y="110"/>
                  </a:cxn>
                  <a:cxn ang="0">
                    <a:pos x="74" y="112"/>
                  </a:cxn>
                  <a:cxn ang="0">
                    <a:pos x="78" y="110"/>
                  </a:cxn>
                  <a:cxn ang="0">
                    <a:pos x="143" y="72"/>
                  </a:cxn>
                  <a:cxn ang="0">
                    <a:pos x="145" y="72"/>
                  </a:cxn>
                  <a:cxn ang="0">
                    <a:pos x="147" y="70"/>
                  </a:cxn>
                  <a:cxn ang="0">
                    <a:pos x="147" y="66"/>
                  </a:cxn>
                  <a:cxn ang="0">
                    <a:pos x="147" y="44"/>
                  </a:cxn>
                  <a:cxn ang="0">
                    <a:pos x="145" y="42"/>
                  </a:cxn>
                  <a:cxn ang="0">
                    <a:pos x="143" y="38"/>
                  </a:cxn>
                  <a:cxn ang="0">
                    <a:pos x="135" y="34"/>
                  </a:cxn>
                  <a:cxn ang="0">
                    <a:pos x="78" y="0"/>
                  </a:cxn>
                  <a:cxn ang="0">
                    <a:pos x="74" y="0"/>
                  </a:cxn>
                  <a:cxn ang="0">
                    <a:pos x="70" y="0"/>
                  </a:cxn>
                  <a:cxn ang="0">
                    <a:pos x="72" y="108"/>
                  </a:cxn>
                  <a:cxn ang="0">
                    <a:pos x="6" y="70"/>
                  </a:cxn>
                  <a:cxn ang="0">
                    <a:pos x="4" y="68"/>
                  </a:cxn>
                  <a:cxn ang="0">
                    <a:pos x="4" y="66"/>
                  </a:cxn>
                  <a:cxn ang="0">
                    <a:pos x="4" y="44"/>
                  </a:cxn>
                  <a:cxn ang="0">
                    <a:pos x="4" y="42"/>
                  </a:cxn>
                  <a:cxn ang="0">
                    <a:pos x="6" y="40"/>
                  </a:cxn>
                  <a:cxn ang="0">
                    <a:pos x="72" y="2"/>
                  </a:cxn>
                  <a:cxn ang="0">
                    <a:pos x="76" y="2"/>
                  </a:cxn>
                  <a:cxn ang="0">
                    <a:pos x="133" y="36"/>
                  </a:cxn>
                  <a:cxn ang="0">
                    <a:pos x="141" y="40"/>
                  </a:cxn>
                  <a:cxn ang="0">
                    <a:pos x="143" y="42"/>
                  </a:cxn>
                  <a:cxn ang="0">
                    <a:pos x="145" y="44"/>
                  </a:cxn>
                  <a:cxn ang="0">
                    <a:pos x="145" y="66"/>
                  </a:cxn>
                  <a:cxn ang="0">
                    <a:pos x="143" y="70"/>
                  </a:cxn>
                  <a:cxn ang="0">
                    <a:pos x="141" y="70"/>
                  </a:cxn>
                  <a:cxn ang="0">
                    <a:pos x="76" y="108"/>
                  </a:cxn>
                  <a:cxn ang="0">
                    <a:pos x="72" y="108"/>
                  </a:cxn>
                  <a:cxn ang="0">
                    <a:pos x="70" y="0"/>
                  </a:cxn>
                  <a:cxn ang="0">
                    <a:pos x="145" y="42"/>
                  </a:cxn>
                  <a:cxn ang="0">
                    <a:pos x="70" y="0"/>
                  </a:cxn>
                  <a:cxn ang="0">
                    <a:pos x="143" y="42"/>
                  </a:cxn>
                  <a:cxn ang="0">
                    <a:pos x="70" y="0"/>
                  </a:cxn>
                  <a:cxn ang="0">
                    <a:pos x="143" y="42"/>
                  </a:cxn>
                  <a:cxn ang="0">
                    <a:pos x="70" y="0"/>
                  </a:cxn>
                </a:cxnLst>
                <a:rect l="0" t="0" r="r" b="b"/>
                <a:pathLst>
                  <a:path w="147" h="112">
                    <a:moveTo>
                      <a:pt x="70" y="0"/>
                    </a:moveTo>
                    <a:lnTo>
                      <a:pt x="4" y="38"/>
                    </a:lnTo>
                    <a:lnTo>
                      <a:pt x="2" y="40"/>
                    </a:lnTo>
                    <a:lnTo>
                      <a:pt x="2" y="42"/>
                    </a:lnTo>
                    <a:lnTo>
                      <a:pt x="0" y="44"/>
                    </a:lnTo>
                    <a:lnTo>
                      <a:pt x="0" y="66"/>
                    </a:lnTo>
                    <a:lnTo>
                      <a:pt x="2" y="70"/>
                    </a:lnTo>
                    <a:lnTo>
                      <a:pt x="4" y="72"/>
                    </a:lnTo>
                    <a:lnTo>
                      <a:pt x="70" y="110"/>
                    </a:lnTo>
                    <a:lnTo>
                      <a:pt x="74" y="112"/>
                    </a:lnTo>
                    <a:lnTo>
                      <a:pt x="78" y="110"/>
                    </a:lnTo>
                    <a:lnTo>
                      <a:pt x="143" y="72"/>
                    </a:lnTo>
                    <a:lnTo>
                      <a:pt x="145" y="72"/>
                    </a:lnTo>
                    <a:lnTo>
                      <a:pt x="147" y="70"/>
                    </a:lnTo>
                    <a:lnTo>
                      <a:pt x="147" y="66"/>
                    </a:lnTo>
                    <a:lnTo>
                      <a:pt x="147" y="44"/>
                    </a:lnTo>
                    <a:lnTo>
                      <a:pt x="145" y="42"/>
                    </a:lnTo>
                    <a:lnTo>
                      <a:pt x="143" y="38"/>
                    </a:lnTo>
                    <a:lnTo>
                      <a:pt x="135" y="34"/>
                    </a:lnTo>
                    <a:lnTo>
                      <a:pt x="78" y="0"/>
                    </a:lnTo>
                    <a:lnTo>
                      <a:pt x="74" y="0"/>
                    </a:lnTo>
                    <a:lnTo>
                      <a:pt x="70" y="0"/>
                    </a:lnTo>
                    <a:lnTo>
                      <a:pt x="72" y="108"/>
                    </a:lnTo>
                    <a:lnTo>
                      <a:pt x="6" y="70"/>
                    </a:lnTo>
                    <a:lnTo>
                      <a:pt x="4" y="68"/>
                    </a:lnTo>
                    <a:lnTo>
                      <a:pt x="4" y="66"/>
                    </a:lnTo>
                    <a:lnTo>
                      <a:pt x="4" y="44"/>
                    </a:lnTo>
                    <a:lnTo>
                      <a:pt x="4" y="42"/>
                    </a:lnTo>
                    <a:lnTo>
                      <a:pt x="6" y="40"/>
                    </a:lnTo>
                    <a:lnTo>
                      <a:pt x="72" y="2"/>
                    </a:lnTo>
                    <a:lnTo>
                      <a:pt x="76" y="2"/>
                    </a:lnTo>
                    <a:lnTo>
                      <a:pt x="133" y="36"/>
                    </a:lnTo>
                    <a:lnTo>
                      <a:pt x="141" y="40"/>
                    </a:lnTo>
                    <a:lnTo>
                      <a:pt x="143" y="42"/>
                    </a:lnTo>
                    <a:lnTo>
                      <a:pt x="145" y="44"/>
                    </a:lnTo>
                    <a:lnTo>
                      <a:pt x="145" y="66"/>
                    </a:lnTo>
                    <a:lnTo>
                      <a:pt x="143" y="70"/>
                    </a:lnTo>
                    <a:lnTo>
                      <a:pt x="141" y="70"/>
                    </a:lnTo>
                    <a:lnTo>
                      <a:pt x="76" y="108"/>
                    </a:lnTo>
                    <a:lnTo>
                      <a:pt x="72" y="108"/>
                    </a:lnTo>
                    <a:lnTo>
                      <a:pt x="70" y="0"/>
                    </a:lnTo>
                    <a:lnTo>
                      <a:pt x="145" y="42"/>
                    </a:lnTo>
                    <a:lnTo>
                      <a:pt x="70" y="0"/>
                    </a:lnTo>
                    <a:lnTo>
                      <a:pt x="143" y="42"/>
                    </a:lnTo>
                    <a:lnTo>
                      <a:pt x="70" y="0"/>
                    </a:lnTo>
                    <a:lnTo>
                      <a:pt x="143" y="42"/>
                    </a:lnTo>
                    <a:lnTo>
                      <a:pt x="70" y="0"/>
                    </a:lnTo>
                    <a:close/>
                  </a:path>
                </a:pathLst>
              </a:custGeom>
              <a:solidFill>
                <a:srgbClr val="525151"/>
              </a:solidFill>
              <a:ln w="9525">
                <a:noFill/>
                <a:round/>
                <a:headEnd/>
                <a:tailEnd/>
              </a:ln>
            </p:spPr>
            <p:txBody>
              <a:bodyPr/>
              <a:lstStyle/>
              <a:p>
                <a:endParaRPr lang="en-US" dirty="0"/>
              </a:p>
            </p:txBody>
          </p:sp>
          <p:sp>
            <p:nvSpPr>
              <p:cNvPr id="912" name="Freeform 151"/>
              <p:cNvSpPr>
                <a:spLocks/>
              </p:cNvSpPr>
              <p:nvPr/>
            </p:nvSpPr>
            <p:spPr bwMode="auto">
              <a:xfrm>
                <a:off x="833" y="2388"/>
                <a:ext cx="71" cy="68"/>
              </a:xfrm>
              <a:custGeom>
                <a:avLst/>
                <a:gdLst/>
                <a:ahLst/>
                <a:cxnLst>
                  <a:cxn ang="0">
                    <a:pos x="71" y="0"/>
                  </a:cxn>
                  <a:cxn ang="0">
                    <a:pos x="0" y="40"/>
                  </a:cxn>
                  <a:cxn ang="0">
                    <a:pos x="0" y="68"/>
                  </a:cxn>
                  <a:cxn ang="0">
                    <a:pos x="4" y="66"/>
                  </a:cxn>
                  <a:cxn ang="0">
                    <a:pos x="69" y="28"/>
                  </a:cxn>
                  <a:cxn ang="0">
                    <a:pos x="71" y="26"/>
                  </a:cxn>
                  <a:cxn ang="0">
                    <a:pos x="71" y="24"/>
                  </a:cxn>
                  <a:cxn ang="0">
                    <a:pos x="71" y="2"/>
                  </a:cxn>
                  <a:cxn ang="0">
                    <a:pos x="71" y="0"/>
                  </a:cxn>
                </a:cxnLst>
                <a:rect l="0" t="0" r="r" b="b"/>
                <a:pathLst>
                  <a:path w="71" h="68">
                    <a:moveTo>
                      <a:pt x="71" y="0"/>
                    </a:moveTo>
                    <a:lnTo>
                      <a:pt x="0" y="40"/>
                    </a:lnTo>
                    <a:lnTo>
                      <a:pt x="0" y="68"/>
                    </a:lnTo>
                    <a:lnTo>
                      <a:pt x="4" y="66"/>
                    </a:lnTo>
                    <a:lnTo>
                      <a:pt x="69" y="28"/>
                    </a:lnTo>
                    <a:lnTo>
                      <a:pt x="71" y="26"/>
                    </a:lnTo>
                    <a:lnTo>
                      <a:pt x="71" y="24"/>
                    </a:lnTo>
                    <a:lnTo>
                      <a:pt x="71" y="2"/>
                    </a:lnTo>
                    <a:lnTo>
                      <a:pt x="71" y="0"/>
                    </a:lnTo>
                    <a:close/>
                  </a:path>
                </a:pathLst>
              </a:custGeom>
              <a:solidFill>
                <a:srgbClr val="7D7C7C"/>
              </a:solidFill>
              <a:ln w="9525">
                <a:noFill/>
                <a:round/>
                <a:headEnd/>
                <a:tailEnd/>
              </a:ln>
            </p:spPr>
            <p:txBody>
              <a:bodyPr/>
              <a:lstStyle/>
              <a:p>
                <a:endParaRPr lang="en-US" dirty="0"/>
              </a:p>
            </p:txBody>
          </p:sp>
          <p:sp>
            <p:nvSpPr>
              <p:cNvPr id="913" name="Freeform 152"/>
              <p:cNvSpPr>
                <a:spLocks/>
              </p:cNvSpPr>
              <p:nvPr/>
            </p:nvSpPr>
            <p:spPr bwMode="auto">
              <a:xfrm>
                <a:off x="761" y="2388"/>
                <a:ext cx="72" cy="68"/>
              </a:xfrm>
              <a:custGeom>
                <a:avLst/>
                <a:gdLst/>
                <a:ahLst/>
                <a:cxnLst>
                  <a:cxn ang="0">
                    <a:pos x="72" y="40"/>
                  </a:cxn>
                  <a:cxn ang="0">
                    <a:pos x="0" y="0"/>
                  </a:cxn>
                  <a:cxn ang="0">
                    <a:pos x="0" y="2"/>
                  </a:cxn>
                  <a:cxn ang="0">
                    <a:pos x="0" y="24"/>
                  </a:cxn>
                  <a:cxn ang="0">
                    <a:pos x="0" y="26"/>
                  </a:cxn>
                  <a:cxn ang="0">
                    <a:pos x="2" y="28"/>
                  </a:cxn>
                  <a:cxn ang="0">
                    <a:pos x="68" y="66"/>
                  </a:cxn>
                  <a:cxn ang="0">
                    <a:pos x="72" y="68"/>
                  </a:cxn>
                  <a:cxn ang="0">
                    <a:pos x="72" y="40"/>
                  </a:cxn>
                </a:cxnLst>
                <a:rect l="0" t="0" r="r" b="b"/>
                <a:pathLst>
                  <a:path w="72" h="68">
                    <a:moveTo>
                      <a:pt x="72" y="40"/>
                    </a:moveTo>
                    <a:lnTo>
                      <a:pt x="0" y="0"/>
                    </a:lnTo>
                    <a:lnTo>
                      <a:pt x="0" y="2"/>
                    </a:lnTo>
                    <a:lnTo>
                      <a:pt x="0" y="24"/>
                    </a:lnTo>
                    <a:lnTo>
                      <a:pt x="0" y="26"/>
                    </a:lnTo>
                    <a:lnTo>
                      <a:pt x="2" y="28"/>
                    </a:lnTo>
                    <a:lnTo>
                      <a:pt x="68" y="66"/>
                    </a:lnTo>
                    <a:lnTo>
                      <a:pt x="72" y="68"/>
                    </a:lnTo>
                    <a:lnTo>
                      <a:pt x="72" y="40"/>
                    </a:lnTo>
                    <a:close/>
                  </a:path>
                </a:pathLst>
              </a:custGeom>
              <a:solidFill>
                <a:srgbClr val="C9C9C8"/>
              </a:solidFill>
              <a:ln w="9525">
                <a:noFill/>
                <a:round/>
                <a:headEnd/>
                <a:tailEnd/>
              </a:ln>
            </p:spPr>
            <p:txBody>
              <a:bodyPr/>
              <a:lstStyle/>
              <a:p>
                <a:endParaRPr lang="en-US" dirty="0"/>
              </a:p>
            </p:txBody>
          </p:sp>
          <p:sp>
            <p:nvSpPr>
              <p:cNvPr id="914" name="Freeform 153"/>
              <p:cNvSpPr>
                <a:spLocks/>
              </p:cNvSpPr>
              <p:nvPr/>
            </p:nvSpPr>
            <p:spPr bwMode="auto">
              <a:xfrm>
                <a:off x="761" y="2347"/>
                <a:ext cx="143" cy="81"/>
              </a:xfrm>
              <a:custGeom>
                <a:avLst/>
                <a:gdLst/>
                <a:ahLst/>
                <a:cxnLst>
                  <a:cxn ang="0">
                    <a:pos x="141" y="37"/>
                  </a:cxn>
                  <a:cxn ang="0">
                    <a:pos x="133" y="33"/>
                  </a:cxn>
                  <a:cxn ang="0">
                    <a:pos x="76" y="0"/>
                  </a:cxn>
                  <a:cxn ang="0">
                    <a:pos x="72" y="0"/>
                  </a:cxn>
                  <a:cxn ang="0">
                    <a:pos x="70" y="0"/>
                  </a:cxn>
                  <a:cxn ang="0">
                    <a:pos x="2" y="37"/>
                  </a:cxn>
                  <a:cxn ang="0">
                    <a:pos x="0" y="41"/>
                  </a:cxn>
                  <a:cxn ang="0">
                    <a:pos x="72" y="81"/>
                  </a:cxn>
                  <a:cxn ang="0">
                    <a:pos x="135" y="45"/>
                  </a:cxn>
                  <a:cxn ang="0">
                    <a:pos x="143" y="41"/>
                  </a:cxn>
                  <a:cxn ang="0">
                    <a:pos x="141" y="37"/>
                  </a:cxn>
                </a:cxnLst>
                <a:rect l="0" t="0" r="r" b="b"/>
                <a:pathLst>
                  <a:path w="143" h="81">
                    <a:moveTo>
                      <a:pt x="141" y="37"/>
                    </a:moveTo>
                    <a:lnTo>
                      <a:pt x="133" y="33"/>
                    </a:lnTo>
                    <a:lnTo>
                      <a:pt x="76" y="0"/>
                    </a:lnTo>
                    <a:lnTo>
                      <a:pt x="72" y="0"/>
                    </a:lnTo>
                    <a:lnTo>
                      <a:pt x="70" y="0"/>
                    </a:lnTo>
                    <a:lnTo>
                      <a:pt x="2" y="37"/>
                    </a:lnTo>
                    <a:lnTo>
                      <a:pt x="0" y="41"/>
                    </a:lnTo>
                    <a:lnTo>
                      <a:pt x="72" y="81"/>
                    </a:lnTo>
                    <a:lnTo>
                      <a:pt x="135" y="45"/>
                    </a:lnTo>
                    <a:lnTo>
                      <a:pt x="143" y="41"/>
                    </a:lnTo>
                    <a:lnTo>
                      <a:pt x="141" y="37"/>
                    </a:lnTo>
                    <a:close/>
                  </a:path>
                </a:pathLst>
              </a:custGeom>
              <a:solidFill>
                <a:srgbClr val="E3E3E2"/>
              </a:solidFill>
              <a:ln w="9525">
                <a:noFill/>
                <a:round/>
                <a:headEnd/>
                <a:tailEnd/>
              </a:ln>
            </p:spPr>
            <p:txBody>
              <a:bodyPr/>
              <a:lstStyle/>
              <a:p>
                <a:endParaRPr lang="en-US" dirty="0"/>
              </a:p>
            </p:txBody>
          </p:sp>
          <p:sp>
            <p:nvSpPr>
              <p:cNvPr id="915" name="Freeform 154"/>
              <p:cNvSpPr>
                <a:spLocks/>
              </p:cNvSpPr>
              <p:nvPr/>
            </p:nvSpPr>
            <p:spPr bwMode="auto">
              <a:xfrm>
                <a:off x="783" y="2404"/>
                <a:ext cx="48" cy="46"/>
              </a:xfrm>
              <a:custGeom>
                <a:avLst/>
                <a:gdLst/>
                <a:ahLst/>
                <a:cxnLst>
                  <a:cxn ang="0">
                    <a:pos x="48" y="30"/>
                  </a:cxn>
                  <a:cxn ang="0">
                    <a:pos x="46" y="30"/>
                  </a:cxn>
                  <a:cxn ang="0">
                    <a:pos x="46" y="24"/>
                  </a:cxn>
                  <a:cxn ang="0">
                    <a:pos x="42" y="24"/>
                  </a:cxn>
                  <a:cxn ang="0">
                    <a:pos x="0" y="0"/>
                  </a:cxn>
                  <a:cxn ang="0">
                    <a:pos x="0" y="18"/>
                  </a:cxn>
                  <a:cxn ang="0">
                    <a:pos x="42" y="44"/>
                  </a:cxn>
                  <a:cxn ang="0">
                    <a:pos x="46" y="46"/>
                  </a:cxn>
                  <a:cxn ang="0">
                    <a:pos x="46" y="42"/>
                  </a:cxn>
                  <a:cxn ang="0">
                    <a:pos x="48" y="44"/>
                  </a:cxn>
                  <a:cxn ang="0">
                    <a:pos x="48" y="30"/>
                  </a:cxn>
                </a:cxnLst>
                <a:rect l="0" t="0" r="r" b="b"/>
                <a:pathLst>
                  <a:path w="48" h="46">
                    <a:moveTo>
                      <a:pt x="48" y="30"/>
                    </a:moveTo>
                    <a:lnTo>
                      <a:pt x="46" y="30"/>
                    </a:lnTo>
                    <a:lnTo>
                      <a:pt x="46" y="24"/>
                    </a:lnTo>
                    <a:lnTo>
                      <a:pt x="42" y="24"/>
                    </a:lnTo>
                    <a:lnTo>
                      <a:pt x="0" y="0"/>
                    </a:lnTo>
                    <a:lnTo>
                      <a:pt x="0" y="18"/>
                    </a:lnTo>
                    <a:lnTo>
                      <a:pt x="42" y="44"/>
                    </a:lnTo>
                    <a:lnTo>
                      <a:pt x="46" y="46"/>
                    </a:lnTo>
                    <a:lnTo>
                      <a:pt x="46" y="42"/>
                    </a:lnTo>
                    <a:lnTo>
                      <a:pt x="48" y="44"/>
                    </a:lnTo>
                    <a:lnTo>
                      <a:pt x="48" y="30"/>
                    </a:lnTo>
                    <a:close/>
                  </a:path>
                </a:pathLst>
              </a:custGeom>
              <a:solidFill>
                <a:srgbClr val="666666"/>
              </a:solidFill>
              <a:ln w="9525">
                <a:noFill/>
                <a:round/>
                <a:headEnd/>
                <a:tailEnd/>
              </a:ln>
            </p:spPr>
            <p:txBody>
              <a:bodyPr/>
              <a:lstStyle/>
              <a:p>
                <a:endParaRPr lang="en-US" dirty="0"/>
              </a:p>
            </p:txBody>
          </p:sp>
          <p:sp>
            <p:nvSpPr>
              <p:cNvPr id="916" name="Freeform 155"/>
              <p:cNvSpPr>
                <a:spLocks/>
              </p:cNvSpPr>
              <p:nvPr/>
            </p:nvSpPr>
            <p:spPr bwMode="auto">
              <a:xfrm>
                <a:off x="763" y="2394"/>
                <a:ext cx="20" cy="28"/>
              </a:xfrm>
              <a:custGeom>
                <a:avLst/>
                <a:gdLst/>
                <a:ahLst/>
                <a:cxnLst>
                  <a:cxn ang="0">
                    <a:pos x="20" y="10"/>
                  </a:cxn>
                  <a:cxn ang="0">
                    <a:pos x="4" y="0"/>
                  </a:cxn>
                  <a:cxn ang="0">
                    <a:pos x="0" y="8"/>
                  </a:cxn>
                  <a:cxn ang="0">
                    <a:pos x="4" y="20"/>
                  </a:cxn>
                  <a:cxn ang="0">
                    <a:pos x="20" y="28"/>
                  </a:cxn>
                  <a:cxn ang="0">
                    <a:pos x="20" y="10"/>
                  </a:cxn>
                </a:cxnLst>
                <a:rect l="0" t="0" r="r" b="b"/>
                <a:pathLst>
                  <a:path w="20" h="28">
                    <a:moveTo>
                      <a:pt x="20" y="10"/>
                    </a:moveTo>
                    <a:lnTo>
                      <a:pt x="4" y="0"/>
                    </a:lnTo>
                    <a:lnTo>
                      <a:pt x="0" y="8"/>
                    </a:lnTo>
                    <a:lnTo>
                      <a:pt x="4" y="20"/>
                    </a:lnTo>
                    <a:lnTo>
                      <a:pt x="20" y="28"/>
                    </a:lnTo>
                    <a:lnTo>
                      <a:pt x="20" y="10"/>
                    </a:lnTo>
                    <a:close/>
                  </a:path>
                </a:pathLst>
              </a:custGeom>
              <a:solidFill>
                <a:srgbClr val="666666"/>
              </a:solidFill>
              <a:ln w="9525">
                <a:noFill/>
                <a:round/>
                <a:headEnd/>
                <a:tailEnd/>
              </a:ln>
            </p:spPr>
            <p:txBody>
              <a:bodyPr/>
              <a:lstStyle/>
              <a:p>
                <a:endParaRPr lang="en-US" dirty="0"/>
              </a:p>
            </p:txBody>
          </p:sp>
          <p:sp>
            <p:nvSpPr>
              <p:cNvPr id="917" name="Freeform 156"/>
              <p:cNvSpPr>
                <a:spLocks/>
              </p:cNvSpPr>
              <p:nvPr/>
            </p:nvSpPr>
            <p:spPr bwMode="auto">
              <a:xfrm>
                <a:off x="775" y="2402"/>
                <a:ext cx="6" cy="16"/>
              </a:xfrm>
              <a:custGeom>
                <a:avLst/>
                <a:gdLst/>
                <a:ahLst/>
                <a:cxnLst>
                  <a:cxn ang="0">
                    <a:pos x="6" y="4"/>
                  </a:cxn>
                  <a:cxn ang="0">
                    <a:pos x="0" y="0"/>
                  </a:cxn>
                  <a:cxn ang="0">
                    <a:pos x="0" y="12"/>
                  </a:cxn>
                  <a:cxn ang="0">
                    <a:pos x="6" y="16"/>
                  </a:cxn>
                  <a:cxn ang="0">
                    <a:pos x="6" y="4"/>
                  </a:cxn>
                </a:cxnLst>
                <a:rect l="0" t="0" r="r" b="b"/>
                <a:pathLst>
                  <a:path w="6" h="16">
                    <a:moveTo>
                      <a:pt x="6" y="4"/>
                    </a:moveTo>
                    <a:lnTo>
                      <a:pt x="0" y="0"/>
                    </a:lnTo>
                    <a:lnTo>
                      <a:pt x="0" y="12"/>
                    </a:lnTo>
                    <a:lnTo>
                      <a:pt x="6" y="16"/>
                    </a:lnTo>
                    <a:lnTo>
                      <a:pt x="6" y="4"/>
                    </a:lnTo>
                    <a:close/>
                  </a:path>
                </a:pathLst>
              </a:custGeom>
              <a:solidFill>
                <a:srgbClr val="000000"/>
              </a:solidFill>
              <a:ln w="9525">
                <a:noFill/>
                <a:round/>
                <a:headEnd/>
                <a:tailEnd/>
              </a:ln>
            </p:spPr>
            <p:txBody>
              <a:bodyPr/>
              <a:lstStyle/>
              <a:p>
                <a:endParaRPr lang="en-US" dirty="0"/>
              </a:p>
            </p:txBody>
          </p:sp>
          <p:sp>
            <p:nvSpPr>
              <p:cNvPr id="918" name="Freeform 157"/>
              <p:cNvSpPr>
                <a:spLocks/>
              </p:cNvSpPr>
              <p:nvPr/>
            </p:nvSpPr>
            <p:spPr bwMode="auto">
              <a:xfrm>
                <a:off x="769" y="2404"/>
                <a:ext cx="4" cy="10"/>
              </a:xfrm>
              <a:custGeom>
                <a:avLst/>
                <a:gdLst/>
                <a:ahLst/>
                <a:cxnLst>
                  <a:cxn ang="0">
                    <a:pos x="4" y="2"/>
                  </a:cxn>
                  <a:cxn ang="0">
                    <a:pos x="0" y="0"/>
                  </a:cxn>
                  <a:cxn ang="0">
                    <a:pos x="0" y="8"/>
                  </a:cxn>
                  <a:cxn ang="0">
                    <a:pos x="4" y="10"/>
                  </a:cxn>
                  <a:cxn ang="0">
                    <a:pos x="4" y="2"/>
                  </a:cxn>
                </a:cxnLst>
                <a:rect l="0" t="0" r="r" b="b"/>
                <a:pathLst>
                  <a:path w="4" h="10">
                    <a:moveTo>
                      <a:pt x="4" y="2"/>
                    </a:moveTo>
                    <a:lnTo>
                      <a:pt x="0" y="0"/>
                    </a:lnTo>
                    <a:lnTo>
                      <a:pt x="0" y="8"/>
                    </a:lnTo>
                    <a:lnTo>
                      <a:pt x="4" y="10"/>
                    </a:lnTo>
                    <a:lnTo>
                      <a:pt x="4" y="2"/>
                    </a:lnTo>
                    <a:close/>
                  </a:path>
                </a:pathLst>
              </a:custGeom>
              <a:solidFill>
                <a:srgbClr val="000000"/>
              </a:solidFill>
              <a:ln w="9525">
                <a:noFill/>
                <a:round/>
                <a:headEnd/>
                <a:tailEnd/>
              </a:ln>
            </p:spPr>
            <p:txBody>
              <a:bodyPr/>
              <a:lstStyle/>
              <a:p>
                <a:endParaRPr lang="en-US" dirty="0"/>
              </a:p>
            </p:txBody>
          </p:sp>
          <p:sp>
            <p:nvSpPr>
              <p:cNvPr id="919" name="Freeform 158"/>
              <p:cNvSpPr>
                <a:spLocks/>
              </p:cNvSpPr>
              <p:nvPr/>
            </p:nvSpPr>
            <p:spPr bwMode="auto">
              <a:xfrm>
                <a:off x="829" y="2444"/>
                <a:ext cx="2" cy="4"/>
              </a:xfrm>
              <a:custGeom>
                <a:avLst/>
                <a:gdLst/>
                <a:ahLst/>
                <a:cxnLst>
                  <a:cxn ang="0">
                    <a:pos x="0" y="2"/>
                  </a:cxn>
                  <a:cxn ang="0">
                    <a:pos x="2" y="4"/>
                  </a:cxn>
                  <a:cxn ang="0">
                    <a:pos x="2" y="0"/>
                  </a:cxn>
                  <a:cxn ang="0">
                    <a:pos x="0" y="2"/>
                  </a:cxn>
                </a:cxnLst>
                <a:rect l="0" t="0" r="r" b="b"/>
                <a:pathLst>
                  <a:path w="2" h="4">
                    <a:moveTo>
                      <a:pt x="0" y="2"/>
                    </a:moveTo>
                    <a:lnTo>
                      <a:pt x="2" y="4"/>
                    </a:lnTo>
                    <a:lnTo>
                      <a:pt x="2" y="0"/>
                    </a:lnTo>
                    <a:lnTo>
                      <a:pt x="0" y="2"/>
                    </a:lnTo>
                    <a:close/>
                  </a:path>
                </a:pathLst>
              </a:custGeom>
              <a:solidFill>
                <a:srgbClr val="333333"/>
              </a:solidFill>
              <a:ln w="9525">
                <a:noFill/>
                <a:round/>
                <a:headEnd/>
                <a:tailEnd/>
              </a:ln>
            </p:spPr>
            <p:txBody>
              <a:bodyPr/>
              <a:lstStyle/>
              <a:p>
                <a:endParaRPr lang="en-US" dirty="0"/>
              </a:p>
            </p:txBody>
          </p:sp>
          <p:sp>
            <p:nvSpPr>
              <p:cNvPr id="920" name="Freeform 159"/>
              <p:cNvSpPr>
                <a:spLocks/>
              </p:cNvSpPr>
              <p:nvPr/>
            </p:nvSpPr>
            <p:spPr bwMode="auto">
              <a:xfrm>
                <a:off x="783" y="2404"/>
                <a:ext cx="4" cy="18"/>
              </a:xfrm>
              <a:custGeom>
                <a:avLst/>
                <a:gdLst/>
                <a:ahLst/>
                <a:cxnLst>
                  <a:cxn ang="0">
                    <a:pos x="0" y="0"/>
                  </a:cxn>
                  <a:cxn ang="0">
                    <a:pos x="0" y="18"/>
                  </a:cxn>
                  <a:cxn ang="0">
                    <a:pos x="4" y="18"/>
                  </a:cxn>
                  <a:cxn ang="0">
                    <a:pos x="4" y="2"/>
                  </a:cxn>
                  <a:cxn ang="0">
                    <a:pos x="0" y="0"/>
                  </a:cxn>
                </a:cxnLst>
                <a:rect l="0" t="0" r="r" b="b"/>
                <a:pathLst>
                  <a:path w="4" h="18">
                    <a:moveTo>
                      <a:pt x="0" y="0"/>
                    </a:moveTo>
                    <a:lnTo>
                      <a:pt x="0" y="18"/>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921" name="Freeform 160"/>
              <p:cNvSpPr>
                <a:spLocks/>
              </p:cNvSpPr>
              <p:nvPr/>
            </p:nvSpPr>
            <p:spPr bwMode="auto">
              <a:xfrm>
                <a:off x="783" y="2422"/>
                <a:ext cx="46" cy="28"/>
              </a:xfrm>
              <a:custGeom>
                <a:avLst/>
                <a:gdLst/>
                <a:ahLst/>
                <a:cxnLst>
                  <a:cxn ang="0">
                    <a:pos x="42" y="26"/>
                  </a:cxn>
                  <a:cxn ang="0">
                    <a:pos x="0" y="0"/>
                  </a:cxn>
                  <a:cxn ang="0">
                    <a:pos x="4" y="0"/>
                  </a:cxn>
                  <a:cxn ang="0">
                    <a:pos x="46" y="24"/>
                  </a:cxn>
                  <a:cxn ang="0">
                    <a:pos x="46" y="28"/>
                  </a:cxn>
                  <a:cxn ang="0">
                    <a:pos x="42" y="26"/>
                  </a:cxn>
                </a:cxnLst>
                <a:rect l="0" t="0" r="r" b="b"/>
                <a:pathLst>
                  <a:path w="46" h="28">
                    <a:moveTo>
                      <a:pt x="42" y="26"/>
                    </a:moveTo>
                    <a:lnTo>
                      <a:pt x="0" y="0"/>
                    </a:lnTo>
                    <a:lnTo>
                      <a:pt x="4" y="0"/>
                    </a:lnTo>
                    <a:lnTo>
                      <a:pt x="46" y="24"/>
                    </a:lnTo>
                    <a:lnTo>
                      <a:pt x="46" y="28"/>
                    </a:lnTo>
                    <a:lnTo>
                      <a:pt x="42" y="26"/>
                    </a:lnTo>
                    <a:close/>
                  </a:path>
                </a:pathLst>
              </a:custGeom>
              <a:solidFill>
                <a:srgbClr val="FFFFFF"/>
              </a:solidFill>
              <a:ln w="9525">
                <a:noFill/>
                <a:round/>
                <a:headEnd/>
                <a:tailEnd/>
              </a:ln>
            </p:spPr>
            <p:txBody>
              <a:bodyPr/>
              <a:lstStyle/>
              <a:p>
                <a:endParaRPr lang="en-US" dirty="0"/>
              </a:p>
            </p:txBody>
          </p:sp>
          <p:sp>
            <p:nvSpPr>
              <p:cNvPr id="922" name="Freeform 161"/>
              <p:cNvSpPr>
                <a:spLocks/>
              </p:cNvSpPr>
              <p:nvPr/>
            </p:nvSpPr>
            <p:spPr bwMode="auto">
              <a:xfrm>
                <a:off x="769" y="2378"/>
                <a:ext cx="80" cy="46"/>
              </a:xfrm>
              <a:custGeom>
                <a:avLst/>
                <a:gdLst/>
                <a:ahLst/>
                <a:cxnLst>
                  <a:cxn ang="0">
                    <a:pos x="80" y="36"/>
                  </a:cxn>
                  <a:cxn ang="0">
                    <a:pos x="16" y="0"/>
                  </a:cxn>
                  <a:cxn ang="0">
                    <a:pos x="0" y="10"/>
                  </a:cxn>
                  <a:cxn ang="0">
                    <a:pos x="64" y="46"/>
                  </a:cxn>
                  <a:cxn ang="0">
                    <a:pos x="80" y="36"/>
                  </a:cxn>
                </a:cxnLst>
                <a:rect l="0" t="0" r="r" b="b"/>
                <a:pathLst>
                  <a:path w="80" h="46">
                    <a:moveTo>
                      <a:pt x="80" y="36"/>
                    </a:moveTo>
                    <a:lnTo>
                      <a:pt x="16" y="0"/>
                    </a:lnTo>
                    <a:lnTo>
                      <a:pt x="0" y="10"/>
                    </a:lnTo>
                    <a:lnTo>
                      <a:pt x="64" y="46"/>
                    </a:lnTo>
                    <a:lnTo>
                      <a:pt x="80" y="36"/>
                    </a:lnTo>
                    <a:close/>
                  </a:path>
                </a:pathLst>
              </a:custGeom>
              <a:solidFill>
                <a:srgbClr val="A6A6A6"/>
              </a:solidFill>
              <a:ln w="9525">
                <a:noFill/>
                <a:round/>
                <a:headEnd/>
                <a:tailEnd/>
              </a:ln>
            </p:spPr>
            <p:txBody>
              <a:bodyPr/>
              <a:lstStyle/>
              <a:p>
                <a:endParaRPr lang="en-US" dirty="0"/>
              </a:p>
            </p:txBody>
          </p:sp>
          <p:sp>
            <p:nvSpPr>
              <p:cNvPr id="923" name="Freeform 162"/>
              <p:cNvSpPr>
                <a:spLocks/>
              </p:cNvSpPr>
              <p:nvPr/>
            </p:nvSpPr>
            <p:spPr bwMode="auto">
              <a:xfrm>
                <a:off x="759" y="2345"/>
                <a:ext cx="147" cy="111"/>
              </a:xfrm>
              <a:custGeom>
                <a:avLst/>
                <a:gdLst/>
                <a:ahLst/>
                <a:cxnLst>
                  <a:cxn ang="0">
                    <a:pos x="70" y="2"/>
                  </a:cxn>
                  <a:cxn ang="0">
                    <a:pos x="4" y="39"/>
                  </a:cxn>
                  <a:cxn ang="0">
                    <a:pos x="2" y="39"/>
                  </a:cxn>
                  <a:cxn ang="0">
                    <a:pos x="2" y="43"/>
                  </a:cxn>
                  <a:cxn ang="0">
                    <a:pos x="0" y="45"/>
                  </a:cxn>
                  <a:cxn ang="0">
                    <a:pos x="0" y="67"/>
                  </a:cxn>
                  <a:cxn ang="0">
                    <a:pos x="2" y="71"/>
                  </a:cxn>
                  <a:cxn ang="0">
                    <a:pos x="4" y="73"/>
                  </a:cxn>
                  <a:cxn ang="0">
                    <a:pos x="70" y="111"/>
                  </a:cxn>
                  <a:cxn ang="0">
                    <a:pos x="74" y="111"/>
                  </a:cxn>
                  <a:cxn ang="0">
                    <a:pos x="78" y="111"/>
                  </a:cxn>
                  <a:cxn ang="0">
                    <a:pos x="143" y="73"/>
                  </a:cxn>
                  <a:cxn ang="0">
                    <a:pos x="145" y="71"/>
                  </a:cxn>
                  <a:cxn ang="0">
                    <a:pos x="147" y="69"/>
                  </a:cxn>
                  <a:cxn ang="0">
                    <a:pos x="147" y="67"/>
                  </a:cxn>
                  <a:cxn ang="0">
                    <a:pos x="147" y="45"/>
                  </a:cxn>
                  <a:cxn ang="0">
                    <a:pos x="145" y="41"/>
                  </a:cxn>
                  <a:cxn ang="0">
                    <a:pos x="143" y="39"/>
                  </a:cxn>
                  <a:cxn ang="0">
                    <a:pos x="135" y="35"/>
                  </a:cxn>
                  <a:cxn ang="0">
                    <a:pos x="78" y="2"/>
                  </a:cxn>
                  <a:cxn ang="0">
                    <a:pos x="74" y="0"/>
                  </a:cxn>
                  <a:cxn ang="0">
                    <a:pos x="70" y="2"/>
                  </a:cxn>
                  <a:cxn ang="0">
                    <a:pos x="72" y="109"/>
                  </a:cxn>
                  <a:cxn ang="0">
                    <a:pos x="6" y="71"/>
                  </a:cxn>
                  <a:cxn ang="0">
                    <a:pos x="4" y="69"/>
                  </a:cxn>
                  <a:cxn ang="0">
                    <a:pos x="4" y="67"/>
                  </a:cxn>
                  <a:cxn ang="0">
                    <a:pos x="4" y="45"/>
                  </a:cxn>
                  <a:cxn ang="0">
                    <a:pos x="4" y="43"/>
                  </a:cxn>
                  <a:cxn ang="0">
                    <a:pos x="6" y="41"/>
                  </a:cxn>
                  <a:cxn ang="0">
                    <a:pos x="72" y="4"/>
                  </a:cxn>
                  <a:cxn ang="0">
                    <a:pos x="76" y="4"/>
                  </a:cxn>
                  <a:cxn ang="0">
                    <a:pos x="133" y="37"/>
                  </a:cxn>
                  <a:cxn ang="0">
                    <a:pos x="141" y="41"/>
                  </a:cxn>
                  <a:cxn ang="0">
                    <a:pos x="143" y="43"/>
                  </a:cxn>
                  <a:cxn ang="0">
                    <a:pos x="145" y="45"/>
                  </a:cxn>
                  <a:cxn ang="0">
                    <a:pos x="145" y="67"/>
                  </a:cxn>
                  <a:cxn ang="0">
                    <a:pos x="143" y="69"/>
                  </a:cxn>
                  <a:cxn ang="0">
                    <a:pos x="141" y="71"/>
                  </a:cxn>
                  <a:cxn ang="0">
                    <a:pos x="76" y="109"/>
                  </a:cxn>
                  <a:cxn ang="0">
                    <a:pos x="72" y="109"/>
                  </a:cxn>
                  <a:cxn ang="0">
                    <a:pos x="70" y="2"/>
                  </a:cxn>
                  <a:cxn ang="0">
                    <a:pos x="145" y="41"/>
                  </a:cxn>
                  <a:cxn ang="0">
                    <a:pos x="70" y="2"/>
                  </a:cxn>
                  <a:cxn ang="0">
                    <a:pos x="143" y="43"/>
                  </a:cxn>
                  <a:cxn ang="0">
                    <a:pos x="70" y="2"/>
                  </a:cxn>
                  <a:cxn ang="0">
                    <a:pos x="143" y="43"/>
                  </a:cxn>
                  <a:cxn ang="0">
                    <a:pos x="70" y="2"/>
                  </a:cxn>
                </a:cxnLst>
                <a:rect l="0" t="0" r="r" b="b"/>
                <a:pathLst>
                  <a:path w="147" h="111">
                    <a:moveTo>
                      <a:pt x="70" y="2"/>
                    </a:moveTo>
                    <a:lnTo>
                      <a:pt x="4" y="39"/>
                    </a:lnTo>
                    <a:lnTo>
                      <a:pt x="2" y="39"/>
                    </a:lnTo>
                    <a:lnTo>
                      <a:pt x="2" y="43"/>
                    </a:lnTo>
                    <a:lnTo>
                      <a:pt x="0" y="45"/>
                    </a:lnTo>
                    <a:lnTo>
                      <a:pt x="0" y="67"/>
                    </a:lnTo>
                    <a:lnTo>
                      <a:pt x="2" y="71"/>
                    </a:lnTo>
                    <a:lnTo>
                      <a:pt x="4" y="73"/>
                    </a:lnTo>
                    <a:lnTo>
                      <a:pt x="70" y="111"/>
                    </a:lnTo>
                    <a:lnTo>
                      <a:pt x="74" y="111"/>
                    </a:lnTo>
                    <a:lnTo>
                      <a:pt x="78" y="111"/>
                    </a:lnTo>
                    <a:lnTo>
                      <a:pt x="143" y="73"/>
                    </a:lnTo>
                    <a:lnTo>
                      <a:pt x="145" y="71"/>
                    </a:lnTo>
                    <a:lnTo>
                      <a:pt x="147" y="69"/>
                    </a:lnTo>
                    <a:lnTo>
                      <a:pt x="147" y="67"/>
                    </a:lnTo>
                    <a:lnTo>
                      <a:pt x="147" y="45"/>
                    </a:lnTo>
                    <a:lnTo>
                      <a:pt x="145" y="41"/>
                    </a:lnTo>
                    <a:lnTo>
                      <a:pt x="143" y="39"/>
                    </a:lnTo>
                    <a:lnTo>
                      <a:pt x="135" y="35"/>
                    </a:lnTo>
                    <a:lnTo>
                      <a:pt x="78" y="2"/>
                    </a:lnTo>
                    <a:lnTo>
                      <a:pt x="74" y="0"/>
                    </a:lnTo>
                    <a:lnTo>
                      <a:pt x="70" y="2"/>
                    </a:lnTo>
                    <a:lnTo>
                      <a:pt x="72" y="109"/>
                    </a:lnTo>
                    <a:lnTo>
                      <a:pt x="6" y="71"/>
                    </a:lnTo>
                    <a:lnTo>
                      <a:pt x="4" y="69"/>
                    </a:lnTo>
                    <a:lnTo>
                      <a:pt x="4" y="67"/>
                    </a:lnTo>
                    <a:lnTo>
                      <a:pt x="4" y="45"/>
                    </a:lnTo>
                    <a:lnTo>
                      <a:pt x="4" y="43"/>
                    </a:lnTo>
                    <a:lnTo>
                      <a:pt x="6" y="41"/>
                    </a:lnTo>
                    <a:lnTo>
                      <a:pt x="72" y="4"/>
                    </a:lnTo>
                    <a:lnTo>
                      <a:pt x="76" y="4"/>
                    </a:lnTo>
                    <a:lnTo>
                      <a:pt x="133" y="37"/>
                    </a:lnTo>
                    <a:lnTo>
                      <a:pt x="141" y="41"/>
                    </a:lnTo>
                    <a:lnTo>
                      <a:pt x="143" y="43"/>
                    </a:lnTo>
                    <a:lnTo>
                      <a:pt x="145" y="45"/>
                    </a:lnTo>
                    <a:lnTo>
                      <a:pt x="145" y="67"/>
                    </a:lnTo>
                    <a:lnTo>
                      <a:pt x="143" y="69"/>
                    </a:lnTo>
                    <a:lnTo>
                      <a:pt x="141" y="71"/>
                    </a:lnTo>
                    <a:lnTo>
                      <a:pt x="76" y="109"/>
                    </a:lnTo>
                    <a:lnTo>
                      <a:pt x="72" y="109"/>
                    </a:lnTo>
                    <a:lnTo>
                      <a:pt x="70" y="2"/>
                    </a:lnTo>
                    <a:lnTo>
                      <a:pt x="145" y="41"/>
                    </a:lnTo>
                    <a:lnTo>
                      <a:pt x="70" y="2"/>
                    </a:lnTo>
                    <a:lnTo>
                      <a:pt x="143" y="43"/>
                    </a:lnTo>
                    <a:lnTo>
                      <a:pt x="70" y="2"/>
                    </a:lnTo>
                    <a:lnTo>
                      <a:pt x="143" y="43"/>
                    </a:lnTo>
                    <a:lnTo>
                      <a:pt x="70" y="2"/>
                    </a:lnTo>
                    <a:close/>
                  </a:path>
                </a:pathLst>
              </a:custGeom>
              <a:solidFill>
                <a:srgbClr val="525151"/>
              </a:solidFill>
              <a:ln w="9525">
                <a:noFill/>
                <a:round/>
                <a:headEnd/>
                <a:tailEnd/>
              </a:ln>
            </p:spPr>
            <p:txBody>
              <a:bodyPr/>
              <a:lstStyle/>
              <a:p>
                <a:endParaRPr lang="en-US" dirty="0"/>
              </a:p>
            </p:txBody>
          </p:sp>
          <p:sp>
            <p:nvSpPr>
              <p:cNvPr id="924" name="Freeform 163"/>
              <p:cNvSpPr>
                <a:spLocks/>
              </p:cNvSpPr>
              <p:nvPr/>
            </p:nvSpPr>
            <p:spPr bwMode="auto">
              <a:xfrm>
                <a:off x="833" y="2351"/>
                <a:ext cx="71" cy="67"/>
              </a:xfrm>
              <a:custGeom>
                <a:avLst/>
                <a:gdLst/>
                <a:ahLst/>
                <a:cxnLst>
                  <a:cxn ang="0">
                    <a:pos x="71" y="0"/>
                  </a:cxn>
                  <a:cxn ang="0">
                    <a:pos x="0" y="41"/>
                  </a:cxn>
                  <a:cxn ang="0">
                    <a:pos x="0" y="67"/>
                  </a:cxn>
                  <a:cxn ang="0">
                    <a:pos x="4" y="67"/>
                  </a:cxn>
                  <a:cxn ang="0">
                    <a:pos x="69" y="29"/>
                  </a:cxn>
                  <a:cxn ang="0">
                    <a:pos x="71" y="27"/>
                  </a:cxn>
                  <a:cxn ang="0">
                    <a:pos x="71" y="25"/>
                  </a:cxn>
                  <a:cxn ang="0">
                    <a:pos x="71" y="4"/>
                  </a:cxn>
                  <a:cxn ang="0">
                    <a:pos x="71" y="0"/>
                  </a:cxn>
                </a:cxnLst>
                <a:rect l="0" t="0" r="r" b="b"/>
                <a:pathLst>
                  <a:path w="71" h="67">
                    <a:moveTo>
                      <a:pt x="71" y="0"/>
                    </a:moveTo>
                    <a:lnTo>
                      <a:pt x="0" y="41"/>
                    </a:lnTo>
                    <a:lnTo>
                      <a:pt x="0" y="67"/>
                    </a:lnTo>
                    <a:lnTo>
                      <a:pt x="4" y="67"/>
                    </a:lnTo>
                    <a:lnTo>
                      <a:pt x="69" y="29"/>
                    </a:lnTo>
                    <a:lnTo>
                      <a:pt x="71" y="27"/>
                    </a:lnTo>
                    <a:lnTo>
                      <a:pt x="71" y="25"/>
                    </a:lnTo>
                    <a:lnTo>
                      <a:pt x="71" y="4"/>
                    </a:lnTo>
                    <a:lnTo>
                      <a:pt x="71" y="0"/>
                    </a:lnTo>
                    <a:close/>
                  </a:path>
                </a:pathLst>
              </a:custGeom>
              <a:solidFill>
                <a:srgbClr val="7D7C7C"/>
              </a:solidFill>
              <a:ln w="9525">
                <a:noFill/>
                <a:round/>
                <a:headEnd/>
                <a:tailEnd/>
              </a:ln>
            </p:spPr>
            <p:txBody>
              <a:bodyPr/>
              <a:lstStyle/>
              <a:p>
                <a:endParaRPr lang="en-US" dirty="0"/>
              </a:p>
            </p:txBody>
          </p:sp>
          <p:sp>
            <p:nvSpPr>
              <p:cNvPr id="925" name="Freeform 164"/>
              <p:cNvSpPr>
                <a:spLocks/>
              </p:cNvSpPr>
              <p:nvPr/>
            </p:nvSpPr>
            <p:spPr bwMode="auto">
              <a:xfrm>
                <a:off x="761" y="2351"/>
                <a:ext cx="72" cy="67"/>
              </a:xfrm>
              <a:custGeom>
                <a:avLst/>
                <a:gdLst/>
                <a:ahLst/>
                <a:cxnLst>
                  <a:cxn ang="0">
                    <a:pos x="72" y="41"/>
                  </a:cxn>
                  <a:cxn ang="0">
                    <a:pos x="0" y="0"/>
                  </a:cxn>
                  <a:cxn ang="0">
                    <a:pos x="0" y="4"/>
                  </a:cxn>
                  <a:cxn ang="0">
                    <a:pos x="0" y="25"/>
                  </a:cxn>
                  <a:cxn ang="0">
                    <a:pos x="0" y="27"/>
                  </a:cxn>
                  <a:cxn ang="0">
                    <a:pos x="2" y="29"/>
                  </a:cxn>
                  <a:cxn ang="0">
                    <a:pos x="68" y="67"/>
                  </a:cxn>
                  <a:cxn ang="0">
                    <a:pos x="72" y="67"/>
                  </a:cxn>
                  <a:cxn ang="0">
                    <a:pos x="72" y="41"/>
                  </a:cxn>
                </a:cxnLst>
                <a:rect l="0" t="0" r="r" b="b"/>
                <a:pathLst>
                  <a:path w="72" h="67">
                    <a:moveTo>
                      <a:pt x="72" y="41"/>
                    </a:moveTo>
                    <a:lnTo>
                      <a:pt x="0" y="0"/>
                    </a:lnTo>
                    <a:lnTo>
                      <a:pt x="0" y="4"/>
                    </a:lnTo>
                    <a:lnTo>
                      <a:pt x="0" y="25"/>
                    </a:lnTo>
                    <a:lnTo>
                      <a:pt x="0" y="27"/>
                    </a:lnTo>
                    <a:lnTo>
                      <a:pt x="2" y="29"/>
                    </a:lnTo>
                    <a:lnTo>
                      <a:pt x="68" y="67"/>
                    </a:lnTo>
                    <a:lnTo>
                      <a:pt x="72" y="67"/>
                    </a:lnTo>
                    <a:lnTo>
                      <a:pt x="72" y="41"/>
                    </a:lnTo>
                    <a:close/>
                  </a:path>
                </a:pathLst>
              </a:custGeom>
              <a:solidFill>
                <a:srgbClr val="C9C9C8"/>
              </a:solidFill>
              <a:ln w="9525">
                <a:noFill/>
                <a:round/>
                <a:headEnd/>
                <a:tailEnd/>
              </a:ln>
            </p:spPr>
            <p:txBody>
              <a:bodyPr/>
              <a:lstStyle/>
              <a:p>
                <a:endParaRPr lang="en-US" dirty="0"/>
              </a:p>
            </p:txBody>
          </p:sp>
          <p:sp>
            <p:nvSpPr>
              <p:cNvPr id="926" name="Freeform 165"/>
              <p:cNvSpPr>
                <a:spLocks/>
              </p:cNvSpPr>
              <p:nvPr/>
            </p:nvSpPr>
            <p:spPr bwMode="auto">
              <a:xfrm>
                <a:off x="761" y="2311"/>
                <a:ext cx="143" cy="81"/>
              </a:xfrm>
              <a:custGeom>
                <a:avLst/>
                <a:gdLst/>
                <a:ahLst/>
                <a:cxnLst>
                  <a:cxn ang="0">
                    <a:pos x="141" y="38"/>
                  </a:cxn>
                  <a:cxn ang="0">
                    <a:pos x="133" y="34"/>
                  </a:cxn>
                  <a:cxn ang="0">
                    <a:pos x="76" y="0"/>
                  </a:cxn>
                  <a:cxn ang="0">
                    <a:pos x="72" y="0"/>
                  </a:cxn>
                  <a:cxn ang="0">
                    <a:pos x="70" y="0"/>
                  </a:cxn>
                  <a:cxn ang="0">
                    <a:pos x="2" y="38"/>
                  </a:cxn>
                  <a:cxn ang="0">
                    <a:pos x="0" y="40"/>
                  </a:cxn>
                  <a:cxn ang="0">
                    <a:pos x="72" y="81"/>
                  </a:cxn>
                  <a:cxn ang="0">
                    <a:pos x="135" y="44"/>
                  </a:cxn>
                  <a:cxn ang="0">
                    <a:pos x="143" y="40"/>
                  </a:cxn>
                  <a:cxn ang="0">
                    <a:pos x="141" y="38"/>
                  </a:cxn>
                </a:cxnLst>
                <a:rect l="0" t="0" r="r" b="b"/>
                <a:pathLst>
                  <a:path w="143" h="81">
                    <a:moveTo>
                      <a:pt x="141" y="38"/>
                    </a:moveTo>
                    <a:lnTo>
                      <a:pt x="133" y="34"/>
                    </a:lnTo>
                    <a:lnTo>
                      <a:pt x="76" y="0"/>
                    </a:lnTo>
                    <a:lnTo>
                      <a:pt x="72" y="0"/>
                    </a:lnTo>
                    <a:lnTo>
                      <a:pt x="70" y="0"/>
                    </a:lnTo>
                    <a:lnTo>
                      <a:pt x="2" y="38"/>
                    </a:lnTo>
                    <a:lnTo>
                      <a:pt x="0" y="40"/>
                    </a:lnTo>
                    <a:lnTo>
                      <a:pt x="72" y="81"/>
                    </a:lnTo>
                    <a:lnTo>
                      <a:pt x="135" y="44"/>
                    </a:lnTo>
                    <a:lnTo>
                      <a:pt x="143" y="40"/>
                    </a:lnTo>
                    <a:lnTo>
                      <a:pt x="141" y="38"/>
                    </a:lnTo>
                    <a:close/>
                  </a:path>
                </a:pathLst>
              </a:custGeom>
              <a:solidFill>
                <a:srgbClr val="E3E3E2"/>
              </a:solidFill>
              <a:ln w="9525">
                <a:noFill/>
                <a:round/>
                <a:headEnd/>
                <a:tailEnd/>
              </a:ln>
            </p:spPr>
            <p:txBody>
              <a:bodyPr/>
              <a:lstStyle/>
              <a:p>
                <a:endParaRPr lang="en-US" dirty="0"/>
              </a:p>
            </p:txBody>
          </p:sp>
          <p:sp>
            <p:nvSpPr>
              <p:cNvPr id="927" name="Freeform 166"/>
              <p:cNvSpPr>
                <a:spLocks/>
              </p:cNvSpPr>
              <p:nvPr/>
            </p:nvSpPr>
            <p:spPr bwMode="auto">
              <a:xfrm>
                <a:off x="783" y="2368"/>
                <a:ext cx="48" cy="46"/>
              </a:xfrm>
              <a:custGeom>
                <a:avLst/>
                <a:gdLst/>
                <a:ahLst/>
                <a:cxnLst>
                  <a:cxn ang="0">
                    <a:pos x="48" y="30"/>
                  </a:cxn>
                  <a:cxn ang="0">
                    <a:pos x="46" y="28"/>
                  </a:cxn>
                  <a:cxn ang="0">
                    <a:pos x="46" y="24"/>
                  </a:cxn>
                  <a:cxn ang="0">
                    <a:pos x="42" y="22"/>
                  </a:cxn>
                  <a:cxn ang="0">
                    <a:pos x="42" y="24"/>
                  </a:cxn>
                  <a:cxn ang="0">
                    <a:pos x="0" y="0"/>
                  </a:cxn>
                  <a:cxn ang="0">
                    <a:pos x="0" y="18"/>
                  </a:cxn>
                  <a:cxn ang="0">
                    <a:pos x="42" y="42"/>
                  </a:cxn>
                  <a:cxn ang="0">
                    <a:pos x="42" y="44"/>
                  </a:cxn>
                  <a:cxn ang="0">
                    <a:pos x="46" y="46"/>
                  </a:cxn>
                  <a:cxn ang="0">
                    <a:pos x="46" y="42"/>
                  </a:cxn>
                  <a:cxn ang="0">
                    <a:pos x="48" y="42"/>
                  </a:cxn>
                  <a:cxn ang="0">
                    <a:pos x="48" y="30"/>
                  </a:cxn>
                </a:cxnLst>
                <a:rect l="0" t="0" r="r" b="b"/>
                <a:pathLst>
                  <a:path w="48" h="46">
                    <a:moveTo>
                      <a:pt x="48" y="30"/>
                    </a:moveTo>
                    <a:lnTo>
                      <a:pt x="46" y="28"/>
                    </a:lnTo>
                    <a:lnTo>
                      <a:pt x="46" y="24"/>
                    </a:lnTo>
                    <a:lnTo>
                      <a:pt x="42" y="22"/>
                    </a:lnTo>
                    <a:lnTo>
                      <a:pt x="42" y="24"/>
                    </a:lnTo>
                    <a:lnTo>
                      <a:pt x="0" y="0"/>
                    </a:lnTo>
                    <a:lnTo>
                      <a:pt x="0" y="18"/>
                    </a:lnTo>
                    <a:lnTo>
                      <a:pt x="42" y="42"/>
                    </a:lnTo>
                    <a:lnTo>
                      <a:pt x="42" y="44"/>
                    </a:lnTo>
                    <a:lnTo>
                      <a:pt x="46" y="46"/>
                    </a:lnTo>
                    <a:lnTo>
                      <a:pt x="46" y="42"/>
                    </a:lnTo>
                    <a:lnTo>
                      <a:pt x="48" y="42"/>
                    </a:lnTo>
                    <a:lnTo>
                      <a:pt x="48" y="30"/>
                    </a:lnTo>
                    <a:close/>
                  </a:path>
                </a:pathLst>
              </a:custGeom>
              <a:solidFill>
                <a:srgbClr val="666666"/>
              </a:solidFill>
              <a:ln w="9525">
                <a:noFill/>
                <a:round/>
                <a:headEnd/>
                <a:tailEnd/>
              </a:ln>
            </p:spPr>
            <p:txBody>
              <a:bodyPr/>
              <a:lstStyle/>
              <a:p>
                <a:endParaRPr lang="en-US" dirty="0"/>
              </a:p>
            </p:txBody>
          </p:sp>
          <p:sp>
            <p:nvSpPr>
              <p:cNvPr id="928" name="Freeform 167"/>
              <p:cNvSpPr>
                <a:spLocks/>
              </p:cNvSpPr>
              <p:nvPr/>
            </p:nvSpPr>
            <p:spPr bwMode="auto">
              <a:xfrm>
                <a:off x="763" y="2358"/>
                <a:ext cx="20" cy="28"/>
              </a:xfrm>
              <a:custGeom>
                <a:avLst/>
                <a:gdLst/>
                <a:ahLst/>
                <a:cxnLst>
                  <a:cxn ang="0">
                    <a:pos x="20" y="8"/>
                  </a:cxn>
                  <a:cxn ang="0">
                    <a:pos x="4" y="0"/>
                  </a:cxn>
                  <a:cxn ang="0">
                    <a:pos x="0" y="8"/>
                  </a:cxn>
                  <a:cxn ang="0">
                    <a:pos x="4" y="20"/>
                  </a:cxn>
                  <a:cxn ang="0">
                    <a:pos x="20" y="28"/>
                  </a:cxn>
                  <a:cxn ang="0">
                    <a:pos x="20" y="8"/>
                  </a:cxn>
                </a:cxnLst>
                <a:rect l="0" t="0" r="r" b="b"/>
                <a:pathLst>
                  <a:path w="20" h="28">
                    <a:moveTo>
                      <a:pt x="20" y="8"/>
                    </a:moveTo>
                    <a:lnTo>
                      <a:pt x="4" y="0"/>
                    </a:lnTo>
                    <a:lnTo>
                      <a:pt x="0" y="8"/>
                    </a:lnTo>
                    <a:lnTo>
                      <a:pt x="4" y="20"/>
                    </a:lnTo>
                    <a:lnTo>
                      <a:pt x="20" y="28"/>
                    </a:lnTo>
                    <a:lnTo>
                      <a:pt x="20" y="8"/>
                    </a:lnTo>
                    <a:close/>
                  </a:path>
                </a:pathLst>
              </a:custGeom>
              <a:solidFill>
                <a:srgbClr val="666666"/>
              </a:solidFill>
              <a:ln w="9525">
                <a:noFill/>
                <a:round/>
                <a:headEnd/>
                <a:tailEnd/>
              </a:ln>
            </p:spPr>
            <p:txBody>
              <a:bodyPr/>
              <a:lstStyle/>
              <a:p>
                <a:endParaRPr lang="en-US" dirty="0"/>
              </a:p>
            </p:txBody>
          </p:sp>
          <p:sp>
            <p:nvSpPr>
              <p:cNvPr id="929" name="Freeform 168"/>
              <p:cNvSpPr>
                <a:spLocks/>
              </p:cNvSpPr>
              <p:nvPr/>
            </p:nvSpPr>
            <p:spPr bwMode="auto">
              <a:xfrm>
                <a:off x="775" y="2366"/>
                <a:ext cx="6" cy="14"/>
              </a:xfrm>
              <a:custGeom>
                <a:avLst/>
                <a:gdLst/>
                <a:ahLst/>
                <a:cxnLst>
                  <a:cxn ang="0">
                    <a:pos x="6" y="2"/>
                  </a:cxn>
                  <a:cxn ang="0">
                    <a:pos x="0" y="0"/>
                  </a:cxn>
                  <a:cxn ang="0">
                    <a:pos x="0" y="12"/>
                  </a:cxn>
                  <a:cxn ang="0">
                    <a:pos x="6" y="14"/>
                  </a:cxn>
                  <a:cxn ang="0">
                    <a:pos x="6" y="2"/>
                  </a:cxn>
                </a:cxnLst>
                <a:rect l="0" t="0" r="r" b="b"/>
                <a:pathLst>
                  <a:path w="6" h="14">
                    <a:moveTo>
                      <a:pt x="6" y="2"/>
                    </a:moveTo>
                    <a:lnTo>
                      <a:pt x="0" y="0"/>
                    </a:lnTo>
                    <a:lnTo>
                      <a:pt x="0" y="12"/>
                    </a:lnTo>
                    <a:lnTo>
                      <a:pt x="6" y="14"/>
                    </a:lnTo>
                    <a:lnTo>
                      <a:pt x="6" y="2"/>
                    </a:lnTo>
                    <a:close/>
                  </a:path>
                </a:pathLst>
              </a:custGeom>
              <a:solidFill>
                <a:srgbClr val="000000"/>
              </a:solidFill>
              <a:ln w="9525">
                <a:noFill/>
                <a:round/>
                <a:headEnd/>
                <a:tailEnd/>
              </a:ln>
            </p:spPr>
            <p:txBody>
              <a:bodyPr/>
              <a:lstStyle/>
              <a:p>
                <a:endParaRPr lang="en-US" dirty="0"/>
              </a:p>
            </p:txBody>
          </p:sp>
          <p:sp>
            <p:nvSpPr>
              <p:cNvPr id="930" name="Freeform 169"/>
              <p:cNvSpPr>
                <a:spLocks/>
              </p:cNvSpPr>
              <p:nvPr/>
            </p:nvSpPr>
            <p:spPr bwMode="auto">
              <a:xfrm>
                <a:off x="769" y="2368"/>
                <a:ext cx="4" cy="8"/>
              </a:xfrm>
              <a:custGeom>
                <a:avLst/>
                <a:gdLst/>
                <a:ahLst/>
                <a:cxnLst>
                  <a:cxn ang="0">
                    <a:pos x="4" y="2"/>
                  </a:cxn>
                  <a:cxn ang="0">
                    <a:pos x="0" y="0"/>
                  </a:cxn>
                  <a:cxn ang="0">
                    <a:pos x="0" y="6"/>
                  </a:cxn>
                  <a:cxn ang="0">
                    <a:pos x="4" y="8"/>
                  </a:cxn>
                  <a:cxn ang="0">
                    <a:pos x="4" y="2"/>
                  </a:cxn>
                </a:cxnLst>
                <a:rect l="0" t="0" r="r" b="b"/>
                <a:pathLst>
                  <a:path w="4" h="8">
                    <a:moveTo>
                      <a:pt x="4" y="2"/>
                    </a:moveTo>
                    <a:lnTo>
                      <a:pt x="0" y="0"/>
                    </a:lnTo>
                    <a:lnTo>
                      <a:pt x="0" y="6"/>
                    </a:lnTo>
                    <a:lnTo>
                      <a:pt x="4" y="8"/>
                    </a:lnTo>
                    <a:lnTo>
                      <a:pt x="4" y="2"/>
                    </a:lnTo>
                    <a:close/>
                  </a:path>
                </a:pathLst>
              </a:custGeom>
              <a:solidFill>
                <a:srgbClr val="000000"/>
              </a:solidFill>
              <a:ln w="9525">
                <a:noFill/>
                <a:round/>
                <a:headEnd/>
                <a:tailEnd/>
              </a:ln>
            </p:spPr>
            <p:txBody>
              <a:bodyPr/>
              <a:lstStyle/>
              <a:p>
                <a:endParaRPr lang="en-US" dirty="0"/>
              </a:p>
            </p:txBody>
          </p:sp>
          <p:sp>
            <p:nvSpPr>
              <p:cNvPr id="931" name="Freeform 170"/>
              <p:cNvSpPr>
                <a:spLocks/>
              </p:cNvSpPr>
              <p:nvPr/>
            </p:nvSpPr>
            <p:spPr bwMode="auto">
              <a:xfrm>
                <a:off x="829" y="2408"/>
                <a:ext cx="2" cy="2"/>
              </a:xfrm>
              <a:custGeom>
                <a:avLst/>
                <a:gdLst/>
                <a:ahLst/>
                <a:cxnLst>
                  <a:cxn ang="0">
                    <a:pos x="0" y="2"/>
                  </a:cxn>
                  <a:cxn ang="0">
                    <a:pos x="2" y="2"/>
                  </a:cxn>
                  <a:cxn ang="0">
                    <a:pos x="2" y="0"/>
                  </a:cxn>
                  <a:cxn ang="0">
                    <a:pos x="0" y="2"/>
                  </a:cxn>
                </a:cxnLst>
                <a:rect l="0" t="0" r="r" b="b"/>
                <a:pathLst>
                  <a:path w="2" h="2">
                    <a:moveTo>
                      <a:pt x="0" y="2"/>
                    </a:moveTo>
                    <a:lnTo>
                      <a:pt x="2" y="2"/>
                    </a:lnTo>
                    <a:lnTo>
                      <a:pt x="2" y="0"/>
                    </a:lnTo>
                    <a:lnTo>
                      <a:pt x="0" y="2"/>
                    </a:lnTo>
                    <a:close/>
                  </a:path>
                </a:pathLst>
              </a:custGeom>
              <a:solidFill>
                <a:srgbClr val="333333"/>
              </a:solidFill>
              <a:ln w="9525">
                <a:noFill/>
                <a:round/>
                <a:headEnd/>
                <a:tailEnd/>
              </a:ln>
            </p:spPr>
            <p:txBody>
              <a:bodyPr/>
              <a:lstStyle/>
              <a:p>
                <a:endParaRPr lang="en-US" dirty="0"/>
              </a:p>
            </p:txBody>
          </p:sp>
          <p:sp>
            <p:nvSpPr>
              <p:cNvPr id="932" name="Freeform 171"/>
              <p:cNvSpPr>
                <a:spLocks/>
              </p:cNvSpPr>
              <p:nvPr/>
            </p:nvSpPr>
            <p:spPr bwMode="auto">
              <a:xfrm>
                <a:off x="783" y="2368"/>
                <a:ext cx="4" cy="18"/>
              </a:xfrm>
              <a:custGeom>
                <a:avLst/>
                <a:gdLst/>
                <a:ahLst/>
                <a:cxnLst>
                  <a:cxn ang="0">
                    <a:pos x="0" y="0"/>
                  </a:cxn>
                  <a:cxn ang="0">
                    <a:pos x="0" y="18"/>
                  </a:cxn>
                  <a:cxn ang="0">
                    <a:pos x="4" y="16"/>
                  </a:cxn>
                  <a:cxn ang="0">
                    <a:pos x="4" y="0"/>
                  </a:cxn>
                  <a:cxn ang="0">
                    <a:pos x="0" y="0"/>
                  </a:cxn>
                </a:cxnLst>
                <a:rect l="0" t="0" r="r" b="b"/>
                <a:pathLst>
                  <a:path w="4" h="18">
                    <a:moveTo>
                      <a:pt x="0" y="0"/>
                    </a:moveTo>
                    <a:lnTo>
                      <a:pt x="0" y="18"/>
                    </a:lnTo>
                    <a:lnTo>
                      <a:pt x="4" y="16"/>
                    </a:lnTo>
                    <a:lnTo>
                      <a:pt x="4" y="0"/>
                    </a:lnTo>
                    <a:lnTo>
                      <a:pt x="0" y="0"/>
                    </a:lnTo>
                    <a:close/>
                  </a:path>
                </a:pathLst>
              </a:custGeom>
              <a:solidFill>
                <a:srgbClr val="FFFFFF"/>
              </a:solidFill>
              <a:ln w="9525">
                <a:noFill/>
                <a:round/>
                <a:headEnd/>
                <a:tailEnd/>
              </a:ln>
            </p:spPr>
            <p:txBody>
              <a:bodyPr/>
              <a:lstStyle/>
              <a:p>
                <a:endParaRPr lang="en-US" dirty="0"/>
              </a:p>
            </p:txBody>
          </p:sp>
          <p:sp>
            <p:nvSpPr>
              <p:cNvPr id="933" name="Freeform 172"/>
              <p:cNvSpPr>
                <a:spLocks/>
              </p:cNvSpPr>
              <p:nvPr/>
            </p:nvSpPr>
            <p:spPr bwMode="auto">
              <a:xfrm>
                <a:off x="783" y="2384"/>
                <a:ext cx="46" cy="30"/>
              </a:xfrm>
              <a:custGeom>
                <a:avLst/>
                <a:gdLst/>
                <a:ahLst/>
                <a:cxnLst>
                  <a:cxn ang="0">
                    <a:pos x="42" y="26"/>
                  </a:cxn>
                  <a:cxn ang="0">
                    <a:pos x="0" y="2"/>
                  </a:cxn>
                  <a:cxn ang="0">
                    <a:pos x="4" y="0"/>
                  </a:cxn>
                  <a:cxn ang="0">
                    <a:pos x="46" y="26"/>
                  </a:cxn>
                  <a:cxn ang="0">
                    <a:pos x="46" y="30"/>
                  </a:cxn>
                  <a:cxn ang="0">
                    <a:pos x="42" y="28"/>
                  </a:cxn>
                  <a:cxn ang="0">
                    <a:pos x="42" y="26"/>
                  </a:cxn>
                </a:cxnLst>
                <a:rect l="0" t="0" r="r" b="b"/>
                <a:pathLst>
                  <a:path w="46" h="30">
                    <a:moveTo>
                      <a:pt x="42" y="26"/>
                    </a:moveTo>
                    <a:lnTo>
                      <a:pt x="0" y="2"/>
                    </a:lnTo>
                    <a:lnTo>
                      <a:pt x="4" y="0"/>
                    </a:lnTo>
                    <a:lnTo>
                      <a:pt x="46" y="26"/>
                    </a:lnTo>
                    <a:lnTo>
                      <a:pt x="46" y="30"/>
                    </a:lnTo>
                    <a:lnTo>
                      <a:pt x="42" y="28"/>
                    </a:lnTo>
                    <a:lnTo>
                      <a:pt x="42" y="26"/>
                    </a:lnTo>
                    <a:close/>
                  </a:path>
                </a:pathLst>
              </a:custGeom>
              <a:solidFill>
                <a:srgbClr val="FFFFFF"/>
              </a:solidFill>
              <a:ln w="9525">
                <a:noFill/>
                <a:round/>
                <a:headEnd/>
                <a:tailEnd/>
              </a:ln>
            </p:spPr>
            <p:txBody>
              <a:bodyPr/>
              <a:lstStyle/>
              <a:p>
                <a:endParaRPr lang="en-US" dirty="0"/>
              </a:p>
            </p:txBody>
          </p:sp>
          <p:sp>
            <p:nvSpPr>
              <p:cNvPr id="934" name="Freeform 173"/>
              <p:cNvSpPr>
                <a:spLocks/>
              </p:cNvSpPr>
              <p:nvPr/>
            </p:nvSpPr>
            <p:spPr bwMode="auto">
              <a:xfrm>
                <a:off x="769" y="2343"/>
                <a:ext cx="80" cy="45"/>
              </a:xfrm>
              <a:custGeom>
                <a:avLst/>
                <a:gdLst/>
                <a:ahLst/>
                <a:cxnLst>
                  <a:cxn ang="0">
                    <a:pos x="80" y="35"/>
                  </a:cxn>
                  <a:cxn ang="0">
                    <a:pos x="16" y="0"/>
                  </a:cxn>
                  <a:cxn ang="0">
                    <a:pos x="0" y="8"/>
                  </a:cxn>
                  <a:cxn ang="0">
                    <a:pos x="64" y="45"/>
                  </a:cxn>
                  <a:cxn ang="0">
                    <a:pos x="80" y="35"/>
                  </a:cxn>
                </a:cxnLst>
                <a:rect l="0" t="0" r="r" b="b"/>
                <a:pathLst>
                  <a:path w="80" h="45">
                    <a:moveTo>
                      <a:pt x="80" y="35"/>
                    </a:moveTo>
                    <a:lnTo>
                      <a:pt x="16" y="0"/>
                    </a:lnTo>
                    <a:lnTo>
                      <a:pt x="0" y="8"/>
                    </a:lnTo>
                    <a:lnTo>
                      <a:pt x="64" y="45"/>
                    </a:lnTo>
                    <a:lnTo>
                      <a:pt x="80" y="35"/>
                    </a:lnTo>
                    <a:close/>
                  </a:path>
                </a:pathLst>
              </a:custGeom>
              <a:solidFill>
                <a:srgbClr val="A6A6A6"/>
              </a:solidFill>
              <a:ln w="9525">
                <a:noFill/>
                <a:round/>
                <a:headEnd/>
                <a:tailEnd/>
              </a:ln>
            </p:spPr>
            <p:txBody>
              <a:bodyPr/>
              <a:lstStyle/>
              <a:p>
                <a:endParaRPr lang="en-US" dirty="0"/>
              </a:p>
            </p:txBody>
          </p:sp>
          <p:sp>
            <p:nvSpPr>
              <p:cNvPr id="935" name="Freeform 174"/>
              <p:cNvSpPr>
                <a:spLocks/>
              </p:cNvSpPr>
              <p:nvPr/>
            </p:nvSpPr>
            <p:spPr bwMode="auto">
              <a:xfrm>
                <a:off x="759" y="2309"/>
                <a:ext cx="147" cy="111"/>
              </a:xfrm>
              <a:custGeom>
                <a:avLst/>
                <a:gdLst/>
                <a:ahLst/>
                <a:cxnLst>
                  <a:cxn ang="0">
                    <a:pos x="70" y="0"/>
                  </a:cxn>
                  <a:cxn ang="0">
                    <a:pos x="4" y="40"/>
                  </a:cxn>
                  <a:cxn ang="0">
                    <a:pos x="2" y="40"/>
                  </a:cxn>
                  <a:cxn ang="0">
                    <a:pos x="2" y="42"/>
                  </a:cxn>
                  <a:cxn ang="0">
                    <a:pos x="0" y="46"/>
                  </a:cxn>
                  <a:cxn ang="0">
                    <a:pos x="0" y="65"/>
                  </a:cxn>
                  <a:cxn ang="0">
                    <a:pos x="2" y="69"/>
                  </a:cxn>
                  <a:cxn ang="0">
                    <a:pos x="4" y="73"/>
                  </a:cxn>
                  <a:cxn ang="0">
                    <a:pos x="70" y="111"/>
                  </a:cxn>
                  <a:cxn ang="0">
                    <a:pos x="74" y="111"/>
                  </a:cxn>
                  <a:cxn ang="0">
                    <a:pos x="78" y="111"/>
                  </a:cxn>
                  <a:cxn ang="0">
                    <a:pos x="143" y="73"/>
                  </a:cxn>
                  <a:cxn ang="0">
                    <a:pos x="145" y="71"/>
                  </a:cxn>
                  <a:cxn ang="0">
                    <a:pos x="147" y="69"/>
                  </a:cxn>
                  <a:cxn ang="0">
                    <a:pos x="147" y="65"/>
                  </a:cxn>
                  <a:cxn ang="0">
                    <a:pos x="147" y="46"/>
                  </a:cxn>
                  <a:cxn ang="0">
                    <a:pos x="145" y="42"/>
                  </a:cxn>
                  <a:cxn ang="0">
                    <a:pos x="143" y="40"/>
                  </a:cxn>
                  <a:cxn ang="0">
                    <a:pos x="135" y="34"/>
                  </a:cxn>
                  <a:cxn ang="0">
                    <a:pos x="78" y="0"/>
                  </a:cxn>
                  <a:cxn ang="0">
                    <a:pos x="74" y="0"/>
                  </a:cxn>
                  <a:cxn ang="0">
                    <a:pos x="70" y="0"/>
                  </a:cxn>
                  <a:cxn ang="0">
                    <a:pos x="72" y="107"/>
                  </a:cxn>
                  <a:cxn ang="0">
                    <a:pos x="6" y="69"/>
                  </a:cxn>
                  <a:cxn ang="0">
                    <a:pos x="4" y="67"/>
                  </a:cxn>
                  <a:cxn ang="0">
                    <a:pos x="4" y="65"/>
                  </a:cxn>
                  <a:cxn ang="0">
                    <a:pos x="4" y="46"/>
                  </a:cxn>
                  <a:cxn ang="0">
                    <a:pos x="4" y="42"/>
                  </a:cxn>
                  <a:cxn ang="0">
                    <a:pos x="6" y="42"/>
                  </a:cxn>
                  <a:cxn ang="0">
                    <a:pos x="72" y="4"/>
                  </a:cxn>
                  <a:cxn ang="0">
                    <a:pos x="76" y="4"/>
                  </a:cxn>
                  <a:cxn ang="0">
                    <a:pos x="133" y="36"/>
                  </a:cxn>
                  <a:cxn ang="0">
                    <a:pos x="141" y="42"/>
                  </a:cxn>
                  <a:cxn ang="0">
                    <a:pos x="143" y="44"/>
                  </a:cxn>
                  <a:cxn ang="0">
                    <a:pos x="145" y="46"/>
                  </a:cxn>
                  <a:cxn ang="0">
                    <a:pos x="145" y="65"/>
                  </a:cxn>
                  <a:cxn ang="0">
                    <a:pos x="143" y="69"/>
                  </a:cxn>
                  <a:cxn ang="0">
                    <a:pos x="141" y="69"/>
                  </a:cxn>
                  <a:cxn ang="0">
                    <a:pos x="76" y="107"/>
                  </a:cxn>
                  <a:cxn ang="0">
                    <a:pos x="72" y="107"/>
                  </a:cxn>
                  <a:cxn ang="0">
                    <a:pos x="70" y="0"/>
                  </a:cxn>
                  <a:cxn ang="0">
                    <a:pos x="145" y="42"/>
                  </a:cxn>
                  <a:cxn ang="0">
                    <a:pos x="70" y="0"/>
                  </a:cxn>
                  <a:cxn ang="0">
                    <a:pos x="143" y="44"/>
                  </a:cxn>
                  <a:cxn ang="0">
                    <a:pos x="70" y="0"/>
                  </a:cxn>
                  <a:cxn ang="0">
                    <a:pos x="143" y="44"/>
                  </a:cxn>
                  <a:cxn ang="0">
                    <a:pos x="70" y="0"/>
                  </a:cxn>
                </a:cxnLst>
                <a:rect l="0" t="0" r="r" b="b"/>
                <a:pathLst>
                  <a:path w="147" h="111">
                    <a:moveTo>
                      <a:pt x="70" y="0"/>
                    </a:moveTo>
                    <a:lnTo>
                      <a:pt x="4" y="40"/>
                    </a:lnTo>
                    <a:lnTo>
                      <a:pt x="2" y="40"/>
                    </a:lnTo>
                    <a:lnTo>
                      <a:pt x="2" y="42"/>
                    </a:lnTo>
                    <a:lnTo>
                      <a:pt x="0" y="46"/>
                    </a:lnTo>
                    <a:lnTo>
                      <a:pt x="0" y="65"/>
                    </a:lnTo>
                    <a:lnTo>
                      <a:pt x="2" y="69"/>
                    </a:lnTo>
                    <a:lnTo>
                      <a:pt x="4" y="73"/>
                    </a:lnTo>
                    <a:lnTo>
                      <a:pt x="70" y="111"/>
                    </a:lnTo>
                    <a:lnTo>
                      <a:pt x="74" y="111"/>
                    </a:lnTo>
                    <a:lnTo>
                      <a:pt x="78" y="111"/>
                    </a:lnTo>
                    <a:lnTo>
                      <a:pt x="143" y="73"/>
                    </a:lnTo>
                    <a:lnTo>
                      <a:pt x="145" y="71"/>
                    </a:lnTo>
                    <a:lnTo>
                      <a:pt x="147" y="69"/>
                    </a:lnTo>
                    <a:lnTo>
                      <a:pt x="147" y="65"/>
                    </a:lnTo>
                    <a:lnTo>
                      <a:pt x="147" y="46"/>
                    </a:lnTo>
                    <a:lnTo>
                      <a:pt x="145" y="42"/>
                    </a:lnTo>
                    <a:lnTo>
                      <a:pt x="143" y="40"/>
                    </a:lnTo>
                    <a:lnTo>
                      <a:pt x="135" y="34"/>
                    </a:lnTo>
                    <a:lnTo>
                      <a:pt x="78" y="0"/>
                    </a:lnTo>
                    <a:lnTo>
                      <a:pt x="74" y="0"/>
                    </a:lnTo>
                    <a:lnTo>
                      <a:pt x="70" y="0"/>
                    </a:lnTo>
                    <a:lnTo>
                      <a:pt x="72" y="107"/>
                    </a:lnTo>
                    <a:lnTo>
                      <a:pt x="6" y="69"/>
                    </a:lnTo>
                    <a:lnTo>
                      <a:pt x="4" y="67"/>
                    </a:lnTo>
                    <a:lnTo>
                      <a:pt x="4" y="65"/>
                    </a:lnTo>
                    <a:lnTo>
                      <a:pt x="4" y="46"/>
                    </a:lnTo>
                    <a:lnTo>
                      <a:pt x="4" y="42"/>
                    </a:lnTo>
                    <a:lnTo>
                      <a:pt x="6" y="42"/>
                    </a:lnTo>
                    <a:lnTo>
                      <a:pt x="72" y="4"/>
                    </a:lnTo>
                    <a:lnTo>
                      <a:pt x="76" y="4"/>
                    </a:lnTo>
                    <a:lnTo>
                      <a:pt x="133" y="36"/>
                    </a:lnTo>
                    <a:lnTo>
                      <a:pt x="141" y="42"/>
                    </a:lnTo>
                    <a:lnTo>
                      <a:pt x="143" y="44"/>
                    </a:lnTo>
                    <a:lnTo>
                      <a:pt x="145" y="46"/>
                    </a:lnTo>
                    <a:lnTo>
                      <a:pt x="145" y="65"/>
                    </a:lnTo>
                    <a:lnTo>
                      <a:pt x="143" y="69"/>
                    </a:lnTo>
                    <a:lnTo>
                      <a:pt x="141" y="69"/>
                    </a:lnTo>
                    <a:lnTo>
                      <a:pt x="76" y="107"/>
                    </a:lnTo>
                    <a:lnTo>
                      <a:pt x="72" y="107"/>
                    </a:lnTo>
                    <a:lnTo>
                      <a:pt x="70" y="0"/>
                    </a:lnTo>
                    <a:lnTo>
                      <a:pt x="145" y="42"/>
                    </a:lnTo>
                    <a:lnTo>
                      <a:pt x="70" y="0"/>
                    </a:lnTo>
                    <a:lnTo>
                      <a:pt x="143" y="44"/>
                    </a:lnTo>
                    <a:lnTo>
                      <a:pt x="70" y="0"/>
                    </a:lnTo>
                    <a:lnTo>
                      <a:pt x="143" y="44"/>
                    </a:lnTo>
                    <a:lnTo>
                      <a:pt x="70" y="0"/>
                    </a:lnTo>
                    <a:close/>
                  </a:path>
                </a:pathLst>
              </a:custGeom>
              <a:solidFill>
                <a:srgbClr val="525151"/>
              </a:solidFill>
              <a:ln w="9525">
                <a:noFill/>
                <a:round/>
                <a:headEnd/>
                <a:tailEnd/>
              </a:ln>
            </p:spPr>
            <p:txBody>
              <a:bodyPr/>
              <a:lstStyle/>
              <a:p>
                <a:endParaRPr lang="en-US" dirty="0"/>
              </a:p>
            </p:txBody>
          </p:sp>
          <p:sp>
            <p:nvSpPr>
              <p:cNvPr id="936" name="Freeform 175"/>
              <p:cNvSpPr>
                <a:spLocks/>
              </p:cNvSpPr>
              <p:nvPr/>
            </p:nvSpPr>
            <p:spPr bwMode="auto">
              <a:xfrm>
                <a:off x="833" y="2315"/>
                <a:ext cx="71" cy="67"/>
              </a:xfrm>
              <a:custGeom>
                <a:avLst/>
                <a:gdLst/>
                <a:ahLst/>
                <a:cxnLst>
                  <a:cxn ang="0">
                    <a:pos x="71" y="0"/>
                  </a:cxn>
                  <a:cxn ang="0">
                    <a:pos x="0" y="42"/>
                  </a:cxn>
                  <a:cxn ang="0">
                    <a:pos x="0" y="67"/>
                  </a:cxn>
                  <a:cxn ang="0">
                    <a:pos x="4" y="67"/>
                  </a:cxn>
                  <a:cxn ang="0">
                    <a:pos x="69" y="30"/>
                  </a:cxn>
                  <a:cxn ang="0">
                    <a:pos x="71" y="28"/>
                  </a:cxn>
                  <a:cxn ang="0">
                    <a:pos x="71" y="24"/>
                  </a:cxn>
                  <a:cxn ang="0">
                    <a:pos x="71" y="4"/>
                  </a:cxn>
                  <a:cxn ang="0">
                    <a:pos x="71" y="2"/>
                  </a:cxn>
                  <a:cxn ang="0">
                    <a:pos x="71" y="0"/>
                  </a:cxn>
                </a:cxnLst>
                <a:rect l="0" t="0" r="r" b="b"/>
                <a:pathLst>
                  <a:path w="71" h="67">
                    <a:moveTo>
                      <a:pt x="71" y="0"/>
                    </a:moveTo>
                    <a:lnTo>
                      <a:pt x="0" y="42"/>
                    </a:lnTo>
                    <a:lnTo>
                      <a:pt x="0" y="67"/>
                    </a:lnTo>
                    <a:lnTo>
                      <a:pt x="4" y="67"/>
                    </a:lnTo>
                    <a:lnTo>
                      <a:pt x="69" y="30"/>
                    </a:lnTo>
                    <a:lnTo>
                      <a:pt x="71" y="28"/>
                    </a:lnTo>
                    <a:lnTo>
                      <a:pt x="71" y="24"/>
                    </a:lnTo>
                    <a:lnTo>
                      <a:pt x="71" y="4"/>
                    </a:lnTo>
                    <a:lnTo>
                      <a:pt x="71" y="2"/>
                    </a:lnTo>
                    <a:lnTo>
                      <a:pt x="71" y="0"/>
                    </a:lnTo>
                    <a:close/>
                  </a:path>
                </a:pathLst>
              </a:custGeom>
              <a:solidFill>
                <a:srgbClr val="7D7C7C"/>
              </a:solidFill>
              <a:ln w="9525">
                <a:noFill/>
                <a:round/>
                <a:headEnd/>
                <a:tailEnd/>
              </a:ln>
            </p:spPr>
            <p:txBody>
              <a:bodyPr/>
              <a:lstStyle/>
              <a:p>
                <a:endParaRPr lang="en-US" dirty="0"/>
              </a:p>
            </p:txBody>
          </p:sp>
          <p:sp>
            <p:nvSpPr>
              <p:cNvPr id="937" name="Freeform 176"/>
              <p:cNvSpPr>
                <a:spLocks/>
              </p:cNvSpPr>
              <p:nvPr/>
            </p:nvSpPr>
            <p:spPr bwMode="auto">
              <a:xfrm>
                <a:off x="761" y="2315"/>
                <a:ext cx="72" cy="67"/>
              </a:xfrm>
              <a:custGeom>
                <a:avLst/>
                <a:gdLst/>
                <a:ahLst/>
                <a:cxnLst>
                  <a:cxn ang="0">
                    <a:pos x="72" y="42"/>
                  </a:cxn>
                  <a:cxn ang="0">
                    <a:pos x="0" y="0"/>
                  </a:cxn>
                  <a:cxn ang="0">
                    <a:pos x="0" y="2"/>
                  </a:cxn>
                  <a:cxn ang="0">
                    <a:pos x="0" y="4"/>
                  </a:cxn>
                  <a:cxn ang="0">
                    <a:pos x="0" y="24"/>
                  </a:cxn>
                  <a:cxn ang="0">
                    <a:pos x="0" y="28"/>
                  </a:cxn>
                  <a:cxn ang="0">
                    <a:pos x="2" y="30"/>
                  </a:cxn>
                  <a:cxn ang="0">
                    <a:pos x="68" y="67"/>
                  </a:cxn>
                  <a:cxn ang="0">
                    <a:pos x="72" y="67"/>
                  </a:cxn>
                  <a:cxn ang="0">
                    <a:pos x="72" y="42"/>
                  </a:cxn>
                </a:cxnLst>
                <a:rect l="0" t="0" r="r" b="b"/>
                <a:pathLst>
                  <a:path w="72" h="67">
                    <a:moveTo>
                      <a:pt x="72" y="42"/>
                    </a:moveTo>
                    <a:lnTo>
                      <a:pt x="0" y="0"/>
                    </a:lnTo>
                    <a:lnTo>
                      <a:pt x="0" y="2"/>
                    </a:lnTo>
                    <a:lnTo>
                      <a:pt x="0" y="4"/>
                    </a:lnTo>
                    <a:lnTo>
                      <a:pt x="0" y="24"/>
                    </a:lnTo>
                    <a:lnTo>
                      <a:pt x="0" y="28"/>
                    </a:lnTo>
                    <a:lnTo>
                      <a:pt x="2" y="30"/>
                    </a:lnTo>
                    <a:lnTo>
                      <a:pt x="68" y="67"/>
                    </a:lnTo>
                    <a:lnTo>
                      <a:pt x="72" y="67"/>
                    </a:lnTo>
                    <a:lnTo>
                      <a:pt x="72" y="42"/>
                    </a:lnTo>
                    <a:close/>
                  </a:path>
                </a:pathLst>
              </a:custGeom>
              <a:solidFill>
                <a:srgbClr val="C9C9C8"/>
              </a:solidFill>
              <a:ln w="9525">
                <a:noFill/>
                <a:round/>
                <a:headEnd/>
                <a:tailEnd/>
              </a:ln>
            </p:spPr>
            <p:txBody>
              <a:bodyPr/>
              <a:lstStyle/>
              <a:p>
                <a:endParaRPr lang="en-US" dirty="0"/>
              </a:p>
            </p:txBody>
          </p:sp>
          <p:sp>
            <p:nvSpPr>
              <p:cNvPr id="938" name="Freeform 177"/>
              <p:cNvSpPr>
                <a:spLocks/>
              </p:cNvSpPr>
              <p:nvPr/>
            </p:nvSpPr>
            <p:spPr bwMode="auto">
              <a:xfrm>
                <a:off x="761" y="2273"/>
                <a:ext cx="143" cy="84"/>
              </a:xfrm>
              <a:custGeom>
                <a:avLst/>
                <a:gdLst/>
                <a:ahLst/>
                <a:cxnLst>
                  <a:cxn ang="0">
                    <a:pos x="141" y="40"/>
                  </a:cxn>
                  <a:cxn ang="0">
                    <a:pos x="133" y="34"/>
                  </a:cxn>
                  <a:cxn ang="0">
                    <a:pos x="76" y="2"/>
                  </a:cxn>
                  <a:cxn ang="0">
                    <a:pos x="72" y="0"/>
                  </a:cxn>
                  <a:cxn ang="0">
                    <a:pos x="70" y="2"/>
                  </a:cxn>
                  <a:cxn ang="0">
                    <a:pos x="2" y="40"/>
                  </a:cxn>
                  <a:cxn ang="0">
                    <a:pos x="0" y="42"/>
                  </a:cxn>
                  <a:cxn ang="0">
                    <a:pos x="72" y="84"/>
                  </a:cxn>
                  <a:cxn ang="0">
                    <a:pos x="135" y="46"/>
                  </a:cxn>
                  <a:cxn ang="0">
                    <a:pos x="143" y="42"/>
                  </a:cxn>
                  <a:cxn ang="0">
                    <a:pos x="141" y="40"/>
                  </a:cxn>
                </a:cxnLst>
                <a:rect l="0" t="0" r="r" b="b"/>
                <a:pathLst>
                  <a:path w="143" h="84">
                    <a:moveTo>
                      <a:pt x="141" y="40"/>
                    </a:moveTo>
                    <a:lnTo>
                      <a:pt x="133" y="34"/>
                    </a:lnTo>
                    <a:lnTo>
                      <a:pt x="76" y="2"/>
                    </a:lnTo>
                    <a:lnTo>
                      <a:pt x="72" y="0"/>
                    </a:lnTo>
                    <a:lnTo>
                      <a:pt x="70" y="2"/>
                    </a:lnTo>
                    <a:lnTo>
                      <a:pt x="2" y="40"/>
                    </a:lnTo>
                    <a:lnTo>
                      <a:pt x="0" y="42"/>
                    </a:lnTo>
                    <a:lnTo>
                      <a:pt x="72" y="84"/>
                    </a:lnTo>
                    <a:lnTo>
                      <a:pt x="135" y="46"/>
                    </a:lnTo>
                    <a:lnTo>
                      <a:pt x="143" y="42"/>
                    </a:lnTo>
                    <a:lnTo>
                      <a:pt x="141" y="40"/>
                    </a:lnTo>
                    <a:close/>
                  </a:path>
                </a:pathLst>
              </a:custGeom>
              <a:solidFill>
                <a:srgbClr val="E3E3E2"/>
              </a:solidFill>
              <a:ln w="9525">
                <a:noFill/>
                <a:round/>
                <a:headEnd/>
                <a:tailEnd/>
              </a:ln>
            </p:spPr>
            <p:txBody>
              <a:bodyPr/>
              <a:lstStyle/>
              <a:p>
                <a:endParaRPr lang="en-US" dirty="0"/>
              </a:p>
            </p:txBody>
          </p:sp>
          <p:sp>
            <p:nvSpPr>
              <p:cNvPr id="939" name="Freeform 178"/>
              <p:cNvSpPr>
                <a:spLocks/>
              </p:cNvSpPr>
              <p:nvPr/>
            </p:nvSpPr>
            <p:spPr bwMode="auto">
              <a:xfrm>
                <a:off x="783" y="2331"/>
                <a:ext cx="48" cy="45"/>
              </a:xfrm>
              <a:custGeom>
                <a:avLst/>
                <a:gdLst/>
                <a:ahLst/>
                <a:cxnLst>
                  <a:cxn ang="0">
                    <a:pos x="48" y="31"/>
                  </a:cxn>
                  <a:cxn ang="0">
                    <a:pos x="46" y="29"/>
                  </a:cxn>
                  <a:cxn ang="0">
                    <a:pos x="46" y="26"/>
                  </a:cxn>
                  <a:cxn ang="0">
                    <a:pos x="42" y="24"/>
                  </a:cxn>
                  <a:cxn ang="0">
                    <a:pos x="42" y="26"/>
                  </a:cxn>
                  <a:cxn ang="0">
                    <a:pos x="0" y="0"/>
                  </a:cxn>
                  <a:cxn ang="0">
                    <a:pos x="0" y="20"/>
                  </a:cxn>
                  <a:cxn ang="0">
                    <a:pos x="42" y="43"/>
                  </a:cxn>
                  <a:cxn ang="0">
                    <a:pos x="42" y="45"/>
                  </a:cxn>
                  <a:cxn ang="0">
                    <a:pos x="46" y="45"/>
                  </a:cxn>
                  <a:cxn ang="0">
                    <a:pos x="46" y="41"/>
                  </a:cxn>
                  <a:cxn ang="0">
                    <a:pos x="48" y="43"/>
                  </a:cxn>
                  <a:cxn ang="0">
                    <a:pos x="48" y="31"/>
                  </a:cxn>
                </a:cxnLst>
                <a:rect l="0" t="0" r="r" b="b"/>
                <a:pathLst>
                  <a:path w="48" h="45">
                    <a:moveTo>
                      <a:pt x="48" y="31"/>
                    </a:moveTo>
                    <a:lnTo>
                      <a:pt x="46" y="29"/>
                    </a:lnTo>
                    <a:lnTo>
                      <a:pt x="46" y="26"/>
                    </a:lnTo>
                    <a:lnTo>
                      <a:pt x="42" y="24"/>
                    </a:lnTo>
                    <a:lnTo>
                      <a:pt x="42" y="26"/>
                    </a:lnTo>
                    <a:lnTo>
                      <a:pt x="0" y="0"/>
                    </a:lnTo>
                    <a:lnTo>
                      <a:pt x="0" y="20"/>
                    </a:lnTo>
                    <a:lnTo>
                      <a:pt x="42" y="43"/>
                    </a:lnTo>
                    <a:lnTo>
                      <a:pt x="42" y="45"/>
                    </a:lnTo>
                    <a:lnTo>
                      <a:pt x="46" y="45"/>
                    </a:lnTo>
                    <a:lnTo>
                      <a:pt x="46" y="41"/>
                    </a:lnTo>
                    <a:lnTo>
                      <a:pt x="48" y="43"/>
                    </a:lnTo>
                    <a:lnTo>
                      <a:pt x="48" y="31"/>
                    </a:lnTo>
                    <a:close/>
                  </a:path>
                </a:pathLst>
              </a:custGeom>
              <a:solidFill>
                <a:srgbClr val="666666"/>
              </a:solidFill>
              <a:ln w="9525">
                <a:noFill/>
                <a:round/>
                <a:headEnd/>
                <a:tailEnd/>
              </a:ln>
            </p:spPr>
            <p:txBody>
              <a:bodyPr/>
              <a:lstStyle/>
              <a:p>
                <a:endParaRPr lang="en-US" dirty="0"/>
              </a:p>
            </p:txBody>
          </p:sp>
          <p:sp>
            <p:nvSpPr>
              <p:cNvPr id="940" name="Freeform 179"/>
              <p:cNvSpPr>
                <a:spLocks/>
              </p:cNvSpPr>
              <p:nvPr/>
            </p:nvSpPr>
            <p:spPr bwMode="auto">
              <a:xfrm>
                <a:off x="763" y="2323"/>
                <a:ext cx="20" cy="26"/>
              </a:xfrm>
              <a:custGeom>
                <a:avLst/>
                <a:gdLst/>
                <a:ahLst/>
                <a:cxnLst>
                  <a:cxn ang="0">
                    <a:pos x="20" y="8"/>
                  </a:cxn>
                  <a:cxn ang="0">
                    <a:pos x="4" y="0"/>
                  </a:cxn>
                  <a:cxn ang="0">
                    <a:pos x="0" y="6"/>
                  </a:cxn>
                  <a:cxn ang="0">
                    <a:pos x="4" y="18"/>
                  </a:cxn>
                  <a:cxn ang="0">
                    <a:pos x="20" y="26"/>
                  </a:cxn>
                  <a:cxn ang="0">
                    <a:pos x="20" y="8"/>
                  </a:cxn>
                </a:cxnLst>
                <a:rect l="0" t="0" r="r" b="b"/>
                <a:pathLst>
                  <a:path w="20" h="26">
                    <a:moveTo>
                      <a:pt x="20" y="8"/>
                    </a:moveTo>
                    <a:lnTo>
                      <a:pt x="4" y="0"/>
                    </a:lnTo>
                    <a:lnTo>
                      <a:pt x="0" y="6"/>
                    </a:lnTo>
                    <a:lnTo>
                      <a:pt x="4" y="18"/>
                    </a:lnTo>
                    <a:lnTo>
                      <a:pt x="20" y="26"/>
                    </a:lnTo>
                    <a:lnTo>
                      <a:pt x="20" y="8"/>
                    </a:lnTo>
                    <a:close/>
                  </a:path>
                </a:pathLst>
              </a:custGeom>
              <a:solidFill>
                <a:srgbClr val="666666"/>
              </a:solidFill>
              <a:ln w="9525">
                <a:noFill/>
                <a:round/>
                <a:headEnd/>
                <a:tailEnd/>
              </a:ln>
            </p:spPr>
            <p:txBody>
              <a:bodyPr/>
              <a:lstStyle/>
              <a:p>
                <a:endParaRPr lang="en-US" dirty="0"/>
              </a:p>
            </p:txBody>
          </p:sp>
          <p:sp>
            <p:nvSpPr>
              <p:cNvPr id="941" name="Freeform 180"/>
              <p:cNvSpPr>
                <a:spLocks/>
              </p:cNvSpPr>
              <p:nvPr/>
            </p:nvSpPr>
            <p:spPr bwMode="auto">
              <a:xfrm>
                <a:off x="775" y="2331"/>
                <a:ext cx="6" cy="14"/>
              </a:xfrm>
              <a:custGeom>
                <a:avLst/>
                <a:gdLst/>
                <a:ahLst/>
                <a:cxnLst>
                  <a:cxn ang="0">
                    <a:pos x="6" y="2"/>
                  </a:cxn>
                  <a:cxn ang="0">
                    <a:pos x="0" y="0"/>
                  </a:cxn>
                  <a:cxn ang="0">
                    <a:pos x="0" y="12"/>
                  </a:cxn>
                  <a:cxn ang="0">
                    <a:pos x="6" y="14"/>
                  </a:cxn>
                  <a:cxn ang="0">
                    <a:pos x="6" y="2"/>
                  </a:cxn>
                </a:cxnLst>
                <a:rect l="0" t="0" r="r" b="b"/>
                <a:pathLst>
                  <a:path w="6" h="14">
                    <a:moveTo>
                      <a:pt x="6" y="2"/>
                    </a:moveTo>
                    <a:lnTo>
                      <a:pt x="0" y="0"/>
                    </a:lnTo>
                    <a:lnTo>
                      <a:pt x="0" y="12"/>
                    </a:lnTo>
                    <a:lnTo>
                      <a:pt x="6" y="14"/>
                    </a:lnTo>
                    <a:lnTo>
                      <a:pt x="6" y="2"/>
                    </a:lnTo>
                    <a:close/>
                  </a:path>
                </a:pathLst>
              </a:custGeom>
              <a:solidFill>
                <a:srgbClr val="000000"/>
              </a:solidFill>
              <a:ln w="9525">
                <a:noFill/>
                <a:round/>
                <a:headEnd/>
                <a:tailEnd/>
              </a:ln>
            </p:spPr>
            <p:txBody>
              <a:bodyPr/>
              <a:lstStyle/>
              <a:p>
                <a:endParaRPr lang="en-US" dirty="0"/>
              </a:p>
            </p:txBody>
          </p:sp>
          <p:sp>
            <p:nvSpPr>
              <p:cNvPr id="942" name="Freeform 181"/>
              <p:cNvSpPr>
                <a:spLocks/>
              </p:cNvSpPr>
              <p:nvPr/>
            </p:nvSpPr>
            <p:spPr bwMode="auto">
              <a:xfrm>
                <a:off x="769" y="2331"/>
                <a:ext cx="4" cy="10"/>
              </a:xfrm>
              <a:custGeom>
                <a:avLst/>
                <a:gdLst/>
                <a:ahLst/>
                <a:cxnLst>
                  <a:cxn ang="0">
                    <a:pos x="4" y="2"/>
                  </a:cxn>
                  <a:cxn ang="0">
                    <a:pos x="0" y="0"/>
                  </a:cxn>
                  <a:cxn ang="0">
                    <a:pos x="0" y="8"/>
                  </a:cxn>
                  <a:cxn ang="0">
                    <a:pos x="4" y="10"/>
                  </a:cxn>
                  <a:cxn ang="0">
                    <a:pos x="4" y="2"/>
                  </a:cxn>
                </a:cxnLst>
                <a:rect l="0" t="0" r="r" b="b"/>
                <a:pathLst>
                  <a:path w="4" h="10">
                    <a:moveTo>
                      <a:pt x="4" y="2"/>
                    </a:moveTo>
                    <a:lnTo>
                      <a:pt x="0" y="0"/>
                    </a:lnTo>
                    <a:lnTo>
                      <a:pt x="0" y="8"/>
                    </a:lnTo>
                    <a:lnTo>
                      <a:pt x="4" y="10"/>
                    </a:lnTo>
                    <a:lnTo>
                      <a:pt x="4" y="2"/>
                    </a:lnTo>
                    <a:close/>
                  </a:path>
                </a:pathLst>
              </a:custGeom>
              <a:solidFill>
                <a:srgbClr val="000000"/>
              </a:solidFill>
              <a:ln w="9525">
                <a:noFill/>
                <a:round/>
                <a:headEnd/>
                <a:tailEnd/>
              </a:ln>
            </p:spPr>
            <p:txBody>
              <a:bodyPr/>
              <a:lstStyle/>
              <a:p>
                <a:endParaRPr lang="en-US" dirty="0"/>
              </a:p>
            </p:txBody>
          </p:sp>
          <p:sp>
            <p:nvSpPr>
              <p:cNvPr id="943" name="Freeform 182"/>
              <p:cNvSpPr>
                <a:spLocks/>
              </p:cNvSpPr>
              <p:nvPr/>
            </p:nvSpPr>
            <p:spPr bwMode="auto">
              <a:xfrm>
                <a:off x="829" y="2372"/>
                <a:ext cx="2" cy="2"/>
              </a:xfrm>
              <a:custGeom>
                <a:avLst/>
                <a:gdLst/>
                <a:ahLst/>
                <a:cxnLst>
                  <a:cxn ang="0">
                    <a:pos x="0" y="0"/>
                  </a:cxn>
                  <a:cxn ang="0">
                    <a:pos x="2" y="2"/>
                  </a:cxn>
                  <a:cxn ang="0">
                    <a:pos x="2" y="0"/>
                  </a:cxn>
                  <a:cxn ang="0">
                    <a:pos x="0" y="0"/>
                  </a:cxn>
                </a:cxnLst>
                <a:rect l="0" t="0" r="r" b="b"/>
                <a:pathLst>
                  <a:path w="2" h="2">
                    <a:moveTo>
                      <a:pt x="0" y="0"/>
                    </a:moveTo>
                    <a:lnTo>
                      <a:pt x="2" y="2"/>
                    </a:lnTo>
                    <a:lnTo>
                      <a:pt x="2" y="0"/>
                    </a:lnTo>
                    <a:lnTo>
                      <a:pt x="0" y="0"/>
                    </a:lnTo>
                    <a:close/>
                  </a:path>
                </a:pathLst>
              </a:custGeom>
              <a:solidFill>
                <a:srgbClr val="333333"/>
              </a:solidFill>
              <a:ln w="9525">
                <a:noFill/>
                <a:round/>
                <a:headEnd/>
                <a:tailEnd/>
              </a:ln>
            </p:spPr>
            <p:txBody>
              <a:bodyPr/>
              <a:lstStyle/>
              <a:p>
                <a:endParaRPr lang="en-US" dirty="0"/>
              </a:p>
            </p:txBody>
          </p:sp>
          <p:sp>
            <p:nvSpPr>
              <p:cNvPr id="944" name="Freeform 183"/>
              <p:cNvSpPr>
                <a:spLocks/>
              </p:cNvSpPr>
              <p:nvPr/>
            </p:nvSpPr>
            <p:spPr bwMode="auto">
              <a:xfrm>
                <a:off x="783" y="2331"/>
                <a:ext cx="4" cy="20"/>
              </a:xfrm>
              <a:custGeom>
                <a:avLst/>
                <a:gdLst/>
                <a:ahLst/>
                <a:cxnLst>
                  <a:cxn ang="0">
                    <a:pos x="0" y="0"/>
                  </a:cxn>
                  <a:cxn ang="0">
                    <a:pos x="0" y="20"/>
                  </a:cxn>
                  <a:cxn ang="0">
                    <a:pos x="4" y="18"/>
                  </a:cxn>
                  <a:cxn ang="0">
                    <a:pos x="4" y="2"/>
                  </a:cxn>
                  <a:cxn ang="0">
                    <a:pos x="0" y="0"/>
                  </a:cxn>
                </a:cxnLst>
                <a:rect l="0" t="0" r="r" b="b"/>
                <a:pathLst>
                  <a:path w="4" h="20">
                    <a:moveTo>
                      <a:pt x="0" y="0"/>
                    </a:moveTo>
                    <a:lnTo>
                      <a:pt x="0" y="20"/>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945" name="Freeform 184"/>
              <p:cNvSpPr>
                <a:spLocks/>
              </p:cNvSpPr>
              <p:nvPr/>
            </p:nvSpPr>
            <p:spPr bwMode="auto">
              <a:xfrm>
                <a:off x="783" y="2349"/>
                <a:ext cx="46" cy="27"/>
              </a:xfrm>
              <a:custGeom>
                <a:avLst/>
                <a:gdLst/>
                <a:ahLst/>
                <a:cxnLst>
                  <a:cxn ang="0">
                    <a:pos x="42" y="25"/>
                  </a:cxn>
                  <a:cxn ang="0">
                    <a:pos x="0" y="2"/>
                  </a:cxn>
                  <a:cxn ang="0">
                    <a:pos x="4" y="0"/>
                  </a:cxn>
                  <a:cxn ang="0">
                    <a:pos x="46" y="23"/>
                  </a:cxn>
                  <a:cxn ang="0">
                    <a:pos x="46" y="27"/>
                  </a:cxn>
                  <a:cxn ang="0">
                    <a:pos x="42" y="27"/>
                  </a:cxn>
                  <a:cxn ang="0">
                    <a:pos x="42" y="25"/>
                  </a:cxn>
                </a:cxnLst>
                <a:rect l="0" t="0" r="r" b="b"/>
                <a:pathLst>
                  <a:path w="46" h="27">
                    <a:moveTo>
                      <a:pt x="42" y="25"/>
                    </a:moveTo>
                    <a:lnTo>
                      <a:pt x="0" y="2"/>
                    </a:lnTo>
                    <a:lnTo>
                      <a:pt x="4" y="0"/>
                    </a:lnTo>
                    <a:lnTo>
                      <a:pt x="46" y="23"/>
                    </a:lnTo>
                    <a:lnTo>
                      <a:pt x="46" y="27"/>
                    </a:lnTo>
                    <a:lnTo>
                      <a:pt x="42" y="27"/>
                    </a:lnTo>
                    <a:lnTo>
                      <a:pt x="42" y="25"/>
                    </a:lnTo>
                    <a:close/>
                  </a:path>
                </a:pathLst>
              </a:custGeom>
              <a:solidFill>
                <a:srgbClr val="FFFFFF"/>
              </a:solidFill>
              <a:ln w="9525">
                <a:noFill/>
                <a:round/>
                <a:headEnd/>
                <a:tailEnd/>
              </a:ln>
            </p:spPr>
            <p:txBody>
              <a:bodyPr/>
              <a:lstStyle/>
              <a:p>
                <a:endParaRPr lang="en-US" dirty="0"/>
              </a:p>
            </p:txBody>
          </p:sp>
          <p:sp>
            <p:nvSpPr>
              <p:cNvPr id="946" name="Freeform 185"/>
              <p:cNvSpPr>
                <a:spLocks/>
              </p:cNvSpPr>
              <p:nvPr/>
            </p:nvSpPr>
            <p:spPr bwMode="auto">
              <a:xfrm>
                <a:off x="769" y="2305"/>
                <a:ext cx="80" cy="46"/>
              </a:xfrm>
              <a:custGeom>
                <a:avLst/>
                <a:gdLst/>
                <a:ahLst/>
                <a:cxnLst>
                  <a:cxn ang="0">
                    <a:pos x="80" y="36"/>
                  </a:cxn>
                  <a:cxn ang="0">
                    <a:pos x="16" y="0"/>
                  </a:cxn>
                  <a:cxn ang="0">
                    <a:pos x="0" y="10"/>
                  </a:cxn>
                  <a:cxn ang="0">
                    <a:pos x="64" y="46"/>
                  </a:cxn>
                  <a:cxn ang="0">
                    <a:pos x="80" y="36"/>
                  </a:cxn>
                </a:cxnLst>
                <a:rect l="0" t="0" r="r" b="b"/>
                <a:pathLst>
                  <a:path w="80" h="46">
                    <a:moveTo>
                      <a:pt x="80" y="36"/>
                    </a:moveTo>
                    <a:lnTo>
                      <a:pt x="16" y="0"/>
                    </a:lnTo>
                    <a:lnTo>
                      <a:pt x="0" y="10"/>
                    </a:lnTo>
                    <a:lnTo>
                      <a:pt x="64" y="46"/>
                    </a:lnTo>
                    <a:lnTo>
                      <a:pt x="80" y="36"/>
                    </a:lnTo>
                    <a:close/>
                  </a:path>
                </a:pathLst>
              </a:custGeom>
              <a:solidFill>
                <a:srgbClr val="A6A6A6"/>
              </a:solidFill>
              <a:ln w="9525">
                <a:noFill/>
                <a:round/>
                <a:headEnd/>
                <a:tailEnd/>
              </a:ln>
            </p:spPr>
            <p:txBody>
              <a:bodyPr/>
              <a:lstStyle/>
              <a:p>
                <a:endParaRPr lang="en-US" dirty="0"/>
              </a:p>
            </p:txBody>
          </p:sp>
          <p:sp>
            <p:nvSpPr>
              <p:cNvPr id="947" name="Freeform 186"/>
              <p:cNvSpPr>
                <a:spLocks/>
              </p:cNvSpPr>
              <p:nvPr/>
            </p:nvSpPr>
            <p:spPr bwMode="auto">
              <a:xfrm>
                <a:off x="759" y="2273"/>
                <a:ext cx="147" cy="111"/>
              </a:xfrm>
              <a:custGeom>
                <a:avLst/>
                <a:gdLst/>
                <a:ahLst/>
                <a:cxnLst>
                  <a:cxn ang="0">
                    <a:pos x="70" y="0"/>
                  </a:cxn>
                  <a:cxn ang="0">
                    <a:pos x="4" y="38"/>
                  </a:cxn>
                  <a:cxn ang="0">
                    <a:pos x="2" y="40"/>
                  </a:cxn>
                  <a:cxn ang="0">
                    <a:pos x="2" y="42"/>
                  </a:cxn>
                  <a:cxn ang="0">
                    <a:pos x="0" y="44"/>
                  </a:cxn>
                  <a:cxn ang="0">
                    <a:pos x="0" y="66"/>
                  </a:cxn>
                  <a:cxn ang="0">
                    <a:pos x="2" y="70"/>
                  </a:cxn>
                  <a:cxn ang="0">
                    <a:pos x="4" y="72"/>
                  </a:cxn>
                  <a:cxn ang="0">
                    <a:pos x="70" y="109"/>
                  </a:cxn>
                  <a:cxn ang="0">
                    <a:pos x="74" y="111"/>
                  </a:cxn>
                  <a:cxn ang="0">
                    <a:pos x="78" y="109"/>
                  </a:cxn>
                  <a:cxn ang="0">
                    <a:pos x="143" y="72"/>
                  </a:cxn>
                  <a:cxn ang="0">
                    <a:pos x="145" y="72"/>
                  </a:cxn>
                  <a:cxn ang="0">
                    <a:pos x="147" y="70"/>
                  </a:cxn>
                  <a:cxn ang="0">
                    <a:pos x="147" y="66"/>
                  </a:cxn>
                  <a:cxn ang="0">
                    <a:pos x="147" y="44"/>
                  </a:cxn>
                  <a:cxn ang="0">
                    <a:pos x="145" y="42"/>
                  </a:cxn>
                  <a:cxn ang="0">
                    <a:pos x="143" y="38"/>
                  </a:cxn>
                  <a:cxn ang="0">
                    <a:pos x="135" y="34"/>
                  </a:cxn>
                  <a:cxn ang="0">
                    <a:pos x="78" y="0"/>
                  </a:cxn>
                  <a:cxn ang="0">
                    <a:pos x="74" y="0"/>
                  </a:cxn>
                  <a:cxn ang="0">
                    <a:pos x="70" y="0"/>
                  </a:cxn>
                  <a:cxn ang="0">
                    <a:pos x="72" y="107"/>
                  </a:cxn>
                  <a:cxn ang="0">
                    <a:pos x="6" y="70"/>
                  </a:cxn>
                  <a:cxn ang="0">
                    <a:pos x="4" y="68"/>
                  </a:cxn>
                  <a:cxn ang="0">
                    <a:pos x="4" y="66"/>
                  </a:cxn>
                  <a:cxn ang="0">
                    <a:pos x="4" y="44"/>
                  </a:cxn>
                  <a:cxn ang="0">
                    <a:pos x="4" y="42"/>
                  </a:cxn>
                  <a:cxn ang="0">
                    <a:pos x="6" y="40"/>
                  </a:cxn>
                  <a:cxn ang="0">
                    <a:pos x="72" y="2"/>
                  </a:cxn>
                  <a:cxn ang="0">
                    <a:pos x="76" y="2"/>
                  </a:cxn>
                  <a:cxn ang="0">
                    <a:pos x="133" y="36"/>
                  </a:cxn>
                  <a:cxn ang="0">
                    <a:pos x="141" y="40"/>
                  </a:cxn>
                  <a:cxn ang="0">
                    <a:pos x="143" y="42"/>
                  </a:cxn>
                  <a:cxn ang="0">
                    <a:pos x="145" y="44"/>
                  </a:cxn>
                  <a:cxn ang="0">
                    <a:pos x="145" y="66"/>
                  </a:cxn>
                  <a:cxn ang="0">
                    <a:pos x="143" y="70"/>
                  </a:cxn>
                  <a:cxn ang="0">
                    <a:pos x="141" y="70"/>
                  </a:cxn>
                  <a:cxn ang="0">
                    <a:pos x="76" y="107"/>
                  </a:cxn>
                  <a:cxn ang="0">
                    <a:pos x="72" y="107"/>
                  </a:cxn>
                  <a:cxn ang="0">
                    <a:pos x="70" y="0"/>
                  </a:cxn>
                  <a:cxn ang="0">
                    <a:pos x="145" y="42"/>
                  </a:cxn>
                  <a:cxn ang="0">
                    <a:pos x="70" y="0"/>
                  </a:cxn>
                  <a:cxn ang="0">
                    <a:pos x="143" y="42"/>
                  </a:cxn>
                  <a:cxn ang="0">
                    <a:pos x="70" y="0"/>
                  </a:cxn>
                  <a:cxn ang="0">
                    <a:pos x="143" y="42"/>
                  </a:cxn>
                  <a:cxn ang="0">
                    <a:pos x="70" y="0"/>
                  </a:cxn>
                </a:cxnLst>
                <a:rect l="0" t="0" r="r" b="b"/>
                <a:pathLst>
                  <a:path w="147" h="111">
                    <a:moveTo>
                      <a:pt x="70" y="0"/>
                    </a:moveTo>
                    <a:lnTo>
                      <a:pt x="4" y="38"/>
                    </a:lnTo>
                    <a:lnTo>
                      <a:pt x="2" y="40"/>
                    </a:lnTo>
                    <a:lnTo>
                      <a:pt x="2" y="42"/>
                    </a:lnTo>
                    <a:lnTo>
                      <a:pt x="0" y="44"/>
                    </a:lnTo>
                    <a:lnTo>
                      <a:pt x="0" y="66"/>
                    </a:lnTo>
                    <a:lnTo>
                      <a:pt x="2" y="70"/>
                    </a:lnTo>
                    <a:lnTo>
                      <a:pt x="4" y="72"/>
                    </a:lnTo>
                    <a:lnTo>
                      <a:pt x="70" y="109"/>
                    </a:lnTo>
                    <a:lnTo>
                      <a:pt x="74" y="111"/>
                    </a:lnTo>
                    <a:lnTo>
                      <a:pt x="78" y="109"/>
                    </a:lnTo>
                    <a:lnTo>
                      <a:pt x="143" y="72"/>
                    </a:lnTo>
                    <a:lnTo>
                      <a:pt x="145" y="72"/>
                    </a:lnTo>
                    <a:lnTo>
                      <a:pt x="147" y="70"/>
                    </a:lnTo>
                    <a:lnTo>
                      <a:pt x="147" y="66"/>
                    </a:lnTo>
                    <a:lnTo>
                      <a:pt x="147" y="44"/>
                    </a:lnTo>
                    <a:lnTo>
                      <a:pt x="145" y="42"/>
                    </a:lnTo>
                    <a:lnTo>
                      <a:pt x="143" y="38"/>
                    </a:lnTo>
                    <a:lnTo>
                      <a:pt x="135" y="34"/>
                    </a:lnTo>
                    <a:lnTo>
                      <a:pt x="78" y="0"/>
                    </a:lnTo>
                    <a:lnTo>
                      <a:pt x="74" y="0"/>
                    </a:lnTo>
                    <a:lnTo>
                      <a:pt x="70" y="0"/>
                    </a:lnTo>
                    <a:lnTo>
                      <a:pt x="72" y="107"/>
                    </a:lnTo>
                    <a:lnTo>
                      <a:pt x="6" y="70"/>
                    </a:lnTo>
                    <a:lnTo>
                      <a:pt x="4" y="68"/>
                    </a:lnTo>
                    <a:lnTo>
                      <a:pt x="4" y="66"/>
                    </a:lnTo>
                    <a:lnTo>
                      <a:pt x="4" y="44"/>
                    </a:lnTo>
                    <a:lnTo>
                      <a:pt x="4" y="42"/>
                    </a:lnTo>
                    <a:lnTo>
                      <a:pt x="6" y="40"/>
                    </a:lnTo>
                    <a:lnTo>
                      <a:pt x="72" y="2"/>
                    </a:lnTo>
                    <a:lnTo>
                      <a:pt x="76" y="2"/>
                    </a:lnTo>
                    <a:lnTo>
                      <a:pt x="133" y="36"/>
                    </a:lnTo>
                    <a:lnTo>
                      <a:pt x="141" y="40"/>
                    </a:lnTo>
                    <a:lnTo>
                      <a:pt x="143" y="42"/>
                    </a:lnTo>
                    <a:lnTo>
                      <a:pt x="145" y="44"/>
                    </a:lnTo>
                    <a:lnTo>
                      <a:pt x="145" y="66"/>
                    </a:lnTo>
                    <a:lnTo>
                      <a:pt x="143" y="70"/>
                    </a:lnTo>
                    <a:lnTo>
                      <a:pt x="141" y="70"/>
                    </a:lnTo>
                    <a:lnTo>
                      <a:pt x="76" y="107"/>
                    </a:lnTo>
                    <a:lnTo>
                      <a:pt x="72" y="107"/>
                    </a:lnTo>
                    <a:lnTo>
                      <a:pt x="70" y="0"/>
                    </a:lnTo>
                    <a:lnTo>
                      <a:pt x="145" y="42"/>
                    </a:lnTo>
                    <a:lnTo>
                      <a:pt x="70" y="0"/>
                    </a:lnTo>
                    <a:lnTo>
                      <a:pt x="143" y="42"/>
                    </a:lnTo>
                    <a:lnTo>
                      <a:pt x="70" y="0"/>
                    </a:lnTo>
                    <a:lnTo>
                      <a:pt x="143" y="42"/>
                    </a:lnTo>
                    <a:lnTo>
                      <a:pt x="70" y="0"/>
                    </a:lnTo>
                    <a:close/>
                  </a:path>
                </a:pathLst>
              </a:custGeom>
              <a:solidFill>
                <a:srgbClr val="525151"/>
              </a:solidFill>
              <a:ln w="9525">
                <a:noFill/>
                <a:round/>
                <a:headEnd/>
                <a:tailEnd/>
              </a:ln>
            </p:spPr>
            <p:txBody>
              <a:bodyPr/>
              <a:lstStyle/>
              <a:p>
                <a:endParaRPr lang="en-US" dirty="0"/>
              </a:p>
            </p:txBody>
          </p:sp>
          <p:sp>
            <p:nvSpPr>
              <p:cNvPr id="948" name="Freeform 187"/>
              <p:cNvSpPr>
                <a:spLocks/>
              </p:cNvSpPr>
              <p:nvPr/>
            </p:nvSpPr>
            <p:spPr bwMode="auto">
              <a:xfrm>
                <a:off x="833" y="2279"/>
                <a:ext cx="71" cy="68"/>
              </a:xfrm>
              <a:custGeom>
                <a:avLst/>
                <a:gdLst/>
                <a:ahLst/>
                <a:cxnLst>
                  <a:cxn ang="0">
                    <a:pos x="71" y="0"/>
                  </a:cxn>
                  <a:cxn ang="0">
                    <a:pos x="0" y="40"/>
                  </a:cxn>
                  <a:cxn ang="0">
                    <a:pos x="0" y="68"/>
                  </a:cxn>
                  <a:cxn ang="0">
                    <a:pos x="4" y="66"/>
                  </a:cxn>
                  <a:cxn ang="0">
                    <a:pos x="69" y="28"/>
                  </a:cxn>
                  <a:cxn ang="0">
                    <a:pos x="71" y="26"/>
                  </a:cxn>
                  <a:cxn ang="0">
                    <a:pos x="71" y="24"/>
                  </a:cxn>
                  <a:cxn ang="0">
                    <a:pos x="71" y="2"/>
                  </a:cxn>
                  <a:cxn ang="0">
                    <a:pos x="71" y="0"/>
                  </a:cxn>
                </a:cxnLst>
                <a:rect l="0" t="0" r="r" b="b"/>
                <a:pathLst>
                  <a:path w="71" h="68">
                    <a:moveTo>
                      <a:pt x="71" y="0"/>
                    </a:moveTo>
                    <a:lnTo>
                      <a:pt x="0" y="40"/>
                    </a:lnTo>
                    <a:lnTo>
                      <a:pt x="0" y="68"/>
                    </a:lnTo>
                    <a:lnTo>
                      <a:pt x="4" y="66"/>
                    </a:lnTo>
                    <a:lnTo>
                      <a:pt x="69" y="28"/>
                    </a:lnTo>
                    <a:lnTo>
                      <a:pt x="71" y="26"/>
                    </a:lnTo>
                    <a:lnTo>
                      <a:pt x="71" y="24"/>
                    </a:lnTo>
                    <a:lnTo>
                      <a:pt x="71" y="2"/>
                    </a:lnTo>
                    <a:lnTo>
                      <a:pt x="71" y="0"/>
                    </a:lnTo>
                    <a:close/>
                  </a:path>
                </a:pathLst>
              </a:custGeom>
              <a:solidFill>
                <a:srgbClr val="7D7C7C"/>
              </a:solidFill>
              <a:ln w="9525">
                <a:noFill/>
                <a:round/>
                <a:headEnd/>
                <a:tailEnd/>
              </a:ln>
            </p:spPr>
            <p:txBody>
              <a:bodyPr/>
              <a:lstStyle/>
              <a:p>
                <a:endParaRPr lang="en-US" dirty="0"/>
              </a:p>
            </p:txBody>
          </p:sp>
          <p:sp>
            <p:nvSpPr>
              <p:cNvPr id="949" name="Freeform 188"/>
              <p:cNvSpPr>
                <a:spLocks/>
              </p:cNvSpPr>
              <p:nvPr/>
            </p:nvSpPr>
            <p:spPr bwMode="auto">
              <a:xfrm>
                <a:off x="761" y="2279"/>
                <a:ext cx="72" cy="68"/>
              </a:xfrm>
              <a:custGeom>
                <a:avLst/>
                <a:gdLst/>
                <a:ahLst/>
                <a:cxnLst>
                  <a:cxn ang="0">
                    <a:pos x="72" y="40"/>
                  </a:cxn>
                  <a:cxn ang="0">
                    <a:pos x="0" y="0"/>
                  </a:cxn>
                  <a:cxn ang="0">
                    <a:pos x="0" y="2"/>
                  </a:cxn>
                  <a:cxn ang="0">
                    <a:pos x="0" y="24"/>
                  </a:cxn>
                  <a:cxn ang="0">
                    <a:pos x="0" y="26"/>
                  </a:cxn>
                  <a:cxn ang="0">
                    <a:pos x="2" y="28"/>
                  </a:cxn>
                  <a:cxn ang="0">
                    <a:pos x="68" y="66"/>
                  </a:cxn>
                  <a:cxn ang="0">
                    <a:pos x="72" y="68"/>
                  </a:cxn>
                  <a:cxn ang="0">
                    <a:pos x="72" y="40"/>
                  </a:cxn>
                </a:cxnLst>
                <a:rect l="0" t="0" r="r" b="b"/>
                <a:pathLst>
                  <a:path w="72" h="68">
                    <a:moveTo>
                      <a:pt x="72" y="40"/>
                    </a:moveTo>
                    <a:lnTo>
                      <a:pt x="0" y="0"/>
                    </a:lnTo>
                    <a:lnTo>
                      <a:pt x="0" y="2"/>
                    </a:lnTo>
                    <a:lnTo>
                      <a:pt x="0" y="24"/>
                    </a:lnTo>
                    <a:lnTo>
                      <a:pt x="0" y="26"/>
                    </a:lnTo>
                    <a:lnTo>
                      <a:pt x="2" y="28"/>
                    </a:lnTo>
                    <a:lnTo>
                      <a:pt x="68" y="66"/>
                    </a:lnTo>
                    <a:lnTo>
                      <a:pt x="72" y="68"/>
                    </a:lnTo>
                    <a:lnTo>
                      <a:pt x="72" y="40"/>
                    </a:lnTo>
                    <a:close/>
                  </a:path>
                </a:pathLst>
              </a:custGeom>
              <a:solidFill>
                <a:srgbClr val="C9C9C8"/>
              </a:solidFill>
              <a:ln w="9525">
                <a:noFill/>
                <a:round/>
                <a:headEnd/>
                <a:tailEnd/>
              </a:ln>
            </p:spPr>
            <p:txBody>
              <a:bodyPr/>
              <a:lstStyle/>
              <a:p>
                <a:endParaRPr lang="en-US" dirty="0"/>
              </a:p>
            </p:txBody>
          </p:sp>
          <p:sp>
            <p:nvSpPr>
              <p:cNvPr id="950" name="Freeform 189"/>
              <p:cNvSpPr>
                <a:spLocks/>
              </p:cNvSpPr>
              <p:nvPr/>
            </p:nvSpPr>
            <p:spPr bwMode="auto">
              <a:xfrm>
                <a:off x="761" y="2237"/>
                <a:ext cx="143" cy="82"/>
              </a:xfrm>
              <a:custGeom>
                <a:avLst/>
                <a:gdLst/>
                <a:ahLst/>
                <a:cxnLst>
                  <a:cxn ang="0">
                    <a:pos x="141" y="38"/>
                  </a:cxn>
                  <a:cxn ang="0">
                    <a:pos x="133" y="34"/>
                  </a:cxn>
                  <a:cxn ang="0">
                    <a:pos x="76" y="0"/>
                  </a:cxn>
                  <a:cxn ang="0">
                    <a:pos x="72" y="0"/>
                  </a:cxn>
                  <a:cxn ang="0">
                    <a:pos x="70" y="0"/>
                  </a:cxn>
                  <a:cxn ang="0">
                    <a:pos x="2" y="38"/>
                  </a:cxn>
                  <a:cxn ang="0">
                    <a:pos x="0" y="42"/>
                  </a:cxn>
                  <a:cxn ang="0">
                    <a:pos x="72" y="82"/>
                  </a:cxn>
                  <a:cxn ang="0">
                    <a:pos x="135" y="46"/>
                  </a:cxn>
                  <a:cxn ang="0">
                    <a:pos x="143" y="42"/>
                  </a:cxn>
                  <a:cxn ang="0">
                    <a:pos x="141" y="38"/>
                  </a:cxn>
                </a:cxnLst>
                <a:rect l="0" t="0" r="r" b="b"/>
                <a:pathLst>
                  <a:path w="143" h="82">
                    <a:moveTo>
                      <a:pt x="141" y="38"/>
                    </a:moveTo>
                    <a:lnTo>
                      <a:pt x="133" y="34"/>
                    </a:lnTo>
                    <a:lnTo>
                      <a:pt x="76" y="0"/>
                    </a:lnTo>
                    <a:lnTo>
                      <a:pt x="72" y="0"/>
                    </a:lnTo>
                    <a:lnTo>
                      <a:pt x="70" y="0"/>
                    </a:lnTo>
                    <a:lnTo>
                      <a:pt x="2" y="38"/>
                    </a:lnTo>
                    <a:lnTo>
                      <a:pt x="0" y="42"/>
                    </a:lnTo>
                    <a:lnTo>
                      <a:pt x="72" y="82"/>
                    </a:lnTo>
                    <a:lnTo>
                      <a:pt x="135" y="46"/>
                    </a:lnTo>
                    <a:lnTo>
                      <a:pt x="143" y="42"/>
                    </a:lnTo>
                    <a:lnTo>
                      <a:pt x="141" y="38"/>
                    </a:lnTo>
                    <a:close/>
                  </a:path>
                </a:pathLst>
              </a:custGeom>
              <a:solidFill>
                <a:srgbClr val="E3E3E2"/>
              </a:solidFill>
              <a:ln w="9525">
                <a:noFill/>
                <a:round/>
                <a:headEnd/>
                <a:tailEnd/>
              </a:ln>
            </p:spPr>
            <p:txBody>
              <a:bodyPr/>
              <a:lstStyle/>
              <a:p>
                <a:endParaRPr lang="en-US" dirty="0"/>
              </a:p>
            </p:txBody>
          </p:sp>
          <p:sp>
            <p:nvSpPr>
              <p:cNvPr id="951" name="Freeform 190"/>
              <p:cNvSpPr>
                <a:spLocks/>
              </p:cNvSpPr>
              <p:nvPr/>
            </p:nvSpPr>
            <p:spPr bwMode="auto">
              <a:xfrm>
                <a:off x="783" y="2295"/>
                <a:ext cx="48" cy="46"/>
              </a:xfrm>
              <a:custGeom>
                <a:avLst/>
                <a:gdLst/>
                <a:ahLst/>
                <a:cxnLst>
                  <a:cxn ang="0">
                    <a:pos x="48" y="30"/>
                  </a:cxn>
                  <a:cxn ang="0">
                    <a:pos x="46" y="30"/>
                  </a:cxn>
                  <a:cxn ang="0">
                    <a:pos x="46" y="24"/>
                  </a:cxn>
                  <a:cxn ang="0">
                    <a:pos x="42" y="24"/>
                  </a:cxn>
                  <a:cxn ang="0">
                    <a:pos x="0" y="0"/>
                  </a:cxn>
                  <a:cxn ang="0">
                    <a:pos x="0" y="18"/>
                  </a:cxn>
                  <a:cxn ang="0">
                    <a:pos x="42" y="44"/>
                  </a:cxn>
                  <a:cxn ang="0">
                    <a:pos x="46" y="46"/>
                  </a:cxn>
                  <a:cxn ang="0">
                    <a:pos x="46" y="42"/>
                  </a:cxn>
                  <a:cxn ang="0">
                    <a:pos x="48" y="44"/>
                  </a:cxn>
                  <a:cxn ang="0">
                    <a:pos x="48" y="30"/>
                  </a:cxn>
                </a:cxnLst>
                <a:rect l="0" t="0" r="r" b="b"/>
                <a:pathLst>
                  <a:path w="48" h="46">
                    <a:moveTo>
                      <a:pt x="48" y="30"/>
                    </a:moveTo>
                    <a:lnTo>
                      <a:pt x="46" y="30"/>
                    </a:lnTo>
                    <a:lnTo>
                      <a:pt x="46" y="24"/>
                    </a:lnTo>
                    <a:lnTo>
                      <a:pt x="42" y="24"/>
                    </a:lnTo>
                    <a:lnTo>
                      <a:pt x="0" y="0"/>
                    </a:lnTo>
                    <a:lnTo>
                      <a:pt x="0" y="18"/>
                    </a:lnTo>
                    <a:lnTo>
                      <a:pt x="42" y="44"/>
                    </a:lnTo>
                    <a:lnTo>
                      <a:pt x="46" y="46"/>
                    </a:lnTo>
                    <a:lnTo>
                      <a:pt x="46" y="42"/>
                    </a:lnTo>
                    <a:lnTo>
                      <a:pt x="48" y="44"/>
                    </a:lnTo>
                    <a:lnTo>
                      <a:pt x="48" y="30"/>
                    </a:lnTo>
                    <a:close/>
                  </a:path>
                </a:pathLst>
              </a:custGeom>
              <a:solidFill>
                <a:srgbClr val="666666"/>
              </a:solidFill>
              <a:ln w="9525">
                <a:noFill/>
                <a:round/>
                <a:headEnd/>
                <a:tailEnd/>
              </a:ln>
            </p:spPr>
            <p:txBody>
              <a:bodyPr/>
              <a:lstStyle/>
              <a:p>
                <a:endParaRPr lang="en-US" dirty="0"/>
              </a:p>
            </p:txBody>
          </p:sp>
          <p:sp>
            <p:nvSpPr>
              <p:cNvPr id="952" name="Freeform 191"/>
              <p:cNvSpPr>
                <a:spLocks/>
              </p:cNvSpPr>
              <p:nvPr/>
            </p:nvSpPr>
            <p:spPr bwMode="auto">
              <a:xfrm>
                <a:off x="763" y="2285"/>
                <a:ext cx="20" cy="28"/>
              </a:xfrm>
              <a:custGeom>
                <a:avLst/>
                <a:gdLst/>
                <a:ahLst/>
                <a:cxnLst>
                  <a:cxn ang="0">
                    <a:pos x="20" y="10"/>
                  </a:cxn>
                  <a:cxn ang="0">
                    <a:pos x="4" y="0"/>
                  </a:cxn>
                  <a:cxn ang="0">
                    <a:pos x="0" y="8"/>
                  </a:cxn>
                  <a:cxn ang="0">
                    <a:pos x="4" y="20"/>
                  </a:cxn>
                  <a:cxn ang="0">
                    <a:pos x="20" y="28"/>
                  </a:cxn>
                  <a:cxn ang="0">
                    <a:pos x="20" y="10"/>
                  </a:cxn>
                </a:cxnLst>
                <a:rect l="0" t="0" r="r" b="b"/>
                <a:pathLst>
                  <a:path w="20" h="28">
                    <a:moveTo>
                      <a:pt x="20" y="10"/>
                    </a:moveTo>
                    <a:lnTo>
                      <a:pt x="4" y="0"/>
                    </a:lnTo>
                    <a:lnTo>
                      <a:pt x="0" y="8"/>
                    </a:lnTo>
                    <a:lnTo>
                      <a:pt x="4" y="20"/>
                    </a:lnTo>
                    <a:lnTo>
                      <a:pt x="20" y="28"/>
                    </a:lnTo>
                    <a:lnTo>
                      <a:pt x="20" y="10"/>
                    </a:lnTo>
                    <a:close/>
                  </a:path>
                </a:pathLst>
              </a:custGeom>
              <a:solidFill>
                <a:srgbClr val="666666"/>
              </a:solidFill>
              <a:ln w="9525">
                <a:noFill/>
                <a:round/>
                <a:headEnd/>
                <a:tailEnd/>
              </a:ln>
            </p:spPr>
            <p:txBody>
              <a:bodyPr/>
              <a:lstStyle/>
              <a:p>
                <a:endParaRPr lang="en-US" dirty="0"/>
              </a:p>
            </p:txBody>
          </p:sp>
          <p:sp>
            <p:nvSpPr>
              <p:cNvPr id="953" name="Freeform 192"/>
              <p:cNvSpPr>
                <a:spLocks/>
              </p:cNvSpPr>
              <p:nvPr/>
            </p:nvSpPr>
            <p:spPr bwMode="auto">
              <a:xfrm>
                <a:off x="775" y="2293"/>
                <a:ext cx="6" cy="16"/>
              </a:xfrm>
              <a:custGeom>
                <a:avLst/>
                <a:gdLst/>
                <a:ahLst/>
                <a:cxnLst>
                  <a:cxn ang="0">
                    <a:pos x="6" y="4"/>
                  </a:cxn>
                  <a:cxn ang="0">
                    <a:pos x="0" y="0"/>
                  </a:cxn>
                  <a:cxn ang="0">
                    <a:pos x="0" y="12"/>
                  </a:cxn>
                  <a:cxn ang="0">
                    <a:pos x="6" y="16"/>
                  </a:cxn>
                  <a:cxn ang="0">
                    <a:pos x="6" y="4"/>
                  </a:cxn>
                </a:cxnLst>
                <a:rect l="0" t="0" r="r" b="b"/>
                <a:pathLst>
                  <a:path w="6" h="16">
                    <a:moveTo>
                      <a:pt x="6" y="4"/>
                    </a:moveTo>
                    <a:lnTo>
                      <a:pt x="0" y="0"/>
                    </a:lnTo>
                    <a:lnTo>
                      <a:pt x="0" y="12"/>
                    </a:lnTo>
                    <a:lnTo>
                      <a:pt x="6" y="16"/>
                    </a:lnTo>
                    <a:lnTo>
                      <a:pt x="6" y="4"/>
                    </a:lnTo>
                    <a:close/>
                  </a:path>
                </a:pathLst>
              </a:custGeom>
              <a:solidFill>
                <a:srgbClr val="000000"/>
              </a:solidFill>
              <a:ln w="9525">
                <a:noFill/>
                <a:round/>
                <a:headEnd/>
                <a:tailEnd/>
              </a:ln>
            </p:spPr>
            <p:txBody>
              <a:bodyPr/>
              <a:lstStyle/>
              <a:p>
                <a:endParaRPr lang="en-US" dirty="0"/>
              </a:p>
            </p:txBody>
          </p:sp>
          <p:sp>
            <p:nvSpPr>
              <p:cNvPr id="954" name="Freeform 193"/>
              <p:cNvSpPr>
                <a:spLocks/>
              </p:cNvSpPr>
              <p:nvPr/>
            </p:nvSpPr>
            <p:spPr bwMode="auto">
              <a:xfrm>
                <a:off x="769" y="2295"/>
                <a:ext cx="4" cy="10"/>
              </a:xfrm>
              <a:custGeom>
                <a:avLst/>
                <a:gdLst/>
                <a:ahLst/>
                <a:cxnLst>
                  <a:cxn ang="0">
                    <a:pos x="4" y="2"/>
                  </a:cxn>
                  <a:cxn ang="0">
                    <a:pos x="0" y="0"/>
                  </a:cxn>
                  <a:cxn ang="0">
                    <a:pos x="0" y="8"/>
                  </a:cxn>
                  <a:cxn ang="0">
                    <a:pos x="4" y="10"/>
                  </a:cxn>
                  <a:cxn ang="0">
                    <a:pos x="4" y="2"/>
                  </a:cxn>
                </a:cxnLst>
                <a:rect l="0" t="0" r="r" b="b"/>
                <a:pathLst>
                  <a:path w="4" h="10">
                    <a:moveTo>
                      <a:pt x="4" y="2"/>
                    </a:moveTo>
                    <a:lnTo>
                      <a:pt x="0" y="0"/>
                    </a:lnTo>
                    <a:lnTo>
                      <a:pt x="0" y="8"/>
                    </a:lnTo>
                    <a:lnTo>
                      <a:pt x="4" y="10"/>
                    </a:lnTo>
                    <a:lnTo>
                      <a:pt x="4" y="2"/>
                    </a:lnTo>
                    <a:close/>
                  </a:path>
                </a:pathLst>
              </a:custGeom>
              <a:solidFill>
                <a:srgbClr val="000000"/>
              </a:solidFill>
              <a:ln w="9525">
                <a:noFill/>
                <a:round/>
                <a:headEnd/>
                <a:tailEnd/>
              </a:ln>
            </p:spPr>
            <p:txBody>
              <a:bodyPr/>
              <a:lstStyle/>
              <a:p>
                <a:endParaRPr lang="en-US" dirty="0"/>
              </a:p>
            </p:txBody>
          </p:sp>
          <p:sp>
            <p:nvSpPr>
              <p:cNvPr id="955" name="Freeform 194"/>
              <p:cNvSpPr>
                <a:spLocks/>
              </p:cNvSpPr>
              <p:nvPr/>
            </p:nvSpPr>
            <p:spPr bwMode="auto">
              <a:xfrm>
                <a:off x="829" y="2335"/>
                <a:ext cx="2" cy="4"/>
              </a:xfrm>
              <a:custGeom>
                <a:avLst/>
                <a:gdLst/>
                <a:ahLst/>
                <a:cxnLst>
                  <a:cxn ang="0">
                    <a:pos x="0" y="2"/>
                  </a:cxn>
                  <a:cxn ang="0">
                    <a:pos x="2" y="4"/>
                  </a:cxn>
                  <a:cxn ang="0">
                    <a:pos x="2" y="0"/>
                  </a:cxn>
                  <a:cxn ang="0">
                    <a:pos x="0" y="2"/>
                  </a:cxn>
                </a:cxnLst>
                <a:rect l="0" t="0" r="r" b="b"/>
                <a:pathLst>
                  <a:path w="2" h="4">
                    <a:moveTo>
                      <a:pt x="0" y="2"/>
                    </a:moveTo>
                    <a:lnTo>
                      <a:pt x="2" y="4"/>
                    </a:lnTo>
                    <a:lnTo>
                      <a:pt x="2" y="0"/>
                    </a:lnTo>
                    <a:lnTo>
                      <a:pt x="0" y="2"/>
                    </a:lnTo>
                    <a:close/>
                  </a:path>
                </a:pathLst>
              </a:custGeom>
              <a:solidFill>
                <a:srgbClr val="333333"/>
              </a:solidFill>
              <a:ln w="9525">
                <a:noFill/>
                <a:round/>
                <a:headEnd/>
                <a:tailEnd/>
              </a:ln>
            </p:spPr>
            <p:txBody>
              <a:bodyPr/>
              <a:lstStyle/>
              <a:p>
                <a:endParaRPr lang="en-US" dirty="0"/>
              </a:p>
            </p:txBody>
          </p:sp>
          <p:sp>
            <p:nvSpPr>
              <p:cNvPr id="956" name="Freeform 195"/>
              <p:cNvSpPr>
                <a:spLocks/>
              </p:cNvSpPr>
              <p:nvPr/>
            </p:nvSpPr>
            <p:spPr bwMode="auto">
              <a:xfrm>
                <a:off x="783" y="2295"/>
                <a:ext cx="4" cy="18"/>
              </a:xfrm>
              <a:custGeom>
                <a:avLst/>
                <a:gdLst/>
                <a:ahLst/>
                <a:cxnLst>
                  <a:cxn ang="0">
                    <a:pos x="0" y="0"/>
                  </a:cxn>
                  <a:cxn ang="0">
                    <a:pos x="0" y="18"/>
                  </a:cxn>
                  <a:cxn ang="0">
                    <a:pos x="4" y="18"/>
                  </a:cxn>
                  <a:cxn ang="0">
                    <a:pos x="4" y="2"/>
                  </a:cxn>
                  <a:cxn ang="0">
                    <a:pos x="0" y="0"/>
                  </a:cxn>
                </a:cxnLst>
                <a:rect l="0" t="0" r="r" b="b"/>
                <a:pathLst>
                  <a:path w="4" h="18">
                    <a:moveTo>
                      <a:pt x="0" y="0"/>
                    </a:moveTo>
                    <a:lnTo>
                      <a:pt x="0" y="18"/>
                    </a:lnTo>
                    <a:lnTo>
                      <a:pt x="4" y="18"/>
                    </a:lnTo>
                    <a:lnTo>
                      <a:pt x="4" y="2"/>
                    </a:lnTo>
                    <a:lnTo>
                      <a:pt x="0" y="0"/>
                    </a:lnTo>
                    <a:close/>
                  </a:path>
                </a:pathLst>
              </a:custGeom>
              <a:solidFill>
                <a:srgbClr val="FFFFFF"/>
              </a:solidFill>
              <a:ln w="9525">
                <a:noFill/>
                <a:round/>
                <a:headEnd/>
                <a:tailEnd/>
              </a:ln>
            </p:spPr>
            <p:txBody>
              <a:bodyPr/>
              <a:lstStyle/>
              <a:p>
                <a:endParaRPr lang="en-US" dirty="0"/>
              </a:p>
            </p:txBody>
          </p:sp>
          <p:sp>
            <p:nvSpPr>
              <p:cNvPr id="957" name="Freeform 196"/>
              <p:cNvSpPr>
                <a:spLocks/>
              </p:cNvSpPr>
              <p:nvPr/>
            </p:nvSpPr>
            <p:spPr bwMode="auto">
              <a:xfrm>
                <a:off x="783" y="2313"/>
                <a:ext cx="46" cy="28"/>
              </a:xfrm>
              <a:custGeom>
                <a:avLst/>
                <a:gdLst/>
                <a:ahLst/>
                <a:cxnLst>
                  <a:cxn ang="0">
                    <a:pos x="42" y="26"/>
                  </a:cxn>
                  <a:cxn ang="0">
                    <a:pos x="0" y="0"/>
                  </a:cxn>
                  <a:cxn ang="0">
                    <a:pos x="4" y="0"/>
                  </a:cxn>
                  <a:cxn ang="0">
                    <a:pos x="46" y="24"/>
                  </a:cxn>
                  <a:cxn ang="0">
                    <a:pos x="46" y="28"/>
                  </a:cxn>
                  <a:cxn ang="0">
                    <a:pos x="42" y="26"/>
                  </a:cxn>
                </a:cxnLst>
                <a:rect l="0" t="0" r="r" b="b"/>
                <a:pathLst>
                  <a:path w="46" h="28">
                    <a:moveTo>
                      <a:pt x="42" y="26"/>
                    </a:moveTo>
                    <a:lnTo>
                      <a:pt x="0" y="0"/>
                    </a:lnTo>
                    <a:lnTo>
                      <a:pt x="4" y="0"/>
                    </a:lnTo>
                    <a:lnTo>
                      <a:pt x="46" y="24"/>
                    </a:lnTo>
                    <a:lnTo>
                      <a:pt x="46" y="28"/>
                    </a:lnTo>
                    <a:lnTo>
                      <a:pt x="42" y="26"/>
                    </a:lnTo>
                    <a:close/>
                  </a:path>
                </a:pathLst>
              </a:custGeom>
              <a:solidFill>
                <a:srgbClr val="FFFFFF"/>
              </a:solidFill>
              <a:ln w="9525">
                <a:noFill/>
                <a:round/>
                <a:headEnd/>
                <a:tailEnd/>
              </a:ln>
            </p:spPr>
            <p:txBody>
              <a:bodyPr/>
              <a:lstStyle/>
              <a:p>
                <a:endParaRPr lang="en-US" dirty="0"/>
              </a:p>
            </p:txBody>
          </p:sp>
          <p:sp>
            <p:nvSpPr>
              <p:cNvPr id="958" name="Freeform 197"/>
              <p:cNvSpPr>
                <a:spLocks/>
              </p:cNvSpPr>
              <p:nvPr/>
            </p:nvSpPr>
            <p:spPr bwMode="auto">
              <a:xfrm>
                <a:off x="769" y="2269"/>
                <a:ext cx="80" cy="46"/>
              </a:xfrm>
              <a:custGeom>
                <a:avLst/>
                <a:gdLst/>
                <a:ahLst/>
                <a:cxnLst>
                  <a:cxn ang="0">
                    <a:pos x="80" y="36"/>
                  </a:cxn>
                  <a:cxn ang="0">
                    <a:pos x="16" y="0"/>
                  </a:cxn>
                  <a:cxn ang="0">
                    <a:pos x="0" y="10"/>
                  </a:cxn>
                  <a:cxn ang="0">
                    <a:pos x="64" y="46"/>
                  </a:cxn>
                  <a:cxn ang="0">
                    <a:pos x="80" y="36"/>
                  </a:cxn>
                </a:cxnLst>
                <a:rect l="0" t="0" r="r" b="b"/>
                <a:pathLst>
                  <a:path w="80" h="46">
                    <a:moveTo>
                      <a:pt x="80" y="36"/>
                    </a:moveTo>
                    <a:lnTo>
                      <a:pt x="16" y="0"/>
                    </a:lnTo>
                    <a:lnTo>
                      <a:pt x="0" y="10"/>
                    </a:lnTo>
                    <a:lnTo>
                      <a:pt x="64" y="46"/>
                    </a:lnTo>
                    <a:lnTo>
                      <a:pt x="80" y="36"/>
                    </a:lnTo>
                    <a:close/>
                  </a:path>
                </a:pathLst>
              </a:custGeom>
              <a:solidFill>
                <a:srgbClr val="A6A6A6"/>
              </a:solidFill>
              <a:ln w="9525">
                <a:noFill/>
                <a:round/>
                <a:headEnd/>
                <a:tailEnd/>
              </a:ln>
            </p:spPr>
            <p:txBody>
              <a:bodyPr/>
              <a:lstStyle/>
              <a:p>
                <a:endParaRPr lang="en-US" dirty="0"/>
              </a:p>
            </p:txBody>
          </p:sp>
          <p:sp>
            <p:nvSpPr>
              <p:cNvPr id="959" name="Freeform 198"/>
              <p:cNvSpPr>
                <a:spLocks/>
              </p:cNvSpPr>
              <p:nvPr/>
            </p:nvSpPr>
            <p:spPr bwMode="auto">
              <a:xfrm>
                <a:off x="759" y="2235"/>
                <a:ext cx="147" cy="112"/>
              </a:xfrm>
              <a:custGeom>
                <a:avLst/>
                <a:gdLst/>
                <a:ahLst/>
                <a:cxnLst>
                  <a:cxn ang="0">
                    <a:pos x="70" y="2"/>
                  </a:cxn>
                  <a:cxn ang="0">
                    <a:pos x="4" y="40"/>
                  </a:cxn>
                  <a:cxn ang="0">
                    <a:pos x="2" y="40"/>
                  </a:cxn>
                  <a:cxn ang="0">
                    <a:pos x="2" y="44"/>
                  </a:cxn>
                  <a:cxn ang="0">
                    <a:pos x="0" y="46"/>
                  </a:cxn>
                  <a:cxn ang="0">
                    <a:pos x="0" y="68"/>
                  </a:cxn>
                  <a:cxn ang="0">
                    <a:pos x="2" y="72"/>
                  </a:cxn>
                  <a:cxn ang="0">
                    <a:pos x="4" y="74"/>
                  </a:cxn>
                  <a:cxn ang="0">
                    <a:pos x="70" y="112"/>
                  </a:cxn>
                  <a:cxn ang="0">
                    <a:pos x="74" y="112"/>
                  </a:cxn>
                  <a:cxn ang="0">
                    <a:pos x="78" y="112"/>
                  </a:cxn>
                  <a:cxn ang="0">
                    <a:pos x="143" y="74"/>
                  </a:cxn>
                  <a:cxn ang="0">
                    <a:pos x="145" y="72"/>
                  </a:cxn>
                  <a:cxn ang="0">
                    <a:pos x="147" y="70"/>
                  </a:cxn>
                  <a:cxn ang="0">
                    <a:pos x="147" y="68"/>
                  </a:cxn>
                  <a:cxn ang="0">
                    <a:pos x="147" y="46"/>
                  </a:cxn>
                  <a:cxn ang="0">
                    <a:pos x="145" y="42"/>
                  </a:cxn>
                  <a:cxn ang="0">
                    <a:pos x="143" y="40"/>
                  </a:cxn>
                  <a:cxn ang="0">
                    <a:pos x="135" y="36"/>
                  </a:cxn>
                  <a:cxn ang="0">
                    <a:pos x="78" y="2"/>
                  </a:cxn>
                  <a:cxn ang="0">
                    <a:pos x="74" y="0"/>
                  </a:cxn>
                  <a:cxn ang="0">
                    <a:pos x="70" y="2"/>
                  </a:cxn>
                  <a:cxn ang="0">
                    <a:pos x="72" y="110"/>
                  </a:cxn>
                  <a:cxn ang="0">
                    <a:pos x="6" y="72"/>
                  </a:cxn>
                  <a:cxn ang="0">
                    <a:pos x="4" y="70"/>
                  </a:cxn>
                  <a:cxn ang="0">
                    <a:pos x="4" y="68"/>
                  </a:cxn>
                  <a:cxn ang="0">
                    <a:pos x="4" y="46"/>
                  </a:cxn>
                  <a:cxn ang="0">
                    <a:pos x="4" y="44"/>
                  </a:cxn>
                  <a:cxn ang="0">
                    <a:pos x="6" y="42"/>
                  </a:cxn>
                  <a:cxn ang="0">
                    <a:pos x="72" y="4"/>
                  </a:cxn>
                  <a:cxn ang="0">
                    <a:pos x="76" y="4"/>
                  </a:cxn>
                  <a:cxn ang="0">
                    <a:pos x="133" y="38"/>
                  </a:cxn>
                  <a:cxn ang="0">
                    <a:pos x="141" y="42"/>
                  </a:cxn>
                  <a:cxn ang="0">
                    <a:pos x="143" y="44"/>
                  </a:cxn>
                  <a:cxn ang="0">
                    <a:pos x="145" y="46"/>
                  </a:cxn>
                  <a:cxn ang="0">
                    <a:pos x="145" y="68"/>
                  </a:cxn>
                  <a:cxn ang="0">
                    <a:pos x="143" y="70"/>
                  </a:cxn>
                  <a:cxn ang="0">
                    <a:pos x="141" y="72"/>
                  </a:cxn>
                  <a:cxn ang="0">
                    <a:pos x="76" y="110"/>
                  </a:cxn>
                  <a:cxn ang="0">
                    <a:pos x="72" y="110"/>
                  </a:cxn>
                  <a:cxn ang="0">
                    <a:pos x="70" y="2"/>
                  </a:cxn>
                  <a:cxn ang="0">
                    <a:pos x="145" y="42"/>
                  </a:cxn>
                  <a:cxn ang="0">
                    <a:pos x="70" y="2"/>
                  </a:cxn>
                  <a:cxn ang="0">
                    <a:pos x="143" y="44"/>
                  </a:cxn>
                  <a:cxn ang="0">
                    <a:pos x="70" y="2"/>
                  </a:cxn>
                  <a:cxn ang="0">
                    <a:pos x="143" y="44"/>
                  </a:cxn>
                  <a:cxn ang="0">
                    <a:pos x="70" y="2"/>
                  </a:cxn>
                </a:cxnLst>
                <a:rect l="0" t="0" r="r" b="b"/>
                <a:pathLst>
                  <a:path w="147" h="112">
                    <a:moveTo>
                      <a:pt x="70" y="2"/>
                    </a:moveTo>
                    <a:lnTo>
                      <a:pt x="4" y="40"/>
                    </a:lnTo>
                    <a:lnTo>
                      <a:pt x="2" y="40"/>
                    </a:lnTo>
                    <a:lnTo>
                      <a:pt x="2" y="44"/>
                    </a:lnTo>
                    <a:lnTo>
                      <a:pt x="0" y="46"/>
                    </a:lnTo>
                    <a:lnTo>
                      <a:pt x="0" y="68"/>
                    </a:lnTo>
                    <a:lnTo>
                      <a:pt x="2" y="72"/>
                    </a:lnTo>
                    <a:lnTo>
                      <a:pt x="4" y="74"/>
                    </a:lnTo>
                    <a:lnTo>
                      <a:pt x="70" y="112"/>
                    </a:lnTo>
                    <a:lnTo>
                      <a:pt x="74" y="112"/>
                    </a:lnTo>
                    <a:lnTo>
                      <a:pt x="78" y="112"/>
                    </a:lnTo>
                    <a:lnTo>
                      <a:pt x="143" y="74"/>
                    </a:lnTo>
                    <a:lnTo>
                      <a:pt x="145" y="72"/>
                    </a:lnTo>
                    <a:lnTo>
                      <a:pt x="147" y="70"/>
                    </a:lnTo>
                    <a:lnTo>
                      <a:pt x="147" y="68"/>
                    </a:lnTo>
                    <a:lnTo>
                      <a:pt x="147" y="46"/>
                    </a:lnTo>
                    <a:lnTo>
                      <a:pt x="145" y="42"/>
                    </a:lnTo>
                    <a:lnTo>
                      <a:pt x="143" y="40"/>
                    </a:lnTo>
                    <a:lnTo>
                      <a:pt x="135" y="36"/>
                    </a:lnTo>
                    <a:lnTo>
                      <a:pt x="78" y="2"/>
                    </a:lnTo>
                    <a:lnTo>
                      <a:pt x="74" y="0"/>
                    </a:lnTo>
                    <a:lnTo>
                      <a:pt x="70" y="2"/>
                    </a:lnTo>
                    <a:lnTo>
                      <a:pt x="72" y="110"/>
                    </a:lnTo>
                    <a:lnTo>
                      <a:pt x="6" y="72"/>
                    </a:lnTo>
                    <a:lnTo>
                      <a:pt x="4" y="70"/>
                    </a:lnTo>
                    <a:lnTo>
                      <a:pt x="4" y="68"/>
                    </a:lnTo>
                    <a:lnTo>
                      <a:pt x="4" y="46"/>
                    </a:lnTo>
                    <a:lnTo>
                      <a:pt x="4" y="44"/>
                    </a:lnTo>
                    <a:lnTo>
                      <a:pt x="6" y="42"/>
                    </a:lnTo>
                    <a:lnTo>
                      <a:pt x="72" y="4"/>
                    </a:lnTo>
                    <a:lnTo>
                      <a:pt x="76" y="4"/>
                    </a:lnTo>
                    <a:lnTo>
                      <a:pt x="133" y="38"/>
                    </a:lnTo>
                    <a:lnTo>
                      <a:pt x="141" y="42"/>
                    </a:lnTo>
                    <a:lnTo>
                      <a:pt x="143" y="44"/>
                    </a:lnTo>
                    <a:lnTo>
                      <a:pt x="145" y="46"/>
                    </a:lnTo>
                    <a:lnTo>
                      <a:pt x="145" y="68"/>
                    </a:lnTo>
                    <a:lnTo>
                      <a:pt x="143" y="70"/>
                    </a:lnTo>
                    <a:lnTo>
                      <a:pt x="141" y="72"/>
                    </a:lnTo>
                    <a:lnTo>
                      <a:pt x="76" y="110"/>
                    </a:lnTo>
                    <a:lnTo>
                      <a:pt x="72" y="110"/>
                    </a:lnTo>
                    <a:lnTo>
                      <a:pt x="70" y="2"/>
                    </a:lnTo>
                    <a:lnTo>
                      <a:pt x="145" y="42"/>
                    </a:lnTo>
                    <a:lnTo>
                      <a:pt x="70" y="2"/>
                    </a:lnTo>
                    <a:lnTo>
                      <a:pt x="143" y="44"/>
                    </a:lnTo>
                    <a:lnTo>
                      <a:pt x="70" y="2"/>
                    </a:lnTo>
                    <a:lnTo>
                      <a:pt x="143" y="44"/>
                    </a:lnTo>
                    <a:lnTo>
                      <a:pt x="70" y="2"/>
                    </a:lnTo>
                    <a:close/>
                  </a:path>
                </a:pathLst>
              </a:custGeom>
              <a:solidFill>
                <a:srgbClr val="525151"/>
              </a:solidFill>
              <a:ln w="9525">
                <a:noFill/>
                <a:round/>
                <a:headEnd/>
                <a:tailEnd/>
              </a:ln>
            </p:spPr>
            <p:txBody>
              <a:bodyPr/>
              <a:lstStyle/>
              <a:p>
                <a:endParaRPr lang="en-US" dirty="0"/>
              </a:p>
            </p:txBody>
          </p:sp>
          <p:sp>
            <p:nvSpPr>
              <p:cNvPr id="960" name="Freeform 199"/>
              <p:cNvSpPr>
                <a:spLocks/>
              </p:cNvSpPr>
              <p:nvPr/>
            </p:nvSpPr>
            <p:spPr bwMode="auto">
              <a:xfrm>
                <a:off x="484" y="1770"/>
                <a:ext cx="518" cy="299"/>
              </a:xfrm>
              <a:custGeom>
                <a:avLst/>
                <a:gdLst/>
                <a:ahLst/>
                <a:cxnLst>
                  <a:cxn ang="0">
                    <a:pos x="518" y="180"/>
                  </a:cxn>
                  <a:cxn ang="0">
                    <a:pos x="209" y="0"/>
                  </a:cxn>
                  <a:cxn ang="0">
                    <a:pos x="0" y="120"/>
                  </a:cxn>
                  <a:cxn ang="0">
                    <a:pos x="309" y="299"/>
                  </a:cxn>
                  <a:cxn ang="0">
                    <a:pos x="518" y="180"/>
                  </a:cxn>
                </a:cxnLst>
                <a:rect l="0" t="0" r="r" b="b"/>
                <a:pathLst>
                  <a:path w="518" h="299">
                    <a:moveTo>
                      <a:pt x="518" y="180"/>
                    </a:moveTo>
                    <a:lnTo>
                      <a:pt x="209" y="0"/>
                    </a:lnTo>
                    <a:lnTo>
                      <a:pt x="0" y="120"/>
                    </a:lnTo>
                    <a:lnTo>
                      <a:pt x="309" y="299"/>
                    </a:lnTo>
                    <a:lnTo>
                      <a:pt x="518" y="180"/>
                    </a:lnTo>
                    <a:close/>
                  </a:path>
                </a:pathLst>
              </a:custGeom>
              <a:solidFill>
                <a:srgbClr val="DEE5F1"/>
              </a:solidFill>
              <a:ln w="9525">
                <a:noFill/>
                <a:round/>
                <a:headEnd/>
                <a:tailEnd/>
              </a:ln>
            </p:spPr>
            <p:txBody>
              <a:bodyPr/>
              <a:lstStyle/>
              <a:p>
                <a:endParaRPr lang="en-US" dirty="0"/>
              </a:p>
            </p:txBody>
          </p:sp>
          <p:sp>
            <p:nvSpPr>
              <p:cNvPr id="961" name="Freeform 200"/>
              <p:cNvSpPr>
                <a:spLocks/>
              </p:cNvSpPr>
              <p:nvPr/>
            </p:nvSpPr>
            <p:spPr bwMode="auto">
              <a:xfrm>
                <a:off x="478" y="1764"/>
                <a:ext cx="530" cy="790"/>
              </a:xfrm>
              <a:custGeom>
                <a:avLst/>
                <a:gdLst/>
                <a:ahLst/>
                <a:cxnLst>
                  <a:cxn ang="0">
                    <a:pos x="211" y="2"/>
                  </a:cxn>
                  <a:cxn ang="0">
                    <a:pos x="0" y="124"/>
                  </a:cxn>
                  <a:cxn ang="0">
                    <a:pos x="0" y="608"/>
                  </a:cxn>
                  <a:cxn ang="0">
                    <a:pos x="315" y="790"/>
                  </a:cxn>
                  <a:cxn ang="0">
                    <a:pos x="530" y="666"/>
                  </a:cxn>
                  <a:cxn ang="0">
                    <a:pos x="530" y="182"/>
                  </a:cxn>
                  <a:cxn ang="0">
                    <a:pos x="215" y="0"/>
                  </a:cxn>
                  <a:cxn ang="0">
                    <a:pos x="211" y="2"/>
                  </a:cxn>
                  <a:cxn ang="0">
                    <a:pos x="215" y="14"/>
                  </a:cxn>
                  <a:cxn ang="0">
                    <a:pos x="518" y="188"/>
                  </a:cxn>
                  <a:cxn ang="0">
                    <a:pos x="518" y="660"/>
                  </a:cxn>
                  <a:cxn ang="0">
                    <a:pos x="315" y="776"/>
                  </a:cxn>
                  <a:cxn ang="0">
                    <a:pos x="12" y="602"/>
                  </a:cxn>
                  <a:cxn ang="0">
                    <a:pos x="12" y="130"/>
                  </a:cxn>
                  <a:cxn ang="0">
                    <a:pos x="215" y="14"/>
                  </a:cxn>
                  <a:cxn ang="0">
                    <a:pos x="211" y="2"/>
                  </a:cxn>
                </a:cxnLst>
                <a:rect l="0" t="0" r="r" b="b"/>
                <a:pathLst>
                  <a:path w="530" h="790">
                    <a:moveTo>
                      <a:pt x="211" y="2"/>
                    </a:moveTo>
                    <a:lnTo>
                      <a:pt x="0" y="124"/>
                    </a:lnTo>
                    <a:lnTo>
                      <a:pt x="0" y="608"/>
                    </a:lnTo>
                    <a:lnTo>
                      <a:pt x="315" y="790"/>
                    </a:lnTo>
                    <a:lnTo>
                      <a:pt x="530" y="666"/>
                    </a:lnTo>
                    <a:lnTo>
                      <a:pt x="530" y="182"/>
                    </a:lnTo>
                    <a:lnTo>
                      <a:pt x="215" y="0"/>
                    </a:lnTo>
                    <a:lnTo>
                      <a:pt x="211" y="2"/>
                    </a:lnTo>
                    <a:lnTo>
                      <a:pt x="215" y="14"/>
                    </a:lnTo>
                    <a:lnTo>
                      <a:pt x="518" y="188"/>
                    </a:lnTo>
                    <a:lnTo>
                      <a:pt x="518" y="660"/>
                    </a:lnTo>
                    <a:lnTo>
                      <a:pt x="315" y="776"/>
                    </a:lnTo>
                    <a:lnTo>
                      <a:pt x="12" y="602"/>
                    </a:lnTo>
                    <a:lnTo>
                      <a:pt x="12" y="130"/>
                    </a:lnTo>
                    <a:lnTo>
                      <a:pt x="215" y="14"/>
                    </a:lnTo>
                    <a:lnTo>
                      <a:pt x="211" y="2"/>
                    </a:lnTo>
                    <a:close/>
                  </a:path>
                </a:pathLst>
              </a:custGeom>
              <a:solidFill>
                <a:srgbClr val="7F7F7F"/>
              </a:solidFill>
              <a:ln w="9525">
                <a:noFill/>
                <a:round/>
                <a:headEnd/>
                <a:tailEnd/>
              </a:ln>
            </p:spPr>
            <p:txBody>
              <a:bodyPr/>
              <a:lstStyle/>
              <a:p>
                <a:endParaRPr lang="en-US" dirty="0"/>
              </a:p>
            </p:txBody>
          </p:sp>
          <p:sp>
            <p:nvSpPr>
              <p:cNvPr id="962" name="Freeform 201"/>
              <p:cNvSpPr>
                <a:spLocks/>
              </p:cNvSpPr>
              <p:nvPr/>
            </p:nvSpPr>
            <p:spPr bwMode="auto">
              <a:xfrm>
                <a:off x="663" y="2001"/>
                <a:ext cx="150" cy="188"/>
              </a:xfrm>
              <a:custGeom>
                <a:avLst/>
                <a:gdLst/>
                <a:ahLst/>
                <a:cxnLst>
                  <a:cxn ang="0">
                    <a:pos x="0" y="188"/>
                  </a:cxn>
                  <a:cxn ang="0">
                    <a:pos x="150" y="102"/>
                  </a:cxn>
                  <a:cxn ang="0">
                    <a:pos x="150" y="0"/>
                  </a:cxn>
                  <a:cxn ang="0">
                    <a:pos x="0" y="86"/>
                  </a:cxn>
                  <a:cxn ang="0">
                    <a:pos x="0" y="188"/>
                  </a:cxn>
                </a:cxnLst>
                <a:rect l="0" t="0" r="r" b="b"/>
                <a:pathLst>
                  <a:path w="150" h="188">
                    <a:moveTo>
                      <a:pt x="0" y="188"/>
                    </a:moveTo>
                    <a:lnTo>
                      <a:pt x="150" y="102"/>
                    </a:lnTo>
                    <a:lnTo>
                      <a:pt x="150" y="0"/>
                    </a:lnTo>
                    <a:lnTo>
                      <a:pt x="0" y="86"/>
                    </a:lnTo>
                    <a:lnTo>
                      <a:pt x="0" y="188"/>
                    </a:lnTo>
                    <a:close/>
                  </a:path>
                </a:pathLst>
              </a:custGeom>
              <a:solidFill>
                <a:srgbClr val="666666"/>
              </a:solidFill>
              <a:ln w="9525">
                <a:noFill/>
                <a:round/>
                <a:headEnd/>
                <a:tailEnd/>
              </a:ln>
            </p:spPr>
            <p:txBody>
              <a:bodyPr/>
              <a:lstStyle/>
              <a:p>
                <a:endParaRPr lang="en-US" dirty="0"/>
              </a:p>
            </p:txBody>
          </p:sp>
          <p:sp>
            <p:nvSpPr>
              <p:cNvPr id="963" name="Freeform 202"/>
              <p:cNvSpPr>
                <a:spLocks/>
              </p:cNvSpPr>
              <p:nvPr/>
            </p:nvSpPr>
            <p:spPr bwMode="auto">
              <a:xfrm>
                <a:off x="538" y="1928"/>
                <a:ext cx="275" cy="159"/>
              </a:xfrm>
              <a:custGeom>
                <a:avLst/>
                <a:gdLst/>
                <a:ahLst/>
                <a:cxnLst>
                  <a:cxn ang="0">
                    <a:pos x="275" y="73"/>
                  </a:cxn>
                  <a:cxn ang="0">
                    <a:pos x="147" y="0"/>
                  </a:cxn>
                  <a:cxn ang="0">
                    <a:pos x="0" y="85"/>
                  </a:cxn>
                  <a:cxn ang="0">
                    <a:pos x="125" y="159"/>
                  </a:cxn>
                  <a:cxn ang="0">
                    <a:pos x="275" y="73"/>
                  </a:cxn>
                </a:cxnLst>
                <a:rect l="0" t="0" r="r" b="b"/>
                <a:pathLst>
                  <a:path w="275" h="159">
                    <a:moveTo>
                      <a:pt x="275" y="73"/>
                    </a:moveTo>
                    <a:lnTo>
                      <a:pt x="147" y="0"/>
                    </a:lnTo>
                    <a:lnTo>
                      <a:pt x="0" y="85"/>
                    </a:lnTo>
                    <a:lnTo>
                      <a:pt x="125" y="159"/>
                    </a:lnTo>
                    <a:lnTo>
                      <a:pt x="275" y="73"/>
                    </a:lnTo>
                    <a:close/>
                  </a:path>
                </a:pathLst>
              </a:custGeom>
              <a:solidFill>
                <a:srgbClr val="E3E3E2"/>
              </a:solidFill>
              <a:ln w="9525">
                <a:noFill/>
                <a:round/>
                <a:headEnd/>
                <a:tailEnd/>
              </a:ln>
            </p:spPr>
            <p:txBody>
              <a:bodyPr/>
              <a:lstStyle/>
              <a:p>
                <a:endParaRPr lang="en-US" dirty="0"/>
              </a:p>
            </p:txBody>
          </p:sp>
          <p:sp>
            <p:nvSpPr>
              <p:cNvPr id="964" name="Freeform 203"/>
              <p:cNvSpPr>
                <a:spLocks/>
              </p:cNvSpPr>
              <p:nvPr/>
            </p:nvSpPr>
            <p:spPr bwMode="auto">
              <a:xfrm>
                <a:off x="538" y="2013"/>
                <a:ext cx="125" cy="176"/>
              </a:xfrm>
              <a:custGeom>
                <a:avLst/>
                <a:gdLst/>
                <a:ahLst/>
                <a:cxnLst>
                  <a:cxn ang="0">
                    <a:pos x="125" y="74"/>
                  </a:cxn>
                  <a:cxn ang="0">
                    <a:pos x="0" y="0"/>
                  </a:cxn>
                  <a:cxn ang="0">
                    <a:pos x="0" y="102"/>
                  </a:cxn>
                  <a:cxn ang="0">
                    <a:pos x="125" y="176"/>
                  </a:cxn>
                  <a:cxn ang="0">
                    <a:pos x="125" y="74"/>
                  </a:cxn>
                </a:cxnLst>
                <a:rect l="0" t="0" r="r" b="b"/>
                <a:pathLst>
                  <a:path w="125" h="176">
                    <a:moveTo>
                      <a:pt x="125" y="74"/>
                    </a:moveTo>
                    <a:lnTo>
                      <a:pt x="0" y="0"/>
                    </a:lnTo>
                    <a:lnTo>
                      <a:pt x="0" y="102"/>
                    </a:lnTo>
                    <a:lnTo>
                      <a:pt x="125" y="176"/>
                    </a:lnTo>
                    <a:lnTo>
                      <a:pt x="125" y="74"/>
                    </a:lnTo>
                    <a:close/>
                  </a:path>
                </a:pathLst>
              </a:custGeom>
              <a:solidFill>
                <a:srgbClr val="CCCCCC"/>
              </a:solidFill>
              <a:ln w="9525">
                <a:noFill/>
                <a:round/>
                <a:headEnd/>
                <a:tailEnd/>
              </a:ln>
            </p:spPr>
            <p:txBody>
              <a:bodyPr/>
              <a:lstStyle/>
              <a:p>
                <a:endParaRPr lang="en-US" dirty="0"/>
              </a:p>
            </p:txBody>
          </p:sp>
          <p:sp>
            <p:nvSpPr>
              <p:cNvPr id="965" name="Freeform 204"/>
              <p:cNvSpPr>
                <a:spLocks/>
              </p:cNvSpPr>
              <p:nvPr/>
            </p:nvSpPr>
            <p:spPr bwMode="auto">
              <a:xfrm>
                <a:off x="552" y="2033"/>
                <a:ext cx="97" cy="122"/>
              </a:xfrm>
              <a:custGeom>
                <a:avLst/>
                <a:gdLst/>
                <a:ahLst/>
                <a:cxnLst>
                  <a:cxn ang="0">
                    <a:pos x="97" y="56"/>
                  </a:cxn>
                  <a:cxn ang="0">
                    <a:pos x="0" y="0"/>
                  </a:cxn>
                  <a:cxn ang="0">
                    <a:pos x="0" y="66"/>
                  </a:cxn>
                  <a:cxn ang="0">
                    <a:pos x="97" y="122"/>
                  </a:cxn>
                  <a:cxn ang="0">
                    <a:pos x="97" y="56"/>
                  </a:cxn>
                </a:cxnLst>
                <a:rect l="0" t="0" r="r" b="b"/>
                <a:pathLst>
                  <a:path w="97" h="122">
                    <a:moveTo>
                      <a:pt x="97" y="56"/>
                    </a:moveTo>
                    <a:lnTo>
                      <a:pt x="0" y="0"/>
                    </a:lnTo>
                    <a:lnTo>
                      <a:pt x="0" y="66"/>
                    </a:lnTo>
                    <a:lnTo>
                      <a:pt x="97" y="122"/>
                    </a:lnTo>
                    <a:lnTo>
                      <a:pt x="97" y="56"/>
                    </a:lnTo>
                    <a:close/>
                  </a:path>
                </a:pathLst>
              </a:custGeom>
              <a:solidFill>
                <a:srgbClr val="5C6169"/>
              </a:solidFill>
              <a:ln w="9525">
                <a:noFill/>
                <a:round/>
                <a:headEnd/>
                <a:tailEnd/>
              </a:ln>
            </p:spPr>
            <p:txBody>
              <a:bodyPr/>
              <a:lstStyle/>
              <a:p>
                <a:endParaRPr lang="en-US" dirty="0"/>
              </a:p>
            </p:txBody>
          </p:sp>
          <p:sp>
            <p:nvSpPr>
              <p:cNvPr id="966" name="Freeform 205"/>
              <p:cNvSpPr>
                <a:spLocks/>
              </p:cNvSpPr>
              <p:nvPr/>
            </p:nvSpPr>
            <p:spPr bwMode="auto">
              <a:xfrm>
                <a:off x="556" y="2043"/>
                <a:ext cx="4" cy="6"/>
              </a:xfrm>
              <a:custGeom>
                <a:avLst/>
                <a:gdLst/>
                <a:ahLst/>
                <a:cxnLst>
                  <a:cxn ang="0">
                    <a:pos x="4" y="4"/>
                  </a:cxn>
                  <a:cxn ang="0">
                    <a:pos x="2" y="0"/>
                  </a:cxn>
                  <a:cxn ang="0">
                    <a:pos x="0" y="0"/>
                  </a:cxn>
                  <a:cxn ang="0">
                    <a:pos x="0" y="2"/>
                  </a:cxn>
                  <a:cxn ang="0">
                    <a:pos x="2" y="6"/>
                  </a:cxn>
                  <a:cxn ang="0">
                    <a:pos x="4" y="6"/>
                  </a:cxn>
                  <a:cxn ang="0">
                    <a:pos x="4" y="4"/>
                  </a:cxn>
                </a:cxnLst>
                <a:rect l="0" t="0" r="r" b="b"/>
                <a:pathLst>
                  <a:path w="4" h="6">
                    <a:moveTo>
                      <a:pt x="4" y="4"/>
                    </a:moveTo>
                    <a:lnTo>
                      <a:pt x="2" y="0"/>
                    </a:lnTo>
                    <a:lnTo>
                      <a:pt x="0" y="0"/>
                    </a:lnTo>
                    <a:lnTo>
                      <a:pt x="0" y="2"/>
                    </a:lnTo>
                    <a:lnTo>
                      <a:pt x="2" y="6"/>
                    </a:lnTo>
                    <a:lnTo>
                      <a:pt x="4" y="6"/>
                    </a:lnTo>
                    <a:lnTo>
                      <a:pt x="4" y="4"/>
                    </a:lnTo>
                    <a:close/>
                  </a:path>
                </a:pathLst>
              </a:custGeom>
              <a:solidFill>
                <a:srgbClr val="333333"/>
              </a:solidFill>
              <a:ln w="9525">
                <a:noFill/>
                <a:round/>
                <a:headEnd/>
                <a:tailEnd/>
              </a:ln>
            </p:spPr>
            <p:txBody>
              <a:bodyPr/>
              <a:lstStyle/>
              <a:p>
                <a:endParaRPr lang="en-US" dirty="0"/>
              </a:p>
            </p:txBody>
          </p:sp>
          <p:sp>
            <p:nvSpPr>
              <p:cNvPr id="967" name="Freeform 206"/>
              <p:cNvSpPr>
                <a:spLocks/>
              </p:cNvSpPr>
              <p:nvPr/>
            </p:nvSpPr>
            <p:spPr bwMode="auto">
              <a:xfrm>
                <a:off x="556" y="2053"/>
                <a:ext cx="4" cy="4"/>
              </a:xfrm>
              <a:custGeom>
                <a:avLst/>
                <a:gdLst/>
                <a:ahLst/>
                <a:cxnLst>
                  <a:cxn ang="0">
                    <a:pos x="4" y="2"/>
                  </a:cxn>
                  <a:cxn ang="0">
                    <a:pos x="2" y="0"/>
                  </a:cxn>
                  <a:cxn ang="0">
                    <a:pos x="0" y="0"/>
                  </a:cxn>
                  <a:cxn ang="0">
                    <a:pos x="2" y="4"/>
                  </a:cxn>
                  <a:cxn ang="0">
                    <a:pos x="4" y="4"/>
                  </a:cxn>
                  <a:cxn ang="0">
                    <a:pos x="4" y="2"/>
                  </a:cxn>
                </a:cxnLst>
                <a:rect l="0" t="0" r="r" b="b"/>
                <a:pathLst>
                  <a:path w="4" h="4">
                    <a:moveTo>
                      <a:pt x="4" y="2"/>
                    </a:moveTo>
                    <a:lnTo>
                      <a:pt x="2" y="0"/>
                    </a:lnTo>
                    <a:lnTo>
                      <a:pt x="0" y="0"/>
                    </a:lnTo>
                    <a:lnTo>
                      <a:pt x="2" y="4"/>
                    </a:lnTo>
                    <a:lnTo>
                      <a:pt x="4" y="4"/>
                    </a:lnTo>
                    <a:lnTo>
                      <a:pt x="4" y="2"/>
                    </a:lnTo>
                    <a:close/>
                  </a:path>
                </a:pathLst>
              </a:custGeom>
              <a:solidFill>
                <a:srgbClr val="333333"/>
              </a:solidFill>
              <a:ln w="9525">
                <a:noFill/>
                <a:round/>
                <a:headEnd/>
                <a:tailEnd/>
              </a:ln>
            </p:spPr>
            <p:txBody>
              <a:bodyPr/>
              <a:lstStyle/>
              <a:p>
                <a:endParaRPr lang="en-US" dirty="0"/>
              </a:p>
            </p:txBody>
          </p:sp>
          <p:sp>
            <p:nvSpPr>
              <p:cNvPr id="968" name="Freeform 207"/>
              <p:cNvSpPr>
                <a:spLocks/>
              </p:cNvSpPr>
              <p:nvPr/>
            </p:nvSpPr>
            <p:spPr bwMode="auto">
              <a:xfrm>
                <a:off x="556" y="2061"/>
                <a:ext cx="4" cy="6"/>
              </a:xfrm>
              <a:custGeom>
                <a:avLst/>
                <a:gdLst/>
                <a:ahLst/>
                <a:cxnLst>
                  <a:cxn ang="0">
                    <a:pos x="4" y="4"/>
                  </a:cxn>
                  <a:cxn ang="0">
                    <a:pos x="2" y="0"/>
                  </a:cxn>
                  <a:cxn ang="0">
                    <a:pos x="0" y="0"/>
                  </a:cxn>
                  <a:cxn ang="0">
                    <a:pos x="0" y="2"/>
                  </a:cxn>
                  <a:cxn ang="0">
                    <a:pos x="2" y="4"/>
                  </a:cxn>
                  <a:cxn ang="0">
                    <a:pos x="4" y="6"/>
                  </a:cxn>
                  <a:cxn ang="0">
                    <a:pos x="4" y="4"/>
                  </a:cxn>
                </a:cxnLst>
                <a:rect l="0" t="0" r="r" b="b"/>
                <a:pathLst>
                  <a:path w="4" h="6">
                    <a:moveTo>
                      <a:pt x="4" y="4"/>
                    </a:moveTo>
                    <a:lnTo>
                      <a:pt x="2" y="0"/>
                    </a:lnTo>
                    <a:lnTo>
                      <a:pt x="0" y="0"/>
                    </a:lnTo>
                    <a:lnTo>
                      <a:pt x="0" y="2"/>
                    </a:lnTo>
                    <a:lnTo>
                      <a:pt x="2" y="4"/>
                    </a:lnTo>
                    <a:lnTo>
                      <a:pt x="4" y="6"/>
                    </a:lnTo>
                    <a:lnTo>
                      <a:pt x="4" y="4"/>
                    </a:lnTo>
                    <a:close/>
                  </a:path>
                </a:pathLst>
              </a:custGeom>
              <a:solidFill>
                <a:srgbClr val="333333"/>
              </a:solidFill>
              <a:ln w="9525">
                <a:noFill/>
                <a:round/>
                <a:headEnd/>
                <a:tailEnd/>
              </a:ln>
            </p:spPr>
            <p:txBody>
              <a:bodyPr/>
              <a:lstStyle/>
              <a:p>
                <a:endParaRPr lang="en-US" dirty="0"/>
              </a:p>
            </p:txBody>
          </p:sp>
          <p:sp>
            <p:nvSpPr>
              <p:cNvPr id="969" name="Freeform 208"/>
              <p:cNvSpPr>
                <a:spLocks/>
              </p:cNvSpPr>
              <p:nvPr/>
            </p:nvSpPr>
            <p:spPr bwMode="auto">
              <a:xfrm>
                <a:off x="564" y="2047"/>
                <a:ext cx="75" cy="72"/>
              </a:xfrm>
              <a:custGeom>
                <a:avLst/>
                <a:gdLst/>
                <a:ahLst/>
                <a:cxnLst>
                  <a:cxn ang="0">
                    <a:pos x="75" y="44"/>
                  </a:cxn>
                  <a:cxn ang="0">
                    <a:pos x="0" y="0"/>
                  </a:cxn>
                  <a:cxn ang="0">
                    <a:pos x="0" y="28"/>
                  </a:cxn>
                  <a:cxn ang="0">
                    <a:pos x="75" y="72"/>
                  </a:cxn>
                  <a:cxn ang="0">
                    <a:pos x="75" y="44"/>
                  </a:cxn>
                </a:cxnLst>
                <a:rect l="0" t="0" r="r" b="b"/>
                <a:pathLst>
                  <a:path w="75" h="72">
                    <a:moveTo>
                      <a:pt x="75" y="44"/>
                    </a:moveTo>
                    <a:lnTo>
                      <a:pt x="0" y="0"/>
                    </a:lnTo>
                    <a:lnTo>
                      <a:pt x="0" y="28"/>
                    </a:lnTo>
                    <a:lnTo>
                      <a:pt x="75" y="72"/>
                    </a:lnTo>
                    <a:lnTo>
                      <a:pt x="75" y="44"/>
                    </a:lnTo>
                    <a:close/>
                  </a:path>
                </a:pathLst>
              </a:custGeom>
              <a:solidFill>
                <a:srgbClr val="FFFFFF"/>
              </a:solidFill>
              <a:ln w="9525">
                <a:noFill/>
                <a:round/>
                <a:headEnd/>
                <a:tailEnd/>
              </a:ln>
            </p:spPr>
            <p:txBody>
              <a:bodyPr/>
              <a:lstStyle/>
              <a:p>
                <a:endParaRPr lang="en-US" dirty="0"/>
              </a:p>
            </p:txBody>
          </p:sp>
          <p:sp>
            <p:nvSpPr>
              <p:cNvPr id="970" name="Freeform 209"/>
              <p:cNvSpPr>
                <a:spLocks/>
              </p:cNvSpPr>
              <p:nvPr/>
            </p:nvSpPr>
            <p:spPr bwMode="auto">
              <a:xfrm>
                <a:off x="536" y="1926"/>
                <a:ext cx="279" cy="265"/>
              </a:xfrm>
              <a:custGeom>
                <a:avLst/>
                <a:gdLst/>
                <a:ahLst/>
                <a:cxnLst>
                  <a:cxn ang="0">
                    <a:pos x="149" y="2"/>
                  </a:cxn>
                  <a:cxn ang="0">
                    <a:pos x="0" y="87"/>
                  </a:cxn>
                  <a:cxn ang="0">
                    <a:pos x="0" y="191"/>
                  </a:cxn>
                  <a:cxn ang="0">
                    <a:pos x="127" y="265"/>
                  </a:cxn>
                  <a:cxn ang="0">
                    <a:pos x="279" y="177"/>
                  </a:cxn>
                  <a:cxn ang="0">
                    <a:pos x="279" y="73"/>
                  </a:cxn>
                  <a:cxn ang="0">
                    <a:pos x="149" y="0"/>
                  </a:cxn>
                  <a:cxn ang="0">
                    <a:pos x="149" y="2"/>
                  </a:cxn>
                  <a:cxn ang="0">
                    <a:pos x="149" y="6"/>
                  </a:cxn>
                  <a:cxn ang="0">
                    <a:pos x="275" y="77"/>
                  </a:cxn>
                  <a:cxn ang="0">
                    <a:pos x="275" y="175"/>
                  </a:cxn>
                  <a:cxn ang="0">
                    <a:pos x="127" y="261"/>
                  </a:cxn>
                  <a:cxn ang="0">
                    <a:pos x="4" y="187"/>
                  </a:cxn>
                  <a:cxn ang="0">
                    <a:pos x="4" y="89"/>
                  </a:cxn>
                  <a:cxn ang="0">
                    <a:pos x="149" y="6"/>
                  </a:cxn>
                  <a:cxn ang="0">
                    <a:pos x="149" y="2"/>
                  </a:cxn>
                </a:cxnLst>
                <a:rect l="0" t="0" r="r" b="b"/>
                <a:pathLst>
                  <a:path w="279" h="265">
                    <a:moveTo>
                      <a:pt x="149" y="2"/>
                    </a:moveTo>
                    <a:lnTo>
                      <a:pt x="0" y="87"/>
                    </a:lnTo>
                    <a:lnTo>
                      <a:pt x="0" y="191"/>
                    </a:lnTo>
                    <a:lnTo>
                      <a:pt x="127" y="265"/>
                    </a:lnTo>
                    <a:lnTo>
                      <a:pt x="279" y="177"/>
                    </a:lnTo>
                    <a:lnTo>
                      <a:pt x="279" y="73"/>
                    </a:lnTo>
                    <a:lnTo>
                      <a:pt x="149" y="0"/>
                    </a:lnTo>
                    <a:lnTo>
                      <a:pt x="149" y="2"/>
                    </a:lnTo>
                    <a:lnTo>
                      <a:pt x="149" y="6"/>
                    </a:lnTo>
                    <a:lnTo>
                      <a:pt x="275" y="77"/>
                    </a:lnTo>
                    <a:lnTo>
                      <a:pt x="275" y="175"/>
                    </a:lnTo>
                    <a:lnTo>
                      <a:pt x="127" y="261"/>
                    </a:lnTo>
                    <a:lnTo>
                      <a:pt x="4" y="187"/>
                    </a:lnTo>
                    <a:lnTo>
                      <a:pt x="4" y="89"/>
                    </a:lnTo>
                    <a:lnTo>
                      <a:pt x="149" y="6"/>
                    </a:lnTo>
                    <a:lnTo>
                      <a:pt x="149" y="2"/>
                    </a:lnTo>
                    <a:close/>
                  </a:path>
                </a:pathLst>
              </a:custGeom>
              <a:solidFill>
                <a:srgbClr val="525151"/>
              </a:solidFill>
              <a:ln w="9525">
                <a:noFill/>
                <a:round/>
                <a:headEnd/>
                <a:tailEnd/>
              </a:ln>
            </p:spPr>
            <p:txBody>
              <a:bodyPr/>
              <a:lstStyle/>
              <a:p>
                <a:endParaRPr lang="en-US" dirty="0"/>
              </a:p>
            </p:txBody>
          </p:sp>
          <p:sp>
            <p:nvSpPr>
              <p:cNvPr id="971" name="Freeform 210"/>
              <p:cNvSpPr>
                <a:spLocks/>
              </p:cNvSpPr>
              <p:nvPr/>
            </p:nvSpPr>
            <p:spPr bwMode="auto">
              <a:xfrm>
                <a:off x="572" y="2051"/>
                <a:ext cx="67" cy="58"/>
              </a:xfrm>
              <a:custGeom>
                <a:avLst/>
                <a:gdLst/>
                <a:ahLst/>
                <a:cxnLst>
                  <a:cxn ang="0">
                    <a:pos x="0" y="0"/>
                  </a:cxn>
                  <a:cxn ang="0">
                    <a:pos x="0" y="20"/>
                  </a:cxn>
                  <a:cxn ang="0">
                    <a:pos x="61" y="58"/>
                  </a:cxn>
                  <a:cxn ang="0">
                    <a:pos x="61" y="52"/>
                  </a:cxn>
                  <a:cxn ang="0">
                    <a:pos x="67" y="56"/>
                  </a:cxn>
                  <a:cxn ang="0">
                    <a:pos x="67" y="40"/>
                  </a:cxn>
                  <a:cxn ang="0">
                    <a:pos x="0" y="0"/>
                  </a:cxn>
                </a:cxnLst>
                <a:rect l="0" t="0" r="r" b="b"/>
                <a:pathLst>
                  <a:path w="67" h="58">
                    <a:moveTo>
                      <a:pt x="0" y="0"/>
                    </a:moveTo>
                    <a:lnTo>
                      <a:pt x="0" y="20"/>
                    </a:lnTo>
                    <a:lnTo>
                      <a:pt x="61" y="58"/>
                    </a:lnTo>
                    <a:lnTo>
                      <a:pt x="61" y="52"/>
                    </a:lnTo>
                    <a:lnTo>
                      <a:pt x="67" y="56"/>
                    </a:lnTo>
                    <a:lnTo>
                      <a:pt x="67" y="40"/>
                    </a:lnTo>
                    <a:lnTo>
                      <a:pt x="0" y="0"/>
                    </a:lnTo>
                    <a:close/>
                  </a:path>
                </a:pathLst>
              </a:custGeom>
              <a:solidFill>
                <a:srgbClr val="000000"/>
              </a:solidFill>
              <a:ln w="9525">
                <a:noFill/>
                <a:round/>
                <a:headEnd/>
                <a:tailEnd/>
              </a:ln>
            </p:spPr>
            <p:txBody>
              <a:bodyPr/>
              <a:lstStyle/>
              <a:p>
                <a:endParaRPr lang="en-US" dirty="0"/>
              </a:p>
            </p:txBody>
          </p:sp>
          <p:sp>
            <p:nvSpPr>
              <p:cNvPr id="972" name="Freeform 211"/>
              <p:cNvSpPr>
                <a:spLocks/>
              </p:cNvSpPr>
              <p:nvPr/>
            </p:nvSpPr>
            <p:spPr bwMode="auto">
              <a:xfrm>
                <a:off x="801" y="2079"/>
                <a:ext cx="147" cy="188"/>
              </a:xfrm>
              <a:custGeom>
                <a:avLst/>
                <a:gdLst/>
                <a:ahLst/>
                <a:cxnLst>
                  <a:cxn ang="0">
                    <a:pos x="0" y="188"/>
                  </a:cxn>
                  <a:cxn ang="0">
                    <a:pos x="147" y="102"/>
                  </a:cxn>
                  <a:cxn ang="0">
                    <a:pos x="147" y="0"/>
                  </a:cxn>
                  <a:cxn ang="0">
                    <a:pos x="0" y="86"/>
                  </a:cxn>
                  <a:cxn ang="0">
                    <a:pos x="0" y="188"/>
                  </a:cxn>
                </a:cxnLst>
                <a:rect l="0" t="0" r="r" b="b"/>
                <a:pathLst>
                  <a:path w="147" h="188">
                    <a:moveTo>
                      <a:pt x="0" y="188"/>
                    </a:moveTo>
                    <a:lnTo>
                      <a:pt x="147" y="102"/>
                    </a:lnTo>
                    <a:lnTo>
                      <a:pt x="147" y="0"/>
                    </a:lnTo>
                    <a:lnTo>
                      <a:pt x="0" y="86"/>
                    </a:lnTo>
                    <a:lnTo>
                      <a:pt x="0" y="188"/>
                    </a:lnTo>
                    <a:close/>
                  </a:path>
                </a:pathLst>
              </a:custGeom>
              <a:solidFill>
                <a:srgbClr val="666666"/>
              </a:solidFill>
              <a:ln w="9525">
                <a:noFill/>
                <a:round/>
                <a:headEnd/>
                <a:tailEnd/>
              </a:ln>
            </p:spPr>
            <p:txBody>
              <a:bodyPr/>
              <a:lstStyle/>
              <a:p>
                <a:endParaRPr lang="en-US" dirty="0"/>
              </a:p>
            </p:txBody>
          </p:sp>
          <p:sp>
            <p:nvSpPr>
              <p:cNvPr id="973" name="Freeform 212"/>
              <p:cNvSpPr>
                <a:spLocks/>
              </p:cNvSpPr>
              <p:nvPr/>
            </p:nvSpPr>
            <p:spPr bwMode="auto">
              <a:xfrm>
                <a:off x="673" y="2007"/>
                <a:ext cx="275" cy="158"/>
              </a:xfrm>
              <a:custGeom>
                <a:avLst/>
                <a:gdLst/>
                <a:ahLst/>
                <a:cxnLst>
                  <a:cxn ang="0">
                    <a:pos x="275" y="72"/>
                  </a:cxn>
                  <a:cxn ang="0">
                    <a:pos x="148" y="0"/>
                  </a:cxn>
                  <a:cxn ang="0">
                    <a:pos x="0" y="86"/>
                  </a:cxn>
                  <a:cxn ang="0">
                    <a:pos x="128" y="158"/>
                  </a:cxn>
                  <a:cxn ang="0">
                    <a:pos x="275" y="72"/>
                  </a:cxn>
                </a:cxnLst>
                <a:rect l="0" t="0" r="r" b="b"/>
                <a:pathLst>
                  <a:path w="275" h="158">
                    <a:moveTo>
                      <a:pt x="275" y="72"/>
                    </a:moveTo>
                    <a:lnTo>
                      <a:pt x="148" y="0"/>
                    </a:lnTo>
                    <a:lnTo>
                      <a:pt x="0" y="86"/>
                    </a:lnTo>
                    <a:lnTo>
                      <a:pt x="128" y="158"/>
                    </a:lnTo>
                    <a:lnTo>
                      <a:pt x="275" y="72"/>
                    </a:lnTo>
                    <a:close/>
                  </a:path>
                </a:pathLst>
              </a:custGeom>
              <a:solidFill>
                <a:srgbClr val="E3E3E2"/>
              </a:solidFill>
              <a:ln w="9525">
                <a:noFill/>
                <a:round/>
                <a:headEnd/>
                <a:tailEnd/>
              </a:ln>
            </p:spPr>
            <p:txBody>
              <a:bodyPr/>
              <a:lstStyle/>
              <a:p>
                <a:endParaRPr lang="en-US" dirty="0"/>
              </a:p>
            </p:txBody>
          </p:sp>
          <p:sp>
            <p:nvSpPr>
              <p:cNvPr id="974" name="Freeform 213"/>
              <p:cNvSpPr>
                <a:spLocks/>
              </p:cNvSpPr>
              <p:nvPr/>
            </p:nvSpPr>
            <p:spPr bwMode="auto">
              <a:xfrm>
                <a:off x="673" y="2093"/>
                <a:ext cx="128" cy="174"/>
              </a:xfrm>
              <a:custGeom>
                <a:avLst/>
                <a:gdLst/>
                <a:ahLst/>
                <a:cxnLst>
                  <a:cxn ang="0">
                    <a:pos x="128" y="72"/>
                  </a:cxn>
                  <a:cxn ang="0">
                    <a:pos x="0" y="0"/>
                  </a:cxn>
                  <a:cxn ang="0">
                    <a:pos x="0" y="100"/>
                  </a:cxn>
                  <a:cxn ang="0">
                    <a:pos x="128" y="174"/>
                  </a:cxn>
                  <a:cxn ang="0">
                    <a:pos x="128" y="72"/>
                  </a:cxn>
                </a:cxnLst>
                <a:rect l="0" t="0" r="r" b="b"/>
                <a:pathLst>
                  <a:path w="128" h="174">
                    <a:moveTo>
                      <a:pt x="128" y="72"/>
                    </a:moveTo>
                    <a:lnTo>
                      <a:pt x="0" y="0"/>
                    </a:lnTo>
                    <a:lnTo>
                      <a:pt x="0" y="100"/>
                    </a:lnTo>
                    <a:lnTo>
                      <a:pt x="128" y="174"/>
                    </a:lnTo>
                    <a:lnTo>
                      <a:pt x="128" y="72"/>
                    </a:lnTo>
                    <a:close/>
                  </a:path>
                </a:pathLst>
              </a:custGeom>
              <a:solidFill>
                <a:srgbClr val="CCCCCC"/>
              </a:solidFill>
              <a:ln w="9525">
                <a:noFill/>
                <a:round/>
                <a:headEnd/>
                <a:tailEnd/>
              </a:ln>
            </p:spPr>
            <p:txBody>
              <a:bodyPr/>
              <a:lstStyle/>
              <a:p>
                <a:endParaRPr lang="en-US" dirty="0"/>
              </a:p>
            </p:txBody>
          </p:sp>
          <p:sp>
            <p:nvSpPr>
              <p:cNvPr id="975" name="Freeform 214"/>
              <p:cNvSpPr>
                <a:spLocks/>
              </p:cNvSpPr>
              <p:nvPr/>
            </p:nvSpPr>
            <p:spPr bwMode="auto">
              <a:xfrm>
                <a:off x="689" y="2113"/>
                <a:ext cx="96" cy="122"/>
              </a:xfrm>
              <a:custGeom>
                <a:avLst/>
                <a:gdLst/>
                <a:ahLst/>
                <a:cxnLst>
                  <a:cxn ang="0">
                    <a:pos x="96" y="56"/>
                  </a:cxn>
                  <a:cxn ang="0">
                    <a:pos x="0" y="0"/>
                  </a:cxn>
                  <a:cxn ang="0">
                    <a:pos x="0" y="64"/>
                  </a:cxn>
                  <a:cxn ang="0">
                    <a:pos x="96" y="122"/>
                  </a:cxn>
                  <a:cxn ang="0">
                    <a:pos x="96" y="56"/>
                  </a:cxn>
                </a:cxnLst>
                <a:rect l="0" t="0" r="r" b="b"/>
                <a:pathLst>
                  <a:path w="96" h="122">
                    <a:moveTo>
                      <a:pt x="96" y="56"/>
                    </a:moveTo>
                    <a:lnTo>
                      <a:pt x="0" y="0"/>
                    </a:lnTo>
                    <a:lnTo>
                      <a:pt x="0" y="64"/>
                    </a:lnTo>
                    <a:lnTo>
                      <a:pt x="96" y="122"/>
                    </a:lnTo>
                    <a:lnTo>
                      <a:pt x="96" y="56"/>
                    </a:lnTo>
                    <a:close/>
                  </a:path>
                </a:pathLst>
              </a:custGeom>
              <a:solidFill>
                <a:srgbClr val="5C6169"/>
              </a:solidFill>
              <a:ln w="9525">
                <a:noFill/>
                <a:round/>
                <a:headEnd/>
                <a:tailEnd/>
              </a:ln>
            </p:spPr>
            <p:txBody>
              <a:bodyPr/>
              <a:lstStyle/>
              <a:p>
                <a:endParaRPr lang="en-US" dirty="0"/>
              </a:p>
            </p:txBody>
          </p:sp>
        </p:grpSp>
        <p:sp>
          <p:nvSpPr>
            <p:cNvPr id="381" name="Freeform 215"/>
            <p:cNvSpPr>
              <a:spLocks/>
            </p:cNvSpPr>
            <p:nvPr/>
          </p:nvSpPr>
          <p:spPr bwMode="auto">
            <a:xfrm>
              <a:off x="691" y="2123"/>
              <a:ext cx="6" cy="4"/>
            </a:xfrm>
            <a:custGeom>
              <a:avLst/>
              <a:gdLst/>
              <a:ahLst/>
              <a:cxnLst>
                <a:cxn ang="0">
                  <a:pos x="6" y="4"/>
                </a:cxn>
                <a:cxn ang="0">
                  <a:pos x="4" y="0"/>
                </a:cxn>
                <a:cxn ang="0">
                  <a:pos x="2" y="0"/>
                </a:cxn>
                <a:cxn ang="0">
                  <a:pos x="0" y="0"/>
                </a:cxn>
                <a:cxn ang="0">
                  <a:pos x="4" y="4"/>
                </a:cxn>
                <a:cxn ang="0">
                  <a:pos x="6" y="4"/>
                </a:cxn>
              </a:cxnLst>
              <a:rect l="0" t="0" r="r" b="b"/>
              <a:pathLst>
                <a:path w="6" h="4">
                  <a:moveTo>
                    <a:pt x="6" y="4"/>
                  </a:moveTo>
                  <a:lnTo>
                    <a:pt x="4" y="0"/>
                  </a:lnTo>
                  <a:lnTo>
                    <a:pt x="2" y="0"/>
                  </a:lnTo>
                  <a:lnTo>
                    <a:pt x="0" y="0"/>
                  </a:lnTo>
                  <a:lnTo>
                    <a:pt x="4" y="4"/>
                  </a:lnTo>
                  <a:lnTo>
                    <a:pt x="6" y="4"/>
                  </a:lnTo>
                  <a:close/>
                </a:path>
              </a:pathLst>
            </a:custGeom>
            <a:solidFill>
              <a:srgbClr val="333333"/>
            </a:solidFill>
            <a:ln w="9525">
              <a:noFill/>
              <a:round/>
              <a:headEnd/>
              <a:tailEnd/>
            </a:ln>
          </p:spPr>
          <p:txBody>
            <a:bodyPr/>
            <a:lstStyle/>
            <a:p>
              <a:endParaRPr lang="en-US" dirty="0"/>
            </a:p>
          </p:txBody>
        </p:sp>
        <p:sp>
          <p:nvSpPr>
            <p:cNvPr id="382" name="Freeform 216"/>
            <p:cNvSpPr>
              <a:spLocks/>
            </p:cNvSpPr>
            <p:nvPr/>
          </p:nvSpPr>
          <p:spPr bwMode="auto">
            <a:xfrm>
              <a:off x="691" y="2131"/>
              <a:ext cx="6" cy="6"/>
            </a:xfrm>
            <a:custGeom>
              <a:avLst/>
              <a:gdLst/>
              <a:ahLst/>
              <a:cxnLst>
                <a:cxn ang="0">
                  <a:pos x="6" y="4"/>
                </a:cxn>
                <a:cxn ang="0">
                  <a:pos x="4" y="0"/>
                </a:cxn>
                <a:cxn ang="0">
                  <a:pos x="2" y="0"/>
                </a:cxn>
                <a:cxn ang="0">
                  <a:pos x="0" y="2"/>
                </a:cxn>
                <a:cxn ang="0">
                  <a:pos x="4" y="4"/>
                </a:cxn>
                <a:cxn ang="0">
                  <a:pos x="4" y="6"/>
                </a:cxn>
                <a:cxn ang="0">
                  <a:pos x="6" y="4"/>
                </a:cxn>
              </a:cxnLst>
              <a:rect l="0" t="0" r="r" b="b"/>
              <a:pathLst>
                <a:path w="6" h="6">
                  <a:moveTo>
                    <a:pt x="6" y="4"/>
                  </a:moveTo>
                  <a:lnTo>
                    <a:pt x="4" y="0"/>
                  </a:lnTo>
                  <a:lnTo>
                    <a:pt x="2" y="0"/>
                  </a:lnTo>
                  <a:lnTo>
                    <a:pt x="0" y="2"/>
                  </a:lnTo>
                  <a:lnTo>
                    <a:pt x="4" y="4"/>
                  </a:lnTo>
                  <a:lnTo>
                    <a:pt x="4" y="6"/>
                  </a:lnTo>
                  <a:lnTo>
                    <a:pt x="6" y="4"/>
                  </a:lnTo>
                  <a:close/>
                </a:path>
              </a:pathLst>
            </a:custGeom>
            <a:solidFill>
              <a:srgbClr val="333333"/>
            </a:solidFill>
            <a:ln w="9525">
              <a:noFill/>
              <a:round/>
              <a:headEnd/>
              <a:tailEnd/>
            </a:ln>
          </p:spPr>
          <p:txBody>
            <a:bodyPr/>
            <a:lstStyle/>
            <a:p>
              <a:endParaRPr lang="en-US" dirty="0"/>
            </a:p>
          </p:txBody>
        </p:sp>
        <p:sp>
          <p:nvSpPr>
            <p:cNvPr id="383" name="Freeform 217"/>
            <p:cNvSpPr>
              <a:spLocks/>
            </p:cNvSpPr>
            <p:nvPr/>
          </p:nvSpPr>
          <p:spPr bwMode="auto">
            <a:xfrm>
              <a:off x="691" y="2139"/>
              <a:ext cx="6" cy="6"/>
            </a:xfrm>
            <a:custGeom>
              <a:avLst/>
              <a:gdLst/>
              <a:ahLst/>
              <a:cxnLst>
                <a:cxn ang="0">
                  <a:pos x="6" y="4"/>
                </a:cxn>
                <a:cxn ang="0">
                  <a:pos x="4" y="0"/>
                </a:cxn>
                <a:cxn ang="0">
                  <a:pos x="2" y="0"/>
                </a:cxn>
                <a:cxn ang="0">
                  <a:pos x="0" y="2"/>
                </a:cxn>
                <a:cxn ang="0">
                  <a:pos x="4" y="6"/>
                </a:cxn>
                <a:cxn ang="0">
                  <a:pos x="6" y="4"/>
                </a:cxn>
              </a:cxnLst>
              <a:rect l="0" t="0" r="r" b="b"/>
              <a:pathLst>
                <a:path w="6" h="6">
                  <a:moveTo>
                    <a:pt x="6" y="4"/>
                  </a:moveTo>
                  <a:lnTo>
                    <a:pt x="4" y="0"/>
                  </a:lnTo>
                  <a:lnTo>
                    <a:pt x="2" y="0"/>
                  </a:lnTo>
                  <a:lnTo>
                    <a:pt x="0" y="2"/>
                  </a:lnTo>
                  <a:lnTo>
                    <a:pt x="4" y="6"/>
                  </a:lnTo>
                  <a:lnTo>
                    <a:pt x="6" y="4"/>
                  </a:lnTo>
                  <a:close/>
                </a:path>
              </a:pathLst>
            </a:custGeom>
            <a:solidFill>
              <a:srgbClr val="333333"/>
            </a:solidFill>
            <a:ln w="9525">
              <a:noFill/>
              <a:round/>
              <a:headEnd/>
              <a:tailEnd/>
            </a:ln>
          </p:spPr>
          <p:txBody>
            <a:bodyPr/>
            <a:lstStyle/>
            <a:p>
              <a:endParaRPr lang="en-US" dirty="0"/>
            </a:p>
          </p:txBody>
        </p:sp>
        <p:sp>
          <p:nvSpPr>
            <p:cNvPr id="384" name="Freeform 218"/>
            <p:cNvSpPr>
              <a:spLocks/>
            </p:cNvSpPr>
            <p:nvPr/>
          </p:nvSpPr>
          <p:spPr bwMode="auto">
            <a:xfrm>
              <a:off x="701" y="2127"/>
              <a:ext cx="74" cy="70"/>
            </a:xfrm>
            <a:custGeom>
              <a:avLst/>
              <a:gdLst/>
              <a:ahLst/>
              <a:cxnLst>
                <a:cxn ang="0">
                  <a:pos x="74" y="42"/>
                </a:cxn>
                <a:cxn ang="0">
                  <a:pos x="0" y="0"/>
                </a:cxn>
                <a:cxn ang="0">
                  <a:pos x="0" y="28"/>
                </a:cxn>
                <a:cxn ang="0">
                  <a:pos x="74" y="70"/>
                </a:cxn>
                <a:cxn ang="0">
                  <a:pos x="74" y="42"/>
                </a:cxn>
              </a:cxnLst>
              <a:rect l="0" t="0" r="r" b="b"/>
              <a:pathLst>
                <a:path w="74" h="70">
                  <a:moveTo>
                    <a:pt x="74" y="42"/>
                  </a:moveTo>
                  <a:lnTo>
                    <a:pt x="0" y="0"/>
                  </a:lnTo>
                  <a:lnTo>
                    <a:pt x="0" y="28"/>
                  </a:lnTo>
                  <a:lnTo>
                    <a:pt x="74" y="70"/>
                  </a:lnTo>
                  <a:lnTo>
                    <a:pt x="74" y="42"/>
                  </a:lnTo>
                  <a:close/>
                </a:path>
              </a:pathLst>
            </a:custGeom>
            <a:solidFill>
              <a:srgbClr val="FFFFFF"/>
            </a:solidFill>
            <a:ln w="9525">
              <a:noFill/>
              <a:round/>
              <a:headEnd/>
              <a:tailEnd/>
            </a:ln>
          </p:spPr>
          <p:txBody>
            <a:bodyPr/>
            <a:lstStyle/>
            <a:p>
              <a:endParaRPr lang="en-US" dirty="0"/>
            </a:p>
          </p:txBody>
        </p:sp>
        <p:sp>
          <p:nvSpPr>
            <p:cNvPr id="385" name="Freeform 219"/>
            <p:cNvSpPr>
              <a:spLocks/>
            </p:cNvSpPr>
            <p:nvPr/>
          </p:nvSpPr>
          <p:spPr bwMode="auto">
            <a:xfrm>
              <a:off x="671" y="2005"/>
              <a:ext cx="279" cy="264"/>
            </a:xfrm>
            <a:custGeom>
              <a:avLst/>
              <a:gdLst/>
              <a:ahLst/>
              <a:cxnLst>
                <a:cxn ang="0">
                  <a:pos x="150" y="0"/>
                </a:cxn>
                <a:cxn ang="0">
                  <a:pos x="0" y="86"/>
                </a:cxn>
                <a:cxn ang="0">
                  <a:pos x="0" y="190"/>
                </a:cxn>
                <a:cxn ang="0">
                  <a:pos x="130" y="264"/>
                </a:cxn>
                <a:cxn ang="0">
                  <a:pos x="279" y="178"/>
                </a:cxn>
                <a:cxn ang="0">
                  <a:pos x="279" y="74"/>
                </a:cxn>
                <a:cxn ang="0">
                  <a:pos x="150" y="0"/>
                </a:cxn>
                <a:cxn ang="0">
                  <a:pos x="150" y="4"/>
                </a:cxn>
                <a:cxn ang="0">
                  <a:pos x="275" y="76"/>
                </a:cxn>
                <a:cxn ang="0">
                  <a:pos x="275" y="176"/>
                </a:cxn>
                <a:cxn ang="0">
                  <a:pos x="130" y="260"/>
                </a:cxn>
                <a:cxn ang="0">
                  <a:pos x="4" y="188"/>
                </a:cxn>
                <a:cxn ang="0">
                  <a:pos x="4" y="88"/>
                </a:cxn>
                <a:cxn ang="0">
                  <a:pos x="150" y="4"/>
                </a:cxn>
                <a:cxn ang="0">
                  <a:pos x="150" y="0"/>
                </a:cxn>
              </a:cxnLst>
              <a:rect l="0" t="0" r="r" b="b"/>
              <a:pathLst>
                <a:path w="279" h="264">
                  <a:moveTo>
                    <a:pt x="150" y="0"/>
                  </a:moveTo>
                  <a:lnTo>
                    <a:pt x="0" y="86"/>
                  </a:lnTo>
                  <a:lnTo>
                    <a:pt x="0" y="190"/>
                  </a:lnTo>
                  <a:lnTo>
                    <a:pt x="130" y="264"/>
                  </a:lnTo>
                  <a:lnTo>
                    <a:pt x="279" y="178"/>
                  </a:lnTo>
                  <a:lnTo>
                    <a:pt x="279" y="74"/>
                  </a:lnTo>
                  <a:lnTo>
                    <a:pt x="150" y="0"/>
                  </a:lnTo>
                  <a:lnTo>
                    <a:pt x="150" y="4"/>
                  </a:lnTo>
                  <a:lnTo>
                    <a:pt x="275" y="76"/>
                  </a:lnTo>
                  <a:lnTo>
                    <a:pt x="275" y="176"/>
                  </a:lnTo>
                  <a:lnTo>
                    <a:pt x="130" y="260"/>
                  </a:lnTo>
                  <a:lnTo>
                    <a:pt x="4" y="188"/>
                  </a:lnTo>
                  <a:lnTo>
                    <a:pt x="4" y="88"/>
                  </a:lnTo>
                  <a:lnTo>
                    <a:pt x="150" y="4"/>
                  </a:lnTo>
                  <a:lnTo>
                    <a:pt x="150" y="0"/>
                  </a:lnTo>
                  <a:close/>
                </a:path>
              </a:pathLst>
            </a:custGeom>
            <a:solidFill>
              <a:srgbClr val="525151"/>
            </a:solidFill>
            <a:ln w="9525">
              <a:noFill/>
              <a:round/>
              <a:headEnd/>
              <a:tailEnd/>
            </a:ln>
          </p:spPr>
          <p:txBody>
            <a:bodyPr/>
            <a:lstStyle/>
            <a:p>
              <a:endParaRPr lang="en-US" dirty="0"/>
            </a:p>
          </p:txBody>
        </p:sp>
        <p:sp>
          <p:nvSpPr>
            <p:cNvPr id="386" name="Freeform 220"/>
            <p:cNvSpPr>
              <a:spLocks/>
            </p:cNvSpPr>
            <p:nvPr/>
          </p:nvSpPr>
          <p:spPr bwMode="auto">
            <a:xfrm>
              <a:off x="707" y="2131"/>
              <a:ext cx="68" cy="56"/>
            </a:xfrm>
            <a:custGeom>
              <a:avLst/>
              <a:gdLst/>
              <a:ahLst/>
              <a:cxnLst>
                <a:cxn ang="0">
                  <a:pos x="0" y="0"/>
                </a:cxn>
                <a:cxn ang="0">
                  <a:pos x="0" y="20"/>
                </a:cxn>
                <a:cxn ang="0">
                  <a:pos x="62" y="56"/>
                </a:cxn>
                <a:cxn ang="0">
                  <a:pos x="62" y="52"/>
                </a:cxn>
                <a:cxn ang="0">
                  <a:pos x="68" y="54"/>
                </a:cxn>
                <a:cxn ang="0">
                  <a:pos x="68" y="38"/>
                </a:cxn>
                <a:cxn ang="0">
                  <a:pos x="0" y="0"/>
                </a:cxn>
              </a:cxnLst>
              <a:rect l="0" t="0" r="r" b="b"/>
              <a:pathLst>
                <a:path w="68" h="56">
                  <a:moveTo>
                    <a:pt x="0" y="0"/>
                  </a:moveTo>
                  <a:lnTo>
                    <a:pt x="0" y="20"/>
                  </a:lnTo>
                  <a:lnTo>
                    <a:pt x="62" y="56"/>
                  </a:lnTo>
                  <a:lnTo>
                    <a:pt x="62" y="52"/>
                  </a:lnTo>
                  <a:lnTo>
                    <a:pt x="68" y="54"/>
                  </a:lnTo>
                  <a:lnTo>
                    <a:pt x="68" y="38"/>
                  </a:lnTo>
                  <a:lnTo>
                    <a:pt x="0" y="0"/>
                  </a:lnTo>
                  <a:close/>
                </a:path>
              </a:pathLst>
            </a:custGeom>
            <a:solidFill>
              <a:srgbClr val="000000"/>
            </a:solidFill>
            <a:ln w="9525">
              <a:noFill/>
              <a:round/>
              <a:headEnd/>
              <a:tailEnd/>
            </a:ln>
          </p:spPr>
          <p:txBody>
            <a:bodyPr/>
            <a:lstStyle/>
            <a:p>
              <a:endParaRPr lang="en-US" dirty="0"/>
            </a:p>
          </p:txBody>
        </p:sp>
        <p:sp>
          <p:nvSpPr>
            <p:cNvPr id="387" name="Line 221"/>
            <p:cNvSpPr>
              <a:spLocks noChangeShapeType="1"/>
            </p:cNvSpPr>
            <p:nvPr/>
          </p:nvSpPr>
          <p:spPr bwMode="auto">
            <a:xfrm flipV="1">
              <a:off x="813" y="1900"/>
              <a:ext cx="1" cy="167"/>
            </a:xfrm>
            <a:prstGeom prst="line">
              <a:avLst/>
            </a:prstGeom>
            <a:noFill/>
            <a:ln w="25400">
              <a:solidFill>
                <a:srgbClr val="292B2F"/>
              </a:solidFill>
              <a:round/>
              <a:headEnd/>
              <a:tailEnd/>
            </a:ln>
          </p:spPr>
          <p:txBody>
            <a:bodyPr/>
            <a:lstStyle/>
            <a:p>
              <a:endParaRPr lang="en-US" dirty="0"/>
            </a:p>
          </p:txBody>
        </p:sp>
        <p:sp>
          <p:nvSpPr>
            <p:cNvPr id="388" name="Line 222"/>
            <p:cNvSpPr>
              <a:spLocks noChangeShapeType="1"/>
            </p:cNvSpPr>
            <p:nvPr/>
          </p:nvSpPr>
          <p:spPr bwMode="auto">
            <a:xfrm flipV="1">
              <a:off x="675" y="1866"/>
              <a:ext cx="1" cy="121"/>
            </a:xfrm>
            <a:prstGeom prst="line">
              <a:avLst/>
            </a:prstGeom>
            <a:noFill/>
            <a:ln w="25400">
              <a:solidFill>
                <a:srgbClr val="292B2F"/>
              </a:solidFill>
              <a:round/>
              <a:headEnd/>
              <a:tailEnd/>
            </a:ln>
          </p:spPr>
          <p:txBody>
            <a:bodyPr/>
            <a:lstStyle/>
            <a:p>
              <a:endParaRPr lang="en-US" dirty="0"/>
            </a:p>
          </p:txBody>
        </p:sp>
        <p:sp>
          <p:nvSpPr>
            <p:cNvPr id="389" name="Freeform 223"/>
            <p:cNvSpPr>
              <a:spLocks/>
            </p:cNvSpPr>
            <p:nvPr/>
          </p:nvSpPr>
          <p:spPr bwMode="auto">
            <a:xfrm>
              <a:off x="482" y="1886"/>
              <a:ext cx="315" cy="666"/>
            </a:xfrm>
            <a:custGeom>
              <a:avLst/>
              <a:gdLst/>
              <a:ahLst/>
              <a:cxnLst>
                <a:cxn ang="0">
                  <a:pos x="0" y="4"/>
                </a:cxn>
                <a:cxn ang="0">
                  <a:pos x="0" y="484"/>
                </a:cxn>
                <a:cxn ang="0">
                  <a:pos x="315" y="666"/>
                </a:cxn>
                <a:cxn ang="0">
                  <a:pos x="315" y="181"/>
                </a:cxn>
                <a:cxn ang="0">
                  <a:pos x="0" y="0"/>
                </a:cxn>
                <a:cxn ang="0">
                  <a:pos x="0" y="4"/>
                </a:cxn>
                <a:cxn ang="0">
                  <a:pos x="6" y="10"/>
                </a:cxn>
                <a:cxn ang="0">
                  <a:pos x="309" y="185"/>
                </a:cxn>
                <a:cxn ang="0">
                  <a:pos x="309" y="656"/>
                </a:cxn>
                <a:cxn ang="0">
                  <a:pos x="6" y="482"/>
                </a:cxn>
                <a:cxn ang="0">
                  <a:pos x="6" y="10"/>
                </a:cxn>
                <a:cxn ang="0">
                  <a:pos x="0" y="4"/>
                </a:cxn>
              </a:cxnLst>
              <a:rect l="0" t="0" r="r" b="b"/>
              <a:pathLst>
                <a:path w="315" h="666">
                  <a:moveTo>
                    <a:pt x="0" y="4"/>
                  </a:moveTo>
                  <a:lnTo>
                    <a:pt x="0" y="484"/>
                  </a:lnTo>
                  <a:lnTo>
                    <a:pt x="315" y="666"/>
                  </a:lnTo>
                  <a:lnTo>
                    <a:pt x="315" y="181"/>
                  </a:lnTo>
                  <a:lnTo>
                    <a:pt x="0" y="0"/>
                  </a:lnTo>
                  <a:lnTo>
                    <a:pt x="0" y="4"/>
                  </a:lnTo>
                  <a:lnTo>
                    <a:pt x="6" y="10"/>
                  </a:lnTo>
                  <a:lnTo>
                    <a:pt x="309" y="185"/>
                  </a:lnTo>
                  <a:lnTo>
                    <a:pt x="309" y="656"/>
                  </a:lnTo>
                  <a:lnTo>
                    <a:pt x="6" y="482"/>
                  </a:lnTo>
                  <a:lnTo>
                    <a:pt x="6" y="10"/>
                  </a:lnTo>
                  <a:lnTo>
                    <a:pt x="0" y="4"/>
                  </a:lnTo>
                  <a:close/>
                </a:path>
              </a:pathLst>
            </a:custGeom>
            <a:solidFill>
              <a:srgbClr val="7F7F7F"/>
            </a:solidFill>
            <a:ln w="9525">
              <a:noFill/>
              <a:round/>
              <a:headEnd/>
              <a:tailEnd/>
            </a:ln>
          </p:spPr>
          <p:txBody>
            <a:bodyPr/>
            <a:lstStyle/>
            <a:p>
              <a:endParaRPr lang="en-US" dirty="0"/>
            </a:p>
          </p:txBody>
        </p:sp>
        <p:sp>
          <p:nvSpPr>
            <p:cNvPr id="390" name="Line 224"/>
            <p:cNvSpPr>
              <a:spLocks noChangeShapeType="1"/>
            </p:cNvSpPr>
            <p:nvPr/>
          </p:nvSpPr>
          <p:spPr bwMode="auto">
            <a:xfrm>
              <a:off x="733" y="1926"/>
              <a:ext cx="1" cy="1"/>
            </a:xfrm>
            <a:prstGeom prst="line">
              <a:avLst/>
            </a:prstGeom>
            <a:noFill/>
            <a:ln w="47625">
              <a:solidFill>
                <a:srgbClr val="A6A6A6"/>
              </a:solidFill>
              <a:round/>
              <a:headEnd/>
              <a:tailEnd/>
            </a:ln>
          </p:spPr>
          <p:txBody>
            <a:bodyPr/>
            <a:lstStyle/>
            <a:p>
              <a:endParaRPr lang="en-US" dirty="0"/>
            </a:p>
          </p:txBody>
        </p:sp>
        <p:sp>
          <p:nvSpPr>
            <p:cNvPr id="391" name="Line 225"/>
            <p:cNvSpPr>
              <a:spLocks noChangeShapeType="1"/>
            </p:cNvSpPr>
            <p:nvPr/>
          </p:nvSpPr>
          <p:spPr bwMode="auto">
            <a:xfrm>
              <a:off x="695" y="1902"/>
              <a:ext cx="1" cy="1"/>
            </a:xfrm>
            <a:prstGeom prst="line">
              <a:avLst/>
            </a:prstGeom>
            <a:noFill/>
            <a:ln w="47625">
              <a:solidFill>
                <a:srgbClr val="A6A6A6"/>
              </a:solidFill>
              <a:round/>
              <a:headEnd/>
              <a:tailEnd/>
            </a:ln>
          </p:spPr>
          <p:txBody>
            <a:bodyPr/>
            <a:lstStyle/>
            <a:p>
              <a:endParaRPr lang="en-US" dirty="0"/>
            </a:p>
          </p:txBody>
        </p:sp>
        <p:sp>
          <p:nvSpPr>
            <p:cNvPr id="392" name="Line 226"/>
            <p:cNvSpPr>
              <a:spLocks noChangeShapeType="1"/>
            </p:cNvSpPr>
            <p:nvPr/>
          </p:nvSpPr>
          <p:spPr bwMode="auto">
            <a:xfrm>
              <a:off x="655" y="1880"/>
              <a:ext cx="1" cy="1"/>
            </a:xfrm>
            <a:prstGeom prst="line">
              <a:avLst/>
            </a:prstGeom>
            <a:noFill/>
            <a:ln w="47625">
              <a:solidFill>
                <a:srgbClr val="A6A6A6"/>
              </a:solidFill>
              <a:round/>
              <a:headEnd/>
              <a:tailEnd/>
            </a:ln>
          </p:spPr>
          <p:txBody>
            <a:bodyPr/>
            <a:lstStyle/>
            <a:p>
              <a:endParaRPr lang="en-US" dirty="0"/>
            </a:p>
          </p:txBody>
        </p:sp>
        <p:sp>
          <p:nvSpPr>
            <p:cNvPr id="393" name="Freeform 227"/>
            <p:cNvSpPr>
              <a:spLocks/>
            </p:cNvSpPr>
            <p:nvPr/>
          </p:nvSpPr>
          <p:spPr bwMode="auto">
            <a:xfrm>
              <a:off x="781" y="1926"/>
              <a:ext cx="107" cy="85"/>
            </a:xfrm>
            <a:custGeom>
              <a:avLst/>
              <a:gdLst/>
              <a:ahLst/>
              <a:cxnLst>
                <a:cxn ang="0">
                  <a:pos x="107" y="24"/>
                </a:cxn>
                <a:cxn ang="0">
                  <a:pos x="0" y="85"/>
                </a:cxn>
                <a:cxn ang="0">
                  <a:pos x="0" y="61"/>
                </a:cxn>
                <a:cxn ang="0">
                  <a:pos x="107" y="0"/>
                </a:cxn>
                <a:cxn ang="0">
                  <a:pos x="107" y="24"/>
                </a:cxn>
              </a:cxnLst>
              <a:rect l="0" t="0" r="r" b="b"/>
              <a:pathLst>
                <a:path w="107" h="85">
                  <a:moveTo>
                    <a:pt x="107" y="24"/>
                  </a:moveTo>
                  <a:lnTo>
                    <a:pt x="0" y="85"/>
                  </a:lnTo>
                  <a:lnTo>
                    <a:pt x="0" y="61"/>
                  </a:lnTo>
                  <a:lnTo>
                    <a:pt x="107" y="0"/>
                  </a:lnTo>
                  <a:lnTo>
                    <a:pt x="107" y="24"/>
                  </a:lnTo>
                  <a:close/>
                </a:path>
              </a:pathLst>
            </a:custGeom>
            <a:solidFill>
              <a:srgbClr val="9C9FA5"/>
            </a:solidFill>
            <a:ln w="9525">
              <a:noFill/>
              <a:round/>
              <a:headEnd/>
              <a:tailEnd/>
            </a:ln>
          </p:spPr>
          <p:txBody>
            <a:bodyPr/>
            <a:lstStyle/>
            <a:p>
              <a:endParaRPr lang="en-US" dirty="0"/>
            </a:p>
          </p:txBody>
        </p:sp>
        <p:sp>
          <p:nvSpPr>
            <p:cNvPr id="394" name="Freeform 228"/>
            <p:cNvSpPr>
              <a:spLocks/>
            </p:cNvSpPr>
            <p:nvPr/>
          </p:nvSpPr>
          <p:spPr bwMode="auto">
            <a:xfrm>
              <a:off x="580" y="1810"/>
              <a:ext cx="308" cy="177"/>
            </a:xfrm>
            <a:custGeom>
              <a:avLst/>
              <a:gdLst/>
              <a:ahLst/>
              <a:cxnLst>
                <a:cxn ang="0">
                  <a:pos x="107" y="0"/>
                </a:cxn>
                <a:cxn ang="0">
                  <a:pos x="0" y="62"/>
                </a:cxn>
                <a:cxn ang="0">
                  <a:pos x="201" y="177"/>
                </a:cxn>
                <a:cxn ang="0">
                  <a:pos x="308" y="116"/>
                </a:cxn>
                <a:cxn ang="0">
                  <a:pos x="107" y="0"/>
                </a:cxn>
              </a:cxnLst>
              <a:rect l="0" t="0" r="r" b="b"/>
              <a:pathLst>
                <a:path w="308" h="177">
                  <a:moveTo>
                    <a:pt x="107" y="0"/>
                  </a:moveTo>
                  <a:lnTo>
                    <a:pt x="0" y="62"/>
                  </a:lnTo>
                  <a:lnTo>
                    <a:pt x="201" y="177"/>
                  </a:lnTo>
                  <a:lnTo>
                    <a:pt x="308" y="116"/>
                  </a:lnTo>
                  <a:lnTo>
                    <a:pt x="107" y="0"/>
                  </a:lnTo>
                  <a:close/>
                </a:path>
              </a:pathLst>
            </a:custGeom>
            <a:solidFill>
              <a:srgbClr val="DADEE4"/>
            </a:solidFill>
            <a:ln w="9525">
              <a:noFill/>
              <a:round/>
              <a:headEnd/>
              <a:tailEnd/>
            </a:ln>
          </p:spPr>
          <p:txBody>
            <a:bodyPr/>
            <a:lstStyle/>
            <a:p>
              <a:endParaRPr lang="en-US" dirty="0"/>
            </a:p>
          </p:txBody>
        </p:sp>
        <p:sp>
          <p:nvSpPr>
            <p:cNvPr id="395" name="Freeform 229"/>
            <p:cNvSpPr>
              <a:spLocks/>
            </p:cNvSpPr>
            <p:nvPr/>
          </p:nvSpPr>
          <p:spPr bwMode="auto">
            <a:xfrm>
              <a:off x="580" y="1872"/>
              <a:ext cx="201" cy="139"/>
            </a:xfrm>
            <a:custGeom>
              <a:avLst/>
              <a:gdLst/>
              <a:ahLst/>
              <a:cxnLst>
                <a:cxn ang="0">
                  <a:pos x="0" y="24"/>
                </a:cxn>
                <a:cxn ang="0">
                  <a:pos x="201" y="139"/>
                </a:cxn>
                <a:cxn ang="0">
                  <a:pos x="201" y="115"/>
                </a:cxn>
                <a:cxn ang="0">
                  <a:pos x="0" y="0"/>
                </a:cxn>
                <a:cxn ang="0">
                  <a:pos x="0" y="24"/>
                </a:cxn>
              </a:cxnLst>
              <a:rect l="0" t="0" r="r" b="b"/>
              <a:pathLst>
                <a:path w="201" h="139">
                  <a:moveTo>
                    <a:pt x="0" y="24"/>
                  </a:moveTo>
                  <a:lnTo>
                    <a:pt x="201" y="139"/>
                  </a:lnTo>
                  <a:lnTo>
                    <a:pt x="201" y="115"/>
                  </a:lnTo>
                  <a:lnTo>
                    <a:pt x="0" y="0"/>
                  </a:lnTo>
                  <a:lnTo>
                    <a:pt x="0" y="24"/>
                  </a:lnTo>
                  <a:close/>
                </a:path>
              </a:pathLst>
            </a:custGeom>
            <a:solidFill>
              <a:srgbClr val="BBC1CB"/>
            </a:solidFill>
            <a:ln w="9525">
              <a:noFill/>
              <a:round/>
              <a:headEnd/>
              <a:tailEnd/>
            </a:ln>
          </p:spPr>
          <p:txBody>
            <a:bodyPr/>
            <a:lstStyle/>
            <a:p>
              <a:endParaRPr lang="en-US" dirty="0"/>
            </a:p>
          </p:txBody>
        </p:sp>
        <p:sp>
          <p:nvSpPr>
            <p:cNvPr id="396" name="Freeform 230"/>
            <p:cNvSpPr>
              <a:spLocks/>
            </p:cNvSpPr>
            <p:nvPr/>
          </p:nvSpPr>
          <p:spPr bwMode="auto">
            <a:xfrm>
              <a:off x="578" y="1808"/>
              <a:ext cx="312" cy="205"/>
            </a:xfrm>
            <a:custGeom>
              <a:avLst/>
              <a:gdLst/>
              <a:ahLst/>
              <a:cxnLst>
                <a:cxn ang="0">
                  <a:pos x="109" y="0"/>
                </a:cxn>
                <a:cxn ang="0">
                  <a:pos x="0" y="62"/>
                </a:cxn>
                <a:cxn ang="0">
                  <a:pos x="0" y="88"/>
                </a:cxn>
                <a:cxn ang="0">
                  <a:pos x="203" y="205"/>
                </a:cxn>
                <a:cxn ang="0">
                  <a:pos x="312" y="142"/>
                </a:cxn>
                <a:cxn ang="0">
                  <a:pos x="312" y="116"/>
                </a:cxn>
                <a:cxn ang="0">
                  <a:pos x="109" y="0"/>
                </a:cxn>
                <a:cxn ang="0">
                  <a:pos x="109" y="4"/>
                </a:cxn>
                <a:cxn ang="0">
                  <a:pos x="308" y="120"/>
                </a:cxn>
                <a:cxn ang="0">
                  <a:pos x="308" y="140"/>
                </a:cxn>
                <a:cxn ang="0">
                  <a:pos x="203" y="201"/>
                </a:cxn>
                <a:cxn ang="0">
                  <a:pos x="4" y="86"/>
                </a:cxn>
                <a:cxn ang="0">
                  <a:pos x="4" y="66"/>
                </a:cxn>
                <a:cxn ang="0">
                  <a:pos x="109" y="4"/>
                </a:cxn>
                <a:cxn ang="0">
                  <a:pos x="109" y="0"/>
                </a:cxn>
              </a:cxnLst>
              <a:rect l="0" t="0" r="r" b="b"/>
              <a:pathLst>
                <a:path w="312" h="205">
                  <a:moveTo>
                    <a:pt x="109" y="0"/>
                  </a:moveTo>
                  <a:lnTo>
                    <a:pt x="0" y="62"/>
                  </a:lnTo>
                  <a:lnTo>
                    <a:pt x="0" y="88"/>
                  </a:lnTo>
                  <a:lnTo>
                    <a:pt x="203" y="205"/>
                  </a:lnTo>
                  <a:lnTo>
                    <a:pt x="312" y="142"/>
                  </a:lnTo>
                  <a:lnTo>
                    <a:pt x="312" y="116"/>
                  </a:lnTo>
                  <a:lnTo>
                    <a:pt x="109" y="0"/>
                  </a:lnTo>
                  <a:lnTo>
                    <a:pt x="109" y="4"/>
                  </a:lnTo>
                  <a:lnTo>
                    <a:pt x="308" y="120"/>
                  </a:lnTo>
                  <a:lnTo>
                    <a:pt x="308" y="140"/>
                  </a:lnTo>
                  <a:lnTo>
                    <a:pt x="203" y="201"/>
                  </a:lnTo>
                  <a:lnTo>
                    <a:pt x="4" y="86"/>
                  </a:lnTo>
                  <a:lnTo>
                    <a:pt x="4" y="66"/>
                  </a:lnTo>
                  <a:lnTo>
                    <a:pt x="109" y="4"/>
                  </a:lnTo>
                  <a:lnTo>
                    <a:pt x="109" y="0"/>
                  </a:lnTo>
                  <a:close/>
                </a:path>
              </a:pathLst>
            </a:custGeom>
            <a:solidFill>
              <a:srgbClr val="525151"/>
            </a:solidFill>
            <a:ln w="9525">
              <a:noFill/>
              <a:round/>
              <a:headEnd/>
              <a:tailEnd/>
            </a:ln>
          </p:spPr>
          <p:txBody>
            <a:bodyPr/>
            <a:lstStyle/>
            <a:p>
              <a:endParaRPr lang="en-US" dirty="0"/>
            </a:p>
          </p:txBody>
        </p:sp>
        <p:sp>
          <p:nvSpPr>
            <p:cNvPr id="397" name="Freeform 231"/>
            <p:cNvSpPr>
              <a:spLocks/>
            </p:cNvSpPr>
            <p:nvPr/>
          </p:nvSpPr>
          <p:spPr bwMode="auto">
            <a:xfrm>
              <a:off x="588" y="1888"/>
              <a:ext cx="6" cy="6"/>
            </a:xfrm>
            <a:custGeom>
              <a:avLst/>
              <a:gdLst/>
              <a:ahLst/>
              <a:cxnLst>
                <a:cxn ang="0">
                  <a:pos x="0" y="2"/>
                </a:cxn>
                <a:cxn ang="0">
                  <a:pos x="4" y="6"/>
                </a:cxn>
                <a:cxn ang="0">
                  <a:pos x="6" y="4"/>
                </a:cxn>
                <a:cxn ang="0">
                  <a:pos x="4" y="0"/>
                </a:cxn>
                <a:cxn ang="0">
                  <a:pos x="2" y="0"/>
                </a:cxn>
                <a:cxn ang="0">
                  <a:pos x="0" y="2"/>
                </a:cxn>
              </a:cxnLst>
              <a:rect l="0" t="0" r="r" b="b"/>
              <a:pathLst>
                <a:path w="6" h="6">
                  <a:moveTo>
                    <a:pt x="0" y="2"/>
                  </a:moveTo>
                  <a:lnTo>
                    <a:pt x="4" y="6"/>
                  </a:lnTo>
                  <a:lnTo>
                    <a:pt x="6" y="4"/>
                  </a:lnTo>
                  <a:lnTo>
                    <a:pt x="4" y="0"/>
                  </a:lnTo>
                  <a:lnTo>
                    <a:pt x="2" y="0"/>
                  </a:lnTo>
                  <a:lnTo>
                    <a:pt x="0" y="2"/>
                  </a:lnTo>
                  <a:close/>
                </a:path>
              </a:pathLst>
            </a:custGeom>
            <a:solidFill>
              <a:srgbClr val="000000"/>
            </a:solidFill>
            <a:ln w="9525">
              <a:noFill/>
              <a:round/>
              <a:headEnd/>
              <a:tailEnd/>
            </a:ln>
          </p:spPr>
          <p:txBody>
            <a:bodyPr/>
            <a:lstStyle/>
            <a:p>
              <a:endParaRPr lang="en-US" dirty="0"/>
            </a:p>
          </p:txBody>
        </p:sp>
        <p:sp>
          <p:nvSpPr>
            <p:cNvPr id="398" name="Freeform 232"/>
            <p:cNvSpPr>
              <a:spLocks/>
            </p:cNvSpPr>
            <p:nvPr/>
          </p:nvSpPr>
          <p:spPr bwMode="auto">
            <a:xfrm>
              <a:off x="478" y="1766"/>
              <a:ext cx="530" cy="307"/>
            </a:xfrm>
            <a:custGeom>
              <a:avLst/>
              <a:gdLst/>
              <a:ahLst/>
              <a:cxnLst>
                <a:cxn ang="0">
                  <a:pos x="213" y="2"/>
                </a:cxn>
                <a:cxn ang="0">
                  <a:pos x="0" y="124"/>
                </a:cxn>
                <a:cxn ang="0">
                  <a:pos x="315" y="307"/>
                </a:cxn>
                <a:cxn ang="0">
                  <a:pos x="530" y="184"/>
                </a:cxn>
                <a:cxn ang="0">
                  <a:pos x="215" y="0"/>
                </a:cxn>
                <a:cxn ang="0">
                  <a:pos x="213" y="2"/>
                </a:cxn>
                <a:cxn ang="0">
                  <a:pos x="215" y="8"/>
                </a:cxn>
                <a:cxn ang="0">
                  <a:pos x="518" y="184"/>
                </a:cxn>
                <a:cxn ang="0">
                  <a:pos x="315" y="299"/>
                </a:cxn>
                <a:cxn ang="0">
                  <a:pos x="12" y="124"/>
                </a:cxn>
                <a:cxn ang="0">
                  <a:pos x="215" y="8"/>
                </a:cxn>
                <a:cxn ang="0">
                  <a:pos x="213" y="2"/>
                </a:cxn>
              </a:cxnLst>
              <a:rect l="0" t="0" r="r" b="b"/>
              <a:pathLst>
                <a:path w="530" h="307">
                  <a:moveTo>
                    <a:pt x="213" y="2"/>
                  </a:moveTo>
                  <a:lnTo>
                    <a:pt x="0" y="124"/>
                  </a:lnTo>
                  <a:lnTo>
                    <a:pt x="315" y="307"/>
                  </a:lnTo>
                  <a:lnTo>
                    <a:pt x="530" y="184"/>
                  </a:lnTo>
                  <a:lnTo>
                    <a:pt x="215" y="0"/>
                  </a:lnTo>
                  <a:lnTo>
                    <a:pt x="213" y="2"/>
                  </a:lnTo>
                  <a:lnTo>
                    <a:pt x="215" y="8"/>
                  </a:lnTo>
                  <a:lnTo>
                    <a:pt x="518" y="184"/>
                  </a:lnTo>
                  <a:lnTo>
                    <a:pt x="315" y="299"/>
                  </a:lnTo>
                  <a:lnTo>
                    <a:pt x="12" y="124"/>
                  </a:lnTo>
                  <a:lnTo>
                    <a:pt x="215" y="8"/>
                  </a:lnTo>
                  <a:lnTo>
                    <a:pt x="213" y="2"/>
                  </a:lnTo>
                  <a:close/>
                </a:path>
              </a:pathLst>
            </a:custGeom>
            <a:solidFill>
              <a:srgbClr val="7F7F7F"/>
            </a:solidFill>
            <a:ln w="9525">
              <a:noFill/>
              <a:round/>
              <a:headEnd/>
              <a:tailEnd/>
            </a:ln>
          </p:spPr>
          <p:txBody>
            <a:bodyPr/>
            <a:lstStyle/>
            <a:p>
              <a:endParaRPr lang="en-US" dirty="0"/>
            </a:p>
          </p:txBody>
        </p:sp>
        <p:sp>
          <p:nvSpPr>
            <p:cNvPr id="399" name="Freeform 233"/>
            <p:cNvSpPr>
              <a:spLocks/>
            </p:cNvSpPr>
            <p:nvPr/>
          </p:nvSpPr>
          <p:spPr bwMode="auto">
            <a:xfrm>
              <a:off x="588" y="1888"/>
              <a:ext cx="6" cy="6"/>
            </a:xfrm>
            <a:custGeom>
              <a:avLst/>
              <a:gdLst/>
              <a:ahLst/>
              <a:cxnLst>
                <a:cxn ang="0">
                  <a:pos x="0" y="2"/>
                </a:cxn>
                <a:cxn ang="0">
                  <a:pos x="4" y="6"/>
                </a:cxn>
                <a:cxn ang="0">
                  <a:pos x="6" y="4"/>
                </a:cxn>
                <a:cxn ang="0">
                  <a:pos x="4" y="0"/>
                </a:cxn>
                <a:cxn ang="0">
                  <a:pos x="2" y="0"/>
                </a:cxn>
                <a:cxn ang="0">
                  <a:pos x="0" y="2"/>
                </a:cxn>
              </a:cxnLst>
              <a:rect l="0" t="0" r="r" b="b"/>
              <a:pathLst>
                <a:path w="6" h="6">
                  <a:moveTo>
                    <a:pt x="0" y="2"/>
                  </a:moveTo>
                  <a:lnTo>
                    <a:pt x="4" y="6"/>
                  </a:lnTo>
                  <a:lnTo>
                    <a:pt x="6" y="4"/>
                  </a:lnTo>
                  <a:lnTo>
                    <a:pt x="4" y="0"/>
                  </a:lnTo>
                  <a:lnTo>
                    <a:pt x="2" y="0"/>
                  </a:lnTo>
                  <a:lnTo>
                    <a:pt x="0" y="2"/>
                  </a:lnTo>
                  <a:close/>
                </a:path>
              </a:pathLst>
            </a:custGeom>
            <a:solidFill>
              <a:srgbClr val="000000"/>
            </a:solidFill>
            <a:ln w="9525">
              <a:noFill/>
              <a:round/>
              <a:headEnd/>
              <a:tailEnd/>
            </a:ln>
          </p:spPr>
          <p:txBody>
            <a:bodyPr/>
            <a:lstStyle/>
            <a:p>
              <a:endParaRPr lang="en-US" dirty="0"/>
            </a:p>
          </p:txBody>
        </p:sp>
        <p:sp>
          <p:nvSpPr>
            <p:cNvPr id="400" name="Freeform 234"/>
            <p:cNvSpPr>
              <a:spLocks/>
            </p:cNvSpPr>
            <p:nvPr/>
          </p:nvSpPr>
          <p:spPr bwMode="auto">
            <a:xfrm>
              <a:off x="588" y="1888"/>
              <a:ext cx="6" cy="6"/>
            </a:xfrm>
            <a:custGeom>
              <a:avLst/>
              <a:gdLst/>
              <a:ahLst/>
              <a:cxnLst>
                <a:cxn ang="0">
                  <a:pos x="0" y="2"/>
                </a:cxn>
                <a:cxn ang="0">
                  <a:pos x="4" y="6"/>
                </a:cxn>
                <a:cxn ang="0">
                  <a:pos x="6" y="4"/>
                </a:cxn>
                <a:cxn ang="0">
                  <a:pos x="4" y="0"/>
                </a:cxn>
                <a:cxn ang="0">
                  <a:pos x="2" y="0"/>
                </a:cxn>
                <a:cxn ang="0">
                  <a:pos x="0" y="2"/>
                </a:cxn>
              </a:cxnLst>
              <a:rect l="0" t="0" r="r" b="b"/>
              <a:pathLst>
                <a:path w="6" h="6">
                  <a:moveTo>
                    <a:pt x="0" y="2"/>
                  </a:moveTo>
                  <a:lnTo>
                    <a:pt x="4" y="6"/>
                  </a:lnTo>
                  <a:lnTo>
                    <a:pt x="6" y="4"/>
                  </a:lnTo>
                  <a:lnTo>
                    <a:pt x="4" y="0"/>
                  </a:lnTo>
                  <a:lnTo>
                    <a:pt x="2" y="0"/>
                  </a:lnTo>
                  <a:lnTo>
                    <a:pt x="0" y="2"/>
                  </a:lnTo>
                  <a:close/>
                </a:path>
              </a:pathLst>
            </a:custGeom>
            <a:solidFill>
              <a:srgbClr val="000000"/>
            </a:solidFill>
            <a:ln w="9525">
              <a:noFill/>
              <a:round/>
              <a:headEnd/>
              <a:tailEnd/>
            </a:ln>
          </p:spPr>
          <p:txBody>
            <a:bodyPr/>
            <a:lstStyle/>
            <a:p>
              <a:endParaRPr lang="en-US" dirty="0"/>
            </a:p>
          </p:txBody>
        </p:sp>
        <p:sp>
          <p:nvSpPr>
            <p:cNvPr id="401" name="Freeform 235"/>
            <p:cNvSpPr>
              <a:spLocks/>
            </p:cNvSpPr>
            <p:nvPr/>
          </p:nvSpPr>
          <p:spPr bwMode="auto">
            <a:xfrm>
              <a:off x="588" y="1888"/>
              <a:ext cx="6" cy="6"/>
            </a:xfrm>
            <a:custGeom>
              <a:avLst/>
              <a:gdLst/>
              <a:ahLst/>
              <a:cxnLst>
                <a:cxn ang="0">
                  <a:pos x="0" y="2"/>
                </a:cxn>
                <a:cxn ang="0">
                  <a:pos x="4" y="6"/>
                </a:cxn>
                <a:cxn ang="0">
                  <a:pos x="6" y="4"/>
                </a:cxn>
                <a:cxn ang="0">
                  <a:pos x="4" y="0"/>
                </a:cxn>
                <a:cxn ang="0">
                  <a:pos x="2" y="0"/>
                </a:cxn>
                <a:cxn ang="0">
                  <a:pos x="0" y="2"/>
                </a:cxn>
              </a:cxnLst>
              <a:rect l="0" t="0" r="r" b="b"/>
              <a:pathLst>
                <a:path w="6" h="6">
                  <a:moveTo>
                    <a:pt x="0" y="2"/>
                  </a:moveTo>
                  <a:lnTo>
                    <a:pt x="4" y="6"/>
                  </a:lnTo>
                  <a:lnTo>
                    <a:pt x="6" y="4"/>
                  </a:lnTo>
                  <a:lnTo>
                    <a:pt x="4" y="0"/>
                  </a:lnTo>
                  <a:lnTo>
                    <a:pt x="2" y="0"/>
                  </a:lnTo>
                  <a:lnTo>
                    <a:pt x="0" y="2"/>
                  </a:lnTo>
                  <a:close/>
                </a:path>
              </a:pathLst>
            </a:custGeom>
            <a:solidFill>
              <a:srgbClr val="000000"/>
            </a:solidFill>
            <a:ln w="9525">
              <a:noFill/>
              <a:round/>
              <a:headEnd/>
              <a:tailEnd/>
            </a:ln>
          </p:spPr>
          <p:txBody>
            <a:bodyPr/>
            <a:lstStyle/>
            <a:p>
              <a:endParaRPr lang="en-US" dirty="0"/>
            </a:p>
          </p:txBody>
        </p:sp>
        <p:sp>
          <p:nvSpPr>
            <p:cNvPr id="402" name="Freeform 236"/>
            <p:cNvSpPr>
              <a:spLocks/>
            </p:cNvSpPr>
            <p:nvPr/>
          </p:nvSpPr>
          <p:spPr bwMode="auto">
            <a:xfrm>
              <a:off x="590" y="1888"/>
              <a:ext cx="2" cy="4"/>
            </a:xfrm>
            <a:custGeom>
              <a:avLst/>
              <a:gdLst/>
              <a:ahLst/>
              <a:cxnLst>
                <a:cxn ang="0">
                  <a:pos x="0" y="2"/>
                </a:cxn>
                <a:cxn ang="0">
                  <a:pos x="2" y="4"/>
                </a:cxn>
                <a:cxn ang="0">
                  <a:pos x="2" y="0"/>
                </a:cxn>
                <a:cxn ang="0">
                  <a:pos x="0" y="0"/>
                </a:cxn>
                <a:cxn ang="0">
                  <a:pos x="0" y="2"/>
                </a:cxn>
              </a:cxnLst>
              <a:rect l="0" t="0" r="r" b="b"/>
              <a:pathLst>
                <a:path w="2" h="4">
                  <a:moveTo>
                    <a:pt x="0" y="2"/>
                  </a:moveTo>
                  <a:lnTo>
                    <a:pt x="2" y="4"/>
                  </a:lnTo>
                  <a:lnTo>
                    <a:pt x="2" y="0"/>
                  </a:lnTo>
                  <a:lnTo>
                    <a:pt x="0" y="0"/>
                  </a:lnTo>
                  <a:lnTo>
                    <a:pt x="0" y="2"/>
                  </a:lnTo>
                  <a:close/>
                </a:path>
              </a:pathLst>
            </a:custGeom>
            <a:solidFill>
              <a:srgbClr val="DADEE4"/>
            </a:solidFill>
            <a:ln w="9525">
              <a:noFill/>
              <a:round/>
              <a:headEnd/>
              <a:tailEnd/>
            </a:ln>
          </p:spPr>
          <p:txBody>
            <a:bodyPr/>
            <a:lstStyle/>
            <a:p>
              <a:endParaRPr lang="en-US" dirty="0"/>
            </a:p>
          </p:txBody>
        </p:sp>
      </p:grpSp>
      <p:pic>
        <p:nvPicPr>
          <p:cNvPr id="844" name="Picture 843" descr="dedupilication.png"/>
          <p:cNvPicPr>
            <a:picLocks noChangeAspect="1"/>
          </p:cNvPicPr>
          <p:nvPr/>
        </p:nvPicPr>
        <p:blipFill>
          <a:blip r:embed="rId8" cstate="print"/>
          <a:stretch>
            <a:fillRect/>
          </a:stretch>
        </p:blipFill>
        <p:spPr>
          <a:xfrm>
            <a:off x="8123600" y="4402664"/>
            <a:ext cx="375172" cy="431168"/>
          </a:xfrm>
          <a:prstGeom prst="rect">
            <a:avLst/>
          </a:prstGeom>
        </p:spPr>
      </p:pic>
      <p:sp>
        <p:nvSpPr>
          <p:cNvPr id="977" name="Text Box 260"/>
          <p:cNvSpPr txBox="1">
            <a:spLocks noChangeArrowheads="1"/>
          </p:cNvSpPr>
          <p:nvPr/>
        </p:nvSpPr>
        <p:spPr bwMode="auto">
          <a:xfrm>
            <a:off x="372532" y="5573642"/>
            <a:ext cx="2709335" cy="400110"/>
          </a:xfrm>
          <a:prstGeom prst="rect">
            <a:avLst/>
          </a:prstGeom>
          <a:noFill/>
          <a:ln w="12700" algn="ctr">
            <a:noFill/>
            <a:miter lim="800000"/>
            <a:headEnd/>
            <a:tailEnd/>
          </a:ln>
        </p:spPr>
        <p:txBody>
          <a:bodyPr wrap="square">
            <a:spAutoFit/>
          </a:bodyPr>
          <a:lstStyle/>
          <a:p>
            <a:pPr algn="ctr" eaLnBrk="0" hangingPunct="0"/>
            <a:r>
              <a:rPr lang="en-US" sz="1000" i="1" dirty="0" smtClean="0">
                <a:latin typeface="Calibri" pitchFamily="34" charset="0"/>
              </a:rPr>
              <a:t>Requires Deduplication Option on Backup Exec server  and Remote Agent on each client/source </a:t>
            </a:r>
          </a:p>
        </p:txBody>
      </p:sp>
      <p:sp>
        <p:nvSpPr>
          <p:cNvPr id="978" name="Text Box 260"/>
          <p:cNvSpPr txBox="1">
            <a:spLocks noChangeArrowheads="1"/>
          </p:cNvSpPr>
          <p:nvPr/>
        </p:nvSpPr>
        <p:spPr bwMode="auto">
          <a:xfrm>
            <a:off x="3225800" y="5573642"/>
            <a:ext cx="2692400" cy="400110"/>
          </a:xfrm>
          <a:prstGeom prst="rect">
            <a:avLst/>
          </a:prstGeom>
          <a:noFill/>
          <a:ln w="12700" algn="ctr">
            <a:noFill/>
            <a:miter lim="800000"/>
            <a:headEnd/>
            <a:tailEnd/>
          </a:ln>
        </p:spPr>
        <p:txBody>
          <a:bodyPr wrap="square">
            <a:spAutoFit/>
          </a:bodyPr>
          <a:lstStyle/>
          <a:p>
            <a:pPr algn="ctr" eaLnBrk="0" hangingPunct="0"/>
            <a:r>
              <a:rPr lang="en-US" sz="1000" i="1" dirty="0" smtClean="0">
                <a:latin typeface="Calibri" pitchFamily="34" charset="0"/>
              </a:rPr>
              <a:t>Requires Deduplication Option on</a:t>
            </a:r>
            <a:br>
              <a:rPr lang="en-US" sz="1000" i="1" dirty="0" smtClean="0">
                <a:latin typeface="Calibri" pitchFamily="34" charset="0"/>
              </a:rPr>
            </a:br>
            <a:r>
              <a:rPr lang="en-US" sz="1000" i="1" dirty="0" smtClean="0">
                <a:latin typeface="Calibri" pitchFamily="34" charset="0"/>
              </a:rPr>
              <a:t> Backup Exec server</a:t>
            </a:r>
          </a:p>
        </p:txBody>
      </p:sp>
      <p:sp>
        <p:nvSpPr>
          <p:cNvPr id="979" name="Text Box 260"/>
          <p:cNvSpPr txBox="1">
            <a:spLocks noChangeArrowheads="1"/>
          </p:cNvSpPr>
          <p:nvPr/>
        </p:nvSpPr>
        <p:spPr bwMode="auto">
          <a:xfrm>
            <a:off x="6046786" y="5573642"/>
            <a:ext cx="2716214" cy="400110"/>
          </a:xfrm>
          <a:prstGeom prst="rect">
            <a:avLst/>
          </a:prstGeom>
          <a:noFill/>
          <a:ln w="12700" algn="ctr">
            <a:noFill/>
            <a:miter lim="800000"/>
            <a:headEnd/>
            <a:tailEnd/>
          </a:ln>
        </p:spPr>
        <p:txBody>
          <a:bodyPr wrap="square">
            <a:spAutoFit/>
          </a:bodyPr>
          <a:lstStyle/>
          <a:p>
            <a:pPr algn="ctr" eaLnBrk="0" hangingPunct="0"/>
            <a:r>
              <a:rPr lang="en-US" sz="1000" i="1" dirty="0" smtClean="0">
                <a:latin typeface="Calibri" pitchFamily="34" charset="0"/>
              </a:rPr>
              <a:t>Requires Deduplication Option on Backup Exec server and OST certified deduplication appliance </a:t>
            </a:r>
          </a:p>
        </p:txBody>
      </p:sp>
      <p:grpSp>
        <p:nvGrpSpPr>
          <p:cNvPr id="24" name="Group 1003"/>
          <p:cNvGrpSpPr/>
          <p:nvPr/>
        </p:nvGrpSpPr>
        <p:grpSpPr>
          <a:xfrm>
            <a:off x="509110" y="2370668"/>
            <a:ext cx="942028" cy="2125494"/>
            <a:chOff x="635219" y="2624668"/>
            <a:chExt cx="942028" cy="2125494"/>
          </a:xfrm>
        </p:grpSpPr>
        <p:grpSp>
          <p:nvGrpSpPr>
            <p:cNvPr id="25" name="Group 998"/>
            <p:cNvGrpSpPr/>
            <p:nvPr/>
          </p:nvGrpSpPr>
          <p:grpSpPr>
            <a:xfrm>
              <a:off x="1041599" y="3899073"/>
              <a:ext cx="535648" cy="593155"/>
              <a:chOff x="1041599" y="3899073"/>
              <a:chExt cx="535648" cy="593155"/>
            </a:xfrm>
          </p:grpSpPr>
          <p:grpSp>
            <p:nvGrpSpPr>
              <p:cNvPr id="26" name="Group 238"/>
              <p:cNvGrpSpPr>
                <a:grpSpLocks noChangeAspect="1"/>
              </p:cNvGrpSpPr>
              <p:nvPr/>
            </p:nvGrpSpPr>
            <p:grpSpPr>
              <a:xfrm>
                <a:off x="1041599" y="3942967"/>
                <a:ext cx="367600" cy="549261"/>
                <a:chOff x="6125007" y="1676400"/>
                <a:chExt cx="2254250" cy="3448050"/>
              </a:xfrm>
            </p:grpSpPr>
            <p:pic>
              <p:nvPicPr>
                <p:cNvPr id="642" name="Picture 641"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643" name="Picture 642"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644" name="Picture 643"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645" name="Picture 644"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646" name="Picture 645"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647" name="Picture 646"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648" name="Picture 647"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649" name="Picture 648"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27" name="Group 994"/>
              <p:cNvGrpSpPr/>
              <p:nvPr/>
            </p:nvGrpSpPr>
            <p:grpSpPr>
              <a:xfrm>
                <a:off x="1240609" y="3899073"/>
                <a:ext cx="336638" cy="331564"/>
                <a:chOff x="1240609" y="3899073"/>
                <a:chExt cx="336638" cy="331564"/>
              </a:xfrm>
            </p:grpSpPr>
            <p:sp>
              <p:nvSpPr>
                <p:cNvPr id="640" name="Oval 639"/>
                <p:cNvSpPr>
                  <a:spLocks noChangeAspect="1"/>
                </p:cNvSpPr>
                <p:nvPr/>
              </p:nvSpPr>
              <p:spPr bwMode="auto">
                <a:xfrm>
                  <a:off x="1240609" y="3899073"/>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984" name="Picture 983" descr="Microsoft-SQL-Server-Database.png"/>
                <p:cNvPicPr>
                  <a:picLocks noChangeAspect="1"/>
                </p:cNvPicPr>
                <p:nvPr/>
              </p:nvPicPr>
              <p:blipFill>
                <a:blip r:embed="rId13" cstate="print"/>
                <a:stretch>
                  <a:fillRect/>
                </a:stretch>
              </p:blipFill>
              <p:spPr>
                <a:xfrm>
                  <a:off x="1279560" y="3936338"/>
                  <a:ext cx="263490" cy="216562"/>
                </a:xfrm>
                <a:prstGeom prst="rect">
                  <a:avLst/>
                </a:prstGeom>
              </p:spPr>
            </p:pic>
          </p:grpSp>
        </p:grpSp>
        <p:grpSp>
          <p:nvGrpSpPr>
            <p:cNvPr id="28" name="Group 997"/>
            <p:cNvGrpSpPr/>
            <p:nvPr/>
          </p:nvGrpSpPr>
          <p:grpSpPr>
            <a:xfrm>
              <a:off x="635219" y="4157007"/>
              <a:ext cx="535648" cy="593155"/>
              <a:chOff x="635219" y="4157007"/>
              <a:chExt cx="535648" cy="593155"/>
            </a:xfrm>
          </p:grpSpPr>
          <p:grpSp>
            <p:nvGrpSpPr>
              <p:cNvPr id="29" name="Group 238"/>
              <p:cNvGrpSpPr>
                <a:grpSpLocks noChangeAspect="1"/>
              </p:cNvGrpSpPr>
              <p:nvPr/>
            </p:nvGrpSpPr>
            <p:grpSpPr>
              <a:xfrm>
                <a:off x="635219" y="4200901"/>
                <a:ext cx="367600" cy="549261"/>
                <a:chOff x="6125007" y="1676400"/>
                <a:chExt cx="2254250" cy="3448050"/>
              </a:xfrm>
            </p:grpSpPr>
            <p:pic>
              <p:nvPicPr>
                <p:cNvPr id="678" name="Picture 677"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679" name="Picture 678"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680" name="Picture 679"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681" name="Picture 680"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682" name="Picture 681"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683" name="Picture 682"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684" name="Picture 683"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685" name="Picture 684"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30" name="Group 993"/>
              <p:cNvGrpSpPr/>
              <p:nvPr/>
            </p:nvGrpSpPr>
            <p:grpSpPr>
              <a:xfrm>
                <a:off x="834229" y="4157007"/>
                <a:ext cx="336638" cy="331564"/>
                <a:chOff x="707229" y="4252257"/>
                <a:chExt cx="336638" cy="331564"/>
              </a:xfrm>
            </p:grpSpPr>
            <p:sp>
              <p:nvSpPr>
                <p:cNvPr id="676" name="Oval 675"/>
                <p:cNvSpPr>
                  <a:spLocks noChangeAspect="1"/>
                </p:cNvSpPr>
                <p:nvPr/>
              </p:nvSpPr>
              <p:spPr bwMode="auto">
                <a:xfrm>
                  <a:off x="707229" y="4252257"/>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985" name="Picture 984" descr="sharepoint2010.png"/>
                <p:cNvPicPr>
                  <a:picLocks noChangeAspect="1"/>
                </p:cNvPicPr>
                <p:nvPr/>
              </p:nvPicPr>
              <p:blipFill>
                <a:blip r:embed="rId14" cstate="print"/>
                <a:srcRect r="23661"/>
                <a:stretch>
                  <a:fillRect/>
                </a:stretch>
              </p:blipFill>
              <p:spPr>
                <a:xfrm>
                  <a:off x="741668" y="4280959"/>
                  <a:ext cx="267154" cy="262466"/>
                </a:xfrm>
                <a:prstGeom prst="rect">
                  <a:avLst/>
                </a:prstGeom>
              </p:spPr>
            </p:pic>
          </p:grpSp>
        </p:grpSp>
        <p:grpSp>
          <p:nvGrpSpPr>
            <p:cNvPr id="31" name="Group 1002"/>
            <p:cNvGrpSpPr/>
            <p:nvPr/>
          </p:nvGrpSpPr>
          <p:grpSpPr>
            <a:xfrm>
              <a:off x="1041599" y="3389723"/>
              <a:ext cx="535648" cy="593155"/>
              <a:chOff x="1041599" y="3389723"/>
              <a:chExt cx="535648" cy="593155"/>
            </a:xfrm>
          </p:grpSpPr>
          <p:grpSp>
            <p:nvGrpSpPr>
              <p:cNvPr id="738" name="Group 238"/>
              <p:cNvGrpSpPr>
                <a:grpSpLocks noChangeAspect="1"/>
              </p:cNvGrpSpPr>
              <p:nvPr/>
            </p:nvGrpSpPr>
            <p:grpSpPr>
              <a:xfrm>
                <a:off x="1041599" y="3433617"/>
                <a:ext cx="367600" cy="549261"/>
                <a:chOff x="6125007" y="1676400"/>
                <a:chExt cx="2254250" cy="3448050"/>
              </a:xfrm>
            </p:grpSpPr>
            <p:pic>
              <p:nvPicPr>
                <p:cNvPr id="654" name="Picture 653"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655" name="Picture 654"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656" name="Picture 655"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657" name="Picture 656"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658" name="Picture 657"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659" name="Picture 658"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660" name="Picture 659"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661" name="Picture 660"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741" name="Group 1001"/>
              <p:cNvGrpSpPr/>
              <p:nvPr/>
            </p:nvGrpSpPr>
            <p:grpSpPr>
              <a:xfrm>
                <a:off x="1240609" y="3389723"/>
                <a:ext cx="336638" cy="331564"/>
                <a:chOff x="1240609" y="3389723"/>
                <a:chExt cx="336638" cy="331564"/>
              </a:xfrm>
            </p:grpSpPr>
            <p:sp>
              <p:nvSpPr>
                <p:cNvPr id="652" name="Oval 651"/>
                <p:cNvSpPr>
                  <a:spLocks noChangeAspect="1"/>
                </p:cNvSpPr>
                <p:nvPr/>
              </p:nvSpPr>
              <p:spPr bwMode="auto">
                <a:xfrm>
                  <a:off x="1240609" y="3389723"/>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988" name="Picture 6"/>
                <p:cNvPicPr>
                  <a:picLocks noChangeAspect="1" noChangeArrowheads="1"/>
                </p:cNvPicPr>
                <p:nvPr/>
              </p:nvPicPr>
              <p:blipFill>
                <a:blip r:embed="rId15" cstate="screen">
                  <a:clrChange>
                    <a:clrFrom>
                      <a:srgbClr val="FFFFFD"/>
                    </a:clrFrom>
                    <a:clrTo>
                      <a:srgbClr val="FFFFFD">
                        <a:alpha val="0"/>
                      </a:srgbClr>
                    </a:clrTo>
                  </a:clrChange>
                </a:blip>
                <a:srcRect/>
                <a:stretch>
                  <a:fillRect/>
                </a:stretch>
              </p:blipFill>
              <p:spPr bwMode="auto">
                <a:xfrm>
                  <a:off x="1292812" y="3442044"/>
                  <a:ext cx="205788" cy="230944"/>
                </a:xfrm>
                <a:prstGeom prst="rect">
                  <a:avLst/>
                </a:prstGeom>
                <a:noFill/>
                <a:ln w="9525">
                  <a:noFill/>
                  <a:miter lim="800000"/>
                  <a:headEnd/>
                  <a:tailEnd/>
                </a:ln>
              </p:spPr>
            </p:pic>
          </p:grpSp>
        </p:grpSp>
        <p:grpSp>
          <p:nvGrpSpPr>
            <p:cNvPr id="745" name="Group 1000"/>
            <p:cNvGrpSpPr/>
            <p:nvPr/>
          </p:nvGrpSpPr>
          <p:grpSpPr>
            <a:xfrm>
              <a:off x="1041599" y="2874881"/>
              <a:ext cx="535648" cy="593155"/>
              <a:chOff x="1041599" y="2874881"/>
              <a:chExt cx="535648" cy="593155"/>
            </a:xfrm>
          </p:grpSpPr>
          <p:grpSp>
            <p:nvGrpSpPr>
              <p:cNvPr id="751" name="Group 238"/>
              <p:cNvGrpSpPr>
                <a:grpSpLocks noChangeAspect="1"/>
              </p:cNvGrpSpPr>
              <p:nvPr/>
            </p:nvGrpSpPr>
            <p:grpSpPr>
              <a:xfrm>
                <a:off x="1041599" y="2918775"/>
                <a:ext cx="367600" cy="549261"/>
                <a:chOff x="6125007" y="1676400"/>
                <a:chExt cx="2254250" cy="3448050"/>
              </a:xfrm>
            </p:grpSpPr>
            <p:pic>
              <p:nvPicPr>
                <p:cNvPr id="666" name="Picture 665"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667" name="Picture 666"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668" name="Picture 667"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669" name="Picture 668"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670" name="Picture 669"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671" name="Picture 670"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672" name="Picture 671"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673" name="Picture 672"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752" name="Group 999"/>
              <p:cNvGrpSpPr/>
              <p:nvPr/>
            </p:nvGrpSpPr>
            <p:grpSpPr>
              <a:xfrm>
                <a:off x="1240609" y="2874881"/>
                <a:ext cx="336638" cy="331564"/>
                <a:chOff x="1240609" y="2874881"/>
                <a:chExt cx="336638" cy="331564"/>
              </a:xfrm>
            </p:grpSpPr>
            <p:sp>
              <p:nvSpPr>
                <p:cNvPr id="664" name="Oval 663"/>
                <p:cNvSpPr>
                  <a:spLocks noChangeAspect="1"/>
                </p:cNvSpPr>
                <p:nvPr/>
              </p:nvSpPr>
              <p:spPr bwMode="auto">
                <a:xfrm>
                  <a:off x="1240609" y="2874881"/>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990" name="Picture 989" descr="vmware_2.png"/>
                <p:cNvPicPr>
                  <a:picLocks noChangeAspect="1"/>
                </p:cNvPicPr>
                <p:nvPr/>
              </p:nvPicPr>
              <p:blipFill>
                <a:blip r:embed="rId16" cstate="print">
                  <a:clrChange>
                    <a:clrFrom>
                      <a:srgbClr val="FFFFFF"/>
                    </a:clrFrom>
                    <a:clrTo>
                      <a:srgbClr val="FFFFFF">
                        <a:alpha val="0"/>
                      </a:srgbClr>
                    </a:clrTo>
                  </a:clrChange>
                </a:blip>
                <a:srcRect r="72791"/>
                <a:stretch>
                  <a:fillRect/>
                </a:stretch>
              </p:blipFill>
              <p:spPr>
                <a:xfrm>
                  <a:off x="1291602" y="2930730"/>
                  <a:ext cx="232398" cy="207061"/>
                </a:xfrm>
                <a:prstGeom prst="rect">
                  <a:avLst/>
                </a:prstGeom>
              </p:spPr>
            </p:pic>
          </p:grpSp>
        </p:grpSp>
        <p:grpSp>
          <p:nvGrpSpPr>
            <p:cNvPr id="753" name="Group 990"/>
            <p:cNvGrpSpPr/>
            <p:nvPr/>
          </p:nvGrpSpPr>
          <p:grpSpPr>
            <a:xfrm>
              <a:off x="635219" y="2624668"/>
              <a:ext cx="535648" cy="593155"/>
              <a:chOff x="508219" y="2421468"/>
              <a:chExt cx="535648" cy="593155"/>
            </a:xfrm>
          </p:grpSpPr>
          <p:grpSp>
            <p:nvGrpSpPr>
              <p:cNvPr id="754" name="Group 238"/>
              <p:cNvGrpSpPr>
                <a:grpSpLocks noChangeAspect="1"/>
              </p:cNvGrpSpPr>
              <p:nvPr/>
            </p:nvGrpSpPr>
            <p:grpSpPr>
              <a:xfrm>
                <a:off x="508219" y="2465362"/>
                <a:ext cx="367600" cy="549261"/>
                <a:chOff x="6125007" y="1676400"/>
                <a:chExt cx="2254250" cy="3448050"/>
              </a:xfrm>
            </p:grpSpPr>
            <p:pic>
              <p:nvPicPr>
                <p:cNvPr id="714" name="Picture 713"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715" name="Picture 714"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716" name="Picture 715"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717" name="Picture 716"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718" name="Picture 717"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719" name="Picture 718"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720" name="Picture 719"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721" name="Picture 720"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755" name="Group 710"/>
              <p:cNvGrpSpPr/>
              <p:nvPr/>
            </p:nvGrpSpPr>
            <p:grpSpPr>
              <a:xfrm>
                <a:off x="707229" y="2421468"/>
                <a:ext cx="336638" cy="331564"/>
                <a:chOff x="7918151" y="5256033"/>
                <a:chExt cx="599316" cy="590284"/>
              </a:xfrm>
            </p:grpSpPr>
            <p:sp>
              <p:nvSpPr>
                <p:cNvPr id="712" name="Oval 711"/>
                <p:cNvSpPr>
                  <a:spLocks noChangeAspect="1"/>
                </p:cNvSpPr>
                <p:nvPr/>
              </p:nvSpPr>
              <p:spPr bwMode="auto">
                <a:xfrm>
                  <a:off x="7918151" y="5256033"/>
                  <a:ext cx="599316" cy="59028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713" name="Picture 712" descr="windows-translogo.png"/>
                <p:cNvPicPr>
                  <a:picLocks noChangeAspect="1"/>
                </p:cNvPicPr>
                <p:nvPr/>
              </p:nvPicPr>
              <p:blipFill>
                <a:blip r:embed="rId17" cstate="print"/>
                <a:stretch>
                  <a:fillRect/>
                </a:stretch>
              </p:blipFill>
              <p:spPr>
                <a:xfrm>
                  <a:off x="8026401" y="5389278"/>
                  <a:ext cx="372532" cy="329712"/>
                </a:xfrm>
                <a:prstGeom prst="rect">
                  <a:avLst/>
                </a:prstGeom>
              </p:spPr>
            </p:pic>
          </p:grpSp>
        </p:grpSp>
        <p:grpSp>
          <p:nvGrpSpPr>
            <p:cNvPr id="756" name="Group 995"/>
            <p:cNvGrpSpPr/>
            <p:nvPr/>
          </p:nvGrpSpPr>
          <p:grpSpPr>
            <a:xfrm>
              <a:off x="635219" y="3158561"/>
              <a:ext cx="535648" cy="570930"/>
              <a:chOff x="635219" y="3158561"/>
              <a:chExt cx="535648" cy="570930"/>
            </a:xfrm>
          </p:grpSpPr>
          <p:grpSp>
            <p:nvGrpSpPr>
              <p:cNvPr id="757" name="Group 238"/>
              <p:cNvGrpSpPr>
                <a:grpSpLocks noChangeAspect="1"/>
              </p:cNvGrpSpPr>
              <p:nvPr/>
            </p:nvGrpSpPr>
            <p:grpSpPr>
              <a:xfrm>
                <a:off x="635219" y="3180230"/>
                <a:ext cx="367600" cy="549261"/>
                <a:chOff x="6125007" y="1676400"/>
                <a:chExt cx="2254250" cy="3448050"/>
              </a:xfrm>
            </p:grpSpPr>
            <p:pic>
              <p:nvPicPr>
                <p:cNvPr id="702" name="Picture 701"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703" name="Picture 702"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704" name="Picture 703"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705" name="Picture 704"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706" name="Picture 705"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707" name="Picture 706"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708" name="Picture 707"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709" name="Picture 708"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758" name="Group 991"/>
              <p:cNvGrpSpPr/>
              <p:nvPr/>
            </p:nvGrpSpPr>
            <p:grpSpPr>
              <a:xfrm>
                <a:off x="834229" y="3158561"/>
                <a:ext cx="336638" cy="331564"/>
                <a:chOff x="891379" y="2929961"/>
                <a:chExt cx="336638" cy="331564"/>
              </a:xfrm>
            </p:grpSpPr>
            <p:sp>
              <p:nvSpPr>
                <p:cNvPr id="700" name="Oval 699"/>
                <p:cNvSpPr>
                  <a:spLocks noChangeAspect="1"/>
                </p:cNvSpPr>
                <p:nvPr/>
              </p:nvSpPr>
              <p:spPr bwMode="auto">
                <a:xfrm>
                  <a:off x="891379" y="2929961"/>
                  <a:ext cx="336638" cy="331564"/>
                </a:xfrm>
                <a:prstGeom prst="ellipse">
                  <a:avLst/>
                </a:prstGeom>
                <a:solidFill>
                  <a:schemeClr val="accent1">
                    <a:lumMod val="20000"/>
                    <a:lumOff val="8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982" name="Picture 840" descr="Linux"/>
                <p:cNvPicPr>
                  <a:picLocks noChangeAspect="1" noChangeArrowheads="1"/>
                </p:cNvPicPr>
                <p:nvPr/>
              </p:nvPicPr>
              <p:blipFill>
                <a:blip r:embed="rId18" cstate="print"/>
                <a:srcRect/>
                <a:stretch>
                  <a:fillRect/>
                </a:stretch>
              </p:blipFill>
              <p:spPr bwMode="auto">
                <a:xfrm>
                  <a:off x="957953" y="2973712"/>
                  <a:ext cx="188008" cy="220338"/>
                </a:xfrm>
                <a:prstGeom prst="rect">
                  <a:avLst/>
                </a:prstGeom>
                <a:noFill/>
                <a:ln w="9525">
                  <a:noFill/>
                  <a:miter lim="800000"/>
                  <a:headEnd/>
                  <a:tailEnd/>
                </a:ln>
              </p:spPr>
            </p:pic>
          </p:grpSp>
        </p:grpSp>
        <p:grpSp>
          <p:nvGrpSpPr>
            <p:cNvPr id="759" name="Group 996"/>
            <p:cNvGrpSpPr/>
            <p:nvPr/>
          </p:nvGrpSpPr>
          <p:grpSpPr>
            <a:xfrm>
              <a:off x="635219" y="3645685"/>
              <a:ext cx="535648" cy="593155"/>
              <a:chOff x="635219" y="3645685"/>
              <a:chExt cx="535648" cy="593155"/>
            </a:xfrm>
          </p:grpSpPr>
          <p:grpSp>
            <p:nvGrpSpPr>
              <p:cNvPr id="760" name="Group 238"/>
              <p:cNvGrpSpPr>
                <a:grpSpLocks noChangeAspect="1"/>
              </p:cNvGrpSpPr>
              <p:nvPr/>
            </p:nvGrpSpPr>
            <p:grpSpPr>
              <a:xfrm>
                <a:off x="635219" y="3689579"/>
                <a:ext cx="367600" cy="549261"/>
                <a:chOff x="6125007" y="1676400"/>
                <a:chExt cx="2254250" cy="3448050"/>
              </a:xfrm>
            </p:grpSpPr>
            <p:pic>
              <p:nvPicPr>
                <p:cNvPr id="690" name="Picture 689"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691" name="Picture 690"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692" name="Picture 691"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693" name="Picture 692"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694" name="Picture 693"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695" name="Picture 694"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696" name="Picture 695"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697" name="Picture 696"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761" name="Group 992"/>
              <p:cNvGrpSpPr/>
              <p:nvPr/>
            </p:nvGrpSpPr>
            <p:grpSpPr>
              <a:xfrm>
                <a:off x="834229" y="3645685"/>
                <a:ext cx="336638" cy="331564"/>
                <a:chOff x="707229" y="3610760"/>
                <a:chExt cx="336638" cy="331564"/>
              </a:xfrm>
            </p:grpSpPr>
            <p:sp>
              <p:nvSpPr>
                <p:cNvPr id="688" name="Oval 687"/>
                <p:cNvSpPr>
                  <a:spLocks noChangeAspect="1"/>
                </p:cNvSpPr>
                <p:nvPr/>
              </p:nvSpPr>
              <p:spPr bwMode="auto">
                <a:xfrm>
                  <a:off x="707229" y="3610760"/>
                  <a:ext cx="336638" cy="331564"/>
                </a:xfrm>
                <a:prstGeom prst="ellipse">
                  <a:avLst/>
                </a:prstGeom>
                <a:solidFill>
                  <a:schemeClr val="accent1">
                    <a:lumMod val="20000"/>
                    <a:lumOff val="8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986" name="Picture 985" descr="525px-Microsoft_Exchange_Logo.svg.png"/>
                <p:cNvPicPr>
                  <a:picLocks noChangeAspect="1"/>
                </p:cNvPicPr>
                <p:nvPr/>
              </p:nvPicPr>
              <p:blipFill>
                <a:blip r:embed="rId19" cstate="print"/>
                <a:stretch>
                  <a:fillRect/>
                </a:stretch>
              </p:blipFill>
              <p:spPr>
                <a:xfrm>
                  <a:off x="756074" y="3654425"/>
                  <a:ext cx="228810" cy="217916"/>
                </a:xfrm>
                <a:prstGeom prst="rect">
                  <a:avLst/>
                </a:prstGeom>
              </p:spPr>
            </p:pic>
          </p:grpSp>
        </p:grpSp>
      </p:grpSp>
      <p:grpSp>
        <p:nvGrpSpPr>
          <p:cNvPr id="762" name="Group 1004"/>
          <p:cNvGrpSpPr/>
          <p:nvPr/>
        </p:nvGrpSpPr>
        <p:grpSpPr>
          <a:xfrm>
            <a:off x="3353911" y="2370668"/>
            <a:ext cx="942028" cy="2125494"/>
            <a:chOff x="635219" y="2624668"/>
            <a:chExt cx="942028" cy="2125494"/>
          </a:xfrm>
        </p:grpSpPr>
        <p:grpSp>
          <p:nvGrpSpPr>
            <p:cNvPr id="763" name="Group 1005"/>
            <p:cNvGrpSpPr/>
            <p:nvPr/>
          </p:nvGrpSpPr>
          <p:grpSpPr>
            <a:xfrm>
              <a:off x="1041599" y="3899073"/>
              <a:ext cx="535648" cy="593155"/>
              <a:chOff x="1041599" y="3899073"/>
              <a:chExt cx="535648" cy="593155"/>
            </a:xfrm>
          </p:grpSpPr>
          <p:grpSp>
            <p:nvGrpSpPr>
              <p:cNvPr id="764" name="Group 238"/>
              <p:cNvGrpSpPr>
                <a:grpSpLocks noChangeAspect="1"/>
              </p:cNvGrpSpPr>
              <p:nvPr/>
            </p:nvGrpSpPr>
            <p:grpSpPr>
              <a:xfrm>
                <a:off x="1041599" y="3942967"/>
                <a:ext cx="367600" cy="549261"/>
                <a:chOff x="6125007" y="1676400"/>
                <a:chExt cx="2254250" cy="3448050"/>
              </a:xfrm>
            </p:grpSpPr>
            <p:pic>
              <p:nvPicPr>
                <p:cNvPr id="1089" name="Picture 1088"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090" name="Picture 1089"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091" name="Picture 1090"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092" name="Picture 1091"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093" name="Picture 1092"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094" name="Picture 1093"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095" name="Picture 1094"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096" name="Picture 1095"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765" name="Group 1085"/>
              <p:cNvGrpSpPr/>
              <p:nvPr/>
            </p:nvGrpSpPr>
            <p:grpSpPr>
              <a:xfrm>
                <a:off x="1240609" y="3899073"/>
                <a:ext cx="336638" cy="331564"/>
                <a:chOff x="1240609" y="3899073"/>
                <a:chExt cx="336638" cy="331564"/>
              </a:xfrm>
            </p:grpSpPr>
            <p:sp>
              <p:nvSpPr>
                <p:cNvPr id="1087" name="Oval 1086"/>
                <p:cNvSpPr>
                  <a:spLocks noChangeAspect="1"/>
                </p:cNvSpPr>
                <p:nvPr/>
              </p:nvSpPr>
              <p:spPr bwMode="auto">
                <a:xfrm>
                  <a:off x="1240609" y="3899073"/>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088" name="Picture 1087" descr="Microsoft-SQL-Server-Database.png"/>
                <p:cNvPicPr>
                  <a:picLocks noChangeAspect="1"/>
                </p:cNvPicPr>
                <p:nvPr/>
              </p:nvPicPr>
              <p:blipFill>
                <a:blip r:embed="rId13" cstate="print"/>
                <a:stretch>
                  <a:fillRect/>
                </a:stretch>
              </p:blipFill>
              <p:spPr>
                <a:xfrm>
                  <a:off x="1279560" y="3936338"/>
                  <a:ext cx="263490" cy="216562"/>
                </a:xfrm>
                <a:prstGeom prst="rect">
                  <a:avLst/>
                </a:prstGeom>
              </p:spPr>
            </p:pic>
          </p:grpSp>
        </p:grpSp>
        <p:grpSp>
          <p:nvGrpSpPr>
            <p:cNvPr id="766" name="Group 1006"/>
            <p:cNvGrpSpPr/>
            <p:nvPr/>
          </p:nvGrpSpPr>
          <p:grpSpPr>
            <a:xfrm>
              <a:off x="635219" y="4157007"/>
              <a:ext cx="535648" cy="593155"/>
              <a:chOff x="635219" y="4157007"/>
              <a:chExt cx="535648" cy="593155"/>
            </a:xfrm>
          </p:grpSpPr>
          <p:grpSp>
            <p:nvGrpSpPr>
              <p:cNvPr id="767" name="Group 238"/>
              <p:cNvGrpSpPr>
                <a:grpSpLocks noChangeAspect="1"/>
              </p:cNvGrpSpPr>
              <p:nvPr/>
            </p:nvGrpSpPr>
            <p:grpSpPr>
              <a:xfrm>
                <a:off x="635219" y="4200901"/>
                <a:ext cx="367600" cy="549261"/>
                <a:chOff x="6125007" y="1676400"/>
                <a:chExt cx="2254250" cy="3448050"/>
              </a:xfrm>
            </p:grpSpPr>
            <p:pic>
              <p:nvPicPr>
                <p:cNvPr id="1077" name="Picture 1076"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078" name="Picture 1077"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079" name="Picture 1078"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080" name="Picture 1079"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081" name="Picture 1080"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082" name="Picture 1081"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083" name="Picture 1082"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084" name="Picture 1083"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832" name="Group 1073"/>
              <p:cNvGrpSpPr/>
              <p:nvPr/>
            </p:nvGrpSpPr>
            <p:grpSpPr>
              <a:xfrm>
                <a:off x="834229" y="4157007"/>
                <a:ext cx="336638" cy="331564"/>
                <a:chOff x="707229" y="4252257"/>
                <a:chExt cx="336638" cy="331564"/>
              </a:xfrm>
            </p:grpSpPr>
            <p:sp>
              <p:nvSpPr>
                <p:cNvPr id="1075" name="Oval 1074"/>
                <p:cNvSpPr>
                  <a:spLocks noChangeAspect="1"/>
                </p:cNvSpPr>
                <p:nvPr/>
              </p:nvSpPr>
              <p:spPr bwMode="auto">
                <a:xfrm>
                  <a:off x="707229" y="4252257"/>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076" name="Picture 1075" descr="sharepoint2010.png"/>
                <p:cNvPicPr>
                  <a:picLocks noChangeAspect="1"/>
                </p:cNvPicPr>
                <p:nvPr/>
              </p:nvPicPr>
              <p:blipFill>
                <a:blip r:embed="rId14" cstate="print"/>
                <a:srcRect r="23661"/>
                <a:stretch>
                  <a:fillRect/>
                </a:stretch>
              </p:blipFill>
              <p:spPr>
                <a:xfrm>
                  <a:off x="741668" y="4280959"/>
                  <a:ext cx="267154" cy="262466"/>
                </a:xfrm>
                <a:prstGeom prst="rect">
                  <a:avLst/>
                </a:prstGeom>
              </p:spPr>
            </p:pic>
          </p:grpSp>
        </p:grpSp>
        <p:grpSp>
          <p:nvGrpSpPr>
            <p:cNvPr id="833" name="Group 1007"/>
            <p:cNvGrpSpPr/>
            <p:nvPr/>
          </p:nvGrpSpPr>
          <p:grpSpPr>
            <a:xfrm>
              <a:off x="1041599" y="3389723"/>
              <a:ext cx="535648" cy="593155"/>
              <a:chOff x="1041599" y="3389723"/>
              <a:chExt cx="535648" cy="593155"/>
            </a:xfrm>
          </p:grpSpPr>
          <p:grpSp>
            <p:nvGrpSpPr>
              <p:cNvPr id="834" name="Group 238"/>
              <p:cNvGrpSpPr>
                <a:grpSpLocks noChangeAspect="1"/>
              </p:cNvGrpSpPr>
              <p:nvPr/>
            </p:nvGrpSpPr>
            <p:grpSpPr>
              <a:xfrm>
                <a:off x="1041599" y="3433617"/>
                <a:ext cx="367600" cy="549261"/>
                <a:chOff x="6125007" y="1676400"/>
                <a:chExt cx="2254250" cy="3448050"/>
              </a:xfrm>
            </p:grpSpPr>
            <p:pic>
              <p:nvPicPr>
                <p:cNvPr id="1065" name="Picture 1064"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066" name="Picture 1065"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067" name="Picture 1066"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068" name="Picture 1067"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069" name="Picture 1068"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070" name="Picture 1069"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071" name="Picture 1070"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072" name="Picture 1071"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835" name="Group 1061"/>
              <p:cNvGrpSpPr/>
              <p:nvPr/>
            </p:nvGrpSpPr>
            <p:grpSpPr>
              <a:xfrm>
                <a:off x="1240609" y="3389723"/>
                <a:ext cx="336638" cy="331564"/>
                <a:chOff x="1240609" y="3389723"/>
                <a:chExt cx="336638" cy="331564"/>
              </a:xfrm>
            </p:grpSpPr>
            <p:sp>
              <p:nvSpPr>
                <p:cNvPr id="1063" name="Oval 1062"/>
                <p:cNvSpPr>
                  <a:spLocks noChangeAspect="1"/>
                </p:cNvSpPr>
                <p:nvPr/>
              </p:nvSpPr>
              <p:spPr bwMode="auto">
                <a:xfrm>
                  <a:off x="1240609" y="3389723"/>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064" name="Picture 6"/>
                <p:cNvPicPr>
                  <a:picLocks noChangeAspect="1" noChangeArrowheads="1"/>
                </p:cNvPicPr>
                <p:nvPr/>
              </p:nvPicPr>
              <p:blipFill>
                <a:blip r:embed="rId15" cstate="screen">
                  <a:clrChange>
                    <a:clrFrom>
                      <a:srgbClr val="FFFFFD"/>
                    </a:clrFrom>
                    <a:clrTo>
                      <a:srgbClr val="FFFFFD">
                        <a:alpha val="0"/>
                      </a:srgbClr>
                    </a:clrTo>
                  </a:clrChange>
                </a:blip>
                <a:srcRect/>
                <a:stretch>
                  <a:fillRect/>
                </a:stretch>
              </p:blipFill>
              <p:spPr bwMode="auto">
                <a:xfrm>
                  <a:off x="1292812" y="3442044"/>
                  <a:ext cx="205788" cy="230944"/>
                </a:xfrm>
                <a:prstGeom prst="rect">
                  <a:avLst/>
                </a:prstGeom>
                <a:noFill/>
                <a:ln w="9525">
                  <a:noFill/>
                  <a:miter lim="800000"/>
                  <a:headEnd/>
                  <a:tailEnd/>
                </a:ln>
              </p:spPr>
            </p:pic>
          </p:grpSp>
        </p:grpSp>
        <p:grpSp>
          <p:nvGrpSpPr>
            <p:cNvPr id="836" name="Group 1008"/>
            <p:cNvGrpSpPr/>
            <p:nvPr/>
          </p:nvGrpSpPr>
          <p:grpSpPr>
            <a:xfrm>
              <a:off x="1041599" y="2874881"/>
              <a:ext cx="535648" cy="593155"/>
              <a:chOff x="1041599" y="2874881"/>
              <a:chExt cx="535648" cy="593155"/>
            </a:xfrm>
          </p:grpSpPr>
          <p:grpSp>
            <p:nvGrpSpPr>
              <p:cNvPr id="837" name="Group 238"/>
              <p:cNvGrpSpPr>
                <a:grpSpLocks noChangeAspect="1"/>
              </p:cNvGrpSpPr>
              <p:nvPr/>
            </p:nvGrpSpPr>
            <p:grpSpPr>
              <a:xfrm>
                <a:off x="1041599" y="2918775"/>
                <a:ext cx="367600" cy="549261"/>
                <a:chOff x="6125007" y="1676400"/>
                <a:chExt cx="2254250" cy="3448050"/>
              </a:xfrm>
            </p:grpSpPr>
            <p:pic>
              <p:nvPicPr>
                <p:cNvPr id="1053" name="Picture 1052"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054" name="Picture 1053"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055" name="Picture 1054"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056" name="Picture 1055"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057" name="Picture 1056"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058" name="Picture 1057"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059" name="Picture 1058"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060" name="Picture 1059"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838" name="Group 1049"/>
              <p:cNvGrpSpPr/>
              <p:nvPr/>
            </p:nvGrpSpPr>
            <p:grpSpPr>
              <a:xfrm>
                <a:off x="1240609" y="2874881"/>
                <a:ext cx="336638" cy="331564"/>
                <a:chOff x="1240609" y="2874881"/>
                <a:chExt cx="336638" cy="331564"/>
              </a:xfrm>
            </p:grpSpPr>
            <p:sp>
              <p:nvSpPr>
                <p:cNvPr id="1051" name="Oval 1050"/>
                <p:cNvSpPr>
                  <a:spLocks noChangeAspect="1"/>
                </p:cNvSpPr>
                <p:nvPr/>
              </p:nvSpPr>
              <p:spPr bwMode="auto">
                <a:xfrm>
                  <a:off x="1240609" y="2874881"/>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052" name="Picture 1051" descr="vmware_2.png"/>
                <p:cNvPicPr>
                  <a:picLocks noChangeAspect="1"/>
                </p:cNvPicPr>
                <p:nvPr/>
              </p:nvPicPr>
              <p:blipFill>
                <a:blip r:embed="rId16" cstate="print">
                  <a:clrChange>
                    <a:clrFrom>
                      <a:srgbClr val="FFFFFF"/>
                    </a:clrFrom>
                    <a:clrTo>
                      <a:srgbClr val="FFFFFF">
                        <a:alpha val="0"/>
                      </a:srgbClr>
                    </a:clrTo>
                  </a:clrChange>
                </a:blip>
                <a:srcRect r="72791"/>
                <a:stretch>
                  <a:fillRect/>
                </a:stretch>
              </p:blipFill>
              <p:spPr>
                <a:xfrm>
                  <a:off x="1291602" y="2930730"/>
                  <a:ext cx="232398" cy="207061"/>
                </a:xfrm>
                <a:prstGeom prst="rect">
                  <a:avLst/>
                </a:prstGeom>
              </p:spPr>
            </p:pic>
          </p:grpSp>
        </p:grpSp>
        <p:grpSp>
          <p:nvGrpSpPr>
            <p:cNvPr id="839" name="Group 1009"/>
            <p:cNvGrpSpPr/>
            <p:nvPr/>
          </p:nvGrpSpPr>
          <p:grpSpPr>
            <a:xfrm>
              <a:off x="635219" y="2624668"/>
              <a:ext cx="535648" cy="593155"/>
              <a:chOff x="508219" y="2421468"/>
              <a:chExt cx="535648" cy="593155"/>
            </a:xfrm>
          </p:grpSpPr>
          <p:grpSp>
            <p:nvGrpSpPr>
              <p:cNvPr id="840" name="Group 238"/>
              <p:cNvGrpSpPr>
                <a:grpSpLocks noChangeAspect="1"/>
              </p:cNvGrpSpPr>
              <p:nvPr/>
            </p:nvGrpSpPr>
            <p:grpSpPr>
              <a:xfrm>
                <a:off x="508219" y="2465362"/>
                <a:ext cx="367600" cy="549261"/>
                <a:chOff x="6125007" y="1676400"/>
                <a:chExt cx="2254250" cy="3448050"/>
              </a:xfrm>
            </p:grpSpPr>
            <p:pic>
              <p:nvPicPr>
                <p:cNvPr id="1041" name="Picture 1040"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042" name="Picture 1041"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043" name="Picture 1042"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044" name="Picture 1043"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045" name="Picture 1044"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046" name="Picture 1045"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047" name="Picture 1046"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048" name="Picture 1047"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841" name="Group 1037"/>
              <p:cNvGrpSpPr/>
              <p:nvPr/>
            </p:nvGrpSpPr>
            <p:grpSpPr>
              <a:xfrm>
                <a:off x="707229" y="2421468"/>
                <a:ext cx="336638" cy="331564"/>
                <a:chOff x="7918151" y="5256033"/>
                <a:chExt cx="599316" cy="590284"/>
              </a:xfrm>
            </p:grpSpPr>
            <p:sp>
              <p:nvSpPr>
                <p:cNvPr id="1039" name="Oval 1038"/>
                <p:cNvSpPr>
                  <a:spLocks noChangeAspect="1"/>
                </p:cNvSpPr>
                <p:nvPr/>
              </p:nvSpPr>
              <p:spPr bwMode="auto">
                <a:xfrm>
                  <a:off x="7918151" y="5256033"/>
                  <a:ext cx="599316" cy="59028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040" name="Picture 1039" descr="windows-translogo.png"/>
                <p:cNvPicPr>
                  <a:picLocks noChangeAspect="1"/>
                </p:cNvPicPr>
                <p:nvPr/>
              </p:nvPicPr>
              <p:blipFill>
                <a:blip r:embed="rId17" cstate="print"/>
                <a:stretch>
                  <a:fillRect/>
                </a:stretch>
              </p:blipFill>
              <p:spPr>
                <a:xfrm>
                  <a:off x="8026401" y="5389278"/>
                  <a:ext cx="372532" cy="329712"/>
                </a:xfrm>
                <a:prstGeom prst="rect">
                  <a:avLst/>
                </a:prstGeom>
              </p:spPr>
            </p:pic>
          </p:grpSp>
        </p:grpSp>
        <p:grpSp>
          <p:nvGrpSpPr>
            <p:cNvPr id="842" name="Group 1010"/>
            <p:cNvGrpSpPr/>
            <p:nvPr/>
          </p:nvGrpSpPr>
          <p:grpSpPr>
            <a:xfrm>
              <a:off x="635219" y="3158561"/>
              <a:ext cx="535648" cy="570930"/>
              <a:chOff x="635219" y="3158561"/>
              <a:chExt cx="535648" cy="570930"/>
            </a:xfrm>
          </p:grpSpPr>
          <p:grpSp>
            <p:nvGrpSpPr>
              <p:cNvPr id="976" name="Group 238"/>
              <p:cNvGrpSpPr>
                <a:grpSpLocks noChangeAspect="1"/>
              </p:cNvGrpSpPr>
              <p:nvPr/>
            </p:nvGrpSpPr>
            <p:grpSpPr>
              <a:xfrm>
                <a:off x="635219" y="3180230"/>
                <a:ext cx="367600" cy="549261"/>
                <a:chOff x="6125007" y="1676400"/>
                <a:chExt cx="2254250" cy="3448050"/>
              </a:xfrm>
            </p:grpSpPr>
            <p:pic>
              <p:nvPicPr>
                <p:cNvPr id="1029" name="Picture 1028"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030" name="Picture 1029"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031" name="Picture 1030"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032" name="Picture 1031"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033" name="Picture 1032"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034" name="Picture 1033"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035" name="Picture 1034"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036" name="Picture 1035"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980" name="Group 1025"/>
              <p:cNvGrpSpPr/>
              <p:nvPr/>
            </p:nvGrpSpPr>
            <p:grpSpPr>
              <a:xfrm>
                <a:off x="834229" y="3158561"/>
                <a:ext cx="336638" cy="331564"/>
                <a:chOff x="891379" y="2929961"/>
                <a:chExt cx="336638" cy="331564"/>
              </a:xfrm>
            </p:grpSpPr>
            <p:sp>
              <p:nvSpPr>
                <p:cNvPr id="1027" name="Oval 1026"/>
                <p:cNvSpPr>
                  <a:spLocks noChangeAspect="1"/>
                </p:cNvSpPr>
                <p:nvPr/>
              </p:nvSpPr>
              <p:spPr bwMode="auto">
                <a:xfrm>
                  <a:off x="891379" y="2929961"/>
                  <a:ext cx="336638" cy="331564"/>
                </a:xfrm>
                <a:prstGeom prst="ellipse">
                  <a:avLst/>
                </a:prstGeom>
                <a:solidFill>
                  <a:schemeClr val="accent1">
                    <a:lumMod val="20000"/>
                    <a:lumOff val="8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028" name="Picture 840" descr="Linux"/>
                <p:cNvPicPr>
                  <a:picLocks noChangeAspect="1" noChangeArrowheads="1"/>
                </p:cNvPicPr>
                <p:nvPr/>
              </p:nvPicPr>
              <p:blipFill>
                <a:blip r:embed="rId18" cstate="print"/>
                <a:srcRect/>
                <a:stretch>
                  <a:fillRect/>
                </a:stretch>
              </p:blipFill>
              <p:spPr bwMode="auto">
                <a:xfrm>
                  <a:off x="957953" y="2973712"/>
                  <a:ext cx="188008" cy="220338"/>
                </a:xfrm>
                <a:prstGeom prst="rect">
                  <a:avLst/>
                </a:prstGeom>
                <a:noFill/>
                <a:ln w="9525">
                  <a:noFill/>
                  <a:miter lim="800000"/>
                  <a:headEnd/>
                  <a:tailEnd/>
                </a:ln>
              </p:spPr>
            </p:pic>
          </p:grpSp>
        </p:grpSp>
        <p:grpSp>
          <p:nvGrpSpPr>
            <p:cNvPr id="981" name="Group 1011"/>
            <p:cNvGrpSpPr/>
            <p:nvPr/>
          </p:nvGrpSpPr>
          <p:grpSpPr>
            <a:xfrm>
              <a:off x="635219" y="3645685"/>
              <a:ext cx="535648" cy="593155"/>
              <a:chOff x="635219" y="3645685"/>
              <a:chExt cx="535648" cy="593155"/>
            </a:xfrm>
          </p:grpSpPr>
          <p:grpSp>
            <p:nvGrpSpPr>
              <p:cNvPr id="983" name="Group 238"/>
              <p:cNvGrpSpPr>
                <a:grpSpLocks noChangeAspect="1"/>
              </p:cNvGrpSpPr>
              <p:nvPr/>
            </p:nvGrpSpPr>
            <p:grpSpPr>
              <a:xfrm>
                <a:off x="635219" y="3689579"/>
                <a:ext cx="367600" cy="549261"/>
                <a:chOff x="6125007" y="1676400"/>
                <a:chExt cx="2254250" cy="3448050"/>
              </a:xfrm>
            </p:grpSpPr>
            <p:pic>
              <p:nvPicPr>
                <p:cNvPr id="1017" name="Picture 1016"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018" name="Picture 1017"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019" name="Picture 1018"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020" name="Picture 1019"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021" name="Picture 1020"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022" name="Picture 1021"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023" name="Picture 1022"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024" name="Picture 1023"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987" name="Group 1013"/>
              <p:cNvGrpSpPr/>
              <p:nvPr/>
            </p:nvGrpSpPr>
            <p:grpSpPr>
              <a:xfrm>
                <a:off x="834229" y="3645685"/>
                <a:ext cx="336638" cy="331564"/>
                <a:chOff x="707229" y="3610760"/>
                <a:chExt cx="336638" cy="331564"/>
              </a:xfrm>
            </p:grpSpPr>
            <p:sp>
              <p:nvSpPr>
                <p:cNvPr id="1015" name="Oval 1014"/>
                <p:cNvSpPr>
                  <a:spLocks noChangeAspect="1"/>
                </p:cNvSpPr>
                <p:nvPr/>
              </p:nvSpPr>
              <p:spPr bwMode="auto">
                <a:xfrm>
                  <a:off x="707229" y="3610760"/>
                  <a:ext cx="336638" cy="331564"/>
                </a:xfrm>
                <a:prstGeom prst="ellipse">
                  <a:avLst/>
                </a:prstGeom>
                <a:solidFill>
                  <a:schemeClr val="accent1">
                    <a:lumMod val="20000"/>
                    <a:lumOff val="8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016" name="Picture 1015" descr="525px-Microsoft_Exchange_Logo.svg.png"/>
                <p:cNvPicPr>
                  <a:picLocks noChangeAspect="1"/>
                </p:cNvPicPr>
                <p:nvPr/>
              </p:nvPicPr>
              <p:blipFill>
                <a:blip r:embed="rId19" cstate="print"/>
                <a:stretch>
                  <a:fillRect/>
                </a:stretch>
              </p:blipFill>
              <p:spPr>
                <a:xfrm>
                  <a:off x="756074" y="3654425"/>
                  <a:ext cx="228810" cy="217916"/>
                </a:xfrm>
                <a:prstGeom prst="rect">
                  <a:avLst/>
                </a:prstGeom>
              </p:spPr>
            </p:pic>
          </p:grpSp>
        </p:grpSp>
      </p:grpSp>
      <p:sp>
        <p:nvSpPr>
          <p:cNvPr id="1189" name="Text Box 56"/>
          <p:cNvSpPr txBox="1">
            <a:spLocks noChangeArrowheads="1"/>
          </p:cNvSpPr>
          <p:nvPr/>
        </p:nvSpPr>
        <p:spPr bwMode="auto">
          <a:xfrm>
            <a:off x="6909340" y="3155010"/>
            <a:ext cx="971064" cy="343940"/>
          </a:xfrm>
          <a:prstGeom prst="rect">
            <a:avLst/>
          </a:prstGeom>
          <a:noFill/>
          <a:ln w="9525">
            <a:noFill/>
            <a:miter lim="800000"/>
            <a:headEnd/>
            <a:tailEnd/>
          </a:ln>
          <a:effectLst/>
        </p:spPr>
        <p:txBody>
          <a:bodyPr wrap="square">
            <a:spAutoFit/>
          </a:bodyPr>
          <a:lstStyle/>
          <a:p>
            <a:pPr algn="ctr">
              <a:lnSpc>
                <a:spcPct val="90000"/>
              </a:lnSpc>
              <a:spcAft>
                <a:spcPts val="0"/>
              </a:spcAft>
              <a:buFontTx/>
              <a:buNone/>
            </a:pPr>
            <a:r>
              <a:rPr lang="en-US" sz="900" dirty="0" smtClean="0">
                <a:latin typeface="+mj-lt"/>
              </a:rPr>
              <a:t>Catalog </a:t>
            </a:r>
            <a:br>
              <a:rPr lang="en-US" sz="900" dirty="0" smtClean="0">
                <a:latin typeface="+mj-lt"/>
              </a:rPr>
            </a:br>
            <a:r>
              <a:rPr lang="en-US" sz="900" dirty="0" smtClean="0">
                <a:latin typeface="+mj-lt"/>
              </a:rPr>
              <a:t>Data</a:t>
            </a:r>
            <a:endParaRPr lang="en-US" sz="900" dirty="0">
              <a:latin typeface="+mj-lt"/>
            </a:endParaRPr>
          </a:p>
        </p:txBody>
      </p:sp>
      <p:sp>
        <p:nvSpPr>
          <p:cNvPr id="1190" name="Right Arrow 1189"/>
          <p:cNvSpPr/>
          <p:nvPr/>
        </p:nvSpPr>
        <p:spPr bwMode="auto">
          <a:xfrm rot="1800000">
            <a:off x="6637870" y="3993731"/>
            <a:ext cx="1227667" cy="589024"/>
          </a:xfrm>
          <a:prstGeom prst="rightArrow">
            <a:avLst>
              <a:gd name="adj1" fmla="val 50000"/>
              <a:gd name="adj2" fmla="val 47976"/>
            </a:avLst>
          </a:prstGeom>
          <a:gradFill flip="none" rotWithShape="1">
            <a:gsLst>
              <a:gs pos="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191" name="Text Box 56"/>
          <p:cNvSpPr txBox="1">
            <a:spLocks noChangeArrowheads="1"/>
          </p:cNvSpPr>
          <p:nvPr/>
        </p:nvSpPr>
        <p:spPr bwMode="auto">
          <a:xfrm rot="1861927">
            <a:off x="6756940" y="4094810"/>
            <a:ext cx="971064" cy="343940"/>
          </a:xfrm>
          <a:prstGeom prst="rect">
            <a:avLst/>
          </a:prstGeom>
          <a:noFill/>
          <a:ln w="9525">
            <a:noFill/>
            <a:miter lim="800000"/>
            <a:headEnd/>
            <a:tailEnd/>
          </a:ln>
          <a:effectLst/>
        </p:spPr>
        <p:txBody>
          <a:bodyPr wrap="square">
            <a:spAutoFit/>
          </a:bodyPr>
          <a:lstStyle/>
          <a:p>
            <a:pPr algn="ctr">
              <a:lnSpc>
                <a:spcPct val="90000"/>
              </a:lnSpc>
              <a:spcAft>
                <a:spcPts val="0"/>
              </a:spcAft>
              <a:buFontTx/>
              <a:buNone/>
            </a:pPr>
            <a:r>
              <a:rPr lang="en-US" sz="900" dirty="0" smtClean="0">
                <a:latin typeface="+mj-lt"/>
              </a:rPr>
              <a:t>Backup </a:t>
            </a:r>
            <a:br>
              <a:rPr lang="en-US" sz="900" dirty="0" smtClean="0">
                <a:latin typeface="+mj-lt"/>
              </a:rPr>
            </a:br>
            <a:r>
              <a:rPr lang="en-US" sz="900" dirty="0" smtClean="0">
                <a:latin typeface="+mj-lt"/>
              </a:rPr>
              <a:t>Stream</a:t>
            </a:r>
            <a:endParaRPr lang="en-US" sz="900" dirty="0">
              <a:latin typeface="+mj-lt"/>
            </a:endParaRPr>
          </a:p>
        </p:txBody>
      </p:sp>
      <p:grpSp>
        <p:nvGrpSpPr>
          <p:cNvPr id="989" name="Group 1096"/>
          <p:cNvGrpSpPr/>
          <p:nvPr/>
        </p:nvGrpSpPr>
        <p:grpSpPr>
          <a:xfrm>
            <a:off x="6207176" y="2370668"/>
            <a:ext cx="942028" cy="2125494"/>
            <a:chOff x="635219" y="2624668"/>
            <a:chExt cx="942028" cy="2125494"/>
          </a:xfrm>
        </p:grpSpPr>
        <p:grpSp>
          <p:nvGrpSpPr>
            <p:cNvPr id="991" name="Group 1097"/>
            <p:cNvGrpSpPr/>
            <p:nvPr/>
          </p:nvGrpSpPr>
          <p:grpSpPr>
            <a:xfrm>
              <a:off x="1041599" y="3899073"/>
              <a:ext cx="535648" cy="593155"/>
              <a:chOff x="1041599" y="3899073"/>
              <a:chExt cx="535648" cy="593155"/>
            </a:xfrm>
          </p:grpSpPr>
          <p:grpSp>
            <p:nvGrpSpPr>
              <p:cNvPr id="992" name="Group 238"/>
              <p:cNvGrpSpPr>
                <a:grpSpLocks noChangeAspect="1"/>
              </p:cNvGrpSpPr>
              <p:nvPr/>
            </p:nvGrpSpPr>
            <p:grpSpPr>
              <a:xfrm>
                <a:off x="1041599" y="3942967"/>
                <a:ext cx="367600" cy="549261"/>
                <a:chOff x="6125007" y="1676400"/>
                <a:chExt cx="2254250" cy="3448050"/>
              </a:xfrm>
            </p:grpSpPr>
            <p:pic>
              <p:nvPicPr>
                <p:cNvPr id="1181" name="Picture 1180"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182" name="Picture 1181"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183" name="Picture 1182"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184" name="Picture 1183"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185" name="Picture 1184"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186" name="Picture 1185"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187" name="Picture 1186"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188" name="Picture 1187"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993" name="Group 1177"/>
              <p:cNvGrpSpPr/>
              <p:nvPr/>
            </p:nvGrpSpPr>
            <p:grpSpPr>
              <a:xfrm>
                <a:off x="1240609" y="3899073"/>
                <a:ext cx="336638" cy="331564"/>
                <a:chOff x="1240609" y="3899073"/>
                <a:chExt cx="336638" cy="331564"/>
              </a:xfrm>
            </p:grpSpPr>
            <p:sp>
              <p:nvSpPr>
                <p:cNvPr id="1179" name="Oval 1178"/>
                <p:cNvSpPr>
                  <a:spLocks noChangeAspect="1"/>
                </p:cNvSpPr>
                <p:nvPr/>
              </p:nvSpPr>
              <p:spPr bwMode="auto">
                <a:xfrm>
                  <a:off x="1240609" y="3899073"/>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180" name="Picture 1179" descr="Microsoft-SQL-Server-Database.png"/>
                <p:cNvPicPr>
                  <a:picLocks noChangeAspect="1"/>
                </p:cNvPicPr>
                <p:nvPr/>
              </p:nvPicPr>
              <p:blipFill>
                <a:blip r:embed="rId13" cstate="print"/>
                <a:stretch>
                  <a:fillRect/>
                </a:stretch>
              </p:blipFill>
              <p:spPr>
                <a:xfrm>
                  <a:off x="1279560" y="3936338"/>
                  <a:ext cx="263490" cy="216562"/>
                </a:xfrm>
                <a:prstGeom prst="rect">
                  <a:avLst/>
                </a:prstGeom>
              </p:spPr>
            </p:pic>
          </p:grpSp>
        </p:grpSp>
        <p:grpSp>
          <p:nvGrpSpPr>
            <p:cNvPr id="994" name="Group 1098"/>
            <p:cNvGrpSpPr/>
            <p:nvPr/>
          </p:nvGrpSpPr>
          <p:grpSpPr>
            <a:xfrm>
              <a:off x="635219" y="4157007"/>
              <a:ext cx="535648" cy="593155"/>
              <a:chOff x="635219" y="4157007"/>
              <a:chExt cx="535648" cy="593155"/>
            </a:xfrm>
          </p:grpSpPr>
          <p:grpSp>
            <p:nvGrpSpPr>
              <p:cNvPr id="995" name="Group 238"/>
              <p:cNvGrpSpPr>
                <a:grpSpLocks noChangeAspect="1"/>
              </p:cNvGrpSpPr>
              <p:nvPr/>
            </p:nvGrpSpPr>
            <p:grpSpPr>
              <a:xfrm>
                <a:off x="635219" y="4200901"/>
                <a:ext cx="367600" cy="549261"/>
                <a:chOff x="6125007" y="1676400"/>
                <a:chExt cx="2254250" cy="3448050"/>
              </a:xfrm>
            </p:grpSpPr>
            <p:pic>
              <p:nvPicPr>
                <p:cNvPr id="1169" name="Picture 1168"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170" name="Picture 1169"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171" name="Picture 1170"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172" name="Picture 1171"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173" name="Picture 1172"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174" name="Picture 1173"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175" name="Picture 1174"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176" name="Picture 1175"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996" name="Group 1165"/>
              <p:cNvGrpSpPr/>
              <p:nvPr/>
            </p:nvGrpSpPr>
            <p:grpSpPr>
              <a:xfrm>
                <a:off x="834229" y="4157007"/>
                <a:ext cx="336638" cy="331564"/>
                <a:chOff x="707229" y="4252257"/>
                <a:chExt cx="336638" cy="331564"/>
              </a:xfrm>
            </p:grpSpPr>
            <p:sp>
              <p:nvSpPr>
                <p:cNvPr id="1167" name="Oval 1166"/>
                <p:cNvSpPr>
                  <a:spLocks noChangeAspect="1"/>
                </p:cNvSpPr>
                <p:nvPr/>
              </p:nvSpPr>
              <p:spPr bwMode="auto">
                <a:xfrm>
                  <a:off x="707229" y="4252257"/>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168" name="Picture 1167" descr="sharepoint2010.png"/>
                <p:cNvPicPr>
                  <a:picLocks noChangeAspect="1"/>
                </p:cNvPicPr>
                <p:nvPr/>
              </p:nvPicPr>
              <p:blipFill>
                <a:blip r:embed="rId14" cstate="print"/>
                <a:srcRect r="23661"/>
                <a:stretch>
                  <a:fillRect/>
                </a:stretch>
              </p:blipFill>
              <p:spPr>
                <a:xfrm>
                  <a:off x="741668" y="4280959"/>
                  <a:ext cx="267154" cy="262466"/>
                </a:xfrm>
                <a:prstGeom prst="rect">
                  <a:avLst/>
                </a:prstGeom>
              </p:spPr>
            </p:pic>
          </p:grpSp>
        </p:grpSp>
        <p:grpSp>
          <p:nvGrpSpPr>
            <p:cNvPr id="997" name="Group 1099"/>
            <p:cNvGrpSpPr/>
            <p:nvPr/>
          </p:nvGrpSpPr>
          <p:grpSpPr>
            <a:xfrm>
              <a:off x="1041599" y="3389723"/>
              <a:ext cx="535648" cy="593155"/>
              <a:chOff x="1041599" y="3389723"/>
              <a:chExt cx="535648" cy="593155"/>
            </a:xfrm>
          </p:grpSpPr>
          <p:grpSp>
            <p:nvGrpSpPr>
              <p:cNvPr id="998" name="Group 238"/>
              <p:cNvGrpSpPr>
                <a:grpSpLocks noChangeAspect="1"/>
              </p:cNvGrpSpPr>
              <p:nvPr/>
            </p:nvGrpSpPr>
            <p:grpSpPr>
              <a:xfrm>
                <a:off x="1041599" y="3433617"/>
                <a:ext cx="367600" cy="549261"/>
                <a:chOff x="6125007" y="1676400"/>
                <a:chExt cx="2254250" cy="3448050"/>
              </a:xfrm>
            </p:grpSpPr>
            <p:pic>
              <p:nvPicPr>
                <p:cNvPr id="1157" name="Picture 1156"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158" name="Picture 1157"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159" name="Picture 1158"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160" name="Picture 1159"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161" name="Picture 1160"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162" name="Picture 1161"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163" name="Picture 1162"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164" name="Picture 1163"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999" name="Group 1153"/>
              <p:cNvGrpSpPr/>
              <p:nvPr/>
            </p:nvGrpSpPr>
            <p:grpSpPr>
              <a:xfrm>
                <a:off x="1240609" y="3389723"/>
                <a:ext cx="336638" cy="331564"/>
                <a:chOff x="1240609" y="3389723"/>
                <a:chExt cx="336638" cy="331564"/>
              </a:xfrm>
            </p:grpSpPr>
            <p:sp>
              <p:nvSpPr>
                <p:cNvPr id="1155" name="Oval 1154"/>
                <p:cNvSpPr>
                  <a:spLocks noChangeAspect="1"/>
                </p:cNvSpPr>
                <p:nvPr/>
              </p:nvSpPr>
              <p:spPr bwMode="auto">
                <a:xfrm>
                  <a:off x="1240609" y="3389723"/>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156" name="Picture 6"/>
                <p:cNvPicPr>
                  <a:picLocks noChangeAspect="1" noChangeArrowheads="1"/>
                </p:cNvPicPr>
                <p:nvPr/>
              </p:nvPicPr>
              <p:blipFill>
                <a:blip r:embed="rId15" cstate="screen">
                  <a:clrChange>
                    <a:clrFrom>
                      <a:srgbClr val="FFFFFD"/>
                    </a:clrFrom>
                    <a:clrTo>
                      <a:srgbClr val="FFFFFD">
                        <a:alpha val="0"/>
                      </a:srgbClr>
                    </a:clrTo>
                  </a:clrChange>
                </a:blip>
                <a:srcRect/>
                <a:stretch>
                  <a:fillRect/>
                </a:stretch>
              </p:blipFill>
              <p:spPr bwMode="auto">
                <a:xfrm>
                  <a:off x="1292812" y="3442044"/>
                  <a:ext cx="205788" cy="230944"/>
                </a:xfrm>
                <a:prstGeom prst="rect">
                  <a:avLst/>
                </a:prstGeom>
                <a:noFill/>
                <a:ln w="9525">
                  <a:noFill/>
                  <a:miter lim="800000"/>
                  <a:headEnd/>
                  <a:tailEnd/>
                </a:ln>
              </p:spPr>
            </p:pic>
          </p:grpSp>
        </p:grpSp>
        <p:grpSp>
          <p:nvGrpSpPr>
            <p:cNvPr id="1000" name="Group 1100"/>
            <p:cNvGrpSpPr/>
            <p:nvPr/>
          </p:nvGrpSpPr>
          <p:grpSpPr>
            <a:xfrm>
              <a:off x="1041599" y="2874881"/>
              <a:ext cx="535648" cy="593155"/>
              <a:chOff x="1041599" y="2874881"/>
              <a:chExt cx="535648" cy="593155"/>
            </a:xfrm>
          </p:grpSpPr>
          <p:grpSp>
            <p:nvGrpSpPr>
              <p:cNvPr id="1001" name="Group 238"/>
              <p:cNvGrpSpPr>
                <a:grpSpLocks noChangeAspect="1"/>
              </p:cNvGrpSpPr>
              <p:nvPr/>
            </p:nvGrpSpPr>
            <p:grpSpPr>
              <a:xfrm>
                <a:off x="1041599" y="2918775"/>
                <a:ext cx="367600" cy="549261"/>
                <a:chOff x="6125007" y="1676400"/>
                <a:chExt cx="2254250" cy="3448050"/>
              </a:xfrm>
            </p:grpSpPr>
            <p:pic>
              <p:nvPicPr>
                <p:cNvPr id="1145" name="Picture 1144"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146" name="Picture 1145"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147" name="Picture 1146"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148" name="Picture 1147"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149" name="Picture 1148"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150" name="Picture 1149"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151" name="Picture 1150"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152" name="Picture 1151"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1002" name="Group 1141"/>
              <p:cNvGrpSpPr/>
              <p:nvPr/>
            </p:nvGrpSpPr>
            <p:grpSpPr>
              <a:xfrm>
                <a:off x="1240609" y="2874881"/>
                <a:ext cx="336638" cy="331564"/>
                <a:chOff x="1240609" y="2874881"/>
                <a:chExt cx="336638" cy="331564"/>
              </a:xfrm>
            </p:grpSpPr>
            <p:sp>
              <p:nvSpPr>
                <p:cNvPr id="1143" name="Oval 1142"/>
                <p:cNvSpPr>
                  <a:spLocks noChangeAspect="1"/>
                </p:cNvSpPr>
                <p:nvPr/>
              </p:nvSpPr>
              <p:spPr bwMode="auto">
                <a:xfrm>
                  <a:off x="1240609" y="2874881"/>
                  <a:ext cx="336638" cy="33156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144" name="Picture 1143" descr="vmware_2.png"/>
                <p:cNvPicPr>
                  <a:picLocks noChangeAspect="1"/>
                </p:cNvPicPr>
                <p:nvPr/>
              </p:nvPicPr>
              <p:blipFill>
                <a:blip r:embed="rId16" cstate="print">
                  <a:clrChange>
                    <a:clrFrom>
                      <a:srgbClr val="FFFFFF"/>
                    </a:clrFrom>
                    <a:clrTo>
                      <a:srgbClr val="FFFFFF">
                        <a:alpha val="0"/>
                      </a:srgbClr>
                    </a:clrTo>
                  </a:clrChange>
                </a:blip>
                <a:srcRect r="72791"/>
                <a:stretch>
                  <a:fillRect/>
                </a:stretch>
              </p:blipFill>
              <p:spPr>
                <a:xfrm>
                  <a:off x="1291602" y="2930730"/>
                  <a:ext cx="232398" cy="207061"/>
                </a:xfrm>
                <a:prstGeom prst="rect">
                  <a:avLst/>
                </a:prstGeom>
              </p:spPr>
            </p:pic>
          </p:grpSp>
        </p:grpSp>
        <p:grpSp>
          <p:nvGrpSpPr>
            <p:cNvPr id="1003" name="Group 1101"/>
            <p:cNvGrpSpPr/>
            <p:nvPr/>
          </p:nvGrpSpPr>
          <p:grpSpPr>
            <a:xfrm>
              <a:off x="635219" y="2624668"/>
              <a:ext cx="535648" cy="593155"/>
              <a:chOff x="508219" y="2421468"/>
              <a:chExt cx="535648" cy="593155"/>
            </a:xfrm>
          </p:grpSpPr>
          <p:grpSp>
            <p:nvGrpSpPr>
              <p:cNvPr id="1004" name="Group 238"/>
              <p:cNvGrpSpPr>
                <a:grpSpLocks noChangeAspect="1"/>
              </p:cNvGrpSpPr>
              <p:nvPr/>
            </p:nvGrpSpPr>
            <p:grpSpPr>
              <a:xfrm>
                <a:off x="508219" y="2465362"/>
                <a:ext cx="367600" cy="549261"/>
                <a:chOff x="6125007" y="1676400"/>
                <a:chExt cx="2254250" cy="3448050"/>
              </a:xfrm>
            </p:grpSpPr>
            <p:pic>
              <p:nvPicPr>
                <p:cNvPr id="1133" name="Picture 1132"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134" name="Picture 1133"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135" name="Picture 1134"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136" name="Picture 1135"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137" name="Picture 1136"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138" name="Picture 1137"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139" name="Picture 1138"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140" name="Picture 1139"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1005" name="Group 1129"/>
              <p:cNvGrpSpPr/>
              <p:nvPr/>
            </p:nvGrpSpPr>
            <p:grpSpPr>
              <a:xfrm>
                <a:off x="707229" y="2421468"/>
                <a:ext cx="336638" cy="331564"/>
                <a:chOff x="7918151" y="5256033"/>
                <a:chExt cx="599316" cy="590284"/>
              </a:xfrm>
            </p:grpSpPr>
            <p:sp>
              <p:nvSpPr>
                <p:cNvPr id="1131" name="Oval 1130"/>
                <p:cNvSpPr>
                  <a:spLocks noChangeAspect="1"/>
                </p:cNvSpPr>
                <p:nvPr/>
              </p:nvSpPr>
              <p:spPr bwMode="auto">
                <a:xfrm>
                  <a:off x="7918151" y="5256033"/>
                  <a:ext cx="599316" cy="59028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132" name="Picture 1131" descr="windows-translogo.png"/>
                <p:cNvPicPr>
                  <a:picLocks noChangeAspect="1"/>
                </p:cNvPicPr>
                <p:nvPr/>
              </p:nvPicPr>
              <p:blipFill>
                <a:blip r:embed="rId17" cstate="print"/>
                <a:stretch>
                  <a:fillRect/>
                </a:stretch>
              </p:blipFill>
              <p:spPr>
                <a:xfrm>
                  <a:off x="8026401" y="5389278"/>
                  <a:ext cx="372532" cy="329712"/>
                </a:xfrm>
                <a:prstGeom prst="rect">
                  <a:avLst/>
                </a:prstGeom>
              </p:spPr>
            </p:pic>
          </p:grpSp>
        </p:grpSp>
        <p:grpSp>
          <p:nvGrpSpPr>
            <p:cNvPr id="1006" name="Group 1102"/>
            <p:cNvGrpSpPr/>
            <p:nvPr/>
          </p:nvGrpSpPr>
          <p:grpSpPr>
            <a:xfrm>
              <a:off x="635219" y="3158561"/>
              <a:ext cx="535648" cy="570930"/>
              <a:chOff x="635219" y="3158561"/>
              <a:chExt cx="535648" cy="570930"/>
            </a:xfrm>
          </p:grpSpPr>
          <p:grpSp>
            <p:nvGrpSpPr>
              <p:cNvPr id="1007" name="Group 238"/>
              <p:cNvGrpSpPr>
                <a:grpSpLocks noChangeAspect="1"/>
              </p:cNvGrpSpPr>
              <p:nvPr/>
            </p:nvGrpSpPr>
            <p:grpSpPr>
              <a:xfrm>
                <a:off x="635219" y="3180230"/>
                <a:ext cx="367600" cy="549261"/>
                <a:chOff x="6125007" y="1676400"/>
                <a:chExt cx="2254250" cy="3448050"/>
              </a:xfrm>
            </p:grpSpPr>
            <p:pic>
              <p:nvPicPr>
                <p:cNvPr id="1121" name="Picture 1120"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122" name="Picture 1121"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123" name="Picture 1122"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124" name="Picture 1123"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125" name="Picture 1124"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126" name="Picture 1125"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127" name="Picture 1126"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128" name="Picture 1127"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1008" name="Group 1117"/>
              <p:cNvGrpSpPr/>
              <p:nvPr/>
            </p:nvGrpSpPr>
            <p:grpSpPr>
              <a:xfrm>
                <a:off x="834229" y="3158561"/>
                <a:ext cx="336638" cy="331564"/>
                <a:chOff x="891379" y="2929961"/>
                <a:chExt cx="336638" cy="331564"/>
              </a:xfrm>
            </p:grpSpPr>
            <p:sp>
              <p:nvSpPr>
                <p:cNvPr id="1119" name="Oval 1118"/>
                <p:cNvSpPr>
                  <a:spLocks noChangeAspect="1"/>
                </p:cNvSpPr>
                <p:nvPr/>
              </p:nvSpPr>
              <p:spPr bwMode="auto">
                <a:xfrm>
                  <a:off x="891379" y="2929961"/>
                  <a:ext cx="336638" cy="331564"/>
                </a:xfrm>
                <a:prstGeom prst="ellipse">
                  <a:avLst/>
                </a:prstGeom>
                <a:solidFill>
                  <a:schemeClr val="accent1">
                    <a:lumMod val="20000"/>
                    <a:lumOff val="8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120" name="Picture 840" descr="Linux"/>
                <p:cNvPicPr>
                  <a:picLocks noChangeAspect="1" noChangeArrowheads="1"/>
                </p:cNvPicPr>
                <p:nvPr/>
              </p:nvPicPr>
              <p:blipFill>
                <a:blip r:embed="rId18" cstate="print"/>
                <a:srcRect/>
                <a:stretch>
                  <a:fillRect/>
                </a:stretch>
              </p:blipFill>
              <p:spPr bwMode="auto">
                <a:xfrm>
                  <a:off x="957953" y="2973712"/>
                  <a:ext cx="188008" cy="220338"/>
                </a:xfrm>
                <a:prstGeom prst="rect">
                  <a:avLst/>
                </a:prstGeom>
                <a:noFill/>
                <a:ln w="9525">
                  <a:noFill/>
                  <a:miter lim="800000"/>
                  <a:headEnd/>
                  <a:tailEnd/>
                </a:ln>
              </p:spPr>
            </p:pic>
          </p:grpSp>
        </p:grpSp>
        <p:grpSp>
          <p:nvGrpSpPr>
            <p:cNvPr id="1009" name="Group 1103"/>
            <p:cNvGrpSpPr/>
            <p:nvPr/>
          </p:nvGrpSpPr>
          <p:grpSpPr>
            <a:xfrm>
              <a:off x="635219" y="3645685"/>
              <a:ext cx="535648" cy="593155"/>
              <a:chOff x="635219" y="3645685"/>
              <a:chExt cx="535648" cy="593155"/>
            </a:xfrm>
          </p:grpSpPr>
          <p:grpSp>
            <p:nvGrpSpPr>
              <p:cNvPr id="1010" name="Group 238"/>
              <p:cNvGrpSpPr>
                <a:grpSpLocks noChangeAspect="1"/>
              </p:cNvGrpSpPr>
              <p:nvPr/>
            </p:nvGrpSpPr>
            <p:grpSpPr>
              <a:xfrm>
                <a:off x="635219" y="3689579"/>
                <a:ext cx="367600" cy="549261"/>
                <a:chOff x="6125007" y="1676400"/>
                <a:chExt cx="2254250" cy="3448050"/>
              </a:xfrm>
            </p:grpSpPr>
            <p:pic>
              <p:nvPicPr>
                <p:cNvPr id="1109" name="Picture 1108" descr="rack.png"/>
                <p:cNvPicPr>
                  <a:picLocks noChangeAspect="1"/>
                </p:cNvPicPr>
                <p:nvPr/>
              </p:nvPicPr>
              <p:blipFill>
                <a:blip r:embed="rId9" cstate="print"/>
                <a:stretch>
                  <a:fillRect/>
                </a:stretch>
              </p:blipFill>
              <p:spPr>
                <a:xfrm>
                  <a:off x="6125007" y="1676400"/>
                  <a:ext cx="2254250" cy="3448050"/>
                </a:xfrm>
                <a:prstGeom prst="rect">
                  <a:avLst/>
                </a:prstGeom>
              </p:spPr>
            </p:pic>
            <p:pic>
              <p:nvPicPr>
                <p:cNvPr id="1110" name="Picture 1109" descr="IMG_diskarray_face.png"/>
                <p:cNvPicPr>
                  <a:picLocks noChangeAspect="1"/>
                </p:cNvPicPr>
                <p:nvPr/>
              </p:nvPicPr>
              <p:blipFill>
                <a:blip r:embed="rId10" cstate="print"/>
                <a:stretch>
                  <a:fillRect/>
                </a:stretch>
              </p:blipFill>
              <p:spPr>
                <a:xfrm>
                  <a:off x="6397235" y="3793277"/>
                  <a:ext cx="647700" cy="777240"/>
                </a:xfrm>
                <a:prstGeom prst="rect">
                  <a:avLst/>
                </a:prstGeom>
              </p:spPr>
            </p:pic>
            <p:pic>
              <p:nvPicPr>
                <p:cNvPr id="1111" name="Picture 1110" descr="IMG_diskarray_face.png"/>
                <p:cNvPicPr>
                  <a:picLocks noChangeAspect="1"/>
                </p:cNvPicPr>
                <p:nvPr/>
              </p:nvPicPr>
              <p:blipFill>
                <a:blip r:embed="rId10" cstate="print"/>
                <a:stretch>
                  <a:fillRect/>
                </a:stretch>
              </p:blipFill>
              <p:spPr>
                <a:xfrm>
                  <a:off x="6397236" y="3374177"/>
                  <a:ext cx="647700" cy="777238"/>
                </a:xfrm>
                <a:prstGeom prst="rect">
                  <a:avLst/>
                </a:prstGeom>
              </p:spPr>
            </p:pic>
            <p:pic>
              <p:nvPicPr>
                <p:cNvPr id="1112" name="Picture 1111" descr="IMG_switchface.png"/>
                <p:cNvPicPr>
                  <a:picLocks noChangeAspect="1"/>
                </p:cNvPicPr>
                <p:nvPr/>
              </p:nvPicPr>
              <p:blipFill>
                <a:blip r:embed="rId11" cstate="print"/>
                <a:stretch>
                  <a:fillRect/>
                </a:stretch>
              </p:blipFill>
              <p:spPr>
                <a:xfrm>
                  <a:off x="6391520" y="3237442"/>
                  <a:ext cx="653415" cy="497840"/>
                </a:xfrm>
                <a:prstGeom prst="rect">
                  <a:avLst/>
                </a:prstGeom>
              </p:spPr>
            </p:pic>
            <p:pic>
              <p:nvPicPr>
                <p:cNvPr id="1113" name="Picture 1112" descr="IMG_switchface.png"/>
                <p:cNvPicPr>
                  <a:picLocks noChangeAspect="1"/>
                </p:cNvPicPr>
                <p:nvPr/>
              </p:nvPicPr>
              <p:blipFill>
                <a:blip r:embed="rId11" cstate="print"/>
                <a:stretch>
                  <a:fillRect/>
                </a:stretch>
              </p:blipFill>
              <p:spPr>
                <a:xfrm>
                  <a:off x="6391521" y="3098449"/>
                  <a:ext cx="653415" cy="497840"/>
                </a:xfrm>
                <a:prstGeom prst="rect">
                  <a:avLst/>
                </a:prstGeom>
              </p:spPr>
            </p:pic>
            <p:pic>
              <p:nvPicPr>
                <p:cNvPr id="1114" name="Picture 1113" descr="IMG_switchface.png"/>
                <p:cNvPicPr>
                  <a:picLocks noChangeAspect="1"/>
                </p:cNvPicPr>
                <p:nvPr/>
              </p:nvPicPr>
              <p:blipFill>
                <a:blip r:embed="rId11" cstate="print"/>
                <a:stretch>
                  <a:fillRect/>
                </a:stretch>
              </p:blipFill>
              <p:spPr>
                <a:xfrm>
                  <a:off x="6391521" y="2820458"/>
                  <a:ext cx="653415" cy="497840"/>
                </a:xfrm>
                <a:prstGeom prst="rect">
                  <a:avLst/>
                </a:prstGeom>
              </p:spPr>
            </p:pic>
            <p:pic>
              <p:nvPicPr>
                <p:cNvPr id="1115" name="Picture 1114" descr="IMG_switchface.png"/>
                <p:cNvPicPr>
                  <a:picLocks noChangeAspect="1"/>
                </p:cNvPicPr>
                <p:nvPr/>
              </p:nvPicPr>
              <p:blipFill>
                <a:blip r:embed="rId11" cstate="print"/>
                <a:stretch>
                  <a:fillRect/>
                </a:stretch>
              </p:blipFill>
              <p:spPr>
                <a:xfrm>
                  <a:off x="6391520" y="2959452"/>
                  <a:ext cx="653415" cy="497840"/>
                </a:xfrm>
                <a:prstGeom prst="rect">
                  <a:avLst/>
                </a:prstGeom>
              </p:spPr>
            </p:pic>
            <p:pic>
              <p:nvPicPr>
                <p:cNvPr id="1116" name="Picture 1115" descr="IMG_routerface.png"/>
                <p:cNvPicPr>
                  <a:picLocks noChangeAspect="1"/>
                </p:cNvPicPr>
                <p:nvPr/>
              </p:nvPicPr>
              <p:blipFill>
                <a:blip r:embed="rId12" cstate="print"/>
                <a:stretch>
                  <a:fillRect/>
                </a:stretch>
              </p:blipFill>
              <p:spPr>
                <a:xfrm>
                  <a:off x="6391518" y="2601384"/>
                  <a:ext cx="653415" cy="578739"/>
                </a:xfrm>
                <a:prstGeom prst="rect">
                  <a:avLst/>
                </a:prstGeom>
              </p:spPr>
            </p:pic>
          </p:grpSp>
          <p:grpSp>
            <p:nvGrpSpPr>
              <p:cNvPr id="1011" name="Group 1105"/>
              <p:cNvGrpSpPr/>
              <p:nvPr/>
            </p:nvGrpSpPr>
            <p:grpSpPr>
              <a:xfrm>
                <a:off x="834229" y="3645685"/>
                <a:ext cx="336638" cy="331564"/>
                <a:chOff x="707229" y="3610760"/>
                <a:chExt cx="336638" cy="331564"/>
              </a:xfrm>
            </p:grpSpPr>
            <p:sp>
              <p:nvSpPr>
                <p:cNvPr id="1107" name="Oval 1106"/>
                <p:cNvSpPr>
                  <a:spLocks noChangeAspect="1"/>
                </p:cNvSpPr>
                <p:nvPr/>
              </p:nvSpPr>
              <p:spPr bwMode="auto">
                <a:xfrm>
                  <a:off x="707229" y="3610760"/>
                  <a:ext cx="336638" cy="331564"/>
                </a:xfrm>
                <a:prstGeom prst="ellipse">
                  <a:avLst/>
                </a:prstGeom>
                <a:solidFill>
                  <a:schemeClr val="accent1">
                    <a:lumMod val="20000"/>
                    <a:lumOff val="8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108" name="Picture 1107" descr="525px-Microsoft_Exchange_Logo.svg.png"/>
                <p:cNvPicPr>
                  <a:picLocks noChangeAspect="1"/>
                </p:cNvPicPr>
                <p:nvPr/>
              </p:nvPicPr>
              <p:blipFill>
                <a:blip r:embed="rId19" cstate="print"/>
                <a:stretch>
                  <a:fillRect/>
                </a:stretch>
              </p:blipFill>
              <p:spPr>
                <a:xfrm>
                  <a:off x="756074" y="3654425"/>
                  <a:ext cx="228810" cy="217916"/>
                </a:xfrm>
                <a:prstGeom prst="rect">
                  <a:avLst/>
                </a:prstGeom>
              </p:spPr>
            </p:pic>
          </p:grpSp>
        </p:grpSp>
      </p:grpSp>
      <p:sp>
        <p:nvSpPr>
          <p:cNvPr id="616" name="Footer Placeholder 3"/>
          <p:cNvSpPr>
            <a:spLocks noGrp="1"/>
          </p:cNvSpPr>
          <p:nvPr>
            <p:ph type="ftr" sz="quarter" idx="10"/>
          </p:nvPr>
        </p:nvSpPr>
        <p:spPr>
          <a:xfrm>
            <a:off x="381000" y="6357938"/>
            <a:ext cx="4183063" cy="233362"/>
          </a:xfrm>
        </p:spPr>
        <p:txBody>
          <a:bodyPr/>
          <a:lstStyle/>
          <a:p>
            <a:pPr>
              <a:defRPr/>
            </a:pPr>
            <a:r>
              <a:rPr lang="en-US" dirty="0" smtClean="0"/>
              <a:t>Backup Exec 2012 Family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6"/>
          <p:cNvGrpSpPr/>
          <p:nvPr/>
        </p:nvGrpSpPr>
        <p:grpSpPr>
          <a:xfrm>
            <a:off x="381000" y="2427109"/>
            <a:ext cx="8382000" cy="1168402"/>
            <a:chOff x="381000" y="2091264"/>
            <a:chExt cx="8382000" cy="1168402"/>
          </a:xfrm>
        </p:grpSpPr>
        <p:sp>
          <p:nvSpPr>
            <p:cNvPr id="118" name="Rounded Rectangle 117"/>
            <p:cNvSpPr/>
            <p:nvPr/>
          </p:nvSpPr>
          <p:spPr bwMode="auto">
            <a:xfrm>
              <a:off x="389468" y="2362200"/>
              <a:ext cx="8373532" cy="897466"/>
            </a:xfrm>
            <a:prstGeom prst="roundRect">
              <a:avLst>
                <a:gd name="adj" fmla="val 9482"/>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119" name="Round Same Side Corner Rectangle 118"/>
            <p:cNvSpPr/>
            <p:nvPr/>
          </p:nvSpPr>
          <p:spPr bwMode="auto">
            <a:xfrm>
              <a:off x="381000" y="2091264"/>
              <a:ext cx="8381999" cy="431803"/>
            </a:xfrm>
            <a:prstGeom prst="round2SameRect">
              <a:avLst>
                <a:gd name="adj1" fmla="val 20763"/>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lvl="0">
                <a:lnSpc>
                  <a:spcPct val="90000"/>
                </a:lnSpc>
                <a:spcAft>
                  <a:spcPts val="1200"/>
                </a:spcAft>
                <a:buClr>
                  <a:srgbClr val="9A918C">
                    <a:lumMod val="50000"/>
                  </a:srgbClr>
                </a:buClr>
                <a:defRPr/>
              </a:pPr>
              <a:endParaRPr lang="en-US" kern="0" dirty="0" smtClean="0">
                <a:solidFill>
                  <a:schemeClr val="bg1"/>
                </a:solidFill>
                <a:latin typeface="Calibri"/>
              </a:endParaRPr>
            </a:p>
          </p:txBody>
        </p:sp>
      </p:grpSp>
      <p:grpSp>
        <p:nvGrpSpPr>
          <p:cNvPr id="5" name="Group 106"/>
          <p:cNvGrpSpPr/>
          <p:nvPr/>
        </p:nvGrpSpPr>
        <p:grpSpPr>
          <a:xfrm>
            <a:off x="381000" y="4859864"/>
            <a:ext cx="8382000" cy="1168402"/>
            <a:chOff x="381000" y="2091264"/>
            <a:chExt cx="8382000" cy="1168402"/>
          </a:xfrm>
        </p:grpSpPr>
        <p:sp>
          <p:nvSpPr>
            <p:cNvPr id="112" name="Rounded Rectangle 111"/>
            <p:cNvSpPr/>
            <p:nvPr/>
          </p:nvSpPr>
          <p:spPr bwMode="auto">
            <a:xfrm>
              <a:off x="389468" y="2362200"/>
              <a:ext cx="8373532" cy="897466"/>
            </a:xfrm>
            <a:prstGeom prst="roundRect">
              <a:avLst>
                <a:gd name="adj" fmla="val 9482"/>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113" name="Round Same Side Corner Rectangle 112"/>
            <p:cNvSpPr/>
            <p:nvPr/>
          </p:nvSpPr>
          <p:spPr bwMode="auto">
            <a:xfrm>
              <a:off x="381000" y="2091264"/>
              <a:ext cx="8381999" cy="431803"/>
            </a:xfrm>
            <a:prstGeom prst="round2SameRect">
              <a:avLst>
                <a:gd name="adj1" fmla="val 20763"/>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lvl="0">
                <a:lnSpc>
                  <a:spcPct val="90000"/>
                </a:lnSpc>
                <a:spcAft>
                  <a:spcPts val="1200"/>
                </a:spcAft>
                <a:buClr>
                  <a:srgbClr val="9A918C">
                    <a:lumMod val="50000"/>
                  </a:srgbClr>
                </a:buClr>
                <a:defRPr/>
              </a:pPr>
              <a:endParaRPr lang="en-US" kern="0" dirty="0" smtClean="0">
                <a:solidFill>
                  <a:schemeClr val="bg1"/>
                </a:solidFill>
                <a:latin typeface="Calibri"/>
              </a:endParaRPr>
            </a:p>
          </p:txBody>
        </p:sp>
      </p:grpSp>
      <p:grpSp>
        <p:nvGrpSpPr>
          <p:cNvPr id="7" name="Group 113"/>
          <p:cNvGrpSpPr/>
          <p:nvPr/>
        </p:nvGrpSpPr>
        <p:grpSpPr>
          <a:xfrm>
            <a:off x="381000" y="3643487"/>
            <a:ext cx="8382000" cy="1168402"/>
            <a:chOff x="381000" y="2091264"/>
            <a:chExt cx="8382000" cy="1168402"/>
          </a:xfrm>
        </p:grpSpPr>
        <p:sp>
          <p:nvSpPr>
            <p:cNvPr id="115" name="Rounded Rectangle 114"/>
            <p:cNvSpPr/>
            <p:nvPr/>
          </p:nvSpPr>
          <p:spPr bwMode="auto">
            <a:xfrm>
              <a:off x="389468" y="2362200"/>
              <a:ext cx="8373532" cy="897466"/>
            </a:xfrm>
            <a:prstGeom prst="roundRect">
              <a:avLst>
                <a:gd name="adj" fmla="val 9482"/>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116" name="Round Same Side Corner Rectangle 115"/>
            <p:cNvSpPr/>
            <p:nvPr/>
          </p:nvSpPr>
          <p:spPr bwMode="auto">
            <a:xfrm>
              <a:off x="381000" y="2091264"/>
              <a:ext cx="8381999" cy="431803"/>
            </a:xfrm>
            <a:prstGeom prst="round2SameRect">
              <a:avLst>
                <a:gd name="adj1" fmla="val 20763"/>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lvl="0">
                <a:lnSpc>
                  <a:spcPct val="90000"/>
                </a:lnSpc>
                <a:spcAft>
                  <a:spcPts val="1200"/>
                </a:spcAft>
                <a:buClr>
                  <a:srgbClr val="9A918C">
                    <a:lumMod val="50000"/>
                  </a:srgbClr>
                </a:buClr>
                <a:defRPr/>
              </a:pPr>
              <a:endParaRPr lang="en-US" kern="0" dirty="0" smtClean="0">
                <a:solidFill>
                  <a:schemeClr val="bg1"/>
                </a:solidFill>
                <a:latin typeface="Calibri"/>
              </a:endParaRPr>
            </a:p>
          </p:txBody>
        </p:sp>
      </p:grpSp>
      <p:grpSp>
        <p:nvGrpSpPr>
          <p:cNvPr id="8" name="Group 119"/>
          <p:cNvGrpSpPr/>
          <p:nvPr/>
        </p:nvGrpSpPr>
        <p:grpSpPr>
          <a:xfrm>
            <a:off x="381000" y="1210731"/>
            <a:ext cx="8382000" cy="1168402"/>
            <a:chOff x="381000" y="2091264"/>
            <a:chExt cx="8382000" cy="1168402"/>
          </a:xfrm>
        </p:grpSpPr>
        <p:sp>
          <p:nvSpPr>
            <p:cNvPr id="121" name="Rounded Rectangle 120"/>
            <p:cNvSpPr/>
            <p:nvPr/>
          </p:nvSpPr>
          <p:spPr bwMode="auto">
            <a:xfrm>
              <a:off x="389468" y="2362200"/>
              <a:ext cx="8373532" cy="897466"/>
            </a:xfrm>
            <a:prstGeom prst="roundRect">
              <a:avLst>
                <a:gd name="adj" fmla="val 9482"/>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122" name="Round Same Side Corner Rectangle 121"/>
            <p:cNvSpPr/>
            <p:nvPr/>
          </p:nvSpPr>
          <p:spPr bwMode="auto">
            <a:xfrm>
              <a:off x="381000" y="2091264"/>
              <a:ext cx="8381999" cy="431803"/>
            </a:xfrm>
            <a:prstGeom prst="round2SameRect">
              <a:avLst>
                <a:gd name="adj1" fmla="val 20763"/>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lvl="0">
                <a:lnSpc>
                  <a:spcPct val="90000"/>
                </a:lnSpc>
                <a:spcAft>
                  <a:spcPts val="1200"/>
                </a:spcAft>
                <a:buClr>
                  <a:srgbClr val="9A918C">
                    <a:lumMod val="50000"/>
                  </a:srgbClr>
                </a:buClr>
                <a:defRPr/>
              </a:pPr>
              <a:endParaRPr lang="en-US" kern="0" dirty="0" smtClean="0">
                <a:solidFill>
                  <a:schemeClr val="bg1"/>
                </a:solidFill>
                <a:latin typeface="Calibri"/>
              </a:endParaRPr>
            </a:p>
          </p:txBody>
        </p:sp>
      </p:grpSp>
      <p:sp>
        <p:nvSpPr>
          <p:cNvPr id="3" name="Title 2"/>
          <p:cNvSpPr>
            <a:spLocks noGrp="1"/>
          </p:cNvSpPr>
          <p:nvPr>
            <p:ph type="title"/>
          </p:nvPr>
        </p:nvSpPr>
        <p:spPr/>
        <p:txBody>
          <a:bodyPr anchor="ctr"/>
          <a:lstStyle/>
          <a:p>
            <a:r>
              <a:rPr lang="en-GB" noProof="0" dirty="0" smtClean="0"/>
              <a:t>Deduplication Everywhere</a:t>
            </a:r>
          </a:p>
        </p:txBody>
      </p:sp>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24</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grpSp>
        <p:nvGrpSpPr>
          <p:cNvPr id="9" name="Group 274"/>
          <p:cNvGrpSpPr/>
          <p:nvPr/>
        </p:nvGrpSpPr>
        <p:grpSpPr>
          <a:xfrm>
            <a:off x="5858164" y="1088531"/>
            <a:ext cx="2551110" cy="1218703"/>
            <a:chOff x="6016464" y="1088531"/>
            <a:chExt cx="2551110" cy="1218703"/>
          </a:xfrm>
        </p:grpSpPr>
        <p:sp>
          <p:nvSpPr>
            <p:cNvPr id="123" name="Oval 122"/>
            <p:cNvSpPr>
              <a:spLocks noChangeAspect="1"/>
            </p:cNvSpPr>
            <p:nvPr/>
          </p:nvSpPr>
          <p:spPr bwMode="auto">
            <a:xfrm>
              <a:off x="6907263" y="1395241"/>
              <a:ext cx="925947" cy="911993"/>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0" name="Group 273"/>
            <p:cNvGrpSpPr/>
            <p:nvPr/>
          </p:nvGrpSpPr>
          <p:grpSpPr>
            <a:xfrm>
              <a:off x="6016464" y="1088531"/>
              <a:ext cx="2551110" cy="1123206"/>
              <a:chOff x="6016464" y="1088531"/>
              <a:chExt cx="2551110" cy="1123206"/>
            </a:xfrm>
          </p:grpSpPr>
          <p:grpSp>
            <p:nvGrpSpPr>
              <p:cNvPr id="11" name="Group 238"/>
              <p:cNvGrpSpPr>
                <a:grpSpLocks noChangeAspect="1"/>
              </p:cNvGrpSpPr>
              <p:nvPr/>
            </p:nvGrpSpPr>
            <p:grpSpPr>
              <a:xfrm>
                <a:off x="7020715" y="1138222"/>
                <a:ext cx="718464" cy="1073515"/>
                <a:chOff x="6125007" y="1676400"/>
                <a:chExt cx="2254250" cy="3448050"/>
              </a:xfrm>
            </p:grpSpPr>
            <p:pic>
              <p:nvPicPr>
                <p:cNvPr id="125" name="Picture 124" descr="rack.png"/>
                <p:cNvPicPr>
                  <a:picLocks noChangeAspect="1"/>
                </p:cNvPicPr>
                <p:nvPr/>
              </p:nvPicPr>
              <p:blipFill>
                <a:blip r:embed="rId3" cstate="print"/>
                <a:stretch>
                  <a:fillRect/>
                </a:stretch>
              </p:blipFill>
              <p:spPr>
                <a:xfrm>
                  <a:off x="6125007" y="1676400"/>
                  <a:ext cx="2254250" cy="3448050"/>
                </a:xfrm>
                <a:prstGeom prst="rect">
                  <a:avLst/>
                </a:prstGeom>
              </p:spPr>
            </p:pic>
            <p:pic>
              <p:nvPicPr>
                <p:cNvPr id="126" name="Picture 125" descr="IMG_diskarray_face.png"/>
                <p:cNvPicPr>
                  <a:picLocks noChangeAspect="1"/>
                </p:cNvPicPr>
                <p:nvPr/>
              </p:nvPicPr>
              <p:blipFill>
                <a:blip r:embed="rId4" cstate="print"/>
                <a:stretch>
                  <a:fillRect/>
                </a:stretch>
              </p:blipFill>
              <p:spPr>
                <a:xfrm>
                  <a:off x="6397235" y="3793277"/>
                  <a:ext cx="647700" cy="777240"/>
                </a:xfrm>
                <a:prstGeom prst="rect">
                  <a:avLst/>
                </a:prstGeom>
              </p:spPr>
            </p:pic>
            <p:pic>
              <p:nvPicPr>
                <p:cNvPr id="127" name="Picture 126" descr="IMG_diskarray_face.png"/>
                <p:cNvPicPr>
                  <a:picLocks noChangeAspect="1"/>
                </p:cNvPicPr>
                <p:nvPr/>
              </p:nvPicPr>
              <p:blipFill>
                <a:blip r:embed="rId4" cstate="print"/>
                <a:stretch>
                  <a:fillRect/>
                </a:stretch>
              </p:blipFill>
              <p:spPr>
                <a:xfrm>
                  <a:off x="6397236" y="3374177"/>
                  <a:ext cx="647700" cy="777238"/>
                </a:xfrm>
                <a:prstGeom prst="rect">
                  <a:avLst/>
                </a:prstGeom>
              </p:spPr>
            </p:pic>
            <p:pic>
              <p:nvPicPr>
                <p:cNvPr id="128" name="Picture 127" descr="IMG_switchface.png"/>
                <p:cNvPicPr>
                  <a:picLocks noChangeAspect="1"/>
                </p:cNvPicPr>
                <p:nvPr/>
              </p:nvPicPr>
              <p:blipFill>
                <a:blip r:embed="rId5" cstate="print"/>
                <a:stretch>
                  <a:fillRect/>
                </a:stretch>
              </p:blipFill>
              <p:spPr>
                <a:xfrm>
                  <a:off x="6391520" y="3237442"/>
                  <a:ext cx="653415" cy="497840"/>
                </a:xfrm>
                <a:prstGeom prst="rect">
                  <a:avLst/>
                </a:prstGeom>
              </p:spPr>
            </p:pic>
            <p:pic>
              <p:nvPicPr>
                <p:cNvPr id="129" name="Picture 128" descr="IMG_switchface.png"/>
                <p:cNvPicPr>
                  <a:picLocks noChangeAspect="1"/>
                </p:cNvPicPr>
                <p:nvPr/>
              </p:nvPicPr>
              <p:blipFill>
                <a:blip r:embed="rId5" cstate="print"/>
                <a:stretch>
                  <a:fillRect/>
                </a:stretch>
              </p:blipFill>
              <p:spPr>
                <a:xfrm>
                  <a:off x="6391521" y="3098449"/>
                  <a:ext cx="653415" cy="497840"/>
                </a:xfrm>
                <a:prstGeom prst="rect">
                  <a:avLst/>
                </a:prstGeom>
              </p:spPr>
            </p:pic>
            <p:pic>
              <p:nvPicPr>
                <p:cNvPr id="130" name="Picture 129" descr="IMG_switchface.png"/>
                <p:cNvPicPr>
                  <a:picLocks noChangeAspect="1"/>
                </p:cNvPicPr>
                <p:nvPr/>
              </p:nvPicPr>
              <p:blipFill>
                <a:blip r:embed="rId5" cstate="print"/>
                <a:stretch>
                  <a:fillRect/>
                </a:stretch>
              </p:blipFill>
              <p:spPr>
                <a:xfrm>
                  <a:off x="6391521" y="2820458"/>
                  <a:ext cx="653415" cy="497840"/>
                </a:xfrm>
                <a:prstGeom prst="rect">
                  <a:avLst/>
                </a:prstGeom>
              </p:spPr>
            </p:pic>
            <p:pic>
              <p:nvPicPr>
                <p:cNvPr id="131" name="Picture 130" descr="IMG_switchface.png"/>
                <p:cNvPicPr>
                  <a:picLocks noChangeAspect="1"/>
                </p:cNvPicPr>
                <p:nvPr/>
              </p:nvPicPr>
              <p:blipFill>
                <a:blip r:embed="rId5" cstate="print"/>
                <a:stretch>
                  <a:fillRect/>
                </a:stretch>
              </p:blipFill>
              <p:spPr>
                <a:xfrm>
                  <a:off x="6391520" y="2959452"/>
                  <a:ext cx="653415" cy="497840"/>
                </a:xfrm>
                <a:prstGeom prst="rect">
                  <a:avLst/>
                </a:prstGeom>
              </p:spPr>
            </p:pic>
            <p:pic>
              <p:nvPicPr>
                <p:cNvPr id="132" name="Picture 131" descr="IMG_routerface.png"/>
                <p:cNvPicPr>
                  <a:picLocks noChangeAspect="1"/>
                </p:cNvPicPr>
                <p:nvPr/>
              </p:nvPicPr>
              <p:blipFill>
                <a:blip r:embed="rId6" cstate="print"/>
                <a:stretch>
                  <a:fillRect/>
                </a:stretch>
              </p:blipFill>
              <p:spPr>
                <a:xfrm>
                  <a:off x="6391518" y="2601384"/>
                  <a:ext cx="653415" cy="578739"/>
                </a:xfrm>
                <a:prstGeom prst="rect">
                  <a:avLst/>
                </a:prstGeom>
              </p:spPr>
            </p:pic>
          </p:grpSp>
          <p:pic>
            <p:nvPicPr>
              <p:cNvPr id="133" name="Picture 132" descr="dedupilication.png"/>
              <p:cNvPicPr>
                <a:picLocks noChangeAspect="1"/>
              </p:cNvPicPr>
              <p:nvPr/>
            </p:nvPicPr>
            <p:blipFill>
              <a:blip r:embed="rId7" cstate="print"/>
              <a:stretch>
                <a:fillRect/>
              </a:stretch>
            </p:blipFill>
            <p:spPr>
              <a:xfrm>
                <a:off x="7402172" y="1088531"/>
                <a:ext cx="514162" cy="590904"/>
              </a:xfrm>
              <a:prstGeom prst="rect">
                <a:avLst/>
              </a:prstGeom>
            </p:spPr>
          </p:pic>
          <p:sp>
            <p:nvSpPr>
              <p:cNvPr id="134" name="Right Arrow 133"/>
              <p:cNvSpPr/>
              <p:nvPr/>
            </p:nvSpPr>
            <p:spPr bwMode="auto">
              <a:xfrm>
                <a:off x="6841067" y="1634060"/>
                <a:ext cx="1295402" cy="457200"/>
              </a:xfrm>
              <a:prstGeom prst="rightArrow">
                <a:avLst>
                  <a:gd name="adj1" fmla="val 57408"/>
                  <a:gd name="adj2" fmla="val 50000"/>
                </a:avLst>
              </a:prstGeom>
              <a:gradFill flip="none" rotWithShape="1">
                <a:gsLst>
                  <a:gs pos="4000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endParaRPr lang="en-IE" sz="1000" i="1" dirty="0" err="1" smtClean="0">
                  <a:solidFill>
                    <a:prstClr val="black"/>
                  </a:solidFill>
                  <a:latin typeface="Calibri"/>
                </a:endParaRPr>
              </a:p>
            </p:txBody>
          </p:sp>
          <p:grpSp>
            <p:nvGrpSpPr>
              <p:cNvPr id="12" name="Group 134"/>
              <p:cNvGrpSpPr/>
              <p:nvPr/>
            </p:nvGrpSpPr>
            <p:grpSpPr>
              <a:xfrm>
                <a:off x="6016464" y="1583261"/>
                <a:ext cx="779258" cy="558798"/>
                <a:chOff x="990601" y="3471332"/>
                <a:chExt cx="755649" cy="541868"/>
              </a:xfrm>
            </p:grpSpPr>
            <p:sp>
              <p:nvSpPr>
                <p:cNvPr id="136" name="Rounded Rectangle 135"/>
                <p:cNvSpPr/>
                <p:nvPr/>
              </p:nvSpPr>
              <p:spPr bwMode="auto">
                <a:xfrm>
                  <a:off x="990601" y="3471332"/>
                  <a:ext cx="165099" cy="160868"/>
                </a:xfrm>
                <a:prstGeom prst="roundRect">
                  <a:avLst>
                    <a:gd name="adj" fmla="val 10346"/>
                  </a:avLst>
                </a:prstGeom>
                <a:solidFill>
                  <a:srgbClr val="FDBB30"/>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A</a:t>
                  </a:r>
                  <a:endParaRPr lang="en-US" sz="900" b="1" dirty="0" smtClean="0">
                    <a:solidFill>
                      <a:srgbClr val="FFFFFF"/>
                    </a:solidFill>
                    <a:latin typeface="+mj-lt"/>
                  </a:endParaRPr>
                </a:p>
              </p:txBody>
            </p:sp>
            <p:sp>
              <p:nvSpPr>
                <p:cNvPr id="137" name="Rounded Rectangle 136"/>
                <p:cNvSpPr/>
                <p:nvPr/>
              </p:nvSpPr>
              <p:spPr bwMode="auto">
                <a:xfrm>
                  <a:off x="1187451" y="3471332"/>
                  <a:ext cx="165099" cy="160868"/>
                </a:xfrm>
                <a:prstGeom prst="roundRect">
                  <a:avLst>
                    <a:gd name="adj" fmla="val 10346"/>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C</a:t>
                  </a:r>
                  <a:endParaRPr lang="en-US" sz="900" b="1" dirty="0" smtClean="0">
                    <a:solidFill>
                      <a:srgbClr val="FFFFFF"/>
                    </a:solidFill>
                    <a:latin typeface="+mj-lt"/>
                  </a:endParaRPr>
                </a:p>
              </p:txBody>
            </p:sp>
            <p:sp>
              <p:nvSpPr>
                <p:cNvPr id="138" name="Rounded Rectangle 137"/>
                <p:cNvSpPr/>
                <p:nvPr/>
              </p:nvSpPr>
              <p:spPr bwMode="auto">
                <a:xfrm>
                  <a:off x="1384301" y="3471332"/>
                  <a:ext cx="165099" cy="160868"/>
                </a:xfrm>
                <a:prstGeom prst="roundRect">
                  <a:avLst>
                    <a:gd name="adj" fmla="val 1034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B</a:t>
                  </a:r>
                  <a:endParaRPr lang="en-US" sz="900" b="1" dirty="0" smtClean="0">
                    <a:solidFill>
                      <a:srgbClr val="FFFFFF"/>
                    </a:solidFill>
                    <a:latin typeface="+mj-lt"/>
                  </a:endParaRPr>
                </a:p>
              </p:txBody>
            </p:sp>
            <p:sp>
              <p:nvSpPr>
                <p:cNvPr id="139" name="Rounded Rectangle 138"/>
                <p:cNvSpPr/>
                <p:nvPr/>
              </p:nvSpPr>
              <p:spPr bwMode="auto">
                <a:xfrm>
                  <a:off x="1581151" y="3471332"/>
                  <a:ext cx="165099" cy="160868"/>
                </a:xfrm>
                <a:prstGeom prst="roundRect">
                  <a:avLst>
                    <a:gd name="adj" fmla="val 10346"/>
                  </a:avLst>
                </a:prstGeom>
                <a:solidFill>
                  <a:srgbClr val="FDBB30"/>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A</a:t>
                  </a:r>
                  <a:endParaRPr lang="en-US" sz="900" b="1" dirty="0" smtClean="0">
                    <a:solidFill>
                      <a:srgbClr val="FFFFFF"/>
                    </a:solidFill>
                    <a:latin typeface="+mj-lt"/>
                  </a:endParaRPr>
                </a:p>
              </p:txBody>
            </p:sp>
            <p:sp>
              <p:nvSpPr>
                <p:cNvPr id="140" name="Rounded Rectangle 139"/>
                <p:cNvSpPr/>
                <p:nvPr/>
              </p:nvSpPr>
              <p:spPr bwMode="auto">
                <a:xfrm>
                  <a:off x="990601" y="3661832"/>
                  <a:ext cx="165099" cy="160868"/>
                </a:xfrm>
                <a:prstGeom prst="roundRect">
                  <a:avLst>
                    <a:gd name="adj" fmla="val 10346"/>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D</a:t>
                  </a:r>
                  <a:endParaRPr lang="en-US" sz="900" b="1" dirty="0" smtClean="0">
                    <a:solidFill>
                      <a:srgbClr val="FFFFFF"/>
                    </a:solidFill>
                    <a:latin typeface="+mj-lt"/>
                  </a:endParaRPr>
                </a:p>
              </p:txBody>
            </p:sp>
            <p:sp>
              <p:nvSpPr>
                <p:cNvPr id="141" name="Rounded Rectangle 140"/>
                <p:cNvSpPr/>
                <p:nvPr/>
              </p:nvSpPr>
              <p:spPr bwMode="auto">
                <a:xfrm>
                  <a:off x="1187451" y="3661832"/>
                  <a:ext cx="165099" cy="160868"/>
                </a:xfrm>
                <a:prstGeom prst="roundRect">
                  <a:avLst>
                    <a:gd name="adj" fmla="val 10346"/>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C</a:t>
                  </a:r>
                  <a:endParaRPr lang="en-US" sz="900" b="1" dirty="0" smtClean="0">
                    <a:solidFill>
                      <a:srgbClr val="FFFFFF"/>
                    </a:solidFill>
                    <a:latin typeface="+mj-lt"/>
                  </a:endParaRPr>
                </a:p>
              </p:txBody>
            </p:sp>
            <p:sp>
              <p:nvSpPr>
                <p:cNvPr id="142" name="Rounded Rectangle 141"/>
                <p:cNvSpPr/>
                <p:nvPr/>
              </p:nvSpPr>
              <p:spPr bwMode="auto">
                <a:xfrm>
                  <a:off x="1384301" y="3661832"/>
                  <a:ext cx="165099" cy="160868"/>
                </a:xfrm>
                <a:prstGeom prst="roundRect">
                  <a:avLst>
                    <a:gd name="adj" fmla="val 10346"/>
                  </a:avLst>
                </a:prstGeom>
                <a:solidFill>
                  <a:srgbClr val="FDBB30"/>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A</a:t>
                  </a:r>
                  <a:endParaRPr lang="en-US" sz="900" b="1" dirty="0" smtClean="0">
                    <a:solidFill>
                      <a:srgbClr val="FFFFFF"/>
                    </a:solidFill>
                    <a:latin typeface="+mj-lt"/>
                  </a:endParaRPr>
                </a:p>
              </p:txBody>
            </p:sp>
            <p:sp>
              <p:nvSpPr>
                <p:cNvPr id="143" name="Rounded Rectangle 142"/>
                <p:cNvSpPr/>
                <p:nvPr/>
              </p:nvSpPr>
              <p:spPr bwMode="auto">
                <a:xfrm>
                  <a:off x="1581151" y="3661832"/>
                  <a:ext cx="165099" cy="160868"/>
                </a:xfrm>
                <a:prstGeom prst="roundRect">
                  <a:avLst>
                    <a:gd name="adj" fmla="val 1034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B</a:t>
                  </a:r>
                  <a:endParaRPr lang="en-US" sz="900" b="1" dirty="0" smtClean="0">
                    <a:solidFill>
                      <a:srgbClr val="FFFFFF"/>
                    </a:solidFill>
                    <a:latin typeface="+mj-lt"/>
                  </a:endParaRPr>
                </a:p>
              </p:txBody>
            </p:sp>
            <p:sp>
              <p:nvSpPr>
                <p:cNvPr id="144" name="Rounded Rectangle 143"/>
                <p:cNvSpPr/>
                <p:nvPr/>
              </p:nvSpPr>
              <p:spPr bwMode="auto">
                <a:xfrm>
                  <a:off x="990601" y="3852332"/>
                  <a:ext cx="165099" cy="160868"/>
                </a:xfrm>
                <a:prstGeom prst="roundRect">
                  <a:avLst>
                    <a:gd name="adj" fmla="val 1034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B</a:t>
                  </a:r>
                  <a:endParaRPr lang="en-US" sz="900" b="1" dirty="0" smtClean="0">
                    <a:solidFill>
                      <a:srgbClr val="FFFFFF"/>
                    </a:solidFill>
                    <a:latin typeface="+mj-lt"/>
                  </a:endParaRPr>
                </a:p>
              </p:txBody>
            </p:sp>
            <p:sp>
              <p:nvSpPr>
                <p:cNvPr id="145" name="Rounded Rectangle 144"/>
                <p:cNvSpPr/>
                <p:nvPr/>
              </p:nvSpPr>
              <p:spPr bwMode="auto">
                <a:xfrm>
                  <a:off x="1187451" y="3852332"/>
                  <a:ext cx="165099" cy="160868"/>
                </a:xfrm>
                <a:prstGeom prst="roundRect">
                  <a:avLst>
                    <a:gd name="adj" fmla="val 10346"/>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D</a:t>
                  </a:r>
                  <a:endParaRPr lang="en-US" sz="900" b="1" dirty="0" smtClean="0">
                    <a:solidFill>
                      <a:srgbClr val="FFFFFF"/>
                    </a:solidFill>
                    <a:latin typeface="+mj-lt"/>
                  </a:endParaRPr>
                </a:p>
              </p:txBody>
            </p:sp>
            <p:sp>
              <p:nvSpPr>
                <p:cNvPr id="146" name="Rounded Rectangle 145"/>
                <p:cNvSpPr/>
                <p:nvPr/>
              </p:nvSpPr>
              <p:spPr bwMode="auto">
                <a:xfrm>
                  <a:off x="1384301" y="3852332"/>
                  <a:ext cx="165099" cy="160868"/>
                </a:xfrm>
                <a:prstGeom prst="roundRect">
                  <a:avLst>
                    <a:gd name="adj" fmla="val 10346"/>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D</a:t>
                  </a:r>
                  <a:endParaRPr lang="en-US" sz="900" b="1" dirty="0" smtClean="0">
                    <a:solidFill>
                      <a:srgbClr val="FFFFFF"/>
                    </a:solidFill>
                    <a:latin typeface="+mj-lt"/>
                  </a:endParaRPr>
                </a:p>
              </p:txBody>
            </p:sp>
            <p:sp>
              <p:nvSpPr>
                <p:cNvPr id="147" name="Rounded Rectangle 146"/>
                <p:cNvSpPr/>
                <p:nvPr/>
              </p:nvSpPr>
              <p:spPr bwMode="auto">
                <a:xfrm>
                  <a:off x="1581151" y="3852332"/>
                  <a:ext cx="165099" cy="160868"/>
                </a:xfrm>
                <a:prstGeom prst="roundRect">
                  <a:avLst>
                    <a:gd name="adj" fmla="val 10346"/>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C</a:t>
                  </a:r>
                  <a:endParaRPr lang="en-US" sz="900" b="1" dirty="0" smtClean="0">
                    <a:solidFill>
                      <a:srgbClr val="FFFFFF"/>
                    </a:solidFill>
                    <a:latin typeface="+mj-lt"/>
                  </a:endParaRPr>
                </a:p>
              </p:txBody>
            </p:sp>
          </p:grpSp>
          <p:grpSp>
            <p:nvGrpSpPr>
              <p:cNvPr id="13" name="Group 147"/>
              <p:cNvGrpSpPr/>
              <p:nvPr/>
            </p:nvGrpSpPr>
            <p:grpSpPr>
              <a:xfrm>
                <a:off x="8194316" y="1681487"/>
                <a:ext cx="373258" cy="362346"/>
                <a:chOff x="7556502" y="4897965"/>
                <a:chExt cx="361949" cy="351368"/>
              </a:xfrm>
            </p:grpSpPr>
            <p:sp>
              <p:nvSpPr>
                <p:cNvPr id="149" name="Rounded Rectangle 148"/>
                <p:cNvSpPr/>
                <p:nvPr/>
              </p:nvSpPr>
              <p:spPr bwMode="auto">
                <a:xfrm>
                  <a:off x="7556502" y="4897965"/>
                  <a:ext cx="165099" cy="160868"/>
                </a:xfrm>
                <a:prstGeom prst="roundRect">
                  <a:avLst>
                    <a:gd name="adj" fmla="val 10346"/>
                  </a:avLst>
                </a:prstGeom>
                <a:solidFill>
                  <a:srgbClr val="FDBB30"/>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A</a:t>
                  </a:r>
                  <a:endParaRPr lang="en-US" sz="900" b="1" dirty="0" smtClean="0">
                    <a:solidFill>
                      <a:srgbClr val="FFFFFF"/>
                    </a:solidFill>
                    <a:latin typeface="+mj-lt"/>
                  </a:endParaRPr>
                </a:p>
              </p:txBody>
            </p:sp>
            <p:sp>
              <p:nvSpPr>
                <p:cNvPr id="150" name="Rounded Rectangle 149"/>
                <p:cNvSpPr/>
                <p:nvPr/>
              </p:nvSpPr>
              <p:spPr bwMode="auto">
                <a:xfrm>
                  <a:off x="7753352" y="4897965"/>
                  <a:ext cx="165099" cy="160868"/>
                </a:xfrm>
                <a:prstGeom prst="roundRect">
                  <a:avLst>
                    <a:gd name="adj" fmla="val 1034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B</a:t>
                  </a:r>
                  <a:endParaRPr lang="en-US" sz="900" b="1" dirty="0" smtClean="0">
                    <a:solidFill>
                      <a:srgbClr val="FFFFFF"/>
                    </a:solidFill>
                    <a:latin typeface="+mj-lt"/>
                  </a:endParaRPr>
                </a:p>
              </p:txBody>
            </p:sp>
            <p:sp>
              <p:nvSpPr>
                <p:cNvPr id="151" name="Rounded Rectangle 150"/>
                <p:cNvSpPr/>
                <p:nvPr/>
              </p:nvSpPr>
              <p:spPr bwMode="auto">
                <a:xfrm>
                  <a:off x="7556502" y="5088465"/>
                  <a:ext cx="165099" cy="160868"/>
                </a:xfrm>
                <a:prstGeom prst="roundRect">
                  <a:avLst>
                    <a:gd name="adj" fmla="val 10346"/>
                  </a:avLst>
                </a:prstGeom>
                <a:solidFill>
                  <a:srgbClr val="E9830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C</a:t>
                  </a:r>
                  <a:endParaRPr lang="en-US" sz="900" b="1" dirty="0" smtClean="0">
                    <a:solidFill>
                      <a:srgbClr val="FFFFFF"/>
                    </a:solidFill>
                    <a:latin typeface="+mj-lt"/>
                  </a:endParaRPr>
                </a:p>
              </p:txBody>
            </p:sp>
            <p:sp>
              <p:nvSpPr>
                <p:cNvPr id="152" name="Rounded Rectangle 151"/>
                <p:cNvSpPr/>
                <p:nvPr/>
              </p:nvSpPr>
              <p:spPr bwMode="auto">
                <a:xfrm>
                  <a:off x="7753352" y="5088465"/>
                  <a:ext cx="165099" cy="160868"/>
                </a:xfrm>
                <a:prstGeom prst="roundRect">
                  <a:avLst>
                    <a:gd name="adj" fmla="val 10346"/>
                  </a:avLst>
                </a:prstGeom>
                <a:solidFill>
                  <a:srgbClr val="5482AB"/>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D</a:t>
                  </a:r>
                  <a:endParaRPr lang="en-US" sz="900" b="1" dirty="0" smtClean="0">
                    <a:solidFill>
                      <a:srgbClr val="FFFFFF"/>
                    </a:solidFill>
                    <a:latin typeface="+mj-lt"/>
                  </a:endParaRPr>
                </a:p>
              </p:txBody>
            </p:sp>
          </p:grpSp>
        </p:grpSp>
      </p:grpSp>
      <p:sp>
        <p:nvSpPr>
          <p:cNvPr id="2" name="Content Placeholder 1"/>
          <p:cNvSpPr>
            <a:spLocks noGrp="1"/>
          </p:cNvSpPr>
          <p:nvPr>
            <p:ph idx="1"/>
          </p:nvPr>
        </p:nvSpPr>
        <p:spPr>
          <a:xfrm>
            <a:off x="381000" y="1219200"/>
            <a:ext cx="5274733" cy="4953000"/>
          </a:xfrm>
        </p:spPr>
        <p:txBody>
          <a:bodyPr/>
          <a:lstStyle/>
          <a:p>
            <a:pPr>
              <a:buNone/>
            </a:pPr>
            <a:r>
              <a:rPr lang="en-GB" sz="2000" b="1" noProof="0" dirty="0" err="1" smtClean="0">
                <a:solidFill>
                  <a:srgbClr val="FFFFFF"/>
                </a:solidFill>
              </a:rPr>
              <a:t>Deduplication</a:t>
            </a:r>
            <a:r>
              <a:rPr lang="en-GB" sz="2000" b="1" noProof="0" dirty="0" smtClean="0">
                <a:solidFill>
                  <a:srgbClr val="FFFFFF"/>
                </a:solidFill>
              </a:rPr>
              <a:t> optimized for virtual platforms</a:t>
            </a:r>
          </a:p>
          <a:p>
            <a:pPr lvl="1">
              <a:spcAft>
                <a:spcPts val="600"/>
              </a:spcAft>
              <a:buClr>
                <a:schemeClr val="accent1">
                  <a:lumMod val="50000"/>
                </a:schemeClr>
              </a:buClr>
            </a:pPr>
            <a:r>
              <a:rPr lang="en-GB" sz="1800" noProof="0" dirty="0" smtClean="0"/>
              <a:t>Stream handlers for VMDK, VHD files</a:t>
            </a:r>
          </a:p>
          <a:p>
            <a:pPr lvl="1">
              <a:spcAft>
                <a:spcPts val="1800"/>
              </a:spcAft>
              <a:buClr>
                <a:schemeClr val="accent1">
                  <a:lumMod val="50000"/>
                </a:schemeClr>
              </a:buClr>
            </a:pPr>
            <a:r>
              <a:rPr lang="en-GB" sz="1800" noProof="0" dirty="0" smtClean="0"/>
              <a:t>Increases </a:t>
            </a:r>
            <a:r>
              <a:rPr lang="en-GB" sz="1800" noProof="0" dirty="0" err="1" smtClean="0"/>
              <a:t>deduplication</a:t>
            </a:r>
            <a:r>
              <a:rPr lang="en-GB" sz="1800" noProof="0" dirty="0" smtClean="0"/>
              <a:t> efficiency across </a:t>
            </a:r>
            <a:r>
              <a:rPr lang="en-GB" sz="1800" noProof="0" dirty="0" err="1" smtClean="0"/>
              <a:t>VMs</a:t>
            </a:r>
            <a:endParaRPr lang="en-GB" sz="1800" noProof="0" dirty="0" smtClean="0"/>
          </a:p>
          <a:p>
            <a:pPr>
              <a:buNone/>
            </a:pPr>
            <a:r>
              <a:rPr lang="en-GB" sz="2000" b="1" noProof="0" dirty="0" smtClean="0">
                <a:solidFill>
                  <a:srgbClr val="FFFFFF"/>
                </a:solidFill>
              </a:rPr>
              <a:t>Flexible </a:t>
            </a:r>
            <a:r>
              <a:rPr lang="en-GB" sz="2000" b="1" noProof="0" dirty="0" err="1" smtClean="0">
                <a:solidFill>
                  <a:srgbClr val="FFFFFF"/>
                </a:solidFill>
              </a:rPr>
              <a:t>deduplication</a:t>
            </a:r>
            <a:r>
              <a:rPr lang="en-GB" sz="2000" b="1" noProof="0" dirty="0" smtClean="0">
                <a:solidFill>
                  <a:srgbClr val="FFFFFF"/>
                </a:solidFill>
              </a:rPr>
              <a:t> choices</a:t>
            </a:r>
          </a:p>
          <a:p>
            <a:pPr lvl="1">
              <a:spcAft>
                <a:spcPts val="600"/>
              </a:spcAft>
              <a:buClr>
                <a:schemeClr val="accent1">
                  <a:lumMod val="50000"/>
                </a:schemeClr>
              </a:buClr>
            </a:pPr>
            <a:r>
              <a:rPr lang="en-GB" sz="1800" noProof="0" dirty="0" smtClean="0"/>
              <a:t>Client-side, server-side, appliance-side</a:t>
            </a:r>
          </a:p>
          <a:p>
            <a:pPr lvl="1">
              <a:spcAft>
                <a:spcPts val="1800"/>
              </a:spcAft>
              <a:buClr>
                <a:schemeClr val="accent1">
                  <a:lumMod val="50000"/>
                </a:schemeClr>
              </a:buClr>
            </a:pPr>
            <a:r>
              <a:rPr lang="en-GB" sz="1800" noProof="0" dirty="0" smtClean="0"/>
              <a:t>Mix and match</a:t>
            </a:r>
          </a:p>
          <a:p>
            <a:pPr>
              <a:buNone/>
            </a:pPr>
            <a:r>
              <a:rPr lang="en-GB" sz="2000" b="1" noProof="0" dirty="0" smtClean="0">
                <a:solidFill>
                  <a:srgbClr val="FFFFFF"/>
                </a:solidFill>
              </a:rPr>
              <a:t>Fully integrated technology</a:t>
            </a:r>
          </a:p>
          <a:p>
            <a:pPr lvl="1">
              <a:spcAft>
                <a:spcPts val="600"/>
              </a:spcAft>
            </a:pPr>
            <a:r>
              <a:rPr lang="en-GB" sz="1800" noProof="0" dirty="0" smtClean="0"/>
              <a:t>Integrated into Backup Exec software</a:t>
            </a:r>
          </a:p>
          <a:p>
            <a:pPr lvl="1">
              <a:spcAft>
                <a:spcPts val="1800"/>
              </a:spcAft>
            </a:pPr>
            <a:r>
              <a:rPr lang="en-GB" sz="1800" noProof="0" dirty="0" smtClean="0"/>
              <a:t>Integrated into the Backup Exec 3600 appliance</a:t>
            </a:r>
          </a:p>
          <a:p>
            <a:pPr>
              <a:buNone/>
            </a:pPr>
            <a:r>
              <a:rPr lang="en-GB" sz="2000" b="1" noProof="0" dirty="0" smtClean="0">
                <a:solidFill>
                  <a:schemeClr val="bg1"/>
                </a:solidFill>
              </a:rPr>
              <a:t>Heterogeneous platform support</a:t>
            </a:r>
          </a:p>
          <a:p>
            <a:pPr lvl="1">
              <a:spcAft>
                <a:spcPts val="600"/>
              </a:spcAft>
              <a:buClr>
                <a:schemeClr val="accent1">
                  <a:lumMod val="50000"/>
                </a:schemeClr>
              </a:buClr>
            </a:pPr>
            <a:r>
              <a:rPr lang="en-GB" sz="1800" noProof="0" dirty="0" err="1" smtClean="0"/>
              <a:t>Deduplication</a:t>
            </a:r>
            <a:r>
              <a:rPr lang="en-GB" sz="1800" noProof="0" dirty="0" smtClean="0"/>
              <a:t> for Windows</a:t>
            </a:r>
          </a:p>
          <a:p>
            <a:pPr lvl="1">
              <a:buClr>
                <a:schemeClr val="accent1">
                  <a:lumMod val="50000"/>
                </a:schemeClr>
              </a:buClr>
            </a:pPr>
            <a:r>
              <a:rPr lang="en-GB" sz="1800" noProof="0" dirty="0" err="1" smtClean="0"/>
              <a:t>Deduplication</a:t>
            </a:r>
            <a:r>
              <a:rPr lang="en-GB" sz="1800" noProof="0" dirty="0" smtClean="0"/>
              <a:t> for Linux</a:t>
            </a:r>
          </a:p>
        </p:txBody>
      </p:sp>
      <p:grpSp>
        <p:nvGrpSpPr>
          <p:cNvPr id="14" name="Group 70"/>
          <p:cNvGrpSpPr/>
          <p:nvPr/>
        </p:nvGrpSpPr>
        <p:grpSpPr>
          <a:xfrm>
            <a:off x="7009713" y="143930"/>
            <a:ext cx="2000591" cy="745066"/>
            <a:chOff x="7077449" y="888999"/>
            <a:chExt cx="2000591" cy="745066"/>
          </a:xfrm>
          <a:effectLst>
            <a:outerShdw blurRad="152400" dist="25400" dir="5400000">
              <a:srgbClr val="000000">
                <a:alpha val="40000"/>
              </a:srgbClr>
            </a:outerShdw>
          </a:effectLst>
        </p:grpSpPr>
        <p:sp>
          <p:nvSpPr>
            <p:cNvPr id="277" name="Oval 276"/>
            <p:cNvSpPr/>
            <p:nvPr/>
          </p:nvSpPr>
          <p:spPr bwMode="auto">
            <a:xfrm>
              <a:off x="8332974" y="888999"/>
              <a:ext cx="745066" cy="745066"/>
            </a:xfrm>
            <a:prstGeom prst="ellipse">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grpSp>
          <p:nvGrpSpPr>
            <p:cNvPr id="15" name="Group 411"/>
            <p:cNvGrpSpPr/>
            <p:nvPr/>
          </p:nvGrpSpPr>
          <p:grpSpPr>
            <a:xfrm>
              <a:off x="7077449" y="936600"/>
              <a:ext cx="1954683" cy="653251"/>
              <a:chOff x="7077449" y="936600"/>
              <a:chExt cx="1954683" cy="653251"/>
            </a:xfrm>
          </p:grpSpPr>
          <p:grpSp>
            <p:nvGrpSpPr>
              <p:cNvPr id="16" name="Group 410"/>
              <p:cNvGrpSpPr/>
              <p:nvPr/>
            </p:nvGrpSpPr>
            <p:grpSpPr>
              <a:xfrm>
                <a:off x="7103543" y="936600"/>
                <a:ext cx="1928589" cy="653251"/>
                <a:chOff x="7103543" y="936600"/>
                <a:chExt cx="1928589" cy="653251"/>
              </a:xfrm>
            </p:grpSpPr>
            <p:sp>
              <p:nvSpPr>
                <p:cNvPr id="281" name="Rounded Rectangle 280"/>
                <p:cNvSpPr/>
                <p:nvPr/>
              </p:nvSpPr>
              <p:spPr bwMode="auto">
                <a:xfrm>
                  <a:off x="7103543" y="1162584"/>
                  <a:ext cx="1647139" cy="201282"/>
                </a:xfrm>
                <a:prstGeom prst="roundRect">
                  <a:avLst>
                    <a:gd name="adj" fmla="val 5000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pic>
              <p:nvPicPr>
                <p:cNvPr id="282" name="Picture 281" descr="vray_circle_lo.png"/>
                <p:cNvPicPr>
                  <a:picLocks noChangeAspect="1"/>
                </p:cNvPicPr>
                <p:nvPr/>
              </p:nvPicPr>
              <p:blipFill>
                <a:blip r:embed="rId8" cstate="print"/>
                <a:stretch>
                  <a:fillRect/>
                </a:stretch>
              </p:blipFill>
              <p:spPr>
                <a:xfrm>
                  <a:off x="8378881" y="936600"/>
                  <a:ext cx="653251" cy="653251"/>
                </a:xfrm>
                <a:prstGeom prst="rect">
                  <a:avLst/>
                </a:prstGeom>
              </p:spPr>
            </p:pic>
          </p:grpSp>
          <p:sp>
            <p:nvSpPr>
              <p:cNvPr id="280" name="TextBox 279"/>
              <p:cNvSpPr txBox="1"/>
              <p:nvPr/>
            </p:nvSpPr>
            <p:spPr bwMode="ltGray">
              <a:xfrm>
                <a:off x="7077449" y="1161251"/>
                <a:ext cx="1262219" cy="184949"/>
              </a:xfrm>
              <a:prstGeom prst="rect">
                <a:avLst/>
              </a:prstGeom>
              <a:noFill/>
              <a:ln w="9525">
                <a:noFill/>
                <a:miter lim="800000"/>
                <a:headEnd/>
                <a:tailEnd/>
              </a:ln>
              <a:effectLst/>
            </p:spPr>
            <p:txBody>
              <a:bodyPr wrap="square" lIns="91419" tIns="45710" rIns="91419" bIns="45710" rtlCol="0" anchor="ctr" anchorCtr="0">
                <a:noAutofit/>
              </a:bodyPr>
              <a:lstStyle/>
              <a:p>
                <a:pPr algn="ctr">
                  <a:lnSpc>
                    <a:spcPct val="90000"/>
                  </a:lnSpc>
                  <a:defRPr/>
                </a:pPr>
                <a:r>
                  <a:rPr lang="en-US" sz="1100" b="1" dirty="0" smtClean="0">
                    <a:solidFill>
                      <a:srgbClr val="000000"/>
                    </a:solidFill>
                    <a:latin typeface="+mj-lt"/>
                  </a:rPr>
                  <a:t>Symantec V-Ray</a:t>
                </a:r>
                <a:endParaRPr lang="en-US" sz="1100" b="1" dirty="0">
                  <a:solidFill>
                    <a:srgbClr val="000000"/>
                  </a:solidFill>
                  <a:latin typeface="+mj-lt"/>
                </a:endParaRPr>
              </a:p>
            </p:txBody>
          </p:sp>
        </p:grpSp>
      </p:grpSp>
      <p:grpSp>
        <p:nvGrpSpPr>
          <p:cNvPr id="17" name="Group 307"/>
          <p:cNvGrpSpPr/>
          <p:nvPr/>
        </p:nvGrpSpPr>
        <p:grpSpPr>
          <a:xfrm>
            <a:off x="5614507" y="2396068"/>
            <a:ext cx="3038425" cy="1178182"/>
            <a:chOff x="5682243" y="2396068"/>
            <a:chExt cx="3038425" cy="1178182"/>
          </a:xfrm>
        </p:grpSpPr>
        <p:sp>
          <p:nvSpPr>
            <p:cNvPr id="253" name="Oval 252"/>
            <p:cNvSpPr>
              <a:spLocks noChangeAspect="1"/>
            </p:cNvSpPr>
            <p:nvPr/>
          </p:nvSpPr>
          <p:spPr bwMode="auto">
            <a:xfrm>
              <a:off x="5816606" y="2580946"/>
              <a:ext cx="770462" cy="758850"/>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8" name="Group 247"/>
            <p:cNvGrpSpPr/>
            <p:nvPr/>
          </p:nvGrpSpPr>
          <p:grpSpPr>
            <a:xfrm>
              <a:off x="5682243" y="2396068"/>
              <a:ext cx="535648" cy="638537"/>
              <a:chOff x="5140377" y="2396068"/>
              <a:chExt cx="535648" cy="638537"/>
            </a:xfrm>
          </p:grpSpPr>
          <p:grpSp>
            <p:nvGrpSpPr>
              <p:cNvPr id="19" name="Group 238"/>
              <p:cNvGrpSpPr>
                <a:grpSpLocks noChangeAspect="1"/>
              </p:cNvGrpSpPr>
              <p:nvPr/>
            </p:nvGrpSpPr>
            <p:grpSpPr>
              <a:xfrm>
                <a:off x="5140377" y="2439962"/>
                <a:ext cx="367600" cy="549261"/>
                <a:chOff x="6125007" y="1676400"/>
                <a:chExt cx="2254250" cy="3448050"/>
              </a:xfrm>
            </p:grpSpPr>
            <p:pic>
              <p:nvPicPr>
                <p:cNvPr id="189" name="Picture 188" descr="rack.png"/>
                <p:cNvPicPr>
                  <a:picLocks noChangeAspect="1"/>
                </p:cNvPicPr>
                <p:nvPr/>
              </p:nvPicPr>
              <p:blipFill>
                <a:blip r:embed="rId3" cstate="print"/>
                <a:stretch>
                  <a:fillRect/>
                </a:stretch>
              </p:blipFill>
              <p:spPr>
                <a:xfrm>
                  <a:off x="6125007" y="1676400"/>
                  <a:ext cx="2254250" cy="3448050"/>
                </a:xfrm>
                <a:prstGeom prst="rect">
                  <a:avLst/>
                </a:prstGeom>
              </p:spPr>
            </p:pic>
            <p:pic>
              <p:nvPicPr>
                <p:cNvPr id="190" name="Picture 189" descr="IMG_diskarray_face.png"/>
                <p:cNvPicPr>
                  <a:picLocks noChangeAspect="1"/>
                </p:cNvPicPr>
                <p:nvPr/>
              </p:nvPicPr>
              <p:blipFill>
                <a:blip r:embed="rId4" cstate="print"/>
                <a:stretch>
                  <a:fillRect/>
                </a:stretch>
              </p:blipFill>
              <p:spPr>
                <a:xfrm>
                  <a:off x="6397235" y="3793277"/>
                  <a:ext cx="647700" cy="777240"/>
                </a:xfrm>
                <a:prstGeom prst="rect">
                  <a:avLst/>
                </a:prstGeom>
              </p:spPr>
            </p:pic>
            <p:pic>
              <p:nvPicPr>
                <p:cNvPr id="191" name="Picture 190" descr="IMG_diskarray_face.png"/>
                <p:cNvPicPr>
                  <a:picLocks noChangeAspect="1"/>
                </p:cNvPicPr>
                <p:nvPr/>
              </p:nvPicPr>
              <p:blipFill>
                <a:blip r:embed="rId4" cstate="print"/>
                <a:stretch>
                  <a:fillRect/>
                </a:stretch>
              </p:blipFill>
              <p:spPr>
                <a:xfrm>
                  <a:off x="6397236" y="3374177"/>
                  <a:ext cx="647700" cy="777238"/>
                </a:xfrm>
                <a:prstGeom prst="rect">
                  <a:avLst/>
                </a:prstGeom>
              </p:spPr>
            </p:pic>
            <p:pic>
              <p:nvPicPr>
                <p:cNvPr id="192" name="Picture 191" descr="IMG_switchface.png"/>
                <p:cNvPicPr>
                  <a:picLocks noChangeAspect="1"/>
                </p:cNvPicPr>
                <p:nvPr/>
              </p:nvPicPr>
              <p:blipFill>
                <a:blip r:embed="rId5" cstate="print"/>
                <a:stretch>
                  <a:fillRect/>
                </a:stretch>
              </p:blipFill>
              <p:spPr>
                <a:xfrm>
                  <a:off x="6391520" y="3237442"/>
                  <a:ext cx="653415" cy="497840"/>
                </a:xfrm>
                <a:prstGeom prst="rect">
                  <a:avLst/>
                </a:prstGeom>
              </p:spPr>
            </p:pic>
            <p:pic>
              <p:nvPicPr>
                <p:cNvPr id="193" name="Picture 192" descr="IMG_switchface.png"/>
                <p:cNvPicPr>
                  <a:picLocks noChangeAspect="1"/>
                </p:cNvPicPr>
                <p:nvPr/>
              </p:nvPicPr>
              <p:blipFill>
                <a:blip r:embed="rId5" cstate="print"/>
                <a:stretch>
                  <a:fillRect/>
                </a:stretch>
              </p:blipFill>
              <p:spPr>
                <a:xfrm>
                  <a:off x="6391521" y="3098449"/>
                  <a:ext cx="653415" cy="497840"/>
                </a:xfrm>
                <a:prstGeom prst="rect">
                  <a:avLst/>
                </a:prstGeom>
              </p:spPr>
            </p:pic>
            <p:pic>
              <p:nvPicPr>
                <p:cNvPr id="194" name="Picture 193" descr="IMG_switchface.png"/>
                <p:cNvPicPr>
                  <a:picLocks noChangeAspect="1"/>
                </p:cNvPicPr>
                <p:nvPr/>
              </p:nvPicPr>
              <p:blipFill>
                <a:blip r:embed="rId5" cstate="print"/>
                <a:stretch>
                  <a:fillRect/>
                </a:stretch>
              </p:blipFill>
              <p:spPr>
                <a:xfrm>
                  <a:off x="6391521" y="2820458"/>
                  <a:ext cx="653415" cy="497840"/>
                </a:xfrm>
                <a:prstGeom prst="rect">
                  <a:avLst/>
                </a:prstGeom>
              </p:spPr>
            </p:pic>
            <p:pic>
              <p:nvPicPr>
                <p:cNvPr id="195" name="Picture 194" descr="IMG_switchface.png"/>
                <p:cNvPicPr>
                  <a:picLocks noChangeAspect="1"/>
                </p:cNvPicPr>
                <p:nvPr/>
              </p:nvPicPr>
              <p:blipFill>
                <a:blip r:embed="rId5" cstate="print"/>
                <a:stretch>
                  <a:fillRect/>
                </a:stretch>
              </p:blipFill>
              <p:spPr>
                <a:xfrm>
                  <a:off x="6391520" y="2959452"/>
                  <a:ext cx="653415" cy="497840"/>
                </a:xfrm>
                <a:prstGeom prst="rect">
                  <a:avLst/>
                </a:prstGeom>
              </p:spPr>
            </p:pic>
            <p:pic>
              <p:nvPicPr>
                <p:cNvPr id="196" name="Picture 195" descr="IMG_routerface.png"/>
                <p:cNvPicPr>
                  <a:picLocks noChangeAspect="1"/>
                </p:cNvPicPr>
                <p:nvPr/>
              </p:nvPicPr>
              <p:blipFill>
                <a:blip r:embed="rId6" cstate="print"/>
                <a:stretch>
                  <a:fillRect/>
                </a:stretch>
              </p:blipFill>
              <p:spPr>
                <a:xfrm>
                  <a:off x="6391518" y="2601384"/>
                  <a:ext cx="653415" cy="578739"/>
                </a:xfrm>
                <a:prstGeom prst="rect">
                  <a:avLst/>
                </a:prstGeom>
              </p:spPr>
            </p:pic>
          </p:grpSp>
          <p:pic>
            <p:nvPicPr>
              <p:cNvPr id="246" name="Picture 245" descr="dedupilication.png"/>
              <p:cNvPicPr>
                <a:picLocks noChangeAspect="1"/>
              </p:cNvPicPr>
              <p:nvPr/>
            </p:nvPicPr>
            <p:blipFill>
              <a:blip r:embed="rId9" cstate="print"/>
              <a:stretch>
                <a:fillRect/>
              </a:stretch>
            </p:blipFill>
            <p:spPr>
              <a:xfrm>
                <a:off x="5343238" y="2675468"/>
                <a:ext cx="312496" cy="359137"/>
              </a:xfrm>
              <a:prstGeom prst="rect">
                <a:avLst/>
              </a:prstGeom>
            </p:spPr>
          </p:pic>
          <p:grpSp>
            <p:nvGrpSpPr>
              <p:cNvPr id="20" name="Group 710"/>
              <p:cNvGrpSpPr/>
              <p:nvPr/>
            </p:nvGrpSpPr>
            <p:grpSpPr>
              <a:xfrm>
                <a:off x="5339387" y="2396068"/>
                <a:ext cx="336638" cy="331564"/>
                <a:chOff x="7918151" y="5256033"/>
                <a:chExt cx="599316" cy="590284"/>
              </a:xfrm>
            </p:grpSpPr>
            <p:sp>
              <p:nvSpPr>
                <p:cNvPr id="187" name="Oval 186"/>
                <p:cNvSpPr>
                  <a:spLocks noChangeAspect="1"/>
                </p:cNvSpPr>
                <p:nvPr/>
              </p:nvSpPr>
              <p:spPr bwMode="auto">
                <a:xfrm>
                  <a:off x="7918151" y="5256033"/>
                  <a:ext cx="599316" cy="59028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88" name="Picture 187" descr="windows-translogo.png"/>
                <p:cNvPicPr>
                  <a:picLocks noChangeAspect="1"/>
                </p:cNvPicPr>
                <p:nvPr/>
              </p:nvPicPr>
              <p:blipFill>
                <a:blip r:embed="rId10" cstate="print"/>
                <a:stretch>
                  <a:fillRect/>
                </a:stretch>
              </p:blipFill>
              <p:spPr>
                <a:xfrm>
                  <a:off x="8026401" y="5389278"/>
                  <a:ext cx="372532" cy="329712"/>
                </a:xfrm>
                <a:prstGeom prst="rect">
                  <a:avLst/>
                </a:prstGeom>
              </p:spPr>
            </p:pic>
          </p:grpSp>
        </p:grpSp>
        <p:grpSp>
          <p:nvGrpSpPr>
            <p:cNvPr id="21" name="Group 246"/>
            <p:cNvGrpSpPr/>
            <p:nvPr/>
          </p:nvGrpSpPr>
          <p:grpSpPr>
            <a:xfrm>
              <a:off x="6088643" y="2709828"/>
              <a:ext cx="535648" cy="612643"/>
              <a:chOff x="5546777" y="2709828"/>
              <a:chExt cx="535648" cy="612643"/>
            </a:xfrm>
          </p:grpSpPr>
          <p:grpSp>
            <p:nvGrpSpPr>
              <p:cNvPr id="22" name="Group 238"/>
              <p:cNvGrpSpPr>
                <a:grpSpLocks noChangeAspect="1"/>
              </p:cNvGrpSpPr>
              <p:nvPr/>
            </p:nvGrpSpPr>
            <p:grpSpPr>
              <a:xfrm>
                <a:off x="5546777" y="2731497"/>
                <a:ext cx="367600" cy="549261"/>
                <a:chOff x="6125007" y="1676400"/>
                <a:chExt cx="2254250" cy="3448050"/>
              </a:xfrm>
            </p:grpSpPr>
            <p:pic>
              <p:nvPicPr>
                <p:cNvPr id="177" name="Picture 176" descr="rack.png"/>
                <p:cNvPicPr>
                  <a:picLocks noChangeAspect="1"/>
                </p:cNvPicPr>
                <p:nvPr/>
              </p:nvPicPr>
              <p:blipFill>
                <a:blip r:embed="rId3" cstate="print"/>
                <a:stretch>
                  <a:fillRect/>
                </a:stretch>
              </p:blipFill>
              <p:spPr>
                <a:xfrm>
                  <a:off x="6125007" y="1676400"/>
                  <a:ext cx="2254250" cy="3448050"/>
                </a:xfrm>
                <a:prstGeom prst="rect">
                  <a:avLst/>
                </a:prstGeom>
              </p:spPr>
            </p:pic>
            <p:pic>
              <p:nvPicPr>
                <p:cNvPr id="178" name="Picture 177" descr="IMG_diskarray_face.png"/>
                <p:cNvPicPr>
                  <a:picLocks noChangeAspect="1"/>
                </p:cNvPicPr>
                <p:nvPr/>
              </p:nvPicPr>
              <p:blipFill>
                <a:blip r:embed="rId4" cstate="print"/>
                <a:stretch>
                  <a:fillRect/>
                </a:stretch>
              </p:blipFill>
              <p:spPr>
                <a:xfrm>
                  <a:off x="6397235" y="3793277"/>
                  <a:ext cx="647700" cy="777240"/>
                </a:xfrm>
                <a:prstGeom prst="rect">
                  <a:avLst/>
                </a:prstGeom>
              </p:spPr>
            </p:pic>
            <p:pic>
              <p:nvPicPr>
                <p:cNvPr id="179" name="Picture 178" descr="IMG_diskarray_face.png"/>
                <p:cNvPicPr>
                  <a:picLocks noChangeAspect="1"/>
                </p:cNvPicPr>
                <p:nvPr/>
              </p:nvPicPr>
              <p:blipFill>
                <a:blip r:embed="rId4" cstate="print"/>
                <a:stretch>
                  <a:fillRect/>
                </a:stretch>
              </p:blipFill>
              <p:spPr>
                <a:xfrm>
                  <a:off x="6397236" y="3374177"/>
                  <a:ext cx="647700" cy="777238"/>
                </a:xfrm>
                <a:prstGeom prst="rect">
                  <a:avLst/>
                </a:prstGeom>
              </p:spPr>
            </p:pic>
            <p:pic>
              <p:nvPicPr>
                <p:cNvPr id="180" name="Picture 179" descr="IMG_switchface.png"/>
                <p:cNvPicPr>
                  <a:picLocks noChangeAspect="1"/>
                </p:cNvPicPr>
                <p:nvPr/>
              </p:nvPicPr>
              <p:blipFill>
                <a:blip r:embed="rId5" cstate="print"/>
                <a:stretch>
                  <a:fillRect/>
                </a:stretch>
              </p:blipFill>
              <p:spPr>
                <a:xfrm>
                  <a:off x="6391520" y="3237442"/>
                  <a:ext cx="653415" cy="497840"/>
                </a:xfrm>
                <a:prstGeom prst="rect">
                  <a:avLst/>
                </a:prstGeom>
              </p:spPr>
            </p:pic>
            <p:pic>
              <p:nvPicPr>
                <p:cNvPr id="181" name="Picture 180" descr="IMG_switchface.png"/>
                <p:cNvPicPr>
                  <a:picLocks noChangeAspect="1"/>
                </p:cNvPicPr>
                <p:nvPr/>
              </p:nvPicPr>
              <p:blipFill>
                <a:blip r:embed="rId5" cstate="print"/>
                <a:stretch>
                  <a:fillRect/>
                </a:stretch>
              </p:blipFill>
              <p:spPr>
                <a:xfrm>
                  <a:off x="6391521" y="3098449"/>
                  <a:ext cx="653415" cy="497840"/>
                </a:xfrm>
                <a:prstGeom prst="rect">
                  <a:avLst/>
                </a:prstGeom>
              </p:spPr>
            </p:pic>
            <p:pic>
              <p:nvPicPr>
                <p:cNvPr id="182" name="Picture 181" descr="IMG_switchface.png"/>
                <p:cNvPicPr>
                  <a:picLocks noChangeAspect="1"/>
                </p:cNvPicPr>
                <p:nvPr/>
              </p:nvPicPr>
              <p:blipFill>
                <a:blip r:embed="rId5" cstate="print"/>
                <a:stretch>
                  <a:fillRect/>
                </a:stretch>
              </p:blipFill>
              <p:spPr>
                <a:xfrm>
                  <a:off x="6391521" y="2820458"/>
                  <a:ext cx="653415" cy="497840"/>
                </a:xfrm>
                <a:prstGeom prst="rect">
                  <a:avLst/>
                </a:prstGeom>
              </p:spPr>
            </p:pic>
            <p:pic>
              <p:nvPicPr>
                <p:cNvPr id="183" name="Picture 182" descr="IMG_switchface.png"/>
                <p:cNvPicPr>
                  <a:picLocks noChangeAspect="1"/>
                </p:cNvPicPr>
                <p:nvPr/>
              </p:nvPicPr>
              <p:blipFill>
                <a:blip r:embed="rId5" cstate="print"/>
                <a:stretch>
                  <a:fillRect/>
                </a:stretch>
              </p:blipFill>
              <p:spPr>
                <a:xfrm>
                  <a:off x="6391520" y="2959452"/>
                  <a:ext cx="653415" cy="497840"/>
                </a:xfrm>
                <a:prstGeom prst="rect">
                  <a:avLst/>
                </a:prstGeom>
              </p:spPr>
            </p:pic>
            <p:pic>
              <p:nvPicPr>
                <p:cNvPr id="184" name="Picture 183" descr="IMG_routerface.png"/>
                <p:cNvPicPr>
                  <a:picLocks noChangeAspect="1"/>
                </p:cNvPicPr>
                <p:nvPr/>
              </p:nvPicPr>
              <p:blipFill>
                <a:blip r:embed="rId6" cstate="print"/>
                <a:stretch>
                  <a:fillRect/>
                </a:stretch>
              </p:blipFill>
              <p:spPr>
                <a:xfrm>
                  <a:off x="6391518" y="2601384"/>
                  <a:ext cx="653415" cy="578739"/>
                </a:xfrm>
                <a:prstGeom prst="rect">
                  <a:avLst/>
                </a:prstGeom>
              </p:spPr>
            </p:pic>
          </p:grpSp>
          <p:pic>
            <p:nvPicPr>
              <p:cNvPr id="245" name="Picture 244" descr="dedupilication.png"/>
              <p:cNvPicPr>
                <a:picLocks noChangeAspect="1"/>
              </p:cNvPicPr>
              <p:nvPr/>
            </p:nvPicPr>
            <p:blipFill>
              <a:blip r:embed="rId9" cstate="print"/>
              <a:stretch>
                <a:fillRect/>
              </a:stretch>
            </p:blipFill>
            <p:spPr>
              <a:xfrm>
                <a:off x="5741171" y="2963334"/>
                <a:ext cx="312496" cy="359137"/>
              </a:xfrm>
              <a:prstGeom prst="rect">
                <a:avLst/>
              </a:prstGeom>
            </p:spPr>
          </p:pic>
          <p:grpSp>
            <p:nvGrpSpPr>
              <p:cNvPr id="23" name="Group 991"/>
              <p:cNvGrpSpPr/>
              <p:nvPr/>
            </p:nvGrpSpPr>
            <p:grpSpPr>
              <a:xfrm>
                <a:off x="5745787" y="2709828"/>
                <a:ext cx="336638" cy="331564"/>
                <a:chOff x="891379" y="2929961"/>
                <a:chExt cx="336638" cy="331564"/>
              </a:xfrm>
            </p:grpSpPr>
            <p:sp>
              <p:nvSpPr>
                <p:cNvPr id="175" name="Oval 174"/>
                <p:cNvSpPr>
                  <a:spLocks noChangeAspect="1"/>
                </p:cNvSpPr>
                <p:nvPr/>
              </p:nvSpPr>
              <p:spPr bwMode="auto">
                <a:xfrm>
                  <a:off x="891379" y="2929961"/>
                  <a:ext cx="336638" cy="331564"/>
                </a:xfrm>
                <a:prstGeom prst="ellipse">
                  <a:avLst/>
                </a:prstGeom>
                <a:solidFill>
                  <a:schemeClr val="accent1">
                    <a:lumMod val="20000"/>
                    <a:lumOff val="80000"/>
                  </a:schemeClr>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25400" h="254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176" name="Picture 840" descr="Linux"/>
                <p:cNvPicPr>
                  <a:picLocks noChangeAspect="1" noChangeArrowheads="1"/>
                </p:cNvPicPr>
                <p:nvPr/>
              </p:nvPicPr>
              <p:blipFill>
                <a:blip r:embed="rId11" cstate="print"/>
                <a:srcRect/>
                <a:stretch>
                  <a:fillRect/>
                </a:stretch>
              </p:blipFill>
              <p:spPr bwMode="auto">
                <a:xfrm>
                  <a:off x="957953" y="2973712"/>
                  <a:ext cx="188008" cy="220338"/>
                </a:xfrm>
                <a:prstGeom prst="rect">
                  <a:avLst/>
                </a:prstGeom>
                <a:noFill/>
                <a:ln w="9525">
                  <a:noFill/>
                  <a:miter lim="800000"/>
                  <a:headEnd/>
                  <a:tailEnd/>
                </a:ln>
              </p:spPr>
            </p:pic>
          </p:grpSp>
        </p:grpSp>
        <p:sp>
          <p:nvSpPr>
            <p:cNvPr id="250" name="TextBox 249"/>
            <p:cNvSpPr txBox="1"/>
            <p:nvPr/>
          </p:nvSpPr>
          <p:spPr bwMode="ltGray">
            <a:xfrm>
              <a:off x="5721845" y="3314822"/>
              <a:ext cx="940211" cy="259428"/>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en-US" sz="1200" dirty="0" smtClean="0">
                  <a:solidFill>
                    <a:schemeClr val="bg2">
                      <a:lumMod val="50000"/>
                    </a:schemeClr>
                  </a:solidFill>
                  <a:latin typeface="Calibri" pitchFamily="34" charset="0"/>
                </a:rPr>
                <a:t>Client</a:t>
              </a:r>
              <a:endParaRPr lang="en-IE" sz="1200" dirty="0" smtClean="0">
                <a:solidFill>
                  <a:schemeClr val="bg2">
                    <a:lumMod val="50000"/>
                  </a:schemeClr>
                </a:solidFill>
                <a:latin typeface="Calibri" pitchFamily="34" charset="0"/>
              </a:endParaRPr>
            </a:p>
          </p:txBody>
        </p:sp>
        <p:sp>
          <p:nvSpPr>
            <p:cNvPr id="251" name="TextBox 250"/>
            <p:cNvSpPr txBox="1"/>
            <p:nvPr/>
          </p:nvSpPr>
          <p:spPr bwMode="ltGray">
            <a:xfrm>
              <a:off x="6736403" y="3310466"/>
              <a:ext cx="940211" cy="259428"/>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en-US" sz="1200" dirty="0" smtClean="0">
                  <a:solidFill>
                    <a:schemeClr val="bg2">
                      <a:lumMod val="50000"/>
                    </a:schemeClr>
                  </a:solidFill>
                  <a:latin typeface="Calibri" pitchFamily="34" charset="0"/>
                </a:rPr>
                <a:t>Server</a:t>
              </a:r>
              <a:endParaRPr lang="en-IE" sz="1200" dirty="0" smtClean="0">
                <a:solidFill>
                  <a:schemeClr val="bg2">
                    <a:lumMod val="50000"/>
                  </a:schemeClr>
                </a:solidFill>
                <a:latin typeface="Calibri" pitchFamily="34" charset="0"/>
              </a:endParaRPr>
            </a:p>
          </p:txBody>
        </p:sp>
        <p:sp>
          <p:nvSpPr>
            <p:cNvPr id="252" name="TextBox 251"/>
            <p:cNvSpPr txBox="1"/>
            <p:nvPr/>
          </p:nvSpPr>
          <p:spPr bwMode="ltGray">
            <a:xfrm>
              <a:off x="7776122" y="3310466"/>
              <a:ext cx="940211" cy="259428"/>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en-US" sz="1200" dirty="0" smtClean="0">
                  <a:solidFill>
                    <a:schemeClr val="bg2">
                      <a:lumMod val="50000"/>
                    </a:schemeClr>
                  </a:solidFill>
                  <a:latin typeface="Calibri" pitchFamily="34" charset="0"/>
                </a:rPr>
                <a:t>Appliance</a:t>
              </a:r>
              <a:endParaRPr lang="en-IE" sz="1200" dirty="0" smtClean="0">
                <a:solidFill>
                  <a:schemeClr val="bg2">
                    <a:lumMod val="50000"/>
                  </a:schemeClr>
                </a:solidFill>
                <a:latin typeface="Calibri" pitchFamily="34" charset="0"/>
              </a:endParaRPr>
            </a:p>
          </p:txBody>
        </p:sp>
        <p:grpSp>
          <p:nvGrpSpPr>
            <p:cNvPr id="24" name="Group 284"/>
            <p:cNvGrpSpPr/>
            <p:nvPr/>
          </p:nvGrpSpPr>
          <p:grpSpPr>
            <a:xfrm>
              <a:off x="7780866" y="2580946"/>
              <a:ext cx="939802" cy="758850"/>
              <a:chOff x="7746998" y="2580946"/>
              <a:chExt cx="939802" cy="758850"/>
            </a:xfrm>
          </p:grpSpPr>
          <p:sp>
            <p:nvSpPr>
              <p:cNvPr id="273" name="Oval 272"/>
              <p:cNvSpPr>
                <a:spLocks noChangeAspect="1"/>
              </p:cNvSpPr>
              <p:nvPr/>
            </p:nvSpPr>
            <p:spPr bwMode="auto">
              <a:xfrm>
                <a:off x="7814739" y="2580946"/>
                <a:ext cx="770462" cy="758850"/>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83" name="Picture 282" descr="backupexec_appliance2.png"/>
              <p:cNvPicPr>
                <a:picLocks noChangeAspect="1"/>
              </p:cNvPicPr>
              <p:nvPr/>
            </p:nvPicPr>
            <p:blipFill>
              <a:blip r:embed="rId12" cstate="print"/>
              <a:srcRect l="738" r="-826" b="20916"/>
              <a:stretch>
                <a:fillRect/>
              </a:stretch>
            </p:blipFill>
            <p:spPr>
              <a:xfrm>
                <a:off x="7746998" y="2734735"/>
                <a:ext cx="939802" cy="550336"/>
              </a:xfrm>
              <a:prstGeom prst="rect">
                <a:avLst/>
              </a:prstGeom>
            </p:spPr>
          </p:pic>
          <p:pic>
            <p:nvPicPr>
              <p:cNvPr id="284" name="Picture 283" descr="dedupilication.png"/>
              <p:cNvPicPr>
                <a:picLocks noChangeAspect="1"/>
              </p:cNvPicPr>
              <p:nvPr/>
            </p:nvPicPr>
            <p:blipFill>
              <a:blip r:embed="rId13" cstate="print"/>
              <a:stretch>
                <a:fillRect/>
              </a:stretch>
            </p:blipFill>
            <p:spPr>
              <a:xfrm>
                <a:off x="8284464" y="2861733"/>
                <a:ext cx="375172" cy="431168"/>
              </a:xfrm>
              <a:prstGeom prst="rect">
                <a:avLst/>
              </a:prstGeom>
            </p:spPr>
          </p:pic>
        </p:grpSp>
      </p:grpSp>
      <p:grpSp>
        <p:nvGrpSpPr>
          <p:cNvPr id="25" name="Group 285"/>
          <p:cNvGrpSpPr/>
          <p:nvPr/>
        </p:nvGrpSpPr>
        <p:grpSpPr>
          <a:xfrm>
            <a:off x="6647770" y="2362201"/>
            <a:ext cx="971898" cy="1024466"/>
            <a:chOff x="6807206" y="2362201"/>
            <a:chExt cx="971898" cy="1024466"/>
          </a:xfrm>
        </p:grpSpPr>
        <p:sp>
          <p:nvSpPr>
            <p:cNvPr id="254" name="Oval 253"/>
            <p:cNvSpPr>
              <a:spLocks noChangeAspect="1"/>
            </p:cNvSpPr>
            <p:nvPr/>
          </p:nvSpPr>
          <p:spPr bwMode="auto">
            <a:xfrm>
              <a:off x="6807206" y="2580946"/>
              <a:ext cx="770462" cy="758850"/>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26" name="Group 17"/>
            <p:cNvGrpSpPr/>
            <p:nvPr/>
          </p:nvGrpSpPr>
          <p:grpSpPr>
            <a:xfrm>
              <a:off x="6885463" y="2362201"/>
              <a:ext cx="606272" cy="927336"/>
              <a:chOff x="3098800" y="905646"/>
              <a:chExt cx="3454400" cy="5283774"/>
            </a:xfrm>
          </p:grpSpPr>
          <p:pic>
            <p:nvPicPr>
              <p:cNvPr id="256" name="Picture 5" descr="serverstack_blank.png"/>
              <p:cNvPicPr>
                <a:picLocks noChangeAspect="1"/>
              </p:cNvPicPr>
              <p:nvPr/>
            </p:nvPicPr>
            <p:blipFill>
              <a:blip r:embed="rId14" cstate="print"/>
              <a:stretch>
                <a:fillRect/>
              </a:stretch>
            </p:blipFill>
            <p:spPr>
              <a:xfrm>
                <a:off x="3098800" y="905646"/>
                <a:ext cx="3454400" cy="5283774"/>
              </a:xfrm>
              <a:prstGeom prst="rect">
                <a:avLst/>
              </a:prstGeom>
            </p:spPr>
          </p:pic>
          <p:pic>
            <p:nvPicPr>
              <p:cNvPr id="257" name="Picture 256" descr="severrack_appliances.png"/>
              <p:cNvPicPr>
                <a:picLocks noChangeAspect="1"/>
              </p:cNvPicPr>
              <p:nvPr/>
            </p:nvPicPr>
            <p:blipFill>
              <a:blip r:embed="rId15" cstate="print">
                <a:lum bright="-11000"/>
              </a:blip>
              <a:stretch>
                <a:fillRect/>
              </a:stretch>
            </p:blipFill>
            <p:spPr>
              <a:xfrm>
                <a:off x="3592546" y="3208870"/>
                <a:ext cx="875172" cy="1137944"/>
              </a:xfrm>
              <a:prstGeom prst="rect">
                <a:avLst/>
              </a:prstGeom>
            </p:spPr>
          </p:pic>
          <p:grpSp>
            <p:nvGrpSpPr>
              <p:cNvPr id="27" name="Group 16"/>
              <p:cNvGrpSpPr/>
              <p:nvPr/>
            </p:nvGrpSpPr>
            <p:grpSpPr>
              <a:xfrm>
                <a:off x="3536357" y="3847061"/>
                <a:ext cx="972145" cy="1490629"/>
                <a:chOff x="1081022" y="3847073"/>
                <a:chExt cx="972145" cy="1490628"/>
              </a:xfrm>
            </p:grpSpPr>
            <p:pic>
              <p:nvPicPr>
                <p:cNvPr id="264" name="Picture 263" descr="BE3600_isoplate.png"/>
                <p:cNvPicPr>
                  <a:picLocks noChangeAspect="1"/>
                </p:cNvPicPr>
                <p:nvPr/>
              </p:nvPicPr>
              <p:blipFill>
                <a:blip r:embed="rId16" cstate="print"/>
                <a:stretch>
                  <a:fillRect/>
                </a:stretch>
              </p:blipFill>
              <p:spPr>
                <a:xfrm>
                  <a:off x="1081022" y="4558272"/>
                  <a:ext cx="972145" cy="779429"/>
                </a:xfrm>
                <a:prstGeom prst="rect">
                  <a:avLst/>
                </a:prstGeom>
              </p:spPr>
            </p:pic>
            <p:pic>
              <p:nvPicPr>
                <p:cNvPr id="265" name="Picture 8" descr="BE3600_isoplate.png"/>
                <p:cNvPicPr>
                  <a:picLocks noChangeAspect="1"/>
                </p:cNvPicPr>
                <p:nvPr/>
              </p:nvPicPr>
              <p:blipFill>
                <a:blip r:embed="rId16" cstate="print"/>
                <a:stretch>
                  <a:fillRect/>
                </a:stretch>
              </p:blipFill>
              <p:spPr>
                <a:xfrm>
                  <a:off x="1081022" y="4321206"/>
                  <a:ext cx="972145" cy="779429"/>
                </a:xfrm>
                <a:prstGeom prst="rect">
                  <a:avLst/>
                </a:prstGeom>
              </p:spPr>
            </p:pic>
            <p:pic>
              <p:nvPicPr>
                <p:cNvPr id="266" name="Picture 265" descr="BE3600_isoplate.png"/>
                <p:cNvPicPr>
                  <a:picLocks noChangeAspect="1"/>
                </p:cNvPicPr>
                <p:nvPr/>
              </p:nvPicPr>
              <p:blipFill>
                <a:blip r:embed="rId16" cstate="print"/>
                <a:stretch>
                  <a:fillRect/>
                </a:stretch>
              </p:blipFill>
              <p:spPr>
                <a:xfrm>
                  <a:off x="1081022" y="4084139"/>
                  <a:ext cx="972145" cy="779429"/>
                </a:xfrm>
                <a:prstGeom prst="rect">
                  <a:avLst/>
                </a:prstGeom>
              </p:spPr>
            </p:pic>
            <p:pic>
              <p:nvPicPr>
                <p:cNvPr id="267" name="Picture 266" descr="BE3600_isoplate.png"/>
                <p:cNvPicPr>
                  <a:picLocks noChangeAspect="1"/>
                </p:cNvPicPr>
                <p:nvPr/>
              </p:nvPicPr>
              <p:blipFill>
                <a:blip r:embed="rId16" cstate="print"/>
                <a:stretch>
                  <a:fillRect/>
                </a:stretch>
              </p:blipFill>
              <p:spPr>
                <a:xfrm>
                  <a:off x="1081022" y="3847073"/>
                  <a:ext cx="972145" cy="779429"/>
                </a:xfrm>
                <a:prstGeom prst="rect">
                  <a:avLst/>
                </a:prstGeom>
              </p:spPr>
            </p:pic>
          </p:grpSp>
          <p:grpSp>
            <p:nvGrpSpPr>
              <p:cNvPr id="28" name="Group 396"/>
              <p:cNvGrpSpPr/>
              <p:nvPr/>
            </p:nvGrpSpPr>
            <p:grpSpPr>
              <a:xfrm>
                <a:off x="3536357" y="2314605"/>
                <a:ext cx="972145" cy="1490629"/>
                <a:chOff x="1081022" y="2314607"/>
                <a:chExt cx="972145" cy="1490628"/>
              </a:xfrm>
            </p:grpSpPr>
            <p:pic>
              <p:nvPicPr>
                <p:cNvPr id="260" name="Picture 259" descr="BE3600_isoplate.png"/>
                <p:cNvPicPr>
                  <a:picLocks noChangeAspect="1"/>
                </p:cNvPicPr>
                <p:nvPr/>
              </p:nvPicPr>
              <p:blipFill>
                <a:blip r:embed="rId16" cstate="print"/>
                <a:stretch>
                  <a:fillRect/>
                </a:stretch>
              </p:blipFill>
              <p:spPr>
                <a:xfrm>
                  <a:off x="1081022" y="3025806"/>
                  <a:ext cx="972145" cy="779429"/>
                </a:xfrm>
                <a:prstGeom prst="rect">
                  <a:avLst/>
                </a:prstGeom>
              </p:spPr>
            </p:pic>
            <p:pic>
              <p:nvPicPr>
                <p:cNvPr id="261" name="Picture 260" descr="BE3600_isoplate.png"/>
                <p:cNvPicPr>
                  <a:picLocks noChangeAspect="1"/>
                </p:cNvPicPr>
                <p:nvPr/>
              </p:nvPicPr>
              <p:blipFill>
                <a:blip r:embed="rId16" cstate="print"/>
                <a:stretch>
                  <a:fillRect/>
                </a:stretch>
              </p:blipFill>
              <p:spPr>
                <a:xfrm>
                  <a:off x="1081022" y="2788740"/>
                  <a:ext cx="972145" cy="779429"/>
                </a:xfrm>
                <a:prstGeom prst="rect">
                  <a:avLst/>
                </a:prstGeom>
              </p:spPr>
            </p:pic>
            <p:pic>
              <p:nvPicPr>
                <p:cNvPr id="262" name="Picture 261" descr="BE3600_isoplate.png"/>
                <p:cNvPicPr>
                  <a:picLocks noChangeAspect="1"/>
                </p:cNvPicPr>
                <p:nvPr/>
              </p:nvPicPr>
              <p:blipFill>
                <a:blip r:embed="rId16" cstate="print"/>
                <a:stretch>
                  <a:fillRect/>
                </a:stretch>
              </p:blipFill>
              <p:spPr>
                <a:xfrm>
                  <a:off x="1081022" y="2551673"/>
                  <a:ext cx="972145" cy="779429"/>
                </a:xfrm>
                <a:prstGeom prst="rect">
                  <a:avLst/>
                </a:prstGeom>
              </p:spPr>
            </p:pic>
            <p:pic>
              <p:nvPicPr>
                <p:cNvPr id="263" name="Picture 14" descr="BE3600_isoplate.png"/>
                <p:cNvPicPr>
                  <a:picLocks noChangeAspect="1"/>
                </p:cNvPicPr>
                <p:nvPr/>
              </p:nvPicPr>
              <p:blipFill>
                <a:blip r:embed="rId16" cstate="print"/>
                <a:stretch>
                  <a:fillRect/>
                </a:stretch>
              </p:blipFill>
              <p:spPr>
                <a:xfrm>
                  <a:off x="1081022" y="2314607"/>
                  <a:ext cx="972145" cy="779429"/>
                </a:xfrm>
                <a:prstGeom prst="rect">
                  <a:avLst/>
                </a:prstGeom>
              </p:spPr>
            </p:pic>
          </p:grpSp>
        </p:grpSp>
        <p:grpSp>
          <p:nvGrpSpPr>
            <p:cNvPr id="29" name="Group 327"/>
            <p:cNvGrpSpPr/>
            <p:nvPr/>
          </p:nvGrpSpPr>
          <p:grpSpPr>
            <a:xfrm>
              <a:off x="7178975" y="2810935"/>
              <a:ext cx="501551" cy="575732"/>
              <a:chOff x="-750763" y="2607734"/>
              <a:chExt cx="445308" cy="511172"/>
            </a:xfrm>
          </p:grpSpPr>
          <p:pic>
            <p:nvPicPr>
              <p:cNvPr id="269" name="Picture 268" descr="IMG_disk_sm_silver.png"/>
              <p:cNvPicPr>
                <a:picLocks noChangeAspect="1"/>
              </p:cNvPicPr>
              <p:nvPr/>
            </p:nvPicPr>
            <p:blipFill>
              <a:blip r:embed="rId17" cstate="print"/>
              <a:stretch>
                <a:fillRect/>
              </a:stretch>
            </p:blipFill>
            <p:spPr>
              <a:xfrm>
                <a:off x="-750763" y="2774805"/>
                <a:ext cx="445308" cy="344101"/>
              </a:xfrm>
              <a:prstGeom prst="rect">
                <a:avLst/>
              </a:prstGeom>
            </p:spPr>
          </p:pic>
          <p:pic>
            <p:nvPicPr>
              <p:cNvPr id="270" name="Picture 269" descr="IMG_disk_sm_silver.png"/>
              <p:cNvPicPr>
                <a:picLocks noChangeAspect="1"/>
              </p:cNvPicPr>
              <p:nvPr/>
            </p:nvPicPr>
            <p:blipFill>
              <a:blip r:embed="rId17" cstate="print"/>
              <a:stretch>
                <a:fillRect/>
              </a:stretch>
            </p:blipFill>
            <p:spPr>
              <a:xfrm>
                <a:off x="-750763" y="2691270"/>
                <a:ext cx="445308" cy="344101"/>
              </a:xfrm>
              <a:prstGeom prst="rect">
                <a:avLst/>
              </a:prstGeom>
            </p:spPr>
          </p:pic>
          <p:pic>
            <p:nvPicPr>
              <p:cNvPr id="271" name="Picture 270" descr="IMG_disk_sm_silver.png"/>
              <p:cNvPicPr>
                <a:picLocks noChangeAspect="1"/>
              </p:cNvPicPr>
              <p:nvPr/>
            </p:nvPicPr>
            <p:blipFill>
              <a:blip r:embed="rId17" cstate="print"/>
              <a:stretch>
                <a:fillRect/>
              </a:stretch>
            </p:blipFill>
            <p:spPr>
              <a:xfrm>
                <a:off x="-750763" y="2607734"/>
                <a:ext cx="445308" cy="344101"/>
              </a:xfrm>
              <a:prstGeom prst="rect">
                <a:avLst/>
              </a:prstGeom>
            </p:spPr>
          </p:pic>
        </p:grpSp>
        <p:pic>
          <p:nvPicPr>
            <p:cNvPr id="272" name="Picture 271" descr="dedupilication.png"/>
            <p:cNvPicPr>
              <a:picLocks noChangeAspect="1"/>
            </p:cNvPicPr>
            <p:nvPr/>
          </p:nvPicPr>
          <p:blipFill>
            <a:blip r:embed="rId13" cstate="print"/>
            <a:stretch>
              <a:fillRect/>
            </a:stretch>
          </p:blipFill>
          <p:spPr>
            <a:xfrm>
              <a:off x="7403932" y="2777067"/>
              <a:ext cx="375172" cy="431168"/>
            </a:xfrm>
            <a:prstGeom prst="rect">
              <a:avLst/>
            </a:prstGeom>
          </p:spPr>
        </p:pic>
      </p:grpSp>
      <p:grpSp>
        <p:nvGrpSpPr>
          <p:cNvPr id="30" name="Group 306"/>
          <p:cNvGrpSpPr/>
          <p:nvPr/>
        </p:nvGrpSpPr>
        <p:grpSpPr>
          <a:xfrm>
            <a:off x="5933325" y="3700806"/>
            <a:ext cx="2400788" cy="1002754"/>
            <a:chOff x="6269079" y="3700806"/>
            <a:chExt cx="2400788" cy="1002754"/>
          </a:xfrm>
        </p:grpSpPr>
        <p:grpSp>
          <p:nvGrpSpPr>
            <p:cNvPr id="31" name="Group 286"/>
            <p:cNvGrpSpPr/>
            <p:nvPr/>
          </p:nvGrpSpPr>
          <p:grpSpPr>
            <a:xfrm>
              <a:off x="7560733" y="3807982"/>
              <a:ext cx="1109134" cy="895578"/>
              <a:chOff x="7746998" y="2580946"/>
              <a:chExt cx="939802" cy="758850"/>
            </a:xfrm>
          </p:grpSpPr>
          <p:sp>
            <p:nvSpPr>
              <p:cNvPr id="288" name="Oval 287"/>
              <p:cNvSpPr>
                <a:spLocks noChangeAspect="1"/>
              </p:cNvSpPr>
              <p:nvPr/>
            </p:nvSpPr>
            <p:spPr bwMode="auto">
              <a:xfrm>
                <a:off x="7814739" y="2580946"/>
                <a:ext cx="770462" cy="758850"/>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89" name="Picture 288" descr="backupexec_appliance2.png"/>
              <p:cNvPicPr>
                <a:picLocks noChangeAspect="1"/>
              </p:cNvPicPr>
              <p:nvPr/>
            </p:nvPicPr>
            <p:blipFill>
              <a:blip r:embed="rId18" cstate="print"/>
              <a:srcRect l="738" r="-826" b="20916"/>
              <a:stretch>
                <a:fillRect/>
              </a:stretch>
            </p:blipFill>
            <p:spPr>
              <a:xfrm>
                <a:off x="7746998" y="2734735"/>
                <a:ext cx="939802" cy="550336"/>
              </a:xfrm>
              <a:prstGeom prst="rect">
                <a:avLst/>
              </a:prstGeom>
            </p:spPr>
          </p:pic>
        </p:grpSp>
        <p:sp>
          <p:nvSpPr>
            <p:cNvPr id="292" name="Oval 291"/>
            <p:cNvSpPr>
              <a:spLocks noChangeAspect="1"/>
            </p:cNvSpPr>
            <p:nvPr/>
          </p:nvSpPr>
          <p:spPr bwMode="auto">
            <a:xfrm>
              <a:off x="6269079" y="3807982"/>
              <a:ext cx="909283" cy="895578"/>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96" name="Picture 295" descr="BE2012_box.png"/>
            <p:cNvPicPr>
              <a:picLocks noChangeAspect="1"/>
            </p:cNvPicPr>
            <p:nvPr/>
          </p:nvPicPr>
          <p:blipFill>
            <a:blip r:embed="rId19" cstate="print"/>
            <a:stretch>
              <a:fillRect/>
            </a:stretch>
          </p:blipFill>
          <p:spPr>
            <a:xfrm>
              <a:off x="6443133" y="3700806"/>
              <a:ext cx="575134" cy="827988"/>
            </a:xfrm>
            <a:prstGeom prst="rect">
              <a:avLst/>
            </a:prstGeom>
            <a:effectLst>
              <a:outerShdw blurRad="101600" dist="38100" dir="2700000">
                <a:srgbClr val="000000">
                  <a:alpha val="43000"/>
                </a:srgbClr>
              </a:outerShdw>
            </a:effectLst>
          </p:spPr>
        </p:pic>
        <p:pic>
          <p:nvPicPr>
            <p:cNvPr id="302" name="Picture 301" descr="dedupilication.png"/>
            <p:cNvPicPr>
              <a:picLocks noChangeAspect="1"/>
            </p:cNvPicPr>
            <p:nvPr/>
          </p:nvPicPr>
          <p:blipFill>
            <a:blip r:embed="rId13" cstate="print"/>
            <a:stretch>
              <a:fillRect/>
            </a:stretch>
          </p:blipFill>
          <p:spPr>
            <a:xfrm>
              <a:off x="8259065" y="4165600"/>
              <a:ext cx="375172" cy="431168"/>
            </a:xfrm>
            <a:prstGeom prst="rect">
              <a:avLst/>
            </a:prstGeom>
          </p:spPr>
        </p:pic>
        <p:pic>
          <p:nvPicPr>
            <p:cNvPr id="303" name="Picture 302" descr="dedupilication.png"/>
            <p:cNvPicPr>
              <a:picLocks noChangeAspect="1"/>
            </p:cNvPicPr>
            <p:nvPr/>
          </p:nvPicPr>
          <p:blipFill>
            <a:blip r:embed="rId13" cstate="print"/>
            <a:stretch>
              <a:fillRect/>
            </a:stretch>
          </p:blipFill>
          <p:spPr>
            <a:xfrm>
              <a:off x="6853598" y="4165600"/>
              <a:ext cx="375172" cy="431168"/>
            </a:xfrm>
            <a:prstGeom prst="rect">
              <a:avLst/>
            </a:prstGeom>
          </p:spPr>
        </p:pic>
      </p:grpSp>
      <p:grpSp>
        <p:nvGrpSpPr>
          <p:cNvPr id="224" name="Group 305"/>
          <p:cNvGrpSpPr/>
          <p:nvPr/>
        </p:nvGrpSpPr>
        <p:grpSpPr>
          <a:xfrm>
            <a:off x="6173638" y="5070146"/>
            <a:ext cx="1920163" cy="838956"/>
            <a:chOff x="6375407" y="5070146"/>
            <a:chExt cx="1920163" cy="838956"/>
          </a:xfrm>
        </p:grpSpPr>
        <p:sp>
          <p:nvSpPr>
            <p:cNvPr id="297" name="Oval 296"/>
            <p:cNvSpPr>
              <a:spLocks noChangeAspect="1"/>
            </p:cNvSpPr>
            <p:nvPr/>
          </p:nvSpPr>
          <p:spPr bwMode="auto">
            <a:xfrm>
              <a:off x="7442207" y="5070146"/>
              <a:ext cx="770462" cy="758850"/>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98" name="Oval 297"/>
            <p:cNvSpPr>
              <a:spLocks noChangeAspect="1"/>
            </p:cNvSpPr>
            <p:nvPr/>
          </p:nvSpPr>
          <p:spPr bwMode="auto">
            <a:xfrm>
              <a:off x="6375407" y="5070146"/>
              <a:ext cx="770462" cy="758850"/>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99" name="Picture 298" descr="windows-translogo.png"/>
            <p:cNvPicPr>
              <a:picLocks noChangeAspect="1"/>
            </p:cNvPicPr>
            <p:nvPr/>
          </p:nvPicPr>
          <p:blipFill>
            <a:blip r:embed="rId20" cstate="print"/>
            <a:stretch>
              <a:fillRect/>
            </a:stretch>
          </p:blipFill>
          <p:spPr>
            <a:xfrm>
              <a:off x="6522302" y="5218691"/>
              <a:ext cx="505032" cy="446978"/>
            </a:xfrm>
            <a:prstGeom prst="rect">
              <a:avLst/>
            </a:prstGeom>
          </p:spPr>
        </p:pic>
        <p:pic>
          <p:nvPicPr>
            <p:cNvPr id="300" name="Picture 840" descr="Linux"/>
            <p:cNvPicPr>
              <a:picLocks noChangeAspect="1" noChangeArrowheads="1"/>
            </p:cNvPicPr>
            <p:nvPr/>
          </p:nvPicPr>
          <p:blipFill>
            <a:blip r:embed="rId11" cstate="print"/>
            <a:srcRect/>
            <a:stretch>
              <a:fillRect/>
            </a:stretch>
          </p:blipFill>
          <p:spPr bwMode="auto">
            <a:xfrm>
              <a:off x="7613261" y="5185600"/>
              <a:ext cx="430072" cy="504028"/>
            </a:xfrm>
            <a:prstGeom prst="rect">
              <a:avLst/>
            </a:prstGeom>
            <a:noFill/>
            <a:ln w="9525">
              <a:noFill/>
              <a:miter lim="800000"/>
              <a:headEnd/>
              <a:tailEnd/>
            </a:ln>
          </p:spPr>
        </p:pic>
        <p:pic>
          <p:nvPicPr>
            <p:cNvPr id="304" name="Picture 303" descr="dedupilication.png"/>
            <p:cNvPicPr>
              <a:picLocks noChangeAspect="1"/>
            </p:cNvPicPr>
            <p:nvPr/>
          </p:nvPicPr>
          <p:blipFill>
            <a:blip r:embed="rId13" cstate="print"/>
            <a:stretch>
              <a:fillRect/>
            </a:stretch>
          </p:blipFill>
          <p:spPr>
            <a:xfrm>
              <a:off x="6853598" y="5477934"/>
              <a:ext cx="375172" cy="431168"/>
            </a:xfrm>
            <a:prstGeom prst="rect">
              <a:avLst/>
            </a:prstGeom>
          </p:spPr>
        </p:pic>
        <p:pic>
          <p:nvPicPr>
            <p:cNvPr id="305" name="Picture 304" descr="dedupilication.png"/>
            <p:cNvPicPr>
              <a:picLocks noChangeAspect="1"/>
            </p:cNvPicPr>
            <p:nvPr/>
          </p:nvPicPr>
          <p:blipFill>
            <a:blip r:embed="rId13" cstate="print"/>
            <a:stretch>
              <a:fillRect/>
            </a:stretch>
          </p:blipFill>
          <p:spPr>
            <a:xfrm>
              <a:off x="7920398" y="5477934"/>
              <a:ext cx="375172" cy="431168"/>
            </a:xfrm>
            <a:prstGeom prst="rect">
              <a:avLst/>
            </a:prstGeom>
          </p:spPr>
        </p:pic>
      </p:grpSp>
      <p:sp>
        <p:nvSpPr>
          <p:cNvPr id="135" name="Footer Placeholder 3"/>
          <p:cNvSpPr>
            <a:spLocks noGrp="1"/>
          </p:cNvSpPr>
          <p:nvPr>
            <p:ph type="ftr" sz="quarter" idx="10"/>
          </p:nvPr>
        </p:nvSpPr>
        <p:spPr>
          <a:xfrm>
            <a:off x="381000" y="6357938"/>
            <a:ext cx="4183063" cy="233362"/>
          </a:xfrm>
        </p:spPr>
        <p:txBody>
          <a:bodyPr/>
          <a:lstStyle/>
          <a:p>
            <a:pPr>
              <a:defRPr/>
            </a:pPr>
            <a:r>
              <a:rPr lang="en-US" dirty="0" smtClean="0"/>
              <a:t>Backup Exec 2012 Family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bwMode="black">
          <a:xfrm>
            <a:off x="381000" y="20145"/>
            <a:ext cx="8382000" cy="8382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ＭＳ Ｐゴシック" pitchFamily="-111" charset="-128"/>
                <a:cs typeface="ＭＳ Ｐゴシック" pitchFamily="-108" charset="-128"/>
              </a:rPr>
              <a:t>Backup – Software, Whatever</a:t>
            </a:r>
            <a:r>
              <a:rPr kumimoji="0" lang="en-US" sz="2800" b="1" i="0" u="none" strike="noStrike" kern="0" cap="none" spc="0" normalizeH="0" noProof="0" dirty="0" smtClean="0">
                <a:ln>
                  <a:noFill/>
                </a:ln>
                <a:solidFill>
                  <a:schemeClr val="tx1"/>
                </a:solidFill>
                <a:effectLst/>
                <a:uLnTx/>
                <a:uFillTx/>
                <a:latin typeface="+mj-lt"/>
                <a:ea typeface="ＭＳ Ｐゴシック" pitchFamily="-111" charset="-128"/>
                <a:cs typeface="ＭＳ Ｐゴシック" pitchFamily="-108" charset="-128"/>
              </a:rPr>
              <a:t> Your Needs</a:t>
            </a:r>
            <a:endParaRPr kumimoji="0" lang="en-US" sz="2800" b="1" i="0" u="none" strike="noStrike" kern="0" cap="none" spc="0" normalizeH="0" baseline="0" noProof="0" dirty="0" smtClean="0">
              <a:ln>
                <a:noFill/>
              </a:ln>
              <a:solidFill>
                <a:schemeClr val="tx1"/>
              </a:solidFill>
              <a:effectLst/>
              <a:uLnTx/>
              <a:uFillTx/>
              <a:latin typeface="+mj-lt"/>
              <a:ea typeface="ＭＳ Ｐゴシック" pitchFamily="-111" charset="-128"/>
              <a:cs typeface="ＭＳ Ｐゴシック" pitchFamily="-108" charset="-128"/>
            </a:endParaRPr>
          </a:p>
        </p:txBody>
      </p:sp>
      <p:sp>
        <p:nvSpPr>
          <p:cNvPr id="46" name="Footer Placeholder 4"/>
          <p:cNvSpPr txBox="1">
            <a:spLocks/>
          </p:cNvSpPr>
          <p:nvPr/>
        </p:nvSpPr>
        <p:spPr>
          <a:xfrm>
            <a:off x="380999" y="6358518"/>
            <a:ext cx="6382657" cy="232782"/>
          </a:xfrm>
          <a:prstGeom prst="rect">
            <a:avLst/>
          </a:prstGeom>
        </p:spPr>
        <p:txBody>
          <a:bodyPr anchor="ctr"/>
          <a:lstStyle/>
          <a:p>
            <a:pPr lvl="0" algn="l"/>
            <a:r>
              <a:rPr lang="en-US" sz="1200" dirty="0" smtClean="0">
                <a:solidFill>
                  <a:srgbClr val="4E4845"/>
                </a:solidFill>
                <a:latin typeface="+mj-lt"/>
              </a:rPr>
              <a:t>Technical Overview: Backup Exec 2012</a:t>
            </a:r>
            <a:endParaRPr kumimoji="0" lang="en-US" sz="1200" b="0" i="0" u="none" strike="noStrike" kern="1200" cap="none" spc="0" normalizeH="0" baseline="0" noProof="0" dirty="0">
              <a:ln>
                <a:noFill/>
              </a:ln>
              <a:solidFill>
                <a:srgbClr val="4E4845"/>
              </a:solidFill>
              <a:effectLst/>
              <a:uLnTx/>
              <a:uFillTx/>
              <a:latin typeface="+mj-lt"/>
              <a:ea typeface="+mn-ea"/>
              <a:cs typeface="+mn-cs"/>
            </a:endParaRPr>
          </a:p>
        </p:txBody>
      </p:sp>
      <p:sp>
        <p:nvSpPr>
          <p:cNvPr id="2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25</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grpSp>
        <p:nvGrpSpPr>
          <p:cNvPr id="2" name="Group 44"/>
          <p:cNvGrpSpPr/>
          <p:nvPr/>
        </p:nvGrpSpPr>
        <p:grpSpPr>
          <a:xfrm>
            <a:off x="224223" y="927849"/>
            <a:ext cx="8691178" cy="5350492"/>
            <a:chOff x="363968" y="1326230"/>
            <a:chExt cx="8411687" cy="4876457"/>
          </a:xfrm>
        </p:grpSpPr>
        <p:sp>
          <p:nvSpPr>
            <p:cNvPr id="31" name="Round Same Side Corner Rectangle 30"/>
            <p:cNvSpPr/>
            <p:nvPr/>
          </p:nvSpPr>
          <p:spPr bwMode="auto">
            <a:xfrm>
              <a:off x="3225799" y="2308020"/>
              <a:ext cx="2692401" cy="1693333"/>
            </a:xfrm>
            <a:prstGeom prst="round2SameRect">
              <a:avLst>
                <a:gd name="adj1" fmla="val 0"/>
                <a:gd name="adj2" fmla="val 0"/>
              </a:avLst>
            </a:prstGeom>
            <a:solidFill>
              <a:schemeClr val="bg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p:spPr>
          <p:txBody>
            <a:bodyPr vert="horz" wrap="square" lIns="91440" tIns="45720" rIns="91440" bIns="45720" numCol="1" rtlCol="0" anchor="ctr" anchorCtr="0" compatLnSpc="1">
              <a:prstTxWarp prst="textNoShape">
                <a:avLst/>
              </a:prstTxWarp>
            </a:bodyPr>
            <a:lstStyle/>
            <a:p>
              <a:pPr lvl="0">
                <a:lnSpc>
                  <a:spcPct val="90000"/>
                </a:lnSpc>
                <a:spcBef>
                  <a:spcPts val="0"/>
                </a:spcBef>
                <a:spcAft>
                  <a:spcPts val="800"/>
                </a:spcAft>
              </a:pPr>
              <a:endParaRPr lang="en-IE" sz="2000" b="1" dirty="0" smtClean="0">
                <a:solidFill>
                  <a:srgbClr val="FFFFFF"/>
                </a:solidFill>
                <a:latin typeface="Calibri" pitchFamily="34" charset="0"/>
              </a:endParaRPr>
            </a:p>
          </p:txBody>
        </p:sp>
        <p:pic>
          <p:nvPicPr>
            <p:cNvPr id="70" name="Picture 69" descr="virtphys_BE.png"/>
            <p:cNvPicPr>
              <a:picLocks noChangeAspect="1"/>
            </p:cNvPicPr>
            <p:nvPr/>
          </p:nvPicPr>
          <p:blipFill>
            <a:blip r:embed="rId3" cstate="print"/>
            <a:srcRect t="16169" b="21193"/>
            <a:stretch>
              <a:fillRect/>
            </a:stretch>
          </p:blipFill>
          <p:spPr>
            <a:xfrm>
              <a:off x="3225801" y="2333418"/>
              <a:ext cx="2700866" cy="1126067"/>
            </a:xfrm>
            <a:prstGeom prst="rect">
              <a:avLst/>
            </a:prstGeom>
          </p:spPr>
        </p:pic>
        <p:sp>
          <p:nvSpPr>
            <p:cNvPr id="50" name="Round Same Side Corner Rectangle 49"/>
            <p:cNvSpPr/>
            <p:nvPr/>
          </p:nvSpPr>
          <p:spPr bwMode="auto">
            <a:xfrm>
              <a:off x="6053667" y="2367287"/>
              <a:ext cx="2700867" cy="2827866"/>
            </a:xfrm>
            <a:prstGeom prst="round2SameRect">
              <a:avLst>
                <a:gd name="adj1" fmla="val 0"/>
                <a:gd name="adj2" fmla="val 0"/>
              </a:avLst>
            </a:prstGeom>
            <a:solidFill>
              <a:schemeClr val="bg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p:spPr>
          <p:txBody>
            <a:bodyPr vert="horz" wrap="square" lIns="91440" tIns="45720" rIns="91440" bIns="45720" numCol="1" rtlCol="0" anchor="ctr" anchorCtr="0" compatLnSpc="1">
              <a:prstTxWarp prst="textNoShape">
                <a:avLst/>
              </a:prstTxWarp>
            </a:bodyPr>
            <a:lstStyle/>
            <a:p>
              <a:pPr lvl="0">
                <a:lnSpc>
                  <a:spcPct val="90000"/>
                </a:lnSpc>
                <a:spcBef>
                  <a:spcPts val="0"/>
                </a:spcBef>
                <a:spcAft>
                  <a:spcPts val="800"/>
                </a:spcAft>
              </a:pPr>
              <a:endParaRPr lang="en-IE" sz="2000" b="1" dirty="0" smtClean="0">
                <a:solidFill>
                  <a:srgbClr val="FFFFFF"/>
                </a:solidFill>
                <a:latin typeface="Calibri" pitchFamily="34" charset="0"/>
              </a:endParaRPr>
            </a:p>
          </p:txBody>
        </p:sp>
        <p:pic>
          <p:nvPicPr>
            <p:cNvPr id="69" name="Picture 68" descr="smallbusiness.jpg"/>
            <p:cNvPicPr>
              <a:picLocks noChangeAspect="1"/>
            </p:cNvPicPr>
            <p:nvPr/>
          </p:nvPicPr>
          <p:blipFill>
            <a:blip r:embed="rId4" cstate="email"/>
            <a:srcRect/>
            <a:stretch>
              <a:fillRect/>
            </a:stretch>
          </p:blipFill>
          <p:spPr>
            <a:xfrm>
              <a:off x="6052482" y="2360311"/>
              <a:ext cx="2693585" cy="1107641"/>
            </a:xfrm>
            <a:prstGeom prst="rect">
              <a:avLst/>
            </a:prstGeom>
            <a:noFill/>
            <a:ln>
              <a:noFill/>
            </a:ln>
            <a:effectLst>
              <a:innerShdw blurRad="63500" dist="50800" dir="16200000">
                <a:prstClr val="black">
                  <a:alpha val="50000"/>
                </a:prstClr>
              </a:innerShdw>
            </a:effectLst>
          </p:spPr>
        </p:pic>
        <p:sp>
          <p:nvSpPr>
            <p:cNvPr id="47" name="Round Same Side Corner Rectangle 46"/>
            <p:cNvSpPr/>
            <p:nvPr/>
          </p:nvSpPr>
          <p:spPr bwMode="auto">
            <a:xfrm>
              <a:off x="380999" y="2265686"/>
              <a:ext cx="2692401" cy="1303868"/>
            </a:xfrm>
            <a:prstGeom prst="round2SameRect">
              <a:avLst>
                <a:gd name="adj1" fmla="val 0"/>
                <a:gd name="adj2" fmla="val 0"/>
              </a:avLst>
            </a:prstGeom>
            <a:solidFill>
              <a:schemeClr val="bg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p:spPr>
          <p:txBody>
            <a:bodyPr vert="horz" wrap="square" lIns="91440" tIns="45720" rIns="91440" bIns="45720" numCol="1" rtlCol="0" anchor="ctr" anchorCtr="0" compatLnSpc="1">
              <a:prstTxWarp prst="textNoShape">
                <a:avLst/>
              </a:prstTxWarp>
            </a:bodyPr>
            <a:lstStyle/>
            <a:p>
              <a:pPr lvl="0">
                <a:lnSpc>
                  <a:spcPct val="90000"/>
                </a:lnSpc>
                <a:spcBef>
                  <a:spcPts val="0"/>
                </a:spcBef>
                <a:spcAft>
                  <a:spcPts val="800"/>
                </a:spcAft>
              </a:pPr>
              <a:endParaRPr lang="en-IE" sz="2000" b="1" dirty="0" smtClean="0">
                <a:solidFill>
                  <a:srgbClr val="FFFFFF"/>
                </a:solidFill>
                <a:latin typeface="Calibri" pitchFamily="34" charset="0"/>
              </a:endParaRPr>
            </a:p>
          </p:txBody>
        </p:sp>
        <p:pic>
          <p:nvPicPr>
            <p:cNvPr id="35" name="Picture 34" descr="shutterstock_22460041.jpg"/>
            <p:cNvPicPr>
              <a:picLocks/>
            </p:cNvPicPr>
            <p:nvPr/>
          </p:nvPicPr>
          <p:blipFill>
            <a:blip r:embed="rId5" cstate="email"/>
            <a:srcRect/>
            <a:stretch>
              <a:fillRect/>
            </a:stretch>
          </p:blipFill>
          <p:spPr>
            <a:xfrm>
              <a:off x="378137" y="2367090"/>
              <a:ext cx="2695264" cy="1100864"/>
            </a:xfrm>
            <a:prstGeom prst="rect">
              <a:avLst/>
            </a:prstGeom>
            <a:noFill/>
            <a:ln>
              <a:noFill/>
            </a:ln>
            <a:effectLst>
              <a:innerShdw blurRad="63500" dist="50800" dir="16200000">
                <a:prstClr val="black">
                  <a:alpha val="50000"/>
                </a:prstClr>
              </a:innerShdw>
            </a:effectLst>
          </p:spPr>
        </p:pic>
        <p:sp>
          <p:nvSpPr>
            <p:cNvPr id="51" name="Round Same Side Corner Rectangle 50"/>
            <p:cNvSpPr/>
            <p:nvPr/>
          </p:nvSpPr>
          <p:spPr bwMode="auto">
            <a:xfrm>
              <a:off x="3225800" y="1351287"/>
              <a:ext cx="2700867" cy="1024465"/>
            </a:xfrm>
            <a:prstGeom prst="round2SameRect">
              <a:avLst>
                <a:gd name="adj1" fmla="val 5089"/>
                <a:gd name="adj2" fmla="val 0"/>
              </a:avLst>
            </a:prstGeom>
            <a:solidFill>
              <a:schemeClr val="accent6">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Backup Exec </a:t>
              </a:r>
              <a:br>
                <a:rPr lang="en-US" sz="2200" b="1" dirty="0" smtClean="0">
                  <a:solidFill>
                    <a:schemeClr val="bg1"/>
                  </a:solidFill>
                  <a:effectLst>
                    <a:outerShdw blurRad="12700" dist="12700" dir="16200000" algn="tl" rotWithShape="0">
                      <a:srgbClr val="000000">
                        <a:alpha val="45000"/>
                      </a:srgbClr>
                    </a:outerShdw>
                  </a:effectLst>
                  <a:latin typeface="Calibri"/>
                </a:rPr>
              </a:br>
              <a:r>
                <a:rPr lang="en-US" sz="2200" b="1" dirty="0" smtClean="0">
                  <a:solidFill>
                    <a:schemeClr val="bg1"/>
                  </a:solidFill>
                  <a:effectLst>
                    <a:outerShdw blurRad="12700" dist="12700" dir="16200000" algn="tl" rotWithShape="0">
                      <a:srgbClr val="000000">
                        <a:alpha val="45000"/>
                      </a:srgbClr>
                    </a:outerShdw>
                  </a:effectLst>
                  <a:latin typeface="Calibri"/>
                </a:rPr>
                <a:t>2012</a:t>
              </a:r>
            </a:p>
          </p:txBody>
        </p:sp>
        <p:sp>
          <p:nvSpPr>
            <p:cNvPr id="52" name="Round Same Side Corner Rectangle 51"/>
            <p:cNvSpPr/>
            <p:nvPr/>
          </p:nvSpPr>
          <p:spPr bwMode="auto">
            <a:xfrm>
              <a:off x="6051782" y="1351287"/>
              <a:ext cx="2700867" cy="1024465"/>
            </a:xfrm>
            <a:prstGeom prst="round2SameRect">
              <a:avLst>
                <a:gd name="adj1" fmla="val 5089"/>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Backup Exec Small Business Edition</a:t>
              </a:r>
            </a:p>
          </p:txBody>
        </p:sp>
        <p:sp>
          <p:nvSpPr>
            <p:cNvPr id="54" name="Round Same Side Corner Rectangle 53"/>
            <p:cNvSpPr/>
            <p:nvPr/>
          </p:nvSpPr>
          <p:spPr bwMode="auto">
            <a:xfrm>
              <a:off x="380999" y="1351287"/>
              <a:ext cx="2700867" cy="1024465"/>
            </a:xfrm>
            <a:prstGeom prst="round2SameRect">
              <a:avLst>
                <a:gd name="adj1" fmla="val 5089"/>
                <a:gd name="adj2" fmla="val 0"/>
              </a:avLst>
            </a:prstGeom>
            <a:solidFill>
              <a:srgbClr val="474A00"/>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Backup Exec</a:t>
              </a:r>
              <a:br>
                <a:rPr lang="en-US" sz="2200" b="1" dirty="0" smtClean="0">
                  <a:solidFill>
                    <a:schemeClr val="bg1"/>
                  </a:solidFill>
                  <a:effectLst>
                    <a:outerShdw blurRad="12700" dist="12700" dir="16200000" algn="tl" rotWithShape="0">
                      <a:srgbClr val="000000">
                        <a:alpha val="45000"/>
                      </a:srgbClr>
                    </a:outerShdw>
                  </a:effectLst>
                  <a:latin typeface="Calibri"/>
                </a:rPr>
              </a:br>
              <a:r>
                <a:rPr lang="en-US" sz="2200" b="1" dirty="0" smtClean="0">
                  <a:solidFill>
                    <a:schemeClr val="bg1"/>
                  </a:solidFill>
                  <a:effectLst>
                    <a:outerShdw blurRad="12700" dist="12700" dir="16200000" algn="tl" rotWithShape="0">
                      <a:srgbClr val="000000">
                        <a:alpha val="45000"/>
                      </a:srgbClr>
                    </a:outerShdw>
                  </a:effectLst>
                  <a:latin typeface="Calibri"/>
                </a:rPr>
                <a:t>Capacity Licensing</a:t>
              </a:r>
            </a:p>
          </p:txBody>
        </p:sp>
        <p:sp>
          <p:nvSpPr>
            <p:cNvPr id="55" name="Round Same Side Corner Rectangle 54"/>
            <p:cNvSpPr/>
            <p:nvPr/>
          </p:nvSpPr>
          <p:spPr bwMode="auto">
            <a:xfrm>
              <a:off x="380999" y="3992887"/>
              <a:ext cx="2700867" cy="2209800"/>
            </a:xfrm>
            <a:prstGeom prst="round2SameRect">
              <a:avLst>
                <a:gd name="adj1" fmla="val 0"/>
                <a:gd name="adj2" fmla="val 3209"/>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137160" rIns="91440" bIns="45720" numCol="1" rtlCol="0" anchor="t" anchorCtr="0" compatLnSpc="1">
              <a:prstTxWarp prst="textNoShape">
                <a:avLst/>
              </a:prstTxWarp>
            </a:bodyPr>
            <a:lstStyle/>
            <a:p>
              <a:pPr marL="182880" lvl="0" indent="-182880" algn="l">
                <a:spcAft>
                  <a:spcPts val="600"/>
                </a:spcAft>
                <a:buClr>
                  <a:srgbClr val="5482AB">
                    <a:lumMod val="50000"/>
                  </a:srgbClr>
                </a:buClr>
                <a:buFontTx/>
                <a:buChar char="•"/>
                <a:defRPr/>
              </a:pPr>
              <a:endParaRPr lang="en-US" sz="1600" dirty="0" smtClean="0">
                <a:solidFill>
                  <a:schemeClr val="bg2">
                    <a:lumMod val="50000"/>
                  </a:schemeClr>
                </a:solidFill>
                <a:latin typeface="Calibri"/>
                <a:cs typeface="Arial" charset="0"/>
              </a:endParaRPr>
            </a:p>
          </p:txBody>
        </p:sp>
        <p:sp>
          <p:nvSpPr>
            <p:cNvPr id="56" name="Round Same Side Corner Rectangle 55"/>
            <p:cNvSpPr/>
            <p:nvPr/>
          </p:nvSpPr>
          <p:spPr bwMode="auto">
            <a:xfrm>
              <a:off x="3225799" y="3992887"/>
              <a:ext cx="2700867" cy="2209800"/>
            </a:xfrm>
            <a:prstGeom prst="round2SameRect">
              <a:avLst>
                <a:gd name="adj1" fmla="val 0"/>
                <a:gd name="adj2" fmla="val 2282"/>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137160" rIns="91440" bIns="45720" numCol="1" rtlCol="0" anchor="t" anchorCtr="0" compatLnSpc="1">
              <a:prstTxWarp prst="textNoShape">
                <a:avLst/>
              </a:prstTxWarp>
            </a:bodyPr>
            <a:lstStyle/>
            <a:p>
              <a:pPr marL="182880" lvl="0" indent="-182880" algn="l">
                <a:spcAft>
                  <a:spcPts val="600"/>
                </a:spcAft>
                <a:buClr>
                  <a:srgbClr val="5482AB">
                    <a:lumMod val="50000"/>
                  </a:srgbClr>
                </a:buClr>
                <a:buFontTx/>
                <a:buChar char="•"/>
                <a:defRPr/>
              </a:pPr>
              <a:endParaRPr lang="en-US" sz="1600" dirty="0" smtClean="0">
                <a:solidFill>
                  <a:schemeClr val="bg2">
                    <a:lumMod val="50000"/>
                  </a:schemeClr>
                </a:solidFill>
                <a:latin typeface="Calibri"/>
                <a:cs typeface="Arial" charset="0"/>
              </a:endParaRPr>
            </a:p>
          </p:txBody>
        </p:sp>
        <p:sp>
          <p:nvSpPr>
            <p:cNvPr id="57" name="Round Same Side Corner Rectangle 56"/>
            <p:cNvSpPr/>
            <p:nvPr/>
          </p:nvSpPr>
          <p:spPr bwMode="auto">
            <a:xfrm>
              <a:off x="6062134" y="3992887"/>
              <a:ext cx="2692400" cy="2209800"/>
            </a:xfrm>
            <a:prstGeom prst="round2SameRect">
              <a:avLst>
                <a:gd name="adj1" fmla="val 0"/>
                <a:gd name="adj2" fmla="val 2889"/>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137160" rIns="91440" bIns="45720" numCol="1" rtlCol="0" anchor="t" anchorCtr="0" compatLnSpc="1">
              <a:prstTxWarp prst="textNoShape">
                <a:avLst/>
              </a:prstTxWarp>
            </a:bodyPr>
            <a:lstStyle/>
            <a:p>
              <a:pPr marL="182880" lvl="0" indent="-182880" algn="l">
                <a:spcAft>
                  <a:spcPts val="600"/>
                </a:spcAft>
                <a:buClr>
                  <a:srgbClr val="5482AB">
                    <a:lumMod val="50000"/>
                  </a:srgbClr>
                </a:buClr>
                <a:buFontTx/>
                <a:buChar char="•"/>
                <a:defRPr/>
              </a:pPr>
              <a:endParaRPr lang="en-US" sz="1600" dirty="0" smtClean="0">
                <a:solidFill>
                  <a:schemeClr val="bg2">
                    <a:lumMod val="50000"/>
                  </a:schemeClr>
                </a:solidFill>
                <a:latin typeface="Calibri"/>
                <a:cs typeface="Arial" charset="0"/>
              </a:endParaRPr>
            </a:p>
          </p:txBody>
        </p:sp>
        <p:sp>
          <p:nvSpPr>
            <p:cNvPr id="59" name="Round Same Side Corner Rectangle 58"/>
            <p:cNvSpPr/>
            <p:nvPr/>
          </p:nvSpPr>
          <p:spPr bwMode="auto">
            <a:xfrm>
              <a:off x="3225800" y="3467954"/>
              <a:ext cx="2700867" cy="1142999"/>
            </a:xfrm>
            <a:prstGeom prst="round2SameRect">
              <a:avLst>
                <a:gd name="adj1" fmla="val 0"/>
                <a:gd name="adj2" fmla="val 0"/>
              </a:avLst>
            </a:prstGeom>
            <a:solidFill>
              <a:schemeClr val="accent6">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000" b="1" dirty="0" smtClean="0">
                  <a:solidFill>
                    <a:schemeClr val="bg1"/>
                  </a:solidFill>
                  <a:effectLst>
                    <a:outerShdw blurRad="12700" dist="12700" dir="16200000" algn="tl" rotWithShape="0">
                      <a:srgbClr val="000000">
                        <a:alpha val="45000"/>
                      </a:srgbClr>
                    </a:outerShdw>
                  </a:effectLst>
                  <a:latin typeface="Calibri"/>
                </a:rPr>
                <a:t>4-17 Servers </a:t>
              </a:r>
              <a:br>
                <a:rPr lang="en-US" sz="2000" b="1" dirty="0" smtClean="0">
                  <a:solidFill>
                    <a:schemeClr val="bg1"/>
                  </a:solidFill>
                  <a:effectLst>
                    <a:outerShdw blurRad="12700" dist="12700" dir="16200000" algn="tl" rotWithShape="0">
                      <a:srgbClr val="000000">
                        <a:alpha val="45000"/>
                      </a:srgbClr>
                    </a:outerShdw>
                  </a:effectLst>
                  <a:latin typeface="Calibri"/>
                </a:rPr>
              </a:br>
              <a:r>
                <a:rPr lang="en-US" sz="2000" b="1" dirty="0" smtClean="0">
                  <a:solidFill>
                    <a:schemeClr val="bg1"/>
                  </a:solidFill>
                  <a:effectLst>
                    <a:outerShdw blurRad="12700" dist="12700" dir="16200000" algn="tl" rotWithShape="0">
                      <a:srgbClr val="000000">
                        <a:alpha val="45000"/>
                      </a:srgbClr>
                    </a:outerShdw>
                  </a:effectLst>
                  <a:latin typeface="Calibri"/>
                </a:rPr>
                <a:t>71-999 Seats</a:t>
              </a:r>
            </a:p>
          </p:txBody>
        </p:sp>
        <p:sp>
          <p:nvSpPr>
            <p:cNvPr id="60" name="Round Same Side Corner Rectangle 59"/>
            <p:cNvSpPr/>
            <p:nvPr/>
          </p:nvSpPr>
          <p:spPr bwMode="auto">
            <a:xfrm>
              <a:off x="6051782" y="3467954"/>
              <a:ext cx="2702751" cy="1142999"/>
            </a:xfrm>
            <a:prstGeom prst="round2SameRect">
              <a:avLst>
                <a:gd name="adj1" fmla="val 0"/>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000" b="1" dirty="0" smtClean="0">
                  <a:solidFill>
                    <a:schemeClr val="bg1"/>
                  </a:solidFill>
                  <a:effectLst>
                    <a:outerShdw blurRad="12700" dist="12700" dir="16200000" algn="tl" rotWithShape="0">
                      <a:srgbClr val="000000">
                        <a:alpha val="45000"/>
                      </a:srgbClr>
                    </a:outerShdw>
                  </a:effectLst>
                  <a:latin typeface="Calibri"/>
                </a:rPr>
                <a:t>1-3 Servers </a:t>
              </a:r>
              <a:br>
                <a:rPr lang="en-US" sz="2000" b="1" dirty="0" smtClean="0">
                  <a:solidFill>
                    <a:schemeClr val="bg1"/>
                  </a:solidFill>
                  <a:effectLst>
                    <a:outerShdw blurRad="12700" dist="12700" dir="16200000" algn="tl" rotWithShape="0">
                      <a:srgbClr val="000000">
                        <a:alpha val="45000"/>
                      </a:srgbClr>
                    </a:outerShdw>
                  </a:effectLst>
                  <a:latin typeface="Calibri"/>
                </a:rPr>
              </a:br>
              <a:r>
                <a:rPr lang="en-US" sz="2000" b="1" dirty="0" smtClean="0">
                  <a:solidFill>
                    <a:schemeClr val="bg1"/>
                  </a:solidFill>
                  <a:effectLst>
                    <a:outerShdw blurRad="12700" dist="12700" dir="16200000" algn="tl" rotWithShape="0">
                      <a:srgbClr val="000000">
                        <a:alpha val="45000"/>
                      </a:srgbClr>
                    </a:outerShdw>
                  </a:effectLst>
                  <a:latin typeface="Calibri"/>
                </a:rPr>
                <a:t>3-70 Seats</a:t>
              </a:r>
            </a:p>
          </p:txBody>
        </p:sp>
        <p:sp>
          <p:nvSpPr>
            <p:cNvPr id="61" name="Round Same Side Corner Rectangle 60"/>
            <p:cNvSpPr/>
            <p:nvPr/>
          </p:nvSpPr>
          <p:spPr bwMode="auto">
            <a:xfrm>
              <a:off x="380999" y="3467954"/>
              <a:ext cx="2700867" cy="1142999"/>
            </a:xfrm>
            <a:prstGeom prst="round2SameRect">
              <a:avLst>
                <a:gd name="adj1" fmla="val 0"/>
                <a:gd name="adj2" fmla="val 0"/>
              </a:avLst>
            </a:prstGeom>
            <a:solidFill>
              <a:schemeClr val="accent3">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000" b="1" dirty="0" smtClean="0">
                  <a:solidFill>
                    <a:schemeClr val="bg1"/>
                  </a:solidFill>
                  <a:effectLst>
                    <a:outerShdw blurRad="12700" dist="12700" dir="16200000" algn="tl" rotWithShape="0">
                      <a:srgbClr val="000000">
                        <a:alpha val="45000"/>
                      </a:srgbClr>
                    </a:outerShdw>
                  </a:effectLst>
                  <a:latin typeface="Calibri"/>
                </a:rPr>
                <a:t>18+ Servers </a:t>
              </a:r>
              <a:br>
                <a:rPr lang="en-US" sz="2000" b="1" dirty="0" smtClean="0">
                  <a:solidFill>
                    <a:schemeClr val="bg1"/>
                  </a:solidFill>
                  <a:effectLst>
                    <a:outerShdw blurRad="12700" dist="12700" dir="16200000" algn="tl" rotWithShape="0">
                      <a:srgbClr val="000000">
                        <a:alpha val="45000"/>
                      </a:srgbClr>
                    </a:outerShdw>
                  </a:effectLst>
                  <a:latin typeface="Calibri"/>
                </a:rPr>
              </a:br>
              <a:r>
                <a:rPr lang="en-US" sz="2000" b="1" dirty="0" smtClean="0">
                  <a:solidFill>
                    <a:schemeClr val="bg1"/>
                  </a:solidFill>
                  <a:effectLst>
                    <a:outerShdw blurRad="12700" dist="12700" dir="16200000" algn="tl" rotWithShape="0">
                      <a:srgbClr val="000000">
                        <a:alpha val="45000"/>
                      </a:srgbClr>
                    </a:outerShdw>
                  </a:effectLst>
                  <a:latin typeface="Calibri"/>
                </a:rPr>
                <a:t>1000+ Seats</a:t>
              </a:r>
            </a:p>
          </p:txBody>
        </p:sp>
        <p:grpSp>
          <p:nvGrpSpPr>
            <p:cNvPr id="3" name="Group 61"/>
            <p:cNvGrpSpPr/>
            <p:nvPr/>
          </p:nvGrpSpPr>
          <p:grpSpPr>
            <a:xfrm>
              <a:off x="656216" y="5222137"/>
              <a:ext cx="7810052" cy="516467"/>
              <a:chOff x="575733" y="5105401"/>
              <a:chExt cx="8009467" cy="516467"/>
            </a:xfrm>
          </p:grpSpPr>
          <p:sp>
            <p:nvSpPr>
              <p:cNvPr id="63" name="Rounded Rectangle 62"/>
              <p:cNvSpPr/>
              <p:nvPr/>
            </p:nvSpPr>
            <p:spPr bwMode="auto">
              <a:xfrm>
                <a:off x="575733" y="5105401"/>
                <a:ext cx="8009467" cy="516467"/>
              </a:xfrm>
              <a:prstGeom prst="roundRect">
                <a:avLst>
                  <a:gd name="adj" fmla="val 50000"/>
                </a:avLst>
              </a:prstGeom>
              <a:gradFill flip="none" rotWithShape="1">
                <a:gsLst>
                  <a:gs pos="10000">
                    <a:schemeClr val="accent2">
                      <a:lumMod val="75000"/>
                    </a:schemeClr>
                  </a:gs>
                  <a:gs pos="100000">
                    <a:schemeClr val="accent2">
                      <a:lumMod val="60000"/>
                      <a:lumOff val="40000"/>
                    </a:schemeClr>
                  </a:gs>
                </a:gsLst>
                <a:lin ang="16200000" scaled="0"/>
                <a:tileRect/>
              </a:gradFill>
              <a:ln w="9525" cap="flat" cmpd="sng" algn="ctr">
                <a:solidFill>
                  <a:schemeClr val="accent2">
                    <a:lumMod val="50000"/>
                  </a:schemeClr>
                </a:solidFill>
                <a:prstDash val="solid"/>
                <a:round/>
                <a:headEnd type="none" w="med" len="med"/>
                <a:tailEnd type="none" w="med" len="med"/>
              </a:ln>
              <a:effectLst>
                <a:outerShdw blurRad="88900" dist="25400" dir="5400000" algn="tl" rotWithShape="0">
                  <a:srgbClr val="000000">
                    <a:alpha val="40000"/>
                  </a:srgbClr>
                </a:outerShdw>
              </a:effectLst>
            </p:spPr>
            <p:txBody>
              <a:bodyPr vert="horz" wrap="square" lIns="91440" tIns="45720" rIns="91440" bIns="91440" numCol="1" rtlCol="0" anchor="ctr" anchorCtr="0" compatLnSpc="1">
                <a:prstTxWarp prst="textNoShape">
                  <a:avLst/>
                </a:prstTxWarp>
              </a:bodyPr>
              <a:lstStyle/>
              <a:p>
                <a:pPr lvl="0" algn="ctr">
                  <a:lnSpc>
                    <a:spcPct val="90000"/>
                  </a:lnSpc>
                </a:pPr>
                <a:r>
                  <a:rPr lang="en-GB" i="1" dirty="0" smtClean="0">
                    <a:solidFill>
                      <a:schemeClr val="bg2">
                        <a:lumMod val="50000"/>
                      </a:schemeClr>
                    </a:solidFill>
                    <a:latin typeface="Calibri"/>
                  </a:rPr>
                  <a:t>Backup Exec 2012 V-Ray Edition</a:t>
                </a:r>
              </a:p>
            </p:txBody>
          </p:sp>
          <p:sp>
            <p:nvSpPr>
              <p:cNvPr id="64" name="AutoShape 4"/>
              <p:cNvSpPr>
                <a:spLocks noChangeArrowheads="1"/>
              </p:cNvSpPr>
              <p:nvPr/>
            </p:nvSpPr>
            <p:spPr bwMode="auto">
              <a:xfrm flipH="1">
                <a:off x="660396" y="5159391"/>
                <a:ext cx="959689" cy="408486"/>
              </a:xfrm>
              <a:prstGeom prst="rightArrow">
                <a:avLst>
                  <a:gd name="adj1" fmla="val 59630"/>
                  <a:gd name="adj2" fmla="val 51292"/>
                </a:avLst>
              </a:prstGeom>
              <a:gradFill rotWithShape="1">
                <a:gsLst>
                  <a:gs pos="0">
                    <a:schemeClr val="hlink">
                      <a:gamma/>
                      <a:tint val="0"/>
                      <a:invGamma/>
                      <a:alpha val="0"/>
                    </a:schemeClr>
                  </a:gs>
                  <a:gs pos="100000">
                    <a:schemeClr val="bg1"/>
                  </a:gs>
                </a:gsLst>
                <a:lin ang="0" scaled="1"/>
              </a:gradFill>
              <a:ln w="25400">
                <a:noFill/>
                <a:miter lim="800000"/>
                <a:headEnd/>
                <a:tailEnd/>
              </a:ln>
              <a:effectLst/>
            </p:spPr>
            <p:txBody>
              <a:bodyPr wrap="none" anchor="ctr"/>
              <a:lstStyle/>
              <a:p>
                <a:pPr algn="l">
                  <a:defRPr/>
                </a:pPr>
                <a:endParaRPr lang="en-US" dirty="0">
                  <a:latin typeface="Arial" charset="0"/>
                  <a:ea typeface="ＭＳ Ｐゴシック" pitchFamily="-109" charset="-128"/>
                </a:endParaRPr>
              </a:p>
            </p:txBody>
          </p:sp>
          <p:sp>
            <p:nvSpPr>
              <p:cNvPr id="65" name="AutoShape 4"/>
              <p:cNvSpPr>
                <a:spLocks noChangeArrowheads="1"/>
              </p:cNvSpPr>
              <p:nvPr/>
            </p:nvSpPr>
            <p:spPr bwMode="auto">
              <a:xfrm>
                <a:off x="7526861" y="5159391"/>
                <a:ext cx="959689" cy="408486"/>
              </a:xfrm>
              <a:prstGeom prst="rightArrow">
                <a:avLst>
                  <a:gd name="adj1" fmla="val 59630"/>
                  <a:gd name="adj2" fmla="val 51292"/>
                </a:avLst>
              </a:prstGeom>
              <a:gradFill rotWithShape="1">
                <a:gsLst>
                  <a:gs pos="0">
                    <a:schemeClr val="hlink">
                      <a:gamma/>
                      <a:tint val="0"/>
                      <a:invGamma/>
                      <a:alpha val="0"/>
                    </a:schemeClr>
                  </a:gs>
                  <a:gs pos="100000">
                    <a:schemeClr val="bg1"/>
                  </a:gs>
                </a:gsLst>
                <a:lin ang="0" scaled="1"/>
              </a:gradFill>
              <a:ln w="25400">
                <a:noFill/>
                <a:miter lim="800000"/>
                <a:headEnd/>
                <a:tailEnd/>
              </a:ln>
              <a:effectLst/>
            </p:spPr>
            <p:txBody>
              <a:bodyPr wrap="none" anchor="ctr"/>
              <a:lstStyle/>
              <a:p>
                <a:pPr algn="l">
                  <a:defRPr/>
                </a:pPr>
                <a:endParaRPr lang="en-US" dirty="0">
                  <a:latin typeface="Arial" charset="0"/>
                  <a:ea typeface="ＭＳ Ｐゴシック" pitchFamily="-109" charset="-128"/>
                </a:endParaRPr>
              </a:p>
            </p:txBody>
          </p:sp>
        </p:grpSp>
        <p:grpSp>
          <p:nvGrpSpPr>
            <p:cNvPr id="4" name="Group 43"/>
            <p:cNvGrpSpPr/>
            <p:nvPr/>
          </p:nvGrpSpPr>
          <p:grpSpPr>
            <a:xfrm>
              <a:off x="363968" y="1333781"/>
              <a:ext cx="2736000" cy="3612078"/>
              <a:chOff x="363968" y="1342172"/>
              <a:chExt cx="2700000" cy="3690553"/>
            </a:xfrm>
          </p:grpSpPr>
          <p:sp>
            <p:nvSpPr>
              <p:cNvPr id="24" name="Rounded Rectangle 23"/>
              <p:cNvSpPr/>
              <p:nvPr/>
            </p:nvSpPr>
            <p:spPr bwMode="auto">
              <a:xfrm>
                <a:off x="363968" y="1342172"/>
                <a:ext cx="2700000" cy="3600000"/>
              </a:xfrm>
              <a:prstGeom prst="roundRect">
                <a:avLst>
                  <a:gd name="adj" fmla="val 4716"/>
                </a:avLst>
              </a:prstGeom>
              <a:solidFill>
                <a:srgbClr val="474A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ts val="300"/>
                  </a:spcBef>
                  <a:spcAft>
                    <a:spcPct val="0"/>
                  </a:spcAft>
                  <a:buClrTx/>
                  <a:buSzTx/>
                  <a:buFontTx/>
                  <a:buNone/>
                  <a:tabLst/>
                </a:pPr>
                <a:endParaRPr kumimoji="0" lang="en-IE" sz="1200" i="0" u="none" strike="noStrike" cap="none" normalizeH="0" baseline="0" dirty="0" smtClean="0">
                  <a:ln>
                    <a:noFill/>
                  </a:ln>
                  <a:solidFill>
                    <a:schemeClr val="bg1"/>
                  </a:solidFill>
                  <a:effectLst/>
                  <a:latin typeface="Arial" pitchFamily="34" charset="0"/>
                  <a:cs typeface="Arial" pitchFamily="34" charset="0"/>
                </a:endParaRPr>
              </a:p>
            </p:txBody>
          </p:sp>
          <p:sp>
            <p:nvSpPr>
              <p:cNvPr id="25" name="TextBox 24"/>
              <p:cNvSpPr txBox="1"/>
              <p:nvPr/>
            </p:nvSpPr>
            <p:spPr bwMode="ltGray">
              <a:xfrm>
                <a:off x="503842" y="1451325"/>
                <a:ext cx="2438400" cy="3581400"/>
              </a:xfrm>
              <a:prstGeom prst="rect">
                <a:avLst/>
              </a:prstGeom>
              <a:noFill/>
              <a:ln w="9525">
                <a:noFill/>
                <a:miter lim="800000"/>
                <a:headEnd/>
                <a:tailEnd/>
              </a:ln>
            </p:spPr>
            <p:txBody>
              <a:bodyPr wrap="square" lIns="91419" tIns="45710" rIns="91419" bIns="45710" rtlCol="0" anchor="t" anchorCtr="0">
                <a:noAutofit/>
              </a:bodyPr>
              <a:lstStyle/>
              <a:p>
                <a:pPr marL="269875" indent="-269875" algn="ctr">
                  <a:lnSpc>
                    <a:spcPct val="90000"/>
                  </a:lnSpc>
                  <a:spcBef>
                    <a:spcPts val="300"/>
                  </a:spcBef>
                  <a:defRPr/>
                </a:pPr>
                <a:r>
                  <a:rPr lang="en-GB" sz="1600" b="1" dirty="0" smtClean="0">
                    <a:solidFill>
                      <a:schemeClr val="accent2"/>
                    </a:solidFill>
                    <a:latin typeface="+mj-lt"/>
                    <a:cs typeface="Arial" pitchFamily="34" charset="0"/>
                  </a:rPr>
                  <a:t>Capacity Licensing</a:t>
                </a:r>
              </a:p>
              <a:p>
                <a:pPr marL="269875" lvl="1" indent="-176213" algn="l">
                  <a:lnSpc>
                    <a:spcPct val="90000"/>
                  </a:lnSpc>
                  <a:spcBef>
                    <a:spcPts val="300"/>
                  </a:spcBef>
                  <a:buFont typeface="Wingdings" pitchFamily="2" charset="2"/>
                  <a:buChar char="Ø"/>
                  <a:defRPr/>
                </a:pPr>
                <a:r>
                  <a:rPr lang="en-GB" sz="1200" dirty="0" smtClean="0">
                    <a:solidFill>
                      <a:schemeClr val="bg1"/>
                    </a:solidFill>
                    <a:latin typeface="+mj-lt"/>
                    <a:cs typeface="Arial" pitchFamily="34" charset="0"/>
                  </a:rPr>
                  <a:t>Single SKU Protects an entire site </a:t>
                </a:r>
              </a:p>
              <a:p>
                <a:pPr marL="269875" lvl="1" indent="-176213" algn="l">
                  <a:lnSpc>
                    <a:spcPct val="90000"/>
                  </a:lnSpc>
                  <a:spcBef>
                    <a:spcPts val="300"/>
                  </a:spcBef>
                  <a:buFont typeface="Wingdings" pitchFamily="2" charset="2"/>
                  <a:buChar char="Ø"/>
                  <a:defRPr/>
                </a:pPr>
                <a:r>
                  <a:rPr lang="en-GB" sz="1200" dirty="0" smtClean="0">
                    <a:solidFill>
                      <a:schemeClr val="bg1"/>
                    </a:solidFill>
                    <a:latin typeface="+mj-lt"/>
                    <a:cs typeface="Arial" pitchFamily="34" charset="0"/>
                  </a:rPr>
                  <a:t>Metered Per TB</a:t>
                </a:r>
              </a:p>
              <a:p>
                <a:pPr marL="269875" lvl="1" indent="-176213" algn="l">
                  <a:lnSpc>
                    <a:spcPct val="90000"/>
                  </a:lnSpc>
                  <a:spcBef>
                    <a:spcPts val="300"/>
                  </a:spcBef>
                  <a:buFont typeface="Wingdings" pitchFamily="2" charset="2"/>
                  <a:buChar char="Ø"/>
                  <a:defRPr/>
                </a:pPr>
                <a:r>
                  <a:rPr lang="en-GB" sz="1200" dirty="0" smtClean="0">
                    <a:solidFill>
                      <a:schemeClr val="bg1"/>
                    </a:solidFill>
                    <a:latin typeface="+mj-lt"/>
                    <a:cs typeface="Arial" pitchFamily="34" charset="0"/>
                  </a:rPr>
                  <a:t>Includes:</a:t>
                </a:r>
              </a:p>
              <a:p>
                <a:pPr marL="363538" lvl="2" indent="-187325" algn="l">
                  <a:lnSpc>
                    <a:spcPct val="90000"/>
                  </a:lnSpc>
                  <a:spcBef>
                    <a:spcPts val="300"/>
                  </a:spcBef>
                  <a:buFont typeface="Wingdings" pitchFamily="2" charset="2"/>
                  <a:buChar char="§"/>
                  <a:defRPr/>
                </a:pPr>
                <a:r>
                  <a:rPr lang="en-GB" sz="1200" dirty="0" smtClean="0">
                    <a:solidFill>
                      <a:schemeClr val="bg1"/>
                    </a:solidFill>
                    <a:latin typeface="+mj-lt"/>
                    <a:cs typeface="Arial" pitchFamily="34" charset="0"/>
                  </a:rPr>
                  <a:t>Backup Exec 2012</a:t>
                </a:r>
              </a:p>
              <a:p>
                <a:pPr marL="363538" lvl="2" indent="-187325" algn="l">
                  <a:lnSpc>
                    <a:spcPct val="90000"/>
                  </a:lnSpc>
                  <a:spcBef>
                    <a:spcPts val="300"/>
                  </a:spcBef>
                  <a:buFont typeface="Wingdings" pitchFamily="2" charset="2"/>
                  <a:buChar char="§"/>
                  <a:defRPr/>
                </a:pPr>
                <a:r>
                  <a:rPr lang="en-GB" sz="1200" dirty="0" smtClean="0">
                    <a:solidFill>
                      <a:schemeClr val="bg1"/>
                    </a:solidFill>
                    <a:latin typeface="+mj-lt"/>
                    <a:cs typeface="Arial" pitchFamily="34" charset="0"/>
                  </a:rPr>
                  <a:t>Unlimited Agent for Windows®</a:t>
                </a:r>
              </a:p>
              <a:p>
                <a:pPr marL="363538" lvl="2" indent="-187325" algn="l">
                  <a:lnSpc>
                    <a:spcPct val="90000"/>
                  </a:lnSpc>
                  <a:spcBef>
                    <a:spcPts val="300"/>
                  </a:spcBef>
                  <a:buFont typeface="Wingdings" pitchFamily="2" charset="2"/>
                  <a:buChar char="§"/>
                  <a:defRPr/>
                </a:pPr>
                <a:r>
                  <a:rPr lang="en-GB" sz="1200" dirty="0" smtClean="0">
                    <a:solidFill>
                      <a:schemeClr val="bg1"/>
                    </a:solidFill>
                    <a:latin typeface="+mj-lt"/>
                    <a:cs typeface="Arial" pitchFamily="34" charset="0"/>
                  </a:rPr>
                  <a:t>Unlimited Agent for Linux®</a:t>
                </a:r>
              </a:p>
              <a:p>
                <a:pPr marL="363538" lvl="2" indent="-187325" algn="l">
                  <a:lnSpc>
                    <a:spcPct val="90000"/>
                  </a:lnSpc>
                  <a:spcBef>
                    <a:spcPts val="300"/>
                  </a:spcBef>
                  <a:buFont typeface="Wingdings" pitchFamily="2" charset="2"/>
                  <a:buChar char="§"/>
                  <a:defRPr/>
                </a:pPr>
                <a:r>
                  <a:rPr lang="en-GB" sz="1200" dirty="0" smtClean="0">
                    <a:solidFill>
                      <a:schemeClr val="bg1"/>
                    </a:solidFill>
                    <a:latin typeface="+mj-lt"/>
                    <a:cs typeface="Arial" pitchFamily="34" charset="0"/>
                  </a:rPr>
                  <a:t>Deduplication</a:t>
                </a:r>
              </a:p>
              <a:p>
                <a:pPr marL="363538" lvl="2" indent="-187325" algn="l">
                  <a:lnSpc>
                    <a:spcPct val="90000"/>
                  </a:lnSpc>
                  <a:spcBef>
                    <a:spcPts val="300"/>
                  </a:spcBef>
                  <a:buFont typeface="Wingdings" pitchFamily="2" charset="2"/>
                  <a:buChar char="§"/>
                  <a:defRPr/>
                </a:pPr>
                <a:r>
                  <a:rPr lang="en-GB" sz="1200" dirty="0" smtClean="0">
                    <a:solidFill>
                      <a:schemeClr val="bg1"/>
                    </a:solidFill>
                    <a:latin typeface="+mj-lt"/>
                    <a:cs typeface="Arial" pitchFamily="34" charset="0"/>
                  </a:rPr>
                  <a:t>Unlimited Agent for Applications and Databases, </a:t>
                </a:r>
              </a:p>
              <a:p>
                <a:pPr marL="363538" lvl="2" indent="-187325" algn="l">
                  <a:lnSpc>
                    <a:spcPct val="90000"/>
                  </a:lnSpc>
                  <a:spcBef>
                    <a:spcPts val="300"/>
                  </a:spcBef>
                  <a:buFont typeface="Wingdings" pitchFamily="2" charset="2"/>
                  <a:buChar char="§"/>
                  <a:defRPr/>
                </a:pPr>
                <a:r>
                  <a:rPr lang="en-GB" sz="1200" dirty="0" smtClean="0">
                    <a:solidFill>
                      <a:schemeClr val="bg1"/>
                    </a:solidFill>
                    <a:latin typeface="+mj-lt"/>
                    <a:cs typeface="Arial" pitchFamily="34" charset="0"/>
                  </a:rPr>
                  <a:t>Unlimited Agent for VMware® and Hyper-V®</a:t>
                </a:r>
              </a:p>
              <a:p>
                <a:pPr marL="363538" lvl="2" indent="-187325" algn="l">
                  <a:lnSpc>
                    <a:spcPct val="90000"/>
                  </a:lnSpc>
                  <a:spcBef>
                    <a:spcPts val="300"/>
                  </a:spcBef>
                  <a:buFont typeface="Wingdings" pitchFamily="2" charset="2"/>
                  <a:buChar char="§"/>
                  <a:defRPr/>
                </a:pPr>
                <a:r>
                  <a:rPr lang="en-GB" sz="1200" dirty="0" smtClean="0">
                    <a:solidFill>
                      <a:schemeClr val="bg1"/>
                    </a:solidFill>
                    <a:latin typeface="+mj-lt"/>
                    <a:cs typeface="Arial" pitchFamily="34" charset="0"/>
                  </a:rPr>
                  <a:t>Agent for Mac® </a:t>
                </a:r>
              </a:p>
              <a:p>
                <a:pPr>
                  <a:lnSpc>
                    <a:spcPct val="90000"/>
                  </a:lnSpc>
                  <a:spcBef>
                    <a:spcPts val="300"/>
                  </a:spcBef>
                  <a:spcAft>
                    <a:spcPts val="800"/>
                  </a:spcAft>
                </a:pPr>
                <a:endParaRPr lang="en-IE" sz="1200" dirty="0" smtClean="0">
                  <a:solidFill>
                    <a:schemeClr val="bg2">
                      <a:lumMod val="50000"/>
                    </a:schemeClr>
                  </a:solidFill>
                  <a:latin typeface="+mj-lt"/>
                  <a:cs typeface="Arial" pitchFamily="34" charset="0"/>
                </a:endParaRPr>
              </a:p>
            </p:txBody>
          </p:sp>
        </p:grpSp>
        <p:grpSp>
          <p:nvGrpSpPr>
            <p:cNvPr id="5" name="Group 42"/>
            <p:cNvGrpSpPr/>
            <p:nvPr/>
          </p:nvGrpSpPr>
          <p:grpSpPr>
            <a:xfrm>
              <a:off x="3216535" y="1326230"/>
              <a:ext cx="2766255" cy="3612078"/>
              <a:chOff x="3227294" y="1326230"/>
              <a:chExt cx="2740905" cy="3668973"/>
            </a:xfrm>
          </p:grpSpPr>
          <p:sp>
            <p:nvSpPr>
              <p:cNvPr id="38" name="Rounded Rectangle 37"/>
              <p:cNvSpPr/>
              <p:nvPr/>
            </p:nvSpPr>
            <p:spPr bwMode="auto">
              <a:xfrm>
                <a:off x="3227294" y="1326230"/>
                <a:ext cx="2700170" cy="3600000"/>
              </a:xfrm>
              <a:prstGeom prst="roundRect">
                <a:avLst>
                  <a:gd name="adj" fmla="val 4716"/>
                </a:avLst>
              </a:prstGeom>
              <a:solidFill>
                <a:schemeClr val="accent6">
                  <a:lumMod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ts val="300"/>
                  </a:spcBef>
                  <a:spcAft>
                    <a:spcPct val="0"/>
                  </a:spcAft>
                  <a:buClrTx/>
                  <a:buSzTx/>
                  <a:buFontTx/>
                  <a:buNone/>
                  <a:tabLst/>
                </a:pPr>
                <a:endParaRPr kumimoji="0" lang="en-IE" sz="1200" i="0" u="none" strike="noStrike" cap="none" normalizeH="0" baseline="0" dirty="0" smtClean="0">
                  <a:ln>
                    <a:noFill/>
                  </a:ln>
                  <a:solidFill>
                    <a:schemeClr val="bg1"/>
                  </a:solidFill>
                  <a:effectLst/>
                  <a:latin typeface="Arial" pitchFamily="34" charset="0"/>
                  <a:cs typeface="Arial" pitchFamily="34" charset="0"/>
                </a:endParaRPr>
              </a:p>
            </p:txBody>
          </p:sp>
          <p:sp>
            <p:nvSpPr>
              <p:cNvPr id="39" name="TextBox 38"/>
              <p:cNvSpPr txBox="1"/>
              <p:nvPr/>
            </p:nvSpPr>
            <p:spPr bwMode="ltGray">
              <a:xfrm>
                <a:off x="3238051" y="1413803"/>
                <a:ext cx="2730148" cy="3581400"/>
              </a:xfrm>
              <a:prstGeom prst="rect">
                <a:avLst/>
              </a:prstGeom>
              <a:noFill/>
              <a:ln w="9525">
                <a:noFill/>
                <a:miter lim="800000"/>
                <a:headEnd/>
                <a:tailEnd/>
              </a:ln>
            </p:spPr>
            <p:txBody>
              <a:bodyPr wrap="square" lIns="91419" tIns="45710" rIns="91419" bIns="45710" rtlCol="0" anchor="t" anchorCtr="0">
                <a:noAutofit/>
              </a:bodyPr>
              <a:lstStyle/>
              <a:p>
                <a:pPr marL="269875" indent="-269875" algn="ctr">
                  <a:lnSpc>
                    <a:spcPct val="90000"/>
                  </a:lnSpc>
                  <a:spcBef>
                    <a:spcPts val="300"/>
                  </a:spcBef>
                  <a:defRPr/>
                </a:pPr>
                <a:r>
                  <a:rPr lang="en-GB" sz="1600" b="1" dirty="0" smtClean="0">
                    <a:solidFill>
                      <a:schemeClr val="accent2"/>
                    </a:solidFill>
                    <a:latin typeface="+mj-lt"/>
                    <a:cs typeface="Arial" pitchFamily="34" charset="0"/>
                  </a:rPr>
                  <a:t>Backup Exec</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Backup Exec Server </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Agent for Windows/Linux/Mac</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Remote Media Agent for Linux</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Application Agent</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Virtualization Option</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Deduplication Option</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File System Archiving Option</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Exchange Mailbox Archiving Option </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Enterprise Server Option</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NDMP Option (per device)</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Library Expansion Option (per device)</a:t>
                </a:r>
              </a:p>
              <a:p>
                <a:pPr marL="176213" indent="-176213" algn="l">
                  <a:lnSpc>
                    <a:spcPct val="90000"/>
                  </a:lnSpc>
                  <a:spcBef>
                    <a:spcPts val="300"/>
                  </a:spcBef>
                  <a:buFont typeface="+mj-lt"/>
                  <a:buAutoNum type="arabicPeriod"/>
                  <a:defRPr/>
                </a:pPr>
                <a:r>
                  <a:rPr lang="en-US" sz="1200" dirty="0" smtClean="0">
                    <a:solidFill>
                      <a:schemeClr val="bg1"/>
                    </a:solidFill>
                    <a:latin typeface="+mj-lt"/>
                    <a:cs typeface="Arial" pitchFamily="34" charset="0"/>
                  </a:rPr>
                  <a:t>VTL Unlimited Drive Option (per device)</a:t>
                </a:r>
              </a:p>
              <a:p>
                <a:pPr>
                  <a:lnSpc>
                    <a:spcPct val="90000"/>
                  </a:lnSpc>
                  <a:spcBef>
                    <a:spcPts val="300"/>
                  </a:spcBef>
                  <a:spcAft>
                    <a:spcPts val="800"/>
                  </a:spcAft>
                </a:pPr>
                <a:endParaRPr lang="en-IE" sz="1200" dirty="0" smtClean="0">
                  <a:solidFill>
                    <a:schemeClr val="bg2">
                      <a:lumMod val="50000"/>
                    </a:schemeClr>
                  </a:solidFill>
                  <a:latin typeface="+mj-lt"/>
                  <a:cs typeface="Arial" pitchFamily="34" charset="0"/>
                </a:endParaRPr>
              </a:p>
            </p:txBody>
          </p:sp>
        </p:grpSp>
        <p:grpSp>
          <p:nvGrpSpPr>
            <p:cNvPr id="6" name="Group 39"/>
            <p:cNvGrpSpPr/>
            <p:nvPr/>
          </p:nvGrpSpPr>
          <p:grpSpPr>
            <a:xfrm>
              <a:off x="6039655" y="1327659"/>
              <a:ext cx="2736000" cy="3612078"/>
              <a:chOff x="1994647" y="1768737"/>
              <a:chExt cx="2736000" cy="3625797"/>
            </a:xfrm>
          </p:grpSpPr>
          <p:sp>
            <p:nvSpPr>
              <p:cNvPr id="41" name="Rounded Rectangle 40"/>
              <p:cNvSpPr/>
              <p:nvPr/>
            </p:nvSpPr>
            <p:spPr bwMode="auto">
              <a:xfrm>
                <a:off x="1994647" y="1768737"/>
                <a:ext cx="2736000" cy="3600000"/>
              </a:xfrm>
              <a:prstGeom prst="roundRect">
                <a:avLst>
                  <a:gd name="adj" fmla="val 4716"/>
                </a:avLst>
              </a:prstGeom>
              <a:solidFill>
                <a:schemeClr val="accent1">
                  <a:lumMod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ts val="300"/>
                  </a:spcBef>
                  <a:spcAft>
                    <a:spcPct val="0"/>
                  </a:spcAft>
                  <a:buClrTx/>
                  <a:buSzTx/>
                  <a:buFontTx/>
                  <a:buNone/>
                  <a:tabLst/>
                </a:pPr>
                <a:endParaRPr kumimoji="0" lang="en-IE" sz="1200" i="0" u="none" strike="noStrike" cap="none" normalizeH="0" baseline="0" dirty="0" smtClean="0">
                  <a:ln>
                    <a:noFill/>
                  </a:ln>
                  <a:solidFill>
                    <a:schemeClr val="bg1"/>
                  </a:solidFill>
                  <a:effectLst/>
                  <a:latin typeface="Arial" pitchFamily="34" charset="0"/>
                  <a:cs typeface="Arial" pitchFamily="34" charset="0"/>
                </a:endParaRPr>
              </a:p>
            </p:txBody>
          </p:sp>
          <p:sp>
            <p:nvSpPr>
              <p:cNvPr id="42" name="TextBox 41"/>
              <p:cNvSpPr txBox="1"/>
              <p:nvPr/>
            </p:nvSpPr>
            <p:spPr bwMode="ltGray">
              <a:xfrm>
                <a:off x="2102222" y="1813134"/>
                <a:ext cx="2593357" cy="3581400"/>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300"/>
                  </a:spcBef>
                  <a:defRPr/>
                </a:pPr>
                <a:r>
                  <a:rPr lang="en-GB" sz="1600" b="1" dirty="0" smtClean="0">
                    <a:solidFill>
                      <a:schemeClr val="accent2"/>
                    </a:solidFill>
                    <a:latin typeface="+mj-lt"/>
                    <a:cs typeface="Arial" pitchFamily="34" charset="0"/>
                  </a:rPr>
                  <a:t>Backup Exec Small Business Edition</a:t>
                </a:r>
              </a:p>
              <a:p>
                <a:pPr marL="228600" indent="-228600" algn="l">
                  <a:lnSpc>
                    <a:spcPct val="90000"/>
                  </a:lnSpc>
                  <a:spcBef>
                    <a:spcPts val="300"/>
                  </a:spcBef>
                  <a:buFont typeface="Wingdings" pitchFamily="2" charset="2"/>
                  <a:buChar char="Ø"/>
                  <a:defRPr/>
                </a:pPr>
                <a:r>
                  <a:rPr lang="en-US" sz="1200" dirty="0" smtClean="0">
                    <a:solidFill>
                      <a:schemeClr val="bg1"/>
                    </a:solidFill>
                    <a:latin typeface="+mj-lt"/>
                    <a:cs typeface="Arial" pitchFamily="34" charset="0"/>
                  </a:rPr>
                  <a:t>Manage multiple instances of Backup Exec Small Business Edition </a:t>
                </a:r>
              </a:p>
              <a:p>
                <a:pPr marL="228600" indent="-228600" algn="l">
                  <a:lnSpc>
                    <a:spcPct val="90000"/>
                  </a:lnSpc>
                  <a:spcBef>
                    <a:spcPts val="300"/>
                  </a:spcBef>
                  <a:buFont typeface="Wingdings" pitchFamily="2" charset="2"/>
                  <a:buChar char="Ø"/>
                  <a:defRPr/>
                </a:pPr>
                <a:r>
                  <a:rPr lang="en-US" sz="1200" dirty="0" smtClean="0">
                    <a:solidFill>
                      <a:schemeClr val="bg1"/>
                    </a:solidFill>
                    <a:latin typeface="+mj-lt"/>
                    <a:cs typeface="Arial" pitchFamily="34" charset="0"/>
                  </a:rPr>
                  <a:t>Self-contained </a:t>
                </a:r>
              </a:p>
              <a:p>
                <a:pPr marL="363538" lvl="1" indent="-187325" algn="l">
                  <a:lnSpc>
                    <a:spcPct val="90000"/>
                  </a:lnSpc>
                  <a:spcBef>
                    <a:spcPts val="300"/>
                  </a:spcBef>
                  <a:buFont typeface="Arial" pitchFamily="34" charset="0"/>
                  <a:buChar char="•"/>
                  <a:defRPr/>
                </a:pPr>
                <a:r>
                  <a:rPr lang="en-US" sz="1200" dirty="0" smtClean="0">
                    <a:solidFill>
                      <a:schemeClr val="bg1"/>
                    </a:solidFill>
                    <a:latin typeface="+mj-lt"/>
                    <a:cs typeface="Arial" pitchFamily="34" charset="0"/>
                  </a:rPr>
                  <a:t>Protects an entire server, can be scaled to protect up to 3 servers in total</a:t>
                </a:r>
              </a:p>
              <a:p>
                <a:pPr marL="228600" indent="-228600" algn="l">
                  <a:lnSpc>
                    <a:spcPct val="90000"/>
                  </a:lnSpc>
                  <a:spcBef>
                    <a:spcPts val="300"/>
                  </a:spcBef>
                  <a:buFont typeface="Wingdings" pitchFamily="2" charset="2"/>
                  <a:buChar char="Ø"/>
                  <a:defRPr/>
                </a:pPr>
                <a:r>
                  <a:rPr lang="en-US" sz="1200" dirty="0" smtClean="0">
                    <a:solidFill>
                      <a:schemeClr val="bg1"/>
                    </a:solidFill>
                    <a:latin typeface="+mj-lt"/>
                    <a:cs typeface="Arial" pitchFamily="34" charset="0"/>
                  </a:rPr>
                  <a:t>Microsoft Servers Supported</a:t>
                </a:r>
              </a:p>
              <a:p>
                <a:pPr marL="363538" lvl="1" indent="-187325">
                  <a:lnSpc>
                    <a:spcPct val="90000"/>
                  </a:lnSpc>
                  <a:spcBef>
                    <a:spcPts val="300"/>
                  </a:spcBef>
                  <a:buFont typeface="Arial" pitchFamily="34" charset="0"/>
                  <a:buChar char="•"/>
                  <a:defRPr/>
                </a:pPr>
                <a:r>
                  <a:rPr lang="en-US" sz="1200" dirty="0" smtClean="0">
                    <a:solidFill>
                      <a:schemeClr val="bg1"/>
                    </a:solidFill>
                    <a:latin typeface="+mj-lt"/>
                    <a:cs typeface="Arial" pitchFamily="34" charset="0"/>
                  </a:rPr>
                  <a:t>Windows (all Editions), SQL®, Exchange® SharePoint®, Active Directory®, Hyper-V</a:t>
                </a:r>
              </a:p>
              <a:p>
                <a:pPr marL="228600" indent="-228600" algn="l">
                  <a:lnSpc>
                    <a:spcPct val="90000"/>
                  </a:lnSpc>
                  <a:spcBef>
                    <a:spcPts val="300"/>
                  </a:spcBef>
                  <a:buFont typeface="Wingdings" pitchFamily="2" charset="2"/>
                  <a:buChar char="Ø"/>
                  <a:defRPr/>
                </a:pPr>
                <a:r>
                  <a:rPr lang="en-US" sz="1200" dirty="0" smtClean="0">
                    <a:solidFill>
                      <a:schemeClr val="bg1"/>
                    </a:solidFill>
                    <a:latin typeface="+mj-lt"/>
                    <a:cs typeface="Arial" pitchFamily="34" charset="0"/>
                  </a:rPr>
                  <a:t>Integrated System Recovery</a:t>
                </a:r>
              </a:p>
              <a:p>
                <a:pPr marL="228600" indent="-228600" algn="l">
                  <a:lnSpc>
                    <a:spcPct val="90000"/>
                  </a:lnSpc>
                  <a:spcBef>
                    <a:spcPts val="300"/>
                  </a:spcBef>
                  <a:buFont typeface="Wingdings" pitchFamily="2" charset="2"/>
                  <a:buChar char="Ø"/>
                  <a:defRPr/>
                </a:pPr>
                <a:r>
                  <a:rPr lang="en-US" sz="1200" dirty="0" smtClean="0">
                    <a:solidFill>
                      <a:schemeClr val="bg1"/>
                    </a:solidFill>
                    <a:latin typeface="+mj-lt"/>
                    <a:cs typeface="Arial" pitchFamily="34" charset="0"/>
                  </a:rPr>
                  <a:t>Virtual Conversions</a:t>
                </a:r>
              </a:p>
              <a:p>
                <a:pPr marL="228600" indent="-228600" algn="l">
                  <a:lnSpc>
                    <a:spcPct val="90000"/>
                  </a:lnSpc>
                  <a:spcBef>
                    <a:spcPts val="300"/>
                  </a:spcBef>
                  <a:buFont typeface="Wingdings" pitchFamily="2" charset="2"/>
                  <a:buChar char="Ø"/>
                  <a:defRPr/>
                </a:pPr>
                <a:r>
                  <a:rPr lang="en-US" sz="1200" dirty="0" smtClean="0">
                    <a:solidFill>
                      <a:schemeClr val="bg1"/>
                    </a:solidFill>
                    <a:latin typeface="+mj-lt"/>
                    <a:cs typeface="Arial" pitchFamily="34" charset="0"/>
                  </a:rPr>
                  <a:t>Backup Destinations</a:t>
                </a:r>
              </a:p>
              <a:p>
                <a:pPr marL="363538" lvl="1" indent="-187325" algn="l">
                  <a:lnSpc>
                    <a:spcPct val="90000"/>
                  </a:lnSpc>
                  <a:spcBef>
                    <a:spcPts val="300"/>
                  </a:spcBef>
                  <a:buFont typeface="Arial" pitchFamily="34" charset="0"/>
                  <a:buChar char="•"/>
                  <a:defRPr/>
                </a:pPr>
                <a:r>
                  <a:rPr lang="en-US" sz="1200" dirty="0" smtClean="0">
                    <a:solidFill>
                      <a:schemeClr val="bg1"/>
                    </a:solidFill>
                    <a:latin typeface="+mj-lt"/>
                    <a:cs typeface="Arial" pitchFamily="34" charset="0"/>
                  </a:rPr>
                  <a:t>Disk (B2D)/Local Tape</a:t>
                </a:r>
              </a:p>
              <a:p>
                <a:pPr algn="l">
                  <a:lnSpc>
                    <a:spcPct val="90000"/>
                  </a:lnSpc>
                  <a:spcBef>
                    <a:spcPts val="300"/>
                  </a:spcBef>
                  <a:spcAft>
                    <a:spcPts val="800"/>
                  </a:spcAft>
                </a:pPr>
                <a:endParaRPr lang="en-IE" sz="1200" dirty="0" smtClean="0">
                  <a:solidFill>
                    <a:schemeClr val="bg2">
                      <a:lumMod val="50000"/>
                    </a:schemeClr>
                  </a:solidFill>
                  <a:latin typeface="+mj-lt"/>
                  <a:cs typeface="Arial" pitchFamily="34" charset="0"/>
                </a:endParaRPr>
              </a:p>
            </p:txBody>
          </p:sp>
        </p:gr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ounded Rectangle 172"/>
          <p:cNvSpPr/>
          <p:nvPr/>
        </p:nvSpPr>
        <p:spPr>
          <a:xfrm>
            <a:off x="245534" y="1540933"/>
            <a:ext cx="8652934" cy="4631267"/>
          </a:xfrm>
          <a:prstGeom prst="roundRect">
            <a:avLst>
              <a:gd name="adj" fmla="val 3141"/>
            </a:avLst>
          </a:prstGeom>
          <a:gradFill flip="none" rotWithShape="1">
            <a:gsLst>
              <a:gs pos="0">
                <a:schemeClr val="bg2">
                  <a:lumMod val="50000"/>
                </a:schemeClr>
              </a:gs>
              <a:gs pos="100000">
                <a:srgbClr val="FFFFFF">
                  <a:alpha val="0"/>
                </a:srgbClr>
              </a:gs>
            </a:gsLst>
            <a:lin ang="16200000" scaled="0"/>
            <a:tileRect/>
          </a:gradFill>
          <a:ln w="28575" cap="flat" cmpd="sng" algn="ctr">
            <a:noFill/>
            <a:prstDash val="solid"/>
          </a:ln>
          <a:effectLst/>
        </p:spPr>
      </p:sp>
      <p:sp>
        <p:nvSpPr>
          <p:cNvPr id="2" name="Title 1"/>
          <p:cNvSpPr>
            <a:spLocks noGrp="1"/>
          </p:cNvSpPr>
          <p:nvPr>
            <p:ph type="title"/>
          </p:nvPr>
        </p:nvSpPr>
        <p:spPr/>
        <p:txBody>
          <a:bodyPr/>
          <a:lstStyle/>
          <a:p>
            <a:r>
              <a:rPr lang="en-US" dirty="0" smtClean="0"/>
              <a:t>Backup Exec 2012 Edition To Protect </a:t>
            </a:r>
            <a:br>
              <a:rPr lang="en-US" dirty="0" smtClean="0"/>
            </a:br>
            <a:r>
              <a:rPr lang="en-US" dirty="0" smtClean="0"/>
              <a:t>Virtual Environments</a:t>
            </a:r>
          </a:p>
        </p:txBody>
      </p:sp>
      <p:sp>
        <p:nvSpPr>
          <p:cNvPr id="29" name="Content Placeholder 2"/>
          <p:cNvSpPr>
            <a:spLocks noGrp="1"/>
          </p:cNvSpPr>
          <p:nvPr>
            <p:ph idx="1"/>
          </p:nvPr>
        </p:nvSpPr>
        <p:spPr>
          <a:xfrm>
            <a:off x="381004" y="6112936"/>
            <a:ext cx="7213600" cy="618067"/>
          </a:xfrm>
        </p:spPr>
        <p:txBody>
          <a:bodyPr>
            <a:noAutofit/>
          </a:bodyPr>
          <a:lstStyle/>
          <a:p>
            <a:pPr marL="0" lvl="0" indent="0">
              <a:lnSpc>
                <a:spcPct val="110000"/>
              </a:lnSpc>
              <a:spcAft>
                <a:spcPts val="600"/>
              </a:spcAft>
              <a:buNone/>
            </a:pPr>
            <a:r>
              <a:rPr lang="en-IE" sz="900" dirty="0" smtClean="0"/>
              <a:t>Metering based on number of cores (multiples of 2)</a:t>
            </a:r>
            <a:r>
              <a:rPr lang="en-GB" sz="900" dirty="0" smtClean="0"/>
              <a:t>; </a:t>
            </a:r>
            <a:r>
              <a:rPr lang="en-IE" sz="900" dirty="0" smtClean="0"/>
              <a:t>OPL generic meter: per processor</a:t>
            </a:r>
          </a:p>
          <a:p>
            <a:pPr marL="0" indent="0">
              <a:lnSpc>
                <a:spcPct val="110000"/>
              </a:lnSpc>
              <a:spcAft>
                <a:spcPts val="600"/>
              </a:spcAft>
              <a:buNone/>
            </a:pPr>
            <a:endParaRPr lang="en-US" sz="900" dirty="0" smtClean="0"/>
          </a:p>
        </p:txBody>
      </p:sp>
      <p:sp>
        <p:nvSpPr>
          <p:cNvPr id="166" name="Round Same Side Corner Rectangle 165"/>
          <p:cNvSpPr/>
          <p:nvPr/>
        </p:nvSpPr>
        <p:spPr bwMode="auto">
          <a:xfrm>
            <a:off x="3217334" y="3742266"/>
            <a:ext cx="2700868" cy="2286001"/>
          </a:xfrm>
          <a:prstGeom prst="round2SameRect">
            <a:avLst>
              <a:gd name="adj1" fmla="val 0"/>
              <a:gd name="adj2" fmla="val 3727"/>
            </a:avLst>
          </a:prstGeom>
          <a:gradFill flip="none" rotWithShape="1">
            <a:gsLst>
              <a:gs pos="0">
                <a:schemeClr val="accent2">
                  <a:lumMod val="75000"/>
                </a:schemeClr>
              </a:gs>
              <a:gs pos="100000">
                <a:srgbClr val="FFFFFF">
                  <a:alpha val="0"/>
                </a:srgbClr>
              </a:gs>
            </a:gsLst>
            <a:lin ang="16200000" scaled="0"/>
            <a:tileRect/>
          </a:gradFill>
          <a:ln w="19050" cap="flat" cmpd="sng" algn="ctr">
            <a:noFill/>
            <a:prstDash val="solid"/>
            <a:round/>
            <a:headEnd type="none" w="med" len="med"/>
            <a:tailEnd type="none" w="med" len="med"/>
          </a:ln>
          <a:effectLst/>
          <a:scene3d>
            <a:camera prst="orthographicFront"/>
            <a:lightRig rig="threePt" dir="t"/>
          </a:scene3d>
          <a:sp3d>
            <a:bevelT w="44450" h="44450"/>
          </a:sp3d>
        </p:spPr>
        <p:txBody>
          <a:bodyPr vert="horz" wrap="square" lIns="91440" tIns="548640" rIns="91440" bIns="91440" numCol="1" rtlCol="0" anchor="b" anchorCtr="0" compatLnSpc="1">
            <a:prstTxWarp prst="textNoShape">
              <a:avLst/>
            </a:prstTxWarp>
          </a:bodyPr>
          <a:lstStyle/>
          <a:p>
            <a:pPr lvl="0" algn="ctr" defTabSz="1244600">
              <a:lnSpc>
                <a:spcPct val="90000"/>
              </a:lnSpc>
              <a:spcAft>
                <a:spcPct val="35000"/>
              </a:spcAft>
            </a:pPr>
            <a:r>
              <a:rPr lang="en-US" b="1" dirty="0" smtClean="0">
                <a:solidFill>
                  <a:prstClr val="white"/>
                </a:solidFill>
                <a:latin typeface="Calibri"/>
              </a:rPr>
              <a:t>Agent for Applications and Databases</a:t>
            </a:r>
          </a:p>
        </p:txBody>
      </p:sp>
      <p:sp>
        <p:nvSpPr>
          <p:cNvPr id="167" name="Round Same Side Corner Rectangle 166"/>
          <p:cNvSpPr/>
          <p:nvPr/>
        </p:nvSpPr>
        <p:spPr bwMode="auto">
          <a:xfrm>
            <a:off x="6062134" y="3742266"/>
            <a:ext cx="2700868" cy="2286001"/>
          </a:xfrm>
          <a:prstGeom prst="round2SameRect">
            <a:avLst>
              <a:gd name="adj1" fmla="val 0"/>
              <a:gd name="adj2" fmla="val 3727"/>
            </a:avLst>
          </a:prstGeom>
          <a:gradFill flip="none" rotWithShape="1">
            <a:gsLst>
              <a:gs pos="0">
                <a:schemeClr val="accent2">
                  <a:lumMod val="75000"/>
                </a:schemeClr>
              </a:gs>
              <a:gs pos="100000">
                <a:srgbClr val="FFFFFF">
                  <a:alpha val="0"/>
                </a:srgbClr>
              </a:gs>
            </a:gsLst>
            <a:lin ang="16200000" scaled="0"/>
            <a:tileRect/>
          </a:gradFill>
          <a:ln w="19050" cap="flat" cmpd="sng" algn="ctr">
            <a:noFill/>
            <a:prstDash val="solid"/>
            <a:round/>
            <a:headEnd type="none" w="med" len="med"/>
            <a:tailEnd type="none" w="med" len="med"/>
          </a:ln>
          <a:effectLst/>
          <a:scene3d>
            <a:camera prst="orthographicFront"/>
            <a:lightRig rig="threePt" dir="t"/>
          </a:scene3d>
          <a:sp3d>
            <a:bevelT w="44450" h="44450"/>
          </a:sp3d>
        </p:spPr>
        <p:txBody>
          <a:bodyPr vert="horz" wrap="square" lIns="91440" tIns="548640" rIns="91440" bIns="91440" numCol="1" rtlCol="0" anchor="b" anchorCtr="0" compatLnSpc="1">
            <a:prstTxWarp prst="textNoShape">
              <a:avLst/>
            </a:prstTxWarp>
          </a:bodyPr>
          <a:lstStyle/>
          <a:p>
            <a:pPr lvl="0" algn="ctr" defTabSz="1244600">
              <a:lnSpc>
                <a:spcPct val="90000"/>
              </a:lnSpc>
              <a:spcAft>
                <a:spcPct val="35000"/>
              </a:spcAft>
            </a:pPr>
            <a:r>
              <a:rPr lang="en-US" b="1" dirty="0" err="1" smtClean="0">
                <a:solidFill>
                  <a:prstClr val="white"/>
                </a:solidFill>
                <a:latin typeface="Calibri"/>
              </a:rPr>
              <a:t>Deduplication</a:t>
            </a:r>
            <a:r>
              <a:rPr lang="en-US" b="1" dirty="0" smtClean="0">
                <a:solidFill>
                  <a:prstClr val="white"/>
                </a:solidFill>
                <a:latin typeface="Calibri"/>
              </a:rPr>
              <a:t> Option</a:t>
            </a:r>
          </a:p>
        </p:txBody>
      </p:sp>
      <p:sp>
        <p:nvSpPr>
          <p:cNvPr id="168" name="Round Same Side Corner Rectangle 167"/>
          <p:cNvSpPr/>
          <p:nvPr/>
        </p:nvSpPr>
        <p:spPr bwMode="auto">
          <a:xfrm>
            <a:off x="381000" y="3742266"/>
            <a:ext cx="2700868" cy="2286001"/>
          </a:xfrm>
          <a:prstGeom prst="round2SameRect">
            <a:avLst>
              <a:gd name="adj1" fmla="val 0"/>
              <a:gd name="adj2" fmla="val 3727"/>
            </a:avLst>
          </a:prstGeom>
          <a:gradFill flip="none" rotWithShape="1">
            <a:gsLst>
              <a:gs pos="0">
                <a:schemeClr val="accent2">
                  <a:lumMod val="75000"/>
                </a:schemeClr>
              </a:gs>
              <a:gs pos="100000">
                <a:srgbClr val="FFFFFF">
                  <a:alpha val="0"/>
                </a:srgbClr>
              </a:gs>
            </a:gsLst>
            <a:lin ang="16200000" scaled="0"/>
            <a:tileRect/>
          </a:gradFill>
          <a:ln w="19050" cap="flat" cmpd="sng" algn="ctr">
            <a:noFill/>
            <a:prstDash val="solid"/>
            <a:round/>
            <a:headEnd type="none" w="med" len="med"/>
            <a:tailEnd type="none" w="med" len="med"/>
          </a:ln>
          <a:effectLst/>
          <a:scene3d>
            <a:camera prst="orthographicFront"/>
            <a:lightRig rig="threePt" dir="t"/>
          </a:scene3d>
          <a:sp3d>
            <a:bevelT w="44450" h="44450"/>
          </a:sp3d>
        </p:spPr>
        <p:txBody>
          <a:bodyPr vert="horz" wrap="square" lIns="91440" tIns="548640" rIns="91440" bIns="91440" numCol="1" rtlCol="0" anchor="b" anchorCtr="0" compatLnSpc="1">
            <a:prstTxWarp prst="textNoShape">
              <a:avLst/>
            </a:prstTxWarp>
          </a:bodyPr>
          <a:lstStyle/>
          <a:p>
            <a:pPr lvl="0" algn="ctr" defTabSz="1244600">
              <a:lnSpc>
                <a:spcPct val="90000"/>
              </a:lnSpc>
              <a:spcAft>
                <a:spcPct val="35000"/>
              </a:spcAft>
            </a:pPr>
            <a:r>
              <a:rPr lang="en-US" b="1" dirty="0" smtClean="0">
                <a:solidFill>
                  <a:prstClr val="white"/>
                </a:solidFill>
                <a:latin typeface="Calibri"/>
              </a:rPr>
              <a:t>Agent for </a:t>
            </a:r>
            <a:br>
              <a:rPr lang="en-US" b="1" dirty="0" smtClean="0">
                <a:solidFill>
                  <a:prstClr val="white"/>
                </a:solidFill>
                <a:latin typeface="Calibri"/>
              </a:rPr>
            </a:br>
            <a:r>
              <a:rPr lang="en-US" b="1" dirty="0" smtClean="0">
                <a:solidFill>
                  <a:prstClr val="white"/>
                </a:solidFill>
                <a:latin typeface="Calibri"/>
              </a:rPr>
              <a:t>VMware and Hyper-V</a:t>
            </a:r>
          </a:p>
        </p:txBody>
      </p:sp>
      <p:sp>
        <p:nvSpPr>
          <p:cNvPr id="172" name="Rectangle 171"/>
          <p:cNvSpPr/>
          <p:nvPr/>
        </p:nvSpPr>
        <p:spPr bwMode="auto">
          <a:xfrm>
            <a:off x="380999" y="2582332"/>
            <a:ext cx="8365068" cy="618065"/>
          </a:xfrm>
          <a:prstGeom prst="rect">
            <a:avLst/>
          </a:prstGeom>
          <a:gradFill flip="none" rotWithShape="1">
            <a:gsLst>
              <a:gs pos="1000">
                <a:schemeClr val="accent6"/>
              </a:gs>
              <a:gs pos="100000">
                <a:schemeClr val="accent2">
                  <a:lumMod val="75000"/>
                </a:schemeClr>
              </a:gs>
            </a:gsLst>
            <a:lin ang="16200000" scaled="0"/>
            <a:tileRect/>
          </a:gradFill>
          <a:ln w="19050" cap="rnd" cmpd="sng" algn="ctr">
            <a:noFill/>
            <a:prstDash val="solid"/>
            <a:round/>
            <a:headEnd type="none" w="med" len="med"/>
            <a:tailEnd type="none" w="med" len="med"/>
          </a:ln>
          <a:effectLst>
            <a:outerShdw blurRad="76200" dist="25400" dir="16200000" algn="tl" rotWithShape="0">
              <a:srgbClr val="000000">
                <a:alpha val="13000"/>
              </a:srgbClr>
            </a:outerShdw>
          </a:effectLst>
          <a:scene3d>
            <a:camera prst="orthographicFront"/>
            <a:lightRig rig="threePt" dir="t"/>
          </a:scene3d>
          <a:sp3d>
            <a:bevelT/>
          </a:sp3d>
        </p:spPr>
        <p:txBody>
          <a:bodyPr vert="horz" wrap="square" lIns="182880" tIns="45720" rIns="182880" bIns="45720" numCol="1" rtlCol="0" anchor="ctr" anchorCtr="0" compatLnSpc="1">
            <a:prstTxWarp prst="textNoShape">
              <a:avLst/>
            </a:prstTxWarp>
          </a:bodyPr>
          <a:lstStyle/>
          <a:p>
            <a:pPr lvl="0" algn="ctr" defTabSz="1244600">
              <a:lnSpc>
                <a:spcPct val="90000"/>
              </a:lnSpc>
              <a:spcAft>
                <a:spcPct val="35000"/>
              </a:spcAft>
            </a:pPr>
            <a:r>
              <a:rPr lang="en-US" b="1" dirty="0" smtClean="0">
                <a:solidFill>
                  <a:prstClr val="white"/>
                </a:solidFill>
                <a:effectLst>
                  <a:outerShdw dist="12700" dir="16200000">
                    <a:schemeClr val="tx1">
                      <a:alpha val="15000"/>
                    </a:schemeClr>
                  </a:outerShdw>
                </a:effectLst>
                <a:latin typeface="Calibri"/>
              </a:rPr>
              <a:t>Backup Exec 2012</a:t>
            </a:r>
          </a:p>
        </p:txBody>
      </p:sp>
      <p:sp>
        <p:nvSpPr>
          <p:cNvPr id="174" name="Rectangle 173"/>
          <p:cNvSpPr>
            <a:spLocks noChangeArrowheads="1"/>
          </p:cNvSpPr>
          <p:nvPr/>
        </p:nvSpPr>
        <p:spPr bwMode="auto">
          <a:xfrm>
            <a:off x="1210733" y="1254786"/>
            <a:ext cx="6722534" cy="1016305"/>
          </a:xfrm>
          <a:prstGeom prst="rect">
            <a:avLst/>
          </a:prstGeom>
          <a:noFill/>
          <a:ln w="9525">
            <a:noFill/>
            <a:miter lim="800000"/>
            <a:headEnd/>
            <a:tailEnd/>
          </a:ln>
          <a:effectLst>
            <a:outerShdw blurRad="63500" dist="12700" dir="5400000">
              <a:srgbClr val="000000">
                <a:alpha val="30000"/>
              </a:srgbClr>
            </a:outerShdw>
          </a:effectLst>
        </p:spPr>
        <p:txBody>
          <a:bodyPr wrap="square" lIns="92075" tIns="46038" rIns="92075" bIns="46038">
            <a:spAutoFit/>
            <a:scene3d>
              <a:camera prst="orthographicFront"/>
              <a:lightRig rig="threePt" dir="t"/>
            </a:scene3d>
            <a:sp3d extrusionH="57150">
              <a:bevelT w="25400" h="38100"/>
            </a:sp3d>
          </a:bodyPr>
          <a:lstStyle/>
          <a:p>
            <a:pPr algn="ctr" eaLnBrk="0" hangingPunct="0">
              <a:lnSpc>
                <a:spcPct val="80000"/>
              </a:lnSpc>
              <a:spcBef>
                <a:spcPct val="50000"/>
              </a:spcBef>
              <a:buFontTx/>
              <a:buNone/>
            </a:pPr>
            <a:r>
              <a:rPr lang="en-US" sz="7200" b="1" dirty="0" smtClean="0">
                <a:solidFill>
                  <a:schemeClr val="bg2">
                    <a:lumMod val="50000"/>
                  </a:schemeClr>
                </a:solidFill>
                <a:effectLst/>
                <a:latin typeface="+mj-lt"/>
                <a:cs typeface="Times New Roman" pitchFamily="18" charset="0"/>
              </a:rPr>
              <a:t>V-Ray Edition</a:t>
            </a:r>
            <a:endParaRPr lang="en-US" sz="7200" b="1" dirty="0">
              <a:solidFill>
                <a:schemeClr val="bg2">
                  <a:lumMod val="50000"/>
                </a:schemeClr>
              </a:solidFill>
              <a:effectLst/>
              <a:latin typeface="+mj-lt"/>
              <a:cs typeface="Times New Roman" pitchFamily="18" charset="0"/>
            </a:endParaRPr>
          </a:p>
        </p:txBody>
      </p:sp>
      <p:pic>
        <p:nvPicPr>
          <p:cNvPr id="212994" name="Picture 2" descr="C:\Users\gking\Desktop\New folder\VMW_09Q3_LGO_VMwareReady_Metal.gif"/>
          <p:cNvPicPr>
            <a:picLocks noChangeAspect="1" noChangeArrowheads="1"/>
          </p:cNvPicPr>
          <p:nvPr/>
        </p:nvPicPr>
        <p:blipFill>
          <a:blip r:embed="rId2" cstate="screen"/>
          <a:srcRect/>
          <a:stretch>
            <a:fillRect/>
          </a:stretch>
        </p:blipFill>
        <p:spPr bwMode="auto">
          <a:xfrm>
            <a:off x="7515083" y="1535193"/>
            <a:ext cx="642408" cy="302309"/>
          </a:xfrm>
          <a:prstGeom prst="rect">
            <a:avLst/>
          </a:prstGeom>
          <a:noFill/>
          <a:ln>
            <a:noFill/>
          </a:ln>
          <a:effectLst>
            <a:outerShdw blurRad="50800" dir="5400000">
              <a:srgbClr val="000000">
                <a:alpha val="30000"/>
              </a:srgbClr>
            </a:outerShdw>
          </a:effectLst>
        </p:spPr>
      </p:pic>
      <p:grpSp>
        <p:nvGrpSpPr>
          <p:cNvPr id="3" name="Group 70"/>
          <p:cNvGrpSpPr/>
          <p:nvPr/>
        </p:nvGrpSpPr>
        <p:grpSpPr>
          <a:xfrm>
            <a:off x="7009713" y="143930"/>
            <a:ext cx="2000591" cy="745066"/>
            <a:chOff x="7077449" y="888999"/>
            <a:chExt cx="2000591" cy="745066"/>
          </a:xfrm>
          <a:effectLst>
            <a:outerShdw blurRad="152400" dist="25400" dir="5400000">
              <a:srgbClr val="000000">
                <a:alpha val="40000"/>
              </a:srgbClr>
            </a:outerShdw>
          </a:effectLst>
        </p:grpSpPr>
        <p:sp>
          <p:nvSpPr>
            <p:cNvPr id="189" name="Oval 188"/>
            <p:cNvSpPr/>
            <p:nvPr/>
          </p:nvSpPr>
          <p:spPr bwMode="auto">
            <a:xfrm>
              <a:off x="8332974" y="888999"/>
              <a:ext cx="745066" cy="745066"/>
            </a:xfrm>
            <a:prstGeom prst="ellipse">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grpSp>
          <p:nvGrpSpPr>
            <p:cNvPr id="4" name="Group 411"/>
            <p:cNvGrpSpPr/>
            <p:nvPr/>
          </p:nvGrpSpPr>
          <p:grpSpPr>
            <a:xfrm>
              <a:off x="7077449" y="936600"/>
              <a:ext cx="1954683" cy="653251"/>
              <a:chOff x="7077449" y="936600"/>
              <a:chExt cx="1954683" cy="653251"/>
            </a:xfrm>
          </p:grpSpPr>
          <p:grpSp>
            <p:nvGrpSpPr>
              <p:cNvPr id="5" name="Group 410"/>
              <p:cNvGrpSpPr/>
              <p:nvPr/>
            </p:nvGrpSpPr>
            <p:grpSpPr>
              <a:xfrm>
                <a:off x="7103543" y="936600"/>
                <a:ext cx="1928589" cy="653251"/>
                <a:chOff x="7103543" y="936600"/>
                <a:chExt cx="1928589" cy="653251"/>
              </a:xfrm>
            </p:grpSpPr>
            <p:sp>
              <p:nvSpPr>
                <p:cNvPr id="193" name="Rounded Rectangle 192"/>
                <p:cNvSpPr/>
                <p:nvPr/>
              </p:nvSpPr>
              <p:spPr bwMode="auto">
                <a:xfrm>
                  <a:off x="7103543" y="1162584"/>
                  <a:ext cx="1647139" cy="201282"/>
                </a:xfrm>
                <a:prstGeom prst="roundRect">
                  <a:avLst>
                    <a:gd name="adj" fmla="val 50000"/>
                  </a:avLst>
                </a:prstGeom>
                <a:solidFill>
                  <a:schemeClr val="accent2"/>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effectLst/>
                    <a:latin typeface="+mn-lt"/>
                  </a:endParaRPr>
                </a:p>
              </p:txBody>
            </p:sp>
            <p:pic>
              <p:nvPicPr>
                <p:cNvPr id="194" name="Picture 193" descr="vray_circle_lo.png"/>
                <p:cNvPicPr>
                  <a:picLocks noChangeAspect="1"/>
                </p:cNvPicPr>
                <p:nvPr/>
              </p:nvPicPr>
              <p:blipFill>
                <a:blip r:embed="rId3" cstate="print"/>
                <a:stretch>
                  <a:fillRect/>
                </a:stretch>
              </p:blipFill>
              <p:spPr>
                <a:xfrm>
                  <a:off x="8378881" y="936600"/>
                  <a:ext cx="653251" cy="653251"/>
                </a:xfrm>
                <a:prstGeom prst="rect">
                  <a:avLst/>
                </a:prstGeom>
              </p:spPr>
            </p:pic>
          </p:grpSp>
          <p:sp>
            <p:nvSpPr>
              <p:cNvPr id="192" name="TextBox 191"/>
              <p:cNvSpPr txBox="1"/>
              <p:nvPr/>
            </p:nvSpPr>
            <p:spPr bwMode="ltGray">
              <a:xfrm>
                <a:off x="7077449" y="1161251"/>
                <a:ext cx="1262219" cy="184949"/>
              </a:xfrm>
              <a:prstGeom prst="rect">
                <a:avLst/>
              </a:prstGeom>
              <a:noFill/>
              <a:ln w="9525">
                <a:noFill/>
                <a:miter lim="800000"/>
                <a:headEnd/>
                <a:tailEnd/>
              </a:ln>
              <a:effectLst/>
            </p:spPr>
            <p:txBody>
              <a:bodyPr wrap="square" lIns="91419" tIns="45710" rIns="91419" bIns="45710" rtlCol="0" anchor="ctr" anchorCtr="0">
                <a:noAutofit/>
              </a:bodyPr>
              <a:lstStyle/>
              <a:p>
                <a:pPr algn="ctr">
                  <a:lnSpc>
                    <a:spcPct val="90000"/>
                  </a:lnSpc>
                  <a:defRPr/>
                </a:pPr>
                <a:r>
                  <a:rPr lang="en-US" sz="1100" b="1" dirty="0" smtClean="0">
                    <a:solidFill>
                      <a:srgbClr val="000000"/>
                    </a:solidFill>
                    <a:latin typeface="+mj-lt"/>
                  </a:rPr>
                  <a:t>Symantec V-Ray</a:t>
                </a:r>
                <a:endParaRPr lang="en-US" sz="1100" b="1" dirty="0">
                  <a:solidFill>
                    <a:srgbClr val="000000"/>
                  </a:solidFill>
                  <a:latin typeface="+mj-lt"/>
                </a:endParaRPr>
              </a:p>
            </p:txBody>
          </p:sp>
        </p:grpSp>
      </p:grpSp>
      <p:grpSp>
        <p:nvGrpSpPr>
          <p:cNvPr id="6" name="Group 212"/>
          <p:cNvGrpSpPr/>
          <p:nvPr/>
        </p:nvGrpSpPr>
        <p:grpSpPr>
          <a:xfrm>
            <a:off x="4104795" y="3498164"/>
            <a:ext cx="925947" cy="1179737"/>
            <a:chOff x="6434035" y="4310970"/>
            <a:chExt cx="925947" cy="1179737"/>
          </a:xfrm>
        </p:grpSpPr>
        <p:sp>
          <p:nvSpPr>
            <p:cNvPr id="214" name="Oval 213"/>
            <p:cNvSpPr>
              <a:spLocks noChangeAspect="1"/>
            </p:cNvSpPr>
            <p:nvPr/>
          </p:nvSpPr>
          <p:spPr bwMode="auto">
            <a:xfrm>
              <a:off x="6434035" y="4578714"/>
              <a:ext cx="925947" cy="911993"/>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7" name="Group 238"/>
            <p:cNvGrpSpPr>
              <a:grpSpLocks noChangeAspect="1"/>
            </p:cNvGrpSpPr>
            <p:nvPr/>
          </p:nvGrpSpPr>
          <p:grpSpPr>
            <a:xfrm>
              <a:off x="6547211" y="4310970"/>
              <a:ext cx="699597" cy="1045326"/>
              <a:chOff x="6125007" y="1676400"/>
              <a:chExt cx="2254250" cy="3448050"/>
            </a:xfrm>
          </p:grpSpPr>
          <p:pic>
            <p:nvPicPr>
              <p:cNvPr id="216" name="Picture 215" descr="rack.png"/>
              <p:cNvPicPr>
                <a:picLocks noChangeAspect="1"/>
              </p:cNvPicPr>
              <p:nvPr/>
            </p:nvPicPr>
            <p:blipFill>
              <a:blip r:embed="rId4" cstate="print"/>
              <a:stretch>
                <a:fillRect/>
              </a:stretch>
            </p:blipFill>
            <p:spPr>
              <a:xfrm>
                <a:off x="6125007" y="1676400"/>
                <a:ext cx="2254250" cy="3448050"/>
              </a:xfrm>
              <a:prstGeom prst="rect">
                <a:avLst/>
              </a:prstGeom>
            </p:spPr>
          </p:pic>
          <p:pic>
            <p:nvPicPr>
              <p:cNvPr id="217" name="Picture 216" descr="IMG_diskarray_face.png"/>
              <p:cNvPicPr>
                <a:picLocks noChangeAspect="1"/>
              </p:cNvPicPr>
              <p:nvPr/>
            </p:nvPicPr>
            <p:blipFill>
              <a:blip r:embed="rId5" cstate="print"/>
              <a:stretch>
                <a:fillRect/>
              </a:stretch>
            </p:blipFill>
            <p:spPr>
              <a:xfrm>
                <a:off x="6397235" y="3793277"/>
                <a:ext cx="647700" cy="777240"/>
              </a:xfrm>
              <a:prstGeom prst="rect">
                <a:avLst/>
              </a:prstGeom>
            </p:spPr>
          </p:pic>
          <p:pic>
            <p:nvPicPr>
              <p:cNvPr id="218" name="Picture 217" descr="IMG_diskarray_face.png"/>
              <p:cNvPicPr>
                <a:picLocks noChangeAspect="1"/>
              </p:cNvPicPr>
              <p:nvPr/>
            </p:nvPicPr>
            <p:blipFill>
              <a:blip r:embed="rId5" cstate="print"/>
              <a:stretch>
                <a:fillRect/>
              </a:stretch>
            </p:blipFill>
            <p:spPr>
              <a:xfrm>
                <a:off x="6397236" y="3374177"/>
                <a:ext cx="647700" cy="777238"/>
              </a:xfrm>
              <a:prstGeom prst="rect">
                <a:avLst/>
              </a:prstGeom>
            </p:spPr>
          </p:pic>
          <p:pic>
            <p:nvPicPr>
              <p:cNvPr id="219" name="Picture 218" descr="IMG_switchface.png"/>
              <p:cNvPicPr>
                <a:picLocks noChangeAspect="1"/>
              </p:cNvPicPr>
              <p:nvPr/>
            </p:nvPicPr>
            <p:blipFill>
              <a:blip r:embed="rId6" cstate="print"/>
              <a:stretch>
                <a:fillRect/>
              </a:stretch>
            </p:blipFill>
            <p:spPr>
              <a:xfrm>
                <a:off x="6391520" y="3237442"/>
                <a:ext cx="653415" cy="497840"/>
              </a:xfrm>
              <a:prstGeom prst="rect">
                <a:avLst/>
              </a:prstGeom>
            </p:spPr>
          </p:pic>
          <p:pic>
            <p:nvPicPr>
              <p:cNvPr id="220" name="Picture 219" descr="IMG_switchface.png"/>
              <p:cNvPicPr>
                <a:picLocks noChangeAspect="1"/>
              </p:cNvPicPr>
              <p:nvPr/>
            </p:nvPicPr>
            <p:blipFill>
              <a:blip r:embed="rId6" cstate="print"/>
              <a:stretch>
                <a:fillRect/>
              </a:stretch>
            </p:blipFill>
            <p:spPr>
              <a:xfrm>
                <a:off x="6391521" y="3098449"/>
                <a:ext cx="653415" cy="497840"/>
              </a:xfrm>
              <a:prstGeom prst="rect">
                <a:avLst/>
              </a:prstGeom>
            </p:spPr>
          </p:pic>
          <p:pic>
            <p:nvPicPr>
              <p:cNvPr id="221" name="Picture 220" descr="IMG_switchface.png"/>
              <p:cNvPicPr>
                <a:picLocks noChangeAspect="1"/>
              </p:cNvPicPr>
              <p:nvPr/>
            </p:nvPicPr>
            <p:blipFill>
              <a:blip r:embed="rId6" cstate="print"/>
              <a:stretch>
                <a:fillRect/>
              </a:stretch>
            </p:blipFill>
            <p:spPr>
              <a:xfrm>
                <a:off x="6391521" y="2820458"/>
                <a:ext cx="653415" cy="497840"/>
              </a:xfrm>
              <a:prstGeom prst="rect">
                <a:avLst/>
              </a:prstGeom>
            </p:spPr>
          </p:pic>
          <p:pic>
            <p:nvPicPr>
              <p:cNvPr id="222" name="Picture 221" descr="IMG_switchface.png"/>
              <p:cNvPicPr>
                <a:picLocks noChangeAspect="1"/>
              </p:cNvPicPr>
              <p:nvPr/>
            </p:nvPicPr>
            <p:blipFill>
              <a:blip r:embed="rId6" cstate="print"/>
              <a:stretch>
                <a:fillRect/>
              </a:stretch>
            </p:blipFill>
            <p:spPr>
              <a:xfrm>
                <a:off x="6391520" y="2959452"/>
                <a:ext cx="653415" cy="497840"/>
              </a:xfrm>
              <a:prstGeom prst="rect">
                <a:avLst/>
              </a:prstGeom>
            </p:spPr>
          </p:pic>
          <p:pic>
            <p:nvPicPr>
              <p:cNvPr id="223" name="Picture 222" descr="IMG_routerface.png"/>
              <p:cNvPicPr>
                <a:picLocks noChangeAspect="1"/>
              </p:cNvPicPr>
              <p:nvPr/>
            </p:nvPicPr>
            <p:blipFill>
              <a:blip r:embed="rId7" cstate="print"/>
              <a:stretch>
                <a:fillRect/>
              </a:stretch>
            </p:blipFill>
            <p:spPr>
              <a:xfrm>
                <a:off x="6391518" y="2601384"/>
                <a:ext cx="653415" cy="578739"/>
              </a:xfrm>
              <a:prstGeom prst="rect">
                <a:avLst/>
              </a:prstGeom>
            </p:spPr>
          </p:pic>
        </p:grpSp>
      </p:grpSp>
      <p:grpSp>
        <p:nvGrpSpPr>
          <p:cNvPr id="8" name="Group 223"/>
          <p:cNvGrpSpPr/>
          <p:nvPr/>
        </p:nvGrpSpPr>
        <p:grpSpPr>
          <a:xfrm>
            <a:off x="4865036" y="3628732"/>
            <a:ext cx="459118" cy="452197"/>
            <a:chOff x="7918151" y="5256033"/>
            <a:chExt cx="599316" cy="590284"/>
          </a:xfrm>
        </p:grpSpPr>
        <p:sp>
          <p:nvSpPr>
            <p:cNvPr id="225" name="Oval 224"/>
            <p:cNvSpPr>
              <a:spLocks noChangeAspect="1"/>
            </p:cNvSpPr>
            <p:nvPr/>
          </p:nvSpPr>
          <p:spPr bwMode="auto">
            <a:xfrm>
              <a:off x="7918151" y="5256033"/>
              <a:ext cx="599316" cy="590284"/>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26" name="Picture 225" descr="windows-translogo.png"/>
            <p:cNvPicPr>
              <a:picLocks noChangeAspect="1"/>
            </p:cNvPicPr>
            <p:nvPr/>
          </p:nvPicPr>
          <p:blipFill>
            <a:blip r:embed="rId8" cstate="print"/>
            <a:stretch>
              <a:fillRect/>
            </a:stretch>
          </p:blipFill>
          <p:spPr>
            <a:xfrm>
              <a:off x="8026401" y="5389278"/>
              <a:ext cx="372532" cy="329712"/>
            </a:xfrm>
            <a:prstGeom prst="rect">
              <a:avLst/>
            </a:prstGeom>
          </p:spPr>
        </p:pic>
      </p:grpSp>
      <p:sp>
        <p:nvSpPr>
          <p:cNvPr id="228" name="Oval 227"/>
          <p:cNvSpPr>
            <a:spLocks noChangeAspect="1"/>
          </p:cNvSpPr>
          <p:nvPr/>
        </p:nvSpPr>
        <p:spPr bwMode="auto">
          <a:xfrm>
            <a:off x="4865035" y="4322999"/>
            <a:ext cx="459118" cy="452197"/>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9" name="Group 234"/>
          <p:cNvGrpSpPr/>
          <p:nvPr/>
        </p:nvGrpSpPr>
        <p:grpSpPr>
          <a:xfrm>
            <a:off x="3789776" y="4339933"/>
            <a:ext cx="459118" cy="452197"/>
            <a:chOff x="5144436" y="5220468"/>
            <a:chExt cx="459118" cy="452197"/>
          </a:xfrm>
        </p:grpSpPr>
        <p:sp>
          <p:nvSpPr>
            <p:cNvPr id="229" name="Oval 228"/>
            <p:cNvSpPr>
              <a:spLocks noChangeAspect="1"/>
            </p:cNvSpPr>
            <p:nvPr/>
          </p:nvSpPr>
          <p:spPr bwMode="auto">
            <a:xfrm>
              <a:off x="5144436" y="5220468"/>
              <a:ext cx="459118" cy="452197"/>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31" name="Picture 230" descr="Microsoft-SQL-Server-Database.png"/>
            <p:cNvPicPr>
              <a:picLocks noChangeAspect="1"/>
            </p:cNvPicPr>
            <p:nvPr/>
          </p:nvPicPr>
          <p:blipFill>
            <a:blip r:embed="rId9" cstate="print"/>
            <a:stretch>
              <a:fillRect/>
            </a:stretch>
          </p:blipFill>
          <p:spPr>
            <a:xfrm>
              <a:off x="5215471" y="5286451"/>
              <a:ext cx="321734" cy="264430"/>
            </a:xfrm>
            <a:prstGeom prst="rect">
              <a:avLst/>
            </a:prstGeom>
          </p:spPr>
        </p:pic>
      </p:grpSp>
      <p:grpSp>
        <p:nvGrpSpPr>
          <p:cNvPr id="10" name="Group 233"/>
          <p:cNvGrpSpPr/>
          <p:nvPr/>
        </p:nvGrpSpPr>
        <p:grpSpPr>
          <a:xfrm>
            <a:off x="3789778" y="3637199"/>
            <a:ext cx="459118" cy="452197"/>
            <a:chOff x="4814238" y="4255266"/>
            <a:chExt cx="459118" cy="452197"/>
          </a:xfrm>
        </p:grpSpPr>
        <p:sp>
          <p:nvSpPr>
            <p:cNvPr id="227" name="Oval 226"/>
            <p:cNvSpPr>
              <a:spLocks noChangeAspect="1"/>
            </p:cNvSpPr>
            <p:nvPr/>
          </p:nvSpPr>
          <p:spPr bwMode="auto">
            <a:xfrm>
              <a:off x="4814238" y="4255266"/>
              <a:ext cx="459118" cy="452197"/>
            </a:xfrm>
            <a:prstGeom prst="ellipse">
              <a:avLst/>
            </a:prstGeom>
            <a:solidFill>
              <a:srgbClr val="DDE6EE"/>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pic>
          <p:nvPicPr>
            <p:cNvPr id="232" name="Picture 231" descr="sharepoint2010.png"/>
            <p:cNvPicPr>
              <a:picLocks noChangeAspect="1"/>
            </p:cNvPicPr>
            <p:nvPr/>
          </p:nvPicPr>
          <p:blipFill>
            <a:blip r:embed="rId10" cstate="print"/>
            <a:srcRect r="23661"/>
            <a:stretch>
              <a:fillRect/>
            </a:stretch>
          </p:blipFill>
          <p:spPr>
            <a:xfrm>
              <a:off x="4867278" y="4301067"/>
              <a:ext cx="361951" cy="355600"/>
            </a:xfrm>
            <a:prstGeom prst="rect">
              <a:avLst/>
            </a:prstGeom>
          </p:spPr>
        </p:pic>
      </p:grpSp>
      <p:sp>
        <p:nvSpPr>
          <p:cNvPr id="236" name="Oval 235"/>
          <p:cNvSpPr>
            <a:spLocks noChangeAspect="1"/>
          </p:cNvSpPr>
          <p:nvPr/>
        </p:nvSpPr>
        <p:spPr bwMode="auto">
          <a:xfrm>
            <a:off x="1285395" y="3748975"/>
            <a:ext cx="925947" cy="911993"/>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1" name="Group 194"/>
          <p:cNvGrpSpPr/>
          <p:nvPr/>
        </p:nvGrpSpPr>
        <p:grpSpPr>
          <a:xfrm>
            <a:off x="1398847" y="3457339"/>
            <a:ext cx="1124220" cy="1108132"/>
            <a:chOff x="1466580" y="4226230"/>
            <a:chExt cx="904086" cy="891149"/>
          </a:xfrm>
        </p:grpSpPr>
        <p:grpSp>
          <p:nvGrpSpPr>
            <p:cNvPr id="12" name="Group 238"/>
            <p:cNvGrpSpPr>
              <a:grpSpLocks noChangeAspect="1"/>
            </p:cNvGrpSpPr>
            <p:nvPr/>
          </p:nvGrpSpPr>
          <p:grpSpPr>
            <a:xfrm>
              <a:off x="1466580" y="4254069"/>
              <a:ext cx="577781" cy="863310"/>
              <a:chOff x="6125007" y="1676400"/>
              <a:chExt cx="2254250" cy="3448050"/>
            </a:xfrm>
          </p:grpSpPr>
          <p:pic>
            <p:nvPicPr>
              <p:cNvPr id="179" name="Picture 178" descr="rack.png"/>
              <p:cNvPicPr>
                <a:picLocks noChangeAspect="1"/>
              </p:cNvPicPr>
              <p:nvPr/>
            </p:nvPicPr>
            <p:blipFill>
              <a:blip r:embed="rId4" cstate="print"/>
              <a:stretch>
                <a:fillRect/>
              </a:stretch>
            </p:blipFill>
            <p:spPr>
              <a:xfrm>
                <a:off x="6125007" y="1676400"/>
                <a:ext cx="2254250" cy="3448050"/>
              </a:xfrm>
              <a:prstGeom prst="rect">
                <a:avLst/>
              </a:prstGeom>
            </p:spPr>
          </p:pic>
          <p:pic>
            <p:nvPicPr>
              <p:cNvPr id="180" name="Picture 179" descr="IMG_diskarray_face.png"/>
              <p:cNvPicPr>
                <a:picLocks noChangeAspect="1"/>
              </p:cNvPicPr>
              <p:nvPr/>
            </p:nvPicPr>
            <p:blipFill>
              <a:blip r:embed="rId5" cstate="print"/>
              <a:stretch>
                <a:fillRect/>
              </a:stretch>
            </p:blipFill>
            <p:spPr>
              <a:xfrm>
                <a:off x="6397235" y="3793277"/>
                <a:ext cx="647700" cy="777240"/>
              </a:xfrm>
              <a:prstGeom prst="rect">
                <a:avLst/>
              </a:prstGeom>
            </p:spPr>
          </p:pic>
          <p:pic>
            <p:nvPicPr>
              <p:cNvPr id="181" name="Picture 180" descr="IMG_diskarray_face.png"/>
              <p:cNvPicPr>
                <a:picLocks noChangeAspect="1"/>
              </p:cNvPicPr>
              <p:nvPr/>
            </p:nvPicPr>
            <p:blipFill>
              <a:blip r:embed="rId5" cstate="print"/>
              <a:stretch>
                <a:fillRect/>
              </a:stretch>
            </p:blipFill>
            <p:spPr>
              <a:xfrm>
                <a:off x="6397236" y="3374177"/>
                <a:ext cx="647700" cy="777238"/>
              </a:xfrm>
              <a:prstGeom prst="rect">
                <a:avLst/>
              </a:prstGeom>
            </p:spPr>
          </p:pic>
          <p:pic>
            <p:nvPicPr>
              <p:cNvPr id="182" name="Picture 181" descr="IMG_switchface.png"/>
              <p:cNvPicPr>
                <a:picLocks noChangeAspect="1"/>
              </p:cNvPicPr>
              <p:nvPr/>
            </p:nvPicPr>
            <p:blipFill>
              <a:blip r:embed="rId6" cstate="print"/>
              <a:stretch>
                <a:fillRect/>
              </a:stretch>
            </p:blipFill>
            <p:spPr>
              <a:xfrm>
                <a:off x="6391520" y="3237442"/>
                <a:ext cx="653415" cy="497840"/>
              </a:xfrm>
              <a:prstGeom prst="rect">
                <a:avLst/>
              </a:prstGeom>
            </p:spPr>
          </p:pic>
          <p:pic>
            <p:nvPicPr>
              <p:cNvPr id="183" name="Picture 182" descr="IMG_switchface.png"/>
              <p:cNvPicPr>
                <a:picLocks noChangeAspect="1"/>
              </p:cNvPicPr>
              <p:nvPr/>
            </p:nvPicPr>
            <p:blipFill>
              <a:blip r:embed="rId6" cstate="print"/>
              <a:stretch>
                <a:fillRect/>
              </a:stretch>
            </p:blipFill>
            <p:spPr>
              <a:xfrm>
                <a:off x="6391521" y="3098449"/>
                <a:ext cx="653415" cy="497840"/>
              </a:xfrm>
              <a:prstGeom prst="rect">
                <a:avLst/>
              </a:prstGeom>
            </p:spPr>
          </p:pic>
          <p:pic>
            <p:nvPicPr>
              <p:cNvPr id="184" name="Picture 183" descr="IMG_switchface.png"/>
              <p:cNvPicPr>
                <a:picLocks noChangeAspect="1"/>
              </p:cNvPicPr>
              <p:nvPr/>
            </p:nvPicPr>
            <p:blipFill>
              <a:blip r:embed="rId6" cstate="print"/>
              <a:stretch>
                <a:fillRect/>
              </a:stretch>
            </p:blipFill>
            <p:spPr>
              <a:xfrm>
                <a:off x="6391521" y="2820458"/>
                <a:ext cx="653415" cy="497840"/>
              </a:xfrm>
              <a:prstGeom prst="rect">
                <a:avLst/>
              </a:prstGeom>
            </p:spPr>
          </p:pic>
          <p:pic>
            <p:nvPicPr>
              <p:cNvPr id="185" name="Picture 184" descr="IMG_switchface.png"/>
              <p:cNvPicPr>
                <a:picLocks noChangeAspect="1"/>
              </p:cNvPicPr>
              <p:nvPr/>
            </p:nvPicPr>
            <p:blipFill>
              <a:blip r:embed="rId6" cstate="print"/>
              <a:stretch>
                <a:fillRect/>
              </a:stretch>
            </p:blipFill>
            <p:spPr>
              <a:xfrm>
                <a:off x="6391520" y="2959452"/>
                <a:ext cx="653415" cy="497840"/>
              </a:xfrm>
              <a:prstGeom prst="rect">
                <a:avLst/>
              </a:prstGeom>
            </p:spPr>
          </p:pic>
          <p:pic>
            <p:nvPicPr>
              <p:cNvPr id="186" name="Picture 185" descr="IMG_routerface.png"/>
              <p:cNvPicPr>
                <a:picLocks noChangeAspect="1"/>
              </p:cNvPicPr>
              <p:nvPr/>
            </p:nvPicPr>
            <p:blipFill>
              <a:blip r:embed="rId7" cstate="print"/>
              <a:stretch>
                <a:fillRect/>
              </a:stretch>
            </p:blipFill>
            <p:spPr>
              <a:xfrm>
                <a:off x="6391518" y="2601384"/>
                <a:ext cx="653415" cy="578739"/>
              </a:xfrm>
              <a:prstGeom prst="rect">
                <a:avLst/>
              </a:prstGeom>
            </p:spPr>
          </p:pic>
        </p:grpSp>
        <p:pic>
          <p:nvPicPr>
            <p:cNvPr id="187" name="Picture 186" descr="vm_hypervisor.png"/>
            <p:cNvPicPr>
              <a:picLocks noChangeAspect="1"/>
            </p:cNvPicPr>
            <p:nvPr/>
          </p:nvPicPr>
          <p:blipFill>
            <a:blip r:embed="rId11" cstate="print"/>
            <a:stretch>
              <a:fillRect/>
            </a:stretch>
          </p:blipFill>
          <p:spPr>
            <a:xfrm>
              <a:off x="1777998" y="4226230"/>
              <a:ext cx="592668" cy="552657"/>
            </a:xfrm>
            <a:prstGeom prst="rect">
              <a:avLst/>
            </a:prstGeom>
          </p:spPr>
        </p:pic>
      </p:grpSp>
      <p:sp>
        <p:nvSpPr>
          <p:cNvPr id="237" name="TextBox 236"/>
          <p:cNvSpPr txBox="1"/>
          <p:nvPr/>
        </p:nvSpPr>
        <p:spPr bwMode="ltGray">
          <a:xfrm>
            <a:off x="1181100" y="2159000"/>
            <a:ext cx="6781800" cy="440267"/>
          </a:xfrm>
          <a:prstGeom prst="rect">
            <a:avLst/>
          </a:prstGeom>
          <a:noFill/>
          <a:ln w="9525">
            <a:noFill/>
            <a:miter lim="800000"/>
            <a:headEnd/>
            <a:tailEnd/>
          </a:ln>
        </p:spPr>
        <p:txBody>
          <a:bodyPr wrap="square" lIns="91419" tIns="45710" rIns="91419" bIns="45710" rtlCol="0" anchor="t" anchorCtr="0">
            <a:noAutofit/>
          </a:bodyPr>
          <a:lstStyle/>
          <a:p>
            <a:pPr algn="ctr">
              <a:lnSpc>
                <a:spcPct val="90000"/>
              </a:lnSpc>
              <a:spcBef>
                <a:spcPts val="0"/>
              </a:spcBef>
              <a:spcAft>
                <a:spcPts val="800"/>
              </a:spcAft>
            </a:pPr>
            <a:r>
              <a:rPr lang="en-GB" sz="2000" b="1" dirty="0" smtClean="0">
                <a:solidFill>
                  <a:schemeClr val="bg2">
                    <a:lumMod val="50000"/>
                  </a:schemeClr>
                </a:solidFill>
                <a:latin typeface="Calibri" pitchFamily="34" charset="0"/>
              </a:rPr>
              <a:t>Protection For Virtualized Infrastructures</a:t>
            </a:r>
            <a:endParaRPr lang="en-IE" sz="2000" b="1" dirty="0" smtClean="0">
              <a:solidFill>
                <a:schemeClr val="bg2">
                  <a:lumMod val="50000"/>
                </a:schemeClr>
              </a:solidFill>
              <a:latin typeface="Calibri" pitchFamily="34" charset="0"/>
            </a:endParaRPr>
          </a:p>
          <a:p>
            <a:pPr algn="ctr">
              <a:lnSpc>
                <a:spcPct val="90000"/>
              </a:lnSpc>
              <a:spcBef>
                <a:spcPts val="0"/>
              </a:spcBef>
              <a:spcAft>
                <a:spcPts val="800"/>
              </a:spcAft>
            </a:pPr>
            <a:endParaRPr lang="en-IE" sz="2000" b="1" dirty="0" err="1" smtClean="0">
              <a:solidFill>
                <a:schemeClr val="bg2">
                  <a:lumMod val="50000"/>
                </a:schemeClr>
              </a:solidFill>
              <a:latin typeface="Calibri" pitchFamily="34" charset="0"/>
            </a:endParaRPr>
          </a:p>
        </p:txBody>
      </p:sp>
      <p:sp>
        <p:nvSpPr>
          <p:cNvPr id="238" name="Oval 237"/>
          <p:cNvSpPr>
            <a:spLocks noChangeAspect="1"/>
          </p:cNvSpPr>
          <p:nvPr/>
        </p:nvSpPr>
        <p:spPr bwMode="auto">
          <a:xfrm>
            <a:off x="6915729" y="3748975"/>
            <a:ext cx="925947" cy="911993"/>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3" name="Group 238"/>
          <p:cNvGrpSpPr>
            <a:grpSpLocks noChangeAspect="1"/>
          </p:cNvGrpSpPr>
          <p:nvPr/>
        </p:nvGrpSpPr>
        <p:grpSpPr>
          <a:xfrm>
            <a:off x="7029181" y="3491956"/>
            <a:ext cx="718464" cy="1073515"/>
            <a:chOff x="6125007" y="1676400"/>
            <a:chExt cx="2254250" cy="3448050"/>
          </a:xfrm>
        </p:grpSpPr>
        <p:pic>
          <p:nvPicPr>
            <p:cNvPr id="242" name="Picture 241" descr="rack.png"/>
            <p:cNvPicPr>
              <a:picLocks noChangeAspect="1"/>
            </p:cNvPicPr>
            <p:nvPr/>
          </p:nvPicPr>
          <p:blipFill>
            <a:blip r:embed="rId4" cstate="print"/>
            <a:stretch>
              <a:fillRect/>
            </a:stretch>
          </p:blipFill>
          <p:spPr>
            <a:xfrm>
              <a:off x="6125007" y="1676400"/>
              <a:ext cx="2254250" cy="3448050"/>
            </a:xfrm>
            <a:prstGeom prst="rect">
              <a:avLst/>
            </a:prstGeom>
          </p:spPr>
        </p:pic>
        <p:pic>
          <p:nvPicPr>
            <p:cNvPr id="243" name="Picture 242" descr="IMG_diskarray_face.png"/>
            <p:cNvPicPr>
              <a:picLocks noChangeAspect="1"/>
            </p:cNvPicPr>
            <p:nvPr/>
          </p:nvPicPr>
          <p:blipFill>
            <a:blip r:embed="rId5" cstate="print"/>
            <a:stretch>
              <a:fillRect/>
            </a:stretch>
          </p:blipFill>
          <p:spPr>
            <a:xfrm>
              <a:off x="6397235" y="3793277"/>
              <a:ext cx="647700" cy="777240"/>
            </a:xfrm>
            <a:prstGeom prst="rect">
              <a:avLst/>
            </a:prstGeom>
          </p:spPr>
        </p:pic>
        <p:pic>
          <p:nvPicPr>
            <p:cNvPr id="244" name="Picture 243" descr="IMG_diskarray_face.png"/>
            <p:cNvPicPr>
              <a:picLocks noChangeAspect="1"/>
            </p:cNvPicPr>
            <p:nvPr/>
          </p:nvPicPr>
          <p:blipFill>
            <a:blip r:embed="rId5" cstate="print"/>
            <a:stretch>
              <a:fillRect/>
            </a:stretch>
          </p:blipFill>
          <p:spPr>
            <a:xfrm>
              <a:off x="6397236" y="3374177"/>
              <a:ext cx="647700" cy="777238"/>
            </a:xfrm>
            <a:prstGeom prst="rect">
              <a:avLst/>
            </a:prstGeom>
          </p:spPr>
        </p:pic>
        <p:pic>
          <p:nvPicPr>
            <p:cNvPr id="245" name="Picture 244" descr="IMG_switchface.png"/>
            <p:cNvPicPr>
              <a:picLocks noChangeAspect="1"/>
            </p:cNvPicPr>
            <p:nvPr/>
          </p:nvPicPr>
          <p:blipFill>
            <a:blip r:embed="rId6" cstate="print"/>
            <a:stretch>
              <a:fillRect/>
            </a:stretch>
          </p:blipFill>
          <p:spPr>
            <a:xfrm>
              <a:off x="6391520" y="3237442"/>
              <a:ext cx="653415" cy="497840"/>
            </a:xfrm>
            <a:prstGeom prst="rect">
              <a:avLst/>
            </a:prstGeom>
          </p:spPr>
        </p:pic>
        <p:pic>
          <p:nvPicPr>
            <p:cNvPr id="246" name="Picture 245" descr="IMG_switchface.png"/>
            <p:cNvPicPr>
              <a:picLocks noChangeAspect="1"/>
            </p:cNvPicPr>
            <p:nvPr/>
          </p:nvPicPr>
          <p:blipFill>
            <a:blip r:embed="rId6" cstate="print"/>
            <a:stretch>
              <a:fillRect/>
            </a:stretch>
          </p:blipFill>
          <p:spPr>
            <a:xfrm>
              <a:off x="6391521" y="3098449"/>
              <a:ext cx="653415" cy="497840"/>
            </a:xfrm>
            <a:prstGeom prst="rect">
              <a:avLst/>
            </a:prstGeom>
          </p:spPr>
        </p:pic>
        <p:pic>
          <p:nvPicPr>
            <p:cNvPr id="247" name="Picture 246" descr="IMG_switchface.png"/>
            <p:cNvPicPr>
              <a:picLocks noChangeAspect="1"/>
            </p:cNvPicPr>
            <p:nvPr/>
          </p:nvPicPr>
          <p:blipFill>
            <a:blip r:embed="rId6" cstate="print"/>
            <a:stretch>
              <a:fillRect/>
            </a:stretch>
          </p:blipFill>
          <p:spPr>
            <a:xfrm>
              <a:off x="6391521" y="2820458"/>
              <a:ext cx="653415" cy="497840"/>
            </a:xfrm>
            <a:prstGeom prst="rect">
              <a:avLst/>
            </a:prstGeom>
          </p:spPr>
        </p:pic>
        <p:pic>
          <p:nvPicPr>
            <p:cNvPr id="248" name="Picture 247" descr="IMG_switchface.png"/>
            <p:cNvPicPr>
              <a:picLocks noChangeAspect="1"/>
            </p:cNvPicPr>
            <p:nvPr/>
          </p:nvPicPr>
          <p:blipFill>
            <a:blip r:embed="rId6" cstate="print"/>
            <a:stretch>
              <a:fillRect/>
            </a:stretch>
          </p:blipFill>
          <p:spPr>
            <a:xfrm>
              <a:off x="6391520" y="2959452"/>
              <a:ext cx="653415" cy="497840"/>
            </a:xfrm>
            <a:prstGeom prst="rect">
              <a:avLst/>
            </a:prstGeom>
          </p:spPr>
        </p:pic>
        <p:pic>
          <p:nvPicPr>
            <p:cNvPr id="249" name="Picture 248" descr="IMG_routerface.png"/>
            <p:cNvPicPr>
              <a:picLocks noChangeAspect="1"/>
            </p:cNvPicPr>
            <p:nvPr/>
          </p:nvPicPr>
          <p:blipFill>
            <a:blip r:embed="rId7" cstate="print"/>
            <a:stretch>
              <a:fillRect/>
            </a:stretch>
          </p:blipFill>
          <p:spPr>
            <a:xfrm>
              <a:off x="6391518" y="2601384"/>
              <a:ext cx="653415" cy="578739"/>
            </a:xfrm>
            <a:prstGeom prst="rect">
              <a:avLst/>
            </a:prstGeom>
          </p:spPr>
        </p:pic>
      </p:grpSp>
      <p:pic>
        <p:nvPicPr>
          <p:cNvPr id="65" name="Picture 64" descr="dedupilication.png"/>
          <p:cNvPicPr>
            <a:picLocks noChangeAspect="1"/>
          </p:cNvPicPr>
          <p:nvPr/>
        </p:nvPicPr>
        <p:blipFill>
          <a:blip r:embed="rId12" cstate="print"/>
          <a:stretch>
            <a:fillRect/>
          </a:stretch>
        </p:blipFill>
        <p:spPr>
          <a:xfrm>
            <a:off x="7410638" y="3442265"/>
            <a:ext cx="514162" cy="590904"/>
          </a:xfrm>
          <a:prstGeom prst="rect">
            <a:avLst/>
          </a:prstGeom>
        </p:spPr>
      </p:pic>
      <p:sp>
        <p:nvSpPr>
          <p:cNvPr id="66" name="Right Arrow 65"/>
          <p:cNvSpPr/>
          <p:nvPr/>
        </p:nvSpPr>
        <p:spPr bwMode="auto">
          <a:xfrm>
            <a:off x="7078135" y="3987794"/>
            <a:ext cx="1066800" cy="457200"/>
          </a:xfrm>
          <a:prstGeom prst="rightArrow">
            <a:avLst>
              <a:gd name="adj1" fmla="val 57408"/>
              <a:gd name="adj2" fmla="val 50000"/>
            </a:avLst>
          </a:prstGeom>
          <a:gradFill flip="none" rotWithShape="1">
            <a:gsLst>
              <a:gs pos="4000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endParaRPr lang="en-IE" sz="1000" i="1" dirty="0" err="1" smtClean="0">
              <a:solidFill>
                <a:prstClr val="black"/>
              </a:solidFill>
              <a:latin typeface="Calibri"/>
            </a:endParaRPr>
          </a:p>
        </p:txBody>
      </p:sp>
      <p:grpSp>
        <p:nvGrpSpPr>
          <p:cNvPr id="14" name="Group 66"/>
          <p:cNvGrpSpPr/>
          <p:nvPr/>
        </p:nvGrpSpPr>
        <p:grpSpPr>
          <a:xfrm>
            <a:off x="6185796" y="3936995"/>
            <a:ext cx="779258" cy="558798"/>
            <a:chOff x="990601" y="3471332"/>
            <a:chExt cx="755649" cy="541868"/>
          </a:xfrm>
        </p:grpSpPr>
        <p:sp>
          <p:nvSpPr>
            <p:cNvPr id="68" name="Rounded Rectangle 67"/>
            <p:cNvSpPr/>
            <p:nvPr/>
          </p:nvSpPr>
          <p:spPr bwMode="auto">
            <a:xfrm>
              <a:off x="990601" y="3471332"/>
              <a:ext cx="165099" cy="160868"/>
            </a:xfrm>
            <a:prstGeom prst="roundRect">
              <a:avLst>
                <a:gd name="adj" fmla="val 10346"/>
              </a:avLst>
            </a:prstGeom>
            <a:solidFill>
              <a:srgbClr val="FDBB30"/>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A</a:t>
              </a:r>
              <a:endParaRPr lang="en-US" sz="900" b="1" dirty="0" smtClean="0">
                <a:solidFill>
                  <a:srgbClr val="FFFFFF"/>
                </a:solidFill>
                <a:latin typeface="+mj-lt"/>
              </a:endParaRPr>
            </a:p>
          </p:txBody>
        </p:sp>
        <p:sp>
          <p:nvSpPr>
            <p:cNvPr id="69" name="Rounded Rectangle 68"/>
            <p:cNvSpPr/>
            <p:nvPr/>
          </p:nvSpPr>
          <p:spPr bwMode="auto">
            <a:xfrm>
              <a:off x="1187451" y="3471332"/>
              <a:ext cx="165099" cy="160868"/>
            </a:xfrm>
            <a:prstGeom prst="roundRect">
              <a:avLst>
                <a:gd name="adj" fmla="val 10346"/>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C</a:t>
              </a:r>
              <a:endParaRPr lang="en-US" sz="900" b="1" dirty="0" smtClean="0">
                <a:solidFill>
                  <a:srgbClr val="FFFFFF"/>
                </a:solidFill>
                <a:latin typeface="+mj-lt"/>
              </a:endParaRPr>
            </a:p>
          </p:txBody>
        </p:sp>
        <p:sp>
          <p:nvSpPr>
            <p:cNvPr id="70" name="Rounded Rectangle 69"/>
            <p:cNvSpPr/>
            <p:nvPr/>
          </p:nvSpPr>
          <p:spPr bwMode="auto">
            <a:xfrm>
              <a:off x="1384301" y="3471332"/>
              <a:ext cx="165099" cy="160868"/>
            </a:xfrm>
            <a:prstGeom prst="roundRect">
              <a:avLst>
                <a:gd name="adj" fmla="val 1034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B</a:t>
              </a:r>
              <a:endParaRPr lang="en-US" sz="900" b="1" dirty="0" smtClean="0">
                <a:solidFill>
                  <a:srgbClr val="FFFFFF"/>
                </a:solidFill>
                <a:latin typeface="+mj-lt"/>
              </a:endParaRPr>
            </a:p>
          </p:txBody>
        </p:sp>
        <p:sp>
          <p:nvSpPr>
            <p:cNvPr id="71" name="Rounded Rectangle 70"/>
            <p:cNvSpPr/>
            <p:nvPr/>
          </p:nvSpPr>
          <p:spPr bwMode="auto">
            <a:xfrm>
              <a:off x="1581151" y="3471332"/>
              <a:ext cx="165099" cy="160868"/>
            </a:xfrm>
            <a:prstGeom prst="roundRect">
              <a:avLst>
                <a:gd name="adj" fmla="val 10346"/>
              </a:avLst>
            </a:prstGeom>
            <a:solidFill>
              <a:srgbClr val="FDBB30"/>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A</a:t>
              </a:r>
              <a:endParaRPr lang="en-US" sz="900" b="1" dirty="0" smtClean="0">
                <a:solidFill>
                  <a:srgbClr val="FFFFFF"/>
                </a:solidFill>
                <a:latin typeface="+mj-lt"/>
              </a:endParaRPr>
            </a:p>
          </p:txBody>
        </p:sp>
        <p:sp>
          <p:nvSpPr>
            <p:cNvPr id="72" name="Rounded Rectangle 71"/>
            <p:cNvSpPr/>
            <p:nvPr/>
          </p:nvSpPr>
          <p:spPr bwMode="auto">
            <a:xfrm>
              <a:off x="990601" y="3661832"/>
              <a:ext cx="165099" cy="160868"/>
            </a:xfrm>
            <a:prstGeom prst="roundRect">
              <a:avLst>
                <a:gd name="adj" fmla="val 10346"/>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D</a:t>
              </a:r>
              <a:endParaRPr lang="en-US" sz="900" b="1" dirty="0" smtClean="0">
                <a:solidFill>
                  <a:srgbClr val="FFFFFF"/>
                </a:solidFill>
                <a:latin typeface="+mj-lt"/>
              </a:endParaRPr>
            </a:p>
          </p:txBody>
        </p:sp>
        <p:sp>
          <p:nvSpPr>
            <p:cNvPr id="73" name="Rounded Rectangle 72"/>
            <p:cNvSpPr/>
            <p:nvPr/>
          </p:nvSpPr>
          <p:spPr bwMode="auto">
            <a:xfrm>
              <a:off x="1187451" y="3661832"/>
              <a:ext cx="165099" cy="160868"/>
            </a:xfrm>
            <a:prstGeom prst="roundRect">
              <a:avLst>
                <a:gd name="adj" fmla="val 10346"/>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C</a:t>
              </a:r>
              <a:endParaRPr lang="en-US" sz="900" b="1" dirty="0" smtClean="0">
                <a:solidFill>
                  <a:srgbClr val="FFFFFF"/>
                </a:solidFill>
                <a:latin typeface="+mj-lt"/>
              </a:endParaRPr>
            </a:p>
          </p:txBody>
        </p:sp>
        <p:sp>
          <p:nvSpPr>
            <p:cNvPr id="74" name="Rounded Rectangle 73"/>
            <p:cNvSpPr/>
            <p:nvPr/>
          </p:nvSpPr>
          <p:spPr bwMode="auto">
            <a:xfrm>
              <a:off x="1384301" y="3661832"/>
              <a:ext cx="165099" cy="160868"/>
            </a:xfrm>
            <a:prstGeom prst="roundRect">
              <a:avLst>
                <a:gd name="adj" fmla="val 10346"/>
              </a:avLst>
            </a:prstGeom>
            <a:solidFill>
              <a:srgbClr val="FDBB30"/>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A</a:t>
              </a:r>
              <a:endParaRPr lang="en-US" sz="900" b="1" dirty="0" smtClean="0">
                <a:solidFill>
                  <a:srgbClr val="FFFFFF"/>
                </a:solidFill>
                <a:latin typeface="+mj-lt"/>
              </a:endParaRPr>
            </a:p>
          </p:txBody>
        </p:sp>
        <p:sp>
          <p:nvSpPr>
            <p:cNvPr id="75" name="Rounded Rectangle 74"/>
            <p:cNvSpPr/>
            <p:nvPr/>
          </p:nvSpPr>
          <p:spPr bwMode="auto">
            <a:xfrm>
              <a:off x="1581151" y="3661832"/>
              <a:ext cx="165099" cy="160868"/>
            </a:xfrm>
            <a:prstGeom prst="roundRect">
              <a:avLst>
                <a:gd name="adj" fmla="val 1034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B</a:t>
              </a:r>
              <a:endParaRPr lang="en-US" sz="900" b="1" dirty="0" smtClean="0">
                <a:solidFill>
                  <a:srgbClr val="FFFFFF"/>
                </a:solidFill>
                <a:latin typeface="+mj-lt"/>
              </a:endParaRPr>
            </a:p>
          </p:txBody>
        </p:sp>
        <p:sp>
          <p:nvSpPr>
            <p:cNvPr id="76" name="Rounded Rectangle 75"/>
            <p:cNvSpPr/>
            <p:nvPr/>
          </p:nvSpPr>
          <p:spPr bwMode="auto">
            <a:xfrm>
              <a:off x="990601" y="3852332"/>
              <a:ext cx="165099" cy="160868"/>
            </a:xfrm>
            <a:prstGeom prst="roundRect">
              <a:avLst>
                <a:gd name="adj" fmla="val 1034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B</a:t>
              </a:r>
              <a:endParaRPr lang="en-US" sz="900" b="1" dirty="0" smtClean="0">
                <a:solidFill>
                  <a:srgbClr val="FFFFFF"/>
                </a:solidFill>
                <a:latin typeface="+mj-lt"/>
              </a:endParaRPr>
            </a:p>
          </p:txBody>
        </p:sp>
        <p:sp>
          <p:nvSpPr>
            <p:cNvPr id="77" name="Rounded Rectangle 76"/>
            <p:cNvSpPr/>
            <p:nvPr/>
          </p:nvSpPr>
          <p:spPr bwMode="auto">
            <a:xfrm>
              <a:off x="1187451" y="3852332"/>
              <a:ext cx="165099" cy="160868"/>
            </a:xfrm>
            <a:prstGeom prst="roundRect">
              <a:avLst>
                <a:gd name="adj" fmla="val 10346"/>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D</a:t>
              </a:r>
              <a:endParaRPr lang="en-US" sz="900" b="1" dirty="0" smtClean="0">
                <a:solidFill>
                  <a:srgbClr val="FFFFFF"/>
                </a:solidFill>
                <a:latin typeface="+mj-lt"/>
              </a:endParaRPr>
            </a:p>
          </p:txBody>
        </p:sp>
        <p:sp>
          <p:nvSpPr>
            <p:cNvPr id="78" name="Rounded Rectangle 77"/>
            <p:cNvSpPr/>
            <p:nvPr/>
          </p:nvSpPr>
          <p:spPr bwMode="auto">
            <a:xfrm>
              <a:off x="1384301" y="3852332"/>
              <a:ext cx="165099" cy="160868"/>
            </a:xfrm>
            <a:prstGeom prst="roundRect">
              <a:avLst>
                <a:gd name="adj" fmla="val 10346"/>
              </a:avLst>
            </a:prstGeom>
            <a:solidFill>
              <a:schemeClr val="accent1"/>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D</a:t>
              </a:r>
              <a:endParaRPr lang="en-US" sz="900" b="1" dirty="0" smtClean="0">
                <a:solidFill>
                  <a:srgbClr val="FFFFFF"/>
                </a:solidFill>
                <a:latin typeface="+mj-lt"/>
              </a:endParaRPr>
            </a:p>
          </p:txBody>
        </p:sp>
        <p:sp>
          <p:nvSpPr>
            <p:cNvPr id="79" name="Rounded Rectangle 78"/>
            <p:cNvSpPr/>
            <p:nvPr/>
          </p:nvSpPr>
          <p:spPr bwMode="auto">
            <a:xfrm>
              <a:off x="1581151" y="3852332"/>
              <a:ext cx="165099" cy="160868"/>
            </a:xfrm>
            <a:prstGeom prst="roundRect">
              <a:avLst>
                <a:gd name="adj" fmla="val 10346"/>
              </a:avLst>
            </a:prstGeom>
            <a:solidFill>
              <a:schemeClr val="accent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C</a:t>
              </a:r>
              <a:endParaRPr lang="en-US" sz="900" b="1" dirty="0" smtClean="0">
                <a:solidFill>
                  <a:srgbClr val="FFFFFF"/>
                </a:solidFill>
                <a:latin typeface="+mj-lt"/>
              </a:endParaRPr>
            </a:p>
          </p:txBody>
        </p:sp>
      </p:grpSp>
      <p:grpSp>
        <p:nvGrpSpPr>
          <p:cNvPr id="15" name="Group 79"/>
          <p:cNvGrpSpPr/>
          <p:nvPr/>
        </p:nvGrpSpPr>
        <p:grpSpPr>
          <a:xfrm>
            <a:off x="8202782" y="4035221"/>
            <a:ext cx="373258" cy="362346"/>
            <a:chOff x="7556502" y="4897965"/>
            <a:chExt cx="361949" cy="351368"/>
          </a:xfrm>
        </p:grpSpPr>
        <p:sp>
          <p:nvSpPr>
            <p:cNvPr id="81" name="Rounded Rectangle 80"/>
            <p:cNvSpPr/>
            <p:nvPr/>
          </p:nvSpPr>
          <p:spPr bwMode="auto">
            <a:xfrm>
              <a:off x="7556502" y="4897965"/>
              <a:ext cx="165099" cy="160868"/>
            </a:xfrm>
            <a:prstGeom prst="roundRect">
              <a:avLst>
                <a:gd name="adj" fmla="val 10346"/>
              </a:avLst>
            </a:prstGeom>
            <a:solidFill>
              <a:srgbClr val="FDBB30"/>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A</a:t>
              </a:r>
              <a:endParaRPr lang="en-US" sz="900" b="1" dirty="0" smtClean="0">
                <a:solidFill>
                  <a:srgbClr val="FFFFFF"/>
                </a:solidFill>
                <a:latin typeface="+mj-lt"/>
              </a:endParaRPr>
            </a:p>
          </p:txBody>
        </p:sp>
        <p:sp>
          <p:nvSpPr>
            <p:cNvPr id="82" name="Rounded Rectangle 81"/>
            <p:cNvSpPr/>
            <p:nvPr/>
          </p:nvSpPr>
          <p:spPr bwMode="auto">
            <a:xfrm>
              <a:off x="7753352" y="4897965"/>
              <a:ext cx="165099" cy="160868"/>
            </a:xfrm>
            <a:prstGeom prst="roundRect">
              <a:avLst>
                <a:gd name="adj" fmla="val 10346"/>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B</a:t>
              </a:r>
              <a:endParaRPr lang="en-US" sz="900" b="1" dirty="0" smtClean="0">
                <a:solidFill>
                  <a:srgbClr val="FFFFFF"/>
                </a:solidFill>
                <a:latin typeface="+mj-lt"/>
              </a:endParaRPr>
            </a:p>
          </p:txBody>
        </p:sp>
        <p:sp>
          <p:nvSpPr>
            <p:cNvPr id="83" name="Rounded Rectangle 82"/>
            <p:cNvSpPr/>
            <p:nvPr/>
          </p:nvSpPr>
          <p:spPr bwMode="auto">
            <a:xfrm>
              <a:off x="7556502" y="5088465"/>
              <a:ext cx="165099" cy="160868"/>
            </a:xfrm>
            <a:prstGeom prst="roundRect">
              <a:avLst>
                <a:gd name="adj" fmla="val 10346"/>
              </a:avLst>
            </a:prstGeom>
            <a:solidFill>
              <a:srgbClr val="E9830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C</a:t>
              </a:r>
              <a:endParaRPr lang="en-US" sz="900" b="1" dirty="0" smtClean="0">
                <a:solidFill>
                  <a:srgbClr val="FFFFFF"/>
                </a:solidFill>
                <a:latin typeface="+mj-lt"/>
              </a:endParaRPr>
            </a:p>
          </p:txBody>
        </p:sp>
        <p:sp>
          <p:nvSpPr>
            <p:cNvPr id="84" name="Rounded Rectangle 83"/>
            <p:cNvSpPr/>
            <p:nvPr/>
          </p:nvSpPr>
          <p:spPr bwMode="auto">
            <a:xfrm>
              <a:off x="7753352" y="5088465"/>
              <a:ext cx="165099" cy="160868"/>
            </a:xfrm>
            <a:prstGeom prst="roundRect">
              <a:avLst>
                <a:gd name="adj" fmla="val 10346"/>
              </a:avLst>
            </a:prstGeom>
            <a:solidFill>
              <a:srgbClr val="5482AB"/>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0" tIns="0" rIns="0" bIns="0" numCol="1" rtlCol="0" anchor="t" anchorCtr="0" compatLnSpc="1">
              <a:prstTxWarp prst="textNoShape">
                <a:avLst/>
              </a:prstTxWarp>
            </a:bodyPr>
            <a:lstStyle/>
            <a:p>
              <a:pPr algn="ctr">
                <a:lnSpc>
                  <a:spcPct val="90000"/>
                </a:lnSpc>
                <a:spcBef>
                  <a:spcPts val="0"/>
                </a:spcBef>
                <a:spcAft>
                  <a:spcPts val="800"/>
                </a:spcAft>
              </a:pPr>
              <a:r>
                <a:rPr lang="en-US" sz="900" dirty="0" smtClean="0">
                  <a:latin typeface="+mj-lt"/>
                </a:rPr>
                <a:t>D</a:t>
              </a:r>
              <a:endParaRPr lang="en-US" sz="900" b="1" dirty="0" smtClean="0">
                <a:solidFill>
                  <a:srgbClr val="FFFFFF"/>
                </a:solidFill>
                <a:latin typeface="+mj-lt"/>
              </a:endParaRPr>
            </a:p>
          </p:txBody>
        </p:sp>
      </p:grpSp>
      <p:sp>
        <p:nvSpPr>
          <p:cNvPr id="85" name="Footer Placeholder 4"/>
          <p:cNvSpPr txBox="1">
            <a:spLocks/>
          </p:cNvSpPr>
          <p:nvPr/>
        </p:nvSpPr>
        <p:spPr>
          <a:xfrm>
            <a:off x="380999" y="6358518"/>
            <a:ext cx="6382657" cy="232782"/>
          </a:xfrm>
          <a:prstGeom prst="rect">
            <a:avLst/>
          </a:prstGeom>
        </p:spPr>
        <p:txBody>
          <a:bodyPr anchor="ctr"/>
          <a:lstStyle/>
          <a:p>
            <a:pPr lvl="0" algn="l"/>
            <a:r>
              <a:rPr lang="en-US" sz="1200" dirty="0" smtClean="0">
                <a:solidFill>
                  <a:schemeClr val="bg2">
                    <a:lumMod val="50000"/>
                  </a:schemeClr>
                </a:solidFill>
                <a:latin typeface="+mj-lt"/>
              </a:rPr>
              <a:t>Technical Overview: Backup Exec 2012</a:t>
            </a:r>
            <a:endParaRPr kumimoji="0" lang="en-US" sz="1200" b="0" i="0" u="none" strike="noStrike" kern="1200" cap="none" spc="0" normalizeH="0" baseline="0" noProof="0" dirty="0">
              <a:ln>
                <a:noFill/>
              </a:ln>
              <a:solidFill>
                <a:schemeClr val="bg2">
                  <a:lumMod val="50000"/>
                </a:schemeClr>
              </a:solidFill>
              <a:effectLst/>
              <a:uLnTx/>
              <a:uFillTx/>
              <a:latin typeface="+mj-lt"/>
              <a:ea typeface="+mn-ea"/>
              <a:cs typeface="+mn-cs"/>
            </a:endParaRPr>
          </a:p>
        </p:txBody>
      </p:sp>
      <p:pic>
        <p:nvPicPr>
          <p:cNvPr id="86" name="Picture 85" descr="525px-Microsoft_Exchange_Logo.svg.png"/>
          <p:cNvPicPr>
            <a:picLocks noChangeAspect="1"/>
          </p:cNvPicPr>
          <p:nvPr/>
        </p:nvPicPr>
        <p:blipFill>
          <a:blip r:embed="rId13" cstate="print"/>
          <a:stretch>
            <a:fillRect/>
          </a:stretch>
        </p:blipFill>
        <p:spPr>
          <a:xfrm>
            <a:off x="4936067" y="4391638"/>
            <a:ext cx="313266" cy="298350"/>
          </a:xfrm>
          <a:prstGeom prst="rect">
            <a:avLst/>
          </a:prstGeom>
        </p:spPr>
      </p:pic>
      <p:sp>
        <p:nvSpPr>
          <p:cNvPr id="87"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26</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pic>
        <p:nvPicPr>
          <p:cNvPr id="88" name="Picture 2" descr="C:\Users\gking\Desktop\Microsoft-gold-partner-logo.jpg"/>
          <p:cNvPicPr>
            <a:picLocks noChangeAspect="1" noChangeArrowheads="1"/>
          </p:cNvPicPr>
          <p:nvPr/>
        </p:nvPicPr>
        <p:blipFill>
          <a:blip r:embed="rId14" cstate="print"/>
          <a:srcRect/>
          <a:stretch>
            <a:fillRect/>
          </a:stretch>
        </p:blipFill>
        <p:spPr bwMode="auto">
          <a:xfrm>
            <a:off x="7348980" y="847745"/>
            <a:ext cx="971550" cy="61341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2811"/>
            <a:ext cx="8382000" cy="838200"/>
          </a:xfrm>
        </p:spPr>
        <p:txBody>
          <a:bodyPr/>
          <a:lstStyle/>
          <a:p>
            <a:r>
              <a:rPr lang="en-US" dirty="0" smtClean="0"/>
              <a:t>Symantec</a:t>
            </a:r>
            <a:r>
              <a:rPr lang="en-US" i="1" dirty="0" smtClean="0">
                <a:solidFill>
                  <a:srgbClr val="E09802"/>
                </a:solidFill>
              </a:rPr>
              <a:t> </a:t>
            </a:r>
            <a:r>
              <a:rPr lang="en-US" dirty="0" smtClean="0"/>
              <a:t>Backup Exec™ 2012 Small Business </a:t>
            </a:r>
            <a:r>
              <a:rPr lang="en-US" dirty="0" smtClean="0"/>
              <a:t>Edition</a:t>
            </a:r>
            <a:endParaRPr lang="en-US" dirty="0" smtClean="0"/>
          </a:p>
        </p:txBody>
      </p:sp>
      <p:sp>
        <p:nvSpPr>
          <p:cNvPr id="23" name="Content Placeholder 1"/>
          <p:cNvSpPr>
            <a:spLocks noGrp="1"/>
          </p:cNvSpPr>
          <p:nvPr>
            <p:ph idx="1"/>
          </p:nvPr>
        </p:nvSpPr>
        <p:spPr>
          <a:xfrm>
            <a:off x="381000" y="1139688"/>
            <a:ext cx="4575313" cy="4953000"/>
          </a:xfrm>
        </p:spPr>
        <p:txBody>
          <a:bodyPr>
            <a:normAutofit/>
          </a:bodyPr>
          <a:lstStyle/>
          <a:p>
            <a:pPr>
              <a:buClr>
                <a:schemeClr val="accent1">
                  <a:lumMod val="50000"/>
                </a:schemeClr>
              </a:buClr>
            </a:pPr>
            <a:r>
              <a:rPr lang="en-US" dirty="0" smtClean="0"/>
              <a:t>Replaces legacy “SBS” editions</a:t>
            </a:r>
          </a:p>
          <a:p>
            <a:pPr>
              <a:buClr>
                <a:schemeClr val="accent1">
                  <a:lumMod val="50000"/>
                </a:schemeClr>
              </a:buClr>
            </a:pPr>
            <a:r>
              <a:rPr lang="en-US" dirty="0" smtClean="0"/>
              <a:t>Protects both Windows and Windows Small Business Servers</a:t>
            </a:r>
          </a:p>
          <a:p>
            <a:pPr>
              <a:buClr>
                <a:schemeClr val="accent1">
                  <a:lumMod val="50000"/>
                </a:schemeClr>
              </a:buClr>
            </a:pPr>
            <a:r>
              <a:rPr lang="en-US" dirty="0" smtClean="0"/>
              <a:t>Protects up to three servers</a:t>
            </a:r>
          </a:p>
          <a:p>
            <a:pPr>
              <a:buClr>
                <a:schemeClr val="accent1">
                  <a:lumMod val="50000"/>
                </a:schemeClr>
              </a:buClr>
            </a:pPr>
            <a:r>
              <a:rPr lang="en-US" dirty="0" smtClean="0"/>
              <a:t>Microsoft </a:t>
            </a:r>
            <a:r>
              <a:rPr lang="en-US" dirty="0" smtClean="0"/>
              <a:t>Application </a:t>
            </a:r>
            <a:r>
              <a:rPr lang="en-GB" dirty="0" smtClean="0"/>
              <a:t>&amp; Hyper-V </a:t>
            </a:r>
            <a:br>
              <a:rPr lang="en-GB" dirty="0" smtClean="0"/>
            </a:br>
            <a:r>
              <a:rPr lang="en-GB" dirty="0" smtClean="0"/>
              <a:t>support</a:t>
            </a:r>
            <a:r>
              <a:rPr lang="en-US" dirty="0" smtClean="0"/>
              <a:t> included</a:t>
            </a:r>
            <a:endParaRPr lang="en-US" dirty="0" smtClean="0"/>
          </a:p>
          <a:p>
            <a:pPr>
              <a:buClr>
                <a:schemeClr val="accent1">
                  <a:lumMod val="50000"/>
                </a:schemeClr>
              </a:buClr>
            </a:pPr>
            <a:r>
              <a:rPr lang="en-US" dirty="0" smtClean="0"/>
              <a:t>Integrated disaster </a:t>
            </a:r>
            <a:r>
              <a:rPr lang="en-US" dirty="0" smtClean="0"/>
              <a:t>recovery</a:t>
            </a:r>
          </a:p>
          <a:p>
            <a:pPr>
              <a:buClr>
                <a:schemeClr val="accent1">
                  <a:lumMod val="50000"/>
                </a:schemeClr>
              </a:buClr>
            </a:pPr>
            <a:r>
              <a:rPr lang="en-GB" dirty="0" smtClean="0"/>
              <a:t>B2V, P2V support (Hyper-V only)</a:t>
            </a:r>
          </a:p>
          <a:p>
            <a:pPr>
              <a:buClr>
                <a:schemeClr val="accent1">
                  <a:lumMod val="50000"/>
                </a:schemeClr>
              </a:buClr>
            </a:pPr>
            <a:r>
              <a:rPr lang="en-US" dirty="0" smtClean="0"/>
              <a:t>Uses </a:t>
            </a:r>
            <a:r>
              <a:rPr lang="en-US" dirty="0" smtClean="0"/>
              <a:t>new Backup Exec interface</a:t>
            </a:r>
          </a:p>
          <a:p>
            <a:pPr lvl="0">
              <a:buClr>
                <a:schemeClr val="accent1">
                  <a:lumMod val="50000"/>
                </a:schemeClr>
              </a:buClr>
            </a:pPr>
            <a:r>
              <a:rPr lang="en-US" dirty="0" smtClean="0"/>
              <a:t>Upgradeable to full Backup Exec</a:t>
            </a:r>
          </a:p>
          <a:p>
            <a:pPr>
              <a:buNone/>
            </a:pPr>
            <a:endParaRPr lang="en-US" sz="2800" dirty="0" smtClean="0"/>
          </a:p>
        </p:txBody>
      </p:sp>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27</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pic>
        <p:nvPicPr>
          <p:cNvPr id="22" name="Picture 2" descr="E:\BE\Honshu\TOI\Beta 1\Demo-07.jpg"/>
          <p:cNvPicPr>
            <a:picLocks noChangeAspect="1" noChangeArrowheads="1"/>
          </p:cNvPicPr>
          <p:nvPr/>
        </p:nvPicPr>
        <p:blipFill>
          <a:blip r:embed="rId3" cstate="print"/>
          <a:srcRect/>
          <a:stretch>
            <a:fillRect/>
          </a:stretch>
        </p:blipFill>
        <p:spPr bwMode="auto">
          <a:xfrm>
            <a:off x="4978986" y="1399852"/>
            <a:ext cx="3746726" cy="2812103"/>
          </a:xfrm>
          <a:prstGeom prst="rect">
            <a:avLst/>
          </a:prstGeom>
          <a:noFill/>
          <a:ln>
            <a:solidFill>
              <a:schemeClr val="tx1">
                <a:lumMod val="75000"/>
                <a:lumOff val="25000"/>
              </a:schemeClr>
            </a:solidFill>
          </a:ln>
          <a:effectLst>
            <a:outerShdw blurRad="50800" dist="38100" dir="5400000" algn="tl" rotWithShape="0">
              <a:srgbClr val="000000">
                <a:alpha val="45000"/>
              </a:srgbClr>
            </a:outerShdw>
          </a:effectLst>
        </p:spPr>
      </p:pic>
      <p:sp>
        <p:nvSpPr>
          <p:cNvPr id="8" name="Footer Placeholder 7"/>
          <p:cNvSpPr>
            <a:spLocks noGrp="1"/>
          </p:cNvSpPr>
          <p:nvPr>
            <p:ph type="ftr" sz="quarter" idx="10"/>
          </p:nvPr>
        </p:nvSpPr>
        <p:spPr/>
        <p:txBody>
          <a:bodyPr/>
          <a:lstStyle/>
          <a:p>
            <a:pPr>
              <a:defRPr/>
            </a:pPr>
            <a:r>
              <a:rPr lang="en-US" dirty="0" smtClean="0"/>
              <a:t>Backup Exec 2012 Family</a:t>
            </a:r>
            <a:endParaRPr lang="en-US" dirty="0"/>
          </a:p>
        </p:txBody>
      </p:sp>
      <p:grpSp>
        <p:nvGrpSpPr>
          <p:cNvPr id="11" name="Group 24"/>
          <p:cNvGrpSpPr/>
          <p:nvPr/>
        </p:nvGrpSpPr>
        <p:grpSpPr>
          <a:xfrm>
            <a:off x="1813877" y="5582015"/>
            <a:ext cx="5298831" cy="516467"/>
            <a:chOff x="1606061" y="5105401"/>
            <a:chExt cx="5298831" cy="516467"/>
          </a:xfrm>
        </p:grpSpPr>
        <p:sp>
          <p:nvSpPr>
            <p:cNvPr id="12" name="Rounded Rectangle 11"/>
            <p:cNvSpPr/>
            <p:nvPr/>
          </p:nvSpPr>
          <p:spPr bwMode="auto">
            <a:xfrm>
              <a:off x="1606061" y="5105401"/>
              <a:ext cx="5298831" cy="516467"/>
            </a:xfrm>
            <a:prstGeom prst="roundRect">
              <a:avLst>
                <a:gd name="adj" fmla="val 50000"/>
              </a:avLst>
            </a:prstGeom>
            <a:gradFill flip="none" rotWithShape="1">
              <a:gsLst>
                <a:gs pos="10000">
                  <a:schemeClr val="accent2">
                    <a:lumMod val="75000"/>
                  </a:schemeClr>
                </a:gs>
                <a:gs pos="100000">
                  <a:schemeClr val="accent2">
                    <a:lumMod val="60000"/>
                    <a:lumOff val="40000"/>
                  </a:schemeClr>
                </a:gs>
              </a:gsLst>
              <a:lin ang="16200000" scaled="0"/>
              <a:tileRect/>
            </a:gradFill>
            <a:ln w="9525" cap="flat" cmpd="sng" algn="ctr">
              <a:solidFill>
                <a:schemeClr val="accent2">
                  <a:lumMod val="50000"/>
                </a:schemeClr>
              </a:solidFill>
              <a:prstDash val="solid"/>
              <a:round/>
              <a:headEnd type="none" w="med" len="med"/>
              <a:tailEnd type="none" w="med" len="med"/>
            </a:ln>
            <a:effectLst>
              <a:outerShdw blurRad="88900" dist="25400" dir="5400000" algn="tl" rotWithShape="0">
                <a:srgbClr val="000000">
                  <a:alpha val="40000"/>
                </a:srgbClr>
              </a:outerShdw>
            </a:effectLst>
          </p:spPr>
          <p:txBody>
            <a:bodyPr vert="horz" wrap="square" lIns="91440" tIns="45720" rIns="91440" bIns="91440" numCol="1" rtlCol="0" anchor="ctr" anchorCtr="0" compatLnSpc="1">
              <a:prstTxWarp prst="textNoShape">
                <a:avLst/>
              </a:prstTxWarp>
            </a:bodyPr>
            <a:lstStyle/>
            <a:p>
              <a:pPr>
                <a:lnSpc>
                  <a:spcPct val="90000"/>
                </a:lnSpc>
              </a:pPr>
              <a:endParaRPr lang="en-US" i="1" dirty="0" smtClean="0">
                <a:solidFill>
                  <a:srgbClr val="4E4845"/>
                </a:solidFill>
                <a:latin typeface="+mj-lt"/>
              </a:endParaRPr>
            </a:p>
            <a:p>
              <a:pPr lvl="0">
                <a:lnSpc>
                  <a:spcPct val="90000"/>
                </a:lnSpc>
              </a:pPr>
              <a:endParaRPr lang="en-US" i="1" dirty="0" smtClean="0">
                <a:solidFill>
                  <a:schemeClr val="bg2">
                    <a:lumMod val="50000"/>
                  </a:schemeClr>
                </a:solidFill>
                <a:latin typeface="Calibri"/>
              </a:endParaRPr>
            </a:p>
          </p:txBody>
        </p:sp>
        <p:sp>
          <p:nvSpPr>
            <p:cNvPr id="13" name="AutoShape 4"/>
            <p:cNvSpPr>
              <a:spLocks noChangeArrowheads="1"/>
            </p:cNvSpPr>
            <p:nvPr/>
          </p:nvSpPr>
          <p:spPr bwMode="auto">
            <a:xfrm flipH="1">
              <a:off x="1692027" y="5182837"/>
              <a:ext cx="959689" cy="408486"/>
            </a:xfrm>
            <a:prstGeom prst="rightArrow">
              <a:avLst>
                <a:gd name="adj1" fmla="val 59630"/>
                <a:gd name="adj2" fmla="val 51292"/>
              </a:avLst>
            </a:prstGeom>
            <a:gradFill rotWithShape="1">
              <a:gsLst>
                <a:gs pos="0">
                  <a:schemeClr val="hlink">
                    <a:gamma/>
                    <a:tint val="0"/>
                    <a:invGamma/>
                    <a:alpha val="0"/>
                  </a:schemeClr>
                </a:gs>
                <a:gs pos="100000">
                  <a:schemeClr val="bg1"/>
                </a:gs>
              </a:gsLst>
              <a:lin ang="0" scaled="1"/>
            </a:gradFill>
            <a:ln w="25400">
              <a:noFill/>
              <a:miter lim="800000"/>
              <a:headEnd/>
              <a:tailEnd/>
            </a:ln>
            <a:effectLst/>
          </p:spPr>
          <p:txBody>
            <a:bodyPr wrap="none" anchor="ctr"/>
            <a:lstStyle/>
            <a:p>
              <a:pPr algn="l">
                <a:defRPr/>
              </a:pPr>
              <a:endParaRPr lang="en-US">
                <a:latin typeface="Arial" charset="0"/>
                <a:ea typeface="ＭＳ Ｐゴシック" pitchFamily="-109" charset="-128"/>
              </a:endParaRPr>
            </a:p>
          </p:txBody>
        </p:sp>
        <p:sp>
          <p:nvSpPr>
            <p:cNvPr id="14" name="AutoShape 4"/>
            <p:cNvSpPr>
              <a:spLocks noChangeArrowheads="1"/>
            </p:cNvSpPr>
            <p:nvPr/>
          </p:nvSpPr>
          <p:spPr bwMode="auto">
            <a:xfrm>
              <a:off x="5838738" y="5182837"/>
              <a:ext cx="959689" cy="408486"/>
            </a:xfrm>
            <a:prstGeom prst="rightArrow">
              <a:avLst>
                <a:gd name="adj1" fmla="val 59630"/>
                <a:gd name="adj2" fmla="val 51292"/>
              </a:avLst>
            </a:prstGeom>
            <a:gradFill rotWithShape="1">
              <a:gsLst>
                <a:gs pos="0">
                  <a:schemeClr val="hlink">
                    <a:gamma/>
                    <a:tint val="0"/>
                    <a:invGamma/>
                    <a:alpha val="0"/>
                  </a:schemeClr>
                </a:gs>
                <a:gs pos="100000">
                  <a:schemeClr val="bg1"/>
                </a:gs>
              </a:gsLst>
              <a:lin ang="0" scaled="1"/>
            </a:gradFill>
            <a:ln w="25400">
              <a:noFill/>
              <a:miter lim="800000"/>
              <a:headEnd/>
              <a:tailEnd/>
            </a:ln>
            <a:effectLst/>
          </p:spPr>
          <p:txBody>
            <a:bodyPr wrap="none" anchor="ctr"/>
            <a:lstStyle/>
            <a:p>
              <a:pPr algn="l">
                <a:defRPr/>
              </a:pPr>
              <a:endParaRPr lang="en-US">
                <a:latin typeface="Arial" charset="0"/>
                <a:ea typeface="ＭＳ Ｐゴシック" pitchFamily="-109" charset="-128"/>
              </a:endParaRPr>
            </a:p>
          </p:txBody>
        </p:sp>
      </p:grpSp>
      <p:sp>
        <p:nvSpPr>
          <p:cNvPr id="15" name="TextBox 14"/>
          <p:cNvSpPr txBox="1"/>
          <p:nvPr/>
        </p:nvSpPr>
        <p:spPr bwMode="ltGray">
          <a:xfrm>
            <a:off x="2716554" y="5662776"/>
            <a:ext cx="3610707" cy="381000"/>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lIns="91419" tIns="45710" rIns="91419" bIns="45710" anchor="ctr"/>
          <a:lstStyle/>
          <a:p>
            <a:pPr>
              <a:lnSpc>
                <a:spcPct val="90000"/>
              </a:lnSpc>
              <a:spcBef>
                <a:spcPts val="0"/>
              </a:spcBef>
              <a:spcAft>
                <a:spcPts val="800"/>
              </a:spcAft>
              <a:defRPr/>
            </a:pPr>
            <a:r>
              <a:rPr lang="en-US" sz="2000" i="1" dirty="0" smtClean="0">
                <a:solidFill>
                  <a:srgbClr val="4E4845"/>
                </a:solidFill>
                <a:latin typeface="+mj-lt"/>
              </a:rPr>
              <a:t>Data Protection in 3 Simple Steps</a:t>
            </a:r>
            <a:endParaRPr lang="en-IE" sz="2000" i="1" dirty="0">
              <a:solidFill>
                <a:srgbClr val="4E4845"/>
              </a:solidFill>
              <a:latin typeface="+mj-lt"/>
            </a:endParaRPr>
          </a:p>
        </p:txBody>
      </p:sp>
    </p:spTree>
    <p:extLst>
      <p:ext uri="{BB962C8B-B14F-4D97-AF65-F5344CB8AC3E}">
        <p14:creationId xmlns="" xmlns:p14="http://schemas.microsoft.com/office/powerpoint/2010/main" val="3721787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ounded Rectangle 139"/>
          <p:cNvSpPr/>
          <p:nvPr/>
        </p:nvSpPr>
        <p:spPr bwMode="auto">
          <a:xfrm>
            <a:off x="385234" y="1143000"/>
            <a:ext cx="8373532" cy="4885268"/>
          </a:xfrm>
          <a:prstGeom prst="roundRect">
            <a:avLst>
              <a:gd name="adj" fmla="val 1199"/>
            </a:avLst>
          </a:prstGeom>
          <a:gradFill flip="none" rotWithShape="1">
            <a:gsLst>
              <a:gs pos="0">
                <a:schemeClr val="bg1">
                  <a:lumMod val="95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pic>
        <p:nvPicPr>
          <p:cNvPr id="220" name="Picture 219" descr="arrow_yellow.png"/>
          <p:cNvPicPr>
            <a:picLocks noChangeAspect="1"/>
          </p:cNvPicPr>
          <p:nvPr/>
        </p:nvPicPr>
        <p:blipFill>
          <a:blip r:embed="rId3" cstate="print"/>
          <a:stretch>
            <a:fillRect/>
          </a:stretch>
        </p:blipFill>
        <p:spPr>
          <a:xfrm>
            <a:off x="5350931" y="4030881"/>
            <a:ext cx="1769534" cy="1041363"/>
          </a:xfrm>
          <a:prstGeom prst="rect">
            <a:avLst/>
          </a:prstGeom>
        </p:spPr>
      </p:pic>
      <p:sp>
        <p:nvSpPr>
          <p:cNvPr id="143" name="Freeform 142"/>
          <p:cNvSpPr/>
          <p:nvPr/>
        </p:nvSpPr>
        <p:spPr bwMode="auto">
          <a:xfrm rot="14883881" flipH="1" flipV="1">
            <a:off x="5269724" y="1347508"/>
            <a:ext cx="1434665" cy="3049810"/>
          </a:xfrm>
          <a:custGeom>
            <a:avLst/>
            <a:gdLst>
              <a:gd name="connsiteX0" fmla="*/ 0 w 1284059"/>
              <a:gd name="connsiteY0" fmla="*/ 2483169 h 2483169"/>
              <a:gd name="connsiteX1" fmla="*/ 241853 w 1284059"/>
              <a:gd name="connsiteY1" fmla="*/ 0 h 2483169"/>
              <a:gd name="connsiteX2" fmla="*/ 1042206 w 1284059"/>
              <a:gd name="connsiteY2" fmla="*/ 0 h 2483169"/>
              <a:gd name="connsiteX3" fmla="*/ 1284059 w 1284059"/>
              <a:gd name="connsiteY3" fmla="*/ 2483169 h 2483169"/>
              <a:gd name="connsiteX4" fmla="*/ 0 w 1284059"/>
              <a:gd name="connsiteY4" fmla="*/ 2483169 h 2483169"/>
              <a:gd name="connsiteX0" fmla="*/ 19664 w 1303723"/>
              <a:gd name="connsiteY0" fmla="*/ 2483169 h 2483169"/>
              <a:gd name="connsiteX1" fmla="*/ 0 w 1303723"/>
              <a:gd name="connsiteY1" fmla="*/ 898702 h 2483169"/>
              <a:gd name="connsiteX2" fmla="*/ 1061870 w 1303723"/>
              <a:gd name="connsiteY2" fmla="*/ 0 h 2483169"/>
              <a:gd name="connsiteX3" fmla="*/ 1303723 w 1303723"/>
              <a:gd name="connsiteY3" fmla="*/ 2483169 h 2483169"/>
              <a:gd name="connsiteX4" fmla="*/ 19664 w 1303723"/>
              <a:gd name="connsiteY4" fmla="*/ 2483169 h 2483169"/>
              <a:gd name="connsiteX0" fmla="*/ 19664 w 1361293"/>
              <a:gd name="connsiteY0" fmla="*/ 2483169 h 2483169"/>
              <a:gd name="connsiteX1" fmla="*/ 0 w 1361293"/>
              <a:gd name="connsiteY1" fmla="*/ 898702 h 2483169"/>
              <a:gd name="connsiteX2" fmla="*/ 1061870 w 1361293"/>
              <a:gd name="connsiteY2" fmla="*/ 0 h 2483169"/>
              <a:gd name="connsiteX3" fmla="*/ 1361293 w 1361293"/>
              <a:gd name="connsiteY3" fmla="*/ 2068236 h 2483169"/>
              <a:gd name="connsiteX4" fmla="*/ 19664 w 1361293"/>
              <a:gd name="connsiteY4" fmla="*/ 2483169 h 2483169"/>
              <a:gd name="connsiteX0" fmla="*/ 0 w 1434665"/>
              <a:gd name="connsiteY0" fmla="*/ 2600869 h 2600869"/>
              <a:gd name="connsiteX1" fmla="*/ 73372 w 1434665"/>
              <a:gd name="connsiteY1" fmla="*/ 898702 h 2600869"/>
              <a:gd name="connsiteX2" fmla="*/ 1135242 w 1434665"/>
              <a:gd name="connsiteY2" fmla="*/ 0 h 2600869"/>
              <a:gd name="connsiteX3" fmla="*/ 1434665 w 1434665"/>
              <a:gd name="connsiteY3" fmla="*/ 2068236 h 2600869"/>
              <a:gd name="connsiteX4" fmla="*/ 0 w 1434665"/>
              <a:gd name="connsiteY4" fmla="*/ 2600869 h 2600869"/>
              <a:gd name="connsiteX0" fmla="*/ 26239 w 1460904"/>
              <a:gd name="connsiteY0" fmla="*/ 2600869 h 2600869"/>
              <a:gd name="connsiteX1" fmla="*/ 0 w 1460904"/>
              <a:gd name="connsiteY1" fmla="*/ 466107 h 2600869"/>
              <a:gd name="connsiteX2" fmla="*/ 1161481 w 1460904"/>
              <a:gd name="connsiteY2" fmla="*/ 0 h 2600869"/>
              <a:gd name="connsiteX3" fmla="*/ 1460904 w 1460904"/>
              <a:gd name="connsiteY3" fmla="*/ 2068236 h 2600869"/>
              <a:gd name="connsiteX4" fmla="*/ 26239 w 1460904"/>
              <a:gd name="connsiteY4" fmla="*/ 2600869 h 2600869"/>
              <a:gd name="connsiteX0" fmla="*/ 26239 w 1460904"/>
              <a:gd name="connsiteY0" fmla="*/ 3131297 h 3131297"/>
              <a:gd name="connsiteX1" fmla="*/ 0 w 1460904"/>
              <a:gd name="connsiteY1" fmla="*/ 996535 h 3131297"/>
              <a:gd name="connsiteX2" fmla="*/ 909593 w 1460904"/>
              <a:gd name="connsiteY2" fmla="*/ 0 h 3131297"/>
              <a:gd name="connsiteX3" fmla="*/ 1460904 w 1460904"/>
              <a:gd name="connsiteY3" fmla="*/ 2598664 h 3131297"/>
              <a:gd name="connsiteX4" fmla="*/ 26239 w 1460904"/>
              <a:gd name="connsiteY4" fmla="*/ 3131297 h 3131297"/>
              <a:gd name="connsiteX0" fmla="*/ 0 w 1434665"/>
              <a:gd name="connsiteY0" fmla="*/ 3131297 h 3131297"/>
              <a:gd name="connsiteX1" fmla="*/ 68539 w 1434665"/>
              <a:gd name="connsiteY1" fmla="*/ 806517 h 3131297"/>
              <a:gd name="connsiteX2" fmla="*/ 883354 w 1434665"/>
              <a:gd name="connsiteY2" fmla="*/ 0 h 3131297"/>
              <a:gd name="connsiteX3" fmla="*/ 1434665 w 1434665"/>
              <a:gd name="connsiteY3" fmla="*/ 2598664 h 3131297"/>
              <a:gd name="connsiteX4" fmla="*/ 0 w 1434665"/>
              <a:gd name="connsiteY4" fmla="*/ 3131297 h 3131297"/>
              <a:gd name="connsiteX0" fmla="*/ 0 w 1434665"/>
              <a:gd name="connsiteY0" fmla="*/ 3131297 h 3131297"/>
              <a:gd name="connsiteX1" fmla="*/ 240645 w 1434665"/>
              <a:gd name="connsiteY1" fmla="*/ 492473 h 3131297"/>
              <a:gd name="connsiteX2" fmla="*/ 883354 w 1434665"/>
              <a:gd name="connsiteY2" fmla="*/ 0 h 3131297"/>
              <a:gd name="connsiteX3" fmla="*/ 1434665 w 1434665"/>
              <a:gd name="connsiteY3" fmla="*/ 2598664 h 3131297"/>
              <a:gd name="connsiteX4" fmla="*/ 0 w 1434665"/>
              <a:gd name="connsiteY4" fmla="*/ 3131297 h 3131297"/>
              <a:gd name="connsiteX0" fmla="*/ 0 w 1434665"/>
              <a:gd name="connsiteY0" fmla="*/ 3018289 h 3018289"/>
              <a:gd name="connsiteX1" fmla="*/ 240645 w 1434665"/>
              <a:gd name="connsiteY1" fmla="*/ 379465 h 3018289"/>
              <a:gd name="connsiteX2" fmla="*/ 801334 w 1434665"/>
              <a:gd name="connsiteY2" fmla="*/ 0 h 3018289"/>
              <a:gd name="connsiteX3" fmla="*/ 1434665 w 1434665"/>
              <a:gd name="connsiteY3" fmla="*/ 2485656 h 3018289"/>
              <a:gd name="connsiteX4" fmla="*/ 0 w 1434665"/>
              <a:gd name="connsiteY4" fmla="*/ 3018289 h 3018289"/>
              <a:gd name="connsiteX0" fmla="*/ 0 w 1434665"/>
              <a:gd name="connsiteY0" fmla="*/ 3049810 h 3049810"/>
              <a:gd name="connsiteX1" fmla="*/ 240645 w 1434665"/>
              <a:gd name="connsiteY1" fmla="*/ 410986 h 3049810"/>
              <a:gd name="connsiteX2" fmla="*/ 768392 w 1434665"/>
              <a:gd name="connsiteY2" fmla="*/ 0 h 3049810"/>
              <a:gd name="connsiteX3" fmla="*/ 1434665 w 1434665"/>
              <a:gd name="connsiteY3" fmla="*/ 2517177 h 3049810"/>
              <a:gd name="connsiteX4" fmla="*/ 0 w 1434665"/>
              <a:gd name="connsiteY4" fmla="*/ 3049810 h 304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665" h="3049810">
                <a:moveTo>
                  <a:pt x="0" y="3049810"/>
                </a:moveTo>
                <a:lnTo>
                  <a:pt x="240645" y="410986"/>
                </a:lnTo>
                <a:lnTo>
                  <a:pt x="768392" y="0"/>
                </a:lnTo>
                <a:lnTo>
                  <a:pt x="1434665" y="2517177"/>
                </a:lnTo>
                <a:lnTo>
                  <a:pt x="0" y="3049810"/>
                </a:lnTo>
                <a:close/>
              </a:path>
            </a:pathLst>
          </a:custGeom>
          <a:gradFill flip="none" rotWithShape="1">
            <a:gsLst>
              <a:gs pos="0">
                <a:schemeClr val="accent1">
                  <a:alpha val="70000"/>
                </a:schemeClr>
              </a:gs>
              <a:gs pos="100000">
                <a:srgbClr val="FFFFFF">
                  <a:alpha val="0"/>
                </a:srgbClr>
              </a:gs>
            </a:gsLst>
            <a:lin ang="54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7106" name="Title 1"/>
          <p:cNvSpPr>
            <a:spLocks noGrp="1"/>
          </p:cNvSpPr>
          <p:nvPr>
            <p:ph type="title"/>
          </p:nvPr>
        </p:nvSpPr>
        <p:spPr/>
        <p:txBody>
          <a:bodyPr/>
          <a:lstStyle/>
          <a:p>
            <a:r>
              <a:rPr lang="en-US" dirty="0" smtClean="0"/>
              <a:t/>
            </a:r>
            <a:br>
              <a:rPr lang="en-US" dirty="0" smtClean="0"/>
            </a:br>
            <a:r>
              <a:rPr lang="en-US" dirty="0" smtClean="0"/>
              <a:t>Protect Data in the Cloud with Backup </a:t>
            </a:r>
            <a:r>
              <a:rPr lang="en-US" dirty="0" err="1" smtClean="0"/>
              <a:t>Exec.cloud</a:t>
            </a:r>
            <a:r>
              <a:rPr lang="en-US" dirty="0" smtClean="0"/>
              <a:t>	</a:t>
            </a:r>
            <a:endParaRPr lang="en-IE" dirty="0" smtClean="0"/>
          </a:p>
        </p:txBody>
      </p:sp>
      <p:sp>
        <p:nvSpPr>
          <p:cNvPr id="6" name="Footer Placeholder 3"/>
          <p:cNvSpPr>
            <a:spLocks noGrp="1"/>
          </p:cNvSpPr>
          <p:nvPr>
            <p:ph type="ftr" sz="quarter" idx="10"/>
          </p:nvPr>
        </p:nvSpPr>
        <p:spPr>
          <a:xfrm>
            <a:off x="381000" y="6357938"/>
            <a:ext cx="4183063" cy="233362"/>
          </a:xfrm>
        </p:spPr>
        <p:txBody>
          <a:bodyPr/>
          <a:lstStyle/>
          <a:p>
            <a:pPr>
              <a:defRPr/>
            </a:pPr>
            <a:r>
              <a:rPr lang="en-US" smtClean="0">
                <a:ea typeface="ＭＳ Ｐゴシック" pitchFamily="34" charset="-128"/>
              </a:rPr>
              <a:t>Backup Exec 2012 Family</a:t>
            </a:r>
            <a:endParaRPr lang="en-US" dirty="0">
              <a:ea typeface="ＭＳ Ｐゴシック" pitchFamily="34" charset="-128"/>
            </a:endParaRPr>
          </a:p>
        </p:txBody>
      </p:sp>
      <p:sp>
        <p:nvSpPr>
          <p:cNvPr id="16" name="Rectangle 43"/>
          <p:cNvSpPr>
            <a:spLocks noChangeArrowheads="1"/>
          </p:cNvSpPr>
          <p:nvPr/>
        </p:nvSpPr>
        <p:spPr bwMode="auto">
          <a:xfrm>
            <a:off x="767112" y="5537200"/>
            <a:ext cx="1993022" cy="198516"/>
          </a:xfrm>
          <a:prstGeom prst="rect">
            <a:avLst/>
          </a:prstGeom>
          <a:noFill/>
          <a:ln w="9525">
            <a:noFill/>
            <a:miter lim="800000"/>
            <a:headEnd/>
            <a:tailEnd/>
          </a:ln>
          <a:effectLst>
            <a:prstShdw prst="shdw17" dist="17961" dir="2700000">
              <a:srgbClr val="993030"/>
            </a:prstShdw>
          </a:effectLst>
        </p:spPr>
        <p:txBody>
          <a:bodyPr wrap="square" lIns="45720" tIns="18288" rIns="45720" bIns="18288">
            <a:spAutoFit/>
          </a:bodyPr>
          <a:lstStyle/>
          <a:p>
            <a:pPr lvl="0" algn="ctr" eaLnBrk="0" hangingPunct="0">
              <a:lnSpc>
                <a:spcPct val="85000"/>
              </a:lnSpc>
            </a:pPr>
            <a:r>
              <a:rPr lang="en-US" sz="1200" b="1" spc="-30" dirty="0" smtClean="0">
                <a:solidFill>
                  <a:prstClr val="black"/>
                </a:solidFill>
                <a:latin typeface="Calibri"/>
                <a:cs typeface="Times New Roman" pitchFamily="18" charset="0"/>
              </a:rPr>
              <a:t>Remote and Mobile Users</a:t>
            </a:r>
            <a:endParaRPr lang="en-US" sz="1200" spc="-30" dirty="0">
              <a:solidFill>
                <a:schemeClr val="bg2"/>
              </a:solidFill>
              <a:latin typeface="Calibri"/>
              <a:cs typeface="Times New Roman" pitchFamily="18" charset="0"/>
            </a:endParaRPr>
          </a:p>
        </p:txBody>
      </p:sp>
      <p:sp>
        <p:nvSpPr>
          <p:cNvPr id="17" name="Oval 16"/>
          <p:cNvSpPr/>
          <p:nvPr/>
        </p:nvSpPr>
        <p:spPr bwMode="auto">
          <a:xfrm>
            <a:off x="6053667" y="1778000"/>
            <a:ext cx="2116666" cy="821912"/>
          </a:xfrm>
          <a:prstGeom prst="ellipse">
            <a:avLst/>
          </a:prstGeom>
          <a:solidFill>
            <a:srgbClr val="FDBB30"/>
          </a:solidFill>
          <a:ln w="12700" cap="flat" cmpd="sng" algn="ctr">
            <a:no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Calibri"/>
              <a:cs typeface="+mn-cs"/>
            </a:endParaRPr>
          </a:p>
        </p:txBody>
      </p:sp>
      <p:pic>
        <p:nvPicPr>
          <p:cNvPr id="18" name="Picture 17" descr="SAMG_datacenter.png"/>
          <p:cNvPicPr>
            <a:picLocks noChangeAspect="1"/>
          </p:cNvPicPr>
          <p:nvPr/>
        </p:nvPicPr>
        <p:blipFill>
          <a:blip r:embed="rId4" cstate="print"/>
          <a:stretch>
            <a:fillRect/>
          </a:stretch>
        </p:blipFill>
        <p:spPr>
          <a:xfrm>
            <a:off x="7225524" y="1667651"/>
            <a:ext cx="1324351" cy="736882"/>
          </a:xfrm>
          <a:prstGeom prst="rect">
            <a:avLst/>
          </a:prstGeom>
          <a:effectLst>
            <a:outerShdw blurRad="63500" dist="25400" dir="5400000">
              <a:srgbClr val="000000">
                <a:alpha val="76000"/>
              </a:srgbClr>
            </a:outerShdw>
          </a:effectLst>
        </p:spPr>
      </p:pic>
      <p:grpSp>
        <p:nvGrpSpPr>
          <p:cNvPr id="19" name="Group 428"/>
          <p:cNvGrpSpPr/>
          <p:nvPr/>
        </p:nvGrpSpPr>
        <p:grpSpPr>
          <a:xfrm>
            <a:off x="6583054" y="1413935"/>
            <a:ext cx="794734" cy="772185"/>
            <a:chOff x="5275087" y="2193714"/>
            <a:chExt cx="994479" cy="966263"/>
          </a:xfrm>
        </p:grpSpPr>
        <p:grpSp>
          <p:nvGrpSpPr>
            <p:cNvPr id="20" name="Group 361"/>
            <p:cNvGrpSpPr/>
            <p:nvPr/>
          </p:nvGrpSpPr>
          <p:grpSpPr>
            <a:xfrm>
              <a:off x="5537554" y="2193711"/>
              <a:ext cx="732012" cy="822329"/>
              <a:chOff x="5564404" y="2177776"/>
              <a:chExt cx="602113" cy="676404"/>
            </a:xfrm>
          </p:grpSpPr>
          <p:grpSp>
            <p:nvGrpSpPr>
              <p:cNvPr id="49" name="Group 238"/>
              <p:cNvGrpSpPr/>
              <p:nvPr/>
            </p:nvGrpSpPr>
            <p:grpSpPr>
              <a:xfrm>
                <a:off x="5564404" y="2177776"/>
                <a:ext cx="329096" cy="503376"/>
                <a:chOff x="6111874" y="1676400"/>
                <a:chExt cx="2254250" cy="3448050"/>
              </a:xfrm>
            </p:grpSpPr>
            <p:pic>
              <p:nvPicPr>
                <p:cNvPr id="68" name="Picture 67"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69" name="Picture 68"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70" name="Picture 69"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71" name="Picture 70"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72" name="Picture 71"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73" name="Picture 72"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74" name="Picture 73"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75" name="Picture 74"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nvGrpSpPr>
              <p:cNvPr id="50" name="Group 238"/>
              <p:cNvGrpSpPr/>
              <p:nvPr/>
            </p:nvGrpSpPr>
            <p:grpSpPr>
              <a:xfrm>
                <a:off x="5700912" y="2264290"/>
                <a:ext cx="329096" cy="503376"/>
                <a:chOff x="6111874" y="1676400"/>
                <a:chExt cx="2254250" cy="3448050"/>
              </a:xfrm>
            </p:grpSpPr>
            <p:pic>
              <p:nvPicPr>
                <p:cNvPr id="60" name="Picture 59"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61" name="Picture 60"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62" name="Picture 61"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63" name="Picture 62"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64" name="Picture 63"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65" name="Picture 64"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66" name="Picture 65"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67" name="Picture 66"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nvGrpSpPr>
              <p:cNvPr id="51" name="Group 238"/>
              <p:cNvGrpSpPr/>
              <p:nvPr/>
            </p:nvGrpSpPr>
            <p:grpSpPr>
              <a:xfrm>
                <a:off x="5837421" y="2350804"/>
                <a:ext cx="329096" cy="503376"/>
                <a:chOff x="6111874" y="1676400"/>
                <a:chExt cx="2254250" cy="3448050"/>
              </a:xfrm>
            </p:grpSpPr>
            <p:pic>
              <p:nvPicPr>
                <p:cNvPr id="52" name="Picture 51"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53" name="Picture 52"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54" name="Picture 53"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55" name="Picture 54"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56" name="Picture 55"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57" name="Picture 56"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58" name="Picture 57"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59" name="Picture 58"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grpSp>
          <p:nvGrpSpPr>
            <p:cNvPr id="21" name="Group 400"/>
            <p:cNvGrpSpPr/>
            <p:nvPr/>
          </p:nvGrpSpPr>
          <p:grpSpPr>
            <a:xfrm>
              <a:off x="5275087" y="2337644"/>
              <a:ext cx="732012" cy="822329"/>
              <a:chOff x="5564404" y="2177776"/>
              <a:chExt cx="602113" cy="676404"/>
            </a:xfrm>
          </p:grpSpPr>
          <p:grpSp>
            <p:nvGrpSpPr>
              <p:cNvPr id="22" name="Group 238"/>
              <p:cNvGrpSpPr/>
              <p:nvPr/>
            </p:nvGrpSpPr>
            <p:grpSpPr>
              <a:xfrm>
                <a:off x="5564404" y="2177776"/>
                <a:ext cx="329096" cy="503376"/>
                <a:chOff x="6111874" y="1676400"/>
                <a:chExt cx="2254250" cy="3448050"/>
              </a:xfrm>
            </p:grpSpPr>
            <p:pic>
              <p:nvPicPr>
                <p:cNvPr id="41" name="Picture 40"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42" name="Picture 41"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43" name="Picture 42"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44" name="Picture 43"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45" name="Picture 44"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46" name="Picture 45"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47" name="Picture 46"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48" name="Picture 47"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nvGrpSpPr>
              <p:cNvPr id="23" name="Group 238"/>
              <p:cNvGrpSpPr/>
              <p:nvPr/>
            </p:nvGrpSpPr>
            <p:grpSpPr>
              <a:xfrm>
                <a:off x="5700912" y="2264290"/>
                <a:ext cx="329096" cy="503376"/>
                <a:chOff x="6111874" y="1676400"/>
                <a:chExt cx="2254250" cy="3448050"/>
              </a:xfrm>
            </p:grpSpPr>
            <p:pic>
              <p:nvPicPr>
                <p:cNvPr id="33" name="Picture 32"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34" name="Picture 33"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35" name="Picture 34"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36" name="Picture 35"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37" name="Picture 36"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38" name="Picture 37"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39" name="Picture 38"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40" name="Picture 39"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nvGrpSpPr>
              <p:cNvPr id="24" name="Group 238"/>
              <p:cNvGrpSpPr/>
              <p:nvPr/>
            </p:nvGrpSpPr>
            <p:grpSpPr>
              <a:xfrm>
                <a:off x="5837421" y="2350804"/>
                <a:ext cx="329096" cy="503376"/>
                <a:chOff x="6111874" y="1676400"/>
                <a:chExt cx="2254250" cy="3448050"/>
              </a:xfrm>
            </p:grpSpPr>
            <p:pic>
              <p:nvPicPr>
                <p:cNvPr id="25" name="Picture 24"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26" name="Picture 25"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27" name="Picture 26"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28" name="Picture 27"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29" name="Picture 28"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30" name="Picture 29"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31" name="Picture 30"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32" name="Picture 31"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grpSp>
      <p:grpSp>
        <p:nvGrpSpPr>
          <p:cNvPr id="76" name="Group 429"/>
          <p:cNvGrpSpPr/>
          <p:nvPr/>
        </p:nvGrpSpPr>
        <p:grpSpPr>
          <a:xfrm>
            <a:off x="6157006" y="1647238"/>
            <a:ext cx="794734" cy="772185"/>
            <a:chOff x="5275087" y="2193714"/>
            <a:chExt cx="994479" cy="966263"/>
          </a:xfrm>
        </p:grpSpPr>
        <p:grpSp>
          <p:nvGrpSpPr>
            <p:cNvPr id="77" name="Group 430"/>
            <p:cNvGrpSpPr/>
            <p:nvPr/>
          </p:nvGrpSpPr>
          <p:grpSpPr>
            <a:xfrm>
              <a:off x="5537554" y="2193711"/>
              <a:ext cx="732012" cy="822329"/>
              <a:chOff x="5564404" y="2177776"/>
              <a:chExt cx="602113" cy="676404"/>
            </a:xfrm>
          </p:grpSpPr>
          <p:grpSp>
            <p:nvGrpSpPr>
              <p:cNvPr id="106" name="Group 238"/>
              <p:cNvGrpSpPr/>
              <p:nvPr/>
            </p:nvGrpSpPr>
            <p:grpSpPr>
              <a:xfrm>
                <a:off x="5564404" y="2177776"/>
                <a:ext cx="329096" cy="503376"/>
                <a:chOff x="6111874" y="1676400"/>
                <a:chExt cx="2254250" cy="3448050"/>
              </a:xfrm>
            </p:grpSpPr>
            <p:pic>
              <p:nvPicPr>
                <p:cNvPr id="125" name="Picture 124"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126" name="Picture 125"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127" name="Picture 126"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128" name="Picture 127"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129" name="Picture 128"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130" name="Picture 129"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131" name="Picture 130"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132" name="Picture 131"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nvGrpSpPr>
              <p:cNvPr id="107" name="Group 238"/>
              <p:cNvGrpSpPr/>
              <p:nvPr/>
            </p:nvGrpSpPr>
            <p:grpSpPr>
              <a:xfrm>
                <a:off x="5700912" y="2264290"/>
                <a:ext cx="329096" cy="503376"/>
                <a:chOff x="6111874" y="1676400"/>
                <a:chExt cx="2254250" cy="3448050"/>
              </a:xfrm>
            </p:grpSpPr>
            <p:pic>
              <p:nvPicPr>
                <p:cNvPr id="117" name="Picture 116"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118" name="Picture 117"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119" name="Picture 118"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120" name="Picture 119"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121" name="Picture 120"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122" name="Picture 121"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123" name="Picture 122"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124" name="Picture 123"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nvGrpSpPr>
              <p:cNvPr id="108" name="Group 238"/>
              <p:cNvGrpSpPr/>
              <p:nvPr/>
            </p:nvGrpSpPr>
            <p:grpSpPr>
              <a:xfrm>
                <a:off x="5837421" y="2350804"/>
                <a:ext cx="329096" cy="503376"/>
                <a:chOff x="6111874" y="1676400"/>
                <a:chExt cx="2254250" cy="3448050"/>
              </a:xfrm>
            </p:grpSpPr>
            <p:pic>
              <p:nvPicPr>
                <p:cNvPr id="109" name="Picture 108"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110" name="Picture 109"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111" name="Picture 110"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112" name="Picture 111"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113" name="Picture 112"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114" name="Picture 113"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115" name="Picture 114"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116" name="Picture 115"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grpSp>
          <p:nvGrpSpPr>
            <p:cNvPr id="78" name="Group 431"/>
            <p:cNvGrpSpPr/>
            <p:nvPr/>
          </p:nvGrpSpPr>
          <p:grpSpPr>
            <a:xfrm>
              <a:off x="5275087" y="2337644"/>
              <a:ext cx="732012" cy="822329"/>
              <a:chOff x="5564404" y="2177776"/>
              <a:chExt cx="602113" cy="676404"/>
            </a:xfrm>
          </p:grpSpPr>
          <p:grpSp>
            <p:nvGrpSpPr>
              <p:cNvPr id="79" name="Group 238"/>
              <p:cNvGrpSpPr/>
              <p:nvPr/>
            </p:nvGrpSpPr>
            <p:grpSpPr>
              <a:xfrm>
                <a:off x="5564404" y="2177776"/>
                <a:ext cx="329096" cy="503376"/>
                <a:chOff x="6111874" y="1676400"/>
                <a:chExt cx="2254250" cy="3448050"/>
              </a:xfrm>
            </p:grpSpPr>
            <p:pic>
              <p:nvPicPr>
                <p:cNvPr id="98" name="Picture 97"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99" name="Picture 98"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100" name="Picture 99"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101" name="Picture 100"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102" name="Picture 101"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103" name="Picture 102"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104" name="Picture 103"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105" name="Picture 104"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nvGrpSpPr>
              <p:cNvPr id="80" name="Group 238"/>
              <p:cNvGrpSpPr/>
              <p:nvPr/>
            </p:nvGrpSpPr>
            <p:grpSpPr>
              <a:xfrm>
                <a:off x="5700912" y="2264290"/>
                <a:ext cx="329096" cy="503376"/>
                <a:chOff x="6111874" y="1676400"/>
                <a:chExt cx="2254250" cy="3448050"/>
              </a:xfrm>
            </p:grpSpPr>
            <p:pic>
              <p:nvPicPr>
                <p:cNvPr id="90" name="Picture 89"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91" name="Picture 90"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92" name="Picture 91"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93" name="Picture 92"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94" name="Picture 93"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95" name="Picture 94"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96" name="Picture 95"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97" name="Picture 96"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nvGrpSpPr>
              <p:cNvPr id="81" name="Group 238"/>
              <p:cNvGrpSpPr/>
              <p:nvPr/>
            </p:nvGrpSpPr>
            <p:grpSpPr>
              <a:xfrm>
                <a:off x="5837421" y="2350804"/>
                <a:ext cx="329096" cy="503376"/>
                <a:chOff x="6111874" y="1676400"/>
                <a:chExt cx="2254250" cy="3448050"/>
              </a:xfrm>
            </p:grpSpPr>
            <p:pic>
              <p:nvPicPr>
                <p:cNvPr id="82" name="Picture 81"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83" name="Picture 82"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84" name="Picture 83"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85" name="Picture 84"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86" name="Picture 85"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87" name="Picture 86"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88" name="Picture 87"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89" name="Picture 88"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grpSp>
      <p:sp>
        <p:nvSpPr>
          <p:cNvPr id="137" name="TextBox 136"/>
          <p:cNvSpPr txBox="1"/>
          <p:nvPr/>
        </p:nvSpPr>
        <p:spPr>
          <a:xfrm>
            <a:off x="5838092" y="5391293"/>
            <a:ext cx="2771336" cy="461665"/>
          </a:xfrm>
          <a:prstGeom prst="rect">
            <a:avLst/>
          </a:prstGeom>
          <a:noFill/>
        </p:spPr>
        <p:txBody>
          <a:bodyPr wrap="square" rtlCol="0">
            <a:spAutoFit/>
          </a:bodyPr>
          <a:lstStyle/>
          <a:p>
            <a:pPr algn="ctr"/>
            <a:r>
              <a:rPr lang="en-US" sz="1200" b="1" dirty="0" smtClean="0">
                <a:latin typeface="Calibri" pitchFamily="34" charset="0"/>
                <a:ea typeface="ＭＳ Ｐゴシック" pitchFamily="34" charset="-128"/>
              </a:rPr>
              <a:t>Backup </a:t>
            </a:r>
            <a:r>
              <a:rPr lang="en-US" sz="1200" b="1" dirty="0" err="1" smtClean="0">
                <a:latin typeface="Calibri" pitchFamily="34" charset="0"/>
                <a:ea typeface="ＭＳ Ｐゴシック" pitchFamily="34" charset="-128"/>
              </a:rPr>
              <a:t>Exec.cloud</a:t>
            </a:r>
            <a:r>
              <a:rPr lang="en-US" sz="1200" b="1" dirty="0" smtClean="0">
                <a:latin typeface="Calibri" pitchFamily="34" charset="0"/>
                <a:ea typeface="ＭＳ Ｐゴシック" pitchFamily="34" charset="-128"/>
              </a:rPr>
              <a:t> Admin Anywhere</a:t>
            </a:r>
          </a:p>
          <a:p>
            <a:pPr algn="ctr"/>
            <a:r>
              <a:rPr lang="en-US" sz="1200" dirty="0" smtClean="0">
                <a:solidFill>
                  <a:schemeClr val="bg2">
                    <a:lumMod val="50000"/>
                  </a:schemeClr>
                </a:solidFill>
                <a:latin typeface="Calibri" pitchFamily="34" charset="0"/>
                <a:ea typeface="ＭＳ Ｐゴシック" pitchFamily="34" charset="-128"/>
              </a:rPr>
              <a:t>Deploy   Manage   Monitor</a:t>
            </a:r>
          </a:p>
        </p:txBody>
      </p:sp>
      <p:pic>
        <p:nvPicPr>
          <p:cNvPr id="141" name="Picture 140" descr="Cloud2.png"/>
          <p:cNvPicPr>
            <a:picLocks noChangeAspect="1"/>
          </p:cNvPicPr>
          <p:nvPr/>
        </p:nvPicPr>
        <p:blipFill>
          <a:blip r:embed="rId9" cstate="print"/>
          <a:stretch>
            <a:fillRect/>
          </a:stretch>
        </p:blipFill>
        <p:spPr>
          <a:xfrm>
            <a:off x="3623733" y="2734734"/>
            <a:ext cx="1896534" cy="1422400"/>
          </a:xfrm>
          <a:prstGeom prst="rect">
            <a:avLst/>
          </a:prstGeom>
          <a:effectLst>
            <a:outerShdw blurRad="222250" dist="25400" dir="5400000" algn="tl" rotWithShape="0">
              <a:srgbClr val="000000">
                <a:alpha val="68000"/>
              </a:srgbClr>
            </a:outerShdw>
          </a:effectLst>
        </p:spPr>
      </p:pic>
      <p:pic>
        <p:nvPicPr>
          <p:cNvPr id="146" name="Picture 145" descr="globe_1.png"/>
          <p:cNvPicPr>
            <a:picLocks noChangeAspect="1"/>
          </p:cNvPicPr>
          <p:nvPr/>
        </p:nvPicPr>
        <p:blipFill>
          <a:blip r:embed="rId10" cstate="print"/>
          <a:stretch>
            <a:fillRect/>
          </a:stretch>
        </p:blipFill>
        <p:spPr>
          <a:xfrm>
            <a:off x="4072466" y="3581397"/>
            <a:ext cx="1016005" cy="1016005"/>
          </a:xfrm>
          <a:prstGeom prst="rect">
            <a:avLst/>
          </a:prstGeom>
          <a:effectLst>
            <a:outerShdw blurRad="127000" dist="38100" dir="5400000">
              <a:srgbClr val="000000">
                <a:alpha val="50000"/>
              </a:srgbClr>
            </a:outerShdw>
          </a:effectLst>
        </p:spPr>
      </p:pic>
      <p:grpSp>
        <p:nvGrpSpPr>
          <p:cNvPr id="224" name="Group 223"/>
          <p:cNvGrpSpPr/>
          <p:nvPr/>
        </p:nvGrpSpPr>
        <p:grpSpPr>
          <a:xfrm>
            <a:off x="1531800" y="1410170"/>
            <a:ext cx="1281254" cy="810479"/>
            <a:chOff x="1531800" y="1410170"/>
            <a:chExt cx="1281254" cy="810479"/>
          </a:xfrm>
        </p:grpSpPr>
        <p:sp>
          <p:nvSpPr>
            <p:cNvPr id="150" name="Oval 149"/>
            <p:cNvSpPr/>
            <p:nvPr/>
          </p:nvSpPr>
          <p:spPr bwMode="auto">
            <a:xfrm>
              <a:off x="1531800" y="1598856"/>
              <a:ext cx="1177544" cy="517127"/>
            </a:xfrm>
            <a:prstGeom prst="ellipse">
              <a:avLst/>
            </a:prstGeom>
            <a:solidFill>
              <a:srgbClr val="5482AB"/>
            </a:solidFill>
            <a:ln w="12700" cap="flat" cmpd="sng" algn="ctr">
              <a:no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Calibri"/>
                <a:cs typeface="+mn-cs"/>
              </a:endParaRPr>
            </a:p>
          </p:txBody>
        </p:sp>
        <p:pic>
          <p:nvPicPr>
            <p:cNvPr id="148" name="Picture 147" descr="midsize_business.png"/>
            <p:cNvPicPr>
              <a:picLocks noChangeAspect="1"/>
            </p:cNvPicPr>
            <p:nvPr/>
          </p:nvPicPr>
          <p:blipFill>
            <a:blip r:embed="rId11" cstate="print"/>
            <a:stretch>
              <a:fillRect/>
            </a:stretch>
          </p:blipFill>
          <p:spPr>
            <a:xfrm>
              <a:off x="2220388" y="1572421"/>
              <a:ext cx="592666" cy="648228"/>
            </a:xfrm>
            <a:prstGeom prst="rect">
              <a:avLst/>
            </a:prstGeom>
            <a:effectLst>
              <a:outerShdw blurRad="63500" dist="25400" dir="5400000">
                <a:srgbClr val="000000">
                  <a:alpha val="50000"/>
                </a:srgbClr>
              </a:outerShdw>
            </a:effectLst>
          </p:spPr>
        </p:pic>
        <p:grpSp>
          <p:nvGrpSpPr>
            <p:cNvPr id="154" name="Group 430"/>
            <p:cNvGrpSpPr/>
            <p:nvPr/>
          </p:nvGrpSpPr>
          <p:grpSpPr>
            <a:xfrm>
              <a:off x="1600023" y="1410170"/>
              <a:ext cx="584985" cy="657161"/>
              <a:chOff x="5564404" y="2177776"/>
              <a:chExt cx="602113" cy="676404"/>
            </a:xfrm>
          </p:grpSpPr>
          <p:grpSp>
            <p:nvGrpSpPr>
              <p:cNvPr id="183" name="Group 238"/>
              <p:cNvGrpSpPr/>
              <p:nvPr/>
            </p:nvGrpSpPr>
            <p:grpSpPr>
              <a:xfrm>
                <a:off x="5564404" y="2177776"/>
                <a:ext cx="329096" cy="503376"/>
                <a:chOff x="6111874" y="1676400"/>
                <a:chExt cx="2254250" cy="3448050"/>
              </a:xfrm>
            </p:grpSpPr>
            <p:pic>
              <p:nvPicPr>
                <p:cNvPr id="202" name="Picture 201"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203" name="Picture 202"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204" name="Picture 203"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205" name="Picture 204"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206" name="Picture 205"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207" name="Picture 206"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208" name="Picture 207"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209" name="Picture 208"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nvGrpSpPr>
              <p:cNvPr id="184" name="Group 238"/>
              <p:cNvGrpSpPr/>
              <p:nvPr/>
            </p:nvGrpSpPr>
            <p:grpSpPr>
              <a:xfrm>
                <a:off x="5700912" y="2264290"/>
                <a:ext cx="329096" cy="503376"/>
                <a:chOff x="6111874" y="1676400"/>
                <a:chExt cx="2254250" cy="3448050"/>
              </a:xfrm>
            </p:grpSpPr>
            <p:pic>
              <p:nvPicPr>
                <p:cNvPr id="194" name="Picture 193"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195" name="Picture 194"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196" name="Picture 195"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197" name="Picture 196"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198" name="Picture 197"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199" name="Picture 198"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200" name="Picture 199"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201" name="Picture 200"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nvGrpSpPr>
              <p:cNvPr id="185" name="Group 238"/>
              <p:cNvGrpSpPr/>
              <p:nvPr/>
            </p:nvGrpSpPr>
            <p:grpSpPr>
              <a:xfrm>
                <a:off x="5837421" y="2350804"/>
                <a:ext cx="329096" cy="503376"/>
                <a:chOff x="6111874" y="1676400"/>
                <a:chExt cx="2254250" cy="3448050"/>
              </a:xfrm>
            </p:grpSpPr>
            <p:pic>
              <p:nvPicPr>
                <p:cNvPr id="186" name="Picture 185" descr="rack.png"/>
                <p:cNvPicPr>
                  <a:picLocks noChangeAspect="1"/>
                </p:cNvPicPr>
                <p:nvPr/>
              </p:nvPicPr>
              <p:blipFill>
                <a:blip r:embed="rId5" cstate="print"/>
                <a:stretch>
                  <a:fillRect/>
                </a:stretch>
              </p:blipFill>
              <p:spPr>
                <a:xfrm>
                  <a:off x="6111874" y="1676400"/>
                  <a:ext cx="2254250" cy="3448050"/>
                </a:xfrm>
                <a:prstGeom prst="rect">
                  <a:avLst/>
                </a:prstGeom>
              </p:spPr>
            </p:pic>
            <p:pic>
              <p:nvPicPr>
                <p:cNvPr id="187" name="Picture 186" descr="IMG_diskarray_face.png"/>
                <p:cNvPicPr>
                  <a:picLocks noChangeAspect="1"/>
                </p:cNvPicPr>
                <p:nvPr/>
              </p:nvPicPr>
              <p:blipFill>
                <a:blip r:embed="rId6" cstate="print"/>
                <a:stretch>
                  <a:fillRect/>
                </a:stretch>
              </p:blipFill>
              <p:spPr>
                <a:xfrm>
                  <a:off x="6397235" y="3793277"/>
                  <a:ext cx="647700" cy="777240"/>
                </a:xfrm>
                <a:prstGeom prst="rect">
                  <a:avLst/>
                </a:prstGeom>
              </p:spPr>
            </p:pic>
            <p:pic>
              <p:nvPicPr>
                <p:cNvPr id="188" name="Picture 187" descr="IMG_diskarray_face.png"/>
                <p:cNvPicPr>
                  <a:picLocks noChangeAspect="1"/>
                </p:cNvPicPr>
                <p:nvPr/>
              </p:nvPicPr>
              <p:blipFill>
                <a:blip r:embed="rId6" cstate="print"/>
                <a:stretch>
                  <a:fillRect/>
                </a:stretch>
              </p:blipFill>
              <p:spPr>
                <a:xfrm>
                  <a:off x="6397235" y="3374177"/>
                  <a:ext cx="647700" cy="777239"/>
                </a:xfrm>
                <a:prstGeom prst="rect">
                  <a:avLst/>
                </a:prstGeom>
              </p:spPr>
            </p:pic>
            <p:pic>
              <p:nvPicPr>
                <p:cNvPr id="189" name="Picture 188" descr="IMG_switchface.png"/>
                <p:cNvPicPr>
                  <a:picLocks noChangeAspect="1"/>
                </p:cNvPicPr>
                <p:nvPr/>
              </p:nvPicPr>
              <p:blipFill>
                <a:blip r:embed="rId7" cstate="print"/>
                <a:stretch>
                  <a:fillRect/>
                </a:stretch>
              </p:blipFill>
              <p:spPr>
                <a:xfrm>
                  <a:off x="6391520" y="3237442"/>
                  <a:ext cx="653415" cy="497840"/>
                </a:xfrm>
                <a:prstGeom prst="rect">
                  <a:avLst/>
                </a:prstGeom>
              </p:spPr>
            </p:pic>
            <p:pic>
              <p:nvPicPr>
                <p:cNvPr id="190" name="Picture 189" descr="IMG_switchface.png"/>
                <p:cNvPicPr>
                  <a:picLocks noChangeAspect="1"/>
                </p:cNvPicPr>
                <p:nvPr/>
              </p:nvPicPr>
              <p:blipFill>
                <a:blip r:embed="rId7" cstate="print"/>
                <a:stretch>
                  <a:fillRect/>
                </a:stretch>
              </p:blipFill>
              <p:spPr>
                <a:xfrm>
                  <a:off x="6391520" y="3098448"/>
                  <a:ext cx="653415" cy="497840"/>
                </a:xfrm>
                <a:prstGeom prst="rect">
                  <a:avLst/>
                </a:prstGeom>
              </p:spPr>
            </p:pic>
            <p:pic>
              <p:nvPicPr>
                <p:cNvPr id="191" name="Picture 190" descr="IMG_switchface.png"/>
                <p:cNvPicPr>
                  <a:picLocks noChangeAspect="1"/>
                </p:cNvPicPr>
                <p:nvPr/>
              </p:nvPicPr>
              <p:blipFill>
                <a:blip r:embed="rId7" cstate="print"/>
                <a:stretch>
                  <a:fillRect/>
                </a:stretch>
              </p:blipFill>
              <p:spPr>
                <a:xfrm>
                  <a:off x="6391520" y="2820458"/>
                  <a:ext cx="653415" cy="497840"/>
                </a:xfrm>
                <a:prstGeom prst="rect">
                  <a:avLst/>
                </a:prstGeom>
              </p:spPr>
            </p:pic>
            <p:pic>
              <p:nvPicPr>
                <p:cNvPr id="192" name="Picture 191" descr="IMG_switchface.png"/>
                <p:cNvPicPr>
                  <a:picLocks noChangeAspect="1"/>
                </p:cNvPicPr>
                <p:nvPr/>
              </p:nvPicPr>
              <p:blipFill>
                <a:blip r:embed="rId7" cstate="print"/>
                <a:stretch>
                  <a:fillRect/>
                </a:stretch>
              </p:blipFill>
              <p:spPr>
                <a:xfrm>
                  <a:off x="6391520" y="2959453"/>
                  <a:ext cx="653415" cy="497840"/>
                </a:xfrm>
                <a:prstGeom prst="rect">
                  <a:avLst/>
                </a:prstGeom>
              </p:spPr>
            </p:pic>
            <p:pic>
              <p:nvPicPr>
                <p:cNvPr id="193" name="Picture 192" descr="IMG_routerface.png"/>
                <p:cNvPicPr>
                  <a:picLocks noChangeAspect="1"/>
                </p:cNvPicPr>
                <p:nvPr/>
              </p:nvPicPr>
              <p:blipFill>
                <a:blip r:embed="rId8" cstate="print"/>
                <a:stretch>
                  <a:fillRect/>
                </a:stretch>
              </p:blipFill>
              <p:spPr>
                <a:xfrm>
                  <a:off x="6391519" y="2601384"/>
                  <a:ext cx="653415" cy="578739"/>
                </a:xfrm>
                <a:prstGeom prst="rect">
                  <a:avLst/>
                </a:prstGeom>
              </p:spPr>
            </p:pic>
          </p:grpSp>
        </p:grpSp>
      </p:grpSp>
      <p:sp>
        <p:nvSpPr>
          <p:cNvPr id="212" name="Rectangle 43"/>
          <p:cNvSpPr>
            <a:spLocks noChangeArrowheads="1"/>
          </p:cNvSpPr>
          <p:nvPr/>
        </p:nvSpPr>
        <p:spPr bwMode="auto">
          <a:xfrm>
            <a:off x="718716" y="2792021"/>
            <a:ext cx="1993022" cy="198516"/>
          </a:xfrm>
          <a:prstGeom prst="rect">
            <a:avLst/>
          </a:prstGeom>
          <a:noFill/>
          <a:ln w="9525">
            <a:noFill/>
            <a:miter lim="800000"/>
            <a:headEnd/>
            <a:tailEnd/>
          </a:ln>
          <a:effectLst>
            <a:prstShdw prst="shdw17" dist="17961" dir="2700000">
              <a:srgbClr val="993030"/>
            </a:prstShdw>
          </a:effectLst>
        </p:spPr>
        <p:txBody>
          <a:bodyPr wrap="square" lIns="45720" tIns="18288" rIns="45720" bIns="18288" anchor="t">
            <a:spAutoFit/>
          </a:bodyPr>
          <a:lstStyle/>
          <a:p>
            <a:pPr lvl="0" algn="ctr" eaLnBrk="0" hangingPunct="0">
              <a:lnSpc>
                <a:spcPct val="85000"/>
              </a:lnSpc>
            </a:pPr>
            <a:r>
              <a:rPr lang="en-US" sz="1200" b="1" spc="-30" dirty="0" smtClean="0">
                <a:solidFill>
                  <a:prstClr val="black"/>
                </a:solidFill>
                <a:latin typeface="Calibri"/>
                <a:cs typeface="Times New Roman" pitchFamily="18" charset="0"/>
              </a:rPr>
              <a:t>Main or Branch Office</a:t>
            </a:r>
            <a:endParaRPr lang="en-US" sz="1200" spc="-30" dirty="0">
              <a:solidFill>
                <a:schemeClr val="bg2"/>
              </a:solidFill>
              <a:latin typeface="Calibri"/>
              <a:cs typeface="Times New Roman" pitchFamily="18" charset="0"/>
            </a:endParaRPr>
          </a:p>
        </p:txBody>
      </p:sp>
      <p:grpSp>
        <p:nvGrpSpPr>
          <p:cNvPr id="221" name="Group 220"/>
          <p:cNvGrpSpPr/>
          <p:nvPr/>
        </p:nvGrpSpPr>
        <p:grpSpPr>
          <a:xfrm>
            <a:off x="617400" y="1905002"/>
            <a:ext cx="1294541" cy="819100"/>
            <a:chOff x="617400" y="1905002"/>
            <a:chExt cx="1294541" cy="819100"/>
          </a:xfrm>
        </p:grpSpPr>
        <p:sp>
          <p:nvSpPr>
            <p:cNvPr id="11" name="Oval 10"/>
            <p:cNvSpPr/>
            <p:nvPr/>
          </p:nvSpPr>
          <p:spPr bwMode="auto">
            <a:xfrm>
              <a:off x="617400" y="2132256"/>
              <a:ext cx="1177544" cy="517127"/>
            </a:xfrm>
            <a:prstGeom prst="ellipse">
              <a:avLst/>
            </a:prstGeom>
            <a:solidFill>
              <a:srgbClr val="5482AB"/>
            </a:solidFill>
            <a:ln w="12700" cap="flat" cmpd="sng" algn="ctr">
              <a:no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Calibri"/>
                <a:cs typeface="+mn-cs"/>
              </a:endParaRPr>
            </a:p>
          </p:txBody>
        </p:sp>
        <p:pic>
          <p:nvPicPr>
            <p:cNvPr id="12" name="Picture 11" descr="IMG_datacenter.png"/>
            <p:cNvPicPr>
              <a:picLocks noChangeAspect="1"/>
            </p:cNvPicPr>
            <p:nvPr/>
          </p:nvPicPr>
          <p:blipFill>
            <a:blip r:embed="rId12" cstate="print">
              <a:lum bright="-2000" contrast="5000"/>
            </a:blip>
            <a:stretch>
              <a:fillRect/>
            </a:stretch>
          </p:blipFill>
          <p:spPr>
            <a:xfrm>
              <a:off x="1243369" y="2159039"/>
              <a:ext cx="668572" cy="543564"/>
            </a:xfrm>
            <a:prstGeom prst="rect">
              <a:avLst/>
            </a:prstGeom>
          </p:spPr>
        </p:pic>
        <p:grpSp>
          <p:nvGrpSpPr>
            <p:cNvPr id="211" name="Group 210"/>
            <p:cNvGrpSpPr/>
            <p:nvPr/>
          </p:nvGrpSpPr>
          <p:grpSpPr>
            <a:xfrm>
              <a:off x="702708" y="1905002"/>
              <a:ext cx="692644" cy="666700"/>
              <a:chOff x="529782" y="2159982"/>
              <a:chExt cx="936895" cy="901803"/>
            </a:xfrm>
          </p:grpSpPr>
          <p:pic>
            <p:nvPicPr>
              <p:cNvPr id="13" name="Picture 12" descr="DWB_workstation_4.png"/>
              <p:cNvPicPr>
                <a:picLocks noChangeAspect="1"/>
              </p:cNvPicPr>
              <p:nvPr/>
            </p:nvPicPr>
            <p:blipFill>
              <a:blip r:embed="rId13" cstate="print"/>
              <a:stretch>
                <a:fillRect/>
              </a:stretch>
            </p:blipFill>
            <p:spPr>
              <a:xfrm>
                <a:off x="919249" y="2159982"/>
                <a:ext cx="547428" cy="656270"/>
              </a:xfrm>
              <a:prstGeom prst="rect">
                <a:avLst/>
              </a:prstGeom>
            </p:spPr>
          </p:pic>
          <p:pic>
            <p:nvPicPr>
              <p:cNvPr id="210" name="Picture 209" descr="DWB_workstation_4.png"/>
              <p:cNvPicPr>
                <a:picLocks noChangeAspect="1"/>
              </p:cNvPicPr>
              <p:nvPr/>
            </p:nvPicPr>
            <p:blipFill>
              <a:blip r:embed="rId13" cstate="print"/>
              <a:stretch>
                <a:fillRect/>
              </a:stretch>
            </p:blipFill>
            <p:spPr>
              <a:xfrm>
                <a:off x="529782" y="2405515"/>
                <a:ext cx="547428" cy="656270"/>
              </a:xfrm>
              <a:prstGeom prst="rect">
                <a:avLst/>
              </a:prstGeom>
            </p:spPr>
          </p:pic>
        </p:grpSp>
        <p:pic>
          <p:nvPicPr>
            <p:cNvPr id="179" name="Picture 178" descr="DWB_workstation_4.png"/>
            <p:cNvPicPr>
              <a:picLocks noChangeAspect="1"/>
            </p:cNvPicPr>
            <p:nvPr/>
          </p:nvPicPr>
          <p:blipFill>
            <a:blip r:embed="rId13" cstate="print"/>
            <a:stretch>
              <a:fillRect/>
            </a:stretch>
          </p:blipFill>
          <p:spPr>
            <a:xfrm>
              <a:off x="855108" y="2238924"/>
              <a:ext cx="404712" cy="485178"/>
            </a:xfrm>
            <a:prstGeom prst="rect">
              <a:avLst/>
            </a:prstGeom>
          </p:spPr>
        </p:pic>
      </p:grpSp>
      <p:grpSp>
        <p:nvGrpSpPr>
          <p:cNvPr id="228" name="Group 227"/>
          <p:cNvGrpSpPr/>
          <p:nvPr/>
        </p:nvGrpSpPr>
        <p:grpSpPr>
          <a:xfrm>
            <a:off x="612270" y="4062804"/>
            <a:ext cx="1275797" cy="763196"/>
            <a:chOff x="612270" y="4062804"/>
            <a:chExt cx="1275797" cy="763196"/>
          </a:xfrm>
        </p:grpSpPr>
        <p:sp>
          <p:nvSpPr>
            <p:cNvPr id="178" name="Oval 177"/>
            <p:cNvSpPr/>
            <p:nvPr/>
          </p:nvSpPr>
          <p:spPr bwMode="auto">
            <a:xfrm>
              <a:off x="612270" y="4309534"/>
              <a:ext cx="1165730" cy="516466"/>
            </a:xfrm>
            <a:prstGeom prst="ellipse">
              <a:avLst/>
            </a:prstGeom>
            <a:solidFill>
              <a:schemeClr val="accent1"/>
            </a:solidFill>
            <a:ln w="12700" cap="flat" cmpd="sng" algn="ctr">
              <a:no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Calibri"/>
                <a:cs typeface="+mn-cs"/>
              </a:endParaRPr>
            </a:p>
          </p:txBody>
        </p:sp>
        <p:pic>
          <p:nvPicPr>
            <p:cNvPr id="144" name="Picture 143" descr="house_consumer.png"/>
            <p:cNvPicPr>
              <a:picLocks noChangeAspect="1"/>
            </p:cNvPicPr>
            <p:nvPr/>
          </p:nvPicPr>
          <p:blipFill>
            <a:blip r:embed="rId14" cstate="print"/>
            <a:stretch>
              <a:fillRect/>
            </a:stretch>
          </p:blipFill>
          <p:spPr>
            <a:xfrm>
              <a:off x="1363133" y="4301065"/>
              <a:ext cx="524934" cy="518333"/>
            </a:xfrm>
            <a:prstGeom prst="rect">
              <a:avLst/>
            </a:prstGeom>
            <a:effectLst>
              <a:outerShdw blurRad="76200" dist="25400" dir="5400000">
                <a:srgbClr val="000000">
                  <a:alpha val="50000"/>
                </a:srgbClr>
              </a:outerShdw>
            </a:effectLst>
          </p:spPr>
        </p:pic>
        <p:pic>
          <p:nvPicPr>
            <p:cNvPr id="180" name="Picture 179" descr="DWB_workstation_4.png"/>
            <p:cNvPicPr>
              <a:picLocks noChangeAspect="1"/>
            </p:cNvPicPr>
            <p:nvPr/>
          </p:nvPicPr>
          <p:blipFill>
            <a:blip r:embed="rId15" cstate="print"/>
            <a:stretch>
              <a:fillRect/>
            </a:stretch>
          </p:blipFill>
          <p:spPr>
            <a:xfrm>
              <a:off x="778935" y="4062804"/>
              <a:ext cx="575734" cy="690202"/>
            </a:xfrm>
            <a:prstGeom prst="rect">
              <a:avLst/>
            </a:prstGeom>
          </p:spPr>
        </p:pic>
      </p:grpSp>
      <p:pic>
        <p:nvPicPr>
          <p:cNvPr id="182" name="Picture 181" descr="Symantec_cloud.png"/>
          <p:cNvPicPr>
            <a:picLocks noChangeAspect="1"/>
          </p:cNvPicPr>
          <p:nvPr/>
        </p:nvPicPr>
        <p:blipFill>
          <a:blip r:embed="rId16" cstate="print"/>
          <a:stretch>
            <a:fillRect/>
          </a:stretch>
        </p:blipFill>
        <p:spPr>
          <a:xfrm>
            <a:off x="3742267" y="3221186"/>
            <a:ext cx="1591733" cy="306224"/>
          </a:xfrm>
          <a:prstGeom prst="rect">
            <a:avLst/>
          </a:prstGeom>
        </p:spPr>
      </p:pic>
      <p:grpSp>
        <p:nvGrpSpPr>
          <p:cNvPr id="214" name="Group 213"/>
          <p:cNvGrpSpPr/>
          <p:nvPr/>
        </p:nvGrpSpPr>
        <p:grpSpPr>
          <a:xfrm>
            <a:off x="6546069" y="4316168"/>
            <a:ext cx="1165730" cy="967036"/>
            <a:chOff x="5535636" y="4409297"/>
            <a:chExt cx="1165730" cy="967036"/>
          </a:xfrm>
        </p:grpSpPr>
        <p:sp>
          <p:nvSpPr>
            <p:cNvPr id="215" name="Oval 214"/>
            <p:cNvSpPr/>
            <p:nvPr/>
          </p:nvSpPr>
          <p:spPr bwMode="auto">
            <a:xfrm>
              <a:off x="5535636" y="4859867"/>
              <a:ext cx="1165730" cy="516466"/>
            </a:xfrm>
            <a:prstGeom prst="ellipse">
              <a:avLst/>
            </a:prstGeom>
            <a:solidFill>
              <a:srgbClr val="5482AB"/>
            </a:solidFill>
            <a:ln w="12700" cap="flat" cmpd="sng" algn="ctr">
              <a:no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Calibri"/>
                <a:cs typeface="+mn-cs"/>
              </a:endParaRPr>
            </a:p>
          </p:txBody>
        </p:sp>
        <p:pic>
          <p:nvPicPr>
            <p:cNvPr id="216" name="Picture 215" descr="buyingcenter.png"/>
            <p:cNvPicPr>
              <a:picLocks noChangeAspect="1"/>
            </p:cNvPicPr>
            <p:nvPr/>
          </p:nvPicPr>
          <p:blipFill>
            <a:blip r:embed="rId17" cstate="print"/>
            <a:stretch>
              <a:fillRect/>
            </a:stretch>
          </p:blipFill>
          <p:spPr>
            <a:xfrm>
              <a:off x="5664199" y="4409297"/>
              <a:ext cx="843767" cy="885575"/>
            </a:xfrm>
            <a:prstGeom prst="rect">
              <a:avLst/>
            </a:prstGeom>
          </p:spPr>
        </p:pic>
      </p:grpSp>
      <p:pic>
        <p:nvPicPr>
          <p:cNvPr id="218" name="Picture 217" descr="backup_restore_lft.png"/>
          <p:cNvPicPr>
            <a:picLocks noChangeAspect="1"/>
          </p:cNvPicPr>
          <p:nvPr/>
        </p:nvPicPr>
        <p:blipFill>
          <a:blip r:embed="rId18" cstate="print"/>
          <a:stretch>
            <a:fillRect/>
          </a:stretch>
        </p:blipFill>
        <p:spPr>
          <a:xfrm>
            <a:off x="2087035" y="2313519"/>
            <a:ext cx="1480820" cy="863346"/>
          </a:xfrm>
          <a:prstGeom prst="rect">
            <a:avLst/>
          </a:prstGeom>
        </p:spPr>
      </p:pic>
      <p:pic>
        <p:nvPicPr>
          <p:cNvPr id="219" name="Picture 218" descr="backup_restore_rt.png"/>
          <p:cNvPicPr>
            <a:picLocks noChangeAspect="1"/>
          </p:cNvPicPr>
          <p:nvPr/>
        </p:nvPicPr>
        <p:blipFill>
          <a:blip r:embed="rId19" cstate="print"/>
          <a:stretch>
            <a:fillRect/>
          </a:stretch>
        </p:blipFill>
        <p:spPr>
          <a:xfrm>
            <a:off x="2087034" y="3778252"/>
            <a:ext cx="1480820" cy="863346"/>
          </a:xfrm>
          <a:prstGeom prst="rect">
            <a:avLst/>
          </a:prstGeom>
        </p:spPr>
      </p:pic>
      <p:pic>
        <p:nvPicPr>
          <p:cNvPr id="222" name="Picture 221" descr="aes_security.png"/>
          <p:cNvPicPr>
            <a:picLocks noChangeAspect="1"/>
          </p:cNvPicPr>
          <p:nvPr/>
        </p:nvPicPr>
        <p:blipFill>
          <a:blip r:embed="rId20" cstate="print"/>
          <a:stretch>
            <a:fillRect/>
          </a:stretch>
        </p:blipFill>
        <p:spPr>
          <a:xfrm>
            <a:off x="6633913" y="1989667"/>
            <a:ext cx="295774" cy="524934"/>
          </a:xfrm>
          <a:prstGeom prst="rect">
            <a:avLst/>
          </a:prstGeom>
        </p:spPr>
      </p:pic>
      <p:grpSp>
        <p:nvGrpSpPr>
          <p:cNvPr id="227" name="Group 226"/>
          <p:cNvGrpSpPr/>
          <p:nvPr/>
        </p:nvGrpSpPr>
        <p:grpSpPr>
          <a:xfrm>
            <a:off x="1526670" y="4631317"/>
            <a:ext cx="1380515" cy="838150"/>
            <a:chOff x="1526670" y="4631317"/>
            <a:chExt cx="1380515" cy="838150"/>
          </a:xfrm>
        </p:grpSpPr>
        <p:sp>
          <p:nvSpPr>
            <p:cNvPr id="135" name="Oval 134"/>
            <p:cNvSpPr/>
            <p:nvPr/>
          </p:nvSpPr>
          <p:spPr bwMode="auto">
            <a:xfrm>
              <a:off x="1526670" y="4834467"/>
              <a:ext cx="1165730" cy="516466"/>
            </a:xfrm>
            <a:prstGeom prst="ellipse">
              <a:avLst/>
            </a:prstGeom>
            <a:solidFill>
              <a:schemeClr val="accent1"/>
            </a:solidFill>
            <a:ln w="12700" cap="flat" cmpd="sng" algn="ctr">
              <a:noFill/>
              <a:prstDash val="solid"/>
              <a:round/>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latin typeface="Calibri"/>
                <a:cs typeface="+mn-cs"/>
              </a:endParaRPr>
            </a:p>
          </p:txBody>
        </p:sp>
        <p:pic>
          <p:nvPicPr>
            <p:cNvPr id="15" name="Picture 14" descr="DWB_laptop_4.png"/>
            <p:cNvPicPr>
              <a:picLocks noChangeAspect="1"/>
            </p:cNvPicPr>
            <p:nvPr/>
          </p:nvPicPr>
          <p:blipFill>
            <a:blip r:embed="rId21" cstate="print"/>
            <a:stretch>
              <a:fillRect/>
            </a:stretch>
          </p:blipFill>
          <p:spPr>
            <a:xfrm>
              <a:off x="1687353" y="4631317"/>
              <a:ext cx="649448" cy="671094"/>
            </a:xfrm>
            <a:prstGeom prst="rect">
              <a:avLst/>
            </a:prstGeom>
          </p:spPr>
        </p:pic>
        <p:pic>
          <p:nvPicPr>
            <p:cNvPr id="223" name="Picture 222" descr="mobile_user.png"/>
            <p:cNvPicPr>
              <a:picLocks noChangeAspect="1"/>
            </p:cNvPicPr>
            <p:nvPr/>
          </p:nvPicPr>
          <p:blipFill>
            <a:blip r:embed="rId22" cstate="print"/>
            <a:stretch>
              <a:fillRect/>
            </a:stretch>
          </p:blipFill>
          <p:spPr>
            <a:xfrm>
              <a:off x="2396066" y="4822049"/>
              <a:ext cx="511119" cy="647418"/>
            </a:xfrm>
            <a:prstGeom prst="rect">
              <a:avLst/>
            </a:prstGeom>
          </p:spPr>
        </p:pic>
      </p:grpSp>
      <p:cxnSp>
        <p:nvCxnSpPr>
          <p:cNvPr id="225" name="Straight Connector 224"/>
          <p:cNvCxnSpPr/>
          <p:nvPr/>
        </p:nvCxnSpPr>
        <p:spPr bwMode="auto">
          <a:xfrm rot="5400000">
            <a:off x="6816557" y="5722937"/>
            <a:ext cx="149225" cy="1588"/>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p:spPr>
      </p:cxnSp>
      <p:cxnSp>
        <p:nvCxnSpPr>
          <p:cNvPr id="226" name="Straight Connector 225"/>
          <p:cNvCxnSpPr/>
          <p:nvPr/>
        </p:nvCxnSpPr>
        <p:spPr bwMode="auto">
          <a:xfrm rot="5400000">
            <a:off x="7426157" y="5722938"/>
            <a:ext cx="149225" cy="1588"/>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p:spPr>
      </p:cxnSp>
      <p:sp>
        <p:nvSpPr>
          <p:cNvPr id="217" name="Rectangle 43"/>
          <p:cNvSpPr>
            <a:spLocks noChangeArrowheads="1"/>
          </p:cNvSpPr>
          <p:nvPr/>
        </p:nvSpPr>
        <p:spPr bwMode="auto">
          <a:xfrm>
            <a:off x="6179716" y="2792021"/>
            <a:ext cx="1993022" cy="198516"/>
          </a:xfrm>
          <a:prstGeom prst="rect">
            <a:avLst/>
          </a:prstGeom>
          <a:noFill/>
          <a:ln w="9525">
            <a:noFill/>
            <a:miter lim="800000"/>
            <a:headEnd/>
            <a:tailEnd/>
          </a:ln>
          <a:effectLst>
            <a:prstShdw prst="shdw17" dist="17961" dir="2700000">
              <a:srgbClr val="993030"/>
            </a:prstShdw>
          </a:effectLst>
        </p:spPr>
        <p:txBody>
          <a:bodyPr wrap="square" lIns="45720" tIns="18288" rIns="45720" bIns="18288" anchor="t">
            <a:spAutoFit/>
          </a:bodyPr>
          <a:lstStyle/>
          <a:p>
            <a:pPr lvl="0" algn="ctr" eaLnBrk="0" hangingPunct="0">
              <a:lnSpc>
                <a:spcPct val="85000"/>
              </a:lnSpc>
            </a:pPr>
            <a:r>
              <a:rPr lang="en-US" sz="1200" b="1" spc="-30" dirty="0" smtClean="0">
                <a:solidFill>
                  <a:prstClr val="black"/>
                </a:solidFill>
                <a:latin typeface="Calibri"/>
                <a:cs typeface="Times New Roman" pitchFamily="18" charset="0"/>
              </a:rPr>
              <a:t>Symantec Data Centers</a:t>
            </a:r>
          </a:p>
        </p:txBody>
      </p:sp>
      <p:sp>
        <p:nvSpPr>
          <p:cNvPr id="229"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28</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819816"/>
            <a:ext cx="7772400" cy="914400"/>
          </a:xfrm>
        </p:spPr>
        <p:txBody>
          <a:bodyPr/>
          <a:lstStyle/>
          <a:p>
            <a:r>
              <a:rPr lang="en-US" dirty="0" smtClean="0"/>
              <a:t>Do you need more info … ?</a:t>
            </a:r>
            <a:endParaRPr lang="en-US" dirty="0"/>
          </a:p>
        </p:txBody>
      </p:sp>
      <p:sp>
        <p:nvSpPr>
          <p:cNvPr id="2" name="Footer Placeholder 1"/>
          <p:cNvSpPr>
            <a:spLocks noGrp="1"/>
          </p:cNvSpPr>
          <p:nvPr>
            <p:ph type="ftr" sz="quarter" idx="10"/>
          </p:nvPr>
        </p:nvSpPr>
        <p:spPr/>
        <p:txBody>
          <a:bodyPr/>
          <a:lstStyle/>
          <a:p>
            <a:pPr>
              <a:defRPr/>
            </a:pPr>
            <a:r>
              <a:rPr lang="en-US" dirty="0" smtClean="0"/>
              <a:t>Backup Exec 2012 Family</a:t>
            </a:r>
            <a:endParaRPr lang="en-US" i="1" dirty="0"/>
          </a:p>
        </p:txBody>
      </p:sp>
      <p:sp>
        <p:nvSpPr>
          <p:cNvPr id="5"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29</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6110504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chor="ctr"/>
          <a:lstStyle/>
          <a:p>
            <a:r>
              <a:rPr lang="en-US" dirty="0" smtClean="0"/>
              <a:t>Today’s IT challenges</a:t>
            </a:r>
          </a:p>
        </p:txBody>
      </p:sp>
      <p:sp>
        <p:nvSpPr>
          <p:cNvPr id="25" name="Footer Placeholder 4"/>
          <p:cNvSpPr txBox="1">
            <a:spLocks/>
          </p:cNvSpPr>
          <p:nvPr/>
        </p:nvSpPr>
        <p:spPr>
          <a:xfrm>
            <a:off x="380999" y="6358518"/>
            <a:ext cx="6382657" cy="232782"/>
          </a:xfrm>
          <a:prstGeom prst="rect">
            <a:avLst/>
          </a:prstGeom>
        </p:spPr>
        <p:txBody>
          <a:bodyPr anchor="ctr"/>
          <a:lstStyle/>
          <a:p>
            <a:pPr lvl="0"/>
            <a:r>
              <a:rPr lang="en-US" sz="1200" dirty="0">
                <a:solidFill>
                  <a:srgbClr val="4E4845"/>
                </a:solidFill>
                <a:latin typeface="+mj-lt"/>
              </a:rPr>
              <a:t>Backup Exec 2012 Family</a:t>
            </a:r>
          </a:p>
        </p:txBody>
      </p:sp>
      <p:grpSp>
        <p:nvGrpSpPr>
          <p:cNvPr id="26" name="Group 25"/>
          <p:cNvGrpSpPr/>
          <p:nvPr/>
        </p:nvGrpSpPr>
        <p:grpSpPr>
          <a:xfrm>
            <a:off x="380998" y="1735667"/>
            <a:ext cx="8381998" cy="1346199"/>
            <a:chOff x="380998" y="4673604"/>
            <a:chExt cx="8381998" cy="1346199"/>
          </a:xfrm>
        </p:grpSpPr>
        <p:sp>
          <p:nvSpPr>
            <p:cNvPr id="28" name="Round Same Side Corner Rectangle 27"/>
            <p:cNvSpPr/>
            <p:nvPr/>
          </p:nvSpPr>
          <p:spPr bwMode="auto">
            <a:xfrm rot="5400000">
              <a:off x="5003798" y="2260605"/>
              <a:ext cx="1346199" cy="6172197"/>
            </a:xfrm>
            <a:prstGeom prst="round2SameRect">
              <a:avLst>
                <a:gd name="adj1" fmla="val 6919"/>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w="38100" h="38100"/>
            </a:sp3d>
          </p:spPr>
          <p:txBody>
            <a:bodyPr vert="vert270" wrap="square" lIns="274320" tIns="182880" rIns="365760" bIns="411480" numCol="1" rtlCol="0" anchor="ctr" anchorCtr="0" compatLnSpc="1">
              <a:prstTxWarp prst="textNoShape">
                <a:avLst/>
              </a:prstTxWarp>
            </a:bodyPr>
            <a:lstStyle/>
            <a:p>
              <a:pPr marL="182880" indent="-182880">
                <a:spcAft>
                  <a:spcPts val="600"/>
                </a:spcAft>
                <a:buClr>
                  <a:srgbClr val="5482AB">
                    <a:lumMod val="50000"/>
                  </a:srgbClr>
                </a:buClr>
                <a:defRPr/>
              </a:pPr>
              <a:r>
                <a:rPr lang="en-US" sz="3000" b="1" dirty="0" smtClean="0">
                  <a:solidFill>
                    <a:schemeClr val="bg1"/>
                  </a:solidFill>
                  <a:effectLst>
                    <a:outerShdw blurRad="25400" dist="12700" dir="16200000" algn="tl" rotWithShape="0">
                      <a:schemeClr val="tx1">
                        <a:alpha val="60000"/>
                      </a:schemeClr>
                    </a:outerShdw>
                  </a:effectLst>
                  <a:latin typeface="Calibri" pitchFamily="34" charset="0"/>
                </a:rPr>
                <a:t>Virtualization</a:t>
              </a:r>
            </a:p>
          </p:txBody>
        </p:sp>
        <p:sp>
          <p:nvSpPr>
            <p:cNvPr id="29" name="Round Same Side Corner Rectangle 28"/>
            <p:cNvSpPr/>
            <p:nvPr/>
          </p:nvSpPr>
          <p:spPr bwMode="auto">
            <a:xfrm rot="5400000">
              <a:off x="838199" y="4216403"/>
              <a:ext cx="1346199" cy="2260602"/>
            </a:xfrm>
            <a:prstGeom prst="round2SameRect">
              <a:avLst>
                <a:gd name="adj1" fmla="val 0"/>
                <a:gd name="adj2" fmla="val 6289"/>
              </a:avLst>
            </a:prstGeom>
            <a:blipFill rotWithShape="0">
              <a:blip r:embed="rId3" cstate="print"/>
              <a:stretch>
                <a:fillRect/>
              </a:stretch>
            </a:blip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a:sp3d>
          </p:spPr>
          <p:txBody>
            <a:bodyPr vert="vert270" wrap="square" lIns="274320" tIns="1371600" rIns="274320" bIns="91440" numCol="1" rtlCol="0" anchor="ctr" anchorCtr="0" compatLnSpc="1">
              <a:prstTxWarp prst="textNoShape">
                <a:avLst/>
              </a:prstTxWarp>
            </a:bodyPr>
            <a:lstStyle/>
            <a:p>
              <a:pPr>
                <a:lnSpc>
                  <a:spcPct val="90000"/>
                </a:lnSpc>
                <a:spcAft>
                  <a:spcPts val="0"/>
                </a:spcAft>
                <a:buClr>
                  <a:srgbClr val="5482AB">
                    <a:lumMod val="50000"/>
                  </a:srgbClr>
                </a:buClr>
                <a:defRPr/>
              </a:pPr>
              <a:endParaRPr lang="en-US" b="1" dirty="0" smtClean="0">
                <a:solidFill>
                  <a:schemeClr val="bg1"/>
                </a:solidFill>
                <a:effectLst>
                  <a:outerShdw blurRad="25400" dist="12700" dir="16200000" algn="tl" rotWithShape="0">
                    <a:srgbClr val="000000">
                      <a:alpha val="60000"/>
                    </a:srgbClr>
                  </a:outerShdw>
                </a:effectLst>
                <a:latin typeface="Calibri" pitchFamily="34" charset="0"/>
              </a:endParaRPr>
            </a:p>
          </p:txBody>
        </p:sp>
      </p:grpSp>
      <p:grpSp>
        <p:nvGrpSpPr>
          <p:cNvPr id="30" name="Group 29"/>
          <p:cNvGrpSpPr/>
          <p:nvPr/>
        </p:nvGrpSpPr>
        <p:grpSpPr>
          <a:xfrm>
            <a:off x="380998" y="4673604"/>
            <a:ext cx="8382000" cy="1346199"/>
            <a:chOff x="380998" y="4673604"/>
            <a:chExt cx="8382000" cy="1346199"/>
          </a:xfrm>
        </p:grpSpPr>
        <p:sp>
          <p:nvSpPr>
            <p:cNvPr id="31" name="Round Same Side Corner Rectangle 30"/>
            <p:cNvSpPr/>
            <p:nvPr/>
          </p:nvSpPr>
          <p:spPr bwMode="auto">
            <a:xfrm rot="5400000">
              <a:off x="5003799" y="2260604"/>
              <a:ext cx="1346199" cy="6172199"/>
            </a:xfrm>
            <a:prstGeom prst="round2SameRect">
              <a:avLst>
                <a:gd name="adj1" fmla="val 6919"/>
                <a:gd name="adj2" fmla="val 0"/>
              </a:avLst>
            </a:prstGeom>
            <a:solidFill>
              <a:srgbClr val="2A4156"/>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w="38100" h="38100"/>
            </a:sp3d>
          </p:spPr>
          <p:txBody>
            <a:bodyPr vert="vert270" wrap="square" lIns="274320" tIns="182880" rIns="365760" bIns="411480" numCol="1" rtlCol="0" anchor="ctr" anchorCtr="0" compatLnSpc="1">
              <a:prstTxWarp prst="textNoShape">
                <a:avLst/>
              </a:prstTxWarp>
            </a:bodyPr>
            <a:lstStyle/>
            <a:p>
              <a:pPr marL="182880" indent="-182880">
                <a:spcAft>
                  <a:spcPts val="600"/>
                </a:spcAft>
                <a:buClr>
                  <a:srgbClr val="5482AB">
                    <a:lumMod val="50000"/>
                  </a:srgbClr>
                </a:buClr>
                <a:defRPr/>
              </a:pPr>
              <a:r>
                <a:rPr lang="en-US" sz="3000" b="1" dirty="0" smtClean="0">
                  <a:solidFill>
                    <a:schemeClr val="bg1"/>
                  </a:solidFill>
                  <a:effectLst>
                    <a:outerShdw blurRad="25400" dist="12700" dir="16200000" algn="tl" rotWithShape="0">
                      <a:schemeClr val="tx1">
                        <a:alpha val="60000"/>
                      </a:schemeClr>
                    </a:outerShdw>
                  </a:effectLst>
                  <a:latin typeface="Calibri" pitchFamily="34" charset="0"/>
                </a:rPr>
                <a:t>Complexity</a:t>
              </a:r>
            </a:p>
          </p:txBody>
        </p:sp>
        <p:sp>
          <p:nvSpPr>
            <p:cNvPr id="32" name="Round Same Side Corner Rectangle 31"/>
            <p:cNvSpPr/>
            <p:nvPr/>
          </p:nvSpPr>
          <p:spPr bwMode="auto">
            <a:xfrm rot="5400000">
              <a:off x="838199" y="4216403"/>
              <a:ext cx="1346199" cy="2260602"/>
            </a:xfrm>
            <a:prstGeom prst="round2SameRect">
              <a:avLst>
                <a:gd name="adj1" fmla="val 0"/>
                <a:gd name="adj2" fmla="val 6289"/>
              </a:avLst>
            </a:prstGeom>
            <a:blipFill rotWithShape="0">
              <a:blip r:embed="rId4" cstate="print"/>
              <a:stretch>
                <a:fillRect/>
              </a:stretch>
            </a:blip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a:sp3d>
          </p:spPr>
          <p:txBody>
            <a:bodyPr vert="vert270" wrap="square" lIns="274320" tIns="1371600" rIns="274320" bIns="91440" numCol="1" rtlCol="0" anchor="ctr" anchorCtr="0" compatLnSpc="1">
              <a:prstTxWarp prst="textNoShape">
                <a:avLst/>
              </a:prstTxWarp>
            </a:bodyPr>
            <a:lstStyle/>
            <a:p>
              <a:pPr>
                <a:lnSpc>
                  <a:spcPct val="90000"/>
                </a:lnSpc>
                <a:spcAft>
                  <a:spcPts val="0"/>
                </a:spcAft>
                <a:buClr>
                  <a:srgbClr val="5482AB">
                    <a:lumMod val="50000"/>
                  </a:srgbClr>
                </a:buClr>
                <a:defRPr/>
              </a:pPr>
              <a:endParaRPr lang="en-US" b="1" dirty="0" smtClean="0">
                <a:solidFill>
                  <a:schemeClr val="bg1"/>
                </a:solidFill>
                <a:effectLst>
                  <a:outerShdw blurRad="25400" dist="12700" dir="16200000" algn="tl" rotWithShape="0">
                    <a:srgbClr val="000000">
                      <a:alpha val="60000"/>
                    </a:srgbClr>
                  </a:outerShdw>
                </a:effectLst>
                <a:latin typeface="Calibri" pitchFamily="34" charset="0"/>
              </a:endParaRPr>
            </a:p>
          </p:txBody>
        </p:sp>
      </p:grpSp>
      <p:grpSp>
        <p:nvGrpSpPr>
          <p:cNvPr id="33" name="Group 32"/>
          <p:cNvGrpSpPr/>
          <p:nvPr/>
        </p:nvGrpSpPr>
        <p:grpSpPr>
          <a:xfrm>
            <a:off x="380998" y="3204636"/>
            <a:ext cx="8382000" cy="1346199"/>
            <a:chOff x="380998" y="4673604"/>
            <a:chExt cx="8382000" cy="1346199"/>
          </a:xfrm>
        </p:grpSpPr>
        <p:sp>
          <p:nvSpPr>
            <p:cNvPr id="34" name="Round Same Side Corner Rectangle 33"/>
            <p:cNvSpPr/>
            <p:nvPr/>
          </p:nvSpPr>
          <p:spPr bwMode="auto">
            <a:xfrm rot="5400000">
              <a:off x="5003799" y="2260604"/>
              <a:ext cx="1346199" cy="6172199"/>
            </a:xfrm>
            <a:prstGeom prst="round2SameRect">
              <a:avLst>
                <a:gd name="adj1" fmla="val 6919"/>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w="38100" h="38100"/>
            </a:sp3d>
          </p:spPr>
          <p:txBody>
            <a:bodyPr vert="vert270" wrap="square" lIns="274320" tIns="182880" rIns="365760" bIns="411480" numCol="1" rtlCol="0" anchor="ctr" anchorCtr="0" compatLnSpc="1">
              <a:prstTxWarp prst="textNoShape">
                <a:avLst/>
              </a:prstTxWarp>
            </a:bodyPr>
            <a:lstStyle/>
            <a:p>
              <a:pPr marL="182880" indent="-182880">
                <a:spcAft>
                  <a:spcPts val="600"/>
                </a:spcAft>
                <a:buClr>
                  <a:srgbClr val="5482AB">
                    <a:lumMod val="50000"/>
                  </a:srgbClr>
                </a:buClr>
                <a:defRPr/>
              </a:pPr>
              <a:r>
                <a:rPr lang="en-US" sz="3000" b="1" dirty="0" smtClean="0">
                  <a:solidFill>
                    <a:schemeClr val="bg1"/>
                  </a:solidFill>
                  <a:effectLst>
                    <a:outerShdw blurRad="25400" dist="12700" dir="16200000" algn="tl" rotWithShape="0">
                      <a:schemeClr val="tx1">
                        <a:alpha val="60000"/>
                      </a:schemeClr>
                    </a:outerShdw>
                  </a:effectLst>
                  <a:latin typeface="Calibri" pitchFamily="34" charset="0"/>
                </a:rPr>
                <a:t>Data Growth and Storage</a:t>
              </a:r>
            </a:p>
          </p:txBody>
        </p:sp>
        <p:sp>
          <p:nvSpPr>
            <p:cNvPr id="35" name="Round Same Side Corner Rectangle 34"/>
            <p:cNvSpPr/>
            <p:nvPr/>
          </p:nvSpPr>
          <p:spPr bwMode="auto">
            <a:xfrm rot="5400000">
              <a:off x="838199" y="4216403"/>
              <a:ext cx="1346199" cy="2260602"/>
            </a:xfrm>
            <a:prstGeom prst="round2SameRect">
              <a:avLst>
                <a:gd name="adj1" fmla="val 0"/>
                <a:gd name="adj2" fmla="val 6289"/>
              </a:avLst>
            </a:prstGeom>
            <a:blipFill rotWithShape="0">
              <a:blip r:embed="rId5" cstate="print"/>
              <a:stretch>
                <a:fillRect/>
              </a:stretch>
            </a:blip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a:sp3d>
          </p:spPr>
          <p:txBody>
            <a:bodyPr vert="vert270" wrap="square" lIns="274320" tIns="1371600" rIns="274320" bIns="91440" numCol="1" rtlCol="0" anchor="ctr" anchorCtr="0" compatLnSpc="1">
              <a:prstTxWarp prst="textNoShape">
                <a:avLst/>
              </a:prstTxWarp>
            </a:bodyPr>
            <a:lstStyle/>
            <a:p>
              <a:pPr>
                <a:lnSpc>
                  <a:spcPct val="90000"/>
                </a:lnSpc>
                <a:spcAft>
                  <a:spcPts val="0"/>
                </a:spcAft>
                <a:buClr>
                  <a:srgbClr val="5482AB">
                    <a:lumMod val="50000"/>
                  </a:srgbClr>
                </a:buClr>
                <a:defRPr/>
              </a:pPr>
              <a:endParaRPr lang="en-US" b="1" dirty="0" smtClean="0">
                <a:solidFill>
                  <a:schemeClr val="bg1"/>
                </a:solidFill>
                <a:effectLst>
                  <a:outerShdw blurRad="25400" dist="12700" dir="16200000" algn="tl" rotWithShape="0">
                    <a:srgbClr val="000000">
                      <a:alpha val="60000"/>
                    </a:srgbClr>
                  </a:outerShdw>
                </a:effectLst>
                <a:latin typeface="Calibri" pitchFamily="34" charset="0"/>
              </a:endParaRPr>
            </a:p>
          </p:txBody>
        </p:sp>
      </p:grpSp>
      <p:sp>
        <p:nvSpPr>
          <p:cNvPr id="3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3</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14" name="Footer Placeholder 13"/>
          <p:cNvSpPr>
            <a:spLocks noGrp="1"/>
          </p:cNvSpPr>
          <p:nvPr>
            <p:ph type="ftr" sz="quarter" idx="10"/>
          </p:nvPr>
        </p:nvSpPr>
        <p:spPr/>
        <p:txBody>
          <a:bodyPr/>
          <a:lstStyle/>
          <a:p>
            <a:pPr>
              <a:defRPr/>
            </a:pPr>
            <a:r>
              <a:rPr lang="en-US" smtClean="0"/>
              <a:t>Backup Exec 2012 Family</a:t>
            </a:r>
            <a:endParaRPr lang="en-US" dirty="0"/>
          </a:p>
        </p:txBody>
      </p:sp>
    </p:spTree>
    <p:extLst>
      <p:ext uri="{BB962C8B-B14F-4D97-AF65-F5344CB8AC3E}">
        <p14:creationId xmlns="" xmlns:p14="http://schemas.microsoft.com/office/powerpoint/2010/main" val="144506019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Resources for More Information</a:t>
            </a:r>
            <a:endParaRPr lang="en-US" dirty="0"/>
          </a:p>
        </p:txBody>
      </p:sp>
      <p:sp>
        <p:nvSpPr>
          <p:cNvPr id="3" name="Footer Placeholder 2"/>
          <p:cNvSpPr>
            <a:spLocks noGrp="1"/>
          </p:cNvSpPr>
          <p:nvPr>
            <p:ph type="ftr" sz="quarter" idx="10"/>
          </p:nvPr>
        </p:nvSpPr>
        <p:spPr/>
        <p:txBody>
          <a:bodyPr/>
          <a:lstStyle/>
          <a:p>
            <a:pPr>
              <a:defRPr/>
            </a:pPr>
            <a:r>
              <a:rPr lang="en-US" dirty="0" smtClean="0">
                <a:solidFill>
                  <a:srgbClr val="4E4845"/>
                </a:solidFill>
              </a:rPr>
              <a:t>Backup Exec 2012 Family</a:t>
            </a:r>
            <a:endParaRPr lang="en-US" dirty="0">
              <a:solidFill>
                <a:srgbClr val="4E4845"/>
              </a:solidFill>
            </a:endParaRPr>
          </a:p>
        </p:txBody>
      </p:sp>
      <p:sp>
        <p:nvSpPr>
          <p:cNvPr id="6" name="Rounded Rectangle 5"/>
          <p:cNvSpPr/>
          <p:nvPr/>
        </p:nvSpPr>
        <p:spPr bwMode="auto">
          <a:xfrm>
            <a:off x="389468" y="2099733"/>
            <a:ext cx="8373532" cy="3928533"/>
          </a:xfrm>
          <a:prstGeom prst="roundRect">
            <a:avLst>
              <a:gd name="adj" fmla="val 1294"/>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graphicFrame>
        <p:nvGraphicFramePr>
          <p:cNvPr id="7" name="Content Placeholder 6"/>
          <p:cNvGraphicFramePr>
            <a:graphicFrameLocks noGrp="1"/>
          </p:cNvGraphicFramePr>
          <p:nvPr>
            <p:ph idx="1"/>
          </p:nvPr>
        </p:nvGraphicFramePr>
        <p:xfrm>
          <a:off x="448733" y="2166530"/>
          <a:ext cx="8255000" cy="3788172"/>
        </p:xfrm>
        <a:graphic>
          <a:graphicData uri="http://schemas.openxmlformats.org/drawingml/2006/table">
            <a:tbl>
              <a:tblPr/>
              <a:tblGrid>
                <a:gridCol w="4000859"/>
                <a:gridCol w="4254141"/>
              </a:tblGrid>
              <a:tr h="420908">
                <a:tc>
                  <a:txBody>
                    <a:bodyPr/>
                    <a:lstStyle/>
                    <a:p>
                      <a:pPr marL="0" marR="0" algn="ctr">
                        <a:lnSpc>
                          <a:spcPct val="115000"/>
                        </a:lnSpc>
                        <a:spcBef>
                          <a:spcPts val="0"/>
                        </a:spcBef>
                        <a:spcAft>
                          <a:spcPts val="0"/>
                        </a:spcAft>
                      </a:pPr>
                      <a:r>
                        <a:rPr lang="en-GB" sz="1800" b="1" dirty="0">
                          <a:solidFill>
                            <a:schemeClr val="bg1"/>
                          </a:solidFill>
                          <a:latin typeface="+mj-lt"/>
                          <a:ea typeface="Arial"/>
                          <a:cs typeface="Times New Roman"/>
                        </a:rPr>
                        <a:t>URL</a:t>
                      </a:r>
                      <a:endParaRPr lang="en-US" sz="2400" dirty="0">
                        <a:solidFill>
                          <a:schemeClr val="bg1"/>
                        </a:solidFill>
                        <a:latin typeface="+mj-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c>
                  <a:txBody>
                    <a:bodyPr/>
                    <a:lstStyle/>
                    <a:p>
                      <a:pPr marL="0" marR="0" algn="ctr">
                        <a:lnSpc>
                          <a:spcPct val="115000"/>
                        </a:lnSpc>
                        <a:spcBef>
                          <a:spcPts val="0"/>
                        </a:spcBef>
                        <a:spcAft>
                          <a:spcPts val="0"/>
                        </a:spcAft>
                      </a:pPr>
                      <a:r>
                        <a:rPr lang="en-GB" sz="1800" b="1" dirty="0">
                          <a:solidFill>
                            <a:schemeClr val="bg1"/>
                          </a:solidFill>
                          <a:latin typeface="+mj-lt"/>
                          <a:ea typeface="Arial"/>
                          <a:cs typeface="Times New Roman"/>
                        </a:rPr>
                        <a:t>What</a:t>
                      </a:r>
                      <a:endParaRPr lang="en-US" sz="2400" dirty="0">
                        <a:solidFill>
                          <a:schemeClr val="bg1"/>
                        </a:solidFill>
                        <a:latin typeface="+mj-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50000"/>
                      </a:schemeClr>
                    </a:solidFill>
                  </a:tcPr>
                </a:tc>
              </a:tr>
              <a:tr h="420908">
                <a:tc>
                  <a:txBody>
                    <a:bodyPr/>
                    <a:lstStyle/>
                    <a:p>
                      <a:pPr marL="0" marR="0">
                        <a:lnSpc>
                          <a:spcPct val="115000"/>
                        </a:lnSpc>
                        <a:spcBef>
                          <a:spcPts val="0"/>
                        </a:spcBef>
                        <a:spcAft>
                          <a:spcPts val="0"/>
                        </a:spcAft>
                      </a:pPr>
                      <a:r>
                        <a:rPr lang="en-GB" sz="1600" u="sng" dirty="0">
                          <a:solidFill>
                            <a:srgbClr val="0000FF"/>
                          </a:solidFill>
                          <a:latin typeface="+mn-lt"/>
                          <a:ea typeface="Arial"/>
                          <a:cs typeface="Times New Roman"/>
                          <a:hlinkClick r:id="rId3"/>
                        </a:rPr>
                        <a:t>www.backupexec.com</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GB" sz="1600" dirty="0" smtClean="0">
                          <a:latin typeface="+mn-lt"/>
                          <a:ea typeface="Arial"/>
                          <a:cs typeface="Times New Roman"/>
                        </a:rPr>
                        <a:t>Backup</a:t>
                      </a:r>
                      <a:r>
                        <a:rPr lang="en-GB" sz="1600" baseline="0" dirty="0" smtClean="0">
                          <a:latin typeface="+mn-lt"/>
                          <a:ea typeface="Arial"/>
                          <a:cs typeface="Times New Roman"/>
                        </a:rPr>
                        <a:t> Exec</a:t>
                      </a:r>
                      <a:r>
                        <a:rPr lang="en-GB" sz="1600" dirty="0" smtClean="0">
                          <a:latin typeface="+mn-lt"/>
                          <a:ea typeface="Arial"/>
                          <a:cs typeface="Times New Roman"/>
                        </a:rPr>
                        <a:t> Family Website</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420908">
                <a:tc>
                  <a:txBody>
                    <a:bodyPr/>
                    <a:lstStyle/>
                    <a:p>
                      <a:pPr marL="0" marR="0">
                        <a:lnSpc>
                          <a:spcPct val="115000"/>
                        </a:lnSpc>
                        <a:spcBef>
                          <a:spcPts val="0"/>
                        </a:spcBef>
                        <a:spcAft>
                          <a:spcPts val="0"/>
                        </a:spcAft>
                      </a:pPr>
                      <a:r>
                        <a:rPr lang="en-GB" sz="1600" u="sng" dirty="0">
                          <a:solidFill>
                            <a:srgbClr val="0000FF"/>
                          </a:solidFill>
                          <a:latin typeface="+mn-lt"/>
                          <a:ea typeface="Arial"/>
                          <a:cs typeface="Times New Roman"/>
                          <a:hlinkClick r:id="rId4"/>
                        </a:rPr>
                        <a:t>www.backupexec.com/save</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marL="0" marR="0">
                        <a:lnSpc>
                          <a:spcPct val="115000"/>
                        </a:lnSpc>
                        <a:spcBef>
                          <a:spcPts val="0"/>
                        </a:spcBef>
                        <a:spcAft>
                          <a:spcPts val="0"/>
                        </a:spcAft>
                      </a:pPr>
                      <a:r>
                        <a:rPr lang="en-GB" sz="1600" dirty="0" smtClean="0">
                          <a:latin typeface="+mn-lt"/>
                          <a:ea typeface="Arial"/>
                          <a:cs typeface="Times New Roman"/>
                        </a:rPr>
                        <a:t>Backup</a:t>
                      </a:r>
                      <a:r>
                        <a:rPr lang="en-GB" sz="1600" baseline="0" dirty="0" smtClean="0">
                          <a:latin typeface="+mn-lt"/>
                          <a:ea typeface="Arial"/>
                          <a:cs typeface="Times New Roman"/>
                        </a:rPr>
                        <a:t> Exec</a:t>
                      </a:r>
                      <a:r>
                        <a:rPr lang="en-GB" sz="1600" dirty="0" smtClean="0">
                          <a:latin typeface="+mn-lt"/>
                          <a:ea typeface="Arial"/>
                          <a:cs typeface="Times New Roman"/>
                        </a:rPr>
                        <a:t> </a:t>
                      </a:r>
                      <a:r>
                        <a:rPr lang="en-GB" sz="1600" dirty="0">
                          <a:latin typeface="+mn-lt"/>
                          <a:ea typeface="Arial"/>
                          <a:cs typeface="Times New Roman"/>
                        </a:rPr>
                        <a:t>Family </a:t>
                      </a:r>
                      <a:r>
                        <a:rPr lang="en-GB" sz="1600" dirty="0" smtClean="0">
                          <a:latin typeface="+mn-lt"/>
                          <a:ea typeface="Arial"/>
                          <a:cs typeface="Times New Roman"/>
                        </a:rPr>
                        <a:t>Promotions</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40000"/>
                        <a:lumOff val="60000"/>
                      </a:schemeClr>
                    </a:solidFill>
                  </a:tcPr>
                </a:tc>
              </a:tr>
              <a:tr h="420908">
                <a:tc>
                  <a:txBody>
                    <a:bodyPr/>
                    <a:lstStyle/>
                    <a:p>
                      <a:pPr marL="0" marR="0">
                        <a:lnSpc>
                          <a:spcPct val="115000"/>
                        </a:lnSpc>
                        <a:spcBef>
                          <a:spcPts val="0"/>
                        </a:spcBef>
                        <a:spcAft>
                          <a:spcPts val="0"/>
                        </a:spcAft>
                      </a:pPr>
                      <a:r>
                        <a:rPr lang="en-GB" sz="1600" u="sng" dirty="0">
                          <a:solidFill>
                            <a:srgbClr val="0000FF"/>
                          </a:solidFill>
                          <a:latin typeface="+mn-lt"/>
                          <a:ea typeface="Arial"/>
                          <a:cs typeface="Times New Roman"/>
                          <a:hlinkClick r:id="rId5"/>
                        </a:rPr>
                        <a:t>www.backupexec.com/topreasons</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GB" sz="1600" dirty="0" smtClean="0">
                          <a:latin typeface="+mn-lt"/>
                          <a:ea typeface="Arial"/>
                          <a:cs typeface="Times New Roman"/>
                        </a:rPr>
                        <a:t>Backu</a:t>
                      </a:r>
                      <a:r>
                        <a:rPr lang="en-GB" sz="1600" baseline="0" dirty="0" smtClean="0">
                          <a:latin typeface="+mn-lt"/>
                          <a:ea typeface="Arial"/>
                          <a:cs typeface="Times New Roman"/>
                        </a:rPr>
                        <a:t>p Exec </a:t>
                      </a:r>
                      <a:r>
                        <a:rPr lang="en-GB" sz="1600" dirty="0" smtClean="0">
                          <a:latin typeface="+mn-lt"/>
                          <a:ea typeface="Arial"/>
                          <a:cs typeface="Times New Roman"/>
                        </a:rPr>
                        <a:t>2012 </a:t>
                      </a:r>
                      <a:r>
                        <a:rPr lang="en-GB" sz="1600" dirty="0">
                          <a:latin typeface="+mn-lt"/>
                          <a:ea typeface="Arial"/>
                          <a:cs typeface="Times New Roman"/>
                        </a:rPr>
                        <a:t>Top reasons to </a:t>
                      </a:r>
                      <a:r>
                        <a:rPr lang="en-GB" sz="1600" dirty="0" smtClean="0">
                          <a:latin typeface="+mn-lt"/>
                          <a:ea typeface="Arial"/>
                          <a:cs typeface="Times New Roman"/>
                        </a:rPr>
                        <a:t>Upgrade</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420908">
                <a:tc>
                  <a:txBody>
                    <a:bodyPr/>
                    <a:lstStyle/>
                    <a:p>
                      <a:pPr marL="0" marR="0">
                        <a:lnSpc>
                          <a:spcPct val="115000"/>
                        </a:lnSpc>
                        <a:spcBef>
                          <a:spcPts val="0"/>
                        </a:spcBef>
                        <a:spcAft>
                          <a:spcPts val="0"/>
                        </a:spcAft>
                      </a:pPr>
                      <a:r>
                        <a:rPr lang="en-US" sz="1600" dirty="0" smtClean="0">
                          <a:latin typeface="+mn-lt"/>
                          <a:ea typeface="Arial"/>
                          <a:cs typeface="Times New Roman"/>
                          <a:hlinkClick r:id="rId6"/>
                        </a:rPr>
                        <a:t>www.backupexec.com/FAQ</a:t>
                      </a:r>
                      <a:r>
                        <a:rPr lang="en-US" sz="1600" dirty="0" smtClean="0">
                          <a:latin typeface="+mn-lt"/>
                          <a:ea typeface="Arial"/>
                          <a:cs typeface="Times New Roman"/>
                        </a:rPr>
                        <a:t> </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DDD"/>
                    </a:solidFill>
                  </a:tcPr>
                </a:tc>
                <a:tc>
                  <a:txBody>
                    <a:bodyPr/>
                    <a:lstStyle/>
                    <a:p>
                      <a:pPr marL="0" marR="0">
                        <a:lnSpc>
                          <a:spcPct val="115000"/>
                        </a:lnSpc>
                        <a:spcBef>
                          <a:spcPts val="0"/>
                        </a:spcBef>
                        <a:spcAft>
                          <a:spcPts val="0"/>
                        </a:spcAft>
                      </a:pPr>
                      <a:r>
                        <a:rPr lang="en-US" sz="1600" dirty="0" smtClean="0">
                          <a:latin typeface="+mn-lt"/>
                          <a:ea typeface="Arial"/>
                          <a:cs typeface="Times New Roman"/>
                        </a:rPr>
                        <a:t>Backup Exec 2012 FAQ</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DDD"/>
                    </a:solidFill>
                  </a:tcPr>
                </a:tc>
              </a:tr>
              <a:tr h="420908">
                <a:tc>
                  <a:txBody>
                    <a:bodyPr/>
                    <a:lstStyle/>
                    <a:p>
                      <a:pPr marL="0" marR="0">
                        <a:lnSpc>
                          <a:spcPct val="115000"/>
                        </a:lnSpc>
                        <a:spcBef>
                          <a:spcPts val="0"/>
                        </a:spcBef>
                        <a:spcAft>
                          <a:spcPts val="0"/>
                        </a:spcAft>
                      </a:pPr>
                      <a:r>
                        <a:rPr lang="en-GB" sz="1600" u="sng" dirty="0">
                          <a:solidFill>
                            <a:srgbClr val="0000FF"/>
                          </a:solidFill>
                          <a:latin typeface="+mn-lt"/>
                          <a:ea typeface="Arial"/>
                          <a:cs typeface="Times New Roman"/>
                          <a:hlinkClick r:id="rId7"/>
                        </a:rPr>
                        <a:t>www.backupexec.com/compatibility</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GB" sz="1600" dirty="0">
                          <a:latin typeface="+mn-lt"/>
                          <a:ea typeface="Arial"/>
                          <a:cs typeface="Times New Roman"/>
                        </a:rPr>
                        <a:t>Software and Hardware </a:t>
                      </a:r>
                      <a:r>
                        <a:rPr lang="en-GB" sz="1600" dirty="0" smtClean="0">
                          <a:latin typeface="+mn-lt"/>
                          <a:ea typeface="Arial"/>
                          <a:cs typeface="Times New Roman"/>
                        </a:rPr>
                        <a:t>Compatibility</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420908">
                <a:tc>
                  <a:txBody>
                    <a:bodyPr/>
                    <a:lstStyle/>
                    <a:p>
                      <a:pPr marL="0" marR="0">
                        <a:lnSpc>
                          <a:spcPct val="115000"/>
                        </a:lnSpc>
                        <a:spcBef>
                          <a:spcPts val="0"/>
                        </a:spcBef>
                        <a:spcAft>
                          <a:spcPts val="0"/>
                        </a:spcAft>
                      </a:pPr>
                      <a:r>
                        <a:rPr lang="en-US" sz="1600" u="sng" kern="1200" dirty="0" smtClean="0">
                          <a:solidFill>
                            <a:srgbClr val="0000FF"/>
                          </a:solidFill>
                          <a:latin typeface="+mn-lt"/>
                          <a:ea typeface="Arial"/>
                          <a:cs typeface="Times New Roman"/>
                          <a:hlinkClick r:id="rId8"/>
                        </a:rPr>
                        <a:t>www.backupexec.com/video</a:t>
                      </a:r>
                      <a:r>
                        <a:rPr lang="en-US" sz="1600" u="sng" kern="1200" baseline="0" dirty="0" smtClean="0">
                          <a:solidFill>
                            <a:srgbClr val="0000FF"/>
                          </a:solidFill>
                          <a:latin typeface="+mn-lt"/>
                          <a:ea typeface="Arial"/>
                          <a:cs typeface="Times New Roman"/>
                        </a:rPr>
                        <a:t> </a:t>
                      </a:r>
                      <a:endParaRPr lang="en-US" sz="1600" u="sng" kern="1200" dirty="0">
                        <a:solidFill>
                          <a:srgbClr val="0000FF"/>
                        </a:solidFill>
                        <a:latin typeface="+mn-lt"/>
                        <a:ea typeface="Arial"/>
                        <a:cs typeface="Times New Roman"/>
                        <a:hlinkClick r:id="rId9"/>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DDD"/>
                    </a:solidFill>
                  </a:tcPr>
                </a:tc>
                <a:tc>
                  <a:txBody>
                    <a:bodyPr/>
                    <a:lstStyle/>
                    <a:p>
                      <a:pPr marL="0" marR="0">
                        <a:lnSpc>
                          <a:spcPct val="115000"/>
                        </a:lnSpc>
                        <a:spcBef>
                          <a:spcPts val="0"/>
                        </a:spcBef>
                        <a:spcAft>
                          <a:spcPts val="0"/>
                        </a:spcAft>
                      </a:pPr>
                      <a:r>
                        <a:rPr lang="en-US" sz="1600" kern="1200" dirty="0" smtClean="0">
                          <a:solidFill>
                            <a:schemeClr val="tx1"/>
                          </a:solidFill>
                          <a:latin typeface="+mn-lt"/>
                          <a:ea typeface="Arial"/>
                          <a:cs typeface="Times New Roman"/>
                        </a:rPr>
                        <a:t>Backup Exec Videos</a:t>
                      </a:r>
                      <a:endParaRPr lang="en-US" sz="1600" kern="1200" dirty="0">
                        <a:solidFill>
                          <a:schemeClr val="tx1"/>
                        </a:solidFill>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DDD"/>
                    </a:solidFill>
                  </a:tcPr>
                </a:tc>
              </a:tr>
              <a:tr h="420908">
                <a:tc>
                  <a:txBody>
                    <a:bodyPr/>
                    <a:lstStyle/>
                    <a:p>
                      <a:pPr marL="0" marR="0">
                        <a:lnSpc>
                          <a:spcPct val="115000"/>
                        </a:lnSpc>
                        <a:spcBef>
                          <a:spcPts val="0"/>
                        </a:spcBef>
                        <a:spcAft>
                          <a:spcPts val="0"/>
                        </a:spcAft>
                      </a:pPr>
                      <a:r>
                        <a:rPr lang="en-GB" sz="1600" u="sng" dirty="0">
                          <a:solidFill>
                            <a:srgbClr val="0000FF"/>
                          </a:solidFill>
                          <a:latin typeface="+mn-lt"/>
                          <a:ea typeface="Arial"/>
                          <a:cs typeface="Times New Roman"/>
                          <a:hlinkClick r:id="rId9"/>
                        </a:rPr>
                        <a:t>www.backupexec.com/configurator</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15000"/>
                        </a:lnSpc>
                        <a:spcBef>
                          <a:spcPts val="0"/>
                        </a:spcBef>
                        <a:spcAft>
                          <a:spcPts val="0"/>
                        </a:spcAft>
                      </a:pPr>
                      <a:r>
                        <a:rPr lang="en-GB" sz="1600" dirty="0" smtClean="0">
                          <a:latin typeface="+mn-lt"/>
                          <a:ea typeface="Arial"/>
                          <a:cs typeface="Times New Roman"/>
                        </a:rPr>
                        <a:t>Backup</a:t>
                      </a:r>
                      <a:r>
                        <a:rPr lang="en-GB" sz="1600" baseline="0" dirty="0" smtClean="0">
                          <a:latin typeface="+mn-lt"/>
                          <a:ea typeface="Arial"/>
                          <a:cs typeface="Times New Roman"/>
                        </a:rPr>
                        <a:t> Exec</a:t>
                      </a:r>
                      <a:r>
                        <a:rPr lang="en-GB" sz="1600" dirty="0" smtClean="0">
                          <a:latin typeface="+mn-lt"/>
                          <a:ea typeface="Arial"/>
                          <a:cs typeface="Times New Roman"/>
                        </a:rPr>
                        <a:t> </a:t>
                      </a:r>
                      <a:r>
                        <a:rPr lang="en-GB" sz="1600" dirty="0">
                          <a:latin typeface="+mn-lt"/>
                          <a:ea typeface="Arial"/>
                          <a:cs typeface="Times New Roman"/>
                        </a:rPr>
                        <a:t>Product Configurator</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r>
              <a:tr h="420908">
                <a:tc>
                  <a:txBody>
                    <a:bodyPr/>
                    <a:lstStyle/>
                    <a:p>
                      <a:pPr marL="0" marR="0">
                        <a:lnSpc>
                          <a:spcPct val="115000"/>
                        </a:lnSpc>
                        <a:spcBef>
                          <a:spcPts val="0"/>
                        </a:spcBef>
                        <a:spcAft>
                          <a:spcPts val="0"/>
                        </a:spcAft>
                      </a:pPr>
                      <a:r>
                        <a:rPr lang="en-GB" sz="1600" u="sng" dirty="0">
                          <a:solidFill>
                            <a:srgbClr val="0000FF"/>
                          </a:solidFill>
                          <a:latin typeface="+mn-lt"/>
                          <a:ea typeface="Arial"/>
                          <a:cs typeface="Times New Roman"/>
                          <a:hlinkClick r:id="rId10"/>
                        </a:rPr>
                        <a:t>www.backupexec.com/skugenerator</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DDD"/>
                    </a:solidFill>
                  </a:tcPr>
                </a:tc>
                <a:tc>
                  <a:txBody>
                    <a:bodyPr/>
                    <a:lstStyle/>
                    <a:p>
                      <a:pPr marL="0" marR="0">
                        <a:lnSpc>
                          <a:spcPct val="115000"/>
                        </a:lnSpc>
                        <a:spcBef>
                          <a:spcPts val="0"/>
                        </a:spcBef>
                        <a:spcAft>
                          <a:spcPts val="0"/>
                        </a:spcAft>
                      </a:pPr>
                      <a:r>
                        <a:rPr lang="en-GB" sz="1600" dirty="0">
                          <a:latin typeface="+mn-lt"/>
                          <a:ea typeface="Arial"/>
                          <a:cs typeface="Times New Roman"/>
                        </a:rPr>
                        <a:t>SKU </a:t>
                      </a:r>
                      <a:r>
                        <a:rPr lang="en-GB" sz="1600" dirty="0" smtClean="0">
                          <a:latin typeface="+mn-lt"/>
                          <a:ea typeface="Arial"/>
                          <a:cs typeface="Times New Roman"/>
                        </a:rPr>
                        <a:t>Generator</a:t>
                      </a:r>
                      <a:endParaRPr lang="en-US" sz="1600" dirty="0">
                        <a:latin typeface="+mn-lt"/>
                        <a:ea typeface="Arial"/>
                        <a:cs typeface="Times New Roman"/>
                      </a:endParaRPr>
                    </a:p>
                  </a:txBody>
                  <a:tcPr marL="67089" marR="6708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BCDDD"/>
                    </a:solidFill>
                  </a:tcPr>
                </a:tc>
              </a:tr>
            </a:tbl>
          </a:graphicData>
        </a:graphic>
      </p:graphicFrame>
      <p:sp>
        <p:nvSpPr>
          <p:cNvPr id="9"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30</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 xmlns:p14="http://schemas.microsoft.com/office/powerpoint/2010/main" val="212038556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Try Backup Exec Today!</a:t>
            </a:r>
          </a:p>
        </p:txBody>
      </p:sp>
      <p:sp>
        <p:nvSpPr>
          <p:cNvPr id="17" name="Footer Placeholder 4"/>
          <p:cNvSpPr>
            <a:spLocks noGrp="1"/>
          </p:cNvSpPr>
          <p:nvPr>
            <p:ph type="ftr" sz="quarter" idx="10"/>
          </p:nvPr>
        </p:nvSpPr>
        <p:spPr/>
        <p:txBody>
          <a:bodyPr/>
          <a:lstStyle/>
          <a:p>
            <a:pPr>
              <a:defRPr/>
            </a:pPr>
            <a:r>
              <a:rPr lang="en-US" dirty="0" smtClean="0"/>
              <a:t>Backup Exec 2012 Family</a:t>
            </a:r>
            <a:endParaRPr lang="en-US" dirty="0"/>
          </a:p>
        </p:txBody>
      </p:sp>
      <p:sp>
        <p:nvSpPr>
          <p:cNvPr id="18" name="Rectangle 4"/>
          <p:cNvSpPr>
            <a:spLocks noChangeArrowheads="1"/>
          </p:cNvSpPr>
          <p:nvPr/>
        </p:nvSpPr>
        <p:spPr bwMode="auto">
          <a:xfrm>
            <a:off x="2879713" y="5272088"/>
            <a:ext cx="3532212" cy="523220"/>
          </a:xfrm>
          <a:prstGeom prst="rect">
            <a:avLst/>
          </a:prstGeom>
          <a:noFill/>
          <a:ln w="12700" algn="ctr">
            <a:noFill/>
            <a:miter lim="800000"/>
            <a:headEnd/>
            <a:tailEnd/>
          </a:ln>
        </p:spPr>
        <p:txBody>
          <a:bodyPr wrap="none">
            <a:spAutoFit/>
          </a:bodyPr>
          <a:lstStyle/>
          <a:p>
            <a:pPr algn="ctr"/>
            <a:r>
              <a:rPr lang="en-US" sz="2800" b="1">
                <a:solidFill>
                  <a:prstClr val="black"/>
                </a:solidFill>
                <a:latin typeface="Calibri"/>
              </a:rPr>
              <a:t>www.backupexec.com</a:t>
            </a:r>
          </a:p>
        </p:txBody>
      </p:sp>
      <p:pic>
        <p:nvPicPr>
          <p:cNvPr id="19" name="Picture 5" descr="download_now"/>
          <p:cNvPicPr>
            <a:picLocks noChangeAspect="1" noChangeArrowheads="1"/>
          </p:cNvPicPr>
          <p:nvPr/>
        </p:nvPicPr>
        <p:blipFill>
          <a:blip r:embed="rId3" cstate="print"/>
          <a:srcRect/>
          <a:stretch>
            <a:fillRect/>
          </a:stretch>
        </p:blipFill>
        <p:spPr bwMode="auto">
          <a:xfrm>
            <a:off x="2606675" y="2913868"/>
            <a:ext cx="4038600" cy="2260600"/>
          </a:xfrm>
          <a:prstGeom prst="rect">
            <a:avLst/>
          </a:prstGeom>
          <a:noFill/>
          <a:ln w="9525">
            <a:noFill/>
            <a:miter lim="800000"/>
            <a:headEnd/>
            <a:tailEnd/>
          </a:ln>
        </p:spPr>
      </p:pic>
      <p:sp>
        <p:nvSpPr>
          <p:cNvPr id="20" name="Rectangle 3"/>
          <p:cNvSpPr>
            <a:spLocks noChangeArrowheads="1"/>
          </p:cNvSpPr>
          <p:nvPr/>
        </p:nvSpPr>
        <p:spPr bwMode="auto">
          <a:xfrm>
            <a:off x="1181100" y="1383888"/>
            <a:ext cx="6896100" cy="1384995"/>
          </a:xfrm>
          <a:prstGeom prst="rect">
            <a:avLst/>
          </a:prstGeom>
          <a:noFill/>
          <a:ln w="12700" algn="ctr">
            <a:noFill/>
            <a:miter lim="800000"/>
            <a:headEnd/>
            <a:tailEnd/>
          </a:ln>
        </p:spPr>
        <p:txBody>
          <a:bodyPr>
            <a:spAutoFit/>
          </a:bodyPr>
          <a:lstStyle/>
          <a:p>
            <a:pPr algn="ctr"/>
            <a:r>
              <a:rPr lang="en-US" sz="2800" b="1" dirty="0" smtClean="0">
                <a:solidFill>
                  <a:prstClr val="black"/>
                </a:solidFill>
                <a:latin typeface="Calibri"/>
              </a:rPr>
              <a:t>FREE 60-Day </a:t>
            </a:r>
            <a:r>
              <a:rPr lang="en-US" sz="2800" b="1" dirty="0">
                <a:solidFill>
                  <a:prstClr val="black"/>
                </a:solidFill>
                <a:latin typeface="Calibri"/>
              </a:rPr>
              <a:t>Trial of </a:t>
            </a:r>
          </a:p>
          <a:p>
            <a:pPr algn="ctr"/>
            <a:r>
              <a:rPr lang="en-US" sz="2800" b="1" dirty="0">
                <a:solidFill>
                  <a:prstClr val="black"/>
                </a:solidFill>
                <a:latin typeface="Calibri"/>
              </a:rPr>
              <a:t>Backup Exec </a:t>
            </a:r>
            <a:r>
              <a:rPr lang="en-US" sz="2800" b="1" dirty="0" smtClean="0">
                <a:solidFill>
                  <a:prstClr val="black"/>
                </a:solidFill>
                <a:latin typeface="Calibri"/>
              </a:rPr>
              <a:t>2012</a:t>
            </a:r>
          </a:p>
          <a:p>
            <a:pPr algn="ctr"/>
            <a:r>
              <a:rPr lang="en-US" sz="2800" b="1" dirty="0" smtClean="0">
                <a:solidFill>
                  <a:prstClr val="black"/>
                </a:solidFill>
                <a:latin typeface="Calibri"/>
              </a:rPr>
              <a:t>&amp; Backup </a:t>
            </a:r>
            <a:r>
              <a:rPr lang="en-US" sz="2800" b="1" dirty="0" err="1" smtClean="0">
                <a:solidFill>
                  <a:prstClr val="black"/>
                </a:solidFill>
                <a:latin typeface="Calibri"/>
              </a:rPr>
              <a:t>Exec.cloud</a:t>
            </a:r>
            <a:endParaRPr lang="en-US" sz="2800" b="1" i="1" dirty="0">
              <a:solidFill>
                <a:srgbClr val="678BA8"/>
              </a:solidFill>
              <a:latin typeface="Calibri"/>
            </a:endParaRPr>
          </a:p>
        </p:txBody>
      </p:sp>
      <p:sp>
        <p:nvSpPr>
          <p:cNvPr id="8"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31</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Backup Exec 2012 Family</a:t>
            </a:r>
            <a:endParaRPr lang="en-US" dirty="0"/>
          </a:p>
        </p:txBody>
      </p:sp>
      <p:sp>
        <p:nvSpPr>
          <p:cNvPr id="5"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32</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chor="ctr"/>
          <a:lstStyle/>
          <a:p>
            <a:r>
              <a:rPr lang="en-US" dirty="0" smtClean="0"/>
              <a:t>The Future of Backup</a:t>
            </a:r>
          </a:p>
        </p:txBody>
      </p:sp>
      <p:sp>
        <p:nvSpPr>
          <p:cNvPr id="25" name="Footer Placeholder 4"/>
          <p:cNvSpPr txBox="1">
            <a:spLocks/>
          </p:cNvSpPr>
          <p:nvPr/>
        </p:nvSpPr>
        <p:spPr>
          <a:xfrm>
            <a:off x="380999" y="6366985"/>
            <a:ext cx="6382657" cy="232782"/>
          </a:xfrm>
          <a:prstGeom prst="rect">
            <a:avLst/>
          </a:prstGeom>
        </p:spPr>
        <p:txBody>
          <a:bodyPr anchor="ctr"/>
          <a:lstStyle/>
          <a:p>
            <a:pPr lvl="0"/>
            <a:r>
              <a:rPr lang="en-US" sz="1200" dirty="0">
                <a:solidFill>
                  <a:srgbClr val="4E4845"/>
                </a:solidFill>
                <a:latin typeface="+mj-lt"/>
              </a:rPr>
              <a:t>Backup Exec 2012 Family</a:t>
            </a:r>
          </a:p>
        </p:txBody>
      </p:sp>
      <p:grpSp>
        <p:nvGrpSpPr>
          <p:cNvPr id="39" name="Group 38"/>
          <p:cNvGrpSpPr/>
          <p:nvPr/>
        </p:nvGrpSpPr>
        <p:grpSpPr>
          <a:xfrm>
            <a:off x="380998" y="1735667"/>
            <a:ext cx="8381998" cy="1346199"/>
            <a:chOff x="380998" y="4673604"/>
            <a:chExt cx="8381998" cy="1346199"/>
          </a:xfrm>
        </p:grpSpPr>
        <p:sp>
          <p:nvSpPr>
            <p:cNvPr id="40" name="Round Same Side Corner Rectangle 39"/>
            <p:cNvSpPr/>
            <p:nvPr/>
          </p:nvSpPr>
          <p:spPr bwMode="auto">
            <a:xfrm rot="5400000">
              <a:off x="5003798" y="2260605"/>
              <a:ext cx="1346199" cy="6172197"/>
            </a:xfrm>
            <a:prstGeom prst="round2SameRect">
              <a:avLst>
                <a:gd name="adj1" fmla="val 6919"/>
                <a:gd name="adj2" fmla="val 0"/>
              </a:avLst>
            </a:prstGeom>
            <a:solidFill>
              <a:srgbClr val="AF6204"/>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w="38100" h="38100"/>
            </a:sp3d>
          </p:spPr>
          <p:txBody>
            <a:bodyPr vert="vert270" wrap="square" lIns="274320" tIns="182880" rIns="365760" bIns="411480" numCol="1" rtlCol="0" anchor="ctr" anchorCtr="0" compatLnSpc="1">
              <a:prstTxWarp prst="textNoShape">
                <a:avLst/>
              </a:prstTxWarp>
            </a:bodyPr>
            <a:lstStyle/>
            <a:p>
              <a:pPr marL="182880" indent="-182880">
                <a:spcAft>
                  <a:spcPts val="600"/>
                </a:spcAft>
                <a:buClr>
                  <a:srgbClr val="5482AB">
                    <a:lumMod val="50000"/>
                  </a:srgbClr>
                </a:buClr>
                <a:defRPr/>
              </a:pPr>
              <a:r>
                <a:rPr lang="en-US" sz="3000" b="1" dirty="0" smtClean="0">
                  <a:solidFill>
                    <a:schemeClr val="bg1"/>
                  </a:solidFill>
                  <a:effectLst>
                    <a:outerShdw blurRad="25400" dist="12700" dir="16200000" algn="tl" rotWithShape="0">
                      <a:schemeClr val="tx1">
                        <a:alpha val="60000"/>
                      </a:schemeClr>
                    </a:outerShdw>
                  </a:effectLst>
                  <a:latin typeface="Calibri" pitchFamily="34" charset="0"/>
                </a:rPr>
                <a:t>Unification of Physical and Virtual</a:t>
              </a:r>
            </a:p>
          </p:txBody>
        </p:sp>
        <p:sp>
          <p:nvSpPr>
            <p:cNvPr id="41" name="Round Same Side Corner Rectangle 40"/>
            <p:cNvSpPr/>
            <p:nvPr/>
          </p:nvSpPr>
          <p:spPr bwMode="auto">
            <a:xfrm rot="5400000">
              <a:off x="838199" y="4216403"/>
              <a:ext cx="1346199" cy="2260602"/>
            </a:xfrm>
            <a:prstGeom prst="round2SameRect">
              <a:avLst>
                <a:gd name="adj1" fmla="val 0"/>
                <a:gd name="adj2" fmla="val 6289"/>
              </a:avLst>
            </a:prstGeom>
            <a:blipFill rotWithShape="0">
              <a:blip r:embed="rId3" cstate="print"/>
              <a:stretch>
                <a:fillRect/>
              </a:stretch>
            </a:blip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a:sp3d>
          </p:spPr>
          <p:txBody>
            <a:bodyPr vert="vert270" wrap="square" lIns="274320" tIns="1371600" rIns="274320" bIns="91440" numCol="1" rtlCol="0" anchor="ctr" anchorCtr="0" compatLnSpc="1">
              <a:prstTxWarp prst="textNoShape">
                <a:avLst/>
              </a:prstTxWarp>
            </a:bodyPr>
            <a:lstStyle/>
            <a:p>
              <a:pPr>
                <a:lnSpc>
                  <a:spcPct val="90000"/>
                </a:lnSpc>
                <a:spcAft>
                  <a:spcPts val="0"/>
                </a:spcAft>
                <a:buClr>
                  <a:srgbClr val="5482AB">
                    <a:lumMod val="50000"/>
                  </a:srgbClr>
                </a:buClr>
                <a:defRPr/>
              </a:pPr>
              <a:endParaRPr lang="en-US" b="1" dirty="0" smtClean="0">
                <a:solidFill>
                  <a:schemeClr val="bg1"/>
                </a:solidFill>
                <a:effectLst>
                  <a:outerShdw blurRad="25400" dist="12700" dir="16200000" algn="tl" rotWithShape="0">
                    <a:srgbClr val="000000">
                      <a:alpha val="60000"/>
                    </a:srgbClr>
                  </a:outerShdw>
                </a:effectLst>
                <a:latin typeface="Calibri" pitchFamily="34" charset="0"/>
              </a:endParaRPr>
            </a:p>
          </p:txBody>
        </p:sp>
      </p:grpSp>
      <p:grpSp>
        <p:nvGrpSpPr>
          <p:cNvPr id="42" name="Group 41"/>
          <p:cNvGrpSpPr/>
          <p:nvPr/>
        </p:nvGrpSpPr>
        <p:grpSpPr>
          <a:xfrm>
            <a:off x="380998" y="4673604"/>
            <a:ext cx="8382000" cy="1346199"/>
            <a:chOff x="380998" y="4673604"/>
            <a:chExt cx="8382000" cy="1346199"/>
          </a:xfrm>
        </p:grpSpPr>
        <p:sp>
          <p:nvSpPr>
            <p:cNvPr id="43" name="Round Same Side Corner Rectangle 42"/>
            <p:cNvSpPr/>
            <p:nvPr/>
          </p:nvSpPr>
          <p:spPr bwMode="auto">
            <a:xfrm rot="5400000">
              <a:off x="5003799" y="2260604"/>
              <a:ext cx="1346199" cy="6172199"/>
            </a:xfrm>
            <a:prstGeom prst="round2SameRect">
              <a:avLst>
                <a:gd name="adj1" fmla="val 6919"/>
                <a:gd name="adj2" fmla="val 0"/>
              </a:avLst>
            </a:prstGeom>
            <a:solidFill>
              <a:srgbClr val="AF6204"/>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w="38100" h="38100"/>
            </a:sp3d>
          </p:spPr>
          <p:txBody>
            <a:bodyPr vert="vert270" wrap="square" lIns="274320" tIns="182880" rIns="365760" bIns="411480" numCol="1" rtlCol="0" anchor="ctr" anchorCtr="0" compatLnSpc="1">
              <a:prstTxWarp prst="textNoShape">
                <a:avLst/>
              </a:prstTxWarp>
            </a:bodyPr>
            <a:lstStyle/>
            <a:p>
              <a:pPr marL="182880" indent="-182880">
                <a:spcAft>
                  <a:spcPts val="600"/>
                </a:spcAft>
                <a:buClr>
                  <a:srgbClr val="5482AB">
                    <a:lumMod val="50000"/>
                  </a:srgbClr>
                </a:buClr>
                <a:defRPr/>
              </a:pPr>
              <a:r>
                <a:rPr lang="en-US" sz="3000" b="1" dirty="0" smtClean="0">
                  <a:solidFill>
                    <a:schemeClr val="bg1"/>
                  </a:solidFill>
                  <a:effectLst>
                    <a:outerShdw blurRad="25400" dist="12700" dir="16200000" algn="tl" rotWithShape="0">
                      <a:schemeClr val="tx1">
                        <a:alpha val="60000"/>
                      </a:schemeClr>
                    </a:outerShdw>
                  </a:effectLst>
                  <a:latin typeface="Calibri" pitchFamily="34" charset="0"/>
                </a:rPr>
                <a:t>Eliminate Complexity</a:t>
              </a:r>
            </a:p>
          </p:txBody>
        </p:sp>
        <p:sp>
          <p:nvSpPr>
            <p:cNvPr id="44" name="Round Same Side Corner Rectangle 43"/>
            <p:cNvSpPr/>
            <p:nvPr/>
          </p:nvSpPr>
          <p:spPr bwMode="auto">
            <a:xfrm rot="5400000">
              <a:off x="838199" y="4216403"/>
              <a:ext cx="1346199" cy="2260602"/>
            </a:xfrm>
            <a:prstGeom prst="round2SameRect">
              <a:avLst>
                <a:gd name="adj1" fmla="val 0"/>
                <a:gd name="adj2" fmla="val 6289"/>
              </a:avLst>
            </a:prstGeom>
            <a:blipFill rotWithShape="0">
              <a:blip r:embed="rId3" cstate="print"/>
              <a:stretch>
                <a:fillRect/>
              </a:stretch>
            </a:blip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a:sp3d>
          </p:spPr>
          <p:txBody>
            <a:bodyPr vert="vert270" wrap="square" lIns="274320" tIns="1371600" rIns="274320" bIns="91440" numCol="1" rtlCol="0" anchor="ctr" anchorCtr="0" compatLnSpc="1">
              <a:prstTxWarp prst="textNoShape">
                <a:avLst/>
              </a:prstTxWarp>
            </a:bodyPr>
            <a:lstStyle/>
            <a:p>
              <a:pPr>
                <a:lnSpc>
                  <a:spcPct val="90000"/>
                </a:lnSpc>
                <a:spcAft>
                  <a:spcPts val="0"/>
                </a:spcAft>
                <a:buClr>
                  <a:srgbClr val="5482AB">
                    <a:lumMod val="50000"/>
                  </a:srgbClr>
                </a:buClr>
                <a:defRPr/>
              </a:pPr>
              <a:endParaRPr lang="en-US" b="1" dirty="0" smtClean="0">
                <a:solidFill>
                  <a:schemeClr val="bg1"/>
                </a:solidFill>
                <a:effectLst>
                  <a:outerShdw blurRad="25400" dist="12700" dir="16200000" algn="tl" rotWithShape="0">
                    <a:srgbClr val="000000">
                      <a:alpha val="60000"/>
                    </a:srgbClr>
                  </a:outerShdw>
                </a:effectLst>
                <a:latin typeface="Calibri" pitchFamily="34" charset="0"/>
              </a:endParaRPr>
            </a:p>
          </p:txBody>
        </p:sp>
      </p:grpSp>
      <p:grpSp>
        <p:nvGrpSpPr>
          <p:cNvPr id="45" name="Group 44"/>
          <p:cNvGrpSpPr/>
          <p:nvPr/>
        </p:nvGrpSpPr>
        <p:grpSpPr>
          <a:xfrm>
            <a:off x="380998" y="3204636"/>
            <a:ext cx="8382000" cy="1346199"/>
            <a:chOff x="380998" y="4673604"/>
            <a:chExt cx="8382000" cy="1346199"/>
          </a:xfrm>
        </p:grpSpPr>
        <p:sp>
          <p:nvSpPr>
            <p:cNvPr id="46" name="Round Same Side Corner Rectangle 45"/>
            <p:cNvSpPr/>
            <p:nvPr/>
          </p:nvSpPr>
          <p:spPr bwMode="auto">
            <a:xfrm rot="5400000">
              <a:off x="5003799" y="2260604"/>
              <a:ext cx="1346199" cy="6172199"/>
            </a:xfrm>
            <a:prstGeom prst="round2SameRect">
              <a:avLst>
                <a:gd name="adj1" fmla="val 6919"/>
                <a:gd name="adj2" fmla="val 0"/>
              </a:avLst>
            </a:prstGeom>
            <a:solidFill>
              <a:schemeClr val="accent6">
                <a:lumMod val="75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w="38100" h="38100"/>
            </a:sp3d>
          </p:spPr>
          <p:txBody>
            <a:bodyPr vert="vert270" wrap="square" lIns="274320" tIns="182880" rIns="365760" bIns="411480" numCol="1" rtlCol="0" anchor="ctr" anchorCtr="0" compatLnSpc="1">
              <a:prstTxWarp prst="textNoShape">
                <a:avLst/>
              </a:prstTxWarp>
            </a:bodyPr>
            <a:lstStyle/>
            <a:p>
              <a:pPr marL="182880" indent="-182880">
                <a:spcAft>
                  <a:spcPts val="600"/>
                </a:spcAft>
                <a:buClr>
                  <a:srgbClr val="5482AB">
                    <a:lumMod val="50000"/>
                  </a:srgbClr>
                </a:buClr>
                <a:defRPr/>
              </a:pPr>
              <a:r>
                <a:rPr lang="en-US" sz="3000" b="1" dirty="0" smtClean="0">
                  <a:solidFill>
                    <a:schemeClr val="bg1"/>
                  </a:solidFill>
                  <a:effectLst>
                    <a:outerShdw blurRad="25400" dist="12700" dir="16200000" algn="tl" rotWithShape="0">
                      <a:schemeClr val="tx1">
                        <a:alpha val="60000"/>
                      </a:schemeClr>
                    </a:outerShdw>
                  </a:effectLst>
                  <a:latin typeface="Calibri" pitchFamily="34" charset="0"/>
                </a:rPr>
                <a:t>One Backup, Any Recovery</a:t>
              </a:r>
            </a:p>
          </p:txBody>
        </p:sp>
        <p:sp>
          <p:nvSpPr>
            <p:cNvPr id="47" name="Round Same Side Corner Rectangle 46"/>
            <p:cNvSpPr/>
            <p:nvPr/>
          </p:nvSpPr>
          <p:spPr bwMode="auto">
            <a:xfrm rot="5400000">
              <a:off x="838199" y="4216403"/>
              <a:ext cx="1346199" cy="2260602"/>
            </a:xfrm>
            <a:prstGeom prst="round2SameRect">
              <a:avLst>
                <a:gd name="adj1" fmla="val 0"/>
                <a:gd name="adj2" fmla="val 6289"/>
              </a:avLst>
            </a:prstGeom>
            <a:blipFill rotWithShape="0">
              <a:blip r:embed="rId3" cstate="print"/>
              <a:stretch>
                <a:fillRect/>
              </a:stretch>
            </a:blip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rot lat="0" lon="0" rev="5400000"/>
              </a:lightRig>
            </a:scene3d>
            <a:sp3d>
              <a:bevelT/>
            </a:sp3d>
          </p:spPr>
          <p:txBody>
            <a:bodyPr vert="vert270" wrap="square" lIns="274320" tIns="1371600" rIns="274320" bIns="91440" numCol="1" rtlCol="0" anchor="ctr" anchorCtr="0" compatLnSpc="1">
              <a:prstTxWarp prst="textNoShape">
                <a:avLst/>
              </a:prstTxWarp>
            </a:bodyPr>
            <a:lstStyle/>
            <a:p>
              <a:pPr>
                <a:lnSpc>
                  <a:spcPct val="90000"/>
                </a:lnSpc>
                <a:spcAft>
                  <a:spcPts val="0"/>
                </a:spcAft>
                <a:buClr>
                  <a:srgbClr val="5482AB">
                    <a:lumMod val="50000"/>
                  </a:srgbClr>
                </a:buClr>
                <a:defRPr/>
              </a:pPr>
              <a:endParaRPr lang="en-US" b="1" dirty="0" smtClean="0">
                <a:solidFill>
                  <a:schemeClr val="bg1"/>
                </a:solidFill>
                <a:effectLst>
                  <a:outerShdw blurRad="25400" dist="12700" dir="16200000" algn="tl" rotWithShape="0">
                    <a:srgbClr val="000000">
                      <a:alpha val="60000"/>
                    </a:srgbClr>
                  </a:outerShdw>
                </a:effectLst>
                <a:latin typeface="Calibri" pitchFamily="34" charset="0"/>
              </a:endParaRPr>
            </a:p>
          </p:txBody>
        </p:sp>
      </p:grpSp>
      <p:sp>
        <p:nvSpPr>
          <p:cNvPr id="48" name="Right Arrow 47"/>
          <p:cNvSpPr/>
          <p:nvPr/>
        </p:nvSpPr>
        <p:spPr bwMode="auto">
          <a:xfrm>
            <a:off x="1896532" y="3674531"/>
            <a:ext cx="673649" cy="366462"/>
          </a:xfrm>
          <a:prstGeom prst="rightArrow">
            <a:avLst/>
          </a:prstGeom>
          <a:gradFill flip="none" rotWithShape="1">
            <a:gsLst>
              <a:gs pos="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49" name="Right Arrow 48"/>
          <p:cNvSpPr/>
          <p:nvPr/>
        </p:nvSpPr>
        <p:spPr bwMode="auto">
          <a:xfrm rot="900000">
            <a:off x="1862664" y="4047063"/>
            <a:ext cx="673649" cy="366462"/>
          </a:xfrm>
          <a:prstGeom prst="rightArrow">
            <a:avLst/>
          </a:prstGeom>
          <a:gradFill flip="none" rotWithShape="1">
            <a:gsLst>
              <a:gs pos="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0" name="Right Arrow 49"/>
          <p:cNvSpPr/>
          <p:nvPr/>
        </p:nvSpPr>
        <p:spPr bwMode="auto">
          <a:xfrm>
            <a:off x="389468" y="3564467"/>
            <a:ext cx="538180" cy="586590"/>
          </a:xfrm>
          <a:prstGeom prst="rightArrow">
            <a:avLst/>
          </a:prstGeom>
          <a:gradFill flip="none" rotWithShape="1">
            <a:gsLst>
              <a:gs pos="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1" name="TextBox 50"/>
          <p:cNvSpPr txBox="1"/>
          <p:nvPr/>
        </p:nvSpPr>
        <p:spPr bwMode="ltGray">
          <a:xfrm>
            <a:off x="448732" y="5334021"/>
            <a:ext cx="2218267" cy="5334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2900" b="1" cap="all" dirty="0" smtClean="0">
                <a:solidFill>
                  <a:srgbClr val="FFFFFF">
                    <a:alpha val="75000"/>
                  </a:srgbClr>
                </a:solidFill>
                <a:latin typeface="Calibri" pitchFamily="34" charset="0"/>
              </a:rPr>
              <a:t>Easy to use</a:t>
            </a:r>
          </a:p>
        </p:txBody>
      </p:sp>
      <p:sp>
        <p:nvSpPr>
          <p:cNvPr id="52" name="TextBox 51"/>
          <p:cNvSpPr txBox="1"/>
          <p:nvPr/>
        </p:nvSpPr>
        <p:spPr bwMode="ltGray">
          <a:xfrm>
            <a:off x="457203" y="4758261"/>
            <a:ext cx="2252134" cy="5334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5000" b="1" cap="all" dirty="0" smtClean="0">
                <a:solidFill>
                  <a:schemeClr val="bg1">
                    <a:alpha val="75000"/>
                  </a:schemeClr>
                </a:solidFill>
                <a:latin typeface="Calibri" pitchFamily="34" charset="0"/>
              </a:rPr>
              <a:t>simple</a:t>
            </a:r>
          </a:p>
        </p:txBody>
      </p:sp>
      <p:sp>
        <p:nvSpPr>
          <p:cNvPr id="53" name="Right Arrow 52"/>
          <p:cNvSpPr/>
          <p:nvPr/>
        </p:nvSpPr>
        <p:spPr bwMode="auto">
          <a:xfrm>
            <a:off x="389468" y="2116667"/>
            <a:ext cx="538180" cy="586590"/>
          </a:xfrm>
          <a:prstGeom prst="rightArrow">
            <a:avLst/>
          </a:prstGeom>
          <a:gradFill flip="none" rotWithShape="1">
            <a:gsLst>
              <a:gs pos="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4" name="Right Arrow 53"/>
          <p:cNvSpPr/>
          <p:nvPr/>
        </p:nvSpPr>
        <p:spPr bwMode="auto">
          <a:xfrm flipH="1">
            <a:off x="1998133" y="2116667"/>
            <a:ext cx="538180" cy="586590"/>
          </a:xfrm>
          <a:prstGeom prst="rightArrow">
            <a:avLst/>
          </a:prstGeom>
          <a:gradFill flip="none" rotWithShape="1">
            <a:gsLst>
              <a:gs pos="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5" name="Right Arrow 54"/>
          <p:cNvSpPr/>
          <p:nvPr/>
        </p:nvSpPr>
        <p:spPr bwMode="auto">
          <a:xfrm rot="20700000" flipV="1">
            <a:off x="1862665" y="3310454"/>
            <a:ext cx="673649" cy="366462"/>
          </a:xfrm>
          <a:prstGeom prst="rightArrow">
            <a:avLst/>
          </a:prstGeom>
          <a:gradFill flip="none" rotWithShape="1">
            <a:gsLst>
              <a:gs pos="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5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4</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22" name="Footer Placeholder 21"/>
          <p:cNvSpPr>
            <a:spLocks noGrp="1"/>
          </p:cNvSpPr>
          <p:nvPr>
            <p:ph type="ftr" sz="quarter" idx="10"/>
          </p:nvPr>
        </p:nvSpPr>
        <p:spPr/>
        <p:txBody>
          <a:bodyPr/>
          <a:lstStyle/>
          <a:p>
            <a:pPr>
              <a:defRPr/>
            </a:pPr>
            <a:r>
              <a:rPr lang="en-US" smtClean="0"/>
              <a:t>Backup Exec 2012 Family</a:t>
            </a:r>
            <a:endParaRPr lang="en-US" dirty="0"/>
          </a:p>
        </p:txBody>
      </p:sp>
    </p:spTree>
    <p:extLst>
      <p:ext uri="{BB962C8B-B14F-4D97-AF65-F5344CB8AC3E}">
        <p14:creationId xmlns="" xmlns:p14="http://schemas.microsoft.com/office/powerpoint/2010/main" val="3355027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pPr lvl="0"/>
            <a:r>
              <a:rPr lang="en-US" dirty="0" smtClean="0">
                <a:ea typeface="ＭＳ Ｐゴシック" pitchFamily="-111" charset="-128"/>
                <a:cs typeface="ＭＳ Ｐゴシック" pitchFamily="-108" charset="-128"/>
              </a:rPr>
              <a:t>Symantec Delivers Better Backup for All</a:t>
            </a:r>
            <a:endParaRPr lang="en-US" dirty="0"/>
          </a:p>
        </p:txBody>
      </p:sp>
      <p:sp>
        <p:nvSpPr>
          <p:cNvPr id="6" name="Footer Placeholder 5"/>
          <p:cNvSpPr>
            <a:spLocks noGrp="1"/>
          </p:cNvSpPr>
          <p:nvPr>
            <p:ph type="ftr" sz="quarter" idx="10"/>
          </p:nvPr>
        </p:nvSpPr>
        <p:spPr/>
        <p:txBody>
          <a:bodyPr/>
          <a:lstStyle/>
          <a:p>
            <a:r>
              <a:rPr lang="en-US" smtClean="0"/>
              <a:t>Backup Exec 2012 Family</a:t>
            </a:r>
            <a:endParaRPr lang="en-US" dirty="0" smtClean="0"/>
          </a:p>
        </p:txBody>
      </p:sp>
      <p:sp>
        <p:nvSpPr>
          <p:cNvPr id="25"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5</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pic>
        <p:nvPicPr>
          <p:cNvPr id="26" name="Picture 25"/>
          <p:cNvPicPr>
            <a:picLocks noChangeAspect="1"/>
          </p:cNvPicPr>
          <p:nvPr/>
        </p:nvPicPr>
        <p:blipFill>
          <a:blip r:embed="rId3" cstate="print"/>
          <a:stretch>
            <a:fillRect/>
          </a:stretch>
        </p:blipFill>
        <p:spPr>
          <a:xfrm>
            <a:off x="7317557" y="0"/>
            <a:ext cx="1826443" cy="1028129"/>
          </a:xfrm>
          <a:prstGeom prst="rect">
            <a:avLst/>
          </a:prstGeom>
        </p:spPr>
      </p:pic>
      <p:sp>
        <p:nvSpPr>
          <p:cNvPr id="27" name="Round Same Side Corner Rectangle 26"/>
          <p:cNvSpPr/>
          <p:nvPr/>
        </p:nvSpPr>
        <p:spPr bwMode="auto">
          <a:xfrm>
            <a:off x="4993624" y="1523689"/>
            <a:ext cx="2700868" cy="1778002"/>
          </a:xfrm>
          <a:prstGeom prst="round2SameRect">
            <a:avLst>
              <a:gd name="adj1" fmla="val 6566"/>
              <a:gd name="adj2" fmla="val 0"/>
            </a:avLst>
          </a:prstGeom>
          <a:solidFill>
            <a:schemeClr val="accent1"/>
          </a:solidFill>
          <a:ln w="19050" cap="flat" cmpd="sng" algn="ctr">
            <a:noFill/>
            <a:prstDash val="solid"/>
            <a:round/>
            <a:headEnd type="none" w="med" len="med"/>
            <a:tailEnd type="none" w="med" len="med"/>
          </a:ln>
          <a:effectLst>
            <a:outerShdw blurRad="152400" dist="38100" dir="5400000" algn="tl" rotWithShape="0">
              <a:srgbClr val="000000">
                <a:alpha val="70000"/>
              </a:srgbClr>
            </a:outerShdw>
          </a:effectLst>
          <a:scene3d>
            <a:camera prst="orthographicFront"/>
            <a:lightRig rig="threePt" dir="t"/>
          </a:scene3d>
          <a:sp3d>
            <a:bevelT w="44450" h="44450"/>
          </a:sp3d>
        </p:spPr>
        <p:txBody>
          <a:bodyPr vert="horz" wrap="square" lIns="91440" tIns="45720" rIns="91440" bIns="45720" numCol="1" rtlCol="0" anchor="ctr" anchorCtr="0" compatLnSpc="1">
            <a:prstTxWarp prst="textNoShape">
              <a:avLst/>
            </a:prstTxWarp>
          </a:bodyPr>
          <a:lstStyle/>
          <a:p>
            <a:pPr lvl="0">
              <a:lnSpc>
                <a:spcPct val="90000"/>
              </a:lnSpc>
              <a:spcBef>
                <a:spcPts val="0"/>
              </a:spcBef>
              <a:spcAft>
                <a:spcPts val="800"/>
              </a:spcAft>
            </a:pPr>
            <a:endParaRPr lang="en-IE" sz="2000" b="1" dirty="0" smtClean="0">
              <a:solidFill>
                <a:srgbClr val="FFFFFF"/>
              </a:solidFill>
              <a:latin typeface="Calibri" pitchFamily="34" charset="0"/>
            </a:endParaRPr>
          </a:p>
        </p:txBody>
      </p:sp>
      <p:sp>
        <p:nvSpPr>
          <p:cNvPr id="28" name="Round Same Side Corner Rectangle 27"/>
          <p:cNvSpPr/>
          <p:nvPr/>
        </p:nvSpPr>
        <p:spPr bwMode="auto">
          <a:xfrm>
            <a:off x="4993625" y="3301691"/>
            <a:ext cx="2700868" cy="2599268"/>
          </a:xfrm>
          <a:prstGeom prst="round2SameRect">
            <a:avLst>
              <a:gd name="adj1" fmla="val 0"/>
              <a:gd name="adj2" fmla="val 3727"/>
            </a:avLst>
          </a:prstGeom>
          <a:solidFill>
            <a:schemeClr val="accent1"/>
          </a:solidFill>
          <a:ln w="19050" cap="flat" cmpd="sng" algn="ctr">
            <a:noFill/>
            <a:prstDash val="solid"/>
            <a:round/>
            <a:headEnd type="none" w="med" len="med"/>
            <a:tailEnd type="none" w="med" len="med"/>
          </a:ln>
          <a:effectLst>
            <a:outerShdw blurRad="152400" dist="38100" dir="5400000" algn="tl" rotWithShape="0">
              <a:srgbClr val="000000">
                <a:alpha val="70000"/>
              </a:srgbClr>
            </a:outerShdw>
          </a:effectLst>
          <a:scene3d>
            <a:camera prst="orthographicFront"/>
            <a:lightRig rig="threePt" dir="t"/>
          </a:scene3d>
          <a:sp3d>
            <a:bevelT w="44450" h="44450"/>
          </a:sp3d>
        </p:spPr>
        <p:txBody>
          <a:bodyPr vert="horz" wrap="square" lIns="91440" tIns="548640" rIns="91440" bIns="91440" numCol="1" rtlCol="0" anchor="t" anchorCtr="0" compatLnSpc="1">
            <a:prstTxWarp prst="textNoShape">
              <a:avLst/>
            </a:prstTxWarp>
          </a:bodyPr>
          <a:lstStyle/>
          <a:p>
            <a:pPr lvl="0" algn="ctr" eaLnBrk="0" hangingPunct="0">
              <a:spcAft>
                <a:spcPts val="600"/>
              </a:spcAft>
              <a:defRPr/>
            </a:pPr>
            <a:r>
              <a:rPr lang="en-US" b="1" dirty="0" smtClean="0">
                <a:solidFill>
                  <a:schemeClr val="bg1"/>
                </a:solidFill>
                <a:effectLst>
                  <a:outerShdw blurRad="101600" dist="25400" dir="5400000">
                    <a:srgbClr val="000000">
                      <a:alpha val="40000"/>
                    </a:srgbClr>
                  </a:outerShdw>
                </a:effectLst>
                <a:latin typeface="Calibri"/>
              </a:rPr>
              <a:t>Backup Exec.cloud</a:t>
            </a:r>
            <a:br>
              <a:rPr lang="en-US" b="1" dirty="0" smtClean="0">
                <a:solidFill>
                  <a:schemeClr val="bg1"/>
                </a:solidFill>
                <a:effectLst>
                  <a:outerShdw blurRad="101600" dist="25400" dir="5400000">
                    <a:srgbClr val="000000">
                      <a:alpha val="40000"/>
                    </a:srgbClr>
                  </a:outerShdw>
                </a:effectLst>
                <a:latin typeface="Calibri"/>
              </a:rPr>
            </a:br>
            <a:r>
              <a:rPr lang="en-US" b="1" dirty="0" smtClean="0">
                <a:solidFill>
                  <a:schemeClr val="bg1"/>
                </a:solidFill>
                <a:effectLst>
                  <a:outerShdw blurRad="101600" dist="25400" dir="5400000">
                    <a:srgbClr val="000000">
                      <a:alpha val="40000"/>
                    </a:srgbClr>
                  </a:outerShdw>
                </a:effectLst>
                <a:latin typeface="Calibri"/>
              </a:rPr>
              <a:t>Hybrid Cloud</a:t>
            </a:r>
          </a:p>
        </p:txBody>
      </p:sp>
      <p:sp>
        <p:nvSpPr>
          <p:cNvPr id="29" name="Round Same Side Corner Rectangle 28"/>
          <p:cNvSpPr/>
          <p:nvPr/>
        </p:nvSpPr>
        <p:spPr bwMode="auto">
          <a:xfrm>
            <a:off x="1757748" y="1523685"/>
            <a:ext cx="2700868" cy="1778002"/>
          </a:xfrm>
          <a:prstGeom prst="round2SameRect">
            <a:avLst>
              <a:gd name="adj1" fmla="val 6566"/>
              <a:gd name="adj2" fmla="val 0"/>
            </a:avLst>
          </a:prstGeom>
          <a:solidFill>
            <a:schemeClr val="accent3">
              <a:lumMod val="75000"/>
            </a:schemeClr>
          </a:solidFill>
          <a:ln w="19050" cap="flat" cmpd="sng" algn="ctr">
            <a:noFill/>
            <a:prstDash val="solid"/>
            <a:round/>
            <a:headEnd type="none" w="med" len="med"/>
            <a:tailEnd type="none" w="med" len="med"/>
          </a:ln>
          <a:effectLst>
            <a:outerShdw blurRad="152400" dist="38100" dir="5400000" algn="tl" rotWithShape="0">
              <a:srgbClr val="000000">
                <a:alpha val="70000"/>
              </a:srgbClr>
            </a:outerShdw>
          </a:effectLst>
          <a:scene3d>
            <a:camera prst="orthographicFront"/>
            <a:lightRig rig="threePt" dir="t"/>
          </a:scene3d>
          <a:sp3d>
            <a:bevelT w="44450" h="44450"/>
          </a:sp3d>
        </p:spPr>
        <p:txBody>
          <a:bodyPr vert="horz" wrap="square" lIns="91440" tIns="45720" rIns="91440" bIns="45720" numCol="1" rtlCol="0" anchor="ctr" anchorCtr="0" compatLnSpc="1">
            <a:prstTxWarp prst="textNoShape">
              <a:avLst/>
            </a:prstTxWarp>
          </a:bodyPr>
          <a:lstStyle/>
          <a:p>
            <a:pPr lvl="0">
              <a:lnSpc>
                <a:spcPct val="90000"/>
              </a:lnSpc>
              <a:spcBef>
                <a:spcPts val="0"/>
              </a:spcBef>
              <a:spcAft>
                <a:spcPts val="800"/>
              </a:spcAft>
            </a:pPr>
            <a:endParaRPr lang="en-IE" sz="2000" b="1" dirty="0" smtClean="0">
              <a:solidFill>
                <a:srgbClr val="FFFFFF"/>
              </a:solidFill>
              <a:latin typeface="Calibri" pitchFamily="34" charset="0"/>
            </a:endParaRPr>
          </a:p>
        </p:txBody>
      </p:sp>
      <p:sp>
        <p:nvSpPr>
          <p:cNvPr id="30" name="Round Same Side Corner Rectangle 29"/>
          <p:cNvSpPr/>
          <p:nvPr/>
        </p:nvSpPr>
        <p:spPr bwMode="auto">
          <a:xfrm>
            <a:off x="1757749" y="3301687"/>
            <a:ext cx="2700868" cy="2599268"/>
          </a:xfrm>
          <a:prstGeom prst="round2SameRect">
            <a:avLst>
              <a:gd name="adj1" fmla="val 0"/>
              <a:gd name="adj2" fmla="val 3727"/>
            </a:avLst>
          </a:prstGeom>
          <a:solidFill>
            <a:schemeClr val="accent3">
              <a:lumMod val="75000"/>
            </a:schemeClr>
          </a:solidFill>
          <a:ln w="19050" cap="flat" cmpd="sng" algn="ctr">
            <a:noFill/>
            <a:prstDash val="solid"/>
            <a:round/>
            <a:headEnd type="none" w="med" len="med"/>
            <a:tailEnd type="none" w="med" len="med"/>
          </a:ln>
          <a:effectLst>
            <a:outerShdw blurRad="152400" dist="38100" dir="5400000" algn="tl" rotWithShape="0">
              <a:srgbClr val="000000">
                <a:alpha val="70000"/>
              </a:srgbClr>
            </a:outerShdw>
          </a:effectLst>
          <a:scene3d>
            <a:camera prst="orthographicFront"/>
            <a:lightRig rig="threePt" dir="t"/>
          </a:scene3d>
          <a:sp3d>
            <a:bevelT w="44450" h="44450"/>
          </a:sp3d>
        </p:spPr>
        <p:txBody>
          <a:bodyPr vert="horz" wrap="square" lIns="91440" tIns="548640" rIns="91440" bIns="91440" numCol="1" rtlCol="0" anchor="t" anchorCtr="0" compatLnSpc="1">
            <a:prstTxWarp prst="textNoShape">
              <a:avLst/>
            </a:prstTxWarp>
          </a:bodyPr>
          <a:lstStyle/>
          <a:p>
            <a:pPr lvl="0" algn="ctr" eaLnBrk="0" hangingPunct="0">
              <a:spcAft>
                <a:spcPts val="600"/>
              </a:spcAft>
              <a:defRPr/>
            </a:pPr>
            <a:r>
              <a:rPr lang="en-US" b="1" dirty="0" smtClean="0">
                <a:solidFill>
                  <a:schemeClr val="bg1"/>
                </a:solidFill>
                <a:effectLst>
                  <a:outerShdw blurRad="101600" dist="25400" dir="5400000">
                    <a:srgbClr val="000000">
                      <a:alpha val="40000"/>
                    </a:srgbClr>
                  </a:outerShdw>
                </a:effectLst>
                <a:latin typeface="Calibri"/>
                <a:cs typeface="Arial" charset="0"/>
              </a:rPr>
              <a:t>Backup Exec </a:t>
            </a:r>
            <a:br>
              <a:rPr lang="en-US" b="1" dirty="0" smtClean="0">
                <a:solidFill>
                  <a:schemeClr val="bg1"/>
                </a:solidFill>
                <a:effectLst>
                  <a:outerShdw blurRad="101600" dist="25400" dir="5400000">
                    <a:srgbClr val="000000">
                      <a:alpha val="40000"/>
                    </a:srgbClr>
                  </a:outerShdw>
                </a:effectLst>
                <a:latin typeface="Calibri"/>
                <a:cs typeface="Arial" charset="0"/>
              </a:rPr>
            </a:br>
            <a:r>
              <a:rPr lang="en-US" b="1" dirty="0" smtClean="0">
                <a:solidFill>
                  <a:schemeClr val="bg1"/>
                </a:solidFill>
                <a:effectLst>
                  <a:outerShdw blurRad="101600" dist="25400" dir="5400000">
                    <a:srgbClr val="000000">
                      <a:alpha val="40000"/>
                    </a:srgbClr>
                  </a:outerShdw>
                </a:effectLst>
                <a:latin typeface="Calibri"/>
                <a:cs typeface="Arial" charset="0"/>
              </a:rPr>
              <a:t>2012 Editions</a:t>
            </a:r>
          </a:p>
        </p:txBody>
      </p:sp>
      <p:grpSp>
        <p:nvGrpSpPr>
          <p:cNvPr id="31" name="Group 72"/>
          <p:cNvGrpSpPr/>
          <p:nvPr/>
        </p:nvGrpSpPr>
        <p:grpSpPr>
          <a:xfrm>
            <a:off x="575733" y="5190801"/>
            <a:ext cx="8009467" cy="516467"/>
            <a:chOff x="575733" y="5105401"/>
            <a:chExt cx="8009467" cy="516467"/>
          </a:xfrm>
        </p:grpSpPr>
        <p:sp>
          <p:nvSpPr>
            <p:cNvPr id="32" name="Rounded Rectangle 31"/>
            <p:cNvSpPr/>
            <p:nvPr/>
          </p:nvSpPr>
          <p:spPr bwMode="auto">
            <a:xfrm>
              <a:off x="575733" y="5105401"/>
              <a:ext cx="8009467" cy="516467"/>
            </a:xfrm>
            <a:prstGeom prst="roundRect">
              <a:avLst>
                <a:gd name="adj" fmla="val 50000"/>
              </a:avLst>
            </a:prstGeom>
            <a:gradFill flip="none" rotWithShape="1">
              <a:gsLst>
                <a:gs pos="10000">
                  <a:schemeClr val="accent2">
                    <a:lumMod val="75000"/>
                  </a:schemeClr>
                </a:gs>
                <a:gs pos="100000">
                  <a:schemeClr val="accent2">
                    <a:lumMod val="60000"/>
                    <a:lumOff val="40000"/>
                  </a:schemeClr>
                </a:gs>
              </a:gsLst>
              <a:lin ang="16200000" scaled="0"/>
              <a:tileRect/>
            </a:gradFill>
            <a:ln w="9525" cap="flat" cmpd="sng" algn="ctr">
              <a:solidFill>
                <a:schemeClr val="accent2">
                  <a:lumMod val="50000"/>
                </a:schemeClr>
              </a:solidFill>
              <a:prstDash val="solid"/>
              <a:round/>
              <a:headEnd type="none" w="med" len="med"/>
              <a:tailEnd type="none" w="med" len="med"/>
            </a:ln>
            <a:effectLst>
              <a:outerShdw blurRad="88900" dist="25400" dir="5400000" algn="tl" rotWithShape="0">
                <a:srgbClr val="000000">
                  <a:alpha val="40000"/>
                </a:srgbClr>
              </a:outerShdw>
            </a:effectLst>
          </p:spPr>
          <p:txBody>
            <a:bodyPr vert="horz" wrap="square" lIns="91440" tIns="45720" rIns="91440" bIns="91440" numCol="1" rtlCol="0" anchor="ctr" anchorCtr="0" compatLnSpc="1">
              <a:prstTxWarp prst="textNoShape">
                <a:avLst/>
              </a:prstTxWarp>
            </a:bodyPr>
            <a:lstStyle/>
            <a:p>
              <a:pPr lvl="0" algn="ctr">
                <a:lnSpc>
                  <a:spcPct val="90000"/>
                </a:lnSpc>
              </a:pPr>
              <a:r>
                <a:rPr lang="en-US" i="1" dirty="0" smtClean="0">
                  <a:solidFill>
                    <a:schemeClr val="bg2">
                      <a:lumMod val="50000"/>
                    </a:schemeClr>
                  </a:solidFill>
                  <a:latin typeface="Calibri"/>
                </a:rPr>
                <a:t>Protecting Your Virtual and Physical Systems</a:t>
              </a:r>
            </a:p>
          </p:txBody>
        </p:sp>
        <p:sp>
          <p:nvSpPr>
            <p:cNvPr id="33" name="AutoShape 4"/>
            <p:cNvSpPr>
              <a:spLocks noChangeArrowheads="1"/>
            </p:cNvSpPr>
            <p:nvPr/>
          </p:nvSpPr>
          <p:spPr bwMode="auto">
            <a:xfrm flipH="1">
              <a:off x="660396" y="5159391"/>
              <a:ext cx="959689" cy="408486"/>
            </a:xfrm>
            <a:prstGeom prst="rightArrow">
              <a:avLst>
                <a:gd name="adj1" fmla="val 59630"/>
                <a:gd name="adj2" fmla="val 51292"/>
              </a:avLst>
            </a:prstGeom>
            <a:gradFill rotWithShape="1">
              <a:gsLst>
                <a:gs pos="0">
                  <a:schemeClr val="hlink">
                    <a:gamma/>
                    <a:tint val="0"/>
                    <a:invGamma/>
                    <a:alpha val="0"/>
                  </a:schemeClr>
                </a:gs>
                <a:gs pos="100000">
                  <a:schemeClr val="bg1"/>
                </a:gs>
              </a:gsLst>
              <a:lin ang="0" scaled="1"/>
            </a:gradFill>
            <a:ln w="25400">
              <a:noFill/>
              <a:miter lim="800000"/>
              <a:headEnd/>
              <a:tailEnd/>
            </a:ln>
            <a:effectLst/>
          </p:spPr>
          <p:txBody>
            <a:bodyPr wrap="none" anchor="ctr"/>
            <a:lstStyle/>
            <a:p>
              <a:pPr algn="l">
                <a:defRPr/>
              </a:pPr>
              <a:endParaRPr lang="en-US" dirty="0">
                <a:latin typeface="Arial" charset="0"/>
                <a:ea typeface="ＭＳ Ｐゴシック" pitchFamily="-109" charset="-128"/>
              </a:endParaRPr>
            </a:p>
          </p:txBody>
        </p:sp>
        <p:sp>
          <p:nvSpPr>
            <p:cNvPr id="34" name="AutoShape 4"/>
            <p:cNvSpPr>
              <a:spLocks noChangeArrowheads="1"/>
            </p:cNvSpPr>
            <p:nvPr/>
          </p:nvSpPr>
          <p:spPr bwMode="auto">
            <a:xfrm>
              <a:off x="7526861" y="5159391"/>
              <a:ext cx="959689" cy="408486"/>
            </a:xfrm>
            <a:prstGeom prst="rightArrow">
              <a:avLst>
                <a:gd name="adj1" fmla="val 59630"/>
                <a:gd name="adj2" fmla="val 51292"/>
              </a:avLst>
            </a:prstGeom>
            <a:gradFill rotWithShape="1">
              <a:gsLst>
                <a:gs pos="0">
                  <a:schemeClr val="hlink">
                    <a:gamma/>
                    <a:tint val="0"/>
                    <a:invGamma/>
                    <a:alpha val="0"/>
                  </a:schemeClr>
                </a:gs>
                <a:gs pos="100000">
                  <a:schemeClr val="bg1"/>
                </a:gs>
              </a:gsLst>
              <a:lin ang="0" scaled="1"/>
            </a:gradFill>
            <a:ln w="25400">
              <a:noFill/>
              <a:miter lim="800000"/>
              <a:headEnd/>
              <a:tailEnd/>
            </a:ln>
            <a:effectLst/>
          </p:spPr>
          <p:txBody>
            <a:bodyPr wrap="none" anchor="ctr"/>
            <a:lstStyle/>
            <a:p>
              <a:pPr algn="l">
                <a:defRPr/>
              </a:pPr>
              <a:endParaRPr lang="en-US" dirty="0">
                <a:latin typeface="Arial" charset="0"/>
                <a:ea typeface="ＭＳ Ｐゴシック" pitchFamily="-109" charset="-128"/>
              </a:endParaRPr>
            </a:p>
          </p:txBody>
        </p:sp>
      </p:grpSp>
      <p:sp>
        <p:nvSpPr>
          <p:cNvPr id="36" name="Rectangle 35"/>
          <p:cNvSpPr/>
          <p:nvPr/>
        </p:nvSpPr>
        <p:spPr bwMode="auto">
          <a:xfrm>
            <a:off x="4993624" y="2815120"/>
            <a:ext cx="2697480" cy="774438"/>
          </a:xfrm>
          <a:prstGeom prst="rect">
            <a:avLst/>
          </a:prstGeom>
          <a:solidFill>
            <a:schemeClr val="accent1">
              <a:lumMod val="50000"/>
            </a:schemeClr>
          </a:solidFill>
          <a:ln w="19050" cap="rnd" cmpd="sng" algn="ctr">
            <a:noFill/>
            <a:prstDash val="solid"/>
            <a:round/>
            <a:headEnd type="none" w="med" len="med"/>
            <a:tailEnd type="none" w="med" len="med"/>
          </a:ln>
          <a:effectLst>
            <a:outerShdw blurRad="76200" dist="25400" dir="16200000" algn="tl" rotWithShape="0">
              <a:srgbClr val="000000">
                <a:alpha val="25000"/>
              </a:srgbClr>
            </a:outerShdw>
          </a:effectLst>
          <a:scene3d>
            <a:camera prst="orthographicFront"/>
            <a:lightRig rig="threePt" dir="t"/>
          </a:scene3d>
          <a:sp3d>
            <a:bevelT/>
          </a:sp3d>
        </p:spPr>
        <p:txBody>
          <a:bodyPr vert="horz" wrap="square" lIns="182880" tIns="45720" rIns="182880" bIns="45720" numCol="1" rtlCol="0" anchor="ctr" anchorCtr="0" compatLnSpc="1">
            <a:prstTxWarp prst="textNoShape">
              <a:avLst/>
            </a:prstTxWarp>
          </a:bodyPr>
          <a:lstStyle/>
          <a:p>
            <a:pPr lvl="0" algn="ctr" defTabSz="1244600">
              <a:lnSpc>
                <a:spcPct val="90000"/>
              </a:lnSpc>
              <a:spcAft>
                <a:spcPct val="35000"/>
              </a:spcAft>
            </a:pPr>
            <a:r>
              <a:rPr lang="en-US" b="1" dirty="0" smtClean="0">
                <a:solidFill>
                  <a:prstClr val="white"/>
                </a:solidFill>
                <a:effectLst>
                  <a:outerShdw dist="12700" dir="16200000">
                    <a:schemeClr val="tx1">
                      <a:alpha val="43000"/>
                    </a:schemeClr>
                  </a:outerShdw>
                </a:effectLst>
                <a:latin typeface="Calibri"/>
              </a:rPr>
              <a:t>Cloud*</a:t>
            </a:r>
          </a:p>
        </p:txBody>
      </p:sp>
      <p:sp>
        <p:nvSpPr>
          <p:cNvPr id="37" name="Rectangle 36"/>
          <p:cNvSpPr/>
          <p:nvPr/>
        </p:nvSpPr>
        <p:spPr bwMode="auto">
          <a:xfrm>
            <a:off x="1800082" y="1794621"/>
            <a:ext cx="2607733" cy="1016000"/>
          </a:xfrm>
          <a:prstGeom prst="rect">
            <a:avLst/>
          </a:prstGeom>
          <a:gradFill flip="none" rotWithShape="1">
            <a:gsLst>
              <a:gs pos="0">
                <a:schemeClr val="bg1">
                  <a:alpha val="50000"/>
                </a:schemeClr>
              </a:gs>
              <a:gs pos="100000">
                <a:schemeClr val="bg1">
                  <a:alpha val="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38" name="Rectangle 37"/>
          <p:cNvSpPr/>
          <p:nvPr/>
        </p:nvSpPr>
        <p:spPr bwMode="auto">
          <a:xfrm>
            <a:off x="5035957" y="1794625"/>
            <a:ext cx="2607733" cy="1016000"/>
          </a:xfrm>
          <a:prstGeom prst="rect">
            <a:avLst/>
          </a:prstGeom>
          <a:gradFill flip="none" rotWithShape="1">
            <a:gsLst>
              <a:gs pos="0">
                <a:schemeClr val="bg1">
                  <a:alpha val="50000"/>
                </a:schemeClr>
              </a:gs>
              <a:gs pos="100000">
                <a:schemeClr val="bg1">
                  <a:alpha val="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pic>
        <p:nvPicPr>
          <p:cNvPr id="39" name="Picture 38" descr="BE2012_box.png"/>
          <p:cNvPicPr>
            <a:picLocks noChangeAspect="1"/>
          </p:cNvPicPr>
          <p:nvPr/>
        </p:nvPicPr>
        <p:blipFill>
          <a:blip r:embed="rId4" cstate="print"/>
          <a:stretch>
            <a:fillRect/>
          </a:stretch>
        </p:blipFill>
        <p:spPr>
          <a:xfrm>
            <a:off x="2408764" y="1176553"/>
            <a:ext cx="1338654" cy="1927184"/>
          </a:xfrm>
          <a:prstGeom prst="rect">
            <a:avLst/>
          </a:prstGeom>
          <a:effectLst>
            <a:outerShdw blurRad="101600" dist="50800" dir="2700000">
              <a:srgbClr val="000000">
                <a:alpha val="43000"/>
              </a:srgbClr>
            </a:outerShdw>
          </a:effectLst>
        </p:spPr>
      </p:pic>
      <p:sp>
        <p:nvSpPr>
          <p:cNvPr id="40" name="Rectangle 39"/>
          <p:cNvSpPr/>
          <p:nvPr/>
        </p:nvSpPr>
        <p:spPr bwMode="auto">
          <a:xfrm>
            <a:off x="1757748" y="2815116"/>
            <a:ext cx="2697480" cy="774438"/>
          </a:xfrm>
          <a:prstGeom prst="rect">
            <a:avLst/>
          </a:prstGeom>
          <a:solidFill>
            <a:schemeClr val="accent3">
              <a:lumMod val="50000"/>
            </a:schemeClr>
          </a:solidFill>
          <a:ln w="19050" cap="rnd" cmpd="sng" algn="ctr">
            <a:noFill/>
            <a:prstDash val="solid"/>
            <a:round/>
            <a:headEnd type="none" w="med" len="med"/>
            <a:tailEnd type="none" w="med" len="med"/>
          </a:ln>
          <a:effectLst>
            <a:outerShdw blurRad="76200" dist="25400" dir="16200000" algn="tl" rotWithShape="0">
              <a:srgbClr val="000000">
                <a:alpha val="25000"/>
              </a:srgbClr>
            </a:outerShdw>
          </a:effectLst>
          <a:scene3d>
            <a:camera prst="orthographicFront"/>
            <a:lightRig rig="threePt" dir="t"/>
          </a:scene3d>
          <a:sp3d>
            <a:bevelT/>
          </a:sp3d>
        </p:spPr>
        <p:txBody>
          <a:bodyPr vert="horz" wrap="square" lIns="182880" tIns="45720" rIns="182880" bIns="45720" numCol="1" rtlCol="0" anchor="ctr" anchorCtr="0" compatLnSpc="1">
            <a:prstTxWarp prst="textNoShape">
              <a:avLst/>
            </a:prstTxWarp>
          </a:bodyPr>
          <a:lstStyle/>
          <a:p>
            <a:pPr lvl="0" algn="ctr" defTabSz="1244600">
              <a:lnSpc>
                <a:spcPct val="90000"/>
              </a:lnSpc>
              <a:spcAft>
                <a:spcPct val="35000"/>
              </a:spcAft>
            </a:pPr>
            <a:r>
              <a:rPr lang="en-US" b="1" dirty="0" smtClean="0">
                <a:solidFill>
                  <a:prstClr val="white"/>
                </a:solidFill>
                <a:effectLst>
                  <a:outerShdw dist="12700" dir="16200000">
                    <a:schemeClr val="tx1">
                      <a:alpha val="43000"/>
                    </a:schemeClr>
                  </a:outerShdw>
                </a:effectLst>
                <a:latin typeface="Calibri"/>
              </a:rPr>
              <a:t>Software</a:t>
            </a:r>
          </a:p>
        </p:txBody>
      </p:sp>
      <p:pic>
        <p:nvPicPr>
          <p:cNvPr id="41" name="Picture 40" descr="Virtualization.png"/>
          <p:cNvPicPr>
            <a:picLocks noChangeAspect="1"/>
          </p:cNvPicPr>
          <p:nvPr/>
        </p:nvPicPr>
        <p:blipFill>
          <a:blip r:embed="rId5" cstate="print"/>
          <a:srcRect b="38751"/>
          <a:stretch>
            <a:fillRect/>
          </a:stretch>
        </p:blipFill>
        <p:spPr>
          <a:xfrm>
            <a:off x="5281492" y="775834"/>
            <a:ext cx="2150532" cy="2038324"/>
          </a:xfrm>
          <a:prstGeom prst="rect">
            <a:avLst/>
          </a:prstGeom>
        </p:spPr>
      </p:pic>
    </p:spTree>
    <p:extLst>
      <p:ext uri="{BB962C8B-B14F-4D97-AF65-F5344CB8AC3E}">
        <p14:creationId xmlns="" xmlns:p14="http://schemas.microsoft.com/office/powerpoint/2010/main" val="22621337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Grp="1" noChangeArrowheads="1"/>
          </p:cNvSpPr>
          <p:nvPr>
            <p:ph type="title"/>
          </p:nvPr>
        </p:nvSpPr>
        <p:spPr>
          <a:xfrm>
            <a:off x="381000" y="185532"/>
            <a:ext cx="8382000" cy="838200"/>
          </a:xfrm>
        </p:spPr>
        <p:txBody>
          <a:bodyPr anchor="b"/>
          <a:lstStyle/>
          <a:p>
            <a:pPr eaLnBrk="1" hangingPunct="1"/>
            <a:r>
              <a:rPr lang="en-US" sz="3200" dirty="0" smtClean="0"/>
              <a:t>Better Backup for </a:t>
            </a:r>
            <a:r>
              <a:rPr lang="en-US" sz="3200" dirty="0" smtClean="0"/>
              <a:t>All … needs</a:t>
            </a:r>
            <a:endParaRPr lang="en-GB" sz="3200" dirty="0" smtClean="0">
              <a:ea typeface="ＭＳ Ｐゴシック" pitchFamily="34" charset="-128"/>
            </a:endParaRPr>
          </a:p>
        </p:txBody>
      </p:sp>
      <p:sp>
        <p:nvSpPr>
          <p:cNvPr id="38" name="Footer Placeholder 3"/>
          <p:cNvSpPr>
            <a:spLocks noGrp="1"/>
          </p:cNvSpPr>
          <p:nvPr>
            <p:ph type="ftr" sz="quarter" idx="10"/>
          </p:nvPr>
        </p:nvSpPr>
        <p:spPr/>
        <p:txBody>
          <a:bodyPr/>
          <a:lstStyle/>
          <a:p>
            <a:pPr>
              <a:defRPr/>
            </a:pPr>
            <a:r>
              <a:rPr lang="en-US" dirty="0" smtClean="0">
                <a:ea typeface="ＭＳ Ｐゴシック" pitchFamily="34" charset="-128"/>
              </a:rPr>
              <a:t>Backup Exec 2012 Family</a:t>
            </a:r>
            <a:endParaRPr lang="en-US" dirty="0">
              <a:ea typeface="ＭＳ Ｐゴシック" pitchFamily="34" charset="-128"/>
            </a:endParaRPr>
          </a:p>
        </p:txBody>
      </p:sp>
      <p:sp>
        <p:nvSpPr>
          <p:cNvPr id="77"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6</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grpSp>
        <p:nvGrpSpPr>
          <p:cNvPr id="8" name="Group 7"/>
          <p:cNvGrpSpPr/>
          <p:nvPr/>
        </p:nvGrpSpPr>
        <p:grpSpPr>
          <a:xfrm>
            <a:off x="3217332" y="1193802"/>
            <a:ext cx="2700867" cy="4825999"/>
            <a:chOff x="3217332" y="1193802"/>
            <a:chExt cx="2700867" cy="4825999"/>
          </a:xfrm>
        </p:grpSpPr>
        <p:sp>
          <p:nvSpPr>
            <p:cNvPr id="45" name="Round Same Side Corner Rectangle 44"/>
            <p:cNvSpPr/>
            <p:nvPr/>
          </p:nvSpPr>
          <p:spPr bwMode="auto">
            <a:xfrm>
              <a:off x="3217332" y="1905000"/>
              <a:ext cx="2700867" cy="4114801"/>
            </a:xfrm>
            <a:prstGeom prst="round2SameRect">
              <a:avLst>
                <a:gd name="adj1" fmla="val 0"/>
                <a:gd name="adj2" fmla="val 3209"/>
              </a:avLst>
            </a:prstGeom>
            <a:solidFill>
              <a:srgbClr val="A8AE2E"/>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2240280" rIns="91440" bIns="228600" numCol="1" rtlCol="0" anchor="t" anchorCtr="0" compatLnSpc="1">
              <a:prstTxWarp prst="textNoShape">
                <a:avLst/>
              </a:prstTxWarp>
            </a:bodyPr>
            <a:lstStyle/>
            <a:p>
              <a:pPr marL="182880" lvl="0" indent="-182880">
                <a:spcAft>
                  <a:spcPts val="300"/>
                </a:spcAft>
                <a:buClr>
                  <a:srgbClr val="5482AB">
                    <a:lumMod val="50000"/>
                  </a:srgbClr>
                </a:buClr>
                <a:buFontTx/>
                <a:buChar char="•"/>
                <a:defRPr/>
              </a:pPr>
              <a:r>
                <a:rPr lang="en-US" sz="1500" dirty="0">
                  <a:solidFill>
                    <a:schemeClr val="bg2">
                      <a:lumMod val="50000"/>
                    </a:schemeClr>
                  </a:solidFill>
                  <a:latin typeface="Calibri"/>
                </a:rPr>
                <a:t>Complete Physical and Virtual protection</a:t>
              </a:r>
            </a:p>
            <a:p>
              <a:pPr marL="182880" lvl="0" indent="-182880">
                <a:spcAft>
                  <a:spcPts val="600"/>
                </a:spcAft>
                <a:buClr>
                  <a:srgbClr val="5482AB">
                    <a:lumMod val="50000"/>
                  </a:srgbClr>
                </a:buClr>
                <a:buFontTx/>
                <a:buChar char="•"/>
                <a:defRPr/>
              </a:pPr>
              <a:r>
                <a:rPr lang="en-US" sz="1500" dirty="0">
                  <a:solidFill>
                    <a:schemeClr val="bg2">
                      <a:lumMod val="50000"/>
                    </a:schemeClr>
                  </a:solidFill>
                  <a:latin typeface="Calibri"/>
                </a:rPr>
                <a:t>Licensed by Agent/Option and by Capacity</a:t>
              </a:r>
            </a:p>
            <a:p>
              <a:pPr marL="182880" lvl="0" indent="-182880">
                <a:spcAft>
                  <a:spcPts val="300"/>
                </a:spcAft>
                <a:buClr>
                  <a:srgbClr val="5482AB">
                    <a:lumMod val="50000"/>
                  </a:srgbClr>
                </a:buClr>
                <a:buFontTx/>
                <a:buChar char="•"/>
                <a:defRPr/>
              </a:pPr>
              <a:r>
                <a:rPr lang="en-US" sz="1500" dirty="0" smtClean="0">
                  <a:solidFill>
                    <a:schemeClr val="bg2">
                      <a:lumMod val="50000"/>
                    </a:schemeClr>
                  </a:solidFill>
                  <a:latin typeface="Calibri"/>
                </a:rPr>
                <a:t>Recommended </a:t>
              </a:r>
              <a:r>
                <a:rPr lang="en-US" sz="1500" dirty="0">
                  <a:solidFill>
                    <a:schemeClr val="bg2">
                      <a:lumMod val="50000"/>
                    </a:schemeClr>
                  </a:solidFill>
                  <a:latin typeface="Calibri"/>
                </a:rPr>
                <a:t>for 3-100’s </a:t>
              </a:r>
              <a:r>
                <a:rPr lang="en-US" sz="1500" dirty="0" smtClean="0">
                  <a:solidFill>
                    <a:schemeClr val="bg2">
                      <a:lumMod val="50000"/>
                    </a:schemeClr>
                  </a:solidFill>
                  <a:latin typeface="Calibri"/>
                </a:rPr>
                <a:t/>
              </a:r>
              <a:br>
                <a:rPr lang="en-US" sz="1500" dirty="0" smtClean="0">
                  <a:solidFill>
                    <a:schemeClr val="bg2">
                      <a:lumMod val="50000"/>
                    </a:schemeClr>
                  </a:solidFill>
                  <a:latin typeface="Calibri"/>
                </a:rPr>
              </a:br>
              <a:r>
                <a:rPr lang="en-US" sz="1500" dirty="0" smtClean="0">
                  <a:solidFill>
                    <a:schemeClr val="bg2">
                      <a:lumMod val="50000"/>
                    </a:schemeClr>
                  </a:solidFill>
                  <a:latin typeface="Calibri"/>
                </a:rPr>
                <a:t>of </a:t>
              </a:r>
              <a:r>
                <a:rPr lang="en-US" sz="1500" dirty="0">
                  <a:solidFill>
                    <a:schemeClr val="bg2">
                      <a:lumMod val="50000"/>
                    </a:schemeClr>
                  </a:solidFill>
                  <a:latin typeface="Calibri"/>
                </a:rPr>
                <a:t>Servers</a:t>
              </a:r>
            </a:p>
          </p:txBody>
        </p:sp>
        <p:sp>
          <p:nvSpPr>
            <p:cNvPr id="44" name="Round Same Side Corner Rectangle 43"/>
            <p:cNvSpPr/>
            <p:nvPr/>
          </p:nvSpPr>
          <p:spPr bwMode="auto">
            <a:xfrm>
              <a:off x="3217332" y="1193802"/>
              <a:ext cx="2700867" cy="745066"/>
            </a:xfrm>
            <a:prstGeom prst="round2SameRect">
              <a:avLst>
                <a:gd name="adj1" fmla="val 5089"/>
                <a:gd name="adj2" fmla="val 0"/>
              </a:avLst>
            </a:prstGeom>
            <a:solidFill>
              <a:srgbClr val="676D08"/>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smtClean="0">
                  <a:solidFill>
                    <a:schemeClr val="bg1"/>
                  </a:solidFill>
                  <a:effectLst>
                    <a:outerShdw blurRad="12700" dist="12700" dir="16200000" algn="tl" rotWithShape="0">
                      <a:srgbClr val="000000">
                        <a:alpha val="45000"/>
                      </a:srgbClr>
                    </a:outerShdw>
                  </a:effectLst>
                  <a:latin typeface="Calibri"/>
                </a:rPr>
                <a:t>Physical and Mixed Physical </a:t>
              </a:r>
              <a:r>
                <a:rPr lang="en-US" sz="2200" b="1" dirty="0">
                  <a:solidFill>
                    <a:schemeClr val="bg1"/>
                  </a:solidFill>
                  <a:effectLst>
                    <a:outerShdw blurRad="12700" dist="12700" dir="16200000" algn="tl" rotWithShape="0">
                      <a:srgbClr val="000000">
                        <a:alpha val="45000"/>
                      </a:srgbClr>
                    </a:outerShdw>
                  </a:effectLst>
                  <a:latin typeface="Calibri"/>
                </a:rPr>
                <a:t>&amp; Virtual</a:t>
              </a:r>
            </a:p>
          </p:txBody>
        </p:sp>
        <p:sp>
          <p:nvSpPr>
            <p:cNvPr id="51" name="Round Same Side Corner Rectangle 50"/>
            <p:cNvSpPr/>
            <p:nvPr/>
          </p:nvSpPr>
          <p:spPr bwMode="auto">
            <a:xfrm>
              <a:off x="3217332" y="3386672"/>
              <a:ext cx="2700867" cy="702732"/>
            </a:xfrm>
            <a:prstGeom prst="round2SameRect">
              <a:avLst>
                <a:gd name="adj1" fmla="val 0"/>
                <a:gd name="adj2" fmla="val 0"/>
              </a:avLst>
            </a:prstGeom>
            <a:no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1800" b="1" dirty="0" smtClean="0">
                  <a:latin typeface="Calibri"/>
                </a:rPr>
                <a:t>Symantec </a:t>
              </a:r>
            </a:p>
            <a:p>
              <a:pPr lvl="0" algn="ctr" eaLnBrk="0" hangingPunct="0">
                <a:lnSpc>
                  <a:spcPct val="90000"/>
                </a:lnSpc>
                <a:spcAft>
                  <a:spcPts val="0"/>
                </a:spcAft>
                <a:defRPr/>
              </a:pPr>
              <a:r>
                <a:rPr lang="en-US" sz="1800" b="1" dirty="0" smtClean="0">
                  <a:latin typeface="Calibri"/>
                </a:rPr>
                <a:t>Backup </a:t>
              </a:r>
              <a:r>
                <a:rPr lang="en-US" sz="1800" b="1" dirty="0">
                  <a:latin typeface="Calibri"/>
                </a:rPr>
                <a:t>Exec </a:t>
              </a:r>
              <a:r>
                <a:rPr lang="en-US" sz="1800" b="1" dirty="0" smtClean="0">
                  <a:latin typeface="Calibri"/>
                </a:rPr>
                <a:t>2012</a:t>
              </a:r>
              <a:endParaRPr lang="en-US" sz="1800" b="1" dirty="0">
                <a:latin typeface="Calibri"/>
              </a:endParaRPr>
            </a:p>
          </p:txBody>
        </p:sp>
        <p:sp>
          <p:nvSpPr>
            <p:cNvPr id="79" name="Oval 78"/>
            <p:cNvSpPr>
              <a:spLocks noChangeAspect="1"/>
            </p:cNvSpPr>
            <p:nvPr/>
          </p:nvSpPr>
          <p:spPr bwMode="auto">
            <a:xfrm>
              <a:off x="4147130" y="2373255"/>
              <a:ext cx="786593" cy="774739"/>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50" name="Oval 149"/>
            <p:cNvSpPr>
              <a:spLocks noChangeAspect="1"/>
            </p:cNvSpPr>
            <p:nvPr/>
          </p:nvSpPr>
          <p:spPr bwMode="auto">
            <a:xfrm>
              <a:off x="3463418" y="2515515"/>
              <a:ext cx="497720" cy="490219"/>
            </a:xfrm>
            <a:prstGeom prst="ellipse">
              <a:avLst/>
            </a:prstGeom>
            <a:solidFill>
              <a:srgbClr val="5482AB"/>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75" name="Oval 174"/>
            <p:cNvSpPr>
              <a:spLocks noChangeAspect="1"/>
            </p:cNvSpPr>
            <p:nvPr/>
          </p:nvSpPr>
          <p:spPr bwMode="auto">
            <a:xfrm>
              <a:off x="5173853" y="2515515"/>
              <a:ext cx="497719" cy="490218"/>
            </a:xfrm>
            <a:prstGeom prst="ellipse">
              <a:avLst/>
            </a:prstGeom>
            <a:solidFill>
              <a:schemeClr val="accent1"/>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85" name="Right Arrow 184"/>
            <p:cNvSpPr/>
            <p:nvPr/>
          </p:nvSpPr>
          <p:spPr bwMode="auto">
            <a:xfrm>
              <a:off x="3776133" y="2565139"/>
              <a:ext cx="456139" cy="390970"/>
            </a:xfrm>
            <a:prstGeom prst="rightArrow">
              <a:avLst>
                <a:gd name="adj1" fmla="val 57408"/>
                <a:gd name="adj2" fmla="val 50000"/>
              </a:avLst>
            </a:prstGeom>
            <a:gradFill flip="none" rotWithShape="1">
              <a:gsLst>
                <a:gs pos="4000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endParaRPr lang="en-IE" sz="1000" i="1" dirty="0" err="1" smtClean="0">
                <a:solidFill>
                  <a:prstClr val="black"/>
                </a:solidFill>
                <a:latin typeface="Calibri"/>
              </a:endParaRPr>
            </a:p>
          </p:txBody>
        </p:sp>
        <p:sp>
          <p:nvSpPr>
            <p:cNvPr id="186" name="Right Arrow 185"/>
            <p:cNvSpPr/>
            <p:nvPr/>
          </p:nvSpPr>
          <p:spPr bwMode="auto">
            <a:xfrm flipH="1">
              <a:off x="4851401" y="2565139"/>
              <a:ext cx="456139" cy="390970"/>
            </a:xfrm>
            <a:prstGeom prst="rightArrow">
              <a:avLst>
                <a:gd name="adj1" fmla="val 57408"/>
                <a:gd name="adj2" fmla="val 50000"/>
              </a:avLst>
            </a:prstGeom>
            <a:gradFill flip="none" rotWithShape="1">
              <a:gsLst>
                <a:gs pos="40000">
                  <a:schemeClr val="bg1"/>
                </a:gs>
                <a:gs pos="100000">
                  <a:srgbClr val="FFFFFF">
                    <a:alpha val="0"/>
                  </a:srgbClr>
                </a:gs>
              </a:gsLst>
              <a:lin ang="1080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endParaRPr lang="en-IE" sz="1000" i="1" dirty="0" err="1" smtClean="0">
                <a:solidFill>
                  <a:prstClr val="black"/>
                </a:solidFill>
                <a:latin typeface="Calibri"/>
              </a:endParaRPr>
            </a:p>
          </p:txBody>
        </p:sp>
        <p:grpSp>
          <p:nvGrpSpPr>
            <p:cNvPr id="107" name="Group 106"/>
            <p:cNvGrpSpPr/>
            <p:nvPr/>
          </p:nvGrpSpPr>
          <p:grpSpPr>
            <a:xfrm>
              <a:off x="4229814" y="2062575"/>
              <a:ext cx="692697" cy="943376"/>
              <a:chOff x="4277948" y="4016820"/>
              <a:chExt cx="959961" cy="1307359"/>
            </a:xfrm>
          </p:grpSpPr>
          <p:grpSp>
            <p:nvGrpSpPr>
              <p:cNvPr id="114" name="Group 17"/>
              <p:cNvGrpSpPr/>
              <p:nvPr/>
            </p:nvGrpSpPr>
            <p:grpSpPr>
              <a:xfrm>
                <a:off x="4277948" y="4016820"/>
                <a:ext cx="854720" cy="1307359"/>
                <a:chOff x="3098800" y="905646"/>
                <a:chExt cx="3454400" cy="5283774"/>
              </a:xfrm>
            </p:grpSpPr>
            <p:pic>
              <p:nvPicPr>
                <p:cNvPr id="123"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125" name="Picture 124"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129" name="Group 34"/>
                <p:cNvGrpSpPr/>
                <p:nvPr/>
              </p:nvGrpSpPr>
              <p:grpSpPr>
                <a:xfrm>
                  <a:off x="3536357" y="3847059"/>
                  <a:ext cx="972145" cy="1490629"/>
                  <a:chOff x="1081022" y="3847073"/>
                  <a:chExt cx="972145" cy="1490628"/>
                </a:xfrm>
              </p:grpSpPr>
              <p:pic>
                <p:nvPicPr>
                  <p:cNvPr id="145" name="Picture 144"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146"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147" name="Picture 146"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148" name="Picture 147"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134" name="Group 396"/>
                <p:cNvGrpSpPr/>
                <p:nvPr/>
              </p:nvGrpSpPr>
              <p:grpSpPr>
                <a:xfrm>
                  <a:off x="3536357" y="2314605"/>
                  <a:ext cx="972145" cy="1490629"/>
                  <a:chOff x="1081022" y="2314607"/>
                  <a:chExt cx="972145" cy="1490628"/>
                </a:xfrm>
              </p:grpSpPr>
              <p:pic>
                <p:nvPicPr>
                  <p:cNvPr id="136" name="Picture 135"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138" name="Picture 137"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139" name="Picture 138"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144"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115" name="Picture 114" descr="SYM_iso.png"/>
              <p:cNvPicPr>
                <a:picLocks noChangeAspect="1"/>
              </p:cNvPicPr>
              <p:nvPr/>
            </p:nvPicPr>
            <p:blipFill>
              <a:blip r:embed="rId6" cstate="print"/>
              <a:stretch>
                <a:fillRect/>
              </a:stretch>
            </p:blipFill>
            <p:spPr>
              <a:xfrm>
                <a:off x="4698957" y="4536439"/>
                <a:ext cx="272550" cy="446981"/>
              </a:xfrm>
              <a:prstGeom prst="rect">
                <a:avLst/>
              </a:prstGeom>
            </p:spPr>
          </p:pic>
          <p:grpSp>
            <p:nvGrpSpPr>
              <p:cNvPr id="116" name="Group 17"/>
              <p:cNvGrpSpPr>
                <a:grpSpLocks noChangeAspect="1"/>
              </p:cNvGrpSpPr>
              <p:nvPr/>
            </p:nvGrpSpPr>
            <p:grpSpPr>
              <a:xfrm>
                <a:off x="4809017" y="4109086"/>
                <a:ext cx="428892" cy="427668"/>
                <a:chOff x="2945554" y="1095081"/>
                <a:chExt cx="612371" cy="574069"/>
              </a:xfrm>
            </p:grpSpPr>
            <p:sp>
              <p:nvSpPr>
                <p:cNvPr id="117" name="Oval 116"/>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18"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19" name="Group 16"/>
                <p:cNvGrpSpPr/>
                <p:nvPr/>
              </p:nvGrpSpPr>
              <p:grpSpPr>
                <a:xfrm>
                  <a:off x="3179547" y="1370500"/>
                  <a:ext cx="230981" cy="132829"/>
                  <a:chOff x="3757613" y="1285875"/>
                  <a:chExt cx="230981" cy="132829"/>
                </a:xfrm>
              </p:grpSpPr>
              <p:sp>
                <p:nvSpPr>
                  <p:cNvPr id="120"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21" name="Rectangle 120"/>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22" name="Rectangle 121"/>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grpSp>
          <p:nvGrpSpPr>
            <p:cNvPr id="151" name="Group 238"/>
            <p:cNvGrpSpPr>
              <a:grpSpLocks noChangeAspect="1"/>
            </p:cNvGrpSpPr>
            <p:nvPr/>
          </p:nvGrpSpPr>
          <p:grpSpPr>
            <a:xfrm>
              <a:off x="3524252" y="2345264"/>
              <a:ext cx="376051" cy="561889"/>
              <a:chOff x="6125007" y="1676400"/>
              <a:chExt cx="2254250" cy="3448050"/>
            </a:xfrm>
          </p:grpSpPr>
          <p:pic>
            <p:nvPicPr>
              <p:cNvPr id="152" name="Picture 151" descr="rack.png"/>
              <p:cNvPicPr>
                <a:picLocks noChangeAspect="1"/>
              </p:cNvPicPr>
              <p:nvPr/>
            </p:nvPicPr>
            <p:blipFill>
              <a:blip r:embed="rId7" cstate="print"/>
              <a:stretch>
                <a:fillRect/>
              </a:stretch>
            </p:blipFill>
            <p:spPr>
              <a:xfrm>
                <a:off x="6125007" y="1676400"/>
                <a:ext cx="2254250" cy="3448050"/>
              </a:xfrm>
              <a:prstGeom prst="rect">
                <a:avLst/>
              </a:prstGeom>
            </p:spPr>
          </p:pic>
          <p:pic>
            <p:nvPicPr>
              <p:cNvPr id="153" name="Picture 152" descr="IMG_diskarray_face.png"/>
              <p:cNvPicPr>
                <a:picLocks noChangeAspect="1"/>
              </p:cNvPicPr>
              <p:nvPr/>
            </p:nvPicPr>
            <p:blipFill>
              <a:blip r:embed="rId8" cstate="print"/>
              <a:stretch>
                <a:fillRect/>
              </a:stretch>
            </p:blipFill>
            <p:spPr>
              <a:xfrm>
                <a:off x="6397235" y="3793277"/>
                <a:ext cx="647700" cy="777240"/>
              </a:xfrm>
              <a:prstGeom prst="rect">
                <a:avLst/>
              </a:prstGeom>
            </p:spPr>
          </p:pic>
          <p:pic>
            <p:nvPicPr>
              <p:cNvPr id="154" name="Picture 153" descr="IMG_diskarray_face.png"/>
              <p:cNvPicPr>
                <a:picLocks noChangeAspect="1"/>
              </p:cNvPicPr>
              <p:nvPr/>
            </p:nvPicPr>
            <p:blipFill>
              <a:blip r:embed="rId8" cstate="print"/>
              <a:stretch>
                <a:fillRect/>
              </a:stretch>
            </p:blipFill>
            <p:spPr>
              <a:xfrm>
                <a:off x="6397236" y="3374177"/>
                <a:ext cx="647700" cy="777238"/>
              </a:xfrm>
              <a:prstGeom prst="rect">
                <a:avLst/>
              </a:prstGeom>
            </p:spPr>
          </p:pic>
          <p:pic>
            <p:nvPicPr>
              <p:cNvPr id="155" name="Picture 154" descr="IMG_switchface.png"/>
              <p:cNvPicPr>
                <a:picLocks noChangeAspect="1"/>
              </p:cNvPicPr>
              <p:nvPr/>
            </p:nvPicPr>
            <p:blipFill>
              <a:blip r:embed="rId9" cstate="print"/>
              <a:stretch>
                <a:fillRect/>
              </a:stretch>
            </p:blipFill>
            <p:spPr>
              <a:xfrm>
                <a:off x="6391520" y="3237442"/>
                <a:ext cx="653415" cy="497840"/>
              </a:xfrm>
              <a:prstGeom prst="rect">
                <a:avLst/>
              </a:prstGeom>
            </p:spPr>
          </p:pic>
          <p:pic>
            <p:nvPicPr>
              <p:cNvPr id="156" name="Picture 155" descr="IMG_switchface.png"/>
              <p:cNvPicPr>
                <a:picLocks noChangeAspect="1"/>
              </p:cNvPicPr>
              <p:nvPr/>
            </p:nvPicPr>
            <p:blipFill>
              <a:blip r:embed="rId9" cstate="print"/>
              <a:stretch>
                <a:fillRect/>
              </a:stretch>
            </p:blipFill>
            <p:spPr>
              <a:xfrm>
                <a:off x="6391521" y="3098449"/>
                <a:ext cx="653415" cy="497840"/>
              </a:xfrm>
              <a:prstGeom prst="rect">
                <a:avLst/>
              </a:prstGeom>
            </p:spPr>
          </p:pic>
          <p:pic>
            <p:nvPicPr>
              <p:cNvPr id="157" name="Picture 156" descr="IMG_switchface.png"/>
              <p:cNvPicPr>
                <a:picLocks noChangeAspect="1"/>
              </p:cNvPicPr>
              <p:nvPr/>
            </p:nvPicPr>
            <p:blipFill>
              <a:blip r:embed="rId9" cstate="print"/>
              <a:stretch>
                <a:fillRect/>
              </a:stretch>
            </p:blipFill>
            <p:spPr>
              <a:xfrm>
                <a:off x="6391521" y="2820458"/>
                <a:ext cx="653415" cy="497840"/>
              </a:xfrm>
              <a:prstGeom prst="rect">
                <a:avLst/>
              </a:prstGeom>
            </p:spPr>
          </p:pic>
          <p:pic>
            <p:nvPicPr>
              <p:cNvPr id="158" name="Picture 157" descr="IMG_switchface.png"/>
              <p:cNvPicPr>
                <a:picLocks noChangeAspect="1"/>
              </p:cNvPicPr>
              <p:nvPr/>
            </p:nvPicPr>
            <p:blipFill>
              <a:blip r:embed="rId9" cstate="print"/>
              <a:stretch>
                <a:fillRect/>
              </a:stretch>
            </p:blipFill>
            <p:spPr>
              <a:xfrm>
                <a:off x="6391520" y="2959452"/>
                <a:ext cx="653415" cy="497840"/>
              </a:xfrm>
              <a:prstGeom prst="rect">
                <a:avLst/>
              </a:prstGeom>
            </p:spPr>
          </p:pic>
          <p:pic>
            <p:nvPicPr>
              <p:cNvPr id="159" name="Picture 158" descr="IMG_routerface.png"/>
              <p:cNvPicPr>
                <a:picLocks noChangeAspect="1"/>
              </p:cNvPicPr>
              <p:nvPr/>
            </p:nvPicPr>
            <p:blipFill>
              <a:blip r:embed="rId10" cstate="print"/>
              <a:stretch>
                <a:fillRect/>
              </a:stretch>
            </p:blipFill>
            <p:spPr>
              <a:xfrm>
                <a:off x="6391518" y="2601384"/>
                <a:ext cx="653415" cy="578739"/>
              </a:xfrm>
              <a:prstGeom prst="rect">
                <a:avLst/>
              </a:prstGeom>
            </p:spPr>
          </p:pic>
        </p:grpSp>
        <p:grpSp>
          <p:nvGrpSpPr>
            <p:cNvPr id="176" name="Group 238"/>
            <p:cNvGrpSpPr>
              <a:grpSpLocks noChangeAspect="1"/>
            </p:cNvGrpSpPr>
            <p:nvPr/>
          </p:nvGrpSpPr>
          <p:grpSpPr>
            <a:xfrm>
              <a:off x="5226221" y="2345265"/>
              <a:ext cx="376050" cy="561888"/>
              <a:chOff x="6125007" y="1676400"/>
              <a:chExt cx="2254250" cy="3448050"/>
            </a:xfrm>
          </p:grpSpPr>
          <p:pic>
            <p:nvPicPr>
              <p:cNvPr id="177" name="Picture 176" descr="rack.png"/>
              <p:cNvPicPr>
                <a:picLocks noChangeAspect="1"/>
              </p:cNvPicPr>
              <p:nvPr/>
            </p:nvPicPr>
            <p:blipFill>
              <a:blip r:embed="rId7" cstate="print"/>
              <a:stretch>
                <a:fillRect/>
              </a:stretch>
            </p:blipFill>
            <p:spPr>
              <a:xfrm>
                <a:off x="6125007" y="1676400"/>
                <a:ext cx="2254250" cy="3448050"/>
              </a:xfrm>
              <a:prstGeom prst="rect">
                <a:avLst/>
              </a:prstGeom>
            </p:spPr>
          </p:pic>
          <p:pic>
            <p:nvPicPr>
              <p:cNvPr id="178" name="Picture 177" descr="IMG_diskarray_face.png"/>
              <p:cNvPicPr>
                <a:picLocks noChangeAspect="1"/>
              </p:cNvPicPr>
              <p:nvPr/>
            </p:nvPicPr>
            <p:blipFill>
              <a:blip r:embed="rId8" cstate="print"/>
              <a:stretch>
                <a:fillRect/>
              </a:stretch>
            </p:blipFill>
            <p:spPr>
              <a:xfrm>
                <a:off x="6397235" y="3793277"/>
                <a:ext cx="647700" cy="777240"/>
              </a:xfrm>
              <a:prstGeom prst="rect">
                <a:avLst/>
              </a:prstGeom>
            </p:spPr>
          </p:pic>
          <p:pic>
            <p:nvPicPr>
              <p:cNvPr id="179" name="Picture 178" descr="IMG_diskarray_face.png"/>
              <p:cNvPicPr>
                <a:picLocks noChangeAspect="1"/>
              </p:cNvPicPr>
              <p:nvPr/>
            </p:nvPicPr>
            <p:blipFill>
              <a:blip r:embed="rId8" cstate="print"/>
              <a:stretch>
                <a:fillRect/>
              </a:stretch>
            </p:blipFill>
            <p:spPr>
              <a:xfrm>
                <a:off x="6397236" y="3374177"/>
                <a:ext cx="647700" cy="777238"/>
              </a:xfrm>
              <a:prstGeom prst="rect">
                <a:avLst/>
              </a:prstGeom>
            </p:spPr>
          </p:pic>
          <p:pic>
            <p:nvPicPr>
              <p:cNvPr id="180" name="Picture 179" descr="IMG_switchface.png"/>
              <p:cNvPicPr>
                <a:picLocks noChangeAspect="1"/>
              </p:cNvPicPr>
              <p:nvPr/>
            </p:nvPicPr>
            <p:blipFill>
              <a:blip r:embed="rId9" cstate="print"/>
              <a:stretch>
                <a:fillRect/>
              </a:stretch>
            </p:blipFill>
            <p:spPr>
              <a:xfrm>
                <a:off x="6391520" y="3237442"/>
                <a:ext cx="653415" cy="497840"/>
              </a:xfrm>
              <a:prstGeom prst="rect">
                <a:avLst/>
              </a:prstGeom>
            </p:spPr>
          </p:pic>
          <p:pic>
            <p:nvPicPr>
              <p:cNvPr id="181" name="Picture 180" descr="IMG_switchface.png"/>
              <p:cNvPicPr>
                <a:picLocks noChangeAspect="1"/>
              </p:cNvPicPr>
              <p:nvPr/>
            </p:nvPicPr>
            <p:blipFill>
              <a:blip r:embed="rId9" cstate="print"/>
              <a:stretch>
                <a:fillRect/>
              </a:stretch>
            </p:blipFill>
            <p:spPr>
              <a:xfrm>
                <a:off x="6391521" y="3098449"/>
                <a:ext cx="653415" cy="497840"/>
              </a:xfrm>
              <a:prstGeom prst="rect">
                <a:avLst/>
              </a:prstGeom>
            </p:spPr>
          </p:pic>
          <p:pic>
            <p:nvPicPr>
              <p:cNvPr id="182" name="Picture 181" descr="IMG_switchface.png"/>
              <p:cNvPicPr>
                <a:picLocks noChangeAspect="1"/>
              </p:cNvPicPr>
              <p:nvPr/>
            </p:nvPicPr>
            <p:blipFill>
              <a:blip r:embed="rId9" cstate="print"/>
              <a:stretch>
                <a:fillRect/>
              </a:stretch>
            </p:blipFill>
            <p:spPr>
              <a:xfrm>
                <a:off x="6391521" y="2820458"/>
                <a:ext cx="653415" cy="497840"/>
              </a:xfrm>
              <a:prstGeom prst="rect">
                <a:avLst/>
              </a:prstGeom>
            </p:spPr>
          </p:pic>
          <p:pic>
            <p:nvPicPr>
              <p:cNvPr id="183" name="Picture 182" descr="IMG_switchface.png"/>
              <p:cNvPicPr>
                <a:picLocks noChangeAspect="1"/>
              </p:cNvPicPr>
              <p:nvPr/>
            </p:nvPicPr>
            <p:blipFill>
              <a:blip r:embed="rId9" cstate="print"/>
              <a:stretch>
                <a:fillRect/>
              </a:stretch>
            </p:blipFill>
            <p:spPr>
              <a:xfrm>
                <a:off x="6391520" y="2959452"/>
                <a:ext cx="653415" cy="497840"/>
              </a:xfrm>
              <a:prstGeom prst="rect">
                <a:avLst/>
              </a:prstGeom>
            </p:spPr>
          </p:pic>
          <p:pic>
            <p:nvPicPr>
              <p:cNvPr id="184" name="Picture 183" descr="IMG_routerface.png"/>
              <p:cNvPicPr>
                <a:picLocks noChangeAspect="1"/>
              </p:cNvPicPr>
              <p:nvPr/>
            </p:nvPicPr>
            <p:blipFill>
              <a:blip r:embed="rId10" cstate="print"/>
              <a:stretch>
                <a:fillRect/>
              </a:stretch>
            </p:blipFill>
            <p:spPr>
              <a:xfrm>
                <a:off x="6391518" y="2601384"/>
                <a:ext cx="653415" cy="578739"/>
              </a:xfrm>
              <a:prstGeom prst="rect">
                <a:avLst/>
              </a:prstGeom>
            </p:spPr>
          </p:pic>
        </p:grpSp>
        <p:pic>
          <p:nvPicPr>
            <p:cNvPr id="187" name="Picture 186" descr="vm_hypervisor.png"/>
            <p:cNvPicPr>
              <a:picLocks noChangeAspect="1"/>
            </p:cNvPicPr>
            <p:nvPr/>
          </p:nvPicPr>
          <p:blipFill>
            <a:blip r:embed="rId11" cstate="print"/>
            <a:stretch>
              <a:fillRect/>
            </a:stretch>
          </p:blipFill>
          <p:spPr>
            <a:xfrm>
              <a:off x="5410672" y="2313873"/>
              <a:ext cx="405928" cy="378524"/>
            </a:xfrm>
            <a:prstGeom prst="rect">
              <a:avLst/>
            </a:prstGeom>
          </p:spPr>
        </p:pic>
      </p:grpSp>
      <p:grpSp>
        <p:nvGrpSpPr>
          <p:cNvPr id="7" name="Group 6"/>
          <p:cNvGrpSpPr/>
          <p:nvPr/>
        </p:nvGrpSpPr>
        <p:grpSpPr>
          <a:xfrm>
            <a:off x="6062133" y="1193802"/>
            <a:ext cx="2700867" cy="4825999"/>
            <a:chOff x="6062133" y="1193802"/>
            <a:chExt cx="2700867" cy="4825999"/>
          </a:xfrm>
        </p:grpSpPr>
        <p:sp>
          <p:nvSpPr>
            <p:cNvPr id="46" name="Round Same Side Corner Rectangle 45"/>
            <p:cNvSpPr/>
            <p:nvPr/>
          </p:nvSpPr>
          <p:spPr bwMode="auto">
            <a:xfrm>
              <a:off x="6062133" y="1905000"/>
              <a:ext cx="2700867" cy="4114801"/>
            </a:xfrm>
            <a:prstGeom prst="round2SameRect">
              <a:avLst>
                <a:gd name="adj1" fmla="val 0"/>
                <a:gd name="adj2" fmla="val 2282"/>
              </a:avLst>
            </a:prstGeom>
            <a:solidFill>
              <a:schemeClr val="accent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2240280" rIns="91440" bIns="228600" numCol="1" rtlCol="0" anchor="t" anchorCtr="0" compatLnSpc="1">
              <a:prstTxWarp prst="textNoShape">
                <a:avLst/>
              </a:prstTxWarp>
            </a:bodyPr>
            <a:lstStyle/>
            <a:p>
              <a:pPr marL="182880" lvl="0" indent="-182880">
                <a:spcAft>
                  <a:spcPts val="300"/>
                </a:spcAft>
                <a:buClr>
                  <a:srgbClr val="5482AB">
                    <a:lumMod val="50000"/>
                  </a:srgbClr>
                </a:buClr>
                <a:buFontTx/>
                <a:buChar char="•"/>
                <a:defRPr/>
              </a:pPr>
              <a:r>
                <a:rPr lang="en-US" sz="1500" dirty="0">
                  <a:solidFill>
                    <a:schemeClr val="bg2">
                      <a:lumMod val="50000"/>
                    </a:schemeClr>
                  </a:solidFill>
                  <a:latin typeface="Calibri"/>
                </a:rPr>
                <a:t>Total protection </a:t>
              </a:r>
              <a:r>
                <a:rPr lang="en-US" sz="1500" dirty="0" smtClean="0">
                  <a:solidFill>
                    <a:schemeClr val="bg2">
                      <a:lumMod val="50000"/>
                    </a:schemeClr>
                  </a:solidFill>
                  <a:latin typeface="Calibri"/>
                </a:rPr>
                <a:t>for VMware® </a:t>
              </a:r>
              <a:r>
                <a:rPr lang="en-US" sz="1500" dirty="0">
                  <a:solidFill>
                    <a:schemeClr val="bg2">
                      <a:lumMod val="50000"/>
                    </a:schemeClr>
                  </a:solidFill>
                  <a:latin typeface="Calibri"/>
                </a:rPr>
                <a:t>or </a:t>
              </a:r>
              <a:r>
                <a:rPr lang="en-US" sz="1500" dirty="0" smtClean="0">
                  <a:solidFill>
                    <a:schemeClr val="bg2">
                      <a:lumMod val="50000"/>
                    </a:schemeClr>
                  </a:solidFill>
                  <a:latin typeface="Calibri"/>
                </a:rPr>
                <a:t>Hyper</a:t>
              </a:r>
              <a:r>
                <a:rPr lang="en-US" sz="1500" dirty="0">
                  <a:solidFill>
                    <a:schemeClr val="bg2">
                      <a:lumMod val="50000"/>
                    </a:schemeClr>
                  </a:solidFill>
                  <a:latin typeface="Calibri"/>
                </a:rPr>
                <a:t>-V systems</a:t>
              </a:r>
            </a:p>
            <a:p>
              <a:pPr marL="182880" lvl="0" indent="-182880">
                <a:spcAft>
                  <a:spcPts val="300"/>
                </a:spcAft>
                <a:buClr>
                  <a:srgbClr val="5482AB">
                    <a:lumMod val="50000"/>
                  </a:srgbClr>
                </a:buClr>
                <a:buFontTx/>
                <a:buChar char="•"/>
                <a:defRPr/>
              </a:pPr>
              <a:r>
                <a:rPr lang="en-US" sz="1500" dirty="0">
                  <a:solidFill>
                    <a:schemeClr val="bg2">
                      <a:lumMod val="50000"/>
                    </a:schemeClr>
                  </a:solidFill>
                  <a:latin typeface="Calibri"/>
                </a:rPr>
                <a:t>Licensed per hypervisor socket</a:t>
              </a:r>
            </a:p>
            <a:p>
              <a:pPr marL="182880" lvl="0" indent="-182880">
                <a:spcAft>
                  <a:spcPts val="300"/>
                </a:spcAft>
                <a:buClr>
                  <a:srgbClr val="5482AB">
                    <a:lumMod val="50000"/>
                  </a:srgbClr>
                </a:buClr>
                <a:buFontTx/>
                <a:buChar char="•"/>
                <a:defRPr/>
              </a:pPr>
              <a:r>
                <a:rPr lang="en-US" sz="1500" dirty="0">
                  <a:solidFill>
                    <a:schemeClr val="bg2">
                      <a:lumMod val="50000"/>
                    </a:schemeClr>
                  </a:solidFill>
                  <a:latin typeface="Calibri"/>
                </a:rPr>
                <a:t>Includes </a:t>
              </a:r>
              <a:r>
                <a:rPr lang="en-US" sz="1500" dirty="0" smtClean="0">
                  <a:solidFill>
                    <a:schemeClr val="bg2">
                      <a:lumMod val="50000"/>
                    </a:schemeClr>
                  </a:solidFill>
                  <a:latin typeface="Calibri"/>
                </a:rPr>
                <a:t>application protection </a:t>
              </a:r>
              <a:r>
                <a:rPr lang="en-US" sz="1500" dirty="0">
                  <a:solidFill>
                    <a:schemeClr val="bg2">
                      <a:lumMod val="50000"/>
                    </a:schemeClr>
                  </a:solidFill>
                  <a:latin typeface="Calibri"/>
                </a:rPr>
                <a:t>and full system recovery</a:t>
              </a:r>
            </a:p>
          </p:txBody>
        </p:sp>
        <p:sp>
          <p:nvSpPr>
            <p:cNvPr id="42" name="Round Same Side Corner Rectangle 41"/>
            <p:cNvSpPr/>
            <p:nvPr/>
          </p:nvSpPr>
          <p:spPr bwMode="auto">
            <a:xfrm>
              <a:off x="6062133" y="1193802"/>
              <a:ext cx="2700867" cy="745066"/>
            </a:xfrm>
            <a:prstGeom prst="round2SameRect">
              <a:avLst>
                <a:gd name="adj1" fmla="val 5089"/>
                <a:gd name="adj2" fmla="val 0"/>
              </a:avLst>
            </a:prstGeom>
            <a:solidFill>
              <a:schemeClr val="accent3">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a:solidFill>
                    <a:schemeClr val="bg1"/>
                  </a:solidFill>
                  <a:effectLst>
                    <a:outerShdw blurRad="12700" dist="12700" dir="16200000" algn="tl" rotWithShape="0">
                      <a:srgbClr val="000000">
                        <a:alpha val="45000"/>
                      </a:srgbClr>
                    </a:outerShdw>
                  </a:effectLst>
                  <a:latin typeface="Calibri"/>
                </a:rPr>
                <a:t>Virtual Only</a:t>
              </a:r>
            </a:p>
          </p:txBody>
        </p:sp>
        <p:sp>
          <p:nvSpPr>
            <p:cNvPr id="49" name="Round Same Side Corner Rectangle 48"/>
            <p:cNvSpPr/>
            <p:nvPr/>
          </p:nvSpPr>
          <p:spPr bwMode="auto">
            <a:xfrm>
              <a:off x="6062133" y="3386672"/>
              <a:ext cx="2700867" cy="694265"/>
            </a:xfrm>
            <a:prstGeom prst="round2SameRect">
              <a:avLst>
                <a:gd name="adj1" fmla="val 0"/>
                <a:gd name="adj2" fmla="val 0"/>
              </a:avLst>
            </a:prstGeom>
            <a:no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1800" b="1" dirty="0" smtClean="0">
                  <a:latin typeface="Calibri"/>
                </a:rPr>
                <a:t>Symantec Backup Exec™ </a:t>
              </a:r>
              <a:r>
                <a:rPr lang="en-US" sz="1800" b="1" dirty="0">
                  <a:latin typeface="Calibri"/>
                </a:rPr>
                <a:t>2012 </a:t>
              </a:r>
              <a:r>
                <a:rPr lang="en-US" sz="1800" b="1" dirty="0" smtClean="0">
                  <a:latin typeface="Calibri"/>
                </a:rPr>
                <a:t>V-Ray </a:t>
              </a:r>
              <a:r>
                <a:rPr lang="en-US" sz="1800" b="1" dirty="0">
                  <a:latin typeface="Calibri"/>
                </a:rPr>
                <a:t>Edition</a:t>
              </a:r>
            </a:p>
          </p:txBody>
        </p:sp>
        <p:grpSp>
          <p:nvGrpSpPr>
            <p:cNvPr id="3" name="Group 2"/>
            <p:cNvGrpSpPr/>
            <p:nvPr/>
          </p:nvGrpSpPr>
          <p:grpSpPr>
            <a:xfrm>
              <a:off x="6333475" y="2045832"/>
              <a:ext cx="2231366" cy="1110629"/>
              <a:chOff x="3404003" y="2282900"/>
              <a:chExt cx="2231366" cy="1110629"/>
            </a:xfrm>
          </p:grpSpPr>
          <p:sp>
            <p:nvSpPr>
              <p:cNvPr id="161" name="Freeform 160"/>
              <p:cNvSpPr/>
              <p:nvPr/>
            </p:nvSpPr>
            <p:spPr bwMode="auto">
              <a:xfrm rot="15273991">
                <a:off x="4101830" y="1653673"/>
                <a:ext cx="904312" cy="2162766"/>
              </a:xfrm>
              <a:custGeom>
                <a:avLst/>
                <a:gdLst>
                  <a:gd name="connsiteX0" fmla="*/ 0 w 1284059"/>
                  <a:gd name="connsiteY0" fmla="*/ 2483169 h 2483169"/>
                  <a:gd name="connsiteX1" fmla="*/ 241853 w 1284059"/>
                  <a:gd name="connsiteY1" fmla="*/ 0 h 2483169"/>
                  <a:gd name="connsiteX2" fmla="*/ 1042206 w 1284059"/>
                  <a:gd name="connsiteY2" fmla="*/ 0 h 2483169"/>
                  <a:gd name="connsiteX3" fmla="*/ 1284059 w 1284059"/>
                  <a:gd name="connsiteY3" fmla="*/ 2483169 h 2483169"/>
                  <a:gd name="connsiteX4" fmla="*/ 0 w 1284059"/>
                  <a:gd name="connsiteY4" fmla="*/ 2483169 h 2483169"/>
                  <a:gd name="connsiteX0" fmla="*/ 19664 w 1303723"/>
                  <a:gd name="connsiteY0" fmla="*/ 2483169 h 2483169"/>
                  <a:gd name="connsiteX1" fmla="*/ 0 w 1303723"/>
                  <a:gd name="connsiteY1" fmla="*/ 898702 h 2483169"/>
                  <a:gd name="connsiteX2" fmla="*/ 1061870 w 1303723"/>
                  <a:gd name="connsiteY2" fmla="*/ 0 h 2483169"/>
                  <a:gd name="connsiteX3" fmla="*/ 1303723 w 1303723"/>
                  <a:gd name="connsiteY3" fmla="*/ 2483169 h 2483169"/>
                  <a:gd name="connsiteX4" fmla="*/ 19664 w 1303723"/>
                  <a:gd name="connsiteY4" fmla="*/ 2483169 h 2483169"/>
                  <a:gd name="connsiteX0" fmla="*/ 19664 w 1361293"/>
                  <a:gd name="connsiteY0" fmla="*/ 2483169 h 2483169"/>
                  <a:gd name="connsiteX1" fmla="*/ 0 w 1361293"/>
                  <a:gd name="connsiteY1" fmla="*/ 898702 h 2483169"/>
                  <a:gd name="connsiteX2" fmla="*/ 1061870 w 1361293"/>
                  <a:gd name="connsiteY2" fmla="*/ 0 h 2483169"/>
                  <a:gd name="connsiteX3" fmla="*/ 1361293 w 1361293"/>
                  <a:gd name="connsiteY3" fmla="*/ 2068236 h 2483169"/>
                  <a:gd name="connsiteX4" fmla="*/ 19664 w 1361293"/>
                  <a:gd name="connsiteY4" fmla="*/ 2483169 h 2483169"/>
                  <a:gd name="connsiteX0" fmla="*/ 0 w 1434665"/>
                  <a:gd name="connsiteY0" fmla="*/ 2600869 h 2600869"/>
                  <a:gd name="connsiteX1" fmla="*/ 73372 w 1434665"/>
                  <a:gd name="connsiteY1" fmla="*/ 898702 h 2600869"/>
                  <a:gd name="connsiteX2" fmla="*/ 1135242 w 1434665"/>
                  <a:gd name="connsiteY2" fmla="*/ 0 h 2600869"/>
                  <a:gd name="connsiteX3" fmla="*/ 1434665 w 1434665"/>
                  <a:gd name="connsiteY3" fmla="*/ 2068236 h 2600869"/>
                  <a:gd name="connsiteX4" fmla="*/ 0 w 1434665"/>
                  <a:gd name="connsiteY4" fmla="*/ 2600869 h 2600869"/>
                  <a:gd name="connsiteX0" fmla="*/ 26239 w 1460904"/>
                  <a:gd name="connsiteY0" fmla="*/ 2600869 h 2600869"/>
                  <a:gd name="connsiteX1" fmla="*/ 0 w 1460904"/>
                  <a:gd name="connsiteY1" fmla="*/ 466107 h 2600869"/>
                  <a:gd name="connsiteX2" fmla="*/ 1161481 w 1460904"/>
                  <a:gd name="connsiteY2" fmla="*/ 0 h 2600869"/>
                  <a:gd name="connsiteX3" fmla="*/ 1460904 w 1460904"/>
                  <a:gd name="connsiteY3" fmla="*/ 2068236 h 2600869"/>
                  <a:gd name="connsiteX4" fmla="*/ 26239 w 1460904"/>
                  <a:gd name="connsiteY4" fmla="*/ 2600869 h 2600869"/>
                  <a:gd name="connsiteX0" fmla="*/ 26239 w 1460904"/>
                  <a:gd name="connsiteY0" fmla="*/ 3131297 h 3131297"/>
                  <a:gd name="connsiteX1" fmla="*/ 0 w 1460904"/>
                  <a:gd name="connsiteY1" fmla="*/ 996535 h 3131297"/>
                  <a:gd name="connsiteX2" fmla="*/ 909593 w 1460904"/>
                  <a:gd name="connsiteY2" fmla="*/ 0 h 3131297"/>
                  <a:gd name="connsiteX3" fmla="*/ 1460904 w 1460904"/>
                  <a:gd name="connsiteY3" fmla="*/ 2598664 h 3131297"/>
                  <a:gd name="connsiteX4" fmla="*/ 26239 w 1460904"/>
                  <a:gd name="connsiteY4" fmla="*/ 3131297 h 3131297"/>
                  <a:gd name="connsiteX0" fmla="*/ 0 w 1434665"/>
                  <a:gd name="connsiteY0" fmla="*/ 3131297 h 3131297"/>
                  <a:gd name="connsiteX1" fmla="*/ 68539 w 1434665"/>
                  <a:gd name="connsiteY1" fmla="*/ 806517 h 3131297"/>
                  <a:gd name="connsiteX2" fmla="*/ 883354 w 1434665"/>
                  <a:gd name="connsiteY2" fmla="*/ 0 h 3131297"/>
                  <a:gd name="connsiteX3" fmla="*/ 1434665 w 1434665"/>
                  <a:gd name="connsiteY3" fmla="*/ 2598664 h 3131297"/>
                  <a:gd name="connsiteX4" fmla="*/ 0 w 1434665"/>
                  <a:gd name="connsiteY4" fmla="*/ 3131297 h 3131297"/>
                  <a:gd name="connsiteX0" fmla="*/ 0 w 1434665"/>
                  <a:gd name="connsiteY0" fmla="*/ 3131297 h 3131297"/>
                  <a:gd name="connsiteX1" fmla="*/ 240645 w 1434665"/>
                  <a:gd name="connsiteY1" fmla="*/ 492473 h 3131297"/>
                  <a:gd name="connsiteX2" fmla="*/ 883354 w 1434665"/>
                  <a:gd name="connsiteY2" fmla="*/ 0 h 3131297"/>
                  <a:gd name="connsiteX3" fmla="*/ 1434665 w 1434665"/>
                  <a:gd name="connsiteY3" fmla="*/ 2598664 h 3131297"/>
                  <a:gd name="connsiteX4" fmla="*/ 0 w 1434665"/>
                  <a:gd name="connsiteY4" fmla="*/ 3131297 h 3131297"/>
                  <a:gd name="connsiteX0" fmla="*/ 0 w 1434665"/>
                  <a:gd name="connsiteY0" fmla="*/ 3018289 h 3018289"/>
                  <a:gd name="connsiteX1" fmla="*/ 240645 w 1434665"/>
                  <a:gd name="connsiteY1" fmla="*/ 379465 h 3018289"/>
                  <a:gd name="connsiteX2" fmla="*/ 801334 w 1434665"/>
                  <a:gd name="connsiteY2" fmla="*/ 0 h 3018289"/>
                  <a:gd name="connsiteX3" fmla="*/ 1434665 w 1434665"/>
                  <a:gd name="connsiteY3" fmla="*/ 2485656 h 3018289"/>
                  <a:gd name="connsiteX4" fmla="*/ 0 w 1434665"/>
                  <a:gd name="connsiteY4" fmla="*/ 3018289 h 3018289"/>
                  <a:gd name="connsiteX0" fmla="*/ 0 w 1434665"/>
                  <a:gd name="connsiteY0" fmla="*/ 3049810 h 3049810"/>
                  <a:gd name="connsiteX1" fmla="*/ 240645 w 1434665"/>
                  <a:gd name="connsiteY1" fmla="*/ 410986 h 3049810"/>
                  <a:gd name="connsiteX2" fmla="*/ 768392 w 1434665"/>
                  <a:gd name="connsiteY2" fmla="*/ 0 h 3049810"/>
                  <a:gd name="connsiteX3" fmla="*/ 1434665 w 1434665"/>
                  <a:gd name="connsiteY3" fmla="*/ 2517177 h 3049810"/>
                  <a:gd name="connsiteX4" fmla="*/ 0 w 1434665"/>
                  <a:gd name="connsiteY4" fmla="*/ 3049810 h 304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4665" h="3049810">
                    <a:moveTo>
                      <a:pt x="0" y="3049810"/>
                    </a:moveTo>
                    <a:lnTo>
                      <a:pt x="240645" y="410986"/>
                    </a:lnTo>
                    <a:lnTo>
                      <a:pt x="768392" y="0"/>
                    </a:lnTo>
                    <a:lnTo>
                      <a:pt x="1434665" y="2517177"/>
                    </a:lnTo>
                    <a:lnTo>
                      <a:pt x="0" y="3049810"/>
                    </a:lnTo>
                    <a:close/>
                  </a:path>
                </a:pathLst>
              </a:custGeom>
              <a:gradFill flip="none" rotWithShape="1">
                <a:gsLst>
                  <a:gs pos="0">
                    <a:schemeClr val="bg1">
                      <a:alpha val="70000"/>
                    </a:schemeClr>
                  </a:gs>
                  <a:gs pos="68000">
                    <a:srgbClr val="FFFFFF">
                      <a:alpha val="0"/>
                    </a:srgbClr>
                  </a:gs>
                </a:gsLst>
                <a:lin ang="2460000" scaled="0"/>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0" name="Oval 99"/>
              <p:cNvSpPr>
                <a:spLocks noChangeAspect="1"/>
              </p:cNvSpPr>
              <p:nvPr/>
            </p:nvSpPr>
            <p:spPr bwMode="auto">
              <a:xfrm>
                <a:off x="3404003" y="2618790"/>
                <a:ext cx="786593" cy="774739"/>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01" name="Group 100"/>
              <p:cNvGrpSpPr/>
              <p:nvPr/>
            </p:nvGrpSpPr>
            <p:grpSpPr>
              <a:xfrm>
                <a:off x="3501685" y="2308110"/>
                <a:ext cx="692697" cy="943376"/>
                <a:chOff x="4277948" y="4016820"/>
                <a:chExt cx="959961" cy="1307359"/>
              </a:xfrm>
            </p:grpSpPr>
            <p:grpSp>
              <p:nvGrpSpPr>
                <p:cNvPr id="102" name="Group 17"/>
                <p:cNvGrpSpPr/>
                <p:nvPr/>
              </p:nvGrpSpPr>
              <p:grpSpPr>
                <a:xfrm>
                  <a:off x="4277948" y="4016820"/>
                  <a:ext cx="854720" cy="1307359"/>
                  <a:chOff x="3098800" y="905646"/>
                  <a:chExt cx="3454400" cy="5283774"/>
                </a:xfrm>
              </p:grpSpPr>
              <p:pic>
                <p:nvPicPr>
                  <p:cNvPr id="112"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113" name="Picture 112"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124" name="Group 34"/>
                  <p:cNvGrpSpPr/>
                  <p:nvPr/>
                </p:nvGrpSpPr>
                <p:grpSpPr>
                  <a:xfrm>
                    <a:off x="3536357" y="3847059"/>
                    <a:ext cx="972145" cy="1490629"/>
                    <a:chOff x="1081022" y="3847073"/>
                    <a:chExt cx="972145" cy="1490628"/>
                  </a:xfrm>
                </p:grpSpPr>
                <p:pic>
                  <p:nvPicPr>
                    <p:cNvPr id="132" name="Picture 131"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133"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135" name="Picture 134"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137" name="Picture 136"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126" name="Group 396"/>
                  <p:cNvGrpSpPr/>
                  <p:nvPr/>
                </p:nvGrpSpPr>
                <p:grpSpPr>
                  <a:xfrm>
                    <a:off x="3536357" y="2314605"/>
                    <a:ext cx="972145" cy="1490629"/>
                    <a:chOff x="1081022" y="2314607"/>
                    <a:chExt cx="972145" cy="1490628"/>
                  </a:xfrm>
                </p:grpSpPr>
                <p:pic>
                  <p:nvPicPr>
                    <p:cNvPr id="127" name="Picture 126"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128" name="Picture 127"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130" name="Picture 129"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131"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103" name="Picture 102" descr="SYM_iso.png"/>
                <p:cNvPicPr>
                  <a:picLocks noChangeAspect="1"/>
                </p:cNvPicPr>
                <p:nvPr/>
              </p:nvPicPr>
              <p:blipFill>
                <a:blip r:embed="rId6" cstate="print"/>
                <a:stretch>
                  <a:fillRect/>
                </a:stretch>
              </p:blipFill>
              <p:spPr>
                <a:xfrm>
                  <a:off x="4698957" y="4536439"/>
                  <a:ext cx="272550" cy="446981"/>
                </a:xfrm>
                <a:prstGeom prst="rect">
                  <a:avLst/>
                </a:prstGeom>
              </p:spPr>
            </p:pic>
            <p:grpSp>
              <p:nvGrpSpPr>
                <p:cNvPr id="104" name="Group 17"/>
                <p:cNvGrpSpPr>
                  <a:grpSpLocks noChangeAspect="1"/>
                </p:cNvGrpSpPr>
                <p:nvPr/>
              </p:nvGrpSpPr>
              <p:grpSpPr>
                <a:xfrm>
                  <a:off x="4809017" y="4109086"/>
                  <a:ext cx="428892" cy="427668"/>
                  <a:chOff x="2945554" y="1095081"/>
                  <a:chExt cx="612371" cy="574069"/>
                </a:xfrm>
              </p:grpSpPr>
              <p:sp>
                <p:nvSpPr>
                  <p:cNvPr id="105" name="Oval 104"/>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06"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108" name="Group 16"/>
                  <p:cNvGrpSpPr/>
                  <p:nvPr/>
                </p:nvGrpSpPr>
                <p:grpSpPr>
                  <a:xfrm>
                    <a:off x="3179547" y="1370500"/>
                    <a:ext cx="230981" cy="132829"/>
                    <a:chOff x="3757613" y="1285875"/>
                    <a:chExt cx="230981" cy="132829"/>
                  </a:xfrm>
                </p:grpSpPr>
                <p:sp>
                  <p:nvSpPr>
                    <p:cNvPr id="109"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10" name="Rectangle 109"/>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111" name="Rectangle 110"/>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grpSp>
            <p:nvGrpSpPr>
              <p:cNvPr id="141" name="Group 140"/>
              <p:cNvGrpSpPr/>
              <p:nvPr/>
            </p:nvGrpSpPr>
            <p:grpSpPr>
              <a:xfrm>
                <a:off x="4505445" y="2305411"/>
                <a:ext cx="888528" cy="640991"/>
                <a:chOff x="2057872" y="2440877"/>
                <a:chExt cx="888528" cy="640991"/>
              </a:xfrm>
            </p:grpSpPr>
            <p:pic>
              <p:nvPicPr>
                <p:cNvPr id="143" name="Picture 142" descr="vm_hypervisor.png"/>
                <p:cNvPicPr>
                  <a:picLocks noChangeAspect="1"/>
                </p:cNvPicPr>
                <p:nvPr/>
              </p:nvPicPr>
              <p:blipFill>
                <a:blip r:embed="rId11" cstate="print"/>
                <a:stretch>
                  <a:fillRect/>
                </a:stretch>
              </p:blipFill>
              <p:spPr>
                <a:xfrm>
                  <a:off x="2057872" y="2440877"/>
                  <a:ext cx="405928" cy="378524"/>
                </a:xfrm>
                <a:prstGeom prst="rect">
                  <a:avLst/>
                </a:prstGeom>
              </p:spPr>
            </p:pic>
            <p:pic>
              <p:nvPicPr>
                <p:cNvPr id="149" name="Picture 148" descr="vm_hypervisor.png"/>
                <p:cNvPicPr>
                  <a:picLocks noChangeAspect="1"/>
                </p:cNvPicPr>
                <p:nvPr/>
              </p:nvPicPr>
              <p:blipFill>
                <a:blip r:embed="rId11" cstate="print"/>
                <a:stretch>
                  <a:fillRect/>
                </a:stretch>
              </p:blipFill>
              <p:spPr>
                <a:xfrm>
                  <a:off x="2299172" y="2572110"/>
                  <a:ext cx="405928" cy="378524"/>
                </a:xfrm>
                <a:prstGeom prst="rect">
                  <a:avLst/>
                </a:prstGeom>
              </p:spPr>
            </p:pic>
            <p:pic>
              <p:nvPicPr>
                <p:cNvPr id="160" name="Picture 159" descr="vm_hypervisor.png"/>
                <p:cNvPicPr>
                  <a:picLocks noChangeAspect="1"/>
                </p:cNvPicPr>
                <p:nvPr/>
              </p:nvPicPr>
              <p:blipFill>
                <a:blip r:embed="rId11" cstate="print"/>
                <a:stretch>
                  <a:fillRect/>
                </a:stretch>
              </p:blipFill>
              <p:spPr>
                <a:xfrm>
                  <a:off x="2540472" y="2703344"/>
                  <a:ext cx="405928" cy="378524"/>
                </a:xfrm>
                <a:prstGeom prst="rect">
                  <a:avLst/>
                </a:prstGeom>
              </p:spPr>
            </p:pic>
          </p:grpSp>
        </p:grpSp>
      </p:grpSp>
      <p:grpSp>
        <p:nvGrpSpPr>
          <p:cNvPr id="5" name="Group 4"/>
          <p:cNvGrpSpPr/>
          <p:nvPr/>
        </p:nvGrpSpPr>
        <p:grpSpPr>
          <a:xfrm>
            <a:off x="387582" y="1193802"/>
            <a:ext cx="2702751" cy="4825999"/>
            <a:chOff x="6051782" y="1193802"/>
            <a:chExt cx="2702751" cy="4825999"/>
          </a:xfrm>
        </p:grpSpPr>
        <p:sp>
          <p:nvSpPr>
            <p:cNvPr id="47" name="Round Same Side Corner Rectangle 46"/>
            <p:cNvSpPr/>
            <p:nvPr/>
          </p:nvSpPr>
          <p:spPr bwMode="auto">
            <a:xfrm>
              <a:off x="6051782" y="1905000"/>
              <a:ext cx="2692400" cy="4114801"/>
            </a:xfrm>
            <a:prstGeom prst="round2SameRect">
              <a:avLst>
                <a:gd name="adj1" fmla="val 0"/>
                <a:gd name="adj2" fmla="val 2889"/>
              </a:avLst>
            </a:prstGeom>
            <a:solidFill>
              <a:srgbClr val="C4C953"/>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2240280" rIns="91440" bIns="228600" numCol="1" rtlCol="0" anchor="t" anchorCtr="0" compatLnSpc="1">
              <a:prstTxWarp prst="textNoShape">
                <a:avLst/>
              </a:prstTxWarp>
            </a:bodyPr>
            <a:lstStyle/>
            <a:p>
              <a:pPr marL="182880" lvl="0" indent="-182880">
                <a:spcAft>
                  <a:spcPts val="300"/>
                </a:spcAft>
                <a:buClr>
                  <a:srgbClr val="5482AB">
                    <a:lumMod val="50000"/>
                  </a:srgbClr>
                </a:buClr>
                <a:buFontTx/>
                <a:buChar char="•"/>
                <a:defRPr/>
              </a:pPr>
              <a:r>
                <a:rPr lang="en-US" sz="1500" dirty="0" smtClean="0">
                  <a:solidFill>
                    <a:schemeClr val="bg2">
                      <a:lumMod val="50000"/>
                    </a:schemeClr>
                  </a:solidFill>
                  <a:latin typeface="Calibri"/>
                </a:rPr>
                <a:t>One </a:t>
              </a:r>
              <a:r>
                <a:rPr lang="en-US" sz="1500" dirty="0">
                  <a:solidFill>
                    <a:schemeClr val="bg2">
                      <a:lumMod val="50000"/>
                    </a:schemeClr>
                  </a:solidFill>
                  <a:latin typeface="Calibri"/>
                </a:rPr>
                <a:t>license delivers total protection for smaller </a:t>
              </a:r>
              <a:r>
                <a:rPr lang="en-US" sz="1500" dirty="0" smtClean="0">
                  <a:solidFill>
                    <a:schemeClr val="bg2">
                      <a:lumMod val="50000"/>
                    </a:schemeClr>
                  </a:solidFill>
                  <a:latin typeface="Calibri"/>
                </a:rPr>
                <a:t>Windows® </a:t>
              </a:r>
              <a:r>
                <a:rPr lang="en-US" sz="1500" dirty="0">
                  <a:solidFill>
                    <a:schemeClr val="bg2">
                      <a:lumMod val="50000"/>
                    </a:schemeClr>
                  </a:solidFill>
                  <a:latin typeface="Calibri"/>
                </a:rPr>
                <a:t>and </a:t>
              </a:r>
              <a:r>
                <a:rPr lang="en-US" sz="1500" dirty="0" smtClean="0">
                  <a:solidFill>
                    <a:schemeClr val="bg2">
                      <a:lumMod val="50000"/>
                    </a:schemeClr>
                  </a:solidFill>
                  <a:latin typeface="Calibri"/>
                </a:rPr>
                <a:t>Hyper-V® </a:t>
              </a:r>
              <a:r>
                <a:rPr lang="en-US" sz="1500" dirty="0">
                  <a:solidFill>
                    <a:schemeClr val="bg2">
                      <a:lumMod val="50000"/>
                    </a:schemeClr>
                  </a:solidFill>
                  <a:latin typeface="Calibri"/>
                </a:rPr>
                <a:t>environments</a:t>
              </a:r>
            </a:p>
            <a:p>
              <a:pPr marL="182880" lvl="0" indent="-182880">
                <a:spcAft>
                  <a:spcPts val="300"/>
                </a:spcAft>
                <a:buClr>
                  <a:srgbClr val="5482AB">
                    <a:lumMod val="50000"/>
                  </a:srgbClr>
                </a:buClr>
                <a:buFontTx/>
                <a:buChar char="•"/>
                <a:defRPr/>
              </a:pPr>
              <a:r>
                <a:rPr lang="en-US" sz="1500" dirty="0">
                  <a:solidFill>
                    <a:schemeClr val="bg2">
                      <a:lumMod val="50000"/>
                    </a:schemeClr>
                  </a:solidFill>
                  <a:latin typeface="Calibri"/>
                </a:rPr>
                <a:t>Recommended for 1-3 </a:t>
              </a:r>
              <a:r>
                <a:rPr lang="en-US" sz="1500" dirty="0" smtClean="0">
                  <a:solidFill>
                    <a:schemeClr val="bg2">
                      <a:lumMod val="50000"/>
                    </a:schemeClr>
                  </a:solidFill>
                  <a:latin typeface="Calibri"/>
                </a:rPr>
                <a:t>Servers</a:t>
              </a:r>
              <a:endParaRPr lang="en-US" sz="1500" dirty="0">
                <a:solidFill>
                  <a:schemeClr val="bg2">
                    <a:lumMod val="50000"/>
                  </a:schemeClr>
                </a:solidFill>
                <a:latin typeface="Calibri"/>
              </a:endParaRPr>
            </a:p>
          </p:txBody>
        </p:sp>
        <p:sp>
          <p:nvSpPr>
            <p:cNvPr id="43" name="Round Same Side Corner Rectangle 42"/>
            <p:cNvSpPr/>
            <p:nvPr/>
          </p:nvSpPr>
          <p:spPr bwMode="auto">
            <a:xfrm>
              <a:off x="6051782" y="1193802"/>
              <a:ext cx="2700867" cy="745066"/>
            </a:xfrm>
            <a:prstGeom prst="round2SameRect">
              <a:avLst>
                <a:gd name="adj1" fmla="val 5089"/>
                <a:gd name="adj2" fmla="val 0"/>
              </a:avLst>
            </a:prstGeom>
            <a:solidFill>
              <a:srgbClr val="757904"/>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lvl="0" algn="ctr" eaLnBrk="0" hangingPunct="0">
                <a:lnSpc>
                  <a:spcPct val="90000"/>
                </a:lnSpc>
                <a:spcAft>
                  <a:spcPts val="0"/>
                </a:spcAft>
                <a:defRPr/>
              </a:pPr>
              <a:r>
                <a:rPr lang="en-US" sz="2200" b="1" dirty="0">
                  <a:solidFill>
                    <a:schemeClr val="bg1"/>
                  </a:solidFill>
                  <a:effectLst>
                    <a:outerShdw blurRad="12700" dist="12700" dir="16200000" algn="tl" rotWithShape="0">
                      <a:srgbClr val="000000">
                        <a:alpha val="45000"/>
                      </a:srgbClr>
                    </a:outerShdw>
                  </a:effectLst>
                  <a:latin typeface="Calibri"/>
                </a:rPr>
                <a:t>Small Business</a:t>
              </a:r>
            </a:p>
          </p:txBody>
        </p:sp>
        <p:sp>
          <p:nvSpPr>
            <p:cNvPr id="50" name="Round Same Side Corner Rectangle 49"/>
            <p:cNvSpPr/>
            <p:nvPr/>
          </p:nvSpPr>
          <p:spPr bwMode="auto">
            <a:xfrm>
              <a:off x="6051782" y="3386672"/>
              <a:ext cx="2702751" cy="694265"/>
            </a:xfrm>
            <a:prstGeom prst="round2SameRect">
              <a:avLst>
                <a:gd name="adj1" fmla="val 0"/>
                <a:gd name="adj2" fmla="val 0"/>
              </a:avLst>
            </a:prstGeom>
            <a:no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91440" rIns="91440" bIns="137160" numCol="1" rtlCol="0" anchor="ctr" anchorCtr="0" compatLnSpc="1">
              <a:prstTxWarp prst="textNoShape">
                <a:avLst/>
              </a:prstTxWarp>
            </a:bodyPr>
            <a:lstStyle/>
            <a:p>
              <a:pPr algn="ctr" eaLnBrk="0" hangingPunct="0">
                <a:lnSpc>
                  <a:spcPct val="90000"/>
                </a:lnSpc>
                <a:spcAft>
                  <a:spcPts val="0"/>
                </a:spcAft>
                <a:defRPr/>
              </a:pPr>
              <a:r>
                <a:rPr lang="en-US" sz="1800" b="1" dirty="0" smtClean="0">
                  <a:latin typeface="Calibri"/>
                </a:rPr>
                <a:t>Symantec Backup Exec™ </a:t>
              </a:r>
              <a:r>
                <a:rPr lang="en-US" sz="1800" b="1" dirty="0">
                  <a:latin typeface="Calibri"/>
                </a:rPr>
                <a:t>2012 Small Business </a:t>
              </a:r>
              <a:r>
                <a:rPr lang="en-US" sz="1800" b="1" dirty="0" smtClean="0">
                  <a:latin typeface="Calibri"/>
                </a:rPr>
                <a:t>Edition</a:t>
              </a:r>
              <a:endParaRPr lang="en-US" sz="1800" b="1" dirty="0">
                <a:latin typeface="Calibri"/>
              </a:endParaRPr>
            </a:p>
          </p:txBody>
        </p:sp>
        <p:grpSp>
          <p:nvGrpSpPr>
            <p:cNvPr id="2" name="Group 1"/>
            <p:cNvGrpSpPr/>
            <p:nvPr/>
          </p:nvGrpSpPr>
          <p:grpSpPr>
            <a:xfrm>
              <a:off x="6356931" y="2062575"/>
              <a:ext cx="1966512" cy="1151879"/>
              <a:chOff x="6331530" y="2062575"/>
              <a:chExt cx="1966512" cy="1151879"/>
            </a:xfrm>
          </p:grpSpPr>
          <p:pic>
            <p:nvPicPr>
              <p:cNvPr id="210" name="Picture 209" descr="Cloud2.png"/>
              <p:cNvPicPr>
                <a:picLocks noChangeAspect="1"/>
              </p:cNvPicPr>
              <p:nvPr/>
            </p:nvPicPr>
            <p:blipFill>
              <a:blip r:embed="rId12" cstate="print">
                <a:alphaModFix amt="70000"/>
              </a:blip>
              <a:stretch>
                <a:fillRect/>
              </a:stretch>
            </p:blipFill>
            <p:spPr>
              <a:xfrm>
                <a:off x="6849534" y="2116665"/>
                <a:ext cx="1388534" cy="1041400"/>
              </a:xfrm>
              <a:prstGeom prst="rect">
                <a:avLst/>
              </a:prstGeom>
              <a:effectLst/>
            </p:spPr>
          </p:pic>
          <p:grpSp>
            <p:nvGrpSpPr>
              <p:cNvPr id="163" name="Group 162"/>
              <p:cNvGrpSpPr/>
              <p:nvPr/>
            </p:nvGrpSpPr>
            <p:grpSpPr>
              <a:xfrm>
                <a:off x="7650814" y="2064108"/>
                <a:ext cx="647228" cy="509758"/>
                <a:chOff x="2299172" y="2572110"/>
                <a:chExt cx="647228" cy="509758"/>
              </a:xfrm>
            </p:grpSpPr>
            <p:pic>
              <p:nvPicPr>
                <p:cNvPr id="166" name="Picture 165" descr="vm_hypervisor.png"/>
                <p:cNvPicPr>
                  <a:picLocks noChangeAspect="1"/>
                </p:cNvPicPr>
                <p:nvPr/>
              </p:nvPicPr>
              <p:blipFill>
                <a:blip r:embed="rId11" cstate="print"/>
                <a:stretch>
                  <a:fillRect/>
                </a:stretch>
              </p:blipFill>
              <p:spPr>
                <a:xfrm>
                  <a:off x="2299172" y="2572110"/>
                  <a:ext cx="405928" cy="378524"/>
                </a:xfrm>
                <a:prstGeom prst="rect">
                  <a:avLst/>
                </a:prstGeom>
              </p:spPr>
            </p:pic>
            <p:pic>
              <p:nvPicPr>
                <p:cNvPr id="167" name="Picture 166" descr="vm_hypervisor.png"/>
                <p:cNvPicPr>
                  <a:picLocks noChangeAspect="1"/>
                </p:cNvPicPr>
                <p:nvPr/>
              </p:nvPicPr>
              <p:blipFill>
                <a:blip r:embed="rId11" cstate="print"/>
                <a:stretch>
                  <a:fillRect/>
                </a:stretch>
              </p:blipFill>
              <p:spPr>
                <a:xfrm>
                  <a:off x="2540472" y="2703344"/>
                  <a:ext cx="405928" cy="378524"/>
                </a:xfrm>
                <a:prstGeom prst="rect">
                  <a:avLst/>
                </a:prstGeom>
              </p:spPr>
            </p:pic>
          </p:grpSp>
          <p:grpSp>
            <p:nvGrpSpPr>
              <p:cNvPr id="168" name="Group 167"/>
              <p:cNvGrpSpPr/>
              <p:nvPr/>
            </p:nvGrpSpPr>
            <p:grpSpPr>
              <a:xfrm>
                <a:off x="7204421" y="2196924"/>
                <a:ext cx="721088" cy="777210"/>
                <a:chOff x="1236452" y="2455333"/>
                <a:chExt cx="870008" cy="937720"/>
              </a:xfrm>
            </p:grpSpPr>
            <p:grpSp>
              <p:nvGrpSpPr>
                <p:cNvPr id="169" name="Group 238"/>
                <p:cNvGrpSpPr/>
                <p:nvPr/>
              </p:nvGrpSpPr>
              <p:grpSpPr>
                <a:xfrm>
                  <a:off x="1236452" y="2455333"/>
                  <a:ext cx="463608" cy="709120"/>
                  <a:chOff x="6111874" y="1676400"/>
                  <a:chExt cx="2254250" cy="3448050"/>
                </a:xfrm>
              </p:grpSpPr>
              <p:pic>
                <p:nvPicPr>
                  <p:cNvPr id="201" name="Picture 200" descr="rack.png"/>
                  <p:cNvPicPr>
                    <a:picLocks noChangeAspect="1"/>
                  </p:cNvPicPr>
                  <p:nvPr/>
                </p:nvPicPr>
                <p:blipFill>
                  <a:blip r:embed="rId13" cstate="print"/>
                  <a:stretch>
                    <a:fillRect/>
                  </a:stretch>
                </p:blipFill>
                <p:spPr>
                  <a:xfrm>
                    <a:off x="6111874" y="1676400"/>
                    <a:ext cx="2254250" cy="3448050"/>
                  </a:xfrm>
                  <a:prstGeom prst="rect">
                    <a:avLst/>
                  </a:prstGeom>
                </p:spPr>
              </p:pic>
              <p:pic>
                <p:nvPicPr>
                  <p:cNvPr id="202" name="Picture 201" descr="IMG_diskarray_face.png"/>
                  <p:cNvPicPr>
                    <a:picLocks noChangeAspect="1"/>
                  </p:cNvPicPr>
                  <p:nvPr/>
                </p:nvPicPr>
                <p:blipFill>
                  <a:blip r:embed="rId14" cstate="print"/>
                  <a:stretch>
                    <a:fillRect/>
                  </a:stretch>
                </p:blipFill>
                <p:spPr>
                  <a:xfrm>
                    <a:off x="6397235" y="3793277"/>
                    <a:ext cx="647700" cy="777240"/>
                  </a:xfrm>
                  <a:prstGeom prst="rect">
                    <a:avLst/>
                  </a:prstGeom>
                </p:spPr>
              </p:pic>
              <p:pic>
                <p:nvPicPr>
                  <p:cNvPr id="203" name="Picture 202" descr="IMG_diskarray_face.png"/>
                  <p:cNvPicPr>
                    <a:picLocks noChangeAspect="1"/>
                  </p:cNvPicPr>
                  <p:nvPr/>
                </p:nvPicPr>
                <p:blipFill>
                  <a:blip r:embed="rId14" cstate="print"/>
                  <a:stretch>
                    <a:fillRect/>
                  </a:stretch>
                </p:blipFill>
                <p:spPr>
                  <a:xfrm>
                    <a:off x="6397235" y="3374177"/>
                    <a:ext cx="647700" cy="777239"/>
                  </a:xfrm>
                  <a:prstGeom prst="rect">
                    <a:avLst/>
                  </a:prstGeom>
                </p:spPr>
              </p:pic>
              <p:pic>
                <p:nvPicPr>
                  <p:cNvPr id="204" name="Picture 203" descr="IMG_switchface.png"/>
                  <p:cNvPicPr>
                    <a:picLocks noChangeAspect="1"/>
                  </p:cNvPicPr>
                  <p:nvPr/>
                </p:nvPicPr>
                <p:blipFill>
                  <a:blip r:embed="rId15" cstate="print"/>
                  <a:stretch>
                    <a:fillRect/>
                  </a:stretch>
                </p:blipFill>
                <p:spPr>
                  <a:xfrm>
                    <a:off x="6391520" y="3237442"/>
                    <a:ext cx="653415" cy="497840"/>
                  </a:xfrm>
                  <a:prstGeom prst="rect">
                    <a:avLst/>
                  </a:prstGeom>
                </p:spPr>
              </p:pic>
              <p:pic>
                <p:nvPicPr>
                  <p:cNvPr id="205" name="Picture 204" descr="IMG_switchface.png"/>
                  <p:cNvPicPr>
                    <a:picLocks noChangeAspect="1"/>
                  </p:cNvPicPr>
                  <p:nvPr/>
                </p:nvPicPr>
                <p:blipFill>
                  <a:blip r:embed="rId15" cstate="print"/>
                  <a:stretch>
                    <a:fillRect/>
                  </a:stretch>
                </p:blipFill>
                <p:spPr>
                  <a:xfrm>
                    <a:off x="6391520" y="3098448"/>
                    <a:ext cx="653415" cy="497840"/>
                  </a:xfrm>
                  <a:prstGeom prst="rect">
                    <a:avLst/>
                  </a:prstGeom>
                </p:spPr>
              </p:pic>
              <p:pic>
                <p:nvPicPr>
                  <p:cNvPr id="206" name="Picture 205" descr="IMG_switchface.png"/>
                  <p:cNvPicPr>
                    <a:picLocks noChangeAspect="1"/>
                  </p:cNvPicPr>
                  <p:nvPr/>
                </p:nvPicPr>
                <p:blipFill>
                  <a:blip r:embed="rId15" cstate="print"/>
                  <a:stretch>
                    <a:fillRect/>
                  </a:stretch>
                </p:blipFill>
                <p:spPr>
                  <a:xfrm>
                    <a:off x="6391520" y="2820458"/>
                    <a:ext cx="653415" cy="497840"/>
                  </a:xfrm>
                  <a:prstGeom prst="rect">
                    <a:avLst/>
                  </a:prstGeom>
                </p:spPr>
              </p:pic>
              <p:pic>
                <p:nvPicPr>
                  <p:cNvPr id="207" name="Picture 206" descr="IMG_switchface.png"/>
                  <p:cNvPicPr>
                    <a:picLocks noChangeAspect="1"/>
                  </p:cNvPicPr>
                  <p:nvPr/>
                </p:nvPicPr>
                <p:blipFill>
                  <a:blip r:embed="rId15" cstate="print"/>
                  <a:stretch>
                    <a:fillRect/>
                  </a:stretch>
                </p:blipFill>
                <p:spPr>
                  <a:xfrm>
                    <a:off x="6391520" y="2959453"/>
                    <a:ext cx="653415" cy="497840"/>
                  </a:xfrm>
                  <a:prstGeom prst="rect">
                    <a:avLst/>
                  </a:prstGeom>
                </p:spPr>
              </p:pic>
              <p:pic>
                <p:nvPicPr>
                  <p:cNvPr id="208" name="Picture 207" descr="IMG_routerface.png"/>
                  <p:cNvPicPr>
                    <a:picLocks noChangeAspect="1"/>
                  </p:cNvPicPr>
                  <p:nvPr/>
                </p:nvPicPr>
                <p:blipFill>
                  <a:blip r:embed="rId16" cstate="print"/>
                  <a:stretch>
                    <a:fillRect/>
                  </a:stretch>
                </p:blipFill>
                <p:spPr>
                  <a:xfrm>
                    <a:off x="6391519" y="2601384"/>
                    <a:ext cx="653415" cy="578739"/>
                  </a:xfrm>
                  <a:prstGeom prst="rect">
                    <a:avLst/>
                  </a:prstGeom>
                </p:spPr>
              </p:pic>
            </p:grpSp>
            <p:grpSp>
              <p:nvGrpSpPr>
                <p:cNvPr id="170" name="Group 238"/>
                <p:cNvGrpSpPr/>
                <p:nvPr/>
              </p:nvGrpSpPr>
              <p:grpSpPr>
                <a:xfrm>
                  <a:off x="1439652" y="2569633"/>
                  <a:ext cx="463608" cy="709120"/>
                  <a:chOff x="6111874" y="1676400"/>
                  <a:chExt cx="2254250" cy="3448050"/>
                </a:xfrm>
              </p:grpSpPr>
              <p:pic>
                <p:nvPicPr>
                  <p:cNvPr id="193" name="Picture 192" descr="rack.png"/>
                  <p:cNvPicPr>
                    <a:picLocks noChangeAspect="1"/>
                  </p:cNvPicPr>
                  <p:nvPr/>
                </p:nvPicPr>
                <p:blipFill>
                  <a:blip r:embed="rId13" cstate="print"/>
                  <a:stretch>
                    <a:fillRect/>
                  </a:stretch>
                </p:blipFill>
                <p:spPr>
                  <a:xfrm>
                    <a:off x="6111874" y="1676400"/>
                    <a:ext cx="2254250" cy="3448050"/>
                  </a:xfrm>
                  <a:prstGeom prst="rect">
                    <a:avLst/>
                  </a:prstGeom>
                </p:spPr>
              </p:pic>
              <p:pic>
                <p:nvPicPr>
                  <p:cNvPr id="194" name="Picture 193" descr="IMG_diskarray_face.png"/>
                  <p:cNvPicPr>
                    <a:picLocks noChangeAspect="1"/>
                  </p:cNvPicPr>
                  <p:nvPr/>
                </p:nvPicPr>
                <p:blipFill>
                  <a:blip r:embed="rId14" cstate="print"/>
                  <a:stretch>
                    <a:fillRect/>
                  </a:stretch>
                </p:blipFill>
                <p:spPr>
                  <a:xfrm>
                    <a:off x="6397235" y="3793277"/>
                    <a:ext cx="647700" cy="777240"/>
                  </a:xfrm>
                  <a:prstGeom prst="rect">
                    <a:avLst/>
                  </a:prstGeom>
                </p:spPr>
              </p:pic>
              <p:pic>
                <p:nvPicPr>
                  <p:cNvPr id="195" name="Picture 194" descr="IMG_diskarray_face.png"/>
                  <p:cNvPicPr>
                    <a:picLocks noChangeAspect="1"/>
                  </p:cNvPicPr>
                  <p:nvPr/>
                </p:nvPicPr>
                <p:blipFill>
                  <a:blip r:embed="rId14" cstate="print"/>
                  <a:stretch>
                    <a:fillRect/>
                  </a:stretch>
                </p:blipFill>
                <p:spPr>
                  <a:xfrm>
                    <a:off x="6397235" y="3374177"/>
                    <a:ext cx="647700" cy="777239"/>
                  </a:xfrm>
                  <a:prstGeom prst="rect">
                    <a:avLst/>
                  </a:prstGeom>
                </p:spPr>
              </p:pic>
              <p:pic>
                <p:nvPicPr>
                  <p:cNvPr id="196" name="Picture 195" descr="IMG_switchface.png"/>
                  <p:cNvPicPr>
                    <a:picLocks noChangeAspect="1"/>
                  </p:cNvPicPr>
                  <p:nvPr/>
                </p:nvPicPr>
                <p:blipFill>
                  <a:blip r:embed="rId15" cstate="print"/>
                  <a:stretch>
                    <a:fillRect/>
                  </a:stretch>
                </p:blipFill>
                <p:spPr>
                  <a:xfrm>
                    <a:off x="6391520" y="3237442"/>
                    <a:ext cx="653415" cy="497840"/>
                  </a:xfrm>
                  <a:prstGeom prst="rect">
                    <a:avLst/>
                  </a:prstGeom>
                </p:spPr>
              </p:pic>
              <p:pic>
                <p:nvPicPr>
                  <p:cNvPr id="197" name="Picture 196" descr="IMG_switchface.png"/>
                  <p:cNvPicPr>
                    <a:picLocks noChangeAspect="1"/>
                  </p:cNvPicPr>
                  <p:nvPr/>
                </p:nvPicPr>
                <p:blipFill>
                  <a:blip r:embed="rId15" cstate="print"/>
                  <a:stretch>
                    <a:fillRect/>
                  </a:stretch>
                </p:blipFill>
                <p:spPr>
                  <a:xfrm>
                    <a:off x="6391520" y="3098448"/>
                    <a:ext cx="653415" cy="497840"/>
                  </a:xfrm>
                  <a:prstGeom prst="rect">
                    <a:avLst/>
                  </a:prstGeom>
                </p:spPr>
              </p:pic>
              <p:pic>
                <p:nvPicPr>
                  <p:cNvPr id="198" name="Picture 197" descr="IMG_switchface.png"/>
                  <p:cNvPicPr>
                    <a:picLocks noChangeAspect="1"/>
                  </p:cNvPicPr>
                  <p:nvPr/>
                </p:nvPicPr>
                <p:blipFill>
                  <a:blip r:embed="rId15" cstate="print"/>
                  <a:stretch>
                    <a:fillRect/>
                  </a:stretch>
                </p:blipFill>
                <p:spPr>
                  <a:xfrm>
                    <a:off x="6391520" y="2820458"/>
                    <a:ext cx="653415" cy="497840"/>
                  </a:xfrm>
                  <a:prstGeom prst="rect">
                    <a:avLst/>
                  </a:prstGeom>
                </p:spPr>
              </p:pic>
              <p:pic>
                <p:nvPicPr>
                  <p:cNvPr id="199" name="Picture 198" descr="IMG_switchface.png"/>
                  <p:cNvPicPr>
                    <a:picLocks noChangeAspect="1"/>
                  </p:cNvPicPr>
                  <p:nvPr/>
                </p:nvPicPr>
                <p:blipFill>
                  <a:blip r:embed="rId15" cstate="print"/>
                  <a:stretch>
                    <a:fillRect/>
                  </a:stretch>
                </p:blipFill>
                <p:spPr>
                  <a:xfrm>
                    <a:off x="6391520" y="2959453"/>
                    <a:ext cx="653415" cy="497840"/>
                  </a:xfrm>
                  <a:prstGeom prst="rect">
                    <a:avLst/>
                  </a:prstGeom>
                </p:spPr>
              </p:pic>
              <p:pic>
                <p:nvPicPr>
                  <p:cNvPr id="200" name="Picture 199" descr="IMG_routerface.png"/>
                  <p:cNvPicPr>
                    <a:picLocks noChangeAspect="1"/>
                  </p:cNvPicPr>
                  <p:nvPr/>
                </p:nvPicPr>
                <p:blipFill>
                  <a:blip r:embed="rId16" cstate="print"/>
                  <a:stretch>
                    <a:fillRect/>
                  </a:stretch>
                </p:blipFill>
                <p:spPr>
                  <a:xfrm>
                    <a:off x="6391519" y="2601384"/>
                    <a:ext cx="653415" cy="578739"/>
                  </a:xfrm>
                  <a:prstGeom prst="rect">
                    <a:avLst/>
                  </a:prstGeom>
                </p:spPr>
              </p:pic>
            </p:grpSp>
            <p:grpSp>
              <p:nvGrpSpPr>
                <p:cNvPr id="171" name="Group 238"/>
                <p:cNvGrpSpPr/>
                <p:nvPr/>
              </p:nvGrpSpPr>
              <p:grpSpPr>
                <a:xfrm>
                  <a:off x="1642852" y="2683933"/>
                  <a:ext cx="463608" cy="709120"/>
                  <a:chOff x="6111874" y="1676400"/>
                  <a:chExt cx="2254250" cy="3448050"/>
                </a:xfrm>
              </p:grpSpPr>
              <p:pic>
                <p:nvPicPr>
                  <p:cNvPr id="172" name="Picture 171" descr="rack.png"/>
                  <p:cNvPicPr>
                    <a:picLocks noChangeAspect="1"/>
                  </p:cNvPicPr>
                  <p:nvPr/>
                </p:nvPicPr>
                <p:blipFill>
                  <a:blip r:embed="rId13" cstate="print"/>
                  <a:stretch>
                    <a:fillRect/>
                  </a:stretch>
                </p:blipFill>
                <p:spPr>
                  <a:xfrm>
                    <a:off x="6111874" y="1676400"/>
                    <a:ext cx="2254250" cy="3448050"/>
                  </a:xfrm>
                  <a:prstGeom prst="rect">
                    <a:avLst/>
                  </a:prstGeom>
                </p:spPr>
              </p:pic>
              <p:pic>
                <p:nvPicPr>
                  <p:cNvPr id="173" name="Picture 172" descr="IMG_diskarray_face.png"/>
                  <p:cNvPicPr>
                    <a:picLocks noChangeAspect="1"/>
                  </p:cNvPicPr>
                  <p:nvPr/>
                </p:nvPicPr>
                <p:blipFill>
                  <a:blip r:embed="rId14" cstate="print"/>
                  <a:stretch>
                    <a:fillRect/>
                  </a:stretch>
                </p:blipFill>
                <p:spPr>
                  <a:xfrm>
                    <a:off x="6397235" y="3793277"/>
                    <a:ext cx="647700" cy="777240"/>
                  </a:xfrm>
                  <a:prstGeom prst="rect">
                    <a:avLst/>
                  </a:prstGeom>
                </p:spPr>
              </p:pic>
              <p:pic>
                <p:nvPicPr>
                  <p:cNvPr id="174" name="Picture 173" descr="IMG_diskarray_face.png"/>
                  <p:cNvPicPr>
                    <a:picLocks noChangeAspect="1"/>
                  </p:cNvPicPr>
                  <p:nvPr/>
                </p:nvPicPr>
                <p:blipFill>
                  <a:blip r:embed="rId14" cstate="print"/>
                  <a:stretch>
                    <a:fillRect/>
                  </a:stretch>
                </p:blipFill>
                <p:spPr>
                  <a:xfrm>
                    <a:off x="6397235" y="3374177"/>
                    <a:ext cx="647700" cy="777239"/>
                  </a:xfrm>
                  <a:prstGeom prst="rect">
                    <a:avLst/>
                  </a:prstGeom>
                </p:spPr>
              </p:pic>
              <p:pic>
                <p:nvPicPr>
                  <p:cNvPr id="188" name="Picture 187" descr="IMG_switchface.png"/>
                  <p:cNvPicPr>
                    <a:picLocks noChangeAspect="1"/>
                  </p:cNvPicPr>
                  <p:nvPr/>
                </p:nvPicPr>
                <p:blipFill>
                  <a:blip r:embed="rId15" cstate="print"/>
                  <a:stretch>
                    <a:fillRect/>
                  </a:stretch>
                </p:blipFill>
                <p:spPr>
                  <a:xfrm>
                    <a:off x="6391520" y="3237442"/>
                    <a:ext cx="653415" cy="497840"/>
                  </a:xfrm>
                  <a:prstGeom prst="rect">
                    <a:avLst/>
                  </a:prstGeom>
                </p:spPr>
              </p:pic>
              <p:pic>
                <p:nvPicPr>
                  <p:cNvPr id="189" name="Picture 188" descr="IMG_switchface.png"/>
                  <p:cNvPicPr>
                    <a:picLocks noChangeAspect="1"/>
                  </p:cNvPicPr>
                  <p:nvPr/>
                </p:nvPicPr>
                <p:blipFill>
                  <a:blip r:embed="rId15" cstate="print"/>
                  <a:stretch>
                    <a:fillRect/>
                  </a:stretch>
                </p:blipFill>
                <p:spPr>
                  <a:xfrm>
                    <a:off x="6391520" y="3098448"/>
                    <a:ext cx="653415" cy="497840"/>
                  </a:xfrm>
                  <a:prstGeom prst="rect">
                    <a:avLst/>
                  </a:prstGeom>
                </p:spPr>
              </p:pic>
              <p:pic>
                <p:nvPicPr>
                  <p:cNvPr id="190" name="Picture 189" descr="IMG_switchface.png"/>
                  <p:cNvPicPr>
                    <a:picLocks noChangeAspect="1"/>
                  </p:cNvPicPr>
                  <p:nvPr/>
                </p:nvPicPr>
                <p:blipFill>
                  <a:blip r:embed="rId15" cstate="print"/>
                  <a:stretch>
                    <a:fillRect/>
                  </a:stretch>
                </p:blipFill>
                <p:spPr>
                  <a:xfrm>
                    <a:off x="6391520" y="2820458"/>
                    <a:ext cx="653415" cy="497840"/>
                  </a:xfrm>
                  <a:prstGeom prst="rect">
                    <a:avLst/>
                  </a:prstGeom>
                </p:spPr>
              </p:pic>
              <p:pic>
                <p:nvPicPr>
                  <p:cNvPr id="191" name="Picture 190" descr="IMG_switchface.png"/>
                  <p:cNvPicPr>
                    <a:picLocks noChangeAspect="1"/>
                  </p:cNvPicPr>
                  <p:nvPr/>
                </p:nvPicPr>
                <p:blipFill>
                  <a:blip r:embed="rId15" cstate="print"/>
                  <a:stretch>
                    <a:fillRect/>
                  </a:stretch>
                </p:blipFill>
                <p:spPr>
                  <a:xfrm>
                    <a:off x="6391520" y="2959453"/>
                    <a:ext cx="653415" cy="497840"/>
                  </a:xfrm>
                  <a:prstGeom prst="rect">
                    <a:avLst/>
                  </a:prstGeom>
                </p:spPr>
              </p:pic>
              <p:pic>
                <p:nvPicPr>
                  <p:cNvPr id="192" name="Picture 191" descr="IMG_routerface.png"/>
                  <p:cNvPicPr>
                    <a:picLocks noChangeAspect="1"/>
                  </p:cNvPicPr>
                  <p:nvPr/>
                </p:nvPicPr>
                <p:blipFill>
                  <a:blip r:embed="rId16" cstate="print"/>
                  <a:stretch>
                    <a:fillRect/>
                  </a:stretch>
                </p:blipFill>
                <p:spPr>
                  <a:xfrm>
                    <a:off x="6391519" y="2601384"/>
                    <a:ext cx="653415" cy="578739"/>
                  </a:xfrm>
                  <a:prstGeom prst="rect">
                    <a:avLst/>
                  </a:prstGeom>
                </p:spPr>
              </p:pic>
            </p:grpSp>
          </p:grpSp>
          <p:sp>
            <p:nvSpPr>
              <p:cNvPr id="211" name="Oval 210"/>
              <p:cNvSpPr>
                <a:spLocks noChangeAspect="1"/>
              </p:cNvSpPr>
              <p:nvPr/>
            </p:nvSpPr>
            <p:spPr bwMode="auto">
              <a:xfrm>
                <a:off x="6331530" y="2373255"/>
                <a:ext cx="786593" cy="774739"/>
              </a:xfrm>
              <a:prstGeom prst="ellipse">
                <a:avLst/>
              </a:prstGeom>
              <a:solidFill>
                <a:srgbClr val="E09802"/>
              </a:solidFill>
              <a:ln w="63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212" name="Group 211"/>
              <p:cNvGrpSpPr/>
              <p:nvPr/>
            </p:nvGrpSpPr>
            <p:grpSpPr>
              <a:xfrm>
                <a:off x="6414214" y="2062575"/>
                <a:ext cx="692697" cy="943376"/>
                <a:chOff x="4277948" y="4016820"/>
                <a:chExt cx="959961" cy="1307359"/>
              </a:xfrm>
            </p:grpSpPr>
            <p:grpSp>
              <p:nvGrpSpPr>
                <p:cNvPr id="213" name="Group 17"/>
                <p:cNvGrpSpPr/>
                <p:nvPr/>
              </p:nvGrpSpPr>
              <p:grpSpPr>
                <a:xfrm>
                  <a:off x="4277948" y="4016820"/>
                  <a:ext cx="854720" cy="1307359"/>
                  <a:chOff x="3098800" y="905646"/>
                  <a:chExt cx="3454400" cy="5283774"/>
                </a:xfrm>
              </p:grpSpPr>
              <p:pic>
                <p:nvPicPr>
                  <p:cNvPr id="222" name="Picture 5" descr="serverstack_blank.png"/>
                  <p:cNvPicPr>
                    <a:picLocks noChangeAspect="1"/>
                  </p:cNvPicPr>
                  <p:nvPr/>
                </p:nvPicPr>
                <p:blipFill>
                  <a:blip r:embed="rId3" cstate="print"/>
                  <a:stretch>
                    <a:fillRect/>
                  </a:stretch>
                </p:blipFill>
                <p:spPr>
                  <a:xfrm>
                    <a:off x="3098800" y="905646"/>
                    <a:ext cx="3454400" cy="5283774"/>
                  </a:xfrm>
                  <a:prstGeom prst="rect">
                    <a:avLst/>
                  </a:prstGeom>
                </p:spPr>
              </p:pic>
              <p:pic>
                <p:nvPicPr>
                  <p:cNvPr id="223" name="Picture 222" descr="severrack_appliances.png"/>
                  <p:cNvPicPr>
                    <a:picLocks noChangeAspect="1"/>
                  </p:cNvPicPr>
                  <p:nvPr/>
                </p:nvPicPr>
                <p:blipFill>
                  <a:blip r:embed="rId4" cstate="print">
                    <a:lum bright="-11000"/>
                  </a:blip>
                  <a:stretch>
                    <a:fillRect/>
                  </a:stretch>
                </p:blipFill>
                <p:spPr>
                  <a:xfrm>
                    <a:off x="3592546" y="3208870"/>
                    <a:ext cx="875172" cy="1137944"/>
                  </a:xfrm>
                  <a:prstGeom prst="rect">
                    <a:avLst/>
                  </a:prstGeom>
                </p:spPr>
              </p:pic>
              <p:grpSp>
                <p:nvGrpSpPr>
                  <p:cNvPr id="224" name="Group 34"/>
                  <p:cNvGrpSpPr/>
                  <p:nvPr/>
                </p:nvGrpSpPr>
                <p:grpSpPr>
                  <a:xfrm>
                    <a:off x="3536357" y="3847059"/>
                    <a:ext cx="972145" cy="1490629"/>
                    <a:chOff x="1081022" y="3847073"/>
                    <a:chExt cx="972145" cy="1490628"/>
                  </a:xfrm>
                </p:grpSpPr>
                <p:pic>
                  <p:nvPicPr>
                    <p:cNvPr id="230" name="Picture 229" descr="BE3600_isoplate.png"/>
                    <p:cNvPicPr>
                      <a:picLocks noChangeAspect="1"/>
                    </p:cNvPicPr>
                    <p:nvPr/>
                  </p:nvPicPr>
                  <p:blipFill>
                    <a:blip r:embed="rId5" cstate="print"/>
                    <a:stretch>
                      <a:fillRect/>
                    </a:stretch>
                  </p:blipFill>
                  <p:spPr>
                    <a:xfrm>
                      <a:off x="1081022" y="4558272"/>
                      <a:ext cx="972145" cy="779429"/>
                    </a:xfrm>
                    <a:prstGeom prst="rect">
                      <a:avLst/>
                    </a:prstGeom>
                  </p:spPr>
                </p:pic>
                <p:pic>
                  <p:nvPicPr>
                    <p:cNvPr id="231" name="Picture 8" descr="BE3600_isoplate.png"/>
                    <p:cNvPicPr>
                      <a:picLocks noChangeAspect="1"/>
                    </p:cNvPicPr>
                    <p:nvPr/>
                  </p:nvPicPr>
                  <p:blipFill>
                    <a:blip r:embed="rId5" cstate="print"/>
                    <a:stretch>
                      <a:fillRect/>
                    </a:stretch>
                  </p:blipFill>
                  <p:spPr>
                    <a:xfrm>
                      <a:off x="1081022" y="4321206"/>
                      <a:ext cx="972145" cy="779429"/>
                    </a:xfrm>
                    <a:prstGeom prst="rect">
                      <a:avLst/>
                    </a:prstGeom>
                  </p:spPr>
                </p:pic>
                <p:pic>
                  <p:nvPicPr>
                    <p:cNvPr id="232" name="Picture 231" descr="BE3600_isoplate.png"/>
                    <p:cNvPicPr>
                      <a:picLocks noChangeAspect="1"/>
                    </p:cNvPicPr>
                    <p:nvPr/>
                  </p:nvPicPr>
                  <p:blipFill>
                    <a:blip r:embed="rId5" cstate="print"/>
                    <a:stretch>
                      <a:fillRect/>
                    </a:stretch>
                  </p:blipFill>
                  <p:spPr>
                    <a:xfrm>
                      <a:off x="1081022" y="4084139"/>
                      <a:ext cx="972145" cy="779429"/>
                    </a:xfrm>
                    <a:prstGeom prst="rect">
                      <a:avLst/>
                    </a:prstGeom>
                  </p:spPr>
                </p:pic>
                <p:pic>
                  <p:nvPicPr>
                    <p:cNvPr id="233" name="Picture 232" descr="BE3600_isoplate.png"/>
                    <p:cNvPicPr>
                      <a:picLocks noChangeAspect="1"/>
                    </p:cNvPicPr>
                    <p:nvPr/>
                  </p:nvPicPr>
                  <p:blipFill>
                    <a:blip r:embed="rId5" cstate="print"/>
                    <a:stretch>
                      <a:fillRect/>
                    </a:stretch>
                  </p:blipFill>
                  <p:spPr>
                    <a:xfrm>
                      <a:off x="1081022" y="3847073"/>
                      <a:ext cx="972145" cy="779429"/>
                    </a:xfrm>
                    <a:prstGeom prst="rect">
                      <a:avLst/>
                    </a:prstGeom>
                  </p:spPr>
                </p:pic>
              </p:grpSp>
              <p:grpSp>
                <p:nvGrpSpPr>
                  <p:cNvPr id="225" name="Group 396"/>
                  <p:cNvGrpSpPr/>
                  <p:nvPr/>
                </p:nvGrpSpPr>
                <p:grpSpPr>
                  <a:xfrm>
                    <a:off x="3536357" y="2314605"/>
                    <a:ext cx="972145" cy="1490629"/>
                    <a:chOff x="1081022" y="2314607"/>
                    <a:chExt cx="972145" cy="1490628"/>
                  </a:xfrm>
                </p:grpSpPr>
                <p:pic>
                  <p:nvPicPr>
                    <p:cNvPr id="226" name="Picture 225" descr="BE3600_isoplate.png"/>
                    <p:cNvPicPr>
                      <a:picLocks noChangeAspect="1"/>
                    </p:cNvPicPr>
                    <p:nvPr/>
                  </p:nvPicPr>
                  <p:blipFill>
                    <a:blip r:embed="rId5" cstate="print"/>
                    <a:stretch>
                      <a:fillRect/>
                    </a:stretch>
                  </p:blipFill>
                  <p:spPr>
                    <a:xfrm>
                      <a:off x="1081022" y="3025806"/>
                      <a:ext cx="972145" cy="779429"/>
                    </a:xfrm>
                    <a:prstGeom prst="rect">
                      <a:avLst/>
                    </a:prstGeom>
                  </p:spPr>
                </p:pic>
                <p:pic>
                  <p:nvPicPr>
                    <p:cNvPr id="227" name="Picture 226" descr="BE3600_isoplate.png"/>
                    <p:cNvPicPr>
                      <a:picLocks noChangeAspect="1"/>
                    </p:cNvPicPr>
                    <p:nvPr/>
                  </p:nvPicPr>
                  <p:blipFill>
                    <a:blip r:embed="rId5" cstate="print"/>
                    <a:stretch>
                      <a:fillRect/>
                    </a:stretch>
                  </p:blipFill>
                  <p:spPr>
                    <a:xfrm>
                      <a:off x="1081022" y="2788740"/>
                      <a:ext cx="972145" cy="779429"/>
                    </a:xfrm>
                    <a:prstGeom prst="rect">
                      <a:avLst/>
                    </a:prstGeom>
                  </p:spPr>
                </p:pic>
                <p:pic>
                  <p:nvPicPr>
                    <p:cNvPr id="228" name="Picture 227" descr="BE3600_isoplate.png"/>
                    <p:cNvPicPr>
                      <a:picLocks noChangeAspect="1"/>
                    </p:cNvPicPr>
                    <p:nvPr/>
                  </p:nvPicPr>
                  <p:blipFill>
                    <a:blip r:embed="rId5" cstate="print"/>
                    <a:stretch>
                      <a:fillRect/>
                    </a:stretch>
                  </p:blipFill>
                  <p:spPr>
                    <a:xfrm>
                      <a:off x="1081022" y="2551673"/>
                      <a:ext cx="972145" cy="779429"/>
                    </a:xfrm>
                    <a:prstGeom prst="rect">
                      <a:avLst/>
                    </a:prstGeom>
                  </p:spPr>
                </p:pic>
                <p:pic>
                  <p:nvPicPr>
                    <p:cNvPr id="229" name="Picture 14" descr="BE3600_isoplate.png"/>
                    <p:cNvPicPr>
                      <a:picLocks noChangeAspect="1"/>
                    </p:cNvPicPr>
                    <p:nvPr/>
                  </p:nvPicPr>
                  <p:blipFill>
                    <a:blip r:embed="rId5" cstate="print"/>
                    <a:stretch>
                      <a:fillRect/>
                    </a:stretch>
                  </p:blipFill>
                  <p:spPr>
                    <a:xfrm>
                      <a:off x="1081022" y="2314607"/>
                      <a:ext cx="972145" cy="779429"/>
                    </a:xfrm>
                    <a:prstGeom prst="rect">
                      <a:avLst/>
                    </a:prstGeom>
                  </p:spPr>
                </p:pic>
              </p:grpSp>
            </p:grpSp>
            <p:pic>
              <p:nvPicPr>
                <p:cNvPr id="214" name="Picture 213" descr="SYM_iso.png"/>
                <p:cNvPicPr>
                  <a:picLocks noChangeAspect="1"/>
                </p:cNvPicPr>
                <p:nvPr/>
              </p:nvPicPr>
              <p:blipFill>
                <a:blip r:embed="rId6" cstate="print"/>
                <a:stretch>
                  <a:fillRect/>
                </a:stretch>
              </p:blipFill>
              <p:spPr>
                <a:xfrm>
                  <a:off x="4698957" y="4536439"/>
                  <a:ext cx="272550" cy="446981"/>
                </a:xfrm>
                <a:prstGeom prst="rect">
                  <a:avLst/>
                </a:prstGeom>
              </p:spPr>
            </p:pic>
            <p:grpSp>
              <p:nvGrpSpPr>
                <p:cNvPr id="215" name="Group 17"/>
                <p:cNvGrpSpPr>
                  <a:grpSpLocks noChangeAspect="1"/>
                </p:cNvGrpSpPr>
                <p:nvPr/>
              </p:nvGrpSpPr>
              <p:grpSpPr>
                <a:xfrm>
                  <a:off x="4809017" y="4109086"/>
                  <a:ext cx="428892" cy="427668"/>
                  <a:chOff x="2945554" y="1095081"/>
                  <a:chExt cx="612371" cy="574069"/>
                </a:xfrm>
              </p:grpSpPr>
              <p:sp>
                <p:nvSpPr>
                  <p:cNvPr id="216" name="Oval 215"/>
                  <p:cNvSpPr>
                    <a:spLocks noChangeAspect="1"/>
                  </p:cNvSpPr>
                  <p:nvPr/>
                </p:nvSpPr>
                <p:spPr bwMode="auto">
                  <a:xfrm>
                    <a:off x="2945554" y="1095081"/>
                    <a:ext cx="612371" cy="574069"/>
                  </a:xfrm>
                  <a:prstGeom prst="ellipse">
                    <a:avLst/>
                  </a:prstGeom>
                  <a:solidFill>
                    <a:srgbClr val="FF9900"/>
                  </a:solidFill>
                  <a:ln w="9525" cap="flat" cmpd="sng" algn="ctr">
                    <a:solidFill>
                      <a:schemeClr val="tx1">
                        <a:lumMod val="75000"/>
                        <a:lumOff val="25000"/>
                      </a:schemeClr>
                    </a:solidFill>
                    <a:prstDash val="solid"/>
                    <a:round/>
                    <a:headEnd type="none" w="med" len="med"/>
                    <a:tailEnd type="none" w="med" len="med"/>
                  </a:ln>
                  <a:effectLst/>
                  <a:scene3d>
                    <a:camera prst="orthographicFront"/>
                    <a:lightRig rig="threePt" dir="t"/>
                  </a:scene3d>
                  <a:sp3d>
                    <a:bevelT w="2032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17" name="Flowchart: Magnetic Disk 161"/>
                  <p:cNvSpPr/>
                  <p:nvPr/>
                </p:nvSpPr>
                <p:spPr bwMode="auto">
                  <a:xfrm>
                    <a:off x="3102429" y="1206773"/>
                    <a:ext cx="255134" cy="211931"/>
                  </a:xfrm>
                  <a:prstGeom prst="flowChartMagneticDisk">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nvGrpSpPr>
                  <p:cNvPr id="218" name="Group 16"/>
                  <p:cNvGrpSpPr/>
                  <p:nvPr/>
                </p:nvGrpSpPr>
                <p:grpSpPr>
                  <a:xfrm>
                    <a:off x="3179547" y="1370500"/>
                    <a:ext cx="230981" cy="132829"/>
                    <a:chOff x="3757613" y="1285875"/>
                    <a:chExt cx="230981" cy="132829"/>
                  </a:xfrm>
                </p:grpSpPr>
                <p:sp>
                  <p:nvSpPr>
                    <p:cNvPr id="219" name="Rectangle 12"/>
                    <p:cNvSpPr/>
                    <p:nvPr/>
                  </p:nvSpPr>
                  <p:spPr bwMode="auto">
                    <a:xfrm>
                      <a:off x="3757613" y="1285875"/>
                      <a:ext cx="230981" cy="132829"/>
                    </a:xfrm>
                    <a:prstGeom prst="rect">
                      <a:avLst/>
                    </a:prstGeom>
                    <a:solidFill>
                      <a:srgbClr val="FF9900"/>
                    </a:solidFill>
                    <a:ln w="19050"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20" name="Rectangle 219"/>
                    <p:cNvSpPr>
                      <a:spLocks noChangeAspect="1"/>
                    </p:cNvSpPr>
                    <p:nvPr/>
                  </p:nvSpPr>
                  <p:spPr bwMode="auto">
                    <a:xfrm>
                      <a:off x="3805510" y="1331119"/>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sp>
                  <p:nvSpPr>
                    <p:cNvPr id="221" name="Rectangle 220"/>
                    <p:cNvSpPr>
                      <a:spLocks noChangeAspect="1"/>
                    </p:cNvSpPr>
                    <p:nvPr/>
                  </p:nvSpPr>
                  <p:spPr bwMode="auto">
                    <a:xfrm>
                      <a:off x="3891242" y="1331135"/>
                      <a:ext cx="42005" cy="42005"/>
                    </a:xfrm>
                    <a:prstGeom prst="rect">
                      <a:avLst/>
                    </a:prstGeom>
                    <a:solidFill>
                      <a:schemeClr val="tx1"/>
                    </a:solidFill>
                    <a:ln w="444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err="1" smtClean="0">
                        <a:ln>
                          <a:noFill/>
                        </a:ln>
                        <a:solidFill>
                          <a:schemeClr val="bg1"/>
                        </a:solidFill>
                        <a:effectLst/>
                        <a:latin typeface="+mn-lt"/>
                      </a:endParaRPr>
                    </a:p>
                  </p:txBody>
                </p:sp>
              </p:grpSp>
            </p:grpSp>
          </p:grpSp>
          <p:pic>
            <p:nvPicPr>
              <p:cNvPr id="234" name="Picture 233" descr="IMG_datacenter.png"/>
              <p:cNvPicPr>
                <a:picLocks noChangeAspect="1"/>
              </p:cNvPicPr>
              <p:nvPr/>
            </p:nvPicPr>
            <p:blipFill>
              <a:blip r:embed="rId17" cstate="print">
                <a:lum bright="-2000" contrast="5000"/>
              </a:blip>
              <a:stretch>
                <a:fillRect/>
              </a:stretch>
            </p:blipFill>
            <p:spPr>
              <a:xfrm>
                <a:off x="6846776" y="2764778"/>
                <a:ext cx="553092" cy="449676"/>
              </a:xfrm>
              <a:prstGeom prst="rect">
                <a:avLst/>
              </a:prstGeom>
            </p:spPr>
          </p:pic>
        </p:grpSp>
      </p:grpSp>
    </p:spTree>
    <p:extLst>
      <p:ext uri="{BB962C8B-B14F-4D97-AF65-F5344CB8AC3E}">
        <p14:creationId xmlns="" xmlns:p14="http://schemas.microsoft.com/office/powerpoint/2010/main" val="1457872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Backup Exec 2012 Family</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06226" y="162343"/>
            <a:ext cx="6503289" cy="5868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184148" y="542800"/>
            <a:ext cx="8711122" cy="2774096"/>
          </a:xfrm>
          <a:prstGeom prst="roundRect">
            <a:avLst>
              <a:gd name="adj" fmla="val 1934"/>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19" name="Rounded Rectangle 18"/>
          <p:cNvSpPr/>
          <p:nvPr/>
        </p:nvSpPr>
        <p:spPr bwMode="auto">
          <a:xfrm>
            <a:off x="184148" y="3060479"/>
            <a:ext cx="8711122" cy="3064272"/>
          </a:xfrm>
          <a:prstGeom prst="roundRect">
            <a:avLst>
              <a:gd name="adj" fmla="val 1934"/>
            </a:avLst>
          </a:prstGeom>
          <a:gradFill flip="none" rotWithShape="1">
            <a:gsLst>
              <a:gs pos="65000">
                <a:schemeClr val="bg2">
                  <a:lumMod val="40000"/>
                  <a:lumOff val="60000"/>
                </a:schemeClr>
              </a:gs>
              <a:gs pos="100000">
                <a:schemeClr val="bg2">
                  <a:lumMod val="60000"/>
                  <a:lumOff val="40000"/>
                </a:schemeClr>
              </a:gs>
            </a:gsLst>
            <a:lin ang="16200000" scaled="0"/>
            <a:tileRect/>
          </a:gra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p:spPr>
        <p:txBody>
          <a:bodyPr vert="horz" wrap="square" lIns="91440" tIns="45720" rIns="91440" bIns="45720" numCol="1" rtlCol="0" anchor="ctr" anchorCtr="0" compatLnSpc="1">
            <a:prstTxWarp prst="textNoShape">
              <a:avLst/>
            </a:prstTxWarp>
          </a:bodyPr>
          <a:lstStyle/>
          <a:p>
            <a:pPr algn="ctr">
              <a:lnSpc>
                <a:spcPct val="90000"/>
              </a:lnSpc>
              <a:spcBef>
                <a:spcPts val="0"/>
              </a:spcBef>
              <a:spcAft>
                <a:spcPts val="800"/>
              </a:spcAft>
            </a:pPr>
            <a:endParaRPr lang="en-US" sz="1600" b="1" dirty="0" smtClean="0">
              <a:solidFill>
                <a:srgbClr val="FFFFFF"/>
              </a:solidFill>
              <a:latin typeface="Calibri" pitchFamily="34" charset="0"/>
            </a:endParaRPr>
          </a:p>
        </p:txBody>
      </p:sp>
      <p:sp>
        <p:nvSpPr>
          <p:cNvPr id="3" name="Title 2"/>
          <p:cNvSpPr>
            <a:spLocks noGrp="1"/>
          </p:cNvSpPr>
          <p:nvPr>
            <p:ph type="title"/>
          </p:nvPr>
        </p:nvSpPr>
        <p:spPr>
          <a:xfrm>
            <a:off x="314740" y="-92764"/>
            <a:ext cx="8382000" cy="838200"/>
          </a:xfrm>
        </p:spPr>
        <p:txBody>
          <a:bodyPr anchor="ctr"/>
          <a:lstStyle/>
          <a:p>
            <a:r>
              <a:rPr lang="en-GB" noProof="0" dirty="0" smtClean="0"/>
              <a:t>Ease Of Use</a:t>
            </a:r>
          </a:p>
        </p:txBody>
      </p:sp>
      <p:sp>
        <p:nvSpPr>
          <p:cNvPr id="2" name="Content Placeholder 1"/>
          <p:cNvSpPr>
            <a:spLocks noGrp="1"/>
          </p:cNvSpPr>
          <p:nvPr>
            <p:ph idx="1"/>
          </p:nvPr>
        </p:nvSpPr>
        <p:spPr>
          <a:xfrm>
            <a:off x="264771" y="1050924"/>
            <a:ext cx="4113342" cy="2147312"/>
          </a:xfrm>
        </p:spPr>
        <p:txBody>
          <a:bodyPr/>
          <a:lstStyle/>
          <a:p>
            <a:pPr marL="463550" indent="-231775">
              <a:spcAft>
                <a:spcPts val="600"/>
              </a:spcAft>
            </a:pPr>
            <a:r>
              <a:rPr lang="en-GB" sz="2000" noProof="0" dirty="0" smtClean="0"/>
              <a:t>New user experience</a:t>
            </a:r>
          </a:p>
          <a:p>
            <a:pPr marL="463550" indent="-231775">
              <a:spcAft>
                <a:spcPts val="600"/>
              </a:spcAft>
            </a:pPr>
            <a:r>
              <a:rPr lang="en-GB" sz="2000" noProof="0" dirty="0" smtClean="0"/>
              <a:t>Focus on ease of use</a:t>
            </a:r>
          </a:p>
          <a:p>
            <a:pPr marL="463550" indent="-231775">
              <a:spcAft>
                <a:spcPts val="600"/>
              </a:spcAft>
            </a:pPr>
            <a:r>
              <a:rPr lang="en-GB" sz="2000" noProof="0" dirty="0" smtClean="0"/>
              <a:t>Resource-centric</a:t>
            </a:r>
          </a:p>
          <a:p>
            <a:pPr marL="463550" indent="-231775"/>
            <a:r>
              <a:rPr lang="en-GB" sz="2000" noProof="0" dirty="0" smtClean="0"/>
              <a:t>Manage resources, not jobs</a:t>
            </a:r>
          </a:p>
        </p:txBody>
      </p:sp>
      <p:sp>
        <p:nvSpPr>
          <p:cNvPr id="6"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8</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13" name="Content Placeholder 1"/>
          <p:cNvSpPr txBox="1">
            <a:spLocks/>
          </p:cNvSpPr>
          <p:nvPr/>
        </p:nvSpPr>
        <p:spPr bwMode="auto">
          <a:xfrm>
            <a:off x="255574" y="3348445"/>
            <a:ext cx="4583448" cy="2312492"/>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p>
            <a:pPr marL="463550" marR="0" lvl="0" indent="-231775" algn="l" defTabSz="914400" rtl="0" eaLnBrk="1" fontAlgn="base" latinLnBrk="0" hangingPunct="1">
              <a:lnSpc>
                <a:spcPct val="90000"/>
              </a:lnSpc>
              <a:spcBef>
                <a:spcPct val="0"/>
              </a:spcBef>
              <a:spcAft>
                <a:spcPts val="600"/>
              </a:spcAft>
              <a:buClr>
                <a:schemeClr val="accent1">
                  <a:lumMod val="50000"/>
                </a:schemeClr>
              </a:buClr>
              <a:buSzTx/>
              <a:buFontTx/>
              <a:buChar char="•"/>
              <a:tabLst/>
              <a:defRPr/>
            </a:pPr>
            <a:r>
              <a:rPr kumimoji="0" lang="en-US" sz="2000" b="0" i="0" u="none" strike="noStrike" kern="0" cap="none" spc="0" normalizeH="0" baseline="0" noProof="0" dirty="0" smtClean="0">
                <a:ln>
                  <a:noFill/>
                </a:ln>
                <a:solidFill>
                  <a:schemeClr val="bg2">
                    <a:lumMod val="50000"/>
                  </a:schemeClr>
                </a:solidFill>
                <a:effectLst/>
                <a:uLnTx/>
                <a:uFillTx/>
                <a:latin typeface="+mn-lt"/>
                <a:ea typeface="+mn-ea"/>
                <a:cs typeface="+mn-cs"/>
              </a:rPr>
              <a:t>Modular</a:t>
            </a:r>
            <a:r>
              <a:rPr kumimoji="0" lang="en-US" sz="2000" b="0" i="0" u="none" strike="noStrike" kern="0" cap="none" spc="0" normalizeH="0" noProof="0" dirty="0" smtClean="0">
                <a:ln>
                  <a:noFill/>
                </a:ln>
                <a:solidFill>
                  <a:schemeClr val="bg2">
                    <a:lumMod val="50000"/>
                  </a:schemeClr>
                </a:solidFill>
                <a:effectLst/>
                <a:uLnTx/>
                <a:uFillTx/>
                <a:latin typeface="+mn-lt"/>
                <a:ea typeface="+mn-ea"/>
                <a:cs typeface="+mn-cs"/>
              </a:rPr>
              <a:t> backup job stages</a:t>
            </a:r>
          </a:p>
          <a:p>
            <a:pPr marL="463550" marR="0" lvl="0" indent="-231775" algn="l" defTabSz="914400" rtl="0" eaLnBrk="1" fontAlgn="base" latinLnBrk="0" hangingPunct="1">
              <a:lnSpc>
                <a:spcPct val="90000"/>
              </a:lnSpc>
              <a:spcBef>
                <a:spcPct val="0"/>
              </a:spcBef>
              <a:spcAft>
                <a:spcPts val="600"/>
              </a:spcAft>
              <a:buClr>
                <a:schemeClr val="accent1">
                  <a:lumMod val="50000"/>
                </a:schemeClr>
              </a:buClr>
              <a:buSzTx/>
              <a:buFontTx/>
              <a:buChar char="•"/>
              <a:tabLst/>
              <a:defRPr/>
            </a:pPr>
            <a:r>
              <a:rPr kumimoji="0" lang="en-US" sz="2000" b="0" i="0" u="none" strike="noStrike" kern="0" cap="none" spc="0" normalizeH="0" noProof="0" dirty="0" smtClean="0">
                <a:ln>
                  <a:noFill/>
                </a:ln>
                <a:solidFill>
                  <a:schemeClr val="bg2">
                    <a:lumMod val="50000"/>
                  </a:schemeClr>
                </a:solidFill>
                <a:effectLst/>
                <a:uLnTx/>
                <a:uFillTx/>
                <a:latin typeface="+mn-lt"/>
                <a:ea typeface="+mn-ea"/>
                <a:cs typeface="+mn-cs"/>
              </a:rPr>
              <a:t>Easy to expand protection</a:t>
            </a:r>
          </a:p>
          <a:p>
            <a:pPr marL="463550" marR="0" lvl="0" indent="-231775" algn="l" defTabSz="914400" rtl="0" eaLnBrk="1" fontAlgn="base" latinLnBrk="0" hangingPunct="1">
              <a:lnSpc>
                <a:spcPct val="90000"/>
              </a:lnSpc>
              <a:spcBef>
                <a:spcPct val="0"/>
              </a:spcBef>
              <a:spcAft>
                <a:spcPts val="600"/>
              </a:spcAft>
              <a:buClr>
                <a:schemeClr val="accent1">
                  <a:lumMod val="50000"/>
                </a:schemeClr>
              </a:buClr>
              <a:buSzTx/>
              <a:buFontTx/>
              <a:buChar char="•"/>
              <a:tabLst/>
              <a:defRPr/>
            </a:pPr>
            <a:r>
              <a:rPr lang="en-US" sz="2000" kern="0" noProof="0" dirty="0" smtClean="0">
                <a:solidFill>
                  <a:schemeClr val="bg2">
                    <a:lumMod val="50000"/>
                  </a:schemeClr>
                </a:solidFill>
                <a:latin typeface="+mn-lt"/>
              </a:rPr>
              <a:t>Simply add an additional stage to:</a:t>
            </a:r>
          </a:p>
          <a:p>
            <a:pPr marL="792163" lvl="1" indent="-231775" algn="l">
              <a:lnSpc>
                <a:spcPct val="90000"/>
              </a:lnSpc>
              <a:spcAft>
                <a:spcPts val="600"/>
              </a:spcAft>
              <a:buClr>
                <a:schemeClr val="accent1">
                  <a:lumMod val="50000"/>
                </a:schemeClr>
              </a:buClr>
              <a:buFont typeface="Calibri"/>
              <a:buChar char="–"/>
              <a:defRPr/>
            </a:pPr>
            <a:r>
              <a:rPr kumimoji="0" lang="en-US" sz="1600" b="0" i="0" u="none" strike="noStrike" kern="0" cap="none" spc="0" normalizeH="0" baseline="0" dirty="0" smtClean="0">
                <a:ln>
                  <a:noFill/>
                </a:ln>
                <a:solidFill>
                  <a:schemeClr val="bg2">
                    <a:lumMod val="50000"/>
                  </a:schemeClr>
                </a:solidFill>
                <a:effectLst/>
                <a:uLnTx/>
                <a:uFillTx/>
                <a:latin typeface="+mn-lt"/>
                <a:ea typeface="+mn-ea"/>
                <a:cs typeface="+mn-cs"/>
              </a:rPr>
              <a:t>Duplicate/copy</a:t>
            </a:r>
            <a:r>
              <a:rPr kumimoji="0" lang="en-US" sz="1600" b="0" i="0" u="none" strike="noStrike" kern="0" cap="none" spc="0" normalizeH="0" dirty="0" smtClean="0">
                <a:ln>
                  <a:noFill/>
                </a:ln>
                <a:solidFill>
                  <a:schemeClr val="bg2">
                    <a:lumMod val="50000"/>
                  </a:schemeClr>
                </a:solidFill>
                <a:effectLst/>
                <a:uLnTx/>
                <a:uFillTx/>
                <a:latin typeface="+mn-lt"/>
                <a:ea typeface="+mn-ea"/>
                <a:cs typeface="+mn-cs"/>
              </a:rPr>
              <a:t> backups</a:t>
            </a:r>
            <a:endParaRPr kumimoji="0" lang="en-US" sz="1600" b="0" i="0" u="none" strike="noStrike" kern="0" cap="none" spc="0" normalizeH="0" baseline="0" dirty="0" smtClean="0">
              <a:ln>
                <a:noFill/>
              </a:ln>
              <a:solidFill>
                <a:schemeClr val="bg2">
                  <a:lumMod val="50000"/>
                </a:schemeClr>
              </a:solidFill>
              <a:effectLst/>
              <a:uLnTx/>
              <a:uFillTx/>
              <a:latin typeface="+mn-lt"/>
              <a:ea typeface="+mn-ea"/>
              <a:cs typeface="+mn-cs"/>
            </a:endParaRPr>
          </a:p>
          <a:p>
            <a:pPr marL="792163" lvl="1" indent="-231775" algn="l">
              <a:lnSpc>
                <a:spcPct val="90000"/>
              </a:lnSpc>
              <a:spcAft>
                <a:spcPts val="600"/>
              </a:spcAft>
              <a:buClr>
                <a:schemeClr val="accent1">
                  <a:lumMod val="50000"/>
                </a:schemeClr>
              </a:buClr>
              <a:buFont typeface="Calibri"/>
              <a:buChar char="–"/>
              <a:defRPr/>
            </a:pPr>
            <a:r>
              <a:rPr lang="en-US" sz="1600" kern="0" noProof="0" dirty="0" smtClean="0">
                <a:solidFill>
                  <a:schemeClr val="bg2">
                    <a:lumMod val="50000"/>
                  </a:schemeClr>
                </a:solidFill>
                <a:latin typeface="+mn-lt"/>
              </a:rPr>
              <a:t>Convert to virtual</a:t>
            </a:r>
          </a:p>
          <a:p>
            <a:pPr marL="792163" lvl="1" indent="-231775" algn="l">
              <a:lnSpc>
                <a:spcPct val="90000"/>
              </a:lnSpc>
              <a:spcAft>
                <a:spcPts val="600"/>
              </a:spcAft>
              <a:buClr>
                <a:schemeClr val="accent1">
                  <a:lumMod val="50000"/>
                </a:schemeClr>
              </a:buClr>
              <a:buFont typeface="Calibri"/>
              <a:buChar char="–"/>
              <a:defRPr/>
            </a:pPr>
            <a:r>
              <a:rPr lang="en-US" sz="1600" kern="0" noProof="0" dirty="0" smtClean="0">
                <a:solidFill>
                  <a:schemeClr val="bg2">
                    <a:lumMod val="50000"/>
                  </a:schemeClr>
                </a:solidFill>
                <a:latin typeface="+mn-lt"/>
                <a:cs typeface="+mn-cs"/>
              </a:rPr>
              <a:t>…</a:t>
            </a:r>
            <a:endParaRPr kumimoji="0" lang="en-US" sz="1600" b="0" i="0" u="none" strike="noStrike" kern="0" cap="none" spc="0" normalizeH="0" baseline="0" noProof="0" dirty="0" smtClean="0">
              <a:ln>
                <a:noFill/>
              </a:ln>
              <a:solidFill>
                <a:schemeClr val="bg2">
                  <a:lumMod val="50000"/>
                </a:schemeClr>
              </a:solidFill>
              <a:effectLst/>
              <a:uLnTx/>
              <a:uFillTx/>
              <a:latin typeface="+mn-lt"/>
              <a:ea typeface="+mn-ea"/>
              <a:cs typeface="+mn-cs"/>
            </a:endParaRPr>
          </a:p>
        </p:txBody>
      </p:sp>
      <p:sp>
        <p:nvSpPr>
          <p:cNvPr id="20" name="Round Same Side Corner Rectangle 19"/>
          <p:cNvSpPr/>
          <p:nvPr/>
        </p:nvSpPr>
        <p:spPr bwMode="auto">
          <a:xfrm>
            <a:off x="175509" y="2942721"/>
            <a:ext cx="8719932" cy="742854"/>
          </a:xfrm>
          <a:prstGeom prst="round2SameRect">
            <a:avLst>
              <a:gd name="adj1" fmla="val 10959"/>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lvl="0">
              <a:lnSpc>
                <a:spcPct val="90000"/>
              </a:lnSpc>
              <a:spcAft>
                <a:spcPts val="1200"/>
              </a:spcAft>
              <a:buClr>
                <a:srgbClr val="9A918C">
                  <a:lumMod val="50000"/>
                </a:srgbClr>
              </a:buClr>
              <a:defRPr/>
            </a:pPr>
            <a:r>
              <a:rPr lang="en-US" kern="0" dirty="0" smtClean="0">
                <a:solidFill>
                  <a:schemeClr val="bg1"/>
                </a:solidFill>
                <a:latin typeface="Calibri"/>
              </a:rPr>
              <a:t>Backup job stages</a:t>
            </a:r>
          </a:p>
        </p:txBody>
      </p:sp>
      <p:grpSp>
        <p:nvGrpSpPr>
          <p:cNvPr id="4" name="Group 9"/>
          <p:cNvGrpSpPr>
            <a:grpSpLocks noChangeAspect="1"/>
          </p:cNvGrpSpPr>
          <p:nvPr/>
        </p:nvGrpSpPr>
        <p:grpSpPr>
          <a:xfrm>
            <a:off x="4497162" y="3136341"/>
            <a:ext cx="4368542" cy="2963594"/>
            <a:chOff x="3387143" y="2073499"/>
            <a:chExt cx="5113603" cy="3515932"/>
          </a:xfrm>
        </p:grpSpPr>
        <p:pic>
          <p:nvPicPr>
            <p:cNvPr id="11" name="Picture 2"/>
            <p:cNvPicPr>
              <a:picLocks noChangeAspect="1" noChangeArrowheads="1"/>
            </p:cNvPicPr>
            <p:nvPr/>
          </p:nvPicPr>
          <p:blipFill>
            <a:blip r:embed="rId3" cstate="screen"/>
            <a:srcRect/>
            <a:stretch>
              <a:fillRect/>
            </a:stretch>
          </p:blipFill>
          <p:spPr bwMode="auto">
            <a:xfrm>
              <a:off x="3387143" y="2073499"/>
              <a:ext cx="5113603" cy="3515932"/>
            </a:xfrm>
            <a:prstGeom prst="rect">
              <a:avLst/>
            </a:prstGeom>
            <a:noFill/>
            <a:ln w="9525">
              <a:solidFill>
                <a:schemeClr val="bg2">
                  <a:lumMod val="50000"/>
                </a:schemeClr>
              </a:solidFill>
              <a:miter lim="800000"/>
              <a:headEnd/>
              <a:tailEnd/>
            </a:ln>
            <a:effectLst>
              <a:outerShdw blurRad="50800" dist="38100" dir="5400000">
                <a:srgbClr val="000000">
                  <a:alpha val="40000"/>
                </a:srgbClr>
              </a:outerShdw>
            </a:effectLst>
          </p:spPr>
        </p:pic>
        <p:sp>
          <p:nvSpPr>
            <p:cNvPr id="12" name="Oval 11"/>
            <p:cNvSpPr/>
            <p:nvPr/>
          </p:nvSpPr>
          <p:spPr bwMode="auto">
            <a:xfrm>
              <a:off x="6982603" y="4520665"/>
              <a:ext cx="785612" cy="528034"/>
            </a:xfrm>
            <a:prstGeom prst="ellipse">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IE" sz="2400" i="0" u="none" strike="noStrike" cap="none" normalizeH="0" baseline="0" dirty="0" smtClean="0">
                <a:ln>
                  <a:noFill/>
                </a:ln>
                <a:solidFill>
                  <a:schemeClr val="bg1"/>
                </a:solidFill>
                <a:effectLst/>
                <a:latin typeface="+mn-lt"/>
              </a:endParaRPr>
            </a:p>
          </p:txBody>
        </p:sp>
      </p:grpSp>
      <p:sp>
        <p:nvSpPr>
          <p:cNvPr id="21" name="Round Same Side Corner Rectangle 20"/>
          <p:cNvSpPr/>
          <p:nvPr/>
        </p:nvSpPr>
        <p:spPr bwMode="auto">
          <a:xfrm>
            <a:off x="175509" y="622853"/>
            <a:ext cx="8719932" cy="742854"/>
          </a:xfrm>
          <a:prstGeom prst="round2SameRect">
            <a:avLst>
              <a:gd name="adj1" fmla="val 10959"/>
              <a:gd name="adj2" fmla="val 0"/>
            </a:avLst>
          </a:prstGeom>
          <a:solidFill>
            <a:schemeClr val="accent1">
              <a:lumMod val="5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lvl="0">
              <a:lnSpc>
                <a:spcPct val="90000"/>
              </a:lnSpc>
              <a:spcAft>
                <a:spcPts val="1200"/>
              </a:spcAft>
              <a:buClr>
                <a:srgbClr val="9A918C">
                  <a:lumMod val="50000"/>
                </a:srgbClr>
              </a:buClr>
              <a:defRPr/>
            </a:pPr>
            <a:r>
              <a:rPr lang="en-US" kern="0" dirty="0" smtClean="0">
                <a:solidFill>
                  <a:schemeClr val="bg1"/>
                </a:solidFill>
                <a:latin typeface="Calibri"/>
              </a:rPr>
              <a:t>Simplified new user interface</a:t>
            </a:r>
          </a:p>
        </p:txBody>
      </p:sp>
      <p:pic>
        <p:nvPicPr>
          <p:cNvPr id="9" name="Picture 2" descr="\\caretaker\home\gdowers\ScreenShots\BE\Honshu\1426\BackupAndRestoreView-DetailsView-Jobs.png"/>
          <p:cNvPicPr>
            <a:picLocks noChangeAspect="1" noChangeArrowheads="1"/>
          </p:cNvPicPr>
          <p:nvPr/>
        </p:nvPicPr>
        <p:blipFill>
          <a:blip r:embed="rId4" cstate="screen"/>
          <a:srcRect/>
          <a:stretch>
            <a:fillRect/>
          </a:stretch>
        </p:blipFill>
        <p:spPr bwMode="auto">
          <a:xfrm>
            <a:off x="4284064" y="418704"/>
            <a:ext cx="3932284" cy="2558606"/>
          </a:xfrm>
          <a:prstGeom prst="rect">
            <a:avLst/>
          </a:prstGeom>
          <a:noFill/>
          <a:ln>
            <a:solidFill>
              <a:schemeClr val="bg2">
                <a:lumMod val="50000"/>
              </a:schemeClr>
            </a:solidFill>
          </a:ln>
          <a:effectLst>
            <a:outerShdw blurRad="50800" dist="38100" dir="5400000">
              <a:srgbClr val="000000">
                <a:alpha val="40000"/>
              </a:srgbClr>
            </a:outerShdw>
          </a:effectLst>
        </p:spPr>
      </p:pic>
      <p:pic>
        <p:nvPicPr>
          <p:cNvPr id="8" name="Picture 2" descr="\\caretaker\home\gdowers\ScreenShots\BE\Honshu\1426\BackupAndRestoreView.png"/>
          <p:cNvPicPr>
            <a:picLocks noChangeAspect="1" noChangeArrowheads="1"/>
          </p:cNvPicPr>
          <p:nvPr/>
        </p:nvPicPr>
        <p:blipFill>
          <a:blip r:embed="rId5" cstate="screen"/>
          <a:srcRect/>
          <a:stretch>
            <a:fillRect/>
          </a:stretch>
        </p:blipFill>
        <p:spPr bwMode="auto">
          <a:xfrm>
            <a:off x="5361080" y="662609"/>
            <a:ext cx="3519654" cy="2528346"/>
          </a:xfrm>
          <a:prstGeom prst="rect">
            <a:avLst/>
          </a:prstGeom>
          <a:noFill/>
          <a:ln>
            <a:solidFill>
              <a:schemeClr val="bg2">
                <a:lumMod val="50000"/>
              </a:schemeClr>
            </a:solidFill>
          </a:ln>
          <a:effectLst>
            <a:outerShdw blurRad="50800" dist="38100" dir="5400000">
              <a:srgbClr val="000000">
                <a:alpha val="40000"/>
              </a:srgbClr>
            </a:outerShdw>
          </a:effectLst>
        </p:spPr>
      </p:pic>
      <p:sp>
        <p:nvSpPr>
          <p:cNvPr id="17" name="Footer Placeholder 3"/>
          <p:cNvSpPr>
            <a:spLocks noGrp="1"/>
          </p:cNvSpPr>
          <p:nvPr>
            <p:ph type="ftr" sz="quarter" idx="10"/>
          </p:nvPr>
        </p:nvSpPr>
        <p:spPr>
          <a:xfrm>
            <a:off x="381000" y="6357938"/>
            <a:ext cx="4183063" cy="233362"/>
          </a:xfrm>
        </p:spPr>
        <p:txBody>
          <a:bodyPr/>
          <a:lstStyle/>
          <a:p>
            <a:pPr>
              <a:defRPr/>
            </a:pPr>
            <a:r>
              <a:rPr lang="en-US" smtClean="0"/>
              <a:t>Backup Exec 2012 Family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45534" y="1540933"/>
            <a:ext cx="8652934" cy="4631267"/>
          </a:xfrm>
          <a:prstGeom prst="roundRect">
            <a:avLst>
              <a:gd name="adj" fmla="val 3141"/>
            </a:avLst>
          </a:prstGeom>
          <a:gradFill flip="none" rotWithShape="1">
            <a:gsLst>
              <a:gs pos="0">
                <a:schemeClr val="bg2">
                  <a:lumMod val="50000"/>
                </a:schemeClr>
              </a:gs>
              <a:gs pos="100000">
                <a:srgbClr val="FFFFFF">
                  <a:alpha val="0"/>
                </a:srgbClr>
              </a:gs>
            </a:gsLst>
            <a:lin ang="16200000" scaled="0"/>
            <a:tileRect/>
          </a:gradFill>
          <a:ln w="28575" cap="flat" cmpd="sng" algn="ctr">
            <a:noFill/>
            <a:prstDash val="solid"/>
          </a:ln>
          <a:effectLst/>
        </p:spPr>
      </p:sp>
      <p:pic>
        <p:nvPicPr>
          <p:cNvPr id="6" name="Picture 2"/>
          <p:cNvPicPr>
            <a:picLocks noChangeAspect="1" noChangeArrowheads="1"/>
          </p:cNvPicPr>
          <p:nvPr/>
        </p:nvPicPr>
        <p:blipFill>
          <a:blip r:embed="rId2" cstate="screen"/>
          <a:srcRect/>
          <a:stretch>
            <a:fillRect/>
          </a:stretch>
        </p:blipFill>
        <p:spPr bwMode="auto">
          <a:xfrm>
            <a:off x="2330847" y="1044503"/>
            <a:ext cx="4600040" cy="3473594"/>
          </a:xfrm>
          <a:prstGeom prst="rect">
            <a:avLst/>
          </a:prstGeom>
          <a:noFill/>
          <a:ln w="9525">
            <a:noFill/>
            <a:miter lim="800000"/>
            <a:headEnd/>
            <a:tailEnd/>
          </a:ln>
        </p:spPr>
      </p:pic>
      <p:pic>
        <p:nvPicPr>
          <p:cNvPr id="8" name="Picture 2"/>
          <p:cNvPicPr>
            <a:picLocks noChangeAspect="1" noChangeArrowheads="1"/>
          </p:cNvPicPr>
          <p:nvPr/>
        </p:nvPicPr>
        <p:blipFill>
          <a:blip r:embed="rId3" cstate="screen"/>
          <a:srcRect/>
          <a:stretch>
            <a:fillRect/>
          </a:stretch>
        </p:blipFill>
        <p:spPr bwMode="auto">
          <a:xfrm>
            <a:off x="361256" y="2740096"/>
            <a:ext cx="7245492" cy="3300302"/>
          </a:xfrm>
          <a:prstGeom prst="rect">
            <a:avLst/>
          </a:prstGeom>
          <a:noFill/>
          <a:ln w="9525">
            <a:noFill/>
            <a:miter lim="800000"/>
            <a:headEnd/>
            <a:tailEnd/>
          </a:ln>
          <a:effectLst>
            <a:outerShdw blurRad="76200" dist="38100" dir="16200000">
              <a:srgbClr val="000000">
                <a:alpha val="40000"/>
              </a:srgbClr>
            </a:outerShdw>
          </a:effectLst>
        </p:spPr>
      </p:pic>
      <p:sp>
        <p:nvSpPr>
          <p:cNvPr id="2" name="Title 1"/>
          <p:cNvSpPr>
            <a:spLocks noGrp="1"/>
          </p:cNvSpPr>
          <p:nvPr>
            <p:ph type="title"/>
          </p:nvPr>
        </p:nvSpPr>
        <p:spPr>
          <a:xfrm>
            <a:off x="354496" y="34031"/>
            <a:ext cx="8382000" cy="838200"/>
          </a:xfrm>
        </p:spPr>
        <p:txBody>
          <a:bodyPr/>
          <a:lstStyle/>
          <a:p>
            <a:r>
              <a:rPr lang="en-GB" noProof="0" dirty="0" smtClean="0"/>
              <a:t>Before And After</a:t>
            </a:r>
            <a:endParaRPr lang="en-GB" noProof="0" dirty="0"/>
          </a:p>
        </p:txBody>
      </p:sp>
      <p:sp>
        <p:nvSpPr>
          <p:cNvPr id="18" name="Rectangular Callout 17"/>
          <p:cNvSpPr/>
          <p:nvPr/>
        </p:nvSpPr>
        <p:spPr bwMode="auto">
          <a:xfrm>
            <a:off x="5334000" y="2209800"/>
            <a:ext cx="3428999" cy="1905001"/>
          </a:xfrm>
          <a:prstGeom prst="wedgeRectCallout">
            <a:avLst>
              <a:gd name="adj1" fmla="val -58613"/>
              <a:gd name="adj2" fmla="val 20870"/>
            </a:avLst>
          </a:prstGeom>
          <a:solidFill>
            <a:schemeClr val="accent2"/>
          </a:solidFill>
          <a:ln w="19050" cap="flat" cmpd="sng" algn="ctr">
            <a:noFill/>
            <a:prstDash val="solid"/>
            <a:round/>
            <a:headEnd type="none" w="med" len="med"/>
            <a:tailEnd type="none" w="med" len="med"/>
          </a:ln>
          <a:effectLst>
            <a:outerShdw blurRad="101600" dist="50800" dir="5400000">
              <a:srgbClr val="000000">
                <a:alpha val="43000"/>
              </a:srgbClr>
            </a:outerShdw>
          </a:effectLst>
          <a:scene3d>
            <a:camera prst="orthographicFront"/>
            <a:lightRig rig="threePt" dir="t"/>
          </a:scene3d>
          <a:sp3d>
            <a:bevelT w="38100" h="38100"/>
          </a:sp3d>
        </p:spPr>
        <p:txBody>
          <a:bodyPr vert="horz" wrap="square" lIns="182880" tIns="45720" rIns="91440" bIns="45720" numCol="1" rtlCol="0" anchor="ctr" anchorCtr="0" compatLnSpc="1">
            <a:prstTxWarp prst="textNoShape">
              <a:avLst/>
            </a:prstTxWarp>
          </a:bodyPr>
          <a:lstStyle/>
          <a:p>
            <a:pPr marL="91440" indent="-182880">
              <a:spcAft>
                <a:spcPts val="300"/>
              </a:spcAft>
              <a:buClr>
                <a:schemeClr val="accent1">
                  <a:lumMod val="50000"/>
                </a:schemeClr>
              </a:buClr>
              <a:buFont typeface="Arial"/>
              <a:buChar char="•"/>
            </a:pPr>
            <a:r>
              <a:rPr lang="en-US" sz="1800" dirty="0" smtClean="0">
                <a:solidFill>
                  <a:srgbClr val="4E4845"/>
                </a:solidFill>
                <a:latin typeface="+mj-lt"/>
              </a:rPr>
              <a:t>Modern</a:t>
            </a:r>
          </a:p>
          <a:p>
            <a:pPr marL="91440" indent="-182880">
              <a:spcAft>
                <a:spcPts val="300"/>
              </a:spcAft>
              <a:buClr>
                <a:schemeClr val="accent1">
                  <a:lumMod val="50000"/>
                </a:schemeClr>
              </a:buClr>
              <a:buFont typeface="Arial"/>
              <a:buChar char="•"/>
            </a:pPr>
            <a:r>
              <a:rPr lang="en-US" sz="1800" dirty="0" smtClean="0">
                <a:solidFill>
                  <a:srgbClr val="4E4845"/>
                </a:solidFill>
                <a:latin typeface="+mj-lt"/>
              </a:rPr>
              <a:t>Resource Centric</a:t>
            </a:r>
          </a:p>
          <a:p>
            <a:pPr marL="91440" indent="-182880">
              <a:spcAft>
                <a:spcPts val="300"/>
              </a:spcAft>
              <a:buClr>
                <a:schemeClr val="accent1">
                  <a:lumMod val="50000"/>
                </a:schemeClr>
              </a:buClr>
              <a:buFont typeface="Arial"/>
              <a:buChar char="•"/>
            </a:pPr>
            <a:r>
              <a:rPr lang="en-US" sz="1800" dirty="0" smtClean="0">
                <a:solidFill>
                  <a:srgbClr val="4E4845"/>
                </a:solidFill>
                <a:latin typeface="+mj-lt"/>
              </a:rPr>
              <a:t>Unified workflow</a:t>
            </a:r>
          </a:p>
          <a:p>
            <a:pPr marL="91440" indent="-182880">
              <a:spcAft>
                <a:spcPts val="300"/>
              </a:spcAft>
              <a:buClr>
                <a:schemeClr val="accent1">
                  <a:lumMod val="50000"/>
                </a:schemeClr>
              </a:buClr>
              <a:buFont typeface="Arial"/>
              <a:buChar char="•"/>
            </a:pPr>
            <a:r>
              <a:rPr lang="en-US" sz="1800" dirty="0" smtClean="0">
                <a:solidFill>
                  <a:srgbClr val="4E4845"/>
                </a:solidFill>
                <a:latin typeface="+mj-lt"/>
              </a:rPr>
              <a:t>Consolidated views</a:t>
            </a:r>
          </a:p>
          <a:p>
            <a:pPr marL="91440" indent="-182880">
              <a:spcAft>
                <a:spcPts val="300"/>
              </a:spcAft>
              <a:buClr>
                <a:schemeClr val="accent1">
                  <a:lumMod val="50000"/>
                </a:schemeClr>
              </a:buClr>
              <a:buFont typeface="Arial"/>
              <a:buChar char="•"/>
            </a:pPr>
            <a:r>
              <a:rPr lang="en-US" sz="1800" dirty="0" smtClean="0">
                <a:solidFill>
                  <a:srgbClr val="4E4845"/>
                </a:solidFill>
                <a:latin typeface="+mj-lt"/>
              </a:rPr>
              <a:t>Toolbar instead of “task pane”</a:t>
            </a:r>
          </a:p>
        </p:txBody>
      </p:sp>
      <p:sp>
        <p:nvSpPr>
          <p:cNvPr id="9" name="Slide Number Placeholder 2"/>
          <p:cNvSpPr txBox="1">
            <a:spLocks/>
          </p:cNvSpPr>
          <p:nvPr/>
        </p:nvSpPr>
        <p:spPr bwMode="auto">
          <a:xfrm>
            <a:off x="8436352" y="6397965"/>
            <a:ext cx="412224" cy="153888"/>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noAutofit/>
          </a:bodyPr>
          <a:lstStyle/>
          <a:p>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fld id="{2920E4B7-50E9-45CF-9B48-7BDF853DCB9A}" type="slidenum">
              <a:rPr kumimoji="0" lang="en-US" sz="1000" b="1" i="0" u="none" strike="noStrike" kern="0" cap="none" spc="0" normalizeH="0" baseline="0" noProof="0" smtClean="0">
                <a:ln>
                  <a:noFill/>
                </a:ln>
                <a:solidFill>
                  <a:schemeClr val="bg1"/>
                </a:solidFill>
                <a:effectLst/>
                <a:uLnTx/>
                <a:uFillTx/>
                <a:latin typeface="+mn-lt"/>
                <a:ea typeface="+mn-ea"/>
                <a:cs typeface="+mn-cs"/>
              </a:rPr>
              <a:pPr marL="0" marR="0" lvl="0" indent="0" defTabSz="914400" rtl="0" eaLnBrk="1" fontAlgn="base" latinLnBrk="0" hangingPunct="1">
                <a:lnSpc>
                  <a:spcPct val="90000"/>
                </a:lnSpc>
                <a:spcBef>
                  <a:spcPct val="0"/>
                </a:spcBef>
                <a:spcAft>
                  <a:spcPts val="1200"/>
                </a:spcAft>
                <a:buClr>
                  <a:schemeClr val="bg2">
                    <a:lumMod val="50000"/>
                  </a:schemeClr>
                </a:buClr>
                <a:buSzTx/>
                <a:buFontTx/>
                <a:buNone/>
                <a:tabLst/>
                <a:defRPr/>
              </a:pPr>
              <a:t>9</a:t>
            </a:fld>
            <a:endParaRPr kumimoji="0" lang="en-US" sz="1000" b="1" i="0" u="none" strike="noStrike" kern="0" cap="none" spc="0" normalizeH="0" baseline="0" noProof="0" dirty="0" smtClean="0">
              <a:ln>
                <a:noFill/>
              </a:ln>
              <a:solidFill>
                <a:schemeClr val="bg1"/>
              </a:solidFill>
              <a:effectLst/>
              <a:uLnTx/>
              <a:uFillTx/>
              <a:latin typeface="+mn-lt"/>
              <a:ea typeface="+mn-ea"/>
              <a:cs typeface="+mn-cs"/>
            </a:endParaRPr>
          </a:p>
        </p:txBody>
      </p:sp>
      <p:sp>
        <p:nvSpPr>
          <p:cNvPr id="10" name="Footer Placeholder 3"/>
          <p:cNvSpPr>
            <a:spLocks noGrp="1"/>
          </p:cNvSpPr>
          <p:nvPr>
            <p:ph type="ftr" sz="quarter" idx="10"/>
          </p:nvPr>
        </p:nvSpPr>
        <p:spPr>
          <a:xfrm>
            <a:off x="381000" y="6357938"/>
            <a:ext cx="4183063" cy="233362"/>
          </a:xfrm>
        </p:spPr>
        <p:txBody>
          <a:bodyPr/>
          <a:lstStyle/>
          <a:p>
            <a:pPr>
              <a:defRPr/>
            </a:pPr>
            <a:r>
              <a:rPr lang="en-US" smtClean="0"/>
              <a:t>Backup Exec 2012 Family</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EDAAA1F-4DF4-44DD-B97C-202D1D75EC5F}&quot;/&gt;&lt;isInvalidForFieldText val=&quot;0&quot;/&gt;&lt;Image&gt;&lt;filename val=&quot;C:\Documents and Settings\Sue_Spencer\My Documents\newtemplate\NewTemplate\testpreso\data\asimages\{AEDAAA1F-4DF4-44DD-B97C-202D1D75EC5F}_MtorLt.png&quot;/&gt;&lt;left val=&quot;0&quot;/&gt;&lt;top val=&quot;0&quot;/&gt;&lt;width val=&quot;0&quot;/&gt;&lt;height val=&quot;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3BFAD5-ABDA-4EF1-99B1-E66035790292}&quot;/&gt;&lt;isInvalidForFieldText val=&quot;0&quot;/&gt;&lt;Image&gt;&lt;filename val=&quot;C:\Documents and Settings\Sue_Spencer\My Documents\newtemplate\NewTemplate\testpreso\data\asimages\{213BFAD5-ABDA-4EF1-99B1-E66035790292}_MtorLt.png&quot;/&gt;&lt;left val=&quot;0&quot;/&gt;&lt;top val=&quot;0&quot;/&gt;&lt;width val=&quot;0&quot;/&gt;&lt;height val=&quot;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C2B408B-591A-47DC-83DB-E3504429631D}&quot;/&gt;&lt;isInvalidForFieldText val=&quot;0&quot;/&gt;&lt;Image&gt;&lt;filename val=&quot;C:\Documents and Settings\Sue_Spencer\My Documents\newtemplate\NewTemplate\testpreso\data\asimages\{1C2B408B-591A-47DC-83DB-E3504429631D}_MtorLt.png&quot;/&gt;&lt;left val=&quot;0&quot;/&gt;&lt;top val=&quot;0&quot;/&gt;&lt;width val=&quot;0&quot;/&gt;&lt;height val=&quot;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91FCEEAE-FA60-47ED-8B17-319F75D98AD9}&quot;/&gt;&lt;isInvalidForFieldText val=&quot;0&quot;/&gt;&lt;Image&gt;&lt;filename val=&quot;C:\Documents and Settings\Sue_Spencer\My Documents\newtemplate\NewTemplate\testpreso\data\asimages\{91FCEEAE-FA60-47ED-8B17-319F75D98AD9}_MtorLt.png&quot;/&gt;&lt;left val=&quot;0&quot;/&gt;&lt;top val=&quot;0&quot;/&gt;&lt;width val=&quot;0&quot;/&gt;&lt;height val=&quot;0&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64B270-2C19-40D8-8E37-EFD88828FC9D}&quot;/&gt;&lt;isInvalidForFieldText val=&quot;0&quot;/&gt;&lt;Image&gt;&lt;filename val=&quot;C:\Documents and Settings\Sue_Spencer\My Documents\newtemplate\NewTemplate\testpreso\data\asimages\{8D64B270-2C19-40D8-8E37-EFD88828FC9D}_MtorLt.png&quot;/&gt;&lt;left val=&quot;0&quot;/&gt;&lt;top val=&quot;0&quot;/&gt;&lt;width val=&quot;0&quot;/&gt;&lt;height val=&quot;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DA404E-153F-48D0-ABE6-639A008DBCC4}&quot;/&gt;&lt;isInvalidForFieldText val=&quot;0&quot;/&gt;&lt;Image&gt;&lt;filename val=&quot;C:\Documents and Settings\Sue_Spencer\My Documents\newtemplate\NewTemplate\testpreso\data\asimages\{B2DA404E-153F-48D0-ABE6-639A008DBCC4}_MtorLt.png&quot;/&gt;&lt;left val=&quot;0&quot;/&gt;&lt;top val=&quot;0&quot;/&gt;&lt;width val=&quot;0&quot;/&gt;&lt;height val=&quot;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8962644-9937-42D5-A8F0-4D2D66AD540B}&quot;/&gt;&lt;isInvalidForFieldText val=&quot;0&quot;/&gt;&lt;Image&gt;&lt;filename val=&quot;C:\Documents and Settings\Sue_Spencer\My Documents\newtemplate\NewTemplate\testpreso\data\asimages\{58962644-9937-42D5-A8F0-4D2D66AD540B}_MtorLt.png&quot;/&gt;&lt;left val=&quot;0&quot;/&gt;&lt;top val=&quot;0&quot;/&gt;&lt;width val=&quot;0&quot;/&gt;&lt;height val=&quot;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B4553C-0B00-4AAB-93D4-F97BAFE52657}&quot;/&gt;&lt;isInvalidForFieldText val=&quot;0&quot;/&gt;&lt;Image&gt;&lt;filename val=&quot;C:\Documents and Settings\Sue_Spencer\My Documents\newtemplate\NewTemplate\testpreso\data\asimages\{59B4553C-0B00-4AAB-93D4-F97BAFE52657}_MtorLt.png&quot;/&gt;&lt;left val=&quot;0&quot;/&gt;&lt;top val=&quot;0&quot;/&gt;&lt;width val=&quot;0&quot;/&gt;&lt;height val=&quot;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03C947-34DE-40A6-AB1A-45F5FEF0A619}&quot;/&gt;&lt;isInvalidForFieldText val=&quot;0&quot;/&gt;&lt;Image&gt;&lt;filename val=&quot;C:\Documents and Settings\Sue_Spencer\My Documents\newtemplate\NewTemplate\testpreso\data\asimages\{2303C947-34DE-40A6-AB1A-45F5FEF0A619}_MtorLt.png&quot;/&gt;&lt;left val=&quot;0&quot;/&gt;&lt;top val=&quot;0&quot;/&gt;&lt;width val=&quot;0&quot;/&gt;&lt;height val=&quot;0&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907F08-FB42-4C78-9957-E96CB69E8CD1}&quot;/&gt;&lt;isInvalidForFieldText val=&quot;0&quot;/&gt;&lt;Image&gt;&lt;filename val=&quot;C:\Documents and Settings\Sue_Spencer\My Documents\newtemplate\NewTemplate\testpreso\data\asimages\{18907F08-FB42-4C78-9957-E96CB69E8CD1}_MtorLt.png&quot;/&gt;&lt;left val=&quot;0&quot;/&gt;&lt;top val=&quot;0&quot;/&gt;&lt;width val=&quot;0&quot;/&gt;&lt;height val=&quot;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4550FB-9165-4A70-B732-DF87DF118E5A}&quot;/&gt;&lt;isInvalidForFieldText val=&quot;0&quot;/&gt;&lt;Image&gt;&lt;filename val=&quot;C:\Documents and Settings\Sue_Spencer\My Documents\newtemplate\NewTemplate\testpreso\data\asimages\{F24550FB-9165-4A70-B732-DF87DF118E5A}_MtorLt.png&quot;/&gt;&lt;left val=&quot;0&quot;/&gt;&lt;top val=&quot;0&quot;/&gt;&lt;width val=&quot;0&quot;/&gt;&lt;height val=&quot;0&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3B0FD43-CE46-45BF-8E41-40AE140591C5}&quot;/&gt;&lt;isInvalidForFieldText val=&quot;0&quot;/&gt;&lt;Image&gt;&lt;filename val=&quot;C:\Documents and Settings\Sue_Spencer\My Documents\newtemplate\NewTemplate\testpreso\data\asimages\{A3B0FD43-CE46-45BF-8E41-40AE140591C5}_MtorLt.png&quot;/&gt;&lt;left val=&quot;0&quot;/&gt;&lt;top val=&quot;0&quot;/&gt;&lt;width val=&quot;0&quot;/&gt;&lt;height val=&quot;0&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45F890-2951-47C4-91A4-078303F51B38}&quot;/&gt;&lt;isInvalidForFieldText val=&quot;0&quot;/&gt;&lt;Image&gt;&lt;filename val=&quot;C:\Documents and Settings\Sue_Spencer\My Documents\newtemplate\NewTemplate\testpreso\data\asimages\{7945F890-2951-47C4-91A4-078303F51B38}_MtorLt.png&quot;/&gt;&lt;left val=&quot;0&quot;/&gt;&lt;top val=&quot;0&quot;/&gt;&lt;width val=&quot;0&quot;/&gt;&lt;height val=&quot;0&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BB94BB-DA18-4F67-B444-C933DA55A4B7}&quot;/&gt;&lt;isInvalidForFieldText val=&quot;0&quot;/&gt;&lt;Image&gt;&lt;filename val=&quot;C:\Documents and Settings\Sue_Spencer\My Documents\newtemplate\NewTemplate\testpreso\data\asimages\{9EBB94BB-DA18-4F67-B444-C933DA55A4B7}_MtorLt.png&quot;/&gt;&lt;left val=&quot;0&quot;/&gt;&lt;top val=&quot;0&quot;/&gt;&lt;width val=&quot;0&quot;/&gt;&lt;height val=&quot;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C867DDB-7644-4B5B-84ED-98935F1E386B}&quot;/&gt;&lt;isInvalidForFieldText val=&quot;0&quot;/&gt;&lt;Image&gt;&lt;filename val=&quot;C:\Documents and Settings\Sue_Spencer\My Documents\newtemplate\NewTemplate\testpreso\data\asimages\{FC867DDB-7644-4B5B-84ED-98935F1E386B}_MtorLt.png&quot;/&gt;&lt;left val=&quot;0&quot;/&gt;&lt;top val=&quot;0&quot;/&gt;&lt;width val=&quot;0&quot;/&gt;&lt;height val=&quot;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50C45D-F984-48ED-9301-C1E4360D36DE}&quot;/&gt;&lt;isInvalidForFieldText val=&quot;0&quot;/&gt;&lt;Image&gt;&lt;filename val=&quot;C:\Documents and Settings\Sue_Spencer\My Documents\newtemplate\NewTemplate\testpreso\data\asimages\{6750C45D-F984-48ED-9301-C1E4360D36DE}_MtorLt.png&quot;/&gt;&lt;left val=&quot;0&quot;/&gt;&lt;top val=&quot;0&quot;/&gt;&lt;width val=&quot;0&quot;/&gt;&lt;height val=&quot;0&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2469B89-EF6E-49C5-886F-3084F81D4D56}&quot;/&gt;&lt;isInvalidForFieldText val=&quot;0&quot;/&gt;&lt;Image&gt;&lt;filename val=&quot;C:\Documents and Settings\Sue_Spencer\My Documents\newtemplate\NewTemplate\testpreso\data\asimages\{82469B89-EF6E-49C5-886F-3084F81D4D56}_MtorLt.png&quot;/&gt;&lt;left val=&quot;0&quot;/&gt;&lt;top val=&quot;0&quot;/&gt;&lt;width val=&quot;0&quot;/&gt;&lt;height val=&quot;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134A67-5815-4E78-A323-D0A86CA9FDA5}&quot;/&gt;&lt;isInvalidForFieldText val=&quot;0&quot;/&gt;&lt;Image&gt;&lt;filename val=&quot;C:\Documents and Settings\Sue_Spencer\My Documents\newtemplate\NewTemplate\testpreso\data\asimages\{B2134A67-5815-4E78-A323-D0A86CA9FDA5}_MtorLt.png&quot;/&gt;&lt;left val=&quot;0&quot;/&gt;&lt;top val=&quot;0&quot;/&gt;&lt;width val=&quot;0&quot;/&gt;&lt;height val=&quot;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7E45D4-726D-4422-979E-2A12B5918AAD}&quot;/&gt;&lt;isInvalidForFieldText val=&quot;0&quot;/&gt;&lt;Image&gt;&lt;filename val=&quot;C:\Documents and Settings\Sue_Spencer\My Documents\newtemplate\NewTemplate\testpreso\data\asimages\{3E7E45D4-726D-4422-979E-2A12B5918AAD}_MtorLt.png&quot;/&gt;&lt;left val=&quot;0&quot;/&gt;&lt;top val=&quot;0&quot;/&gt;&lt;width val=&quot;0&quot;/&gt;&lt;height val=&quot;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88C4AA-DBCB-481A-ACD4-012FDC9E01DD}&quot;/&gt;&lt;isInvalidForFieldText val=&quot;0&quot;/&gt;&lt;Image&gt;&lt;filename val=&quot;C:\Documents and Settings\Sue_Spencer\My Documents\newtemplate\NewTemplate\testpreso\data\asimages\{9D88C4AA-DBCB-481A-ACD4-012FDC9E01DD}_MtorLt.png&quot;/&gt;&lt;left val=&quot;0&quot;/&gt;&lt;top val=&quot;0&quot;/&gt;&lt;width val=&quot;0&quot;/&gt;&lt;height val=&quot;0&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26A61B8-379A-49E4-A9BE-B4A89CE8B242}&quot;/&gt;&lt;isInvalidForFieldText val=&quot;0&quot;/&gt;&lt;Image&gt;&lt;filename val=&quot;C:\Documents and Settings\Sue_Spencer\My Documents\newtemplate\NewTemplate\testpreso\data\asimages\{A26A61B8-379A-49E4-A9BE-B4A89CE8B242}_MtorLt.png&quot;/&gt;&lt;left val=&quot;0&quot;/&gt;&lt;top val=&quot;0&quot;/&gt;&lt;width val=&quot;0&quot;/&gt;&lt;height val=&quot;0&quot;/&gt;&lt;hasText val=&quot;1&quot;/&gt;&lt;/Image&gt;&lt;/ThreeDShapeInfo&gt;"/>
</p:tagLst>
</file>

<file path=ppt/theme/theme1.xml><?xml version="1.0" encoding="utf-8"?>
<a:theme xmlns:a="http://schemas.openxmlformats.org/drawingml/2006/main" name="Virtual Webcast 4th Nov">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Virtual Webcast 4th Nov 1">
        <a:dk1>
          <a:srgbClr val="000000"/>
        </a:dk1>
        <a:lt1>
          <a:srgbClr val="FFFFFF"/>
        </a:lt1>
        <a:dk2>
          <a:srgbClr val="000000"/>
        </a:dk2>
        <a:lt2>
          <a:srgbClr val="8C919A"/>
        </a:lt2>
        <a:accent1>
          <a:srgbClr val="848561"/>
        </a:accent1>
        <a:accent2>
          <a:srgbClr val="E6BA00"/>
        </a:accent2>
        <a:accent3>
          <a:srgbClr val="FFFFFF"/>
        </a:accent3>
        <a:accent4>
          <a:srgbClr val="000000"/>
        </a:accent4>
        <a:accent5>
          <a:srgbClr val="C2C2B7"/>
        </a:accent5>
        <a:accent6>
          <a:srgbClr val="D0A800"/>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2.xml><?xml version="1.0" encoding="utf-8"?>
<a:theme xmlns:a="http://schemas.openxmlformats.org/drawingml/2006/main" name="Blank">
  <a:themeElements>
    <a:clrScheme name="Symantec_Color_Theme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5482AB"/>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40000"/>
            <a:lumOff val="60000"/>
          </a:schemeClr>
        </a:solidFill>
        <a:ln w="19050" cap="flat" cmpd="sng" algn="ctr">
          <a:noFill/>
          <a:prstDash val="solid"/>
          <a:round/>
          <a:headEnd type="none" w="med" len="med"/>
          <a:tailEnd type="none" w="med" len="med"/>
        </a:ln>
        <a:effectLst>
          <a:outerShdw blurRad="101600" dist="25400" dir="5400000" algn="tl" rotWithShape="0">
            <a:srgbClr val="000000">
              <a:alpha val="40000"/>
            </a:srgbClr>
          </a:outerShdw>
        </a:effectLst>
        <a:scene3d>
          <a:camera prst="orthographicFront"/>
          <a:lightRig rig="threePt" dir="t"/>
        </a:scene3d>
        <a:sp3d prstMaterial="matte">
          <a:bevelT w="38100" h="38100"/>
        </a:sp3d>
      </a:spPr>
      <a:bodyPr vert="horz" wrap="square" lIns="91440" tIns="45720" rIns="91440" bIns="45720" numCol="1" rtlCol="0" anchor="ctr" anchorCtr="0" compatLnSpc="1">
        <a:prstTxWarp prst="textNoShape">
          <a:avLst/>
        </a:prstTxWarp>
      </a:bodyPr>
      <a:lstStyle>
        <a:defPPr>
          <a:lnSpc>
            <a:spcPct val="90000"/>
          </a:lnSpc>
          <a:spcBef>
            <a:spcPts val="0"/>
          </a:spcBef>
          <a:spcAft>
            <a:spcPts val="800"/>
          </a:spcAft>
          <a:defRPr sz="1600" b="1" dirty="0" smtClean="0">
            <a:solidFill>
              <a:srgbClr val="FFFFFF"/>
            </a:solidFill>
            <a:latin typeface="Calibri" pitchFamily="34" charset="0"/>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4773</Words>
  <Application>Microsoft Office PowerPoint</Application>
  <PresentationFormat>On-screen Show (4:3)</PresentationFormat>
  <Paragraphs>604</Paragraphs>
  <Slides>32</Slides>
  <Notes>25</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Virtual Webcast 4th Nov</vt:lpstr>
      <vt:lpstr>Blank</vt:lpstr>
      <vt:lpstr>Symantec Backup Exec™ 2012 Family Overview</vt:lpstr>
      <vt:lpstr>Today’s IT Challenges</vt:lpstr>
      <vt:lpstr>Today’s IT challenges</vt:lpstr>
      <vt:lpstr>The Future of Backup</vt:lpstr>
      <vt:lpstr>Symantec Delivers Better Backup for All</vt:lpstr>
      <vt:lpstr>Better Backup for All … needs</vt:lpstr>
      <vt:lpstr>Slide 7</vt:lpstr>
      <vt:lpstr>Ease Of Use</vt:lpstr>
      <vt:lpstr>Before And After</vt:lpstr>
      <vt:lpstr>Better Backup for All</vt:lpstr>
      <vt:lpstr>Better Backup for All</vt:lpstr>
      <vt:lpstr>Unite Physical and Virtual</vt:lpstr>
      <vt:lpstr>Advanced VMware And Hyper-V Support</vt:lpstr>
      <vt:lpstr>Agentless Or Agent-based Protection –  You Decide</vt:lpstr>
      <vt:lpstr>Better Backup for All</vt:lpstr>
      <vt:lpstr>Integrated Bare Metal Disaster Recovery</vt:lpstr>
      <vt:lpstr>“No Hardware Disaster Recovery”</vt:lpstr>
      <vt:lpstr>Granular Recovery for Physical and Virtual</vt:lpstr>
      <vt:lpstr>Better Backup for All</vt:lpstr>
      <vt:lpstr>New! Resource-centric User Interface</vt:lpstr>
      <vt:lpstr>Eliminate Complexity with easy Backup Job Creation</vt:lpstr>
      <vt:lpstr>Simplified - User Only Shown Relevant Options</vt:lpstr>
      <vt:lpstr>Powerful And Flexible Data Deduplication Technology</vt:lpstr>
      <vt:lpstr>Deduplication Everywhere</vt:lpstr>
      <vt:lpstr>Slide 25</vt:lpstr>
      <vt:lpstr>Backup Exec 2012 Edition To Protect  Virtual Environments</vt:lpstr>
      <vt:lpstr>Symantec Backup Exec™ 2012 Small Business Edition</vt:lpstr>
      <vt:lpstr> Protect Data in the Cloud with Backup Exec.cloud </vt:lpstr>
      <vt:lpstr>Do you need more info … ?</vt:lpstr>
      <vt:lpstr>Top Resources for More Information</vt:lpstr>
      <vt:lpstr>Try Backup Exec Today!</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2012-01-19T23:01:14Z</dcterms:created>
  <dcterms:modified xsi:type="dcterms:W3CDTF">2012-10-04T07:48:03Z</dcterms:modified>
</cp:coreProperties>
</file>