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4" r:id="rId1"/>
  </p:sldMasterIdLst>
  <p:notesMasterIdLst>
    <p:notesMasterId r:id="rId35"/>
  </p:notesMasterIdLst>
  <p:handoutMasterIdLst>
    <p:handoutMasterId r:id="rId36"/>
  </p:handoutMasterIdLst>
  <p:sldIdLst>
    <p:sldId id="695" r:id="rId2"/>
    <p:sldId id="684" r:id="rId3"/>
    <p:sldId id="686" r:id="rId4"/>
    <p:sldId id="689" r:id="rId5"/>
    <p:sldId id="671" r:id="rId6"/>
    <p:sldId id="723" r:id="rId7"/>
    <p:sldId id="711" r:id="rId8"/>
    <p:sldId id="725" r:id="rId9"/>
    <p:sldId id="721" r:id="rId10"/>
    <p:sldId id="696" r:id="rId11"/>
    <p:sldId id="724" r:id="rId12"/>
    <p:sldId id="713" r:id="rId13"/>
    <p:sldId id="691" r:id="rId14"/>
    <p:sldId id="718" r:id="rId15"/>
    <p:sldId id="701" r:id="rId16"/>
    <p:sldId id="700" r:id="rId17"/>
    <p:sldId id="722" r:id="rId18"/>
    <p:sldId id="726" r:id="rId19"/>
    <p:sldId id="727" r:id="rId20"/>
    <p:sldId id="728" r:id="rId21"/>
    <p:sldId id="729" r:id="rId22"/>
    <p:sldId id="730" r:id="rId23"/>
    <p:sldId id="731" r:id="rId24"/>
    <p:sldId id="732" r:id="rId25"/>
    <p:sldId id="733" r:id="rId26"/>
    <p:sldId id="734" r:id="rId27"/>
    <p:sldId id="735" r:id="rId28"/>
    <p:sldId id="736" r:id="rId29"/>
    <p:sldId id="737" r:id="rId30"/>
    <p:sldId id="740" r:id="rId31"/>
    <p:sldId id="739" r:id="rId32"/>
    <p:sldId id="575" r:id="rId33"/>
    <p:sldId id="685" r:id="rId34"/>
  </p:sldIdLst>
  <p:sldSz cx="9144000" cy="5143500" type="screen16x9"/>
  <p:notesSz cx="9283700" cy="6985000"/>
  <p:defaultTex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863" indent="1143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313" indent="2286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763" indent="34290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4213" indent="455613"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7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7777"/>
    <a:srgbClr val="B9BE78"/>
    <a:srgbClr val="0070C0"/>
    <a:srgbClr val="B8B8B8"/>
    <a:srgbClr val="4D4D4D"/>
    <a:srgbClr val="5E4847"/>
    <a:srgbClr val="604847"/>
    <a:srgbClr val="AB9E4B"/>
    <a:srgbClr val="9FB3A9"/>
    <a:srgbClr val="707F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9" autoAdjust="0"/>
    <p:restoredTop sz="86981" autoAdjust="0"/>
  </p:normalViewPr>
  <p:slideViewPr>
    <p:cSldViewPr snapToGrid="0" showGuides="1">
      <p:cViewPr>
        <p:scale>
          <a:sx n="100" d="100"/>
          <a:sy n="100" d="100"/>
        </p:scale>
        <p:origin x="-678" y="-24"/>
      </p:cViewPr>
      <p:guideLst>
        <p:guide orient="horz" pos="347"/>
        <p:guide orient="horz" pos="860"/>
        <p:guide pos="509"/>
        <p:guide pos="5759"/>
        <p:guide pos="2879"/>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0"/>
    </p:cViewPr>
  </p:sorterViewPr>
  <p:notesViewPr>
    <p:cSldViewPr snapToGrid="0" showGuides="1">
      <p:cViewPr varScale="1">
        <p:scale>
          <a:sx n="69" d="100"/>
          <a:sy n="69" d="100"/>
        </p:scale>
        <p:origin x="-918" y="-96"/>
      </p:cViewPr>
      <p:guideLst>
        <p:guide orient="horz" pos="2200"/>
        <p:guide pos="29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_Clienti\Interbrands\Livrabile\Interbrands_Anexa3%20-%20Performance%20Tests%20Resul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_Clienti\Interbrands\Livrabile\Interbrands_Anexa3%20-%20Performance%20Tests%20Result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Comparative tests - Run 2</a:t>
            </a:r>
          </a:p>
        </c:rich>
      </c:tx>
      <c:layout/>
    </c:title>
    <c:plotArea>
      <c:layout/>
      <c:barChart>
        <c:barDir val="col"/>
        <c:grouping val="clustered"/>
        <c:ser>
          <c:idx val="1"/>
          <c:order val="0"/>
          <c:tx>
            <c:v>CONS - Production</c:v>
          </c:tx>
          <c:spPr>
            <a:solidFill>
              <a:srgbClr val="C00000"/>
            </a:solidFill>
          </c:spPr>
          <c:dLbls>
            <c:txPr>
              <a:bodyPr/>
              <a:lstStyle/>
              <a:p>
                <a:pPr>
                  <a:defRPr sz="1200" b="0"/>
                </a:pPr>
                <a:endParaRPr lang="en-US"/>
              </a:p>
            </c:txPr>
            <c:showVal val="1"/>
          </c:dLbls>
          <c:val>
            <c:numRef>
              <c:f>Sheet1!$G$6:$G$16</c:f>
              <c:numCache>
                <c:formatCode>0</c:formatCode>
                <c:ptCount val="11"/>
                <c:pt idx="0">
                  <c:v>711</c:v>
                </c:pt>
                <c:pt idx="1">
                  <c:v>662</c:v>
                </c:pt>
                <c:pt idx="2">
                  <c:v>528</c:v>
                </c:pt>
                <c:pt idx="3">
                  <c:v>800</c:v>
                </c:pt>
                <c:pt idx="4" formatCode="General">
                  <c:v>642</c:v>
                </c:pt>
                <c:pt idx="5" formatCode="General">
                  <c:v>56</c:v>
                </c:pt>
                <c:pt idx="6" formatCode="General">
                  <c:v>344</c:v>
                </c:pt>
                <c:pt idx="7" formatCode="General">
                  <c:v>143</c:v>
                </c:pt>
                <c:pt idx="8" formatCode="General">
                  <c:v>275</c:v>
                </c:pt>
                <c:pt idx="9" formatCode="General">
                  <c:v>291</c:v>
                </c:pt>
                <c:pt idx="10" formatCode="General">
                  <c:v>291</c:v>
                </c:pt>
              </c:numCache>
            </c:numRef>
          </c:val>
        </c:ser>
        <c:ser>
          <c:idx val="0"/>
          <c:order val="1"/>
          <c:tx>
            <c:v>ODA - Test</c:v>
          </c:tx>
          <c:spPr>
            <a:solidFill>
              <a:schemeClr val="accent1">
                <a:lumMod val="60000"/>
                <a:lumOff val="40000"/>
              </a:schemeClr>
            </a:solidFill>
          </c:spPr>
          <c:dLbls>
            <c:dLbl>
              <c:idx val="5"/>
              <c:layout>
                <c:manualLayout>
                  <c:x val="6.4568200161420619E-3"/>
                  <c:y val="1.1887029746281776E-2"/>
                </c:manualLayout>
              </c:layout>
              <c:dLblPos val="outEnd"/>
              <c:showVal val="1"/>
            </c:dLbl>
            <c:dLbl>
              <c:idx val="6"/>
              <c:layout>
                <c:manualLayout>
                  <c:x val="7.6880834706205504E-3"/>
                  <c:y val="1.599928915135608E-2"/>
                </c:manualLayout>
              </c:layout>
              <c:dLblPos val="outEnd"/>
              <c:showVal val="1"/>
            </c:dLbl>
            <c:dLbl>
              <c:idx val="7"/>
              <c:layout>
                <c:manualLayout>
                  <c:x val="6.4567352809713312E-3"/>
                  <c:y val="1.448791557305336E-2"/>
                </c:manualLayout>
              </c:layout>
              <c:dLblPos val="outEnd"/>
              <c:showVal val="1"/>
            </c:dLbl>
            <c:txPr>
              <a:bodyPr/>
              <a:lstStyle/>
              <a:p>
                <a:pPr>
                  <a:defRPr sz="1200" b="0"/>
                </a:pPr>
                <a:endParaRPr lang="en-US"/>
              </a:p>
            </c:txPr>
            <c:dLblPos val="inEnd"/>
            <c:showVal val="1"/>
          </c:dLbls>
          <c:val>
            <c:numRef>
              <c:f>Sheet1!$E$6:$E$16</c:f>
              <c:numCache>
                <c:formatCode>0</c:formatCode>
                <c:ptCount val="11"/>
                <c:pt idx="0">
                  <c:v>416</c:v>
                </c:pt>
                <c:pt idx="1">
                  <c:v>418</c:v>
                </c:pt>
                <c:pt idx="2">
                  <c:v>337</c:v>
                </c:pt>
                <c:pt idx="3">
                  <c:v>425</c:v>
                </c:pt>
                <c:pt idx="4" formatCode="General">
                  <c:v>317</c:v>
                </c:pt>
                <c:pt idx="5" formatCode="General">
                  <c:v>12</c:v>
                </c:pt>
                <c:pt idx="6" formatCode="General">
                  <c:v>31</c:v>
                </c:pt>
                <c:pt idx="7" formatCode="General">
                  <c:v>83</c:v>
                </c:pt>
                <c:pt idx="8" formatCode="General">
                  <c:v>220</c:v>
                </c:pt>
                <c:pt idx="9" formatCode="General">
                  <c:v>156</c:v>
                </c:pt>
                <c:pt idx="10" formatCode="General">
                  <c:v>202</c:v>
                </c:pt>
              </c:numCache>
            </c:numRef>
          </c:val>
        </c:ser>
        <c:gapWidth val="75"/>
        <c:overlap val="40"/>
        <c:axId val="129844736"/>
        <c:axId val="129846272"/>
      </c:barChart>
      <c:catAx>
        <c:axId val="129844736"/>
        <c:scaling>
          <c:orientation val="minMax"/>
        </c:scaling>
        <c:axPos val="b"/>
        <c:numFmt formatCode="General" sourceLinked="1"/>
        <c:majorTickMark val="none"/>
        <c:tickLblPos val="nextTo"/>
        <c:crossAx val="129846272"/>
        <c:crosses val="autoZero"/>
        <c:auto val="1"/>
        <c:lblAlgn val="ctr"/>
        <c:lblOffset val="100"/>
      </c:catAx>
      <c:valAx>
        <c:axId val="129846272"/>
        <c:scaling>
          <c:orientation val="minMax"/>
        </c:scaling>
        <c:axPos val="l"/>
        <c:majorGridlines/>
        <c:numFmt formatCode="0" sourceLinked="1"/>
        <c:majorTickMark val="none"/>
        <c:tickLblPos val="nextTo"/>
        <c:crossAx val="129844736"/>
        <c:crosses val="autoZero"/>
        <c:crossBetween val="between"/>
      </c:valAx>
    </c:plotArea>
    <c:legend>
      <c:legendPos val="t"/>
      <c:layout/>
      <c:txPr>
        <a:bodyPr/>
        <a:lstStyle/>
        <a:p>
          <a:pPr>
            <a:defRPr sz="1400" b="1"/>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Comparative tests - Total Time </a:t>
            </a:r>
          </a:p>
        </c:rich>
      </c:tx>
      <c:layout/>
    </c:title>
    <c:plotArea>
      <c:layout/>
      <c:barChart>
        <c:barDir val="col"/>
        <c:grouping val="clustered"/>
        <c:ser>
          <c:idx val="1"/>
          <c:order val="0"/>
          <c:tx>
            <c:v>CONS - Production</c:v>
          </c:tx>
          <c:dPt>
            <c:idx val="0"/>
            <c:spPr>
              <a:solidFill>
                <a:srgbClr val="C00000"/>
              </a:solidFill>
            </c:spPr>
          </c:dPt>
          <c:dPt>
            <c:idx val="1"/>
            <c:spPr>
              <a:solidFill>
                <a:srgbClr val="C00000"/>
              </a:solidFill>
            </c:spPr>
          </c:dPt>
          <c:dLbls>
            <c:txPr>
              <a:bodyPr/>
              <a:lstStyle/>
              <a:p>
                <a:pPr>
                  <a:defRPr sz="1400" b="1"/>
                </a:pPr>
                <a:endParaRPr lang="en-US"/>
              </a:p>
            </c:txPr>
            <c:showVal val="1"/>
          </c:dLbls>
          <c:val>
            <c:numRef>
              <c:f>Sheet1!$F$17:$G$17</c:f>
              <c:numCache>
                <c:formatCode>0</c:formatCode>
                <c:ptCount val="2"/>
                <c:pt idx="0">
                  <c:v>5811</c:v>
                </c:pt>
                <c:pt idx="1">
                  <c:v>4743</c:v>
                </c:pt>
              </c:numCache>
            </c:numRef>
          </c:val>
        </c:ser>
        <c:ser>
          <c:idx val="0"/>
          <c:order val="1"/>
          <c:tx>
            <c:v>ODA - Test</c:v>
          </c:tx>
          <c:spPr>
            <a:solidFill>
              <a:schemeClr val="accent1">
                <a:lumMod val="60000"/>
                <a:lumOff val="40000"/>
              </a:schemeClr>
            </a:solidFill>
          </c:spPr>
          <c:dLbls>
            <c:dLbl>
              <c:idx val="5"/>
              <c:layout>
                <c:manualLayout>
                  <c:x val="6.4568200161420524E-3"/>
                  <c:y val="1.1887029746281778E-2"/>
                </c:manualLayout>
              </c:layout>
              <c:dLblPos val="outEnd"/>
              <c:showVal val="1"/>
            </c:dLbl>
            <c:dLbl>
              <c:idx val="7"/>
              <c:layout>
                <c:manualLayout>
                  <c:x val="6.4567352809713303E-3"/>
                  <c:y val="1.4487915573053354E-2"/>
                </c:manualLayout>
              </c:layout>
              <c:dLblPos val="outEnd"/>
              <c:showVal val="1"/>
            </c:dLbl>
            <c:txPr>
              <a:bodyPr/>
              <a:lstStyle/>
              <a:p>
                <a:pPr>
                  <a:defRPr sz="1400" b="1"/>
                </a:pPr>
                <a:endParaRPr lang="en-US"/>
              </a:p>
            </c:txPr>
            <c:dLblPos val="inEnd"/>
            <c:showVal val="1"/>
          </c:dLbls>
          <c:val>
            <c:numRef>
              <c:f>Sheet1!$D$17:$E$17</c:f>
              <c:numCache>
                <c:formatCode>0</c:formatCode>
                <c:ptCount val="2"/>
                <c:pt idx="0">
                  <c:v>3156</c:v>
                </c:pt>
                <c:pt idx="1">
                  <c:v>2617</c:v>
                </c:pt>
              </c:numCache>
            </c:numRef>
          </c:val>
        </c:ser>
        <c:gapWidth val="75"/>
        <c:overlap val="40"/>
        <c:axId val="145848192"/>
        <c:axId val="145849728"/>
      </c:barChart>
      <c:catAx>
        <c:axId val="145848192"/>
        <c:scaling>
          <c:orientation val="minMax"/>
        </c:scaling>
        <c:axPos val="b"/>
        <c:numFmt formatCode="General" sourceLinked="1"/>
        <c:majorTickMark val="none"/>
        <c:tickLblPos val="nextTo"/>
        <c:crossAx val="145849728"/>
        <c:crosses val="autoZero"/>
        <c:auto val="1"/>
        <c:lblAlgn val="ctr"/>
        <c:lblOffset val="100"/>
      </c:catAx>
      <c:valAx>
        <c:axId val="145849728"/>
        <c:scaling>
          <c:orientation val="minMax"/>
        </c:scaling>
        <c:axPos val="l"/>
        <c:majorGridlines/>
        <c:numFmt formatCode="0" sourceLinked="1"/>
        <c:majorTickMark val="none"/>
        <c:tickLblPos val="nextTo"/>
        <c:crossAx val="145848192"/>
        <c:crosses val="autoZero"/>
        <c:crossBetween val="between"/>
      </c:valAx>
    </c:plotArea>
    <c:legend>
      <c:legendPos val="t"/>
      <c:layout/>
      <c:txPr>
        <a:bodyPr/>
        <a:lstStyle/>
        <a:p>
          <a:pPr>
            <a:defRPr sz="1200" b="1">
              <a:latin typeface="Arial" pitchFamily="34" charset="0"/>
              <a:cs typeface="Arial" pitchFamily="34" charset="0"/>
            </a:defRPr>
          </a:pPr>
          <a:endParaRPr lang="en-US"/>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4022937" cy="260717"/>
          </a:xfrm>
          <a:prstGeom prst="rect">
            <a:avLst/>
          </a:prstGeom>
          <a:noFill/>
          <a:ln w="9525">
            <a:noFill/>
            <a:miter lim="800000"/>
            <a:headEnd/>
            <a:tailEnd/>
          </a:ln>
          <a:effectLst/>
        </p:spPr>
        <p:txBody>
          <a:bodyPr vert="horz" wrap="square" lIns="93603" tIns="46802" rIns="93603" bIns="46802" numCol="1" anchor="t"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79" name="Rectangle 3"/>
          <p:cNvSpPr>
            <a:spLocks noGrp="1" noChangeArrowheads="1"/>
          </p:cNvSpPr>
          <p:nvPr>
            <p:ph type="dt" sz="quarter" idx="1"/>
          </p:nvPr>
        </p:nvSpPr>
        <p:spPr bwMode="auto">
          <a:xfrm>
            <a:off x="5260763" y="0"/>
            <a:ext cx="4022937" cy="260717"/>
          </a:xfrm>
          <a:prstGeom prst="rect">
            <a:avLst/>
          </a:prstGeom>
          <a:noFill/>
          <a:ln w="9525">
            <a:noFill/>
            <a:miter lim="800000"/>
            <a:headEnd/>
            <a:tailEnd/>
          </a:ln>
          <a:effectLst/>
        </p:spPr>
        <p:txBody>
          <a:bodyPr vert="horz" wrap="square" lIns="93603" tIns="46802" rIns="93603" bIns="46802" numCol="1" anchor="t"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20081F73-A3D6-48AF-B321-CCF67B639CA5}" type="datetime1">
              <a:rPr lang="en-US"/>
              <a:pPr>
                <a:defRPr/>
              </a:pPr>
              <a:t>10/4/2012</a:t>
            </a:fld>
            <a:endParaRPr lang="en-US" dirty="0"/>
          </a:p>
        </p:txBody>
      </p:sp>
      <p:sp>
        <p:nvSpPr>
          <p:cNvPr id="152580" name="Rectangle 4"/>
          <p:cNvSpPr>
            <a:spLocks noGrp="1" noChangeArrowheads="1"/>
          </p:cNvSpPr>
          <p:nvPr>
            <p:ph type="ftr" sz="quarter" idx="2"/>
          </p:nvPr>
        </p:nvSpPr>
        <p:spPr bwMode="auto">
          <a:xfrm>
            <a:off x="0" y="6724283"/>
            <a:ext cx="4022937" cy="260717"/>
          </a:xfrm>
          <a:prstGeom prst="rect">
            <a:avLst/>
          </a:prstGeom>
          <a:noFill/>
          <a:ln w="9525">
            <a:noFill/>
            <a:miter lim="800000"/>
            <a:headEnd/>
            <a:tailEnd/>
          </a:ln>
          <a:effectLst/>
        </p:spPr>
        <p:txBody>
          <a:bodyPr vert="horz" wrap="square" lIns="93603" tIns="46802" rIns="93603" bIns="46802" numCol="1" anchor="b"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81" name="Rectangle 5"/>
          <p:cNvSpPr>
            <a:spLocks noGrp="1" noChangeArrowheads="1"/>
          </p:cNvSpPr>
          <p:nvPr>
            <p:ph type="sldNum" sz="quarter" idx="3"/>
          </p:nvPr>
        </p:nvSpPr>
        <p:spPr bwMode="auto">
          <a:xfrm>
            <a:off x="5260763" y="6723063"/>
            <a:ext cx="4022937" cy="261938"/>
          </a:xfrm>
          <a:prstGeom prst="rect">
            <a:avLst/>
          </a:prstGeom>
          <a:noFill/>
          <a:ln w="9525">
            <a:noFill/>
            <a:miter lim="800000"/>
            <a:headEnd/>
            <a:tailEnd/>
          </a:ln>
          <a:effectLst/>
        </p:spPr>
        <p:txBody>
          <a:bodyPr vert="horz" wrap="square" lIns="93603" tIns="46802" rIns="93603" bIns="46802" numCol="1" anchor="b"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BC2084C9-A309-4861-9B00-572BD194BB28}" type="slidenum">
              <a:rPr lang="en-US"/>
              <a:pPr>
                <a:defRPr/>
              </a:pPr>
              <a:t>‹#›</a:t>
            </a:fld>
            <a:endParaRPr lang="en-US" dirty="0"/>
          </a:p>
        </p:txBody>
      </p:sp>
    </p:spTree>
    <p:extLst>
      <p:ext uri="{BB962C8B-B14F-4D97-AF65-F5344CB8AC3E}">
        <p14:creationId xmlns:p14="http://schemas.microsoft.com/office/powerpoint/2010/main" xmlns="" val="260469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2937" cy="3492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5260763" y="0"/>
            <a:ext cx="4022937" cy="3492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31457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1237827" y="3317875"/>
            <a:ext cx="6808047" cy="31432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35750"/>
            <a:ext cx="4022937" cy="3492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260763" y="6635750"/>
            <a:ext cx="4022937" cy="3492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charset="0"/>
                <a:cs typeface="+mn-cs"/>
              </a:defRPr>
            </a:lvl1pPr>
          </a:lstStyle>
          <a:p>
            <a:pPr>
              <a:defRPr/>
            </a:pPr>
            <a:fld id="{C87FD523-6A9D-431F-9006-8F984D4E0CCC}" type="slidenum">
              <a:rPr lang="en-US"/>
              <a:pPr>
                <a:defRPr/>
              </a:pPr>
              <a:t>‹#›</a:t>
            </a:fld>
            <a:endParaRPr lang="en-US" dirty="0"/>
          </a:p>
        </p:txBody>
      </p:sp>
    </p:spTree>
    <p:extLst>
      <p:ext uri="{BB962C8B-B14F-4D97-AF65-F5344CB8AC3E}">
        <p14:creationId xmlns:p14="http://schemas.microsoft.com/office/powerpoint/2010/main" xmlns="" val="30042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ＭＳ Ｐゴシック" charset="-128"/>
        <a:cs typeface="ＭＳ Ｐゴシック" charset="-128"/>
      </a:defRPr>
    </a:lvl1pPr>
    <a:lvl2pPr marL="41275" algn="l" rtl="0" eaLnBrk="0" fontAlgn="base" hangingPunct="0">
      <a:spcBef>
        <a:spcPct val="30000"/>
      </a:spcBef>
      <a:spcAft>
        <a:spcPct val="0"/>
      </a:spcAft>
      <a:defRPr sz="400" kern="1200">
        <a:solidFill>
          <a:schemeClr val="tx1"/>
        </a:solidFill>
        <a:latin typeface="Arial" pitchFamily="-106" charset="0"/>
        <a:ea typeface="ＭＳ Ｐゴシック" pitchFamily="-106" charset="-128"/>
        <a:cs typeface="+mn-cs"/>
      </a:defRPr>
    </a:lvl2pPr>
    <a:lvl3pPr marL="125413" indent="-39688" algn="l" rtl="0" eaLnBrk="0" fontAlgn="base" hangingPunct="0">
      <a:spcBef>
        <a:spcPct val="30000"/>
      </a:spcBef>
      <a:spcAft>
        <a:spcPct val="0"/>
      </a:spcAft>
      <a:buSzPct val="100000"/>
      <a:buFont typeface="Times" pitchFamily="18" charset="0"/>
      <a:buChar char="•"/>
      <a:defRPr sz="400" kern="1200">
        <a:solidFill>
          <a:schemeClr val="tx1"/>
        </a:solidFill>
        <a:latin typeface="Arial" pitchFamily="-106" charset="0"/>
        <a:ea typeface="ＭＳ Ｐゴシック" pitchFamily="-106" charset="-128"/>
        <a:cs typeface="+mn-cs"/>
      </a:defRPr>
    </a:lvl3pPr>
    <a:lvl4pPr marL="215900" indent="-44450" algn="l" rtl="0" eaLnBrk="0" fontAlgn="base" hangingPunct="0">
      <a:spcBef>
        <a:spcPct val="30000"/>
      </a:spcBef>
      <a:spcAft>
        <a:spcPct val="0"/>
      </a:spcAft>
      <a:buChar char="–"/>
      <a:defRPr sz="400" kern="1200">
        <a:solidFill>
          <a:schemeClr val="tx1"/>
        </a:solidFill>
        <a:latin typeface="Arial" pitchFamily="-106" charset="0"/>
        <a:ea typeface="ＭＳ Ｐゴシック" pitchFamily="-106" charset="-128"/>
        <a:cs typeface="+mn-cs"/>
      </a:defRPr>
    </a:lvl4pPr>
    <a:lvl5pPr marL="258763" algn="l" rtl="0" eaLnBrk="0" fontAlgn="base" hangingPunct="0">
      <a:spcBef>
        <a:spcPct val="30000"/>
      </a:spcBef>
      <a:spcAft>
        <a:spcPct val="0"/>
      </a:spcAft>
      <a:defRPr sz="300" kern="1200">
        <a:solidFill>
          <a:schemeClr val="tx1"/>
        </a:solidFill>
        <a:latin typeface="Arial" pitchFamily="-106" charset="0"/>
        <a:ea typeface="ＭＳ Ｐゴシック" pitchFamily="-106" charset="-128"/>
        <a:cs typeface="+mn-cs"/>
      </a:defRPr>
    </a:lvl5pPr>
    <a:lvl6pPr marL="856575" algn="l" defTabSz="171315" rtl="0" eaLnBrk="1" latinLnBrk="0" hangingPunct="1">
      <a:defRPr sz="400" kern="1200">
        <a:solidFill>
          <a:schemeClr val="tx1"/>
        </a:solidFill>
        <a:latin typeface="+mn-lt"/>
        <a:ea typeface="+mn-ea"/>
        <a:cs typeface="+mn-cs"/>
      </a:defRPr>
    </a:lvl6pPr>
    <a:lvl7pPr marL="1027891" algn="l" defTabSz="171315" rtl="0" eaLnBrk="1" latinLnBrk="0" hangingPunct="1">
      <a:defRPr sz="400" kern="1200">
        <a:solidFill>
          <a:schemeClr val="tx1"/>
        </a:solidFill>
        <a:latin typeface="+mn-lt"/>
        <a:ea typeface="+mn-ea"/>
        <a:cs typeface="+mn-cs"/>
      </a:defRPr>
    </a:lvl7pPr>
    <a:lvl8pPr marL="1199206" algn="l" defTabSz="171315" rtl="0" eaLnBrk="1" latinLnBrk="0" hangingPunct="1">
      <a:defRPr sz="400" kern="1200">
        <a:solidFill>
          <a:schemeClr val="tx1"/>
        </a:solidFill>
        <a:latin typeface="+mn-lt"/>
        <a:ea typeface="+mn-ea"/>
        <a:cs typeface="+mn-cs"/>
      </a:defRPr>
    </a:lvl8pPr>
    <a:lvl9pPr marL="1370521" algn="l" defTabSz="171315"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a:t>
            </a:fld>
            <a:endParaRPr lang="en-US" dirty="0"/>
          </a:p>
        </p:txBody>
      </p:sp>
      <p:sp>
        <p:nvSpPr>
          <p:cNvPr id="5" name="Notes Placeholder 4"/>
          <p:cNvSpPr>
            <a:spLocks noGrp="1"/>
          </p:cNvSpPr>
          <p:nvPr>
            <p:ph type="body" sz="quarter" idx="11"/>
          </p:nvPr>
        </p:nvSpPr>
        <p:spPr/>
        <p:txBody>
          <a:bodyPr>
            <a:normAutofit/>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The Oracle Database Appliance hardware is a single 4U </a:t>
            </a:r>
            <a:r>
              <a:rPr lang="en-US" sz="800" dirty="0" err="1" smtClean="0"/>
              <a:t>rackmountable</a:t>
            </a:r>
            <a:r>
              <a:rPr lang="en-US" sz="800" dirty="0" smtClean="0"/>
              <a:t> chassis containing two Oracle Linux server nodes, each with two 6-core Intel Xeon processors X5675 and 96 GB of memory. The two server nodes are connected via an internal redundant gigabit Ethernet (</a:t>
            </a:r>
            <a:r>
              <a:rPr lang="en-US" sz="800" dirty="0" err="1" smtClean="0"/>
              <a:t>GbE</a:t>
            </a:r>
            <a:r>
              <a:rPr lang="en-US" sz="800" dirty="0" smtClean="0"/>
              <a:t>) interconnect for cluster communication, and each provides both </a:t>
            </a:r>
            <a:r>
              <a:rPr lang="en-US" sz="800" dirty="0" err="1" smtClean="0"/>
              <a:t>GbE</a:t>
            </a:r>
            <a:r>
              <a:rPr lang="en-US" sz="800" dirty="0" smtClean="0"/>
              <a:t> and 10 </a:t>
            </a:r>
            <a:r>
              <a:rPr lang="en-US" sz="800" dirty="0" err="1" smtClean="0"/>
              <a:t>GbE</a:t>
            </a:r>
            <a:r>
              <a:rPr lang="en-US" sz="800" dirty="0" smtClean="0"/>
              <a:t> external networking connectivity. The appliance contains 12 TB of raw storage that’s triple-mirrored, offering 4 TB of resilient usable database storage. There are also four 73 GB solid-state disks for database redo logs to boost performance. The appliance is designed with mission-critical requirements in mind, with hot-swappable and redundant components.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The Oracle Database Appliance hardware is a single 4U </a:t>
            </a:r>
            <a:r>
              <a:rPr lang="en-US" sz="800" dirty="0" err="1" smtClean="0"/>
              <a:t>rackmountable</a:t>
            </a:r>
            <a:r>
              <a:rPr lang="en-US" sz="800" dirty="0" smtClean="0"/>
              <a:t> chassis containing two Oracle Linux server nodes, each with two 6-core Intel Xeon processors X5675 and 96 GB of memory. The two server nodes are connected via an internal redundant gigabit Ethernet (</a:t>
            </a:r>
            <a:r>
              <a:rPr lang="en-US" sz="800" dirty="0" err="1" smtClean="0"/>
              <a:t>GbE</a:t>
            </a:r>
            <a:r>
              <a:rPr lang="en-US" sz="800" dirty="0" smtClean="0"/>
              <a:t>) interconnect for cluster communication, and each provides both </a:t>
            </a:r>
            <a:r>
              <a:rPr lang="en-US" sz="800" dirty="0" err="1" smtClean="0"/>
              <a:t>GbE</a:t>
            </a:r>
            <a:r>
              <a:rPr lang="en-US" sz="800" dirty="0" smtClean="0"/>
              <a:t> and 10 </a:t>
            </a:r>
            <a:r>
              <a:rPr lang="en-US" sz="800" dirty="0" err="1" smtClean="0"/>
              <a:t>GbE</a:t>
            </a:r>
            <a:r>
              <a:rPr lang="en-US" sz="800" dirty="0" smtClean="0"/>
              <a:t> external networking connectivity. The appliance contains 12 TB of raw storage that’s triple-mirrored, offering 4 TB of resilient usable database storage. There are also four 73 GB solid-state disks for database redo logs to boost performance. The appliance is designed with mission-critical requirements in mind, with hot-swappable and redundant components.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12</a:t>
            </a:fld>
            <a:endParaRPr lang="en-US" dirty="0"/>
          </a:p>
        </p:txBody>
      </p:sp>
      <p:sp>
        <p:nvSpPr>
          <p:cNvPr id="5" name="Notes Placeholder 4"/>
          <p:cNvSpPr>
            <a:spLocks noGrp="1"/>
          </p:cNvSpPr>
          <p:nvPr>
            <p:ph type="body" sz="quarter" idx="1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700" dirty="0" smtClean="0"/>
              <a:t>Running the appliance does not require specialized clustering or high availability skills. Just plug in the power, plug it into the network, push the one-button install on Application manager software, and you’re ready to go.</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3"/>
          <p:cNvSpPr>
            <a:spLocks noGrp="1" noChangeArrowheads="1"/>
          </p:cNvSpPr>
          <p:nvPr>
            <p:ph type="sldNum" sz="quarter" idx="5"/>
          </p:nvPr>
        </p:nvSpPr>
        <p:spPr/>
        <p:txBody>
          <a:bodyPr/>
          <a:lstStyle/>
          <a:p>
            <a:fld id="{43593C56-B206-4822-81B0-CD700F161930}" type="slidenum">
              <a:rPr lang="en-GB"/>
              <a:pPr/>
              <a:t>13</a:t>
            </a:fld>
            <a:endParaRPr lang="en-GB"/>
          </a:p>
        </p:txBody>
      </p:sp>
      <p:sp>
        <p:nvSpPr>
          <p:cNvPr id="14339" name="Text Box 1"/>
          <p:cNvSpPr txBox="1">
            <a:spLocks noChangeArrowheads="1"/>
          </p:cNvSpPr>
          <p:nvPr/>
        </p:nvSpPr>
        <p:spPr bwMode="auto">
          <a:xfrm>
            <a:off x="5260763" y="6636166"/>
            <a:ext cx="3988553" cy="347643"/>
          </a:xfrm>
          <a:prstGeom prst="rect">
            <a:avLst/>
          </a:prstGeom>
          <a:noFill/>
          <a:ln w="9525">
            <a:noFill/>
            <a:round/>
            <a:headEnd/>
            <a:tailEnd/>
          </a:ln>
        </p:spPr>
        <p:txBody>
          <a:bodyPr wrap="none" lIns="91890" tIns="47783" rIns="91890" bIns="47783" anchor="b"/>
          <a:lstStyle/>
          <a:p>
            <a:pPr algn="r">
              <a:tabLst>
                <a:tab pos="0" algn="l"/>
                <a:tab pos="455613" algn="l"/>
                <a:tab pos="914400" algn="l"/>
                <a:tab pos="1373188" algn="l"/>
                <a:tab pos="1831975" algn="l"/>
                <a:tab pos="2290763" algn="l"/>
                <a:tab pos="2749550" algn="l"/>
                <a:tab pos="3208338" algn="l"/>
                <a:tab pos="3667125" algn="l"/>
                <a:tab pos="4125913" algn="l"/>
                <a:tab pos="4584700" algn="l"/>
                <a:tab pos="5043488" algn="l"/>
                <a:tab pos="5502275" algn="l"/>
                <a:tab pos="5961063" algn="l"/>
                <a:tab pos="6419850" algn="l"/>
                <a:tab pos="6878638" algn="l"/>
                <a:tab pos="7337425" algn="l"/>
                <a:tab pos="7796213" algn="l"/>
                <a:tab pos="8253413" algn="l"/>
                <a:tab pos="8712200" algn="l"/>
                <a:tab pos="9170988" algn="l"/>
              </a:tabLst>
            </a:pPr>
            <a:fld id="{E725B846-592B-4856-81E0-709A2D6D1D93}" type="slidenum">
              <a:rPr lang="en-GB" sz="1200">
                <a:solidFill>
                  <a:srgbClr val="000000"/>
                </a:solidFill>
              </a:rPr>
              <a:pPr algn="r">
                <a:tabLst>
                  <a:tab pos="0" algn="l"/>
                  <a:tab pos="455613" algn="l"/>
                  <a:tab pos="914400" algn="l"/>
                  <a:tab pos="1373188" algn="l"/>
                  <a:tab pos="1831975" algn="l"/>
                  <a:tab pos="2290763" algn="l"/>
                  <a:tab pos="2749550" algn="l"/>
                  <a:tab pos="3208338" algn="l"/>
                  <a:tab pos="3667125" algn="l"/>
                  <a:tab pos="4125913" algn="l"/>
                  <a:tab pos="4584700" algn="l"/>
                  <a:tab pos="5043488" algn="l"/>
                  <a:tab pos="5502275" algn="l"/>
                  <a:tab pos="5961063" algn="l"/>
                  <a:tab pos="6419850" algn="l"/>
                  <a:tab pos="6878638" algn="l"/>
                  <a:tab pos="7337425" algn="l"/>
                  <a:tab pos="7796213" algn="l"/>
                  <a:tab pos="8253413" algn="l"/>
                  <a:tab pos="8712200" algn="l"/>
                  <a:tab pos="9170988" algn="l"/>
                </a:tabLst>
              </a:pPr>
              <a:t>13</a:t>
            </a:fld>
            <a:endParaRPr lang="en-GB" sz="1200">
              <a:solidFill>
                <a:srgbClr val="000000"/>
              </a:solidFill>
            </a:endParaRPr>
          </a:p>
        </p:txBody>
      </p:sp>
      <p:sp>
        <p:nvSpPr>
          <p:cNvPr id="14340" name="Text Box 2"/>
          <p:cNvSpPr txBox="1">
            <a:spLocks noChangeArrowheads="1"/>
          </p:cNvSpPr>
          <p:nvPr/>
        </p:nvSpPr>
        <p:spPr bwMode="auto">
          <a:xfrm>
            <a:off x="1547284" y="523845"/>
            <a:ext cx="6189133" cy="2619226"/>
          </a:xfrm>
          <a:prstGeom prst="rect">
            <a:avLst/>
          </a:prstGeom>
          <a:solidFill>
            <a:srgbClr val="FFFFFF"/>
          </a:solidFill>
          <a:ln w="9360">
            <a:solidFill>
              <a:srgbClr val="000000"/>
            </a:solidFill>
            <a:miter lim="800000"/>
            <a:headEnd/>
            <a:tailEnd/>
          </a:ln>
        </p:spPr>
        <p:txBody>
          <a:bodyPr wrap="none" lIns="93360" tIns="46680" rIns="93360" bIns="46680" anchor="ctr"/>
          <a:lstStyle/>
          <a:p>
            <a:endParaRPr lang="en-US"/>
          </a:p>
        </p:txBody>
      </p:sp>
      <p:sp>
        <p:nvSpPr>
          <p:cNvPr id="14341" name="Rectangle 3"/>
          <p:cNvSpPr>
            <a:spLocks noGrp="1" noChangeArrowheads="1"/>
          </p:cNvSpPr>
          <p:nvPr>
            <p:ph type="body"/>
          </p:nvPr>
        </p:nvSpPr>
        <p:spPr>
          <a:xfrm>
            <a:off x="1237826" y="3316892"/>
            <a:ext cx="6773663" cy="3215696"/>
          </a:xfrm>
          <a:noFill/>
          <a:ln/>
        </p:spPr>
        <p:txBody>
          <a:bodyPr wrap="none" anchor="ctr"/>
          <a:lstStyle/>
          <a:p>
            <a:pPr eaLnBrk="1" hangingPunct="1">
              <a:spcBef>
                <a:spcPct val="0"/>
              </a:spcBef>
            </a:pPr>
            <a:r>
              <a:rPr lang="en-US" sz="2000" dirty="0" smtClean="0">
                <a:cs typeface="Arial" charset="0"/>
              </a:rPr>
              <a:t>All of this ease in deployment</a:t>
            </a:r>
            <a:r>
              <a:rPr lang="en-US" sz="2000" baseline="0" dirty="0" smtClean="0">
                <a:cs typeface="Arial" charset="0"/>
              </a:rPr>
              <a:t> and on-going management saves on the enormous effort it takes to run highly available systems, which adds to the costs.  With the Oracle Database Appliance, the typically required installation and optimization, as well as administration required for system and networking are automated, removing significant time requirements and related costs, and reducing the required skill sets to operate.</a:t>
            </a:r>
            <a:endParaRPr lang="en-US" sz="2000"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r>
              <a:rPr lang="en-US" dirty="0" smtClean="0"/>
              <a:t>The Oracle Database Appliance runs Oracle Database 11g Enterprise Edition, that stripes and mirrors all the data with Auto Storage Management</a:t>
            </a:r>
          </a:p>
          <a:p>
            <a:endParaRPr lang="en-US" dirty="0" smtClean="0"/>
          </a:p>
          <a:p>
            <a:r>
              <a:rPr lang="en-US" dirty="0" smtClean="0"/>
              <a:t>For high availability and to take advantage of the “cluster in a box” of the Oracle Database Appliance, customers have the choice of running Oracle Real Application Clusters (Oracle RAC) or Oracle RAC One Node for “active-active” or “active-passive” database server failover.  Oracle RAC can be part of the initial deployment, or added in the future to extend</a:t>
            </a:r>
            <a:r>
              <a:rPr lang="en-US" baseline="0" dirty="0" smtClean="0"/>
              <a:t> high availability  easily within the same server hardware.  T</a:t>
            </a:r>
            <a:r>
              <a:rPr lang="en-US" dirty="0" smtClean="0"/>
              <a:t>his takes advantage or Oracle </a:t>
            </a:r>
            <a:r>
              <a:rPr lang="en-US" dirty="0" err="1" smtClean="0"/>
              <a:t>Clusterware</a:t>
            </a:r>
            <a:r>
              <a:rPr lang="en-US" dirty="0" smtClean="0"/>
              <a:t> (http://www.oracle.com/technetwork/database/clusterware/overview/index.html)  and runs on top of Oracle Linux.</a:t>
            </a:r>
          </a:p>
          <a:p>
            <a:endParaRPr lang="en-US" dirty="0" smtClean="0"/>
          </a:p>
          <a:p>
            <a:r>
              <a:rPr lang="en-US" dirty="0" smtClean="0"/>
              <a:t>The Oracle Database Appliance comes with the extremely easy-to-use Application Manager software, which can automatically notify you and your Oracle Support Team of issues, and even automatically open Service Requests.  Application Manager provide significantly more benefits beyond extending reliability and resilience, and I’ll talk more about it in just a moment.</a:t>
            </a:r>
          </a:p>
          <a:p>
            <a:endParaRPr lang="en-US" dirty="0" smtClean="0"/>
          </a:p>
          <a:p>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15</a:t>
            </a:fld>
            <a:endParaRPr lang="en-US" dirty="0"/>
          </a:p>
        </p:txBody>
      </p:sp>
      <p:sp>
        <p:nvSpPr>
          <p:cNvPr id="5" name="Notes Placeholder 4"/>
          <p:cNvSpPr>
            <a:spLocks noGrp="1"/>
          </p:cNvSpPr>
          <p:nvPr>
            <p:ph type="body" sz="quarter" idx="11"/>
          </p:nvPr>
        </p:nvSpPr>
        <p:spPr/>
        <p:txBody>
          <a:bodyPr>
            <a:normAutofit/>
          </a:bodyPr>
          <a:lstStyle/>
          <a:p>
            <a:r>
              <a:rPr lang="en-US" dirty="0" smtClean="0"/>
              <a:t>The Oracle Database Appliance offers customers a unique pay-as-you-grow software licensing model to quickly scale from 2 to 24 processor cores without any hardware upgrades.  Customers can deploy the Oracle Database Appliance with as few as 2 processors cores to run their database servers, and incrementally scale up to the maximum of 24 processor cores within</a:t>
            </a:r>
            <a:r>
              <a:rPr lang="en-US" baseline="0" dirty="0" smtClean="0"/>
              <a:t> the same hardware envelope</a:t>
            </a:r>
            <a:r>
              <a:rPr lang="en-US" dirty="0" smtClean="0"/>
              <a:t>.  This avoids the usual costs</a:t>
            </a:r>
            <a:r>
              <a:rPr lang="en-US" baseline="0" dirty="0" smtClean="0"/>
              <a:t> and scheduled downtime of a typical hardware upgrade, and </a:t>
            </a:r>
            <a:r>
              <a:rPr lang="en-US" dirty="0" smtClean="0"/>
              <a:t>enables customers to deliver the performance and high availability that business users demand as they align software spending with business growth.</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16</a:t>
            </a:fld>
            <a:endParaRPr lang="en-US" dirty="0"/>
          </a:p>
        </p:txBody>
      </p:sp>
      <p:sp>
        <p:nvSpPr>
          <p:cNvPr id="5" name="Notes Placeholder 4"/>
          <p:cNvSpPr>
            <a:spLocks noGrp="1"/>
          </p:cNvSpPr>
          <p:nvPr>
            <p:ph type="body" sz="quarter" idx="11"/>
          </p:nvPr>
        </p:nvSpPr>
        <p:spPr/>
        <p:txBody>
          <a:bodyPr>
            <a:normAutofit/>
          </a:bodyPr>
          <a:lstStyle/>
          <a:p>
            <a:r>
              <a:rPr lang="en-US" dirty="0" smtClean="0"/>
              <a:t>The Oracle Database Appliance</a:t>
            </a:r>
            <a:r>
              <a:rPr lang="en-US" baseline="0" dirty="0" smtClean="0"/>
              <a:t> is the ideal database platform for SMB and departmental solutions running databases up to 4TB.  Whether you are looking to deploy new databases or replace aging systems with faster and more efficient new servers, the Oracle Database Appliance can deliver the high availability many of your applications require today or in the future.  And as you look at all of your servers running databases, the Oracle Database Appliance provides you a very affordable platform to migrate and consolidate various databases while improving quality of service.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2314575" y="523875"/>
            <a:ext cx="4654550" cy="2619375"/>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156" y="523875"/>
            <a:ext cx="3481388"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xmlns="" val="109884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00">
                <a:solidFill>
                  <a:schemeClr val="tx1"/>
                </a:solidFill>
                <a:latin typeface="Arial" pitchFamily="34" charset="0"/>
                <a:ea typeface="ＭＳ Ｐゴシック" pitchFamily="34" charset="-128"/>
              </a:defRPr>
            </a:lvl1pPr>
            <a:lvl2pPr marL="755283" indent="-290493" eaLnBrk="0" hangingPunct="0">
              <a:defRPr sz="700">
                <a:solidFill>
                  <a:schemeClr val="tx1"/>
                </a:solidFill>
                <a:latin typeface="Arial" pitchFamily="34" charset="0"/>
                <a:ea typeface="ＭＳ Ｐゴシック" pitchFamily="34" charset="-128"/>
              </a:defRPr>
            </a:lvl2pPr>
            <a:lvl3pPr marL="1161974" indent="-232395" eaLnBrk="0" hangingPunct="0">
              <a:defRPr sz="700">
                <a:solidFill>
                  <a:schemeClr val="tx1"/>
                </a:solidFill>
                <a:latin typeface="Arial" pitchFamily="34" charset="0"/>
                <a:ea typeface="ＭＳ Ｐゴシック" pitchFamily="34" charset="-128"/>
              </a:defRPr>
            </a:lvl3pPr>
            <a:lvl4pPr marL="1626763" indent="-232395" eaLnBrk="0" hangingPunct="0">
              <a:defRPr sz="700">
                <a:solidFill>
                  <a:schemeClr val="tx1"/>
                </a:solidFill>
                <a:latin typeface="Arial" pitchFamily="34" charset="0"/>
                <a:ea typeface="ＭＳ Ｐゴシック" pitchFamily="34" charset="-128"/>
              </a:defRPr>
            </a:lvl4pPr>
            <a:lvl5pPr marL="2091553" indent="-232395" eaLnBrk="0" hangingPunct="0">
              <a:defRPr sz="700">
                <a:solidFill>
                  <a:schemeClr val="tx1"/>
                </a:solidFill>
                <a:latin typeface="Arial" pitchFamily="34" charset="0"/>
                <a:ea typeface="ＭＳ Ｐゴシック" pitchFamily="34" charset="-128"/>
              </a:defRPr>
            </a:lvl5pPr>
            <a:lvl6pPr marL="2556342" indent="-232395"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3021132" indent="-232395"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85921" indent="-232395"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950711" indent="-232395"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fld id="{51745EE9-7AA7-4964-BA6B-F02EC2E239CC}" type="slidenum">
              <a:rPr lang="en-US" sz="1200">
                <a:latin typeface="Times" pitchFamily="18" charset="0"/>
              </a:rPr>
              <a:pPr/>
              <a:t>2</a:t>
            </a:fld>
            <a:endParaRPr lang="en-US" sz="1200" dirty="0">
              <a:latin typeface="Times" pitchFamily="18" charset="0"/>
            </a:endParaRPr>
          </a:p>
        </p:txBody>
      </p:sp>
      <p:sp>
        <p:nvSpPr>
          <p:cNvPr id="109571" name="Rectangle 2"/>
          <p:cNvSpPr>
            <a:spLocks noGrp="1" noRot="1" noChangeAspect="1" noChangeArrowheads="1" noTextEdit="1"/>
          </p:cNvSpPr>
          <p:nvPr>
            <p:ph type="sldImg"/>
          </p:nvPr>
        </p:nvSpPr>
        <p:spPr>
          <a:xfrm>
            <a:off x="2314575" y="523875"/>
            <a:ext cx="4652963" cy="2617788"/>
          </a:xfrm>
          <a:ln w="12700" cap="flat">
            <a:solidFill>
              <a:schemeClr val="tx1"/>
            </a:solidFill>
          </a:ln>
        </p:spPr>
      </p:sp>
      <p:sp>
        <p:nvSpPr>
          <p:cNvPr id="109572" name="Rectangle 3"/>
          <p:cNvSpPr>
            <a:spLocks noGrp="1" noChangeArrowheads="1"/>
          </p:cNvSpPr>
          <p:nvPr>
            <p:ph type="body" idx="1"/>
          </p:nvPr>
        </p:nvSpPr>
        <p:spPr>
          <a:xfrm>
            <a:off x="1237827" y="3317875"/>
            <a:ext cx="6808047" cy="31448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2" tIns="46787" rIns="93572" bIns="46787"/>
          <a:lstStyle/>
          <a:p>
            <a:pPr eaLnBrk="1" hangingPunct="1"/>
            <a:endParaRPr lang="nl-NL"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xmlns=""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156" y="523875"/>
            <a:ext cx="3481388"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xmlns=""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xmlns="" val="214185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156" y="523875"/>
            <a:ext cx="3481388"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xmlns="" val="214185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xmlns=""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2901156" y="523875"/>
            <a:ext cx="3481388" cy="2619375"/>
          </a:xfrm>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xfrm>
            <a:off x="2314575" y="523875"/>
            <a:ext cx="4654550" cy="2619375"/>
          </a:xfrm>
          <a:ln/>
        </p:spPr>
      </p:sp>
      <p:sp>
        <p:nvSpPr>
          <p:cNvPr id="8499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xmlns="" val="114714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xfrm>
            <a:off x="2316163" y="523875"/>
            <a:ext cx="4656137" cy="2619375"/>
          </a:xfrm>
          <a:ln/>
        </p:spPr>
      </p:sp>
      <p:sp>
        <p:nvSpPr>
          <p:cNvPr id="11266" name="Notes Placeholder 2"/>
          <p:cNvSpPr>
            <a:spLocks noGrp="1"/>
          </p:cNvSpPr>
          <p:nvPr>
            <p:ph type="body" idx="1"/>
          </p:nvPr>
        </p:nvSpPr>
        <p:spPr>
          <a:noFill/>
          <a:ln/>
        </p:spPr>
        <p:txBody>
          <a:bodyPr/>
          <a:lstStyle/>
          <a:p>
            <a:pPr eaLnBrk="1" hangingPunct="1">
              <a:spcBef>
                <a:spcPct val="0"/>
              </a:spcBef>
            </a:pPr>
            <a:r>
              <a:rPr lang="en-US" sz="2000" dirty="0" smtClean="0">
                <a:cs typeface="Arial" charset="0"/>
              </a:rPr>
              <a:t>Hello, my name is [</a:t>
            </a:r>
            <a:r>
              <a:rPr lang="en-US" sz="2000" i="1" dirty="0" smtClean="0">
                <a:cs typeface="Arial" charset="0"/>
              </a:rPr>
              <a:t>name</a:t>
            </a:r>
            <a:r>
              <a:rPr lang="en-US" sz="2000" dirty="0" smtClean="0">
                <a:cs typeface="Arial" charset="0"/>
              </a:rPr>
              <a:t>] and today I want to cover how the Oracle Database Appliance</a:t>
            </a:r>
            <a:r>
              <a:rPr lang="en-US" sz="2000" baseline="0" dirty="0" smtClean="0">
                <a:cs typeface="Arial" charset="0"/>
              </a:rPr>
              <a:t> makes creating a highly available database service simple, reliable and affordable.</a:t>
            </a:r>
            <a:endParaRPr lang="en-US" sz="2000" dirty="0" smtClean="0">
              <a:cs typeface="Arial" charset="0"/>
            </a:endParaRPr>
          </a:p>
        </p:txBody>
      </p:sp>
      <p:sp>
        <p:nvSpPr>
          <p:cNvPr id="4" name="Slide Number Placeholder 3"/>
          <p:cNvSpPr>
            <a:spLocks noGrp="1"/>
          </p:cNvSpPr>
          <p:nvPr>
            <p:ph type="sldNum" sz="quarter" idx="5"/>
          </p:nvPr>
        </p:nvSpPr>
        <p:spPr/>
        <p:txBody>
          <a:bodyPr/>
          <a:lstStyle/>
          <a:p>
            <a:fld id="{625FFDAB-C259-4F1D-BDAC-2FA645C1AFDD}"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2314575" y="523875"/>
            <a:ext cx="4654550" cy="2619375"/>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1156" y="523875"/>
            <a:ext cx="3481388" cy="2619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258615" y="6634538"/>
            <a:ext cx="4022937" cy="349250"/>
          </a:xfrm>
          <a:prstGeom prst="rect">
            <a:avLst/>
          </a:prstGeom>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xmlns="" val="248551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Let’s take any of</a:t>
            </a:r>
            <a:r>
              <a:rPr lang="en-US" sz="1400" baseline="0" dirty="0" smtClean="0"/>
              <a:t> your questions.</a:t>
            </a:r>
            <a:endParaRPr lang="en-US" sz="1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00">
                <a:solidFill>
                  <a:schemeClr val="tx1"/>
                </a:solidFill>
                <a:latin typeface="Arial" pitchFamily="34" charset="0"/>
                <a:ea typeface="ＭＳ Ｐゴシック" pitchFamily="34" charset="-128"/>
              </a:defRPr>
            </a:lvl1pPr>
            <a:lvl2pPr marL="755283" indent="-290493" eaLnBrk="0" hangingPunct="0">
              <a:defRPr sz="700">
                <a:solidFill>
                  <a:schemeClr val="tx1"/>
                </a:solidFill>
                <a:latin typeface="Arial" pitchFamily="34" charset="0"/>
                <a:ea typeface="ＭＳ Ｐゴシック" pitchFamily="34" charset="-128"/>
              </a:defRPr>
            </a:lvl2pPr>
            <a:lvl3pPr marL="1161974" indent="-232395" eaLnBrk="0" hangingPunct="0">
              <a:defRPr sz="700">
                <a:solidFill>
                  <a:schemeClr val="tx1"/>
                </a:solidFill>
                <a:latin typeface="Arial" pitchFamily="34" charset="0"/>
                <a:ea typeface="ＭＳ Ｐゴシック" pitchFamily="34" charset="-128"/>
              </a:defRPr>
            </a:lvl3pPr>
            <a:lvl4pPr marL="1626763" indent="-232395" eaLnBrk="0" hangingPunct="0">
              <a:defRPr sz="700">
                <a:solidFill>
                  <a:schemeClr val="tx1"/>
                </a:solidFill>
                <a:latin typeface="Arial" pitchFamily="34" charset="0"/>
                <a:ea typeface="ＭＳ Ｐゴシック" pitchFamily="34" charset="-128"/>
              </a:defRPr>
            </a:lvl4pPr>
            <a:lvl5pPr marL="2091553" indent="-232395" eaLnBrk="0" hangingPunct="0">
              <a:defRPr sz="700">
                <a:solidFill>
                  <a:schemeClr val="tx1"/>
                </a:solidFill>
                <a:latin typeface="Arial" pitchFamily="34" charset="0"/>
                <a:ea typeface="ＭＳ Ｐゴシック" pitchFamily="34" charset="-128"/>
              </a:defRPr>
            </a:lvl5pPr>
            <a:lvl6pPr marL="2556342" indent="-232395" eaLnBrk="0" fontAlgn="base" hangingPunct="0">
              <a:spcBef>
                <a:spcPct val="0"/>
              </a:spcBef>
              <a:spcAft>
                <a:spcPct val="0"/>
              </a:spcAft>
              <a:defRPr sz="700">
                <a:solidFill>
                  <a:schemeClr val="tx1"/>
                </a:solidFill>
                <a:latin typeface="Arial" pitchFamily="34" charset="0"/>
                <a:ea typeface="ＭＳ Ｐゴシック" pitchFamily="34" charset="-128"/>
              </a:defRPr>
            </a:lvl6pPr>
            <a:lvl7pPr marL="3021132" indent="-232395" eaLnBrk="0" fontAlgn="base" hangingPunct="0">
              <a:spcBef>
                <a:spcPct val="0"/>
              </a:spcBef>
              <a:spcAft>
                <a:spcPct val="0"/>
              </a:spcAft>
              <a:defRPr sz="700">
                <a:solidFill>
                  <a:schemeClr val="tx1"/>
                </a:solidFill>
                <a:latin typeface="Arial" pitchFamily="34" charset="0"/>
                <a:ea typeface="ＭＳ Ｐゴシック" pitchFamily="34" charset="-128"/>
              </a:defRPr>
            </a:lvl7pPr>
            <a:lvl8pPr marL="3485921" indent="-232395" eaLnBrk="0" fontAlgn="base" hangingPunct="0">
              <a:spcBef>
                <a:spcPct val="0"/>
              </a:spcBef>
              <a:spcAft>
                <a:spcPct val="0"/>
              </a:spcAft>
              <a:defRPr sz="700">
                <a:solidFill>
                  <a:schemeClr val="tx1"/>
                </a:solidFill>
                <a:latin typeface="Arial" pitchFamily="34" charset="0"/>
                <a:ea typeface="ＭＳ Ｐゴシック" pitchFamily="34" charset="-128"/>
              </a:defRPr>
            </a:lvl8pPr>
            <a:lvl9pPr marL="3950711" indent="-232395" eaLnBrk="0" fontAlgn="base" hangingPunct="0">
              <a:spcBef>
                <a:spcPct val="0"/>
              </a:spcBef>
              <a:spcAft>
                <a:spcPct val="0"/>
              </a:spcAft>
              <a:defRPr sz="700">
                <a:solidFill>
                  <a:schemeClr val="tx1"/>
                </a:solidFill>
                <a:latin typeface="Arial" pitchFamily="34" charset="0"/>
                <a:ea typeface="ＭＳ Ｐゴシック" pitchFamily="34" charset="-128"/>
              </a:defRPr>
            </a:lvl9pPr>
          </a:lstStyle>
          <a:p>
            <a:fld id="{51745EE9-7AA7-4964-BA6B-F02EC2E239CC}" type="slidenum">
              <a:rPr lang="en-US" sz="1200">
                <a:latin typeface="Times" pitchFamily="18" charset="0"/>
              </a:rPr>
              <a:pPr/>
              <a:t>33</a:t>
            </a:fld>
            <a:endParaRPr lang="en-US" sz="1200" dirty="0">
              <a:latin typeface="Times" pitchFamily="18" charset="0"/>
            </a:endParaRPr>
          </a:p>
        </p:txBody>
      </p:sp>
      <p:sp>
        <p:nvSpPr>
          <p:cNvPr id="109571" name="Rectangle 2"/>
          <p:cNvSpPr>
            <a:spLocks noGrp="1" noRot="1" noChangeAspect="1" noChangeArrowheads="1" noTextEdit="1"/>
          </p:cNvSpPr>
          <p:nvPr>
            <p:ph type="sldImg"/>
          </p:nvPr>
        </p:nvSpPr>
        <p:spPr>
          <a:xfrm>
            <a:off x="2314575" y="523875"/>
            <a:ext cx="4652963" cy="2617788"/>
          </a:xfrm>
          <a:ln w="12700" cap="flat">
            <a:solidFill>
              <a:schemeClr val="tx1"/>
            </a:solidFill>
          </a:ln>
        </p:spPr>
      </p:sp>
      <p:sp>
        <p:nvSpPr>
          <p:cNvPr id="109572" name="Rectangle 3"/>
          <p:cNvSpPr>
            <a:spLocks noGrp="1" noChangeArrowheads="1"/>
          </p:cNvSpPr>
          <p:nvPr>
            <p:ph type="body" idx="1"/>
          </p:nvPr>
        </p:nvSpPr>
        <p:spPr>
          <a:xfrm>
            <a:off x="1237827" y="3317875"/>
            <a:ext cx="6808047" cy="31448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2" tIns="46787" rIns="93572" bIns="46787"/>
          <a:lstStyle/>
          <a:p>
            <a:pPr eaLnBrk="1" hangingPunct="1"/>
            <a:r>
              <a:rPr lang="nl-NL" dirty="0" smtClean="0">
                <a:latin typeface="Arial" pitchFamily="34" charset="0"/>
                <a:ea typeface="ＭＳ Ｐゴシック" pitchFamily="34" charset="-128"/>
              </a:rPr>
              <a:t>Thank you for your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today’s networked and mobile business world, an every increasing</a:t>
            </a:r>
            <a:r>
              <a:rPr lang="en-US" sz="1400" baseline="0" dirty="0" smtClean="0"/>
              <a:t> number of services are considered business critical to their organizations,  and each typically has an ever-growing data.  Should </a:t>
            </a:r>
            <a:r>
              <a:rPr lang="en-US" sz="1400" dirty="0" smtClean="0"/>
              <a:t>database downtime of these applications occur, it often results in lost revenue, lost productivity, and loss of customer confidence.  Unless you have the right technology, skills, and resources, protecting databases from downtime can be risky and error-prone.</a:t>
            </a:r>
          </a:p>
          <a:p>
            <a:endParaRPr lang="en-US" sz="1400" dirty="0" smtClean="0"/>
          </a:p>
          <a:p>
            <a:endParaRPr lang="en-US" sz="1400" dirty="0" smtClean="0"/>
          </a:p>
          <a:p>
            <a:r>
              <a:rPr lang="en-US" sz="1400" dirty="0" smtClean="0"/>
              <a:t>Building highly available systems is difficult, complex</a:t>
            </a:r>
          </a:p>
          <a:p>
            <a:pPr marL="228600" indent="-228600">
              <a:buFont typeface="Arial" pitchFamily="34" charset="0"/>
              <a:buChar char="•"/>
            </a:pPr>
            <a:r>
              <a:rPr lang="en-US" sz="1400" dirty="0" smtClean="0"/>
              <a:t>Requires advanced integration skills many organizations don’t have</a:t>
            </a:r>
          </a:p>
          <a:p>
            <a:pPr marL="228600" indent="-228600">
              <a:buFont typeface="Arial" pitchFamily="34" charset="0"/>
              <a:buChar char="•"/>
            </a:pPr>
            <a:r>
              <a:rPr lang="en-US" sz="1400" dirty="0" smtClean="0"/>
              <a:t>Risky and error-prone with no vendor accountability  </a:t>
            </a:r>
          </a:p>
          <a:p>
            <a:r>
              <a:rPr lang="en-US" sz="1400" dirty="0" smtClean="0"/>
              <a:t>Staying with status quo often not an answer</a:t>
            </a:r>
          </a:p>
          <a:p>
            <a:pPr marL="228600" indent="-228600">
              <a:buFont typeface="Arial" pitchFamily="34" charset="0"/>
              <a:buChar char="•"/>
            </a:pPr>
            <a:r>
              <a:rPr lang="en-US" sz="1400" dirty="0" smtClean="0"/>
              <a:t>Aging database infrastructure and limited IT budgets impacts application performance and availability </a:t>
            </a:r>
          </a:p>
          <a:p>
            <a:pPr marL="228600" indent="-228600">
              <a:buFont typeface="Arial" pitchFamily="34" charset="0"/>
              <a:buChar char="•"/>
            </a:pPr>
            <a:r>
              <a:rPr lang="en-US" sz="1400" dirty="0" smtClean="0"/>
              <a:t>Data that was once not considered business critical</a:t>
            </a:r>
            <a:r>
              <a:rPr lang="en-US" sz="1400" baseline="0" dirty="0" smtClean="0"/>
              <a:t> </a:t>
            </a:r>
            <a:r>
              <a:rPr lang="en-US" sz="1400" dirty="0" smtClean="0"/>
              <a:t>often</a:t>
            </a:r>
            <a:r>
              <a:rPr lang="en-US" sz="1400" baseline="0" dirty="0" smtClean="0"/>
              <a:t> has become so, yet the supporting infrastructure doesn’t support it that way</a:t>
            </a:r>
            <a:endParaRPr lang="en-US" sz="1400" dirty="0" smtClean="0"/>
          </a:p>
          <a:p>
            <a:pPr marL="228600" indent="-228600">
              <a:buFont typeface="Arial" pitchFamily="34" charset="0"/>
              <a:buChar char="•"/>
            </a:pPr>
            <a:r>
              <a:rPr lang="en-US" sz="1400" dirty="0" smtClean="0"/>
              <a:t>Rapid data growth has lead to an inefficient use of computing resources, often resulting in many small, disparate databases </a:t>
            </a:r>
          </a:p>
          <a:p>
            <a:endParaRPr lang="en-US" sz="140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Oracle Database Appliance saves time and money by simplifying deployment, maintenance, and support of high-availability database solutions. Built with the latest generation of the world’s most popular database—Oracle Database 11g—it offers customers a fully integrated system of software, servers, storage, and networking in a single box that delivers high-availability database services for a wide range of homegrown and packaged online transaction processing (OLTP) and data warehousing applications. </a:t>
            </a:r>
            <a:endParaRPr lang="en-US" sz="140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7</a:t>
            </a:fld>
            <a:endParaRPr lang="en-US" dirty="0"/>
          </a:p>
        </p:txBody>
      </p:sp>
      <p:sp>
        <p:nvSpPr>
          <p:cNvPr id="5" name="Notes Placeholder 4"/>
          <p:cNvSpPr>
            <a:spLocks noGrp="1"/>
          </p:cNvSpPr>
          <p:nvPr>
            <p:ph type="body" sz="quarter" idx="11"/>
          </p:nvPr>
        </p:nvSpPr>
        <p:spPr/>
        <p:txBody>
          <a:bodyPr>
            <a:normAutofit/>
          </a:bodyPr>
          <a:lstStyle/>
          <a:p>
            <a:r>
              <a:rPr lang="en-US" dirty="0" smtClean="0"/>
              <a:t>Simple</a:t>
            </a:r>
          </a:p>
          <a:p>
            <a:r>
              <a:rPr lang="en-US" dirty="0" smtClean="0"/>
              <a:t>Complete, plug-and-go hardware and software</a:t>
            </a:r>
          </a:p>
          <a:p>
            <a:endParaRPr lang="en-US" dirty="0" smtClean="0"/>
          </a:p>
          <a:p>
            <a:r>
              <a:rPr lang="en-US" dirty="0" smtClean="0"/>
              <a:t>Scale</a:t>
            </a:r>
          </a:p>
          <a:p>
            <a:r>
              <a:rPr lang="en-US" dirty="0" smtClean="0"/>
              <a:t>Start with as few as two cores, and scale all the way to 24 total cores without the usual expense and downtime of a typical</a:t>
            </a:r>
            <a:r>
              <a:rPr lang="en-US" baseline="0" dirty="0" smtClean="0"/>
              <a:t> hardware upgrade</a:t>
            </a:r>
            <a:endParaRPr lang="en-US" dirty="0" smtClean="0"/>
          </a:p>
          <a:p>
            <a:endParaRPr lang="en-US" dirty="0" smtClean="0"/>
          </a:p>
          <a:p>
            <a:r>
              <a:rPr lang="en-US" dirty="0" smtClean="0"/>
              <a:t>Reliable</a:t>
            </a:r>
          </a:p>
          <a:p>
            <a:r>
              <a:rPr lang="en-US" dirty="0" smtClean="0"/>
              <a:t>Configure highly available database cluster in minutes</a:t>
            </a:r>
          </a:p>
          <a:p>
            <a:r>
              <a:rPr lang="en-US" dirty="0" smtClean="0"/>
              <a:t>Advanced management features and single vendor support</a:t>
            </a:r>
          </a:p>
          <a:p>
            <a:endParaRPr lang="en-US" dirty="0" smtClean="0"/>
          </a:p>
          <a:p>
            <a:r>
              <a:rPr lang="en-US" dirty="0" smtClean="0"/>
              <a:t>Affordable</a:t>
            </a:r>
          </a:p>
          <a:p>
            <a:r>
              <a:rPr lang="en-US" dirty="0" smtClean="0"/>
              <a:t>Pay for capacity as you need it</a:t>
            </a:r>
          </a:p>
          <a:p>
            <a:r>
              <a:rPr lang="en-US" dirty="0" smtClean="0"/>
              <a:t>Consolidate small databases for even more savings</a:t>
            </a:r>
          </a:p>
          <a:p>
            <a:endParaRPr lang="en-US" dirty="0" smtClean="0"/>
          </a:p>
          <a:p>
            <a:endParaRPr lang="en-US"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r>
              <a:rPr lang="en-US" dirty="0" smtClean="0"/>
              <a:t>The Oracle Database Appliance runs Oracle Database 11g Enterprise Edition, that stripes and mirrors all the data with Auto Storage Management</a:t>
            </a:r>
          </a:p>
          <a:p>
            <a:endParaRPr lang="en-US" dirty="0" smtClean="0"/>
          </a:p>
          <a:p>
            <a:r>
              <a:rPr lang="en-US" dirty="0" smtClean="0"/>
              <a:t>For high availability and to take advantage of the “cluster in a box” of the Oracle Database Appliance, customers have the choice of running Oracle Real Application Clusters (Oracle RAC) or Oracle RAC One Node for “active-active” or “active-passive” database server failover.  Oracle RAC can be part of the initial deployment, or added in the future to extend</a:t>
            </a:r>
            <a:r>
              <a:rPr lang="en-US" baseline="0" dirty="0" smtClean="0"/>
              <a:t> high availability  easily within the same server hardware.  T</a:t>
            </a:r>
            <a:r>
              <a:rPr lang="en-US" dirty="0" smtClean="0"/>
              <a:t>his takes advantage or Oracle </a:t>
            </a:r>
            <a:r>
              <a:rPr lang="en-US" dirty="0" err="1" smtClean="0"/>
              <a:t>Clusterware</a:t>
            </a:r>
            <a:r>
              <a:rPr lang="en-US" dirty="0" smtClean="0"/>
              <a:t> (http://www.oracle.com/technetwork/database/clusterware/overview/index.html)  and runs on top of Oracle Linux.</a:t>
            </a:r>
          </a:p>
          <a:p>
            <a:endParaRPr lang="en-US" dirty="0" smtClean="0"/>
          </a:p>
          <a:p>
            <a:r>
              <a:rPr lang="en-US" dirty="0" smtClean="0"/>
              <a:t>The Oracle Database Appliance comes with the extremely easy-to-use Application Manager software, which can automatically notify you and your Oracle Support Team of issues, and even automatically open Service Requests.  Application Manager provide significantly more benefits beyond extending reliability and resilience, and I’ll talk more about it in just a moment.</a:t>
            </a:r>
          </a:p>
          <a:p>
            <a:endParaRPr lang="en-US" dirty="0" smtClean="0"/>
          </a:p>
          <a:p>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2314575" y="523875"/>
            <a:ext cx="4654550" cy="2619375"/>
          </a:xfrm>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10094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90778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211557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3219337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290528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316763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4508910" y="4767263"/>
            <a:ext cx="2895600" cy="274637"/>
          </a:xfrm>
          <a:prstGeom prst="rect">
            <a:avLst/>
          </a:prstGeom>
        </p:spPr>
        <p:txBody>
          <a:bodyPr wrap="square"/>
          <a:lstStyle>
            <a:lvl1pPr>
              <a:defRPr/>
            </a:lvl1pPr>
          </a:lstStyle>
          <a:p>
            <a:pPr>
              <a:defRPr/>
            </a:pPr>
            <a:endParaRPr lang="en-US" dirty="0"/>
          </a:p>
        </p:txBody>
      </p:sp>
      <p:sp>
        <p:nvSpPr>
          <p:cNvPr id="10" name="Text Box 14"/>
          <p:cNvSpPr txBox="1">
            <a:spLocks noChangeArrowheads="1"/>
          </p:cNvSpPr>
          <p:nvPr userDrawn="1"/>
        </p:nvSpPr>
        <p:spPr bwMode="auto">
          <a:xfrm>
            <a:off x="598053" y="4859412"/>
            <a:ext cx="1306945" cy="224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851"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851" rtl="0" eaLnBrk="1" fontAlgn="base" latinLnBrk="0" hangingPunct="1">
                <a:lnSpc>
                  <a:spcPct val="100000"/>
                </a:lnSpc>
                <a:spcBef>
                  <a:spcPts val="0"/>
                </a:spcBef>
                <a:spcAft>
                  <a:spcPct val="0"/>
                </a:spcAft>
                <a:buClr>
                  <a:schemeClr val="accent1"/>
                </a:buClr>
                <a:buSzTx/>
                <a:buFont typeface="Arial"/>
                <a:buNone/>
                <a:tabLst/>
                <a:defRPr/>
              </a:pPr>
              <a:t>‹#›</a:t>
            </a:fld>
            <a:r>
              <a:rPr lang="en-US" sz="600" dirty="0" smtClean="0">
                <a:solidFill>
                  <a:schemeClr val="tx1"/>
                </a:solidFill>
              </a:rPr>
              <a:t>  </a:t>
            </a:r>
            <a:r>
              <a:rPr lang="en-US" sz="800" kern="1200" spc="0" baseline="0" dirty="0" smtClean="0">
                <a:solidFill>
                  <a:srgbClr val="292929"/>
                </a:solidFill>
              </a:rPr>
              <a:t>|</a:t>
            </a:r>
            <a:r>
              <a:rPr lang="en-US" sz="600" dirty="0" smtClean="0">
                <a:solidFill>
                  <a:srgbClr val="292929"/>
                </a:solidFill>
              </a:rPr>
              <a:t>   © 2011 Oracle Corporation </a:t>
            </a:r>
            <a:r>
              <a:rPr lang="en-US" sz="800" dirty="0" smtClean="0">
                <a:solidFill>
                  <a:srgbClr val="292929"/>
                </a:solidFill>
              </a:rPr>
              <a:t> |</a:t>
            </a:r>
            <a:endParaRPr lang="en-US" sz="600" dirty="0" smtClean="0">
              <a:solidFill>
                <a:srgbClr val="292929"/>
              </a:solidFill>
            </a:endParaRPr>
          </a:p>
        </p:txBody>
      </p:sp>
      <p:sp>
        <p:nvSpPr>
          <p:cNvPr id="12" name="TextBox 11"/>
          <p:cNvSpPr txBox="1"/>
          <p:nvPr userDrawn="1"/>
        </p:nvSpPr>
        <p:spPr>
          <a:xfrm>
            <a:off x="1928320" y="4920884"/>
            <a:ext cx="2266920" cy="171815"/>
          </a:xfrm>
          <a:prstGeom prst="rect">
            <a:avLst/>
          </a:prstGeom>
          <a:noFill/>
          <a:ln w="3175" cmpd="sng">
            <a:noFill/>
          </a:ln>
        </p:spPr>
        <p:txBody>
          <a:bodyPr wrap="none" lIns="0" tIns="18288" rIns="0" bIns="0" rtlCol="0">
            <a:noAutofit/>
          </a:bodyPr>
          <a:lstStyle/>
          <a:p>
            <a:pPr>
              <a:lnSpc>
                <a:spcPct val="50000"/>
              </a:lnSpc>
              <a:spcAft>
                <a:spcPts val="1200"/>
              </a:spcAft>
            </a:pPr>
            <a:r>
              <a:rPr lang="en-US" sz="600" dirty="0" smtClean="0">
                <a:solidFill>
                  <a:srgbClr val="292929"/>
                </a:solidFill>
              </a:rPr>
              <a:t>Insert Information</a:t>
            </a:r>
            <a:r>
              <a:rPr lang="en-US" sz="600" baseline="0" dirty="0" smtClean="0">
                <a:solidFill>
                  <a:srgbClr val="292929"/>
                </a:solidFill>
              </a:rPr>
              <a:t> Protection Policy Classification from Slide 18</a:t>
            </a:r>
            <a:endParaRPr lang="en-US" sz="600" dirty="0" smtClean="0">
              <a:solidFill>
                <a:srgbClr val="292929"/>
              </a:solidFill>
            </a:endParaRPr>
          </a:p>
          <a:p>
            <a:pPr>
              <a:lnSpc>
                <a:spcPct val="50000"/>
              </a:lnSpc>
              <a:spcAft>
                <a:spcPts val="1200"/>
              </a:spcAft>
            </a:pPr>
            <a:endParaRPr lang="en-US" sz="800" dirty="0">
              <a:solidFill>
                <a:srgbClr val="292929"/>
              </a:solidFill>
            </a:endParaRPr>
          </a:p>
        </p:txBody>
      </p:sp>
    </p:spTree>
    <p:extLst>
      <p:ext uri="{BB962C8B-B14F-4D97-AF65-F5344CB8AC3E}">
        <p14:creationId xmlns:p14="http://schemas.microsoft.com/office/powerpoint/2010/main" xmlns="" val="2077361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4361426" y="4800037"/>
            <a:ext cx="2895600" cy="274637"/>
          </a:xfrm>
          <a:prstGeom prst="rect">
            <a:avLst/>
          </a:prstGeom>
        </p:spPr>
        <p:txBody>
          <a:bodyPr wrap="square"/>
          <a:lstStyle>
            <a:lvl1pPr>
              <a:defRPr/>
            </a:lvl1pPr>
          </a:lstStyle>
          <a:p>
            <a:pPr>
              <a:defRPr/>
            </a:pPr>
            <a:endParaRPr lang="en-US" dirty="0"/>
          </a:p>
        </p:txBody>
      </p:sp>
      <p:sp>
        <p:nvSpPr>
          <p:cNvPr id="9" name="Text Box 14"/>
          <p:cNvSpPr txBox="1">
            <a:spLocks noChangeArrowheads="1"/>
          </p:cNvSpPr>
          <p:nvPr userDrawn="1"/>
        </p:nvSpPr>
        <p:spPr bwMode="auto">
          <a:xfrm>
            <a:off x="598053" y="4859412"/>
            <a:ext cx="1306945" cy="224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851"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851" rtl="0" eaLnBrk="1" fontAlgn="base" latinLnBrk="0" hangingPunct="1">
                <a:lnSpc>
                  <a:spcPct val="100000"/>
                </a:lnSpc>
                <a:spcBef>
                  <a:spcPts val="0"/>
                </a:spcBef>
                <a:spcAft>
                  <a:spcPct val="0"/>
                </a:spcAft>
                <a:buClr>
                  <a:schemeClr val="accent1"/>
                </a:buClr>
                <a:buSzTx/>
                <a:buFont typeface="Arial"/>
                <a:buNone/>
                <a:tabLst/>
                <a:defRPr/>
              </a:pPr>
              <a:t>‹#›</a:t>
            </a:fld>
            <a:r>
              <a:rPr lang="en-US" sz="600" dirty="0" smtClean="0">
                <a:solidFill>
                  <a:schemeClr val="tx1"/>
                </a:solidFill>
              </a:rPr>
              <a:t>  </a:t>
            </a:r>
            <a:r>
              <a:rPr lang="en-US" sz="800" kern="1200" spc="0" baseline="0" dirty="0" smtClean="0">
                <a:solidFill>
                  <a:srgbClr val="292929"/>
                </a:solidFill>
              </a:rPr>
              <a:t>|</a:t>
            </a:r>
            <a:r>
              <a:rPr lang="en-US" sz="600" dirty="0" smtClean="0">
                <a:solidFill>
                  <a:srgbClr val="292929"/>
                </a:solidFill>
              </a:rPr>
              <a:t>   © 2011 Oracle Corporation </a:t>
            </a:r>
            <a:r>
              <a:rPr lang="en-US" sz="800" dirty="0" smtClean="0">
                <a:solidFill>
                  <a:srgbClr val="292929"/>
                </a:solidFill>
              </a:rPr>
              <a:t> |</a:t>
            </a:r>
            <a:endParaRPr lang="en-US" sz="600" dirty="0" smtClean="0">
              <a:solidFill>
                <a:srgbClr val="292929"/>
              </a:solidFill>
            </a:endParaRPr>
          </a:p>
        </p:txBody>
      </p:sp>
      <p:sp>
        <p:nvSpPr>
          <p:cNvPr id="10" name="TextBox 9"/>
          <p:cNvSpPr txBox="1"/>
          <p:nvPr userDrawn="1"/>
        </p:nvSpPr>
        <p:spPr>
          <a:xfrm>
            <a:off x="1928320" y="4920884"/>
            <a:ext cx="2266920" cy="171815"/>
          </a:xfrm>
          <a:prstGeom prst="rect">
            <a:avLst/>
          </a:prstGeom>
          <a:noFill/>
          <a:ln w="3175" cmpd="sng">
            <a:noFill/>
          </a:ln>
        </p:spPr>
        <p:txBody>
          <a:bodyPr wrap="none" lIns="0" tIns="18288" rIns="0" bIns="0" rtlCol="0">
            <a:noAutofit/>
          </a:bodyPr>
          <a:lstStyle/>
          <a:p>
            <a:pPr>
              <a:lnSpc>
                <a:spcPct val="50000"/>
              </a:lnSpc>
              <a:spcAft>
                <a:spcPts val="1200"/>
              </a:spcAft>
            </a:pPr>
            <a:r>
              <a:rPr lang="en-US" sz="600" dirty="0" smtClean="0">
                <a:solidFill>
                  <a:srgbClr val="292929"/>
                </a:solidFill>
              </a:rPr>
              <a:t>Insert Information</a:t>
            </a:r>
            <a:r>
              <a:rPr lang="en-US" sz="600" baseline="0" dirty="0" smtClean="0">
                <a:solidFill>
                  <a:srgbClr val="292929"/>
                </a:solidFill>
              </a:rPr>
              <a:t> Protection Policy Classification from Slide 18</a:t>
            </a:r>
            <a:endParaRPr lang="en-US" sz="600" dirty="0" smtClean="0">
              <a:solidFill>
                <a:srgbClr val="292929"/>
              </a:solidFill>
            </a:endParaRPr>
          </a:p>
          <a:p>
            <a:pPr>
              <a:lnSpc>
                <a:spcPct val="50000"/>
              </a:lnSpc>
              <a:spcAft>
                <a:spcPts val="1200"/>
              </a:spcAft>
            </a:pPr>
            <a:endParaRPr lang="en-US" sz="800" dirty="0">
              <a:solidFill>
                <a:srgbClr val="292929"/>
              </a:solidFill>
            </a:endParaRPr>
          </a:p>
        </p:txBody>
      </p:sp>
    </p:spTree>
    <p:extLst>
      <p:ext uri="{BB962C8B-B14F-4D97-AF65-F5344CB8AC3E}">
        <p14:creationId xmlns:p14="http://schemas.microsoft.com/office/powerpoint/2010/main" xmlns="" val="258192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734518" y="177295"/>
            <a:ext cx="7947424" cy="619400"/>
          </a:xfrm>
        </p:spPr>
        <p:txBody>
          <a:bodyPr/>
          <a:lstStyle>
            <a:lvl1pPr>
              <a:defRPr baseline="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733868" y="1170775"/>
            <a:ext cx="7948074" cy="3368278"/>
          </a:xfrm>
        </p:spPr>
        <p:txBody>
          <a:bodyPr/>
          <a:lstStyle>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1"/>
          </p:nvPr>
        </p:nvSpPr>
        <p:spPr>
          <a:xfrm>
            <a:off x="734518" y="787500"/>
            <a:ext cx="7947424" cy="322659"/>
          </a:xfrm>
        </p:spPr>
        <p:txBody>
          <a:bodyPr/>
          <a:lstStyle>
            <a:lvl1pPr marL="0" indent="0">
              <a:buFont typeface="Arial" pitchFamily="34" charset="0"/>
              <a:buNone/>
              <a:defRPr>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xmlns="" val="998449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bwMode="white">
          <a:xfrm>
            <a:off x="741998" y="2053590"/>
            <a:ext cx="4636982" cy="760334"/>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741363"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598"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12" name="Picture 11"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5272" y="278960"/>
            <a:ext cx="2260788" cy="522807"/>
          </a:xfrm>
          <a:prstGeom prst="rect">
            <a:avLst/>
          </a:prstGeom>
          <a:noFill/>
          <a:ln>
            <a:noFill/>
          </a:ln>
        </p:spPr>
      </p:pic>
    </p:spTree>
    <p:extLst>
      <p:ext uri="{BB962C8B-B14F-4D97-AF65-F5344CB8AC3E}">
        <p14:creationId xmlns:p14="http://schemas.microsoft.com/office/powerpoint/2010/main" xmlns="" val="341113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368"/>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Tree>
    <p:extLst>
      <p:ext uri="{BB962C8B-B14F-4D97-AF65-F5344CB8AC3E}">
        <p14:creationId xmlns:p14="http://schemas.microsoft.com/office/powerpoint/2010/main" xmlns="" val="14226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Template_Program Agenda">
    <p:spTree>
      <p:nvGrpSpPr>
        <p:cNvPr id="1" name=""/>
        <p:cNvGrpSpPr/>
        <p:nvPr/>
      </p:nvGrpSpPr>
      <p:grpSpPr>
        <a:xfrm>
          <a:off x="0" y="0"/>
          <a:ext cx="0" cy="0"/>
          <a:chOff x="0" y="0"/>
          <a:chExt cx="0" cy="0"/>
        </a:xfrm>
      </p:grpSpPr>
      <p:sp>
        <p:nvSpPr>
          <p:cNvPr id="6" name="Rectangle 5"/>
          <p:cNvSpPr/>
          <p:nvPr userDrawn="1"/>
        </p:nvSpPr>
        <p:spPr>
          <a:xfrm>
            <a:off x="0" y="1185308"/>
            <a:ext cx="9144000" cy="2971799"/>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733868" y="1351128"/>
            <a:ext cx="7969250" cy="2706522"/>
          </a:xfrm>
        </p:spPr>
        <p:txBody>
          <a:bodyPr/>
          <a:lstStyle>
            <a:lvl1pPr marL="341313" indent="-280988">
              <a:lnSpc>
                <a:spcPct val="120000"/>
              </a:lnSpc>
              <a:defRPr sz="2400"/>
            </a:lvl1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xmlns="" val="1137153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734518" y="177295"/>
            <a:ext cx="7947424" cy="35716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733868" y="1170775"/>
            <a:ext cx="7948074" cy="3368278"/>
          </a:xfrm>
        </p:spPr>
        <p:txBody>
          <a:bodyPr/>
          <a:lstStyle>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1"/>
          </p:nvPr>
        </p:nvSpPr>
        <p:spPr>
          <a:xfrm>
            <a:off x="734518" y="501669"/>
            <a:ext cx="7947424" cy="336947"/>
          </a:xfrm>
        </p:spPr>
        <p:txBody>
          <a:bodyPr/>
          <a:lstStyle>
            <a:lvl1pPr marL="0" indent="0">
              <a:buNone/>
              <a:defRPr>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xmlns="" val="33245406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41364" y="1470422"/>
            <a:ext cx="4566375" cy="1291829"/>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296" y="1"/>
            <a:ext cx="3428706" cy="4721468"/>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6"/>
          <p:cNvGrpSpPr/>
          <p:nvPr userDrawn="1"/>
        </p:nvGrpSpPr>
        <p:grpSpPr>
          <a:xfrm>
            <a:off x="0" y="4629151"/>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tretch>
              <a:fillRect/>
            </a:stretch>
          </p:blipFill>
          <p:spPr bwMode="auto">
            <a:xfrm>
              <a:off x="8015480" y="4680169"/>
              <a:ext cx="743263" cy="69838"/>
            </a:xfrm>
            <a:prstGeom prst="rect">
              <a:avLst/>
            </a:prstGeom>
            <a:noFill/>
            <a:ln>
              <a:noFill/>
            </a:ln>
          </p:spPr>
        </p:pic>
      </p:grpSp>
    </p:spTree>
    <p:extLst>
      <p:ext uri="{BB962C8B-B14F-4D97-AF65-F5344CB8AC3E}">
        <p14:creationId xmlns:p14="http://schemas.microsoft.com/office/powerpoint/2010/main" xmlns="" val="3934557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nnouncement Slide">
    <p:spTree>
      <p:nvGrpSpPr>
        <p:cNvPr id="1" name=""/>
        <p:cNvGrpSpPr/>
        <p:nvPr/>
      </p:nvGrpSpPr>
      <p:grpSpPr>
        <a:xfrm>
          <a:off x="0" y="0"/>
          <a:ext cx="0" cy="0"/>
          <a:chOff x="0" y="0"/>
          <a:chExt cx="0" cy="0"/>
        </a:xfrm>
      </p:grpSpPr>
      <p:sp>
        <p:nvSpPr>
          <p:cNvPr id="8" name="Rectangle 7"/>
          <p:cNvSpPr/>
          <p:nvPr/>
        </p:nvSpPr>
        <p:spPr>
          <a:xfrm>
            <a:off x="0" y="1185308"/>
            <a:ext cx="9144000" cy="2971799"/>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ext Placeholder 9"/>
          <p:cNvSpPr>
            <a:spLocks noGrp="1"/>
          </p:cNvSpPr>
          <p:nvPr>
            <p:ph type="body" sz="quarter" idx="11" hasCustomPrompt="1"/>
          </p:nvPr>
        </p:nvSpPr>
        <p:spPr>
          <a:xfrm>
            <a:off x="742950" y="1577017"/>
            <a:ext cx="4894512" cy="2200000"/>
          </a:xfrm>
        </p:spPr>
        <p:txBody>
          <a:bodyPr anchor="t" anchorCtr="0">
            <a:noAutofit/>
          </a:bodyPr>
          <a:lstStyle>
            <a:lvl1pPr marL="0" indent="0">
              <a:lnSpc>
                <a:spcPct val="80000"/>
              </a:lnSpc>
              <a:spcBef>
                <a:spcPts val="0"/>
              </a:spcBef>
              <a:spcAft>
                <a:spcPts val="0"/>
              </a:spcAft>
              <a:buNone/>
              <a:defRPr sz="4400" b="1" cap="all" baseline="0">
                <a:solidFill>
                  <a:schemeClr val="tx1"/>
                </a:solidFill>
              </a:defRPr>
            </a:lvl1pPr>
          </a:lstStyle>
          <a:p>
            <a:pPr lvl="0"/>
            <a:r>
              <a:rPr lang="en-US" dirty="0" smtClean="0"/>
              <a:t>CLICK TO EDIT </a:t>
            </a:r>
            <a:br>
              <a:rPr lang="en-US" dirty="0" smtClean="0"/>
            </a:br>
            <a:r>
              <a:rPr lang="en-US" dirty="0" smtClean="0"/>
              <a:t>MASTER TEXT</a:t>
            </a:r>
          </a:p>
        </p:txBody>
      </p:sp>
      <p:sp>
        <p:nvSpPr>
          <p:cNvPr id="12" name="Picture Placeholder 11"/>
          <p:cNvSpPr>
            <a:spLocks noGrp="1"/>
          </p:cNvSpPr>
          <p:nvPr>
            <p:ph type="pic" sz="quarter" idx="12" hasCustomPrompt="1"/>
          </p:nvPr>
        </p:nvSpPr>
        <p:spPr>
          <a:xfrm>
            <a:off x="5788824" y="0"/>
            <a:ext cx="3064933"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2641197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ew Templat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82602" y="1520429"/>
            <a:ext cx="2588145" cy="2512485"/>
          </a:xfrm>
        </p:spPr>
        <p:txBody>
          <a:bodyPr anchor="ctr" anchorCtr="0"/>
          <a:lstStyle>
            <a:lvl1pPr marL="60325" indent="0">
              <a:buNone/>
              <a:defRPr sz="1600"/>
            </a:lvl1pPr>
            <a:lvl5pPr>
              <a:defRPr>
                <a:solidFill>
                  <a:schemeClr val="tx1"/>
                </a:solidFill>
              </a:defRPr>
            </a:lvl5pPr>
          </a:lstStyle>
          <a:p>
            <a:pPr lvl="0"/>
            <a:r>
              <a:rPr lang="en-US" smtClean="0"/>
              <a:t>Click to edit Master text styles</a:t>
            </a:r>
          </a:p>
        </p:txBody>
      </p:sp>
      <p:sp>
        <p:nvSpPr>
          <p:cNvPr id="9" name="Rectangle 26"/>
          <p:cNvSpPr>
            <a:spLocks noChangeArrowheads="1"/>
          </p:cNvSpPr>
          <p:nvPr userDrawn="1"/>
        </p:nvSpPr>
        <p:spPr bwMode="auto">
          <a:xfrm flipH="1">
            <a:off x="3171825" y="121920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vert="horz" wrap="square" lIns="91440" tIns="91440" rIns="91440" bIns="91440" anchor="ctr" anchorCtr="0">
            <a:noAutofit/>
          </a:bodyPr>
          <a:lstStyle/>
          <a:p>
            <a:pPr lvl="0"/>
            <a:endParaRPr lang="en-US" dirty="0">
              <a:solidFill>
                <a:schemeClr val="tx1"/>
              </a:solidFill>
            </a:endParaRPr>
          </a:p>
        </p:txBody>
      </p:sp>
      <p:sp>
        <p:nvSpPr>
          <p:cNvPr id="11" name="Chart Placeholder 2"/>
          <p:cNvSpPr>
            <a:spLocks noGrp="1" noChangeAspect="1"/>
          </p:cNvSpPr>
          <p:nvPr>
            <p:ph type="chart" sz="quarter" idx="17" hasCustomPrompt="1"/>
          </p:nvPr>
        </p:nvSpPr>
        <p:spPr>
          <a:xfrm>
            <a:off x="3482976" y="1219200"/>
            <a:ext cx="5179736" cy="3154680"/>
          </a:xfrm>
        </p:spPr>
        <p:txBody>
          <a:bodyPr vert="horz" wrap="square" lIns="91440" tIns="91440" rIns="91440" bIns="91440" anchor="ctr" anchorCtr="0">
            <a:noAutofit/>
          </a:bodyPr>
          <a:lstStyle>
            <a:lvl1pPr marL="60325" indent="0" algn="ctr">
              <a:buNone/>
              <a:defRPr>
                <a:solidFill>
                  <a:schemeClr val="tx1"/>
                </a:solidFill>
              </a:defRPr>
            </a:lvl1pPr>
          </a:lstStyle>
          <a:p>
            <a:r>
              <a:rPr lang="en-US" dirty="0" smtClean="0"/>
              <a:t>Insert chart here</a:t>
            </a:r>
            <a:endParaRPr lang="en-US" dirty="0"/>
          </a:p>
        </p:txBody>
      </p:sp>
    </p:spTree>
    <p:extLst>
      <p:ext uri="{BB962C8B-B14F-4D97-AF65-F5344CB8AC3E}">
        <p14:creationId xmlns:p14="http://schemas.microsoft.com/office/powerpoint/2010/main" xmlns="" val="2028396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741364" y="1470422"/>
            <a:ext cx="4566375" cy="130348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2" name="Rectangle 11"/>
          <p:cNvSpPr/>
          <p:nvPr/>
        </p:nvSpPr>
        <p:spPr>
          <a:xfrm>
            <a:off x="5715296" y="-2116"/>
            <a:ext cx="3428704" cy="4697209"/>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userDrawn="1"/>
        </p:nvGrpSpPr>
        <p:grpSpPr>
          <a:xfrm>
            <a:off x="0" y="4629151"/>
            <a:ext cx="9144000" cy="168275"/>
            <a:chOff x="0" y="4629150"/>
            <a:chExt cx="9144000" cy="168275"/>
          </a:xfrm>
        </p:grpSpPr>
        <p:pic>
          <p:nvPicPr>
            <p:cNvPr id="16" name="Picture 25" descr="Red B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7" name="Picture 20" descr="Oracle WHITE"/>
            <p:cNvPicPr>
              <a:picLocks noChangeArrowheads="1"/>
            </p:cNvPicPr>
            <p:nvPr userDrawn="1"/>
          </p:nvPicPr>
          <p:blipFill>
            <a:blip r:embed="rId3" cstate="print"/>
            <a:stretch>
              <a:fillRect/>
            </a:stretch>
          </p:blipFill>
          <p:spPr bwMode="auto">
            <a:xfrm>
              <a:off x="8015480" y="4680169"/>
              <a:ext cx="743263" cy="69838"/>
            </a:xfrm>
            <a:prstGeom prst="rect">
              <a:avLst/>
            </a:prstGeom>
            <a:noFill/>
            <a:ln>
              <a:noFill/>
            </a:ln>
          </p:spPr>
        </p:pic>
      </p:grpSp>
      <p:sp>
        <p:nvSpPr>
          <p:cNvPr id="8" name="Picture Placeholder 11"/>
          <p:cNvSpPr>
            <a:spLocks noGrp="1"/>
          </p:cNvSpPr>
          <p:nvPr>
            <p:ph type="pic" sz="quarter" idx="12" hasCustomPrompt="1"/>
          </p:nvPr>
        </p:nvSpPr>
        <p:spPr>
          <a:xfrm>
            <a:off x="5715001" y="0"/>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4239977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ardware and Software Closing">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3807" y="1774229"/>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1"/>
          <p:cNvGrpSpPr/>
          <p:nvPr userDrawn="1"/>
        </p:nvGrpSpPr>
        <p:grpSpPr>
          <a:xfrm>
            <a:off x="2103807" y="1770012"/>
            <a:ext cx="4936386" cy="1196284"/>
            <a:chOff x="2113332" y="1464413"/>
            <a:chExt cx="4936386" cy="1595045"/>
          </a:xfrm>
        </p:grpSpPr>
        <p:pic>
          <p:nvPicPr>
            <p:cNvPr id="13"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34" descr="HSET_clr_rg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345621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87088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697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6160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0"/>
            <a:ext cx="9144000" cy="3115339"/>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Tree>
    <p:extLst>
      <p:ext uri="{BB962C8B-B14F-4D97-AF65-F5344CB8AC3E}">
        <p14:creationId xmlns:p14="http://schemas.microsoft.com/office/powerpoint/2010/main" xmlns="" val="272854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a:xfrm>
            <a:off x="4549879"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82911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4"/>
            <a:ext cx="8132762" cy="448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24" descr="Small Red Square"/>
          <p:cNvPicPr>
            <a:picLocks noChangeAspect="1" noChangeArrowheads="1"/>
          </p:cNvPicPr>
          <p:nvPr/>
        </p:nvPicPr>
        <p:blipFill>
          <a:blip r:embed="rId28">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031"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30">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21" r:id="rId1"/>
    <p:sldLayoutId id="2147483826" r:id="rId2"/>
    <p:sldLayoutId id="2147483812" r:id="rId3"/>
    <p:sldLayoutId id="2147483816" r:id="rId4"/>
    <p:sldLayoutId id="2147483817" r:id="rId5"/>
    <p:sldLayoutId id="2147483827" r:id="rId6"/>
    <p:sldLayoutId id="2147483828" r:id="rId7"/>
    <p:sldLayoutId id="2147483829" r:id="rId8"/>
    <p:sldLayoutId id="2147483822" r:id="rId9"/>
    <p:sldLayoutId id="2147483813" r:id="rId10"/>
    <p:sldLayoutId id="2147483814" r:id="rId11"/>
    <p:sldLayoutId id="2147483815" r:id="rId12"/>
    <p:sldLayoutId id="2147483818" r:id="rId13"/>
    <p:sldLayoutId id="2147483819" r:id="rId14"/>
    <p:sldLayoutId id="2147483820" r:id="rId15"/>
    <p:sldLayoutId id="2147483824" r:id="rId16"/>
    <p:sldLayoutId id="2147483825"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069557" y="768422"/>
            <a:ext cx="7315200" cy="3416320"/>
          </a:xfrm>
          <a:prstGeom prst="rect">
            <a:avLst/>
          </a:prstGeom>
          <a:noFill/>
          <a:ln w="9525">
            <a:noFill/>
            <a:miter lim="800000"/>
            <a:headEnd/>
            <a:tailEnd/>
          </a:ln>
          <a:effectLst/>
        </p:spPr>
        <p:txBody>
          <a:bodyPr>
            <a:spAutoFit/>
          </a:bodyPr>
          <a:lstStyle/>
          <a:p>
            <a:pPr algn="l" eaLnBrk="0" hangingPunct="0">
              <a:lnSpc>
                <a:spcPct val="100000"/>
              </a:lnSpc>
              <a:spcBef>
                <a:spcPct val="0"/>
              </a:spcBef>
              <a:buClrTx/>
            </a:pPr>
            <a:r>
              <a:rPr lang="en-US" sz="2400" b="0" dirty="0">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br>
              <a:rPr lang="en-US" sz="2400" b="0" dirty="0">
                <a:cs typeface="Times New Roman" pitchFamily="18" charset="0"/>
              </a:rPr>
            </a:br>
            <a:r>
              <a:rPr lang="en-US" sz="2400" b="0" dirty="0">
                <a:cs typeface="Times New Roman" pitchFamily="18" charset="0"/>
              </a:rPr>
              <a:t>The development, release, and timing of any features or functionality described for Oracle’s products remains at the sole discretion of Oracle.</a:t>
            </a:r>
          </a:p>
        </p:txBody>
      </p:sp>
      <p:sp>
        <p:nvSpPr>
          <p:cNvPr id="4"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75" y="210599"/>
            <a:ext cx="8312150" cy="448056"/>
          </a:xfrm>
        </p:spPr>
        <p:txBody>
          <a:bodyPr/>
          <a:lstStyle/>
          <a:p>
            <a:r>
              <a:rPr lang="en-US" sz="2400" dirty="0" smtClean="0"/>
              <a:t>Oracle Database Appliance - Complete and Integrated</a:t>
            </a:r>
          </a:p>
        </p:txBody>
      </p:sp>
      <p:sp>
        <p:nvSpPr>
          <p:cNvPr id="4" name="Content Placeholder 3"/>
          <p:cNvSpPr>
            <a:spLocks noGrp="1"/>
          </p:cNvSpPr>
          <p:nvPr>
            <p:ph sz="half" idx="4294967295"/>
          </p:nvPr>
        </p:nvSpPr>
        <p:spPr>
          <a:xfrm>
            <a:off x="584875" y="1089207"/>
            <a:ext cx="7910512" cy="3297237"/>
          </a:xfrm>
        </p:spPr>
        <p:txBody>
          <a:bodyPr/>
          <a:lstStyle/>
          <a:p>
            <a:r>
              <a:rPr lang="en-US" sz="2000" b="1" dirty="0" smtClean="0"/>
              <a:t>1 box contains everything you need for a HA Database Cluster</a:t>
            </a:r>
          </a:p>
          <a:p>
            <a:pPr lvl="1"/>
            <a:r>
              <a:rPr lang="en-US" dirty="0" smtClean="0"/>
              <a:t>2 High performance Servers</a:t>
            </a:r>
          </a:p>
          <a:p>
            <a:pPr lvl="1"/>
            <a:r>
              <a:rPr lang="en-US" dirty="0" smtClean="0"/>
              <a:t>12TB Disk</a:t>
            </a:r>
          </a:p>
          <a:p>
            <a:pPr lvl="1"/>
            <a:r>
              <a:rPr lang="en-US" dirty="0" smtClean="0"/>
              <a:t>Internal Interconnect</a:t>
            </a:r>
          </a:p>
          <a:p>
            <a:pPr lvl="1"/>
            <a:r>
              <a:rPr lang="en-US" dirty="0" smtClean="0"/>
              <a:t>External network connections</a:t>
            </a:r>
          </a:p>
          <a:p>
            <a:pPr lvl="1"/>
            <a:r>
              <a:rPr lang="en-US" dirty="0" smtClean="0"/>
              <a:t>Operating System</a:t>
            </a:r>
          </a:p>
          <a:p>
            <a:pPr lvl="1"/>
            <a:r>
              <a:rPr lang="en-US" dirty="0" smtClean="0"/>
              <a:t>Oracle Database Enterprise Edition</a:t>
            </a:r>
          </a:p>
          <a:p>
            <a:pPr lvl="1"/>
            <a:r>
              <a:rPr lang="en-US" dirty="0" smtClean="0"/>
              <a:t>High Availability software</a:t>
            </a:r>
          </a:p>
          <a:p>
            <a:pPr lvl="1"/>
            <a:r>
              <a:rPr lang="en-US" dirty="0" smtClean="0"/>
              <a:t>Software kit for Installation, patching and management </a:t>
            </a:r>
          </a:p>
          <a:p>
            <a:endParaRPr lang="en-US" dirty="0" smtClean="0"/>
          </a:p>
          <a:p>
            <a:pPr>
              <a:buNone/>
            </a:pPr>
            <a:endParaRPr lang="en-US" dirty="0"/>
          </a:p>
        </p:txBody>
      </p:sp>
      <p:pic>
        <p:nvPicPr>
          <p:cNvPr id="5" name="Picture 4" descr="sfir_x4370m2_lb1.png"/>
          <p:cNvPicPr>
            <a:picLocks noChangeAspect="1"/>
          </p:cNvPicPr>
          <p:nvPr/>
        </p:nvPicPr>
        <p:blipFill>
          <a:blip r:embed="rId3"/>
          <a:stretch>
            <a:fillRect/>
          </a:stretch>
        </p:blipFill>
        <p:spPr>
          <a:xfrm>
            <a:off x="4678878" y="1635980"/>
            <a:ext cx="4249986" cy="1402495"/>
          </a:xfrm>
          <a:prstGeom prst="rect">
            <a:avLst/>
          </a:prstGeom>
        </p:spPr>
      </p:pic>
      <p:sp>
        <p:nvSpPr>
          <p:cNvPr id="8"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Fully Redundant Hardware</a:t>
            </a:r>
            <a:endParaRPr lang="en-US" dirty="0"/>
          </a:p>
        </p:txBody>
      </p:sp>
      <p:sp>
        <p:nvSpPr>
          <p:cNvPr id="4" name="Content Placeholder 3"/>
          <p:cNvSpPr>
            <a:spLocks noGrp="1"/>
          </p:cNvSpPr>
          <p:nvPr>
            <p:ph sz="half" idx="4294967295"/>
          </p:nvPr>
        </p:nvSpPr>
        <p:spPr>
          <a:xfrm>
            <a:off x="266700" y="723901"/>
            <a:ext cx="8228687" cy="4181474"/>
          </a:xfrm>
        </p:spPr>
        <p:txBody>
          <a:bodyPr/>
          <a:lstStyle/>
          <a:p>
            <a:pPr lvl="0"/>
            <a:r>
              <a:rPr lang="en-US" sz="1800" b="1" dirty="0" smtClean="0"/>
              <a:t>Built-in redundancy</a:t>
            </a:r>
          </a:p>
          <a:p>
            <a:pPr lvl="1"/>
            <a:r>
              <a:rPr lang="en-US" sz="1600" dirty="0" smtClean="0"/>
              <a:t>Server, storage, network, power and cooling</a:t>
            </a:r>
          </a:p>
          <a:p>
            <a:r>
              <a:rPr lang="en-US" sz="1800" b="1" dirty="0" smtClean="0"/>
              <a:t>2 x dual-socket Oracle X86 servers</a:t>
            </a:r>
          </a:p>
          <a:p>
            <a:pPr lvl="1"/>
            <a:r>
              <a:rPr lang="en-US" sz="1600" dirty="0" smtClean="0"/>
              <a:t>192 GB main memory (96GB per node)</a:t>
            </a:r>
          </a:p>
          <a:p>
            <a:pPr lvl="1"/>
            <a:r>
              <a:rPr lang="en-US" sz="1600" dirty="0" smtClean="0"/>
              <a:t>24 Intel Xeon processor X5675 cores (2 x </a:t>
            </a:r>
            <a:r>
              <a:rPr lang="pl-PL" sz="1600" dirty="0" smtClean="0"/>
              <a:t>6C, 3.06 GHz </a:t>
            </a:r>
            <a:r>
              <a:rPr lang="en-US" sz="1600" dirty="0" smtClean="0"/>
              <a:t>CPU </a:t>
            </a:r>
            <a:r>
              <a:rPr lang="pl-PL" sz="1600" dirty="0" smtClean="0"/>
              <a:t>per</a:t>
            </a:r>
            <a:r>
              <a:rPr lang="en-US" sz="1600" dirty="0" smtClean="0"/>
              <a:t> node)</a:t>
            </a:r>
            <a:endParaRPr lang="pl-PL" sz="1600" dirty="0" smtClean="0"/>
          </a:p>
          <a:p>
            <a:pPr lvl="1"/>
            <a:r>
              <a:rPr lang="en-US" sz="1600" dirty="0" smtClean="0"/>
              <a:t>Two internal boot disks per node</a:t>
            </a:r>
          </a:p>
          <a:p>
            <a:pPr lvl="0"/>
            <a:r>
              <a:rPr lang="en-US" sz="1800" b="1" dirty="0" smtClean="0"/>
              <a:t>12 TB </a:t>
            </a:r>
            <a:r>
              <a:rPr lang="en-US" sz="1800" b="1" dirty="0"/>
              <a:t>r</a:t>
            </a:r>
            <a:r>
              <a:rPr lang="en-US" sz="1800" b="1" dirty="0" smtClean="0"/>
              <a:t>aw disk storage</a:t>
            </a:r>
          </a:p>
          <a:p>
            <a:pPr lvl="1"/>
            <a:r>
              <a:rPr lang="en-US" sz="1600" dirty="0" smtClean="0"/>
              <a:t>24 3.5” dual ported SAS/SATA/SSD disk slots</a:t>
            </a:r>
          </a:p>
          <a:p>
            <a:pPr lvl="1"/>
            <a:r>
              <a:rPr lang="en-US" sz="1600" dirty="0" smtClean="0"/>
              <a:t>20 x 600GB 15K RPM SAS(4 TB Usable for database files)</a:t>
            </a:r>
          </a:p>
          <a:p>
            <a:pPr lvl="0"/>
            <a:r>
              <a:rPr lang="en-US" sz="1800" b="1" dirty="0" smtClean="0"/>
              <a:t>292 GB solid state storage</a:t>
            </a:r>
          </a:p>
          <a:p>
            <a:pPr lvl="1"/>
            <a:r>
              <a:rPr lang="en-US" sz="1600" dirty="0" smtClean="0"/>
              <a:t>4x 73GB STEC GEN3 SSD(for redo logs)</a:t>
            </a:r>
          </a:p>
          <a:p>
            <a:r>
              <a:rPr lang="en-US" sz="1800" b="1" dirty="0" smtClean="0"/>
              <a:t>2 Hot-swap redundant power supplies</a:t>
            </a:r>
          </a:p>
          <a:p>
            <a:pPr lvl="0"/>
            <a:endParaRPr lang="en-US" dirty="0" smtClean="0"/>
          </a:p>
          <a:p>
            <a:pPr>
              <a:buNone/>
            </a:pPr>
            <a:endParaRPr lang="en-US" dirty="0"/>
          </a:p>
        </p:txBody>
      </p:sp>
      <p:pic>
        <p:nvPicPr>
          <p:cNvPr id="5" name="Picture 4" descr="sfir_x4370m2_lb1.png"/>
          <p:cNvPicPr>
            <a:picLocks noChangeAspect="1"/>
          </p:cNvPicPr>
          <p:nvPr/>
        </p:nvPicPr>
        <p:blipFill>
          <a:blip r:embed="rId3"/>
          <a:stretch>
            <a:fillRect/>
          </a:stretch>
        </p:blipFill>
        <p:spPr>
          <a:xfrm>
            <a:off x="5038725" y="590550"/>
            <a:ext cx="3695700" cy="1219581"/>
          </a:xfrm>
          <a:prstGeom prst="rect">
            <a:avLst/>
          </a:prstGeom>
        </p:spPr>
      </p:pic>
      <p:sp>
        <p:nvSpPr>
          <p:cNvPr id="8"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pic>
        <p:nvPicPr>
          <p:cNvPr id="6" name="Picture 5" descr="sfir_x4370m2_lb2.png"/>
          <p:cNvPicPr>
            <a:picLocks noChangeAspect="1"/>
          </p:cNvPicPr>
          <p:nvPr/>
        </p:nvPicPr>
        <p:blipFill>
          <a:blip r:embed="rId4"/>
          <a:stretch>
            <a:fillRect/>
          </a:stretch>
        </p:blipFill>
        <p:spPr>
          <a:xfrm>
            <a:off x="5395569" y="3426526"/>
            <a:ext cx="3498249" cy="1183574"/>
          </a:xfrm>
          <a:prstGeom prst="rect">
            <a:avLst/>
          </a:prstGeom>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wrap="square"/>
          <a:lstStyle/>
          <a:p>
            <a:r>
              <a:rPr lang="en-US" dirty="0" smtClean="0">
                <a:ea typeface="ＭＳ Ｐゴシック" pitchFamily="34" charset="-128"/>
              </a:rPr>
              <a:t>Easy to Install</a:t>
            </a:r>
          </a:p>
        </p:txBody>
      </p:sp>
      <p:sp>
        <p:nvSpPr>
          <p:cNvPr id="4" name="Content Placeholder 3"/>
          <p:cNvSpPr>
            <a:spLocks noGrp="1"/>
          </p:cNvSpPr>
          <p:nvPr>
            <p:ph sz="half" idx="1"/>
          </p:nvPr>
        </p:nvSpPr>
        <p:spPr/>
        <p:txBody>
          <a:bodyPr/>
          <a:lstStyle/>
          <a:p>
            <a:endParaRPr lang="en-US" dirty="0" smtClean="0"/>
          </a:p>
          <a:p>
            <a:r>
              <a:rPr lang="en-US" dirty="0" smtClean="0"/>
              <a:t>Plug in the </a:t>
            </a:r>
            <a:r>
              <a:rPr lang="en-US" dirty="0"/>
              <a:t>p</a:t>
            </a:r>
            <a:r>
              <a:rPr lang="en-US" dirty="0" smtClean="0"/>
              <a:t>ower</a:t>
            </a:r>
          </a:p>
          <a:p>
            <a:endParaRPr lang="en-US" dirty="0" smtClean="0"/>
          </a:p>
          <a:p>
            <a:r>
              <a:rPr lang="en-US" dirty="0" smtClean="0"/>
              <a:t>Plug in the </a:t>
            </a:r>
            <a:r>
              <a:rPr lang="en-US" dirty="0"/>
              <a:t>n</a:t>
            </a:r>
            <a:r>
              <a:rPr lang="en-US" dirty="0" smtClean="0"/>
              <a:t>etwork</a:t>
            </a:r>
          </a:p>
          <a:p>
            <a:endParaRPr lang="en-US" dirty="0" smtClean="0"/>
          </a:p>
          <a:p>
            <a:r>
              <a:rPr lang="en-US" dirty="0" smtClean="0"/>
              <a:t>Wizard-driven install</a:t>
            </a:r>
            <a:endParaRPr lang="en-US" dirty="0"/>
          </a:p>
        </p:txBody>
      </p:sp>
      <p:sp>
        <p:nvSpPr>
          <p:cNvPr id="5" name="Content Placeholder 4"/>
          <p:cNvSpPr>
            <a:spLocks noGrp="1"/>
          </p:cNvSpPr>
          <p:nvPr>
            <p:ph sz="half" idx="2"/>
          </p:nvPr>
        </p:nvSpPr>
        <p:spPr/>
        <p:txBody>
          <a:bodyPr/>
          <a:lstStyle/>
          <a:p>
            <a:r>
              <a:rPr lang="en-US" dirty="0" smtClean="0">
                <a:solidFill>
                  <a:schemeClr val="tx2"/>
                </a:solidFill>
              </a:rPr>
              <a:t>Rapidly Deploy a Database Cluster </a:t>
            </a:r>
            <a:endParaRPr lang="en-US" dirty="0">
              <a:solidFill>
                <a:schemeClr val="tx2"/>
              </a:solidFill>
            </a:endParaRPr>
          </a:p>
        </p:txBody>
      </p:sp>
      <p:pic>
        <p:nvPicPr>
          <p:cNvPr id="6" name="Picture 5" descr="sfir_x4370m2_lb2.png"/>
          <p:cNvPicPr>
            <a:picLocks noChangeAspect="1"/>
          </p:cNvPicPr>
          <p:nvPr/>
        </p:nvPicPr>
        <p:blipFill>
          <a:blip r:embed="rId3"/>
          <a:stretch>
            <a:fillRect/>
          </a:stretch>
        </p:blipFill>
        <p:spPr>
          <a:xfrm>
            <a:off x="4519269" y="1864426"/>
            <a:ext cx="4624730" cy="1564700"/>
          </a:xfrm>
          <a:prstGeom prst="rect">
            <a:avLst/>
          </a:prstGeom>
        </p:spPr>
      </p:pic>
      <p:sp>
        <p:nvSpPr>
          <p:cNvPr id="8"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12800" y="196453"/>
            <a:ext cx="7581900" cy="365522"/>
          </a:xfrm>
          <a:prstGeom prst="rect">
            <a:avLst/>
          </a:prstGeom>
          <a:noFill/>
          <a:ln w="9525">
            <a:noFill/>
            <a:round/>
            <a:headEnd/>
            <a:tailEnd/>
          </a:ln>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rPr>
              <a:t>Easy to Deploy, Manage, and Maintain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2"/>
                </a:solidFill>
              </a:rPr>
              <a:t>Reduced Installation and Administration Effort</a:t>
            </a:r>
            <a:endParaRPr lang="en-US" sz="2400" dirty="0">
              <a:solidFill>
                <a:schemeClr val="tx2"/>
              </a:solidFill>
            </a:endParaRPr>
          </a:p>
        </p:txBody>
      </p:sp>
      <p:sp>
        <p:nvSpPr>
          <p:cNvPr id="20" name="TextBox 19"/>
          <p:cNvSpPr txBox="1"/>
          <p:nvPr/>
        </p:nvSpPr>
        <p:spPr>
          <a:xfrm>
            <a:off x="4648200" y="4210457"/>
            <a:ext cx="1929063" cy="437043"/>
          </a:xfrm>
          <a:prstGeom prst="rect">
            <a:avLst/>
          </a:prstGeom>
          <a:noFill/>
        </p:spPr>
        <p:txBody>
          <a:bodyPr wrap="square" rtlCol="0">
            <a:spAutoFit/>
          </a:bodyPr>
          <a:lstStyle/>
          <a:p>
            <a:pPr algn="ctr">
              <a:lnSpc>
                <a:spcPct val="80000"/>
              </a:lnSpc>
            </a:pPr>
            <a:r>
              <a:rPr lang="en-US" sz="1400" b="1" dirty="0" smtClean="0"/>
              <a:t>Oracle Database </a:t>
            </a:r>
          </a:p>
          <a:p>
            <a:pPr algn="ctr">
              <a:lnSpc>
                <a:spcPct val="80000"/>
              </a:lnSpc>
            </a:pPr>
            <a:r>
              <a:rPr lang="en-US" sz="1400" b="1" dirty="0" smtClean="0"/>
              <a:t>Appliance </a:t>
            </a:r>
            <a:endParaRPr lang="en-US" sz="1400" b="1" dirty="0"/>
          </a:p>
        </p:txBody>
      </p:sp>
      <p:sp>
        <p:nvSpPr>
          <p:cNvPr id="16" name="Text Box 1"/>
          <p:cNvSpPr txBox="1">
            <a:spLocks noChangeArrowheads="1"/>
          </p:cNvSpPr>
          <p:nvPr/>
        </p:nvSpPr>
        <p:spPr bwMode="auto">
          <a:xfrm>
            <a:off x="3616424" y="1708692"/>
            <a:ext cx="294842" cy="505807"/>
          </a:xfrm>
          <a:prstGeom prst="rect">
            <a:avLst/>
          </a:prstGeom>
          <a:noFill/>
          <a:ln w="9525">
            <a:noFill/>
            <a:round/>
            <a:headEnd/>
            <a:tailEnd/>
          </a:ln>
        </p:spPr>
        <p:txBody>
          <a:bodyPr wrap="none" lIns="90000" tIns="46800" rIns="90000" bIns="46800">
            <a:spAutoFit/>
          </a:bodyPr>
          <a:lstStyle/>
          <a:p>
            <a:pPr>
              <a:spcBef>
                <a:spcPts val="400"/>
              </a:spcBef>
              <a:tabLst>
                <a:tab pos="93663" algn="l"/>
                <a:tab pos="541338"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Lst>
            </a:pPr>
            <a:endParaRPr lang="en-US" sz="1600">
              <a:solidFill>
                <a:srgbClr val="000000"/>
              </a:solidFill>
            </a:endParaRPr>
          </a:p>
          <a:p>
            <a:pPr>
              <a:spcBef>
                <a:spcPts val="400"/>
              </a:spcBef>
              <a:tabLst>
                <a:tab pos="93663" algn="l"/>
                <a:tab pos="541338" algn="l"/>
                <a:tab pos="990600" algn="l"/>
                <a:tab pos="1439863" algn="l"/>
                <a:tab pos="1889125" algn="l"/>
                <a:tab pos="2338388" algn="l"/>
                <a:tab pos="2787650" algn="l"/>
                <a:tab pos="3236913" algn="l"/>
                <a:tab pos="3686175" algn="l"/>
                <a:tab pos="4135438" algn="l"/>
                <a:tab pos="4584700" algn="l"/>
                <a:tab pos="5033963" algn="l"/>
                <a:tab pos="5483225" algn="l"/>
                <a:tab pos="5932488" algn="l"/>
                <a:tab pos="6381750" algn="l"/>
                <a:tab pos="6831013" algn="l"/>
                <a:tab pos="7280275" algn="l"/>
                <a:tab pos="7729538" algn="l"/>
                <a:tab pos="8178800" algn="l"/>
                <a:tab pos="8628063" algn="l"/>
                <a:tab pos="9077325" algn="l"/>
              </a:tabLst>
            </a:pPr>
            <a:endParaRPr lang="en-US" sz="1600">
              <a:solidFill>
                <a:srgbClr val="000000"/>
              </a:solidFill>
            </a:endParaRPr>
          </a:p>
        </p:txBody>
      </p:sp>
      <p:sp>
        <p:nvSpPr>
          <p:cNvPr id="19" name="TextBox 18"/>
          <p:cNvSpPr txBox="1"/>
          <p:nvPr/>
        </p:nvSpPr>
        <p:spPr>
          <a:xfrm>
            <a:off x="2400641" y="4275090"/>
            <a:ext cx="1511376" cy="307777"/>
          </a:xfrm>
          <a:prstGeom prst="rect">
            <a:avLst/>
          </a:prstGeom>
          <a:noFill/>
        </p:spPr>
        <p:txBody>
          <a:bodyPr wrap="none" rtlCol="0">
            <a:spAutoFit/>
          </a:bodyPr>
          <a:lstStyle/>
          <a:p>
            <a:r>
              <a:rPr lang="en-US" sz="1400" b="1" dirty="0" smtClean="0"/>
              <a:t>Build Your Own</a:t>
            </a:r>
            <a:endParaRPr lang="en-US" sz="1400" b="1" dirty="0"/>
          </a:p>
        </p:txBody>
      </p:sp>
      <p:sp>
        <p:nvSpPr>
          <p:cNvPr id="22" name="Right Arrow 21"/>
          <p:cNvSpPr/>
          <p:nvPr/>
        </p:nvSpPr>
        <p:spPr>
          <a:xfrm rot="16200000">
            <a:off x="403227" y="2549249"/>
            <a:ext cx="3159572" cy="99872"/>
          </a:xfrm>
          <a:prstGeom prst="rightArrow">
            <a:avLst/>
          </a:prstGeom>
          <a:gradFill>
            <a:gsLst>
              <a:gs pos="100000">
                <a:schemeClr val="bg1">
                  <a:lumMod val="10000"/>
                </a:schemeClr>
              </a:gs>
              <a:gs pos="0">
                <a:schemeClr val="tx2"/>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p:nvPr/>
        </p:nvSpPr>
        <p:spPr>
          <a:xfrm rot="16200000">
            <a:off x="1413563" y="2458499"/>
            <a:ext cx="599780" cy="307777"/>
          </a:xfrm>
          <a:prstGeom prst="rect">
            <a:avLst/>
          </a:prstGeom>
          <a:noFill/>
        </p:spPr>
        <p:txBody>
          <a:bodyPr wrap="none" rtlCol="0">
            <a:spAutoFit/>
          </a:bodyPr>
          <a:lstStyle/>
          <a:p>
            <a:r>
              <a:rPr lang="en-US" sz="1400" b="1" dirty="0" smtClean="0"/>
              <a:t>Time</a:t>
            </a:r>
            <a:endParaRPr lang="en-US" sz="1400" b="1" dirty="0"/>
          </a:p>
        </p:txBody>
      </p:sp>
      <p:sp>
        <p:nvSpPr>
          <p:cNvPr id="24" name="TextBox 23"/>
          <p:cNvSpPr txBox="1"/>
          <p:nvPr/>
        </p:nvSpPr>
        <p:spPr>
          <a:xfrm>
            <a:off x="4885121" y="3648608"/>
            <a:ext cx="1356022" cy="430887"/>
          </a:xfrm>
          <a:prstGeom prst="rect">
            <a:avLst/>
          </a:prstGeom>
          <a:solidFill>
            <a:schemeClr val="tx2"/>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100" b="1" dirty="0" smtClean="0">
                <a:solidFill>
                  <a:schemeClr val="bg1"/>
                </a:solidFill>
                <a:effectLst>
                  <a:outerShdw blurRad="50800" dist="38100" dir="2700000" algn="tl" rotWithShape="0">
                    <a:srgbClr val="000000">
                      <a:alpha val="43000"/>
                    </a:srgbClr>
                  </a:outerShdw>
                </a:effectLst>
              </a:rPr>
              <a:t>Oracle Appliance Manager</a:t>
            </a:r>
            <a:endParaRPr lang="en-US" sz="1100" b="1" dirty="0">
              <a:solidFill>
                <a:schemeClr val="bg1"/>
              </a:solidFill>
              <a:effectLst>
                <a:outerShdw blurRad="50800" dist="38100" dir="2700000" algn="tl" rotWithShape="0">
                  <a:srgbClr val="000000">
                    <a:alpha val="43000"/>
                  </a:srgbClr>
                </a:outerShdw>
              </a:effectLst>
            </a:endParaRPr>
          </a:p>
        </p:txBody>
      </p:sp>
      <p:sp>
        <p:nvSpPr>
          <p:cNvPr id="26" name="TextBox 25"/>
          <p:cNvSpPr txBox="1"/>
          <p:nvPr/>
        </p:nvSpPr>
        <p:spPr>
          <a:xfrm>
            <a:off x="2480387" y="1178713"/>
            <a:ext cx="1351383" cy="2893996"/>
          </a:xfrm>
          <a:prstGeom prst="rect">
            <a:avLst/>
          </a:prstGeom>
          <a:solidFill>
            <a:schemeClr val="bg1">
              <a:lumMod val="5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Installation Expertise</a:t>
            </a:r>
          </a:p>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Optimization Expertise</a:t>
            </a:r>
          </a:p>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Network Administration</a:t>
            </a:r>
          </a:p>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Storage Administration</a:t>
            </a:r>
          </a:p>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System Administration</a:t>
            </a:r>
          </a:p>
          <a:p>
            <a:pPr algn="ctr">
              <a:spcBef>
                <a:spcPts val="1200"/>
              </a:spcBef>
            </a:pPr>
            <a:r>
              <a:rPr lang="en-US" sz="1100" b="1" dirty="0" smtClean="0">
                <a:solidFill>
                  <a:schemeClr val="bg1"/>
                </a:solidFill>
                <a:effectLst>
                  <a:outerShdw blurRad="50800" dist="38100" dir="2700000" algn="tl" rotWithShape="0">
                    <a:srgbClr val="000000">
                      <a:alpha val="43000"/>
                    </a:srgbClr>
                  </a:outerShdw>
                </a:effectLst>
              </a:rPr>
              <a:t>Database Administration</a:t>
            </a:r>
          </a:p>
        </p:txBody>
      </p:sp>
      <p:sp>
        <p:nvSpPr>
          <p:cNvPr id="31" name="TextBox 30"/>
          <p:cNvSpPr txBox="1"/>
          <p:nvPr/>
        </p:nvSpPr>
        <p:spPr>
          <a:xfrm>
            <a:off x="4757057" y="2232839"/>
            <a:ext cx="1502229" cy="308345"/>
          </a:xfrm>
          <a:prstGeom prst="rect">
            <a:avLst/>
          </a:prstGeom>
          <a:noFill/>
          <a:ln>
            <a:noFill/>
          </a:ln>
        </p:spPr>
        <p:txBody>
          <a:bodyPr wrap="square" lIns="0" tIns="0" rIns="0" bIns="0" rtlCol="0">
            <a:noAutofit/>
          </a:bodyPr>
          <a:lstStyle/>
          <a:p>
            <a:pPr algn="ctr"/>
            <a:r>
              <a:rPr lang="en-US" sz="1800" b="1" dirty="0" smtClean="0"/>
              <a:t>Savings</a:t>
            </a:r>
          </a:p>
        </p:txBody>
      </p:sp>
      <p:sp>
        <p:nvSpPr>
          <p:cNvPr id="32" name="Right Brace 31"/>
          <p:cNvSpPr/>
          <p:nvPr/>
        </p:nvSpPr>
        <p:spPr>
          <a:xfrm>
            <a:off x="4564570" y="1179096"/>
            <a:ext cx="304799" cy="2390272"/>
          </a:xfrm>
          <a:prstGeom prst="rightBrace">
            <a:avLst>
              <a:gd name="adj1" fmla="val 8333"/>
              <a:gd name="adj2" fmla="val 4967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1999651" y="4088607"/>
            <a:ext cx="4657053" cy="231002"/>
            <a:chOff x="1999651" y="4088607"/>
            <a:chExt cx="4657053" cy="231002"/>
          </a:xfrm>
        </p:grpSpPr>
        <p:sp>
          <p:nvSpPr>
            <p:cNvPr id="21" name="Right Arrow 20"/>
            <p:cNvSpPr/>
            <p:nvPr/>
          </p:nvSpPr>
          <p:spPr>
            <a:xfrm>
              <a:off x="1999651" y="4088879"/>
              <a:ext cx="4645030" cy="121240"/>
            </a:xfrm>
            <a:prstGeom prst="rightArrow">
              <a:avLst/>
            </a:prstGeom>
            <a:gradFill>
              <a:gsLst>
                <a:gs pos="100000">
                  <a:schemeClr val="bg1">
                    <a:lumMod val="10000"/>
                  </a:schemeClr>
                </a:gs>
                <a:gs pos="0">
                  <a:schemeClr val="tx2"/>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557402" y="4088607"/>
              <a:ext cx="99302" cy="231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grpSp>
      <p:sp>
        <p:nvSpPr>
          <p:cNvPr id="13" name="Right Arrow 12"/>
          <p:cNvSpPr/>
          <p:nvPr/>
        </p:nvSpPr>
        <p:spPr>
          <a:xfrm rot="16200000">
            <a:off x="4953736" y="2536396"/>
            <a:ext cx="3159572" cy="99872"/>
          </a:xfrm>
          <a:prstGeom prst="rightArrow">
            <a:avLst/>
          </a:prstGeom>
          <a:gradFill>
            <a:gsLst>
              <a:gs pos="100000">
                <a:schemeClr val="bg1">
                  <a:lumMod val="10000"/>
                </a:schemeClr>
              </a:gs>
              <a:gs pos="0">
                <a:schemeClr val="tx2"/>
              </a:gs>
            </a:gsLst>
            <a:lin ang="108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xtBox 17"/>
          <p:cNvSpPr txBox="1"/>
          <p:nvPr/>
        </p:nvSpPr>
        <p:spPr>
          <a:xfrm rot="16200000">
            <a:off x="6508698" y="2451405"/>
            <a:ext cx="582211" cy="307777"/>
          </a:xfrm>
          <a:prstGeom prst="rect">
            <a:avLst/>
          </a:prstGeom>
          <a:noFill/>
        </p:spPr>
        <p:txBody>
          <a:bodyPr wrap="none" rtlCol="0">
            <a:spAutoFit/>
          </a:bodyPr>
          <a:lstStyle/>
          <a:p>
            <a:r>
              <a:rPr lang="en-US" sz="1400" b="1" dirty="0" smtClean="0"/>
              <a:t>Cost</a:t>
            </a:r>
            <a:endParaRPr lang="en-US" sz="1400" b="1" dirty="0"/>
          </a:p>
        </p:txBody>
      </p:sp>
      <p:sp>
        <p:nvSpPr>
          <p:cNvPr id="27"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a typeface="ＭＳ Ｐゴシック" pitchFamily="1" charset="-128"/>
              </a:rPr>
              <a:t>Three Tiers of Availability</a:t>
            </a:r>
            <a:endParaRPr lang="en-US" dirty="0"/>
          </a:p>
        </p:txBody>
      </p:sp>
      <p:grpSp>
        <p:nvGrpSpPr>
          <p:cNvPr id="6" name="Group 47"/>
          <p:cNvGrpSpPr>
            <a:grpSpLocks/>
          </p:cNvGrpSpPr>
          <p:nvPr/>
        </p:nvGrpSpPr>
        <p:grpSpPr bwMode="auto">
          <a:xfrm>
            <a:off x="371426" y="1257896"/>
            <a:ext cx="2536297" cy="3021806"/>
            <a:chOff x="528" y="2229"/>
            <a:chExt cx="4261" cy="5076"/>
          </a:xfrm>
        </p:grpSpPr>
        <p:sp>
          <p:nvSpPr>
            <p:cNvPr id="8"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26173" indent="-126173">
                <a:spcBef>
                  <a:spcPct val="40000"/>
                </a:spcBef>
                <a:buSzPct val="85000"/>
                <a:buFont typeface="Times" charset="0"/>
                <a:buChar char="•"/>
              </a:pPr>
              <a:r>
                <a:rPr lang="en-US" sz="1600" dirty="0" smtClean="0"/>
                <a:t>Good Availability</a:t>
              </a:r>
            </a:p>
            <a:p>
              <a:pPr marL="126173" indent="-126173">
                <a:spcBef>
                  <a:spcPct val="40000"/>
                </a:spcBef>
                <a:buSzPct val="85000"/>
                <a:buFont typeface="Times" charset="0"/>
                <a:buChar char="•"/>
              </a:pPr>
              <a:r>
                <a:rPr lang="en-US" sz="1600" dirty="0" smtClean="0"/>
                <a:t>Oracle Database 11</a:t>
              </a:r>
              <a:r>
                <a:rPr lang="en-US" sz="1600" i="1" dirty="0" smtClean="0"/>
                <a:t>g </a:t>
              </a:r>
              <a:r>
                <a:rPr lang="en-US" sz="1600" dirty="0" smtClean="0"/>
                <a:t>Enterprise Edition</a:t>
              </a:r>
            </a:p>
          </p:txBody>
        </p:sp>
        <p:sp>
          <p:nvSpPr>
            <p:cNvPr id="9"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0" rIns="0" bIns="274320"/>
            <a:lstStyle/>
            <a:p>
              <a:pPr algn="l">
                <a:lnSpc>
                  <a:spcPct val="160000"/>
                </a:lnSpc>
                <a:spcBef>
                  <a:spcPct val="15000"/>
                </a:spcBef>
                <a:buClrTx/>
              </a:pPr>
              <a:r>
                <a:rPr lang="en-US" sz="1800" b="1" dirty="0" smtClean="0">
                  <a:solidFill>
                    <a:schemeClr val="bg1"/>
                  </a:solidFill>
                </a:rPr>
                <a:t>Single Instance</a:t>
              </a:r>
              <a:endParaRPr lang="en-US" sz="1800" b="1" dirty="0"/>
            </a:p>
          </p:txBody>
        </p:sp>
      </p:grpSp>
      <p:grpSp>
        <p:nvGrpSpPr>
          <p:cNvPr id="10" name="Group 49"/>
          <p:cNvGrpSpPr>
            <a:grpSpLocks/>
          </p:cNvGrpSpPr>
          <p:nvPr/>
        </p:nvGrpSpPr>
        <p:grpSpPr bwMode="auto">
          <a:xfrm>
            <a:off x="6249373" y="1257300"/>
            <a:ext cx="2536296" cy="3016449"/>
            <a:chOff x="10560" y="2228"/>
            <a:chExt cx="4261" cy="5067"/>
          </a:xfrm>
        </p:grpSpPr>
        <p:sp>
          <p:nvSpPr>
            <p:cNvPr id="11" name="Rectangle 12"/>
            <p:cNvSpPr>
              <a:spLocks noChangeArrowheads="1"/>
            </p:cNvSpPr>
            <p:nvPr/>
          </p:nvSpPr>
          <p:spPr bwMode="gray">
            <a:xfrm>
              <a:off x="10560" y="282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26173" indent="-126173">
                <a:spcBef>
                  <a:spcPct val="40000"/>
                </a:spcBef>
                <a:buSzPct val="85000"/>
                <a:buFont typeface="Times" charset="0"/>
                <a:buChar char="•"/>
              </a:pPr>
              <a:r>
                <a:rPr lang="en-US" sz="1600" dirty="0" smtClean="0"/>
                <a:t>Best Availability</a:t>
              </a:r>
            </a:p>
            <a:p>
              <a:pPr marL="126173" indent="-126173">
                <a:spcBef>
                  <a:spcPct val="40000"/>
                </a:spcBef>
                <a:buSzPct val="85000"/>
                <a:buFont typeface="Times" charset="0"/>
                <a:buChar char="•"/>
              </a:pPr>
              <a:r>
                <a:rPr lang="en-US" sz="1600" dirty="0" smtClean="0"/>
                <a:t>Oracle Database 11</a:t>
              </a:r>
              <a:r>
                <a:rPr lang="en-US" sz="1600" i="1" dirty="0" smtClean="0"/>
                <a:t>g </a:t>
              </a:r>
              <a:r>
                <a:rPr lang="en-US" sz="1600" dirty="0" smtClean="0"/>
                <a:t>Enterprise Edition</a:t>
              </a:r>
            </a:p>
            <a:p>
              <a:pPr marL="104747" indent="-104747">
                <a:spcBef>
                  <a:spcPct val="40000"/>
                </a:spcBef>
                <a:buSzPct val="85000"/>
                <a:buFont typeface="Times" charset="0"/>
                <a:buChar char="•"/>
              </a:pPr>
              <a:r>
                <a:rPr lang="en-US" sz="1600" dirty="0" smtClean="0"/>
                <a:t>Oracle Real Application Clusters</a:t>
              </a:r>
            </a:p>
            <a:p>
              <a:pPr marL="104747" indent="-104747">
                <a:spcBef>
                  <a:spcPct val="40000"/>
                </a:spcBef>
                <a:buSzPct val="85000"/>
                <a:buFont typeface="Times" charset="0"/>
                <a:buChar char="•"/>
              </a:pPr>
              <a:r>
                <a:rPr lang="en-US" sz="1600" dirty="0" smtClean="0"/>
                <a:t>Mutual failover and </a:t>
              </a:r>
              <a:r>
                <a:rPr lang="en-US" sz="1600" dirty="0" err="1" smtClean="0"/>
                <a:t>loadbalancing</a:t>
              </a:r>
              <a:endParaRPr lang="en-US" sz="1600" dirty="0" smtClean="0"/>
            </a:p>
          </p:txBody>
        </p:sp>
        <p:sp>
          <p:nvSpPr>
            <p:cNvPr id="12" name="Rectangle 13"/>
            <p:cNvSpPr>
              <a:spLocks noChangeArrowheads="1"/>
            </p:cNvSpPr>
            <p:nvPr/>
          </p:nvSpPr>
          <p:spPr bwMode="gray">
            <a:xfrm>
              <a:off x="10560" y="2228"/>
              <a:ext cx="4261" cy="594"/>
            </a:xfrm>
            <a:prstGeom prst="rect">
              <a:avLst/>
            </a:prstGeom>
            <a:solidFill>
              <a:schemeClr val="tx2"/>
            </a:solidFill>
            <a:ln w="25400">
              <a:solidFill>
                <a:schemeClr val="tx2"/>
              </a:solidFill>
              <a:miter lim="800000"/>
              <a:headEnd/>
              <a:tailEnd/>
            </a:ln>
          </p:spPr>
          <p:txBody>
            <a:bodyPr lIns="228600" tIns="0" rIns="45716" bIns="45716"/>
            <a:lstStyle/>
            <a:p>
              <a:pPr>
                <a:lnSpc>
                  <a:spcPct val="160000"/>
                </a:lnSpc>
                <a:spcBef>
                  <a:spcPct val="15000"/>
                </a:spcBef>
              </a:pPr>
              <a:r>
                <a:rPr lang="en-US" sz="1800" b="1" dirty="0" smtClean="0">
                  <a:solidFill>
                    <a:schemeClr val="bg1"/>
                  </a:solidFill>
                </a:rPr>
                <a:t>Active – Active</a:t>
              </a:r>
              <a:endParaRPr lang="en-US" sz="1800" dirty="0" smtClean="0"/>
            </a:p>
            <a:p>
              <a:pPr algn="l">
                <a:lnSpc>
                  <a:spcPct val="160000"/>
                </a:lnSpc>
                <a:spcBef>
                  <a:spcPct val="15000"/>
                </a:spcBef>
                <a:buClrTx/>
              </a:pPr>
              <a:endParaRPr lang="en-US" sz="1100" dirty="0"/>
            </a:p>
          </p:txBody>
        </p:sp>
      </p:grpSp>
      <p:grpSp>
        <p:nvGrpSpPr>
          <p:cNvPr id="13" name="Group 48"/>
          <p:cNvGrpSpPr>
            <a:grpSpLocks/>
          </p:cNvGrpSpPr>
          <p:nvPr/>
        </p:nvGrpSpPr>
        <p:grpSpPr bwMode="auto">
          <a:xfrm>
            <a:off x="3302959" y="1259681"/>
            <a:ext cx="2536296" cy="3016449"/>
            <a:chOff x="5549" y="2229"/>
            <a:chExt cx="4261" cy="5067"/>
          </a:xfrm>
        </p:grpSpPr>
        <p:sp>
          <p:nvSpPr>
            <p:cNvPr id="14" name="Rectangle 9"/>
            <p:cNvSpPr>
              <a:spLocks noChangeArrowheads="1"/>
            </p:cNvSpPr>
            <p:nvPr/>
          </p:nvSpPr>
          <p:spPr bwMode="gray">
            <a:xfrm>
              <a:off x="5549" y="2823"/>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26173" indent="-126173">
                <a:spcBef>
                  <a:spcPct val="40000"/>
                </a:spcBef>
                <a:buSzPct val="85000"/>
                <a:buFont typeface="Times" charset="0"/>
                <a:buChar char="•"/>
              </a:pPr>
              <a:r>
                <a:rPr lang="en-US" sz="1600" dirty="0" smtClean="0"/>
                <a:t>Better Availability</a:t>
              </a:r>
            </a:p>
            <a:p>
              <a:pPr marL="126173" indent="-126173">
                <a:spcBef>
                  <a:spcPct val="40000"/>
                </a:spcBef>
                <a:buSzPct val="85000"/>
                <a:buFont typeface="Times" charset="0"/>
                <a:buChar char="•"/>
              </a:pPr>
              <a:r>
                <a:rPr lang="en-US" sz="1600" dirty="0" smtClean="0"/>
                <a:t>Oracle Database 11</a:t>
              </a:r>
              <a:r>
                <a:rPr lang="en-US" sz="1600" i="1" dirty="0" smtClean="0"/>
                <a:t>g </a:t>
              </a:r>
              <a:r>
                <a:rPr lang="en-US" sz="1600" dirty="0" smtClean="0"/>
                <a:t>Enterprise Edition</a:t>
              </a:r>
            </a:p>
            <a:p>
              <a:pPr marL="104747" indent="-104747">
                <a:spcBef>
                  <a:spcPct val="40000"/>
                </a:spcBef>
                <a:buSzPct val="85000"/>
                <a:buFont typeface="Times" charset="0"/>
                <a:buChar char="•"/>
              </a:pPr>
              <a:r>
                <a:rPr lang="en-US" sz="1600" dirty="0" smtClean="0"/>
                <a:t>Oracle Real Application Clusters One Node</a:t>
              </a:r>
            </a:p>
            <a:p>
              <a:pPr marL="104747" indent="-104747">
                <a:spcBef>
                  <a:spcPct val="40000"/>
                </a:spcBef>
                <a:buSzPct val="85000"/>
                <a:buFont typeface="Times" charset="0"/>
                <a:buChar char="•"/>
              </a:pPr>
              <a:r>
                <a:rPr lang="en-US" sz="1600" dirty="0" smtClean="0"/>
                <a:t>Can have mutual failover</a:t>
              </a:r>
            </a:p>
          </p:txBody>
        </p:sp>
        <p:sp>
          <p:nvSpPr>
            <p:cNvPr id="15" name="Rectangle 10"/>
            <p:cNvSpPr>
              <a:spLocks noChangeArrowheads="1"/>
            </p:cNvSpPr>
            <p:nvPr/>
          </p:nvSpPr>
          <p:spPr bwMode="gray">
            <a:xfrm>
              <a:off x="5549" y="2229"/>
              <a:ext cx="4261" cy="594"/>
            </a:xfrm>
            <a:prstGeom prst="rect">
              <a:avLst/>
            </a:prstGeom>
            <a:solidFill>
              <a:schemeClr val="tx2"/>
            </a:solidFill>
            <a:ln w="25400">
              <a:solidFill>
                <a:schemeClr val="tx2"/>
              </a:solidFill>
              <a:miter lim="800000"/>
              <a:headEnd/>
              <a:tailEnd/>
            </a:ln>
          </p:spPr>
          <p:txBody>
            <a:bodyPr lIns="228600" tIns="0" rIns="45716" bIns="45716"/>
            <a:lstStyle/>
            <a:p>
              <a:pPr algn="l">
                <a:lnSpc>
                  <a:spcPct val="160000"/>
                </a:lnSpc>
                <a:spcBef>
                  <a:spcPct val="15000"/>
                </a:spcBef>
                <a:buClrTx/>
              </a:pPr>
              <a:r>
                <a:rPr lang="en-US" sz="1800" b="1" dirty="0" smtClean="0">
                  <a:solidFill>
                    <a:schemeClr val="bg1"/>
                  </a:solidFill>
                </a:rPr>
                <a:t>Active – Passive</a:t>
              </a:r>
              <a:endParaRPr lang="en-US" sz="1800" dirty="0"/>
            </a:p>
          </p:txBody>
        </p:sp>
      </p:grpSp>
      <p:sp>
        <p:nvSpPr>
          <p:cNvPr id="16"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‘Pay-as-you-Grow’ Database Licensing</a:t>
            </a:r>
            <a:br>
              <a:rPr lang="en-US" dirty="0" smtClean="0"/>
            </a:br>
            <a:endParaRPr lang="en-US" sz="2400" dirty="0"/>
          </a:p>
        </p:txBody>
      </p:sp>
      <p:sp>
        <p:nvSpPr>
          <p:cNvPr id="10" name="Content Placeholder 7"/>
          <p:cNvSpPr>
            <a:spLocks noGrp="1"/>
          </p:cNvSpPr>
          <p:nvPr>
            <p:ph sz="half" idx="1"/>
          </p:nvPr>
        </p:nvSpPr>
        <p:spPr/>
        <p:txBody>
          <a:bodyPr/>
          <a:lstStyle/>
          <a:p>
            <a:pPr lvl="0"/>
            <a:r>
              <a:rPr lang="en-US" dirty="0" smtClean="0"/>
              <a:t>Purchase</a:t>
            </a:r>
            <a:r>
              <a:rPr lang="en-US" dirty="0" smtClean="0">
                <a:solidFill>
                  <a:srgbClr val="FF0000"/>
                </a:solidFill>
              </a:rPr>
              <a:t> </a:t>
            </a:r>
            <a:r>
              <a:rPr lang="en-US" b="1" dirty="0" smtClean="0">
                <a:solidFill>
                  <a:srgbClr val="FF0000"/>
                </a:solidFill>
              </a:rPr>
              <a:t>single</a:t>
            </a:r>
            <a:r>
              <a:rPr lang="en-US" dirty="0" smtClean="0"/>
              <a:t> hardware configuration</a:t>
            </a:r>
          </a:p>
          <a:p>
            <a:r>
              <a:rPr lang="en-US" dirty="0" smtClean="0"/>
              <a:t>Start with minimum of 2 processor core licenses</a:t>
            </a:r>
          </a:p>
          <a:p>
            <a:r>
              <a:rPr lang="en-US" dirty="0" smtClean="0"/>
              <a:t>Scale to maximum of  24 processor core licenses</a:t>
            </a:r>
          </a:p>
          <a:p>
            <a:r>
              <a:rPr lang="en-US" dirty="0" smtClean="0"/>
              <a:t>No hardware upgrades required</a:t>
            </a:r>
          </a:p>
          <a:p>
            <a:r>
              <a:rPr lang="en-US" dirty="0" smtClean="0"/>
              <a:t>License database software just for the cores you use</a:t>
            </a:r>
          </a:p>
          <a:p>
            <a:endParaRPr lang="en-US" dirty="0"/>
          </a:p>
        </p:txBody>
      </p:sp>
      <p:sp>
        <p:nvSpPr>
          <p:cNvPr id="5"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the Oracle Database Appliance</a:t>
            </a:r>
            <a:endParaRPr lang="en-US" dirty="0"/>
          </a:p>
        </p:txBody>
      </p:sp>
      <p:sp>
        <p:nvSpPr>
          <p:cNvPr id="3" name="Content Placeholder 2"/>
          <p:cNvSpPr>
            <a:spLocks noGrp="1"/>
          </p:cNvSpPr>
          <p:nvPr>
            <p:ph sz="half" idx="1"/>
          </p:nvPr>
        </p:nvSpPr>
        <p:spPr/>
        <p:txBody>
          <a:bodyPr/>
          <a:lstStyle/>
          <a:p>
            <a:pPr lvl="0"/>
            <a:endParaRPr lang="en-US" dirty="0" smtClean="0"/>
          </a:p>
          <a:p>
            <a:pPr lvl="0"/>
            <a:r>
              <a:rPr lang="en-US" dirty="0" smtClean="0"/>
              <a:t>Database(s) up to a maximum of 4 TB of data</a:t>
            </a:r>
          </a:p>
          <a:p>
            <a:pPr lvl="0"/>
            <a:r>
              <a:rPr lang="en-US" dirty="0" smtClean="0"/>
              <a:t>Fast, efficient replacement of aging servers</a:t>
            </a:r>
          </a:p>
          <a:p>
            <a:r>
              <a:rPr lang="en-US" dirty="0" smtClean="0"/>
              <a:t>Higher availability for application databases</a:t>
            </a:r>
          </a:p>
          <a:p>
            <a:pPr lvl="0"/>
            <a:r>
              <a:rPr lang="en-US" dirty="0" smtClean="0"/>
              <a:t>Migrate and consolidate databases</a:t>
            </a:r>
          </a:p>
          <a:p>
            <a:pPr>
              <a:buNone/>
            </a:pPr>
            <a:endParaRPr lang="en-US" dirty="0"/>
          </a:p>
        </p:txBody>
      </p:sp>
      <p:sp>
        <p:nvSpPr>
          <p:cNvPr id="4" name="Content Placeholder 3"/>
          <p:cNvSpPr>
            <a:spLocks noGrp="1"/>
          </p:cNvSpPr>
          <p:nvPr>
            <p:ph sz="half" idx="2"/>
          </p:nvPr>
        </p:nvSpPr>
        <p:spPr/>
        <p:txBody>
          <a:bodyPr/>
          <a:lstStyle/>
          <a:p>
            <a:r>
              <a:rPr lang="en-US" dirty="0" smtClean="0">
                <a:solidFill>
                  <a:schemeClr val="tx2"/>
                </a:solidFill>
              </a:rPr>
              <a:t>Ideal for SMBs and Departmental Systems</a:t>
            </a:r>
            <a:endParaRPr lang="en-US" dirty="0">
              <a:solidFill>
                <a:schemeClr val="tx2"/>
              </a:solidFill>
            </a:endParaRPr>
          </a:p>
        </p:txBody>
      </p:sp>
      <p:sp>
        <p:nvSpPr>
          <p:cNvPr id="6"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Title 5"/>
          <p:cNvSpPr>
            <a:spLocks noGrp="1"/>
          </p:cNvSpPr>
          <p:nvPr>
            <p:ph type="title"/>
          </p:nvPr>
        </p:nvSpPr>
        <p:spPr/>
        <p:txBody>
          <a:bodyPr/>
          <a:lstStyle/>
          <a:p>
            <a:r>
              <a:rPr lang="en-US" dirty="0" smtClean="0">
                <a:ea typeface="ＭＳ Ｐゴシック" pitchFamily="34" charset="-128"/>
              </a:rPr>
              <a:t>Test Program:</a:t>
            </a:r>
          </a:p>
        </p:txBody>
      </p:sp>
      <p:sp>
        <p:nvSpPr>
          <p:cNvPr id="6" name="Text Placeholder 4"/>
          <p:cNvSpPr>
            <a:spLocks noGrp="1"/>
          </p:cNvSpPr>
          <p:nvPr>
            <p:ph type="body" sz="quarter" idx="4294967295"/>
          </p:nvPr>
        </p:nvSpPr>
        <p:spPr>
          <a:xfrm>
            <a:off x="641277" y="1233227"/>
            <a:ext cx="8296275" cy="2281497"/>
          </a:xfrm>
        </p:spPr>
        <p:txBody>
          <a:bodyPr/>
          <a:lstStyle/>
          <a:p>
            <a:pPr lvl="0"/>
            <a:r>
              <a:rPr lang="en-US" sz="2000" dirty="0" smtClean="0"/>
              <a:t>ODA – Hardware </a:t>
            </a:r>
            <a:r>
              <a:rPr lang="en-US" sz="2000" dirty="0" err="1" smtClean="0"/>
              <a:t>complet</a:t>
            </a:r>
            <a:r>
              <a:rPr lang="en-US" sz="2000" dirty="0" smtClean="0"/>
              <a:t> redundant – Cluster in a box (10-15 min)</a:t>
            </a:r>
          </a:p>
          <a:p>
            <a:pPr lvl="0"/>
            <a:r>
              <a:rPr lang="en-US" sz="2000" dirty="0" smtClean="0"/>
              <a:t>ODA – </a:t>
            </a:r>
            <a:r>
              <a:rPr lang="en-US" sz="2000" dirty="0" err="1" smtClean="0"/>
              <a:t>Instalare</a:t>
            </a:r>
            <a:r>
              <a:rPr lang="en-US" sz="2000" dirty="0" smtClean="0"/>
              <a:t> </a:t>
            </a:r>
            <a:r>
              <a:rPr lang="en-US" sz="2000" dirty="0" err="1" smtClean="0"/>
              <a:t>si</a:t>
            </a:r>
            <a:r>
              <a:rPr lang="en-US" sz="2000" dirty="0" smtClean="0"/>
              <a:t> </a:t>
            </a:r>
            <a:r>
              <a:rPr lang="en-US" sz="2000" dirty="0" err="1" smtClean="0"/>
              <a:t>configurare</a:t>
            </a:r>
            <a:r>
              <a:rPr lang="en-US" sz="2000" dirty="0" smtClean="0"/>
              <a:t>  (15-20 min)</a:t>
            </a:r>
          </a:p>
          <a:p>
            <a:pPr lvl="0"/>
            <a:r>
              <a:rPr lang="en-US" sz="2000" dirty="0" smtClean="0"/>
              <a:t>RAC – </a:t>
            </a:r>
            <a:r>
              <a:rPr lang="en-US" sz="2000" dirty="0" err="1" smtClean="0"/>
              <a:t>disponibilitate</a:t>
            </a:r>
            <a:r>
              <a:rPr lang="en-US" sz="2000" dirty="0" smtClean="0"/>
              <a:t> continua </a:t>
            </a:r>
            <a:r>
              <a:rPr lang="en-US" sz="2000" dirty="0" err="1" smtClean="0"/>
              <a:t>pentru</a:t>
            </a:r>
            <a:r>
              <a:rPr lang="en-US" sz="2000" dirty="0" smtClean="0"/>
              <a:t> </a:t>
            </a:r>
            <a:r>
              <a:rPr lang="en-US" sz="2000" dirty="0" err="1" smtClean="0"/>
              <a:t>baza</a:t>
            </a:r>
            <a:r>
              <a:rPr lang="en-US" sz="2000" dirty="0" smtClean="0"/>
              <a:t> de date (15-20 min)</a:t>
            </a:r>
          </a:p>
          <a:p>
            <a:pPr lvl="0"/>
            <a:r>
              <a:rPr lang="en-US" sz="2000" dirty="0" smtClean="0"/>
              <a:t>ASM – </a:t>
            </a:r>
            <a:r>
              <a:rPr lang="en-US" sz="2000" dirty="0" err="1" smtClean="0"/>
              <a:t>Managementul</a:t>
            </a:r>
            <a:r>
              <a:rPr lang="en-US" sz="2000" dirty="0" smtClean="0"/>
              <a:t> </a:t>
            </a:r>
            <a:r>
              <a:rPr lang="en-US" sz="2000" dirty="0" err="1" smtClean="0"/>
              <a:t>usor</a:t>
            </a:r>
            <a:r>
              <a:rPr lang="en-US" sz="2000" dirty="0" smtClean="0"/>
              <a:t> </a:t>
            </a:r>
            <a:r>
              <a:rPr lang="en-US" sz="2000" dirty="0" err="1" smtClean="0"/>
              <a:t>si</a:t>
            </a:r>
            <a:r>
              <a:rPr lang="en-US" sz="2000" dirty="0" smtClean="0"/>
              <a:t> </a:t>
            </a:r>
            <a:r>
              <a:rPr lang="en-US" sz="2000" dirty="0" err="1" smtClean="0"/>
              <a:t>performanta</a:t>
            </a:r>
            <a:r>
              <a:rPr lang="en-US" sz="2000" dirty="0" smtClean="0"/>
              <a:t> maxima </a:t>
            </a:r>
            <a:r>
              <a:rPr lang="en-US" sz="2000" dirty="0" err="1" smtClean="0"/>
              <a:t>pentru</a:t>
            </a:r>
            <a:r>
              <a:rPr lang="en-US" sz="2000" dirty="0" smtClean="0"/>
              <a:t> </a:t>
            </a:r>
            <a:r>
              <a:rPr lang="en-US" sz="2000" dirty="0" err="1" smtClean="0"/>
              <a:t>discurile</a:t>
            </a:r>
            <a:r>
              <a:rPr lang="en-US" sz="2000" dirty="0" smtClean="0"/>
              <a:t> </a:t>
            </a:r>
            <a:r>
              <a:rPr lang="en-US" sz="2000" dirty="0" err="1" smtClean="0"/>
              <a:t>bazei</a:t>
            </a:r>
            <a:r>
              <a:rPr lang="en-US" sz="2000" dirty="0" smtClean="0"/>
              <a:t> de date ( 15-20 min)</a:t>
            </a:r>
            <a:endParaRPr lang="en-US" dirty="0" smtClean="0"/>
          </a:p>
          <a:p>
            <a:pPr>
              <a:buNone/>
            </a:pPr>
            <a:endParaRPr lang="en-US" dirty="0" smtClean="0"/>
          </a:p>
          <a:p>
            <a:pPr>
              <a:buNone/>
            </a:pPr>
            <a:endParaRPr lang="en-US" dirty="0"/>
          </a:p>
        </p:txBody>
      </p:sp>
      <p:sp>
        <p:nvSpPr>
          <p:cNvPr id="7" name="Rectangle 6"/>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285875" y="3650710"/>
            <a:ext cx="6267450" cy="461665"/>
          </a:xfrm>
          <a:prstGeom prst="rect">
            <a:avLst/>
          </a:prstGeom>
        </p:spPr>
        <p:txBody>
          <a:bodyPr wrap="square">
            <a:spAutoFit/>
          </a:bodyPr>
          <a:lstStyle/>
          <a:p>
            <a:pPr algn="ctr"/>
            <a:r>
              <a:rPr lang="en-US" sz="2400" b="1" dirty="0" err="1" smtClean="0">
                <a:solidFill>
                  <a:srgbClr val="FF0000"/>
                </a:solidFill>
              </a:rPr>
              <a:t>Testele</a:t>
            </a:r>
            <a:r>
              <a:rPr lang="en-US" sz="2400" b="1" dirty="0" smtClean="0">
                <a:solidFill>
                  <a:srgbClr val="FF0000"/>
                </a:solidFill>
              </a:rPr>
              <a:t> se </a:t>
            </a:r>
            <a:r>
              <a:rPr lang="en-US" sz="2400" b="1" dirty="0" err="1" smtClean="0">
                <a:solidFill>
                  <a:srgbClr val="FF0000"/>
                </a:solidFill>
              </a:rPr>
              <a:t>desfasoara</a:t>
            </a:r>
            <a:r>
              <a:rPr lang="en-US" sz="2400" b="1" dirty="0" smtClean="0">
                <a:solidFill>
                  <a:srgbClr val="FF0000"/>
                </a:solidFill>
              </a:rPr>
              <a:t> in </a:t>
            </a:r>
            <a:r>
              <a:rPr lang="en-US" sz="2400" b="1" dirty="0" err="1" smtClean="0">
                <a:solidFill>
                  <a:srgbClr val="FF0000"/>
                </a:solidFill>
              </a:rPr>
              <a:t>standul</a:t>
            </a:r>
            <a:r>
              <a:rPr lang="en-US" sz="2400" b="1" dirty="0" smtClean="0">
                <a:solidFill>
                  <a:srgbClr val="FF0000"/>
                </a:solidFill>
              </a:rPr>
              <a:t> Oracle</a:t>
            </a:r>
            <a:endParaRPr lang="en-US" sz="2400" b="1" dirty="0">
              <a:solidFill>
                <a:srgbClr val="FF0000"/>
              </a:solidFill>
            </a:endParaRPr>
          </a:p>
        </p:txBody>
      </p:sp>
    </p:spTree>
    <p:extLst>
      <p:ext uri="{BB962C8B-B14F-4D97-AF65-F5344CB8AC3E}">
        <p14:creationId xmlns:p14="http://schemas.microsoft.com/office/powerpoint/2010/main" xmlns="" val="4270796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INTERBRANDS – CONS</a:t>
            </a:r>
            <a:br>
              <a:rPr lang="en-US" dirty="0" smtClean="0"/>
            </a:br>
            <a:r>
              <a:rPr lang="en-US" dirty="0" smtClean="0"/>
              <a:t>- proof of concept -</a:t>
            </a:r>
            <a:endParaRPr lang="en-US" dirty="0"/>
          </a:p>
        </p:txBody>
      </p:sp>
      <p:sp>
        <p:nvSpPr>
          <p:cNvPr id="7" name="Text Placeholder 6"/>
          <p:cNvSpPr>
            <a:spLocks noGrp="1"/>
          </p:cNvSpPr>
          <p:nvPr>
            <p:ph type="body" sz="quarter" idx="13"/>
          </p:nvPr>
        </p:nvSpPr>
        <p:spPr>
          <a:xfrm>
            <a:off x="741363" y="3278982"/>
            <a:ext cx="4636982" cy="683419"/>
          </a:xfrm>
        </p:spPr>
        <p:txBody>
          <a:bodyPr/>
          <a:lstStyle/>
          <a:p>
            <a:r>
              <a:rPr lang="en-US" dirty="0" smtClean="0"/>
              <a:t>Ciprian Pustianu</a:t>
            </a:r>
          </a:p>
          <a:p>
            <a:r>
              <a:rPr lang="en-US" dirty="0" smtClean="0"/>
              <a:t>Technology Senior Sales Consultant</a:t>
            </a:r>
          </a:p>
          <a:p>
            <a:endParaRPr lang="en-US" dirty="0">
              <a:solidFill>
                <a:schemeClr val="bg1">
                  <a:lumMod val="75000"/>
                </a:schemeClr>
              </a:solidFill>
            </a:endParaRPr>
          </a:p>
        </p:txBody>
      </p:sp>
      <p:pic>
        <p:nvPicPr>
          <p:cNvPr id="10" name="Picture Placeholder 9" descr="sediu.png"/>
          <p:cNvPicPr>
            <a:picLocks noGrp="1" noChangeAspect="1"/>
          </p:cNvPicPr>
          <p:nvPr>
            <p:ph type="pic" sz="quarter" idx="14"/>
          </p:nvPr>
        </p:nvPicPr>
        <p:blipFill>
          <a:blip r:embed="rId3" cstate="print"/>
          <a:srcRect l="23333" r="23333"/>
          <a:stretch>
            <a:fillRect/>
          </a:stretch>
        </p:blipFill>
        <p:spPr>
          <a:xfrm>
            <a:off x="6410324" y="821531"/>
            <a:ext cx="2262505" cy="3636169"/>
          </a:xfrm>
        </p:spPr>
      </p:pic>
    </p:spTree>
    <p:extLst>
      <p:ext uri="{BB962C8B-B14F-4D97-AF65-F5344CB8AC3E}">
        <p14:creationId xmlns:p14="http://schemas.microsoft.com/office/powerpoint/2010/main" xmlns="" val="3836489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bldLst>
      <p:bldP spid="11" grpId="0"/>
      <p:bldP spid="7" grpId="0" build="p">
        <p:tmplLst>
          <p:tmpl lvl="1">
            <p:tnLst>
              <p:par>
                <p:cTn presetID="10" presetClass="entr" presetSubtype="0" fill="hold" nodeType="withEffect">
                  <p:stCondLst>
                    <p:cond delay="1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Agenda</a:t>
            </a:r>
            <a:endParaRPr lang="en-US" dirty="0"/>
          </a:p>
        </p:txBody>
      </p:sp>
      <p:sp>
        <p:nvSpPr>
          <p:cNvPr id="17" name="Text Placeholder 16"/>
          <p:cNvSpPr>
            <a:spLocks noGrp="1"/>
          </p:cNvSpPr>
          <p:nvPr>
            <p:ph type="body" sz="quarter" idx="10"/>
          </p:nvPr>
        </p:nvSpPr>
        <p:spPr>
          <a:xfrm>
            <a:off x="733868" y="1507331"/>
            <a:ext cx="7969250" cy="2550319"/>
          </a:xfrm>
        </p:spPr>
        <p:txBody>
          <a:bodyPr/>
          <a:lstStyle/>
          <a:p>
            <a:r>
              <a:rPr lang="en-US" dirty="0" smtClean="0"/>
              <a:t>Context</a:t>
            </a:r>
            <a:endParaRPr lang="en-US" dirty="0"/>
          </a:p>
          <a:p>
            <a:r>
              <a:rPr lang="en-US" dirty="0" err="1" smtClean="0"/>
              <a:t>Cerinte</a:t>
            </a:r>
            <a:r>
              <a:rPr lang="en-US" dirty="0" smtClean="0"/>
              <a:t> </a:t>
            </a:r>
            <a:r>
              <a:rPr lang="en-US" dirty="0" err="1" smtClean="0"/>
              <a:t>functionale</a:t>
            </a:r>
            <a:r>
              <a:rPr lang="en-US" dirty="0" smtClean="0"/>
              <a:t> POC</a:t>
            </a:r>
            <a:endParaRPr lang="en-US" dirty="0"/>
          </a:p>
          <a:p>
            <a:r>
              <a:rPr lang="en-US" dirty="0" smtClean="0"/>
              <a:t>Solutia </a:t>
            </a:r>
            <a:r>
              <a:rPr lang="en-US" dirty="0" err="1" smtClean="0"/>
              <a:t>tehnica</a:t>
            </a:r>
            <a:r>
              <a:rPr lang="en-US" dirty="0" smtClean="0"/>
              <a:t> </a:t>
            </a:r>
            <a:r>
              <a:rPr lang="en-US" dirty="0" err="1" smtClean="0"/>
              <a:t>propusa</a:t>
            </a:r>
            <a:endParaRPr lang="en-US" dirty="0"/>
          </a:p>
          <a:p>
            <a:r>
              <a:rPr lang="en-US" dirty="0" err="1" smtClean="0"/>
              <a:t>Rezultate</a:t>
            </a:r>
            <a:r>
              <a:rPr lang="en-US" dirty="0" smtClean="0"/>
              <a:t> POC</a:t>
            </a:r>
            <a:endParaRPr lang="en-US" dirty="0"/>
          </a:p>
          <a:p>
            <a:r>
              <a:rPr lang="en-US" dirty="0" err="1" smtClean="0"/>
              <a:t>Beneficiile</a:t>
            </a:r>
            <a:r>
              <a:rPr lang="en-US" dirty="0" smtClean="0"/>
              <a:t> </a:t>
            </a:r>
            <a:r>
              <a:rPr lang="en-US" dirty="0" err="1" smtClean="0"/>
              <a:t>solutiei</a:t>
            </a:r>
            <a:r>
              <a:rPr lang="en-US" dirty="0" smtClean="0"/>
              <a:t> </a:t>
            </a:r>
            <a:r>
              <a:rPr lang="en-US" dirty="0" err="1" smtClean="0"/>
              <a:t>propuse</a:t>
            </a:r>
            <a:endParaRPr lang="en-US" dirty="0"/>
          </a:p>
          <a:p>
            <a:r>
              <a:rPr lang="en-US" dirty="0" err="1" smtClean="0"/>
              <a:t>Recomandari</a:t>
            </a:r>
            <a:endParaRPr lang="en-US" dirty="0"/>
          </a:p>
          <a:p>
            <a:pPr>
              <a:buNone/>
            </a:pPr>
            <a:endParaRPr lang="en-US" dirty="0"/>
          </a:p>
        </p:txBody>
      </p:sp>
      <p:sp>
        <p:nvSpPr>
          <p:cNvPr id="4" name="Rectangle 3"/>
          <p:cNvSpPr/>
          <p:nvPr/>
        </p:nvSpPr>
        <p:spPr>
          <a:xfrm>
            <a:off x="3171826" y="4893469"/>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150373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extLst>
      <p:ext uri="{BB962C8B-B14F-4D97-AF65-F5344CB8AC3E}">
        <p14:creationId xmlns:p14="http://schemas.microsoft.com/office/powerpoint/2010/main" xmlns="" val="405184247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5" name="Text Placeholder 4"/>
          <p:cNvSpPr>
            <a:spLocks noGrp="1"/>
          </p:cNvSpPr>
          <p:nvPr>
            <p:ph type="body" sz="quarter" idx="10"/>
          </p:nvPr>
        </p:nvSpPr>
        <p:spPr>
          <a:xfrm>
            <a:off x="733868" y="656425"/>
            <a:ext cx="7948074" cy="3368278"/>
          </a:xfrm>
        </p:spPr>
        <p:txBody>
          <a:bodyPr/>
          <a:lstStyle/>
          <a:p>
            <a:r>
              <a:rPr lang="en-US" sz="1800" dirty="0" smtClean="0"/>
              <a:t>Oracle Database 11.2.0.1 – Microsoft Windows Server 2008</a:t>
            </a:r>
          </a:p>
          <a:p>
            <a:r>
              <a:rPr lang="en-US" sz="1800" dirty="0" err="1" smtClean="0"/>
              <a:t>Arhitectura</a:t>
            </a:r>
            <a:r>
              <a:rPr lang="en-US" sz="1800" dirty="0" smtClean="0"/>
              <a:t> </a:t>
            </a:r>
            <a:r>
              <a:rPr lang="en-US" sz="1800" dirty="0" err="1" smtClean="0"/>
              <a:t>bazei</a:t>
            </a:r>
            <a:r>
              <a:rPr lang="en-US" sz="1800" dirty="0" smtClean="0"/>
              <a:t> de date are la </a:t>
            </a:r>
            <a:r>
              <a:rPr lang="en-US" sz="1800" dirty="0" err="1" smtClean="0"/>
              <a:t>baza</a:t>
            </a:r>
            <a:r>
              <a:rPr lang="en-US" sz="1800" dirty="0" smtClean="0"/>
              <a:t> o </a:t>
            </a:r>
            <a:r>
              <a:rPr lang="en-US" sz="1800" dirty="0" err="1" smtClean="0"/>
              <a:t>versiune</a:t>
            </a:r>
            <a:r>
              <a:rPr lang="en-US" sz="1800" dirty="0" smtClean="0"/>
              <a:t> </a:t>
            </a:r>
            <a:r>
              <a:rPr lang="en-US" sz="1800" dirty="0" err="1" smtClean="0"/>
              <a:t>veche</a:t>
            </a:r>
            <a:r>
              <a:rPr lang="en-US" sz="1800" dirty="0" smtClean="0"/>
              <a:t> de </a:t>
            </a:r>
            <a:r>
              <a:rPr lang="en-US" sz="1800" dirty="0" err="1" smtClean="0"/>
              <a:t>solutie</a:t>
            </a:r>
            <a:r>
              <a:rPr lang="en-US" sz="1800" dirty="0" smtClean="0"/>
              <a:t> </a:t>
            </a:r>
            <a:r>
              <a:rPr lang="en-US" sz="1800" dirty="0" err="1" smtClean="0"/>
              <a:t>tranzactionala</a:t>
            </a:r>
            <a:endParaRPr lang="en-US" sz="1800" dirty="0" smtClean="0"/>
          </a:p>
          <a:p>
            <a:pPr lvl="1"/>
            <a:r>
              <a:rPr lang="en-US" sz="1800" dirty="0" smtClean="0"/>
              <a:t>Nu </a:t>
            </a:r>
            <a:r>
              <a:rPr lang="en-US" sz="1800" dirty="0" err="1" smtClean="0"/>
              <a:t>mai</a:t>
            </a:r>
            <a:r>
              <a:rPr lang="en-US" sz="1800" dirty="0" smtClean="0"/>
              <a:t> </a:t>
            </a:r>
            <a:r>
              <a:rPr lang="en-US" sz="1800" dirty="0" err="1" smtClean="0"/>
              <a:t>exista</a:t>
            </a:r>
            <a:r>
              <a:rPr lang="en-US" sz="1800" dirty="0" smtClean="0"/>
              <a:t> </a:t>
            </a:r>
            <a:r>
              <a:rPr lang="en-US" sz="1800" dirty="0" err="1" smtClean="0"/>
              <a:t>suport</a:t>
            </a:r>
            <a:r>
              <a:rPr lang="en-US" sz="1800" dirty="0" smtClean="0"/>
              <a:t> </a:t>
            </a:r>
            <a:r>
              <a:rPr lang="en-US" sz="1800" dirty="0" err="1" smtClean="0"/>
              <a:t>pentru</a:t>
            </a:r>
            <a:r>
              <a:rPr lang="en-US" sz="1800" dirty="0" smtClean="0"/>
              <a:t> </a:t>
            </a:r>
            <a:r>
              <a:rPr lang="en-US" sz="1800" dirty="0" err="1" smtClean="0"/>
              <a:t>aceasta</a:t>
            </a:r>
            <a:r>
              <a:rPr lang="en-US" sz="1800" dirty="0" smtClean="0"/>
              <a:t> </a:t>
            </a:r>
            <a:r>
              <a:rPr lang="en-US" sz="1800" dirty="0" err="1" smtClean="0"/>
              <a:t>aplicatie</a:t>
            </a:r>
            <a:endParaRPr lang="en-US" sz="1800" dirty="0" smtClean="0"/>
          </a:p>
          <a:p>
            <a:pPr lvl="1"/>
            <a:r>
              <a:rPr lang="en-US" sz="1800" dirty="0" err="1" smtClean="0"/>
              <a:t>Raportarea</a:t>
            </a:r>
            <a:r>
              <a:rPr lang="en-US" sz="1800" dirty="0" smtClean="0"/>
              <a:t> se face </a:t>
            </a:r>
            <a:r>
              <a:rPr lang="en-US" sz="1800" dirty="0" err="1" smtClean="0"/>
              <a:t>folosind</a:t>
            </a:r>
            <a:r>
              <a:rPr lang="en-US" sz="1800" dirty="0" smtClean="0"/>
              <a:t> </a:t>
            </a:r>
            <a:r>
              <a:rPr lang="en-US" sz="1800" dirty="0" err="1" smtClean="0"/>
              <a:t>QlikView</a:t>
            </a:r>
            <a:r>
              <a:rPr lang="en-US" sz="1800" dirty="0" smtClean="0"/>
              <a:t> </a:t>
            </a:r>
            <a:r>
              <a:rPr lang="en-US" sz="1800" dirty="0" err="1" smtClean="0"/>
              <a:t>sau</a:t>
            </a:r>
            <a:r>
              <a:rPr lang="en-US" sz="1800" dirty="0" smtClean="0"/>
              <a:t> query-</a:t>
            </a:r>
            <a:r>
              <a:rPr lang="en-US" sz="1800" dirty="0" err="1" smtClean="0"/>
              <a:t>uri</a:t>
            </a:r>
            <a:r>
              <a:rPr lang="en-US" sz="1800" dirty="0" smtClean="0"/>
              <a:t> ad-hoc</a:t>
            </a:r>
          </a:p>
          <a:p>
            <a:r>
              <a:rPr lang="en-US" sz="1800" dirty="0" err="1" smtClean="0"/>
              <a:t>Tinta</a:t>
            </a:r>
            <a:r>
              <a:rPr lang="en-US" sz="1800" dirty="0" smtClean="0"/>
              <a:t> o </a:t>
            </a:r>
            <a:r>
              <a:rPr lang="en-US" sz="1800" dirty="0" err="1" smtClean="0"/>
              <a:t>constituie</a:t>
            </a:r>
            <a:r>
              <a:rPr lang="en-US" sz="1800" dirty="0" smtClean="0"/>
              <a:t> </a:t>
            </a:r>
            <a:r>
              <a:rPr lang="en-US" sz="1800" dirty="0" err="1" smtClean="0"/>
              <a:t>interogarile</a:t>
            </a:r>
            <a:r>
              <a:rPr lang="en-US" sz="1800" dirty="0" smtClean="0"/>
              <a:t> </a:t>
            </a:r>
            <a:r>
              <a:rPr lang="en-US" sz="1800" dirty="0" err="1" smtClean="0"/>
              <a:t>costisitoare</a:t>
            </a:r>
            <a:r>
              <a:rPr lang="en-US" sz="1800" dirty="0" smtClean="0"/>
              <a:t> din </a:t>
            </a:r>
            <a:r>
              <a:rPr lang="en-US" sz="1800" dirty="0" err="1" smtClean="0"/>
              <a:t>baza</a:t>
            </a:r>
            <a:r>
              <a:rPr lang="en-US" sz="1800" dirty="0" smtClean="0"/>
              <a:t> de date</a:t>
            </a:r>
          </a:p>
          <a:p>
            <a:r>
              <a:rPr lang="en-US" sz="1800" dirty="0" smtClean="0"/>
              <a:t>Se </a:t>
            </a:r>
            <a:r>
              <a:rPr lang="en-US" sz="1800" dirty="0" err="1" smtClean="0"/>
              <a:t>doreste</a:t>
            </a:r>
            <a:r>
              <a:rPr lang="en-US" sz="1800" dirty="0" smtClean="0"/>
              <a:t>:</a:t>
            </a:r>
          </a:p>
          <a:p>
            <a:pPr lvl="1"/>
            <a:r>
              <a:rPr lang="en-US" sz="1800" dirty="0" err="1" smtClean="0"/>
              <a:t>Imbunatatirea</a:t>
            </a:r>
            <a:r>
              <a:rPr lang="en-US" sz="1800" dirty="0" smtClean="0"/>
              <a:t> </a:t>
            </a:r>
            <a:r>
              <a:rPr lang="en-US" sz="1800" dirty="0" err="1" smtClean="0"/>
              <a:t>timpilor</a:t>
            </a:r>
            <a:r>
              <a:rPr lang="en-US" sz="1800" dirty="0" smtClean="0"/>
              <a:t> de </a:t>
            </a:r>
            <a:r>
              <a:rPr lang="en-US" sz="1800" dirty="0" err="1" smtClean="0"/>
              <a:t>raspuns</a:t>
            </a:r>
            <a:endParaRPr lang="en-US" sz="1800" dirty="0" smtClean="0"/>
          </a:p>
          <a:p>
            <a:pPr lvl="1"/>
            <a:r>
              <a:rPr lang="en-US" sz="1800" dirty="0" err="1" smtClean="0"/>
              <a:t>Asigurarea</a:t>
            </a:r>
            <a:r>
              <a:rPr lang="en-US" sz="1800" dirty="0" smtClean="0"/>
              <a:t> </a:t>
            </a:r>
            <a:r>
              <a:rPr lang="en-US" sz="1800" dirty="0" err="1" smtClean="0"/>
              <a:t>unei</a:t>
            </a:r>
            <a:r>
              <a:rPr lang="en-US" sz="1800" dirty="0" smtClean="0"/>
              <a:t> </a:t>
            </a:r>
            <a:r>
              <a:rPr lang="en-US" sz="1800" dirty="0" err="1" smtClean="0"/>
              <a:t>disponibilitati</a:t>
            </a:r>
            <a:r>
              <a:rPr lang="en-US" sz="1800" dirty="0" smtClean="0"/>
              <a:t> </a:t>
            </a:r>
            <a:r>
              <a:rPr lang="en-US" sz="1800" dirty="0" err="1" smtClean="0"/>
              <a:t>ridicate</a:t>
            </a:r>
            <a:endParaRPr lang="en-US" sz="1800" dirty="0" smtClean="0"/>
          </a:p>
          <a:p>
            <a:pPr lvl="1"/>
            <a:r>
              <a:rPr lang="en-US" sz="1800" dirty="0" err="1" smtClean="0"/>
              <a:t>Realizarea</a:t>
            </a:r>
            <a:r>
              <a:rPr lang="en-US" sz="1800" dirty="0" smtClean="0"/>
              <a:t> </a:t>
            </a:r>
            <a:r>
              <a:rPr lang="en-US" sz="1800" dirty="0" err="1" smtClean="0"/>
              <a:t>operatiilor</a:t>
            </a:r>
            <a:r>
              <a:rPr lang="en-US" sz="1800" dirty="0" smtClean="0"/>
              <a:t> de backup </a:t>
            </a:r>
            <a:r>
              <a:rPr lang="en-US" sz="1800" dirty="0" err="1" smtClean="0"/>
              <a:t>intr</a:t>
            </a:r>
            <a:r>
              <a:rPr lang="en-US" sz="1800" dirty="0" smtClean="0"/>
              <a:t>-un </a:t>
            </a:r>
            <a:r>
              <a:rPr lang="en-US" sz="1800" dirty="0" err="1" smtClean="0"/>
              <a:t>timp</a:t>
            </a:r>
            <a:r>
              <a:rPr lang="en-US" sz="1800" dirty="0" smtClean="0"/>
              <a:t> cat </a:t>
            </a:r>
            <a:r>
              <a:rPr lang="en-US" sz="1800" dirty="0" err="1" smtClean="0"/>
              <a:t>mai</a:t>
            </a:r>
            <a:r>
              <a:rPr lang="en-US" sz="1800" dirty="0" smtClean="0"/>
              <a:t> </a:t>
            </a:r>
            <a:r>
              <a:rPr lang="en-US" sz="1800" dirty="0" err="1" smtClean="0"/>
              <a:t>scurt</a:t>
            </a:r>
            <a:endParaRPr lang="en-US" sz="1800" dirty="0" smtClean="0"/>
          </a:p>
          <a:p>
            <a:pPr lvl="1"/>
            <a:r>
              <a:rPr lang="en-US" sz="1800" dirty="0" err="1" smtClean="0"/>
              <a:t>Managementul</a:t>
            </a:r>
            <a:r>
              <a:rPr lang="en-US" sz="1800" dirty="0" smtClean="0"/>
              <a:t> </a:t>
            </a:r>
            <a:r>
              <a:rPr lang="en-US" sz="1800" dirty="0" err="1" smtClean="0"/>
              <a:t>usor</a:t>
            </a:r>
            <a:r>
              <a:rPr lang="en-US" sz="1800" dirty="0" smtClean="0"/>
              <a:t> </a:t>
            </a:r>
            <a:r>
              <a:rPr lang="en-US" sz="1800" dirty="0" err="1" smtClean="0"/>
              <a:t>pentru</a:t>
            </a:r>
            <a:r>
              <a:rPr lang="en-US" sz="1800" dirty="0" smtClean="0"/>
              <a:t> </a:t>
            </a:r>
            <a:r>
              <a:rPr lang="en-US" sz="1800" dirty="0" err="1" smtClean="0"/>
              <a:t>solutia</a:t>
            </a:r>
            <a:r>
              <a:rPr lang="en-US" sz="1800" dirty="0" smtClean="0"/>
              <a:t> de </a:t>
            </a:r>
            <a:r>
              <a:rPr lang="en-US" sz="1800" dirty="0" err="1" smtClean="0"/>
              <a:t>baza</a:t>
            </a:r>
            <a:r>
              <a:rPr lang="en-US" sz="1800" dirty="0" smtClean="0"/>
              <a:t> de date</a:t>
            </a:r>
          </a:p>
          <a:p>
            <a:pPr>
              <a:buNone/>
            </a:pPr>
            <a:endParaRPr lang="en-US" sz="1800" dirty="0" smtClean="0">
              <a:solidFill>
                <a:schemeClr val="accent1"/>
              </a:solidFill>
            </a:endParaRPr>
          </a:p>
          <a:p>
            <a:endParaRPr lang="en-US" sz="1800" dirty="0" smtClean="0"/>
          </a:p>
          <a:p>
            <a:endParaRPr lang="en-US" sz="1800" dirty="0"/>
          </a:p>
        </p:txBody>
      </p:sp>
      <p:sp>
        <p:nvSpPr>
          <p:cNvPr id="6" name="Rectangle 5"/>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4256882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Cerinte</a:t>
            </a:r>
            <a:r>
              <a:rPr lang="en-US" dirty="0" smtClean="0"/>
              <a:t> </a:t>
            </a:r>
            <a:r>
              <a:rPr lang="en-US" dirty="0" err="1" smtClean="0"/>
              <a:t>functionale</a:t>
            </a:r>
            <a:r>
              <a:rPr lang="en-US" dirty="0" smtClean="0"/>
              <a:t> POC</a:t>
            </a:r>
            <a:endParaRPr lang="en-US" dirty="0"/>
          </a:p>
        </p:txBody>
      </p:sp>
      <p:sp>
        <p:nvSpPr>
          <p:cNvPr id="5" name="Text Placeholder 4"/>
          <p:cNvSpPr>
            <a:spLocks noGrp="1"/>
          </p:cNvSpPr>
          <p:nvPr>
            <p:ph type="body" sz="quarter" idx="10"/>
          </p:nvPr>
        </p:nvSpPr>
        <p:spPr/>
        <p:txBody>
          <a:bodyPr/>
          <a:lstStyle/>
          <a:p>
            <a:r>
              <a:rPr lang="en-US" dirty="0" smtClean="0"/>
              <a:t>Au </a:t>
            </a:r>
            <a:r>
              <a:rPr lang="en-US" dirty="0" err="1" smtClean="0"/>
              <a:t>fost</a:t>
            </a:r>
            <a:r>
              <a:rPr lang="en-US" dirty="0" smtClean="0"/>
              <a:t> </a:t>
            </a:r>
            <a:r>
              <a:rPr lang="en-US" dirty="0" err="1" smtClean="0"/>
              <a:t>selectate</a:t>
            </a:r>
            <a:r>
              <a:rPr lang="en-US" dirty="0" smtClean="0"/>
              <a:t> 11 </a:t>
            </a:r>
            <a:r>
              <a:rPr lang="en-US" dirty="0" err="1" smtClean="0"/>
              <a:t>interogari</a:t>
            </a:r>
            <a:r>
              <a:rPr lang="en-US" dirty="0" smtClean="0"/>
              <a:t> </a:t>
            </a:r>
            <a:r>
              <a:rPr lang="en-US" dirty="0" err="1" smtClean="0"/>
              <a:t>semnificative</a:t>
            </a:r>
            <a:r>
              <a:rPr lang="en-US" dirty="0" smtClean="0"/>
              <a:t> </a:t>
            </a:r>
            <a:r>
              <a:rPr lang="en-US" dirty="0" err="1" smtClean="0"/>
              <a:t>pentru</a:t>
            </a:r>
            <a:r>
              <a:rPr lang="en-US" dirty="0" smtClean="0"/>
              <a:t> </a:t>
            </a:r>
            <a:r>
              <a:rPr lang="en-US" dirty="0" err="1" smtClean="0"/>
              <a:t>activitatea</a:t>
            </a:r>
            <a:r>
              <a:rPr lang="en-US" dirty="0" smtClean="0"/>
              <a:t> de </a:t>
            </a:r>
            <a:r>
              <a:rPr lang="en-US" dirty="0" err="1" smtClean="0"/>
              <a:t>raportare</a:t>
            </a:r>
            <a:r>
              <a:rPr lang="en-US" dirty="0" smtClean="0"/>
              <a:t> din </a:t>
            </a:r>
            <a:r>
              <a:rPr lang="en-US" dirty="0" err="1" smtClean="0"/>
              <a:t>cadrul</a:t>
            </a:r>
            <a:r>
              <a:rPr lang="en-US" dirty="0" smtClean="0"/>
              <a:t> </a:t>
            </a:r>
            <a:r>
              <a:rPr lang="en-US" dirty="0" err="1" smtClean="0"/>
              <a:t>companiei</a:t>
            </a:r>
            <a:r>
              <a:rPr lang="en-US" dirty="0" smtClean="0"/>
              <a:t>:</a:t>
            </a:r>
          </a:p>
          <a:p>
            <a:pPr lvl="1"/>
            <a:r>
              <a:rPr lang="en-US" dirty="0" err="1" smtClean="0"/>
              <a:t>Balante</a:t>
            </a:r>
            <a:r>
              <a:rPr lang="en-US" dirty="0" smtClean="0"/>
              <a:t> (</a:t>
            </a:r>
            <a:r>
              <a:rPr lang="en-US" dirty="0" err="1" smtClean="0"/>
              <a:t>analitica</a:t>
            </a:r>
            <a:r>
              <a:rPr lang="en-US" dirty="0" smtClean="0"/>
              <a:t>, </a:t>
            </a:r>
            <a:r>
              <a:rPr lang="en-US" dirty="0" err="1" smtClean="0"/>
              <a:t>contabilitate</a:t>
            </a:r>
            <a:r>
              <a:rPr lang="en-US" dirty="0" smtClean="0"/>
              <a:t>, </a:t>
            </a:r>
            <a:r>
              <a:rPr lang="en-US" dirty="0" err="1" smtClean="0"/>
              <a:t>partiala</a:t>
            </a:r>
            <a:r>
              <a:rPr lang="en-US" dirty="0" smtClean="0"/>
              <a:t>, </a:t>
            </a:r>
            <a:r>
              <a:rPr lang="en-US" dirty="0" err="1" smtClean="0"/>
              <a:t>solduri</a:t>
            </a:r>
            <a:r>
              <a:rPr lang="en-US" dirty="0" smtClean="0"/>
              <a:t>)</a:t>
            </a:r>
          </a:p>
          <a:p>
            <a:pPr lvl="1"/>
            <a:r>
              <a:rPr lang="en-US" dirty="0" err="1" smtClean="0"/>
              <a:t>Fisa</a:t>
            </a:r>
            <a:r>
              <a:rPr lang="en-US" dirty="0" smtClean="0"/>
              <a:t> cont (magazine, </a:t>
            </a:r>
            <a:r>
              <a:rPr lang="en-US" dirty="0" err="1" smtClean="0"/>
              <a:t>centralizata</a:t>
            </a:r>
            <a:r>
              <a:rPr lang="en-US" dirty="0" smtClean="0"/>
              <a:t>, 5121BW02)</a:t>
            </a:r>
          </a:p>
          <a:p>
            <a:pPr lvl="1"/>
            <a:r>
              <a:rPr lang="en-US" dirty="0" err="1" smtClean="0"/>
              <a:t>Provizioane</a:t>
            </a:r>
            <a:r>
              <a:rPr lang="en-US" dirty="0" smtClean="0"/>
              <a:t> </a:t>
            </a:r>
            <a:r>
              <a:rPr lang="en-US" dirty="0" err="1" smtClean="0"/>
              <a:t>si</a:t>
            </a:r>
            <a:r>
              <a:rPr lang="en-US" dirty="0" smtClean="0"/>
              <a:t> Aging</a:t>
            </a:r>
          </a:p>
          <a:p>
            <a:r>
              <a:rPr lang="en-US" dirty="0" err="1" smtClean="0"/>
              <a:t>Instalare</a:t>
            </a:r>
            <a:r>
              <a:rPr lang="en-US" dirty="0" smtClean="0"/>
              <a:t> </a:t>
            </a:r>
            <a:r>
              <a:rPr lang="en-US" dirty="0" err="1" smtClean="0"/>
              <a:t>usoara</a:t>
            </a:r>
            <a:r>
              <a:rPr lang="en-US" dirty="0" smtClean="0"/>
              <a:t> </a:t>
            </a:r>
            <a:r>
              <a:rPr lang="en-US" dirty="0" err="1" smtClean="0"/>
              <a:t>si</a:t>
            </a:r>
            <a:r>
              <a:rPr lang="en-US" dirty="0" smtClean="0"/>
              <a:t> </a:t>
            </a:r>
            <a:r>
              <a:rPr lang="en-US" dirty="0" err="1" smtClean="0"/>
              <a:t>rapida</a:t>
            </a:r>
            <a:r>
              <a:rPr lang="en-US" dirty="0" smtClean="0"/>
              <a:t> </a:t>
            </a:r>
            <a:r>
              <a:rPr lang="en-US" dirty="0" err="1" smtClean="0"/>
              <a:t>baza</a:t>
            </a:r>
            <a:r>
              <a:rPr lang="en-US" dirty="0" smtClean="0"/>
              <a:t> de date</a:t>
            </a:r>
          </a:p>
          <a:p>
            <a:r>
              <a:rPr lang="en-US" dirty="0" err="1" smtClean="0"/>
              <a:t>Simplitate</a:t>
            </a:r>
            <a:r>
              <a:rPr lang="en-US" dirty="0" smtClean="0"/>
              <a:t> in </a:t>
            </a:r>
            <a:r>
              <a:rPr lang="en-US" dirty="0" err="1" smtClean="0"/>
              <a:t>administrare</a:t>
            </a:r>
            <a:r>
              <a:rPr lang="en-US" dirty="0" smtClean="0"/>
              <a:t> </a:t>
            </a:r>
            <a:r>
              <a:rPr lang="en-US" dirty="0" err="1" smtClean="0"/>
              <a:t>solutiei</a:t>
            </a:r>
            <a:endParaRPr lang="en-US" dirty="0" smtClean="0"/>
          </a:p>
          <a:p>
            <a:r>
              <a:rPr lang="en-US" dirty="0" err="1" smtClean="0"/>
              <a:t>Disponibilitate</a:t>
            </a:r>
            <a:r>
              <a:rPr lang="en-US" dirty="0" smtClean="0"/>
              <a:t> </a:t>
            </a:r>
            <a:r>
              <a:rPr lang="en-US" dirty="0" err="1" smtClean="0"/>
              <a:t>ridicata</a:t>
            </a:r>
            <a:r>
              <a:rPr lang="en-US" dirty="0" smtClean="0"/>
              <a:t> </a:t>
            </a:r>
            <a:r>
              <a:rPr lang="en-US" dirty="0" err="1" smtClean="0"/>
              <a:t>baza</a:t>
            </a:r>
            <a:r>
              <a:rPr lang="en-US" dirty="0" smtClean="0"/>
              <a:t> de date</a:t>
            </a:r>
          </a:p>
        </p:txBody>
      </p:sp>
      <p:sp>
        <p:nvSpPr>
          <p:cNvPr id="4" name="Rectangle 3"/>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472910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6" y="1278731"/>
            <a:ext cx="4698138" cy="600075"/>
          </a:xfrm>
        </p:spPr>
        <p:txBody>
          <a:bodyPr/>
          <a:lstStyle/>
          <a:p>
            <a:pPr algn="ctr"/>
            <a:r>
              <a:rPr lang="en-US" dirty="0" smtClean="0"/>
              <a:t>Solutia </a:t>
            </a:r>
            <a:r>
              <a:rPr lang="en-US" dirty="0" err="1" smtClean="0"/>
              <a:t>tehnica</a:t>
            </a:r>
            <a:r>
              <a:rPr lang="en-US" dirty="0" smtClean="0"/>
              <a:t> </a:t>
            </a:r>
            <a:r>
              <a:rPr lang="en-US" dirty="0" err="1" smtClean="0"/>
              <a:t>propusa</a:t>
            </a:r>
            <a:r>
              <a:rPr lang="en-US" dirty="0" smtClean="0"/>
              <a:t/>
            </a:r>
            <a:br>
              <a:rPr lang="en-US" dirty="0" smtClean="0"/>
            </a:br>
            <a:endParaRPr lang="en-US"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30241" y="2559283"/>
            <a:ext cx="3287360" cy="919724"/>
          </a:xfrm>
          <a:prstGeom prst="rect">
            <a:avLst/>
          </a:prstGeom>
        </p:spPr>
      </p:pic>
      <p:pic>
        <p:nvPicPr>
          <p:cNvPr id="4" name="Picture 3" descr="sfir_x4370m2_la5.png"/>
          <p:cNvPicPr>
            <a:picLocks noChangeAspect="1"/>
          </p:cNvPicPr>
          <p:nvPr/>
        </p:nvPicPr>
        <p:blipFill>
          <a:blip r:embed="rId4" cstate="print"/>
          <a:stretch>
            <a:fillRect/>
          </a:stretch>
        </p:blipFill>
        <p:spPr>
          <a:xfrm>
            <a:off x="4723433" y="1386650"/>
            <a:ext cx="4220543" cy="1763744"/>
          </a:xfrm>
          <a:prstGeom prst="rect">
            <a:avLst/>
          </a:prstGeom>
          <a:effectLst>
            <a:outerShdw blurRad="292100" dist="139700" dir="3000000" algn="ctr" rotWithShape="0">
              <a:srgbClr val="000000">
                <a:alpha val="65000"/>
              </a:srgbClr>
            </a:outerShdw>
          </a:effectLst>
        </p:spPr>
      </p:pic>
      <p:sp>
        <p:nvSpPr>
          <p:cNvPr id="5" name="Rectangle 4"/>
          <p:cNvSpPr/>
          <p:nvPr/>
        </p:nvSpPr>
        <p:spPr>
          <a:xfrm>
            <a:off x="316230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163734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590674" y="185738"/>
            <a:ext cx="2733676" cy="764816"/>
          </a:xfrm>
          <a:prstGeom prst="rect">
            <a:avLst/>
          </a:prstGeom>
        </p:spPr>
      </p:pic>
      <p:sp>
        <p:nvSpPr>
          <p:cNvPr id="18" name="Content Placeholder 4"/>
          <p:cNvSpPr>
            <a:spLocks noGrp="1"/>
          </p:cNvSpPr>
          <p:nvPr>
            <p:ph type="body" sz="quarter" idx="4294967295"/>
          </p:nvPr>
        </p:nvSpPr>
        <p:spPr>
          <a:xfrm>
            <a:off x="409575" y="1264445"/>
            <a:ext cx="8262890" cy="2788941"/>
          </a:xfrm>
          <a:prstGeom prst="rect">
            <a:avLst/>
          </a:prstGeom>
        </p:spPr>
        <p:txBody>
          <a:bodyPr anchor="t" anchorCtr="0"/>
          <a:lstStyle/>
          <a:p>
            <a:r>
              <a:rPr lang="en-US" sz="1800" dirty="0" smtClean="0"/>
              <a:t>Hardware redundant – </a:t>
            </a:r>
            <a:r>
              <a:rPr lang="en-US" sz="1800" dirty="0" smtClean="0">
                <a:solidFill>
                  <a:srgbClr val="FF0000"/>
                </a:solidFill>
              </a:rPr>
              <a:t>Cluster in a box</a:t>
            </a:r>
          </a:p>
          <a:p>
            <a:pPr lvl="1"/>
            <a:r>
              <a:rPr lang="sv-SE" sz="1800" dirty="0" smtClean="0"/>
              <a:t>2 x dual-socket Server Nodes (</a:t>
            </a:r>
            <a:r>
              <a:rPr lang="en-US" sz="1800" dirty="0" smtClean="0"/>
              <a:t>X5675)</a:t>
            </a:r>
            <a:r>
              <a:rPr lang="sv-SE" sz="1800" dirty="0" smtClean="0"/>
              <a:t>, 96Gb RAM fiecare</a:t>
            </a:r>
          </a:p>
          <a:p>
            <a:pPr lvl="1"/>
            <a:r>
              <a:rPr lang="sv-SE" sz="1800" dirty="0" smtClean="0"/>
              <a:t>20x600Gb disk, 4x73Gb SSD, conectivitate1GbE si 10GbE</a:t>
            </a:r>
            <a:endParaRPr lang="en-US" sz="1800" dirty="0" smtClean="0">
              <a:solidFill>
                <a:srgbClr val="FF0000"/>
              </a:solidFill>
            </a:endParaRPr>
          </a:p>
          <a:p>
            <a:r>
              <a:rPr lang="en-US" sz="1800" dirty="0" smtClean="0"/>
              <a:t>Software </a:t>
            </a:r>
            <a:r>
              <a:rPr lang="en-US" sz="1800" dirty="0" err="1" smtClean="0"/>
              <a:t>fiabil</a:t>
            </a:r>
            <a:r>
              <a:rPr lang="en-US" sz="1800" dirty="0" smtClean="0"/>
              <a:t> </a:t>
            </a:r>
            <a:r>
              <a:rPr lang="en-US" sz="1800" dirty="0" err="1" smtClean="0"/>
              <a:t>si</a:t>
            </a:r>
            <a:r>
              <a:rPr lang="en-US" sz="1800" dirty="0" smtClean="0"/>
              <a:t> robust – </a:t>
            </a:r>
            <a:r>
              <a:rPr lang="en-US" sz="1800" dirty="0" smtClean="0">
                <a:solidFill>
                  <a:srgbClr val="FF0000"/>
                </a:solidFill>
              </a:rPr>
              <a:t>Oracle Database &amp; </a:t>
            </a:r>
            <a:r>
              <a:rPr lang="en-US" sz="1800" dirty="0" err="1" smtClean="0">
                <a:solidFill>
                  <a:srgbClr val="FF0000"/>
                </a:solidFill>
              </a:rPr>
              <a:t>Clusterware</a:t>
            </a:r>
            <a:endParaRPr lang="en-US" sz="1800" dirty="0" smtClean="0">
              <a:solidFill>
                <a:srgbClr val="FF0000"/>
              </a:solidFill>
            </a:endParaRPr>
          </a:p>
          <a:p>
            <a:pPr lvl="1"/>
            <a:r>
              <a:rPr lang="en-US" sz="1800" dirty="0" smtClean="0"/>
              <a:t>Oracle Linux 5.8 and Oracle Database 11.2.0.3</a:t>
            </a:r>
          </a:p>
          <a:p>
            <a:pPr marL="228600" lvl="1" indent="-168275">
              <a:buClr>
                <a:srgbClr val="FF0000"/>
              </a:buClr>
              <a:buFont typeface="Wingdings" pitchFamily="2" charset="2"/>
              <a:buChar char="§"/>
            </a:pPr>
            <a:r>
              <a:rPr lang="en-US" sz="1800" dirty="0" err="1" smtClean="0"/>
              <a:t>Usurinta</a:t>
            </a:r>
            <a:r>
              <a:rPr lang="en-US" sz="1800" dirty="0" smtClean="0"/>
              <a:t> in </a:t>
            </a:r>
            <a:r>
              <a:rPr lang="en-US" sz="1800" dirty="0" err="1" smtClean="0"/>
              <a:t>instalare</a:t>
            </a:r>
            <a:r>
              <a:rPr lang="en-US" sz="1800" dirty="0" smtClean="0"/>
              <a:t>, </a:t>
            </a:r>
            <a:r>
              <a:rPr lang="en-US" sz="1800" dirty="0" err="1" smtClean="0"/>
              <a:t>administrare</a:t>
            </a:r>
            <a:r>
              <a:rPr lang="en-US" sz="1800" dirty="0" smtClean="0"/>
              <a:t> </a:t>
            </a:r>
            <a:r>
              <a:rPr lang="en-US" sz="1800" dirty="0" err="1" smtClean="0"/>
              <a:t>si</a:t>
            </a:r>
            <a:r>
              <a:rPr lang="en-US" sz="1800" dirty="0" smtClean="0"/>
              <a:t> </a:t>
            </a:r>
            <a:r>
              <a:rPr lang="en-US" sz="1800" dirty="0" err="1" smtClean="0"/>
              <a:t>configurare</a:t>
            </a:r>
            <a:endParaRPr lang="en-US" sz="1800" dirty="0" smtClean="0">
              <a:solidFill>
                <a:srgbClr val="FF0000"/>
              </a:solidFill>
            </a:endParaRPr>
          </a:p>
          <a:p>
            <a:pPr lvl="1"/>
            <a:r>
              <a:rPr lang="en-US" sz="1800" dirty="0" smtClean="0"/>
              <a:t>Oracle Appliance Manager</a:t>
            </a:r>
          </a:p>
          <a:p>
            <a:pPr lvl="1"/>
            <a:r>
              <a:rPr lang="en-US" sz="1800" dirty="0" err="1" smtClean="0">
                <a:solidFill>
                  <a:srgbClr val="FF0000"/>
                </a:solidFill>
              </a:rPr>
              <a:t>Configuratie</a:t>
            </a:r>
            <a:r>
              <a:rPr lang="en-US" sz="1800" dirty="0" smtClean="0">
                <a:solidFill>
                  <a:srgbClr val="FF0000"/>
                </a:solidFill>
              </a:rPr>
              <a:t> optima </a:t>
            </a:r>
            <a:r>
              <a:rPr lang="en-US" sz="1800" dirty="0" err="1" smtClean="0"/>
              <a:t>bazata</a:t>
            </a:r>
            <a:r>
              <a:rPr lang="en-US" sz="1800" dirty="0" smtClean="0"/>
              <a:t> </a:t>
            </a:r>
            <a:r>
              <a:rPr lang="en-US" sz="1800" dirty="0" err="1" smtClean="0"/>
              <a:t>pe</a:t>
            </a:r>
            <a:r>
              <a:rPr lang="en-US" sz="1800" dirty="0" smtClean="0"/>
              <a:t> </a:t>
            </a:r>
            <a:r>
              <a:rPr lang="en-US" sz="1800" i="1" dirty="0" smtClean="0"/>
              <a:t>best practices</a:t>
            </a:r>
          </a:p>
          <a:p>
            <a:r>
              <a:rPr lang="en-US" sz="1800" dirty="0" smtClean="0"/>
              <a:t>Mod de </a:t>
            </a:r>
            <a:r>
              <a:rPr lang="en-US" sz="1800" dirty="0" err="1" smtClean="0"/>
              <a:t>licentiere</a:t>
            </a:r>
            <a:r>
              <a:rPr lang="en-US" sz="1800" dirty="0" smtClean="0"/>
              <a:t> de tip </a:t>
            </a:r>
            <a:r>
              <a:rPr lang="en-US" sz="1800" dirty="0" smtClean="0">
                <a:solidFill>
                  <a:srgbClr val="FF0000"/>
                </a:solidFill>
              </a:rPr>
              <a:t>Pay-as-you-grow</a:t>
            </a:r>
          </a:p>
        </p:txBody>
      </p:sp>
      <p:pic>
        <p:nvPicPr>
          <p:cNvPr id="20" name="Picture 19" descr="sfir_x4370m2_la5.png"/>
          <p:cNvPicPr>
            <a:picLocks noChangeAspect="1"/>
          </p:cNvPicPr>
          <p:nvPr/>
        </p:nvPicPr>
        <p:blipFill>
          <a:blip r:embed="rId4" cstate="print"/>
          <a:stretch>
            <a:fillRect/>
          </a:stretch>
        </p:blipFill>
        <p:spPr>
          <a:xfrm>
            <a:off x="6184044" y="100775"/>
            <a:ext cx="2750406" cy="1149381"/>
          </a:xfrm>
          <a:prstGeom prst="rect">
            <a:avLst/>
          </a:prstGeom>
          <a:effectLst>
            <a:outerShdw blurRad="292100" dist="139700" dir="3000000" algn="ctr" rotWithShape="0">
              <a:srgbClr val="000000">
                <a:alpha val="65000"/>
              </a:srgbClr>
            </a:outerShdw>
          </a:effectLst>
        </p:spPr>
      </p:pic>
      <p:sp>
        <p:nvSpPr>
          <p:cNvPr id="5" name="Rectangle 4"/>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2032195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590674" y="185738"/>
            <a:ext cx="2733676" cy="764816"/>
          </a:xfrm>
          <a:prstGeom prst="rect">
            <a:avLst/>
          </a:prstGeom>
        </p:spPr>
      </p:pic>
      <p:pic>
        <p:nvPicPr>
          <p:cNvPr id="20" name="Picture 19" descr="sfir_x4370m2_la5.png"/>
          <p:cNvPicPr>
            <a:picLocks noChangeAspect="1"/>
          </p:cNvPicPr>
          <p:nvPr/>
        </p:nvPicPr>
        <p:blipFill>
          <a:blip r:embed="rId4" cstate="print"/>
          <a:stretch>
            <a:fillRect/>
          </a:stretch>
        </p:blipFill>
        <p:spPr>
          <a:xfrm>
            <a:off x="6184044" y="50769"/>
            <a:ext cx="2750406" cy="1149381"/>
          </a:xfrm>
          <a:prstGeom prst="rect">
            <a:avLst/>
          </a:prstGeom>
          <a:effectLst>
            <a:outerShdw blurRad="292100" dist="139700" dir="3000000" algn="ctr" rotWithShape="0">
              <a:srgbClr val="000000">
                <a:alpha val="65000"/>
              </a:srgbClr>
            </a:outerShdw>
          </a:effectLst>
        </p:spPr>
      </p:pic>
      <p:sp>
        <p:nvSpPr>
          <p:cNvPr id="11" name="Freeform 10"/>
          <p:cNvSpPr/>
          <p:nvPr/>
        </p:nvSpPr>
        <p:spPr>
          <a:xfrm>
            <a:off x="548330" y="1293019"/>
            <a:ext cx="2290121" cy="2771776"/>
          </a:xfrm>
          <a:custGeom>
            <a:avLst/>
            <a:gdLst>
              <a:gd name="connsiteX0" fmla="*/ 0 w 2008153"/>
              <a:gd name="connsiteY0" fmla="*/ 200815 h 3393966"/>
              <a:gd name="connsiteX1" fmla="*/ 58818 w 2008153"/>
              <a:gd name="connsiteY1" fmla="*/ 58817 h 3393966"/>
              <a:gd name="connsiteX2" fmla="*/ 200816 w 2008153"/>
              <a:gd name="connsiteY2" fmla="*/ 0 h 3393966"/>
              <a:gd name="connsiteX3" fmla="*/ 1807338 w 2008153"/>
              <a:gd name="connsiteY3" fmla="*/ 0 h 3393966"/>
              <a:gd name="connsiteX4" fmla="*/ 1949336 w 2008153"/>
              <a:gd name="connsiteY4" fmla="*/ 58818 h 3393966"/>
              <a:gd name="connsiteX5" fmla="*/ 2008153 w 2008153"/>
              <a:gd name="connsiteY5" fmla="*/ 200816 h 3393966"/>
              <a:gd name="connsiteX6" fmla="*/ 2008153 w 2008153"/>
              <a:gd name="connsiteY6" fmla="*/ 3193151 h 3393966"/>
              <a:gd name="connsiteX7" fmla="*/ 1949336 w 2008153"/>
              <a:gd name="connsiteY7" fmla="*/ 3335149 h 3393966"/>
              <a:gd name="connsiteX8" fmla="*/ 1807338 w 2008153"/>
              <a:gd name="connsiteY8" fmla="*/ 3393966 h 3393966"/>
              <a:gd name="connsiteX9" fmla="*/ 200815 w 2008153"/>
              <a:gd name="connsiteY9" fmla="*/ 3393966 h 3393966"/>
              <a:gd name="connsiteX10" fmla="*/ 58817 w 2008153"/>
              <a:gd name="connsiteY10" fmla="*/ 3335149 h 3393966"/>
              <a:gd name="connsiteX11" fmla="*/ 0 w 2008153"/>
              <a:gd name="connsiteY11" fmla="*/ 3193151 h 3393966"/>
              <a:gd name="connsiteX12" fmla="*/ 0 w 2008153"/>
              <a:gd name="connsiteY12" fmla="*/ 200815 h 33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8153" h="3393966">
                <a:moveTo>
                  <a:pt x="0" y="200815"/>
                </a:moveTo>
                <a:cubicBezTo>
                  <a:pt x="0" y="147556"/>
                  <a:pt x="21157" y="96477"/>
                  <a:pt x="58818" y="58817"/>
                </a:cubicBezTo>
                <a:cubicBezTo>
                  <a:pt x="96478" y="21157"/>
                  <a:pt x="147556" y="0"/>
                  <a:pt x="200816" y="0"/>
                </a:cubicBezTo>
                <a:lnTo>
                  <a:pt x="1807338" y="0"/>
                </a:lnTo>
                <a:cubicBezTo>
                  <a:pt x="1860597" y="0"/>
                  <a:pt x="1911676" y="21157"/>
                  <a:pt x="1949336" y="58818"/>
                </a:cubicBezTo>
                <a:cubicBezTo>
                  <a:pt x="1986996" y="96478"/>
                  <a:pt x="2008153" y="147556"/>
                  <a:pt x="2008153" y="200816"/>
                </a:cubicBezTo>
                <a:lnTo>
                  <a:pt x="2008153" y="3193151"/>
                </a:lnTo>
                <a:cubicBezTo>
                  <a:pt x="2008153" y="3246410"/>
                  <a:pt x="1986996" y="3297489"/>
                  <a:pt x="1949336" y="3335149"/>
                </a:cubicBezTo>
                <a:cubicBezTo>
                  <a:pt x="1911676" y="3372809"/>
                  <a:pt x="1860598" y="3393966"/>
                  <a:pt x="1807338" y="3393966"/>
                </a:cubicBezTo>
                <a:lnTo>
                  <a:pt x="200815" y="3393966"/>
                </a:lnTo>
                <a:cubicBezTo>
                  <a:pt x="147556" y="3393966"/>
                  <a:pt x="96477" y="3372809"/>
                  <a:pt x="58817" y="3335149"/>
                </a:cubicBezTo>
                <a:cubicBezTo>
                  <a:pt x="21157" y="3297489"/>
                  <a:pt x="0" y="3246411"/>
                  <a:pt x="0" y="3193151"/>
                </a:cubicBezTo>
                <a:lnTo>
                  <a:pt x="0" y="200815"/>
                </a:lnTo>
                <a:close/>
              </a:path>
            </a:pathLst>
          </a:cu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8571" tIns="68571" rIns="68571" bIns="2948593" numCol="1" spcCol="1270" anchor="t" anchorCtr="0">
            <a:noAutofit/>
          </a:bodyPr>
          <a:lstStyle/>
          <a:p>
            <a:pPr algn="ctr" defTabSz="1083304">
              <a:lnSpc>
                <a:spcPct val="90000"/>
              </a:lnSpc>
              <a:spcAft>
                <a:spcPct val="35000"/>
              </a:spcAft>
            </a:pPr>
            <a:r>
              <a:rPr lang="en-US" sz="2000" b="1" dirty="0" smtClean="0">
                <a:solidFill>
                  <a:srgbClr val="000000">
                    <a:hueOff val="0"/>
                    <a:satOff val="0"/>
                    <a:lumOff val="0"/>
                    <a:alphaOff val="0"/>
                  </a:srgbClr>
                </a:solidFill>
              </a:rPr>
              <a:t>Security</a:t>
            </a:r>
            <a:endParaRPr lang="el-GR" sz="2000" b="1" dirty="0" smtClean="0">
              <a:solidFill>
                <a:srgbClr val="000000">
                  <a:hueOff val="0"/>
                  <a:satOff val="0"/>
                  <a:lumOff val="0"/>
                  <a:alphaOff val="0"/>
                </a:srgbClr>
              </a:solidFill>
            </a:endParaRPr>
          </a:p>
        </p:txBody>
      </p:sp>
      <p:sp>
        <p:nvSpPr>
          <p:cNvPr id="13" name="Freeform 12"/>
          <p:cNvSpPr/>
          <p:nvPr/>
        </p:nvSpPr>
        <p:spPr>
          <a:xfrm>
            <a:off x="723901" y="1837971"/>
            <a:ext cx="1974559" cy="1053607"/>
          </a:xfrm>
          <a:custGeom>
            <a:avLst/>
            <a:gdLst>
              <a:gd name="connsiteX0" fmla="*/ 0 w 1606522"/>
              <a:gd name="connsiteY0" fmla="*/ 112326 h 1123259"/>
              <a:gd name="connsiteX1" fmla="*/ 32900 w 1606522"/>
              <a:gd name="connsiteY1" fmla="*/ 32900 h 1123259"/>
              <a:gd name="connsiteX2" fmla="*/ 112327 w 1606522"/>
              <a:gd name="connsiteY2" fmla="*/ 1 h 1123259"/>
              <a:gd name="connsiteX3" fmla="*/ 1494196 w 1606522"/>
              <a:gd name="connsiteY3" fmla="*/ 0 h 1123259"/>
              <a:gd name="connsiteX4" fmla="*/ 1573622 w 1606522"/>
              <a:gd name="connsiteY4" fmla="*/ 32900 h 1123259"/>
              <a:gd name="connsiteX5" fmla="*/ 1606521 w 1606522"/>
              <a:gd name="connsiteY5" fmla="*/ 112327 h 1123259"/>
              <a:gd name="connsiteX6" fmla="*/ 1606522 w 1606522"/>
              <a:gd name="connsiteY6" fmla="*/ 1010933 h 1123259"/>
              <a:gd name="connsiteX7" fmla="*/ 1573622 w 1606522"/>
              <a:gd name="connsiteY7" fmla="*/ 1090359 h 1123259"/>
              <a:gd name="connsiteX8" fmla="*/ 1494195 w 1606522"/>
              <a:gd name="connsiteY8" fmla="*/ 1123259 h 1123259"/>
              <a:gd name="connsiteX9" fmla="*/ 112326 w 1606522"/>
              <a:gd name="connsiteY9" fmla="*/ 1123259 h 1123259"/>
              <a:gd name="connsiteX10" fmla="*/ 32900 w 1606522"/>
              <a:gd name="connsiteY10" fmla="*/ 1090359 h 1123259"/>
              <a:gd name="connsiteX11" fmla="*/ 1 w 1606522"/>
              <a:gd name="connsiteY11" fmla="*/ 1010932 h 1123259"/>
              <a:gd name="connsiteX12" fmla="*/ 0 w 1606522"/>
              <a:gd name="connsiteY12" fmla="*/ 112326 h 112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1123259">
                <a:moveTo>
                  <a:pt x="0" y="112326"/>
                </a:moveTo>
                <a:cubicBezTo>
                  <a:pt x="0" y="82535"/>
                  <a:pt x="11834" y="53965"/>
                  <a:pt x="32900" y="32900"/>
                </a:cubicBezTo>
                <a:cubicBezTo>
                  <a:pt x="53965" y="11835"/>
                  <a:pt x="82536" y="1"/>
                  <a:pt x="112327" y="1"/>
                </a:cubicBezTo>
                <a:lnTo>
                  <a:pt x="1494196" y="0"/>
                </a:lnTo>
                <a:cubicBezTo>
                  <a:pt x="1523987" y="0"/>
                  <a:pt x="1552557" y="11834"/>
                  <a:pt x="1573622" y="32900"/>
                </a:cubicBezTo>
                <a:cubicBezTo>
                  <a:pt x="1594687" y="53965"/>
                  <a:pt x="1606521" y="82536"/>
                  <a:pt x="1606521" y="112327"/>
                </a:cubicBezTo>
                <a:cubicBezTo>
                  <a:pt x="1606521" y="411862"/>
                  <a:pt x="1606522" y="711398"/>
                  <a:pt x="1606522" y="1010933"/>
                </a:cubicBezTo>
                <a:cubicBezTo>
                  <a:pt x="1606522" y="1040724"/>
                  <a:pt x="1594688" y="1069294"/>
                  <a:pt x="1573622" y="1090359"/>
                </a:cubicBezTo>
                <a:cubicBezTo>
                  <a:pt x="1552557" y="1111424"/>
                  <a:pt x="1523986" y="1123259"/>
                  <a:pt x="1494195" y="1123259"/>
                </a:cubicBezTo>
                <a:lnTo>
                  <a:pt x="112326" y="1123259"/>
                </a:lnTo>
                <a:cubicBezTo>
                  <a:pt x="82535" y="1123259"/>
                  <a:pt x="53965" y="1111425"/>
                  <a:pt x="32900" y="1090359"/>
                </a:cubicBezTo>
                <a:cubicBezTo>
                  <a:pt x="11835" y="1069294"/>
                  <a:pt x="1" y="1040723"/>
                  <a:pt x="1" y="1010932"/>
                </a:cubicBezTo>
                <a:cubicBezTo>
                  <a:pt x="1" y="711397"/>
                  <a:pt x="0" y="411861"/>
                  <a:pt x="0" y="112326"/>
                </a:cubicBez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chemeClr val="bg1"/>
                </a:solidFill>
              </a:rPr>
              <a:t>Advanced Security</a:t>
            </a:r>
            <a:br>
              <a:rPr lang="en-US" sz="1600" b="1" dirty="0" smtClean="0">
                <a:solidFill>
                  <a:schemeClr val="bg1"/>
                </a:solidFill>
              </a:rPr>
            </a:br>
            <a:r>
              <a:rPr lang="en-US" sz="1600" b="1" dirty="0" smtClean="0">
                <a:solidFill>
                  <a:schemeClr val="bg1"/>
                </a:solidFill>
              </a:rPr>
              <a:t>Label Security</a:t>
            </a:r>
            <a:br>
              <a:rPr lang="en-US" sz="1600" b="1" dirty="0" smtClean="0">
                <a:solidFill>
                  <a:schemeClr val="bg1"/>
                </a:solidFill>
              </a:rPr>
            </a:br>
            <a:r>
              <a:rPr lang="en-US" sz="1600" b="1" dirty="0" smtClean="0">
                <a:solidFill>
                  <a:schemeClr val="bg1"/>
                </a:solidFill>
              </a:rPr>
              <a:t>Database Vault</a:t>
            </a:r>
            <a:endParaRPr lang="el-GR" sz="1600" b="1" dirty="0" smtClean="0">
              <a:solidFill>
                <a:schemeClr val="bg1"/>
              </a:solidFill>
            </a:endParaRPr>
          </a:p>
        </p:txBody>
      </p:sp>
      <p:sp>
        <p:nvSpPr>
          <p:cNvPr id="14" name="Freeform 13"/>
          <p:cNvSpPr/>
          <p:nvPr/>
        </p:nvSpPr>
        <p:spPr>
          <a:xfrm>
            <a:off x="752476" y="3042959"/>
            <a:ext cx="1945348" cy="857046"/>
          </a:xfrm>
          <a:custGeom>
            <a:avLst/>
            <a:gdLst>
              <a:gd name="connsiteX0" fmla="*/ 0 w 1606522"/>
              <a:gd name="connsiteY0" fmla="*/ 98377 h 983771"/>
              <a:gd name="connsiteX1" fmla="*/ 28814 w 1606522"/>
              <a:gd name="connsiteY1" fmla="*/ 28814 h 983771"/>
              <a:gd name="connsiteX2" fmla="*/ 98377 w 1606522"/>
              <a:gd name="connsiteY2" fmla="*/ 0 h 983771"/>
              <a:gd name="connsiteX3" fmla="*/ 1508145 w 1606522"/>
              <a:gd name="connsiteY3" fmla="*/ 0 h 983771"/>
              <a:gd name="connsiteX4" fmla="*/ 1577708 w 1606522"/>
              <a:gd name="connsiteY4" fmla="*/ 28814 h 983771"/>
              <a:gd name="connsiteX5" fmla="*/ 1606522 w 1606522"/>
              <a:gd name="connsiteY5" fmla="*/ 98377 h 983771"/>
              <a:gd name="connsiteX6" fmla="*/ 1606522 w 1606522"/>
              <a:gd name="connsiteY6" fmla="*/ 885394 h 983771"/>
              <a:gd name="connsiteX7" fmla="*/ 1577708 w 1606522"/>
              <a:gd name="connsiteY7" fmla="*/ 954957 h 983771"/>
              <a:gd name="connsiteX8" fmla="*/ 1508145 w 1606522"/>
              <a:gd name="connsiteY8" fmla="*/ 983771 h 983771"/>
              <a:gd name="connsiteX9" fmla="*/ 98377 w 1606522"/>
              <a:gd name="connsiteY9" fmla="*/ 983771 h 983771"/>
              <a:gd name="connsiteX10" fmla="*/ 28814 w 1606522"/>
              <a:gd name="connsiteY10" fmla="*/ 954957 h 983771"/>
              <a:gd name="connsiteX11" fmla="*/ 0 w 1606522"/>
              <a:gd name="connsiteY11" fmla="*/ 885394 h 983771"/>
              <a:gd name="connsiteX12" fmla="*/ 0 w 1606522"/>
              <a:gd name="connsiteY12" fmla="*/ 98377 h 9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983771">
                <a:moveTo>
                  <a:pt x="0" y="98377"/>
                </a:moveTo>
                <a:cubicBezTo>
                  <a:pt x="0" y="72286"/>
                  <a:pt x="10365" y="47263"/>
                  <a:pt x="28814" y="28814"/>
                </a:cubicBezTo>
                <a:cubicBezTo>
                  <a:pt x="47263" y="10365"/>
                  <a:pt x="72286" y="0"/>
                  <a:pt x="98377" y="0"/>
                </a:cubicBezTo>
                <a:lnTo>
                  <a:pt x="1508145" y="0"/>
                </a:lnTo>
                <a:cubicBezTo>
                  <a:pt x="1534236" y="0"/>
                  <a:pt x="1559259" y="10365"/>
                  <a:pt x="1577708" y="28814"/>
                </a:cubicBezTo>
                <a:cubicBezTo>
                  <a:pt x="1596157" y="47263"/>
                  <a:pt x="1606522" y="72286"/>
                  <a:pt x="1606522" y="98377"/>
                </a:cubicBezTo>
                <a:lnTo>
                  <a:pt x="1606522" y="885394"/>
                </a:lnTo>
                <a:cubicBezTo>
                  <a:pt x="1606522" y="911485"/>
                  <a:pt x="1596157" y="936508"/>
                  <a:pt x="1577708" y="954957"/>
                </a:cubicBezTo>
                <a:cubicBezTo>
                  <a:pt x="1559259" y="973406"/>
                  <a:pt x="1534236" y="983771"/>
                  <a:pt x="1508145" y="983771"/>
                </a:cubicBezTo>
                <a:lnTo>
                  <a:pt x="98377" y="983771"/>
                </a:lnTo>
                <a:cubicBezTo>
                  <a:pt x="72286" y="983771"/>
                  <a:pt x="47263" y="973406"/>
                  <a:pt x="28814" y="954957"/>
                </a:cubicBezTo>
                <a:cubicBezTo>
                  <a:pt x="10365" y="936508"/>
                  <a:pt x="0" y="911485"/>
                  <a:pt x="0" y="885394"/>
                </a:cubicBezTo>
                <a:lnTo>
                  <a:pt x="0" y="98377"/>
                </a:ln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rgbClr val="FFFFFF"/>
                </a:solidFill>
              </a:rPr>
              <a:t>Cloud File System</a:t>
            </a:r>
            <a:br>
              <a:rPr lang="en-US" sz="1600" b="1" dirty="0" smtClean="0">
                <a:solidFill>
                  <a:srgbClr val="FFFFFF"/>
                </a:solidFill>
              </a:rPr>
            </a:br>
            <a:r>
              <a:rPr lang="en-US" sz="1600" b="1" dirty="0" smtClean="0">
                <a:solidFill>
                  <a:srgbClr val="FFFFFF"/>
                </a:solidFill>
              </a:rPr>
              <a:t>Secure Backup</a:t>
            </a:r>
            <a:br>
              <a:rPr lang="en-US" sz="1600" b="1" dirty="0" smtClean="0">
                <a:solidFill>
                  <a:srgbClr val="FFFFFF"/>
                </a:solidFill>
              </a:rPr>
            </a:br>
            <a:r>
              <a:rPr lang="en-US" sz="1600" b="1" dirty="0" smtClean="0">
                <a:solidFill>
                  <a:srgbClr val="FFFFFF"/>
                </a:solidFill>
              </a:rPr>
              <a:t>Audit Vault</a:t>
            </a:r>
            <a:br>
              <a:rPr lang="en-US" sz="1600" b="1" dirty="0" smtClean="0">
                <a:solidFill>
                  <a:srgbClr val="FFFFFF"/>
                </a:solidFill>
              </a:rPr>
            </a:br>
            <a:r>
              <a:rPr lang="en-US" sz="1600" b="1" dirty="0" smtClean="0">
                <a:solidFill>
                  <a:srgbClr val="FFFFFF"/>
                </a:solidFill>
              </a:rPr>
              <a:t>Database Firewall</a:t>
            </a:r>
            <a:endParaRPr lang="el-GR" sz="1600" b="1" dirty="0" smtClean="0">
              <a:solidFill>
                <a:srgbClr val="FFFFFF"/>
              </a:solidFill>
            </a:endParaRPr>
          </a:p>
        </p:txBody>
      </p:sp>
      <p:sp>
        <p:nvSpPr>
          <p:cNvPr id="15" name="Freeform 14"/>
          <p:cNvSpPr/>
          <p:nvPr/>
        </p:nvSpPr>
        <p:spPr>
          <a:xfrm>
            <a:off x="3467017" y="1307306"/>
            <a:ext cx="2257508" cy="2739259"/>
          </a:xfrm>
          <a:custGeom>
            <a:avLst/>
            <a:gdLst>
              <a:gd name="connsiteX0" fmla="*/ 0 w 2008153"/>
              <a:gd name="connsiteY0" fmla="*/ 200815 h 3393966"/>
              <a:gd name="connsiteX1" fmla="*/ 58818 w 2008153"/>
              <a:gd name="connsiteY1" fmla="*/ 58817 h 3393966"/>
              <a:gd name="connsiteX2" fmla="*/ 200816 w 2008153"/>
              <a:gd name="connsiteY2" fmla="*/ 0 h 3393966"/>
              <a:gd name="connsiteX3" fmla="*/ 1807338 w 2008153"/>
              <a:gd name="connsiteY3" fmla="*/ 0 h 3393966"/>
              <a:gd name="connsiteX4" fmla="*/ 1949336 w 2008153"/>
              <a:gd name="connsiteY4" fmla="*/ 58818 h 3393966"/>
              <a:gd name="connsiteX5" fmla="*/ 2008153 w 2008153"/>
              <a:gd name="connsiteY5" fmla="*/ 200816 h 3393966"/>
              <a:gd name="connsiteX6" fmla="*/ 2008153 w 2008153"/>
              <a:gd name="connsiteY6" fmla="*/ 3193151 h 3393966"/>
              <a:gd name="connsiteX7" fmla="*/ 1949336 w 2008153"/>
              <a:gd name="connsiteY7" fmla="*/ 3335149 h 3393966"/>
              <a:gd name="connsiteX8" fmla="*/ 1807338 w 2008153"/>
              <a:gd name="connsiteY8" fmla="*/ 3393966 h 3393966"/>
              <a:gd name="connsiteX9" fmla="*/ 200815 w 2008153"/>
              <a:gd name="connsiteY9" fmla="*/ 3393966 h 3393966"/>
              <a:gd name="connsiteX10" fmla="*/ 58817 w 2008153"/>
              <a:gd name="connsiteY10" fmla="*/ 3335149 h 3393966"/>
              <a:gd name="connsiteX11" fmla="*/ 0 w 2008153"/>
              <a:gd name="connsiteY11" fmla="*/ 3193151 h 3393966"/>
              <a:gd name="connsiteX12" fmla="*/ 0 w 2008153"/>
              <a:gd name="connsiteY12" fmla="*/ 200815 h 33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8153" h="3393966">
                <a:moveTo>
                  <a:pt x="0" y="200815"/>
                </a:moveTo>
                <a:cubicBezTo>
                  <a:pt x="0" y="147556"/>
                  <a:pt x="21157" y="96477"/>
                  <a:pt x="58818" y="58817"/>
                </a:cubicBezTo>
                <a:cubicBezTo>
                  <a:pt x="96478" y="21157"/>
                  <a:pt x="147556" y="0"/>
                  <a:pt x="200816" y="0"/>
                </a:cubicBezTo>
                <a:lnTo>
                  <a:pt x="1807338" y="0"/>
                </a:lnTo>
                <a:cubicBezTo>
                  <a:pt x="1860597" y="0"/>
                  <a:pt x="1911676" y="21157"/>
                  <a:pt x="1949336" y="58818"/>
                </a:cubicBezTo>
                <a:cubicBezTo>
                  <a:pt x="1986996" y="96478"/>
                  <a:pt x="2008153" y="147556"/>
                  <a:pt x="2008153" y="200816"/>
                </a:cubicBezTo>
                <a:lnTo>
                  <a:pt x="2008153" y="3193151"/>
                </a:lnTo>
                <a:cubicBezTo>
                  <a:pt x="2008153" y="3246410"/>
                  <a:pt x="1986996" y="3297489"/>
                  <a:pt x="1949336" y="3335149"/>
                </a:cubicBezTo>
                <a:cubicBezTo>
                  <a:pt x="1911676" y="3372809"/>
                  <a:pt x="1860598" y="3393966"/>
                  <a:pt x="1807338" y="3393966"/>
                </a:cubicBezTo>
                <a:lnTo>
                  <a:pt x="200815" y="3393966"/>
                </a:lnTo>
                <a:cubicBezTo>
                  <a:pt x="147556" y="3393966"/>
                  <a:pt x="96477" y="3372809"/>
                  <a:pt x="58817" y="3335149"/>
                </a:cubicBezTo>
                <a:cubicBezTo>
                  <a:pt x="21157" y="3297489"/>
                  <a:pt x="0" y="3246411"/>
                  <a:pt x="0" y="3193151"/>
                </a:cubicBezTo>
                <a:lnTo>
                  <a:pt x="0" y="200815"/>
                </a:lnTo>
                <a:close/>
              </a:path>
            </a:pathLst>
          </a:cu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8571" tIns="68571" rIns="68571" bIns="2948593" numCol="1" spcCol="1270" anchor="t" anchorCtr="0">
            <a:noAutofit/>
          </a:bodyPr>
          <a:lstStyle/>
          <a:p>
            <a:pPr algn="ctr" defTabSz="1083304">
              <a:lnSpc>
                <a:spcPct val="90000"/>
              </a:lnSpc>
              <a:spcAft>
                <a:spcPct val="35000"/>
              </a:spcAft>
            </a:pPr>
            <a:r>
              <a:rPr lang="en-US" sz="2000" b="1" dirty="0" smtClean="0">
                <a:solidFill>
                  <a:srgbClr val="000000">
                    <a:hueOff val="0"/>
                    <a:satOff val="0"/>
                    <a:lumOff val="0"/>
                    <a:alphaOff val="0"/>
                  </a:srgbClr>
                </a:solidFill>
              </a:rPr>
              <a:t>Performance &amp; Availability</a:t>
            </a:r>
            <a:endParaRPr lang="el-GR" sz="2000" b="1" dirty="0" smtClean="0">
              <a:solidFill>
                <a:srgbClr val="000000">
                  <a:hueOff val="0"/>
                  <a:satOff val="0"/>
                  <a:lumOff val="0"/>
                  <a:alphaOff val="0"/>
                </a:srgbClr>
              </a:solidFill>
            </a:endParaRPr>
          </a:p>
        </p:txBody>
      </p:sp>
      <p:sp>
        <p:nvSpPr>
          <p:cNvPr id="16" name="Freeform 15"/>
          <p:cNvSpPr/>
          <p:nvPr/>
        </p:nvSpPr>
        <p:spPr>
          <a:xfrm>
            <a:off x="3617499" y="1853952"/>
            <a:ext cx="1926051" cy="346323"/>
          </a:xfrm>
          <a:custGeom>
            <a:avLst/>
            <a:gdLst>
              <a:gd name="connsiteX0" fmla="*/ 0 w 1606522"/>
              <a:gd name="connsiteY0" fmla="*/ 45699 h 456994"/>
              <a:gd name="connsiteX1" fmla="*/ 13385 w 1606522"/>
              <a:gd name="connsiteY1" fmla="*/ 13385 h 456994"/>
              <a:gd name="connsiteX2" fmla="*/ 45699 w 1606522"/>
              <a:gd name="connsiteY2" fmla="*/ 0 h 456994"/>
              <a:gd name="connsiteX3" fmla="*/ 1560823 w 1606522"/>
              <a:gd name="connsiteY3" fmla="*/ 0 h 456994"/>
              <a:gd name="connsiteX4" fmla="*/ 1593137 w 1606522"/>
              <a:gd name="connsiteY4" fmla="*/ 13385 h 456994"/>
              <a:gd name="connsiteX5" fmla="*/ 1606522 w 1606522"/>
              <a:gd name="connsiteY5" fmla="*/ 45699 h 456994"/>
              <a:gd name="connsiteX6" fmla="*/ 1606522 w 1606522"/>
              <a:gd name="connsiteY6" fmla="*/ 411295 h 456994"/>
              <a:gd name="connsiteX7" fmla="*/ 1593137 w 1606522"/>
              <a:gd name="connsiteY7" fmla="*/ 443609 h 456994"/>
              <a:gd name="connsiteX8" fmla="*/ 1560823 w 1606522"/>
              <a:gd name="connsiteY8" fmla="*/ 456994 h 456994"/>
              <a:gd name="connsiteX9" fmla="*/ 45699 w 1606522"/>
              <a:gd name="connsiteY9" fmla="*/ 456994 h 456994"/>
              <a:gd name="connsiteX10" fmla="*/ 13385 w 1606522"/>
              <a:gd name="connsiteY10" fmla="*/ 443609 h 456994"/>
              <a:gd name="connsiteX11" fmla="*/ 0 w 1606522"/>
              <a:gd name="connsiteY11" fmla="*/ 411295 h 456994"/>
              <a:gd name="connsiteX12" fmla="*/ 0 w 1606522"/>
              <a:gd name="connsiteY12" fmla="*/ 45699 h 45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456994">
                <a:moveTo>
                  <a:pt x="0" y="45699"/>
                </a:moveTo>
                <a:cubicBezTo>
                  <a:pt x="0" y="33579"/>
                  <a:pt x="4815" y="21955"/>
                  <a:pt x="13385" y="13385"/>
                </a:cubicBezTo>
                <a:cubicBezTo>
                  <a:pt x="21955" y="4815"/>
                  <a:pt x="33579" y="0"/>
                  <a:pt x="45699" y="0"/>
                </a:cubicBezTo>
                <a:lnTo>
                  <a:pt x="1560823" y="0"/>
                </a:lnTo>
                <a:cubicBezTo>
                  <a:pt x="1572943" y="0"/>
                  <a:pt x="1584567" y="4815"/>
                  <a:pt x="1593137" y="13385"/>
                </a:cubicBezTo>
                <a:cubicBezTo>
                  <a:pt x="1601707" y="21955"/>
                  <a:pt x="1606522" y="33579"/>
                  <a:pt x="1606522" y="45699"/>
                </a:cubicBezTo>
                <a:lnTo>
                  <a:pt x="1606522" y="411295"/>
                </a:lnTo>
                <a:cubicBezTo>
                  <a:pt x="1606522" y="423415"/>
                  <a:pt x="1601707" y="435039"/>
                  <a:pt x="1593137" y="443609"/>
                </a:cubicBezTo>
                <a:cubicBezTo>
                  <a:pt x="1584567" y="452179"/>
                  <a:pt x="1572943" y="456994"/>
                  <a:pt x="1560823" y="456994"/>
                </a:cubicBezTo>
                <a:lnTo>
                  <a:pt x="45699" y="456994"/>
                </a:lnTo>
                <a:cubicBezTo>
                  <a:pt x="33579" y="456994"/>
                  <a:pt x="21955" y="452179"/>
                  <a:pt x="13385" y="443609"/>
                </a:cubicBezTo>
                <a:cubicBezTo>
                  <a:pt x="4815" y="435039"/>
                  <a:pt x="0" y="423415"/>
                  <a:pt x="0" y="411295"/>
                </a:cubicBezTo>
                <a:lnTo>
                  <a:pt x="0" y="45699"/>
                </a:ln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rgbClr val="FFFFFF"/>
                </a:solidFill>
              </a:rPr>
              <a:t>Active Data Guard</a:t>
            </a:r>
            <a:br>
              <a:rPr lang="en-US" sz="1600" b="1" dirty="0" smtClean="0">
                <a:solidFill>
                  <a:srgbClr val="FFFFFF"/>
                </a:solidFill>
              </a:rPr>
            </a:br>
            <a:r>
              <a:rPr lang="en-US" sz="1600" b="1" dirty="0" smtClean="0">
                <a:solidFill>
                  <a:srgbClr val="FFFFFF"/>
                </a:solidFill>
              </a:rPr>
              <a:t>In-Memory DB </a:t>
            </a:r>
            <a:endParaRPr lang="el-GR" sz="1600" b="1" dirty="0" smtClean="0">
              <a:solidFill>
                <a:srgbClr val="FFFFFF"/>
              </a:solidFill>
            </a:endParaRPr>
          </a:p>
        </p:txBody>
      </p:sp>
      <p:sp>
        <p:nvSpPr>
          <p:cNvPr id="17" name="Freeform 16"/>
          <p:cNvSpPr/>
          <p:nvPr/>
        </p:nvSpPr>
        <p:spPr>
          <a:xfrm>
            <a:off x="3617502" y="2300288"/>
            <a:ext cx="1973673" cy="1196526"/>
          </a:xfrm>
          <a:custGeom>
            <a:avLst/>
            <a:gdLst>
              <a:gd name="connsiteX0" fmla="*/ 0 w 1606522"/>
              <a:gd name="connsiteY0" fmla="*/ 119985 h 1199851"/>
              <a:gd name="connsiteX1" fmla="*/ 35143 w 1606522"/>
              <a:gd name="connsiteY1" fmla="*/ 35143 h 1199851"/>
              <a:gd name="connsiteX2" fmla="*/ 119985 w 1606522"/>
              <a:gd name="connsiteY2" fmla="*/ 0 h 1199851"/>
              <a:gd name="connsiteX3" fmla="*/ 1486537 w 1606522"/>
              <a:gd name="connsiteY3" fmla="*/ 0 h 1199851"/>
              <a:gd name="connsiteX4" fmla="*/ 1571379 w 1606522"/>
              <a:gd name="connsiteY4" fmla="*/ 35143 h 1199851"/>
              <a:gd name="connsiteX5" fmla="*/ 1606522 w 1606522"/>
              <a:gd name="connsiteY5" fmla="*/ 119985 h 1199851"/>
              <a:gd name="connsiteX6" fmla="*/ 1606522 w 1606522"/>
              <a:gd name="connsiteY6" fmla="*/ 1079866 h 1199851"/>
              <a:gd name="connsiteX7" fmla="*/ 1571379 w 1606522"/>
              <a:gd name="connsiteY7" fmla="*/ 1164708 h 1199851"/>
              <a:gd name="connsiteX8" fmla="*/ 1486537 w 1606522"/>
              <a:gd name="connsiteY8" fmla="*/ 1199851 h 1199851"/>
              <a:gd name="connsiteX9" fmla="*/ 119985 w 1606522"/>
              <a:gd name="connsiteY9" fmla="*/ 1199851 h 1199851"/>
              <a:gd name="connsiteX10" fmla="*/ 35143 w 1606522"/>
              <a:gd name="connsiteY10" fmla="*/ 1164708 h 1199851"/>
              <a:gd name="connsiteX11" fmla="*/ 0 w 1606522"/>
              <a:gd name="connsiteY11" fmla="*/ 1079866 h 1199851"/>
              <a:gd name="connsiteX12" fmla="*/ 0 w 1606522"/>
              <a:gd name="connsiteY12" fmla="*/ 119985 h 11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1199851">
                <a:moveTo>
                  <a:pt x="0" y="119985"/>
                </a:moveTo>
                <a:cubicBezTo>
                  <a:pt x="0" y="88163"/>
                  <a:pt x="12641" y="57644"/>
                  <a:pt x="35143" y="35143"/>
                </a:cubicBezTo>
                <a:cubicBezTo>
                  <a:pt x="57645" y="12641"/>
                  <a:pt x="88163" y="0"/>
                  <a:pt x="119985" y="0"/>
                </a:cubicBezTo>
                <a:lnTo>
                  <a:pt x="1486537" y="0"/>
                </a:lnTo>
                <a:cubicBezTo>
                  <a:pt x="1518359" y="0"/>
                  <a:pt x="1548878" y="12641"/>
                  <a:pt x="1571379" y="35143"/>
                </a:cubicBezTo>
                <a:cubicBezTo>
                  <a:pt x="1593881" y="57645"/>
                  <a:pt x="1606522" y="88163"/>
                  <a:pt x="1606522" y="119985"/>
                </a:cubicBezTo>
                <a:lnTo>
                  <a:pt x="1606522" y="1079866"/>
                </a:lnTo>
                <a:cubicBezTo>
                  <a:pt x="1606522" y="1111688"/>
                  <a:pt x="1593881" y="1142207"/>
                  <a:pt x="1571379" y="1164708"/>
                </a:cubicBezTo>
                <a:cubicBezTo>
                  <a:pt x="1548877" y="1187210"/>
                  <a:pt x="1518359" y="1199851"/>
                  <a:pt x="1486537" y="1199851"/>
                </a:cubicBezTo>
                <a:lnTo>
                  <a:pt x="119985" y="1199851"/>
                </a:lnTo>
                <a:cubicBezTo>
                  <a:pt x="88163" y="1199851"/>
                  <a:pt x="57644" y="1187210"/>
                  <a:pt x="35143" y="1164708"/>
                </a:cubicBezTo>
                <a:cubicBezTo>
                  <a:pt x="12641" y="1142206"/>
                  <a:pt x="0" y="1111688"/>
                  <a:pt x="0" y="1079866"/>
                </a:cubicBezTo>
                <a:lnTo>
                  <a:pt x="0" y="119985"/>
                </a:ln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rgbClr val="FFFFFF"/>
                </a:solidFill>
              </a:rPr>
              <a:t>Partitioning</a:t>
            </a:r>
            <a:br>
              <a:rPr lang="en-US" sz="1600" b="1" dirty="0" smtClean="0">
                <a:solidFill>
                  <a:srgbClr val="FFFFFF"/>
                </a:solidFill>
              </a:rPr>
            </a:br>
            <a:r>
              <a:rPr lang="en-US" sz="1600" b="1" dirty="0" smtClean="0">
                <a:solidFill>
                  <a:srgbClr val="FFFFFF"/>
                </a:solidFill>
              </a:rPr>
              <a:t>Advanced Compression</a:t>
            </a:r>
            <a:br>
              <a:rPr lang="en-US" sz="1600" b="1" dirty="0" smtClean="0">
                <a:solidFill>
                  <a:srgbClr val="FFFFFF"/>
                </a:solidFill>
              </a:rPr>
            </a:br>
            <a:r>
              <a:rPr lang="en-US" sz="1600" b="1" dirty="0" smtClean="0">
                <a:solidFill>
                  <a:srgbClr val="FFFFFF"/>
                </a:solidFill>
              </a:rPr>
              <a:t>OLAP</a:t>
            </a:r>
            <a:br>
              <a:rPr lang="en-US" sz="1600" b="1" dirty="0" smtClean="0">
                <a:solidFill>
                  <a:srgbClr val="FFFFFF"/>
                </a:solidFill>
              </a:rPr>
            </a:br>
            <a:r>
              <a:rPr lang="en-US" sz="1600" b="1" dirty="0" smtClean="0">
                <a:solidFill>
                  <a:srgbClr val="FFFFFF"/>
                </a:solidFill>
              </a:rPr>
              <a:t>Advanced Analytics</a:t>
            </a:r>
            <a:br>
              <a:rPr lang="en-US" sz="1600" b="1" dirty="0" smtClean="0">
                <a:solidFill>
                  <a:srgbClr val="FFFFFF"/>
                </a:solidFill>
              </a:rPr>
            </a:br>
            <a:r>
              <a:rPr lang="en-US" sz="1600" b="1" dirty="0" smtClean="0">
                <a:solidFill>
                  <a:srgbClr val="FFFFFF"/>
                </a:solidFill>
              </a:rPr>
              <a:t>Spatial</a:t>
            </a:r>
            <a:endParaRPr lang="el-GR" sz="1600" b="1" dirty="0" smtClean="0">
              <a:solidFill>
                <a:srgbClr val="FFFFFF"/>
              </a:solidFill>
            </a:endParaRPr>
          </a:p>
        </p:txBody>
      </p:sp>
      <p:sp>
        <p:nvSpPr>
          <p:cNvPr id="19" name="Freeform 18"/>
          <p:cNvSpPr/>
          <p:nvPr/>
        </p:nvSpPr>
        <p:spPr>
          <a:xfrm>
            <a:off x="3617498" y="3583960"/>
            <a:ext cx="1964152" cy="399614"/>
          </a:xfrm>
          <a:custGeom>
            <a:avLst/>
            <a:gdLst>
              <a:gd name="connsiteX0" fmla="*/ 0 w 1606522"/>
              <a:gd name="connsiteY0" fmla="*/ 49512 h 495124"/>
              <a:gd name="connsiteX1" fmla="*/ 14502 w 1606522"/>
              <a:gd name="connsiteY1" fmla="*/ 14502 h 495124"/>
              <a:gd name="connsiteX2" fmla="*/ 49512 w 1606522"/>
              <a:gd name="connsiteY2" fmla="*/ 0 h 495124"/>
              <a:gd name="connsiteX3" fmla="*/ 1557010 w 1606522"/>
              <a:gd name="connsiteY3" fmla="*/ 0 h 495124"/>
              <a:gd name="connsiteX4" fmla="*/ 1592020 w 1606522"/>
              <a:gd name="connsiteY4" fmla="*/ 14502 h 495124"/>
              <a:gd name="connsiteX5" fmla="*/ 1606522 w 1606522"/>
              <a:gd name="connsiteY5" fmla="*/ 49512 h 495124"/>
              <a:gd name="connsiteX6" fmla="*/ 1606522 w 1606522"/>
              <a:gd name="connsiteY6" fmla="*/ 445612 h 495124"/>
              <a:gd name="connsiteX7" fmla="*/ 1592020 w 1606522"/>
              <a:gd name="connsiteY7" fmla="*/ 480622 h 495124"/>
              <a:gd name="connsiteX8" fmla="*/ 1557010 w 1606522"/>
              <a:gd name="connsiteY8" fmla="*/ 495124 h 495124"/>
              <a:gd name="connsiteX9" fmla="*/ 49512 w 1606522"/>
              <a:gd name="connsiteY9" fmla="*/ 495124 h 495124"/>
              <a:gd name="connsiteX10" fmla="*/ 14502 w 1606522"/>
              <a:gd name="connsiteY10" fmla="*/ 480622 h 495124"/>
              <a:gd name="connsiteX11" fmla="*/ 0 w 1606522"/>
              <a:gd name="connsiteY11" fmla="*/ 445612 h 495124"/>
              <a:gd name="connsiteX12" fmla="*/ 0 w 1606522"/>
              <a:gd name="connsiteY12" fmla="*/ 49512 h 49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495124">
                <a:moveTo>
                  <a:pt x="0" y="49512"/>
                </a:moveTo>
                <a:cubicBezTo>
                  <a:pt x="0" y="36381"/>
                  <a:pt x="5216" y="23787"/>
                  <a:pt x="14502" y="14502"/>
                </a:cubicBezTo>
                <a:cubicBezTo>
                  <a:pt x="23787" y="5217"/>
                  <a:pt x="36381" y="0"/>
                  <a:pt x="49512" y="0"/>
                </a:cubicBezTo>
                <a:lnTo>
                  <a:pt x="1557010" y="0"/>
                </a:lnTo>
                <a:cubicBezTo>
                  <a:pt x="1570141" y="0"/>
                  <a:pt x="1582735" y="5216"/>
                  <a:pt x="1592020" y="14502"/>
                </a:cubicBezTo>
                <a:cubicBezTo>
                  <a:pt x="1601305" y="23787"/>
                  <a:pt x="1606522" y="36381"/>
                  <a:pt x="1606522" y="49512"/>
                </a:cubicBezTo>
                <a:lnTo>
                  <a:pt x="1606522" y="445612"/>
                </a:lnTo>
                <a:cubicBezTo>
                  <a:pt x="1606522" y="458743"/>
                  <a:pt x="1601306" y="471337"/>
                  <a:pt x="1592020" y="480622"/>
                </a:cubicBezTo>
                <a:cubicBezTo>
                  <a:pt x="1582735" y="489907"/>
                  <a:pt x="1570141" y="495124"/>
                  <a:pt x="1557010" y="495124"/>
                </a:cubicBezTo>
                <a:lnTo>
                  <a:pt x="49512" y="495124"/>
                </a:lnTo>
                <a:cubicBezTo>
                  <a:pt x="36381" y="495124"/>
                  <a:pt x="23787" y="489908"/>
                  <a:pt x="14502" y="480622"/>
                </a:cubicBezTo>
                <a:cubicBezTo>
                  <a:pt x="5217" y="471337"/>
                  <a:pt x="0" y="458743"/>
                  <a:pt x="0" y="445612"/>
                </a:cubicBezTo>
                <a:lnTo>
                  <a:pt x="0" y="49512"/>
                </a:ln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rgbClr val="FFFFFF"/>
                </a:solidFill>
              </a:rPr>
              <a:t>Data Integrator </a:t>
            </a:r>
            <a:br>
              <a:rPr lang="en-US" sz="1600" b="1" dirty="0" smtClean="0">
                <a:solidFill>
                  <a:srgbClr val="FFFFFF"/>
                </a:solidFill>
              </a:rPr>
            </a:br>
            <a:r>
              <a:rPr lang="en-US" sz="1600" b="1" dirty="0" err="1" smtClean="0">
                <a:solidFill>
                  <a:srgbClr val="FFFFFF"/>
                </a:solidFill>
              </a:rPr>
              <a:t>GoldenGate</a:t>
            </a:r>
            <a:endParaRPr lang="el-GR" sz="1600" b="1" dirty="0" smtClean="0">
              <a:solidFill>
                <a:srgbClr val="FFFFFF"/>
              </a:solidFill>
            </a:endParaRPr>
          </a:p>
        </p:txBody>
      </p:sp>
      <p:sp>
        <p:nvSpPr>
          <p:cNvPr id="21" name="Freeform 20"/>
          <p:cNvSpPr/>
          <p:nvPr/>
        </p:nvSpPr>
        <p:spPr>
          <a:xfrm>
            <a:off x="6366220" y="1300162"/>
            <a:ext cx="2282480" cy="2728913"/>
          </a:xfrm>
          <a:custGeom>
            <a:avLst/>
            <a:gdLst>
              <a:gd name="connsiteX0" fmla="*/ 0 w 2008153"/>
              <a:gd name="connsiteY0" fmla="*/ 200815 h 3393966"/>
              <a:gd name="connsiteX1" fmla="*/ 58818 w 2008153"/>
              <a:gd name="connsiteY1" fmla="*/ 58817 h 3393966"/>
              <a:gd name="connsiteX2" fmla="*/ 200816 w 2008153"/>
              <a:gd name="connsiteY2" fmla="*/ 0 h 3393966"/>
              <a:gd name="connsiteX3" fmla="*/ 1807338 w 2008153"/>
              <a:gd name="connsiteY3" fmla="*/ 0 h 3393966"/>
              <a:gd name="connsiteX4" fmla="*/ 1949336 w 2008153"/>
              <a:gd name="connsiteY4" fmla="*/ 58818 h 3393966"/>
              <a:gd name="connsiteX5" fmla="*/ 2008153 w 2008153"/>
              <a:gd name="connsiteY5" fmla="*/ 200816 h 3393966"/>
              <a:gd name="connsiteX6" fmla="*/ 2008153 w 2008153"/>
              <a:gd name="connsiteY6" fmla="*/ 3193151 h 3393966"/>
              <a:gd name="connsiteX7" fmla="*/ 1949336 w 2008153"/>
              <a:gd name="connsiteY7" fmla="*/ 3335149 h 3393966"/>
              <a:gd name="connsiteX8" fmla="*/ 1807338 w 2008153"/>
              <a:gd name="connsiteY8" fmla="*/ 3393966 h 3393966"/>
              <a:gd name="connsiteX9" fmla="*/ 200815 w 2008153"/>
              <a:gd name="connsiteY9" fmla="*/ 3393966 h 3393966"/>
              <a:gd name="connsiteX10" fmla="*/ 58817 w 2008153"/>
              <a:gd name="connsiteY10" fmla="*/ 3335149 h 3393966"/>
              <a:gd name="connsiteX11" fmla="*/ 0 w 2008153"/>
              <a:gd name="connsiteY11" fmla="*/ 3193151 h 3393966"/>
              <a:gd name="connsiteX12" fmla="*/ 0 w 2008153"/>
              <a:gd name="connsiteY12" fmla="*/ 200815 h 33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8153" h="3393966">
                <a:moveTo>
                  <a:pt x="0" y="200815"/>
                </a:moveTo>
                <a:cubicBezTo>
                  <a:pt x="0" y="147556"/>
                  <a:pt x="21157" y="96477"/>
                  <a:pt x="58818" y="58817"/>
                </a:cubicBezTo>
                <a:cubicBezTo>
                  <a:pt x="96478" y="21157"/>
                  <a:pt x="147556" y="0"/>
                  <a:pt x="200816" y="0"/>
                </a:cubicBezTo>
                <a:lnTo>
                  <a:pt x="1807338" y="0"/>
                </a:lnTo>
                <a:cubicBezTo>
                  <a:pt x="1860597" y="0"/>
                  <a:pt x="1911676" y="21157"/>
                  <a:pt x="1949336" y="58818"/>
                </a:cubicBezTo>
                <a:cubicBezTo>
                  <a:pt x="1986996" y="96478"/>
                  <a:pt x="2008153" y="147556"/>
                  <a:pt x="2008153" y="200816"/>
                </a:cubicBezTo>
                <a:lnTo>
                  <a:pt x="2008153" y="3193151"/>
                </a:lnTo>
                <a:cubicBezTo>
                  <a:pt x="2008153" y="3246410"/>
                  <a:pt x="1986996" y="3297489"/>
                  <a:pt x="1949336" y="3335149"/>
                </a:cubicBezTo>
                <a:cubicBezTo>
                  <a:pt x="1911676" y="3372809"/>
                  <a:pt x="1860598" y="3393966"/>
                  <a:pt x="1807338" y="3393966"/>
                </a:cubicBezTo>
                <a:lnTo>
                  <a:pt x="200815" y="3393966"/>
                </a:lnTo>
                <a:cubicBezTo>
                  <a:pt x="147556" y="3393966"/>
                  <a:pt x="96477" y="3372809"/>
                  <a:pt x="58817" y="3335149"/>
                </a:cubicBezTo>
                <a:cubicBezTo>
                  <a:pt x="21157" y="3297489"/>
                  <a:pt x="0" y="3246411"/>
                  <a:pt x="0" y="3193151"/>
                </a:cubicBezTo>
                <a:lnTo>
                  <a:pt x="0" y="200815"/>
                </a:lnTo>
                <a:close/>
              </a:path>
            </a:pathLst>
          </a:cu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8571" tIns="68571" rIns="68571" bIns="2948593" numCol="1" spcCol="1270" anchor="t" anchorCtr="0">
            <a:noAutofit/>
          </a:bodyPr>
          <a:lstStyle/>
          <a:p>
            <a:pPr algn="ctr" defTabSz="1083304">
              <a:lnSpc>
                <a:spcPct val="90000"/>
              </a:lnSpc>
              <a:spcAft>
                <a:spcPct val="35000"/>
              </a:spcAft>
            </a:pPr>
            <a:r>
              <a:rPr lang="en-US" sz="2000" b="1" dirty="0" smtClean="0">
                <a:solidFill>
                  <a:srgbClr val="000000">
                    <a:hueOff val="0"/>
                    <a:satOff val="0"/>
                    <a:lumOff val="0"/>
                    <a:alphaOff val="0"/>
                  </a:srgbClr>
                </a:solidFill>
              </a:rPr>
              <a:t>Manageability</a:t>
            </a:r>
            <a:endParaRPr lang="el-GR" sz="2000" b="1" dirty="0" smtClean="0">
              <a:solidFill>
                <a:srgbClr val="000000">
                  <a:hueOff val="0"/>
                  <a:satOff val="0"/>
                  <a:lumOff val="0"/>
                  <a:alphaOff val="0"/>
                </a:srgbClr>
              </a:solidFill>
            </a:endParaRPr>
          </a:p>
        </p:txBody>
      </p:sp>
      <p:sp>
        <p:nvSpPr>
          <p:cNvPr id="22" name="Freeform 21"/>
          <p:cNvSpPr/>
          <p:nvPr/>
        </p:nvSpPr>
        <p:spPr>
          <a:xfrm>
            <a:off x="6534151" y="1942640"/>
            <a:ext cx="1975380" cy="1903950"/>
          </a:xfrm>
          <a:custGeom>
            <a:avLst/>
            <a:gdLst>
              <a:gd name="connsiteX0" fmla="*/ 0 w 1606522"/>
              <a:gd name="connsiteY0" fmla="*/ 160652 h 2205769"/>
              <a:gd name="connsiteX1" fmla="*/ 47054 w 1606522"/>
              <a:gd name="connsiteY1" fmla="*/ 47054 h 2205769"/>
              <a:gd name="connsiteX2" fmla="*/ 160652 w 1606522"/>
              <a:gd name="connsiteY2" fmla="*/ 0 h 2205769"/>
              <a:gd name="connsiteX3" fmla="*/ 1445870 w 1606522"/>
              <a:gd name="connsiteY3" fmla="*/ 0 h 2205769"/>
              <a:gd name="connsiteX4" fmla="*/ 1559468 w 1606522"/>
              <a:gd name="connsiteY4" fmla="*/ 47054 h 2205769"/>
              <a:gd name="connsiteX5" fmla="*/ 1606522 w 1606522"/>
              <a:gd name="connsiteY5" fmla="*/ 160652 h 2205769"/>
              <a:gd name="connsiteX6" fmla="*/ 1606522 w 1606522"/>
              <a:gd name="connsiteY6" fmla="*/ 2045117 h 2205769"/>
              <a:gd name="connsiteX7" fmla="*/ 1559468 w 1606522"/>
              <a:gd name="connsiteY7" fmla="*/ 2158715 h 2205769"/>
              <a:gd name="connsiteX8" fmla="*/ 1445870 w 1606522"/>
              <a:gd name="connsiteY8" fmla="*/ 2205769 h 2205769"/>
              <a:gd name="connsiteX9" fmla="*/ 160652 w 1606522"/>
              <a:gd name="connsiteY9" fmla="*/ 2205769 h 2205769"/>
              <a:gd name="connsiteX10" fmla="*/ 47054 w 1606522"/>
              <a:gd name="connsiteY10" fmla="*/ 2158715 h 2205769"/>
              <a:gd name="connsiteX11" fmla="*/ 0 w 1606522"/>
              <a:gd name="connsiteY11" fmla="*/ 2045117 h 2205769"/>
              <a:gd name="connsiteX12" fmla="*/ 0 w 1606522"/>
              <a:gd name="connsiteY12" fmla="*/ 160652 h 220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6522" h="2205769">
                <a:moveTo>
                  <a:pt x="0" y="160652"/>
                </a:moveTo>
                <a:cubicBezTo>
                  <a:pt x="0" y="118044"/>
                  <a:pt x="16926" y="77182"/>
                  <a:pt x="47054" y="47054"/>
                </a:cubicBezTo>
                <a:cubicBezTo>
                  <a:pt x="77182" y="16926"/>
                  <a:pt x="118045" y="0"/>
                  <a:pt x="160652" y="0"/>
                </a:cubicBezTo>
                <a:lnTo>
                  <a:pt x="1445870" y="0"/>
                </a:lnTo>
                <a:cubicBezTo>
                  <a:pt x="1488478" y="0"/>
                  <a:pt x="1529340" y="16926"/>
                  <a:pt x="1559468" y="47054"/>
                </a:cubicBezTo>
                <a:cubicBezTo>
                  <a:pt x="1589596" y="77182"/>
                  <a:pt x="1606522" y="118045"/>
                  <a:pt x="1606522" y="160652"/>
                </a:cubicBezTo>
                <a:lnTo>
                  <a:pt x="1606522" y="2045117"/>
                </a:lnTo>
                <a:cubicBezTo>
                  <a:pt x="1606522" y="2087725"/>
                  <a:pt x="1589596" y="2128587"/>
                  <a:pt x="1559468" y="2158715"/>
                </a:cubicBezTo>
                <a:cubicBezTo>
                  <a:pt x="1529340" y="2188843"/>
                  <a:pt x="1488477" y="2205769"/>
                  <a:pt x="1445870" y="2205769"/>
                </a:cubicBezTo>
                <a:lnTo>
                  <a:pt x="160652" y="2205769"/>
                </a:lnTo>
                <a:cubicBezTo>
                  <a:pt x="118044" y="2205769"/>
                  <a:pt x="77182" y="2188843"/>
                  <a:pt x="47054" y="2158715"/>
                </a:cubicBezTo>
                <a:cubicBezTo>
                  <a:pt x="16926" y="2128587"/>
                  <a:pt x="0" y="2087724"/>
                  <a:pt x="0" y="2045117"/>
                </a:cubicBezTo>
                <a:lnTo>
                  <a:pt x="0" y="160652"/>
                </a:lnTo>
                <a:close/>
              </a:path>
            </a:pathLst>
          </a:custGeom>
          <a:solidFill>
            <a:schemeClr val="tx2"/>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fontRef>
        </p:style>
        <p:txBody>
          <a:bodyPr spcFirstLastPara="0" vert="horz" wrap="square" lIns="71889" tIns="63000" rIns="71889" bIns="63000" numCol="1" spcCol="1270" anchor="ctr" anchorCtr="0">
            <a:noAutofit/>
          </a:bodyPr>
          <a:lstStyle/>
          <a:p>
            <a:pPr algn="ctr" defTabSz="842571">
              <a:lnSpc>
                <a:spcPct val="90000"/>
              </a:lnSpc>
              <a:spcAft>
                <a:spcPct val="35000"/>
              </a:spcAft>
            </a:pPr>
            <a:r>
              <a:rPr lang="en-US" sz="1600" b="1" dirty="0" smtClean="0">
                <a:solidFill>
                  <a:srgbClr val="FFFFFF"/>
                </a:solidFill>
              </a:rPr>
              <a:t>Diagnostics Pack </a:t>
            </a:r>
            <a:br>
              <a:rPr lang="en-US" sz="1600" b="1" dirty="0" smtClean="0">
                <a:solidFill>
                  <a:srgbClr val="FFFFFF"/>
                </a:solidFill>
              </a:rPr>
            </a:br>
            <a:r>
              <a:rPr lang="en-US" sz="1600" b="1" dirty="0" smtClean="0">
                <a:solidFill>
                  <a:srgbClr val="FFFFFF"/>
                </a:solidFill>
              </a:rPr>
              <a:t>Tuning Pack</a:t>
            </a:r>
            <a:br>
              <a:rPr lang="en-US" sz="1600" b="1" dirty="0" smtClean="0">
                <a:solidFill>
                  <a:srgbClr val="FFFFFF"/>
                </a:solidFill>
              </a:rPr>
            </a:br>
            <a:r>
              <a:rPr lang="en-US" sz="1600" b="1" dirty="0" smtClean="0">
                <a:solidFill>
                  <a:srgbClr val="FFFFFF"/>
                </a:solidFill>
              </a:rPr>
              <a:t>Lifecycle Mgmt Pack</a:t>
            </a:r>
            <a:br>
              <a:rPr lang="en-US" sz="1600" b="1" dirty="0" smtClean="0">
                <a:solidFill>
                  <a:srgbClr val="FFFFFF"/>
                </a:solidFill>
              </a:rPr>
            </a:br>
            <a:r>
              <a:rPr lang="en-US" sz="1600" b="1" dirty="0" smtClean="0">
                <a:solidFill>
                  <a:srgbClr val="FFFFFF"/>
                </a:solidFill>
              </a:rPr>
              <a:t>Test Data Management</a:t>
            </a:r>
          </a:p>
          <a:p>
            <a:pPr algn="ctr" defTabSz="842571">
              <a:lnSpc>
                <a:spcPct val="90000"/>
              </a:lnSpc>
              <a:spcAft>
                <a:spcPct val="35000"/>
              </a:spcAft>
            </a:pPr>
            <a:r>
              <a:rPr lang="en-US" sz="1600" b="1" dirty="0" smtClean="0">
                <a:solidFill>
                  <a:srgbClr val="FFFFFF"/>
                </a:solidFill>
              </a:rPr>
              <a:t>Data Masking</a:t>
            </a:r>
          </a:p>
          <a:p>
            <a:pPr algn="ctr" defTabSz="842571">
              <a:lnSpc>
                <a:spcPct val="90000"/>
              </a:lnSpc>
              <a:spcAft>
                <a:spcPct val="35000"/>
              </a:spcAft>
            </a:pPr>
            <a:r>
              <a:rPr lang="en-US" sz="1600" b="1" dirty="0" smtClean="0">
                <a:solidFill>
                  <a:srgbClr val="FFFFFF"/>
                </a:solidFill>
              </a:rPr>
              <a:t>Pack</a:t>
            </a:r>
            <a:br>
              <a:rPr lang="en-US" sz="1600" b="1" dirty="0" smtClean="0">
                <a:solidFill>
                  <a:srgbClr val="FFFFFF"/>
                </a:solidFill>
              </a:rPr>
            </a:br>
            <a:r>
              <a:rPr lang="en-US" sz="1600" b="1" dirty="0" smtClean="0">
                <a:solidFill>
                  <a:srgbClr val="FFFFFF"/>
                </a:solidFill>
              </a:rPr>
              <a:t>Real Application Testing</a:t>
            </a:r>
            <a:endParaRPr lang="el-GR" sz="1600" b="1" dirty="0" smtClean="0">
              <a:solidFill>
                <a:srgbClr val="FFFFFF"/>
              </a:solidFill>
            </a:endParaRPr>
          </a:p>
        </p:txBody>
      </p:sp>
      <p:sp>
        <p:nvSpPr>
          <p:cNvPr id="18" name="Rectangle 17"/>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2032195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Rezultate</a:t>
            </a:r>
            <a:r>
              <a:rPr lang="en-US" dirty="0" smtClean="0"/>
              <a:t> POC</a:t>
            </a:r>
            <a:endParaRPr lang="en-US" dirty="0"/>
          </a:p>
        </p:txBody>
      </p:sp>
      <p:sp>
        <p:nvSpPr>
          <p:cNvPr id="5" name="Text Placeholder 4"/>
          <p:cNvSpPr>
            <a:spLocks noGrp="1"/>
          </p:cNvSpPr>
          <p:nvPr>
            <p:ph type="body" sz="quarter" idx="10"/>
          </p:nvPr>
        </p:nvSpPr>
        <p:spPr>
          <a:xfrm>
            <a:off x="752918" y="751675"/>
            <a:ext cx="7948074" cy="3368278"/>
          </a:xfrm>
        </p:spPr>
        <p:txBody>
          <a:bodyPr/>
          <a:lstStyle/>
          <a:p>
            <a:r>
              <a:rPr lang="en-US" sz="1800" dirty="0" err="1" smtClean="0"/>
              <a:t>Testele</a:t>
            </a:r>
            <a:r>
              <a:rPr lang="en-US" sz="1800" dirty="0" smtClean="0"/>
              <a:t> de </a:t>
            </a:r>
            <a:r>
              <a:rPr lang="en-US" sz="1800" dirty="0" err="1" smtClean="0"/>
              <a:t>performanta</a:t>
            </a:r>
            <a:r>
              <a:rPr lang="en-US" sz="1800" dirty="0" smtClean="0"/>
              <a:t> au </a:t>
            </a:r>
            <a:r>
              <a:rPr lang="en-US" sz="1800" dirty="0" err="1" smtClean="0"/>
              <a:t>fost</a:t>
            </a:r>
            <a:r>
              <a:rPr lang="en-US" sz="1800" dirty="0" smtClean="0"/>
              <a:t> </a:t>
            </a:r>
            <a:r>
              <a:rPr lang="en-US" sz="1800" dirty="0" err="1" smtClean="0"/>
              <a:t>rulate</a:t>
            </a:r>
            <a:r>
              <a:rPr lang="en-US" sz="1800" dirty="0" smtClean="0"/>
              <a:t> in mod </a:t>
            </a:r>
            <a:r>
              <a:rPr lang="en-US" sz="1800" dirty="0" err="1" smtClean="0"/>
              <a:t>comparativ</a:t>
            </a:r>
            <a:endParaRPr lang="en-US" sz="1800" dirty="0" smtClean="0"/>
          </a:p>
          <a:p>
            <a:r>
              <a:rPr lang="en-US" sz="1800" dirty="0" err="1" smtClean="0"/>
              <a:t>Caracteristici</a:t>
            </a:r>
            <a:r>
              <a:rPr lang="en-US" sz="1800" dirty="0" smtClean="0"/>
              <a:t> </a:t>
            </a:r>
            <a:r>
              <a:rPr lang="en-US" sz="1800" dirty="0" err="1" smtClean="0"/>
              <a:t>baza</a:t>
            </a:r>
            <a:r>
              <a:rPr lang="en-US" sz="1800" dirty="0" smtClean="0"/>
              <a:t> de date de test (ODA):</a:t>
            </a:r>
          </a:p>
          <a:p>
            <a:pPr lvl="1"/>
            <a:r>
              <a:rPr lang="en-US" sz="1800" dirty="0" smtClean="0"/>
              <a:t>A </a:t>
            </a:r>
            <a:r>
              <a:rPr lang="en-US" sz="1800" dirty="0" err="1" smtClean="0"/>
              <a:t>fost</a:t>
            </a:r>
            <a:r>
              <a:rPr lang="en-US" sz="1800" dirty="0" smtClean="0"/>
              <a:t> </a:t>
            </a:r>
            <a:r>
              <a:rPr lang="en-US" sz="1800" dirty="0" err="1" smtClean="0"/>
              <a:t>clonat</a:t>
            </a:r>
            <a:r>
              <a:rPr lang="en-US" sz="1800" dirty="0" smtClean="0"/>
              <a:t> </a:t>
            </a:r>
            <a:r>
              <a:rPr lang="en-US" sz="1800" dirty="0" err="1" smtClean="0"/>
              <a:t>mediul</a:t>
            </a:r>
            <a:r>
              <a:rPr lang="en-US" sz="1800" dirty="0" smtClean="0"/>
              <a:t> de </a:t>
            </a:r>
            <a:r>
              <a:rPr lang="en-US" sz="1800" dirty="0" err="1" smtClean="0"/>
              <a:t>productie</a:t>
            </a:r>
            <a:r>
              <a:rPr lang="en-US" sz="1800" dirty="0" smtClean="0"/>
              <a:t> CONS3</a:t>
            </a:r>
          </a:p>
          <a:p>
            <a:pPr lvl="1"/>
            <a:r>
              <a:rPr lang="en-US" sz="1800" dirty="0" err="1" smtClean="0"/>
              <a:t>Scripturi</a:t>
            </a:r>
            <a:r>
              <a:rPr lang="en-US" sz="1800" dirty="0" smtClean="0"/>
              <a:t> generate din </a:t>
            </a:r>
            <a:r>
              <a:rPr lang="en-US" sz="1800" dirty="0" err="1" smtClean="0"/>
              <a:t>baza</a:t>
            </a:r>
            <a:r>
              <a:rPr lang="en-US" sz="1800" dirty="0" smtClean="0"/>
              <a:t> de </a:t>
            </a:r>
            <a:r>
              <a:rPr lang="en-US" sz="1800" dirty="0" err="1" smtClean="0"/>
              <a:t>productie</a:t>
            </a:r>
            <a:r>
              <a:rPr lang="en-US" sz="1800" dirty="0" smtClean="0"/>
              <a:t> (DBMS_METADATA);</a:t>
            </a:r>
          </a:p>
          <a:p>
            <a:pPr lvl="1"/>
            <a:r>
              <a:rPr lang="en-US" sz="1800" dirty="0" err="1" smtClean="0"/>
              <a:t>Datele</a:t>
            </a:r>
            <a:r>
              <a:rPr lang="en-US" sz="1800" dirty="0" smtClean="0"/>
              <a:t> au </a:t>
            </a:r>
            <a:r>
              <a:rPr lang="en-US" sz="1800" dirty="0" err="1" smtClean="0"/>
              <a:t>fost</a:t>
            </a:r>
            <a:r>
              <a:rPr lang="en-US" sz="1800" dirty="0" smtClean="0"/>
              <a:t> </a:t>
            </a:r>
            <a:r>
              <a:rPr lang="en-US" sz="1800" dirty="0" err="1" smtClean="0"/>
              <a:t>incarcate</a:t>
            </a:r>
            <a:r>
              <a:rPr lang="en-US" sz="1800" dirty="0" smtClean="0"/>
              <a:t> cu insert as select;</a:t>
            </a:r>
          </a:p>
          <a:p>
            <a:pPr lvl="1"/>
            <a:r>
              <a:rPr lang="en-US" sz="1800" dirty="0" err="1" smtClean="0"/>
              <a:t>Indecsii</a:t>
            </a:r>
            <a:r>
              <a:rPr lang="en-US" sz="1800" dirty="0" smtClean="0"/>
              <a:t> </a:t>
            </a:r>
            <a:r>
              <a:rPr lang="en-US" sz="1800" dirty="0" err="1" smtClean="0"/>
              <a:t>si</a:t>
            </a:r>
            <a:r>
              <a:rPr lang="en-US" sz="1800" dirty="0" smtClean="0"/>
              <a:t> </a:t>
            </a:r>
            <a:r>
              <a:rPr lang="en-US" sz="1800" dirty="0" err="1" smtClean="0"/>
              <a:t>codul</a:t>
            </a:r>
            <a:r>
              <a:rPr lang="en-US" sz="1800" dirty="0" smtClean="0"/>
              <a:t> PL/SQL( </a:t>
            </a:r>
            <a:r>
              <a:rPr lang="en-US" sz="1800" dirty="0" err="1" smtClean="0"/>
              <a:t>triggeri</a:t>
            </a:r>
            <a:r>
              <a:rPr lang="en-US" sz="1800" dirty="0" smtClean="0"/>
              <a:t>, </a:t>
            </a:r>
            <a:r>
              <a:rPr lang="en-US" sz="1800" dirty="0" err="1" smtClean="0"/>
              <a:t>functii</a:t>
            </a:r>
            <a:r>
              <a:rPr lang="en-US" sz="1800" dirty="0" smtClean="0"/>
              <a:t>, etc) s-au </a:t>
            </a:r>
            <a:r>
              <a:rPr lang="en-US" sz="1800" dirty="0" err="1" smtClean="0"/>
              <a:t>generat</a:t>
            </a:r>
            <a:r>
              <a:rPr lang="en-US" sz="1800" dirty="0" smtClean="0"/>
              <a:t> </a:t>
            </a:r>
            <a:r>
              <a:rPr lang="en-US" sz="1800" dirty="0" err="1" smtClean="0"/>
              <a:t>prin</a:t>
            </a:r>
            <a:r>
              <a:rPr lang="en-US" sz="1800" dirty="0" smtClean="0"/>
              <a:t> </a:t>
            </a:r>
            <a:r>
              <a:rPr lang="en-US" sz="1800" dirty="0" err="1" smtClean="0"/>
              <a:t>fisiere</a:t>
            </a:r>
            <a:r>
              <a:rPr lang="en-US" sz="1800" dirty="0" smtClean="0"/>
              <a:t> de tip dump</a:t>
            </a:r>
          </a:p>
          <a:p>
            <a:pPr lvl="1"/>
            <a:r>
              <a:rPr lang="en-US" sz="1800" dirty="0" smtClean="0"/>
              <a:t>522 GB </a:t>
            </a:r>
            <a:r>
              <a:rPr lang="en-US" sz="1800" dirty="0" err="1" smtClean="0"/>
              <a:t>dimensiune</a:t>
            </a:r>
            <a:r>
              <a:rPr lang="en-US" sz="1800" dirty="0" smtClean="0"/>
              <a:t> </a:t>
            </a:r>
            <a:r>
              <a:rPr lang="en-US" sz="1800" dirty="0" err="1" smtClean="0"/>
              <a:t>totala</a:t>
            </a:r>
            <a:endParaRPr lang="en-US" sz="1800" dirty="0" smtClean="0"/>
          </a:p>
          <a:p>
            <a:pPr lvl="1"/>
            <a:r>
              <a:rPr lang="en-US" sz="1800" dirty="0" smtClean="0"/>
              <a:t>AL32UTF8 </a:t>
            </a:r>
            <a:r>
              <a:rPr lang="en-US" sz="1800" dirty="0" err="1" smtClean="0"/>
              <a:t>setul</a:t>
            </a:r>
            <a:r>
              <a:rPr lang="en-US" sz="1800" dirty="0" smtClean="0"/>
              <a:t> de </a:t>
            </a:r>
            <a:r>
              <a:rPr lang="en-US" sz="1800" dirty="0" err="1" smtClean="0"/>
              <a:t>caractere</a:t>
            </a:r>
            <a:r>
              <a:rPr lang="en-US" sz="1800" dirty="0" smtClean="0"/>
              <a:t> </a:t>
            </a:r>
            <a:r>
              <a:rPr lang="en-US" sz="1800" dirty="0" err="1" smtClean="0"/>
              <a:t>si</a:t>
            </a:r>
            <a:r>
              <a:rPr lang="en-US" sz="1800" dirty="0" smtClean="0"/>
              <a:t> 16k </a:t>
            </a:r>
            <a:r>
              <a:rPr lang="en-US" sz="1800" dirty="0" err="1" smtClean="0"/>
              <a:t>blocksize</a:t>
            </a:r>
            <a:endParaRPr lang="en-US" sz="1800" dirty="0" smtClean="0"/>
          </a:p>
          <a:p>
            <a:pPr lvl="1"/>
            <a:r>
              <a:rPr lang="en-US" sz="1800" dirty="0" smtClean="0"/>
              <a:t>ASM</a:t>
            </a:r>
          </a:p>
          <a:p>
            <a:pPr lvl="1"/>
            <a:r>
              <a:rPr lang="en-US" sz="1800" dirty="0" smtClean="0"/>
              <a:t>12 core </a:t>
            </a:r>
            <a:r>
              <a:rPr lang="en-US" sz="1800" dirty="0" err="1" smtClean="0"/>
              <a:t>si</a:t>
            </a:r>
            <a:r>
              <a:rPr lang="en-US" sz="1800" dirty="0" smtClean="0"/>
              <a:t> 48Gb SGA</a:t>
            </a:r>
          </a:p>
        </p:txBody>
      </p:sp>
      <p:sp>
        <p:nvSpPr>
          <p:cNvPr id="4" name="Rectangle 3"/>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472910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err="1" smtClean="0"/>
              <a:t>Rezultate</a:t>
            </a:r>
            <a:r>
              <a:rPr lang="en-US" dirty="0" smtClean="0"/>
              <a:t> POC</a:t>
            </a:r>
            <a:endParaRPr lang="en-US" dirty="0" smtClean="0">
              <a:ea typeface="ＭＳ Ｐゴシック" pitchFamily="34" charset="-128"/>
            </a:endParaRPr>
          </a:p>
        </p:txBody>
      </p:sp>
      <p:graphicFrame>
        <p:nvGraphicFramePr>
          <p:cNvPr id="5" name="Group 52"/>
          <p:cNvGraphicFramePr>
            <a:graphicFrameLocks/>
          </p:cNvGraphicFramePr>
          <p:nvPr>
            <p:extLst>
              <p:ext uri="{D42A27DB-BD31-4B8C-83A1-F6EECF244321}">
                <p14:modId xmlns:p14="http://schemas.microsoft.com/office/powerpoint/2010/main" xmlns="" val="1826162797"/>
              </p:ext>
            </p:extLst>
          </p:nvPr>
        </p:nvGraphicFramePr>
        <p:xfrm>
          <a:off x="687390" y="852836"/>
          <a:ext cx="7313611" cy="3377020"/>
        </p:xfrm>
        <a:graphic>
          <a:graphicData uri="http://schemas.openxmlformats.org/drawingml/2006/table">
            <a:tbl>
              <a:tblPr>
                <a:effectLst/>
              </a:tblPr>
              <a:tblGrid>
                <a:gridCol w="2303461"/>
                <a:gridCol w="1057275"/>
                <a:gridCol w="1190625"/>
                <a:gridCol w="1381125"/>
                <a:gridCol w="1381125"/>
              </a:tblGrid>
              <a:tr h="444545">
                <a:tc>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kern="1200" cap="none" normalizeH="0" baseline="0" dirty="0" err="1" smtClean="0">
                          <a:ln>
                            <a:noFill/>
                          </a:ln>
                          <a:solidFill>
                            <a:schemeClr val="bg1"/>
                          </a:solidFill>
                          <a:effectLst/>
                          <a:latin typeface="Arial" charset="0"/>
                          <a:ea typeface="+mn-ea"/>
                          <a:cs typeface="Arial" charset="0"/>
                        </a:rPr>
                        <a:t>Denumire</a:t>
                      </a:r>
                      <a:r>
                        <a:rPr kumimoji="0" lang="en-US" sz="1100" b="1" i="0" u="none" strike="noStrike" kern="1200" cap="none" normalizeH="0" baseline="0" dirty="0" smtClean="0">
                          <a:ln>
                            <a:noFill/>
                          </a:ln>
                          <a:solidFill>
                            <a:schemeClr val="bg1"/>
                          </a:solidFill>
                          <a:effectLst/>
                          <a:latin typeface="Arial" charset="0"/>
                          <a:ea typeface="+mn-ea"/>
                          <a:cs typeface="Arial" charset="0"/>
                        </a:rPr>
                        <a:t> test</a:t>
                      </a:r>
                    </a:p>
                  </a:txBody>
                  <a:tcPr marL="93035" marR="93035" marT="34249" marB="34249"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ODA (test)</a:t>
                      </a:r>
                    </a:p>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Run1</a:t>
                      </a:r>
                    </a:p>
                  </a:txBody>
                  <a:tcPr marL="93035" marR="93035"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ODA (Test)</a:t>
                      </a:r>
                    </a:p>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Run 2</a:t>
                      </a:r>
                    </a:p>
                  </a:txBody>
                  <a:tcPr marL="93035" marR="93035"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CONS (Prod)</a:t>
                      </a:r>
                    </a:p>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Run 1</a:t>
                      </a:r>
                    </a:p>
                  </a:txBody>
                  <a:tcPr marL="93035" marR="93035"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CONS (Prod)</a:t>
                      </a:r>
                    </a:p>
                    <a:p>
                      <a:pPr marL="0" marR="0" lvl="0" indent="0" algn="ctr" defTabSz="914400" rtl="0" eaLnBrk="1" fontAlgn="base" latinLnBrk="0" hangingPunct="1">
                        <a:lnSpc>
                          <a:spcPct val="100000"/>
                        </a:lnSpc>
                        <a:spcBef>
                          <a:spcPct val="35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bg1"/>
                          </a:solidFill>
                          <a:effectLst/>
                          <a:latin typeface="Arial" charset="0"/>
                          <a:cs typeface="Arial" charset="0"/>
                        </a:rPr>
                        <a:t>Run 2</a:t>
                      </a:r>
                    </a:p>
                  </a:txBody>
                  <a:tcPr marL="93035" marR="93035"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r>
              <a:tr h="240030">
                <a:tc>
                  <a:txBody>
                    <a:bodyPr/>
                    <a:lstStyle/>
                    <a:p>
                      <a:pPr hangingPunct="0">
                        <a:lnSpc>
                          <a:spcPct val="150000"/>
                        </a:lnSpc>
                        <a:spcAft>
                          <a:spcPts val="0"/>
                        </a:spcAft>
                      </a:pPr>
                      <a:r>
                        <a:rPr lang="en-US" sz="1100" dirty="0" smtClean="0">
                          <a:latin typeface="+mn-lt"/>
                          <a:ea typeface="Times New Roman"/>
                          <a:cs typeface="Times New Roman"/>
                        </a:rPr>
                        <a:t>01 </a:t>
                      </a:r>
                      <a:r>
                        <a:rPr lang="en-US" sz="1100" dirty="0">
                          <a:latin typeface="+mn-lt"/>
                          <a:ea typeface="Times New Roman"/>
                          <a:cs typeface="Times New Roman"/>
                        </a:rPr>
                        <a:t>– </a:t>
                      </a:r>
                      <a:r>
                        <a:rPr lang="en-US" sz="1100" dirty="0" err="1">
                          <a:latin typeface="+mn-lt"/>
                          <a:ea typeface="Times New Roman"/>
                          <a:cs typeface="Times New Roman"/>
                        </a:rPr>
                        <a:t>Balanta</a:t>
                      </a:r>
                      <a:r>
                        <a:rPr lang="en-US" sz="1100" dirty="0">
                          <a:latin typeface="+mn-lt"/>
                          <a:ea typeface="Times New Roman"/>
                          <a:cs typeface="Times New Roman"/>
                        </a:rPr>
                        <a:t> </a:t>
                      </a:r>
                      <a:r>
                        <a:rPr lang="en-US" sz="1100" dirty="0" err="1">
                          <a:latin typeface="+mn-lt"/>
                          <a:ea typeface="Times New Roman"/>
                          <a:cs typeface="Times New Roman"/>
                        </a:rPr>
                        <a:t>analitica</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421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416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1002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711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02 </a:t>
                      </a:r>
                      <a:r>
                        <a:rPr lang="en-US" sz="1100" dirty="0">
                          <a:latin typeface="+mn-lt"/>
                          <a:ea typeface="Times New Roman"/>
                          <a:cs typeface="Times New Roman"/>
                        </a:rPr>
                        <a:t>– </a:t>
                      </a:r>
                      <a:r>
                        <a:rPr lang="en-US" sz="1100" dirty="0" err="1">
                          <a:latin typeface="+mn-lt"/>
                          <a:ea typeface="Times New Roman"/>
                          <a:cs typeface="Times New Roman"/>
                        </a:rPr>
                        <a:t>Balanta</a:t>
                      </a:r>
                      <a:r>
                        <a:rPr lang="en-US" sz="1100" dirty="0">
                          <a:latin typeface="+mn-lt"/>
                          <a:ea typeface="Times New Roman"/>
                          <a:cs typeface="Times New Roman"/>
                        </a:rPr>
                        <a:t> </a:t>
                      </a:r>
                      <a:r>
                        <a:rPr lang="en-US" sz="1100" dirty="0" err="1">
                          <a:latin typeface="+mn-lt"/>
                          <a:ea typeface="Times New Roman"/>
                          <a:cs typeface="Times New Roman"/>
                        </a:rPr>
                        <a:t>obisnuita</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420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418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775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662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03 </a:t>
                      </a:r>
                      <a:r>
                        <a:rPr lang="en-US" sz="1100" dirty="0">
                          <a:latin typeface="+mn-lt"/>
                          <a:ea typeface="Times New Roman"/>
                          <a:cs typeface="Times New Roman"/>
                        </a:rPr>
                        <a:t>– </a:t>
                      </a:r>
                      <a:r>
                        <a:rPr lang="en-US" sz="1100" dirty="0" err="1">
                          <a:latin typeface="+mn-lt"/>
                          <a:ea typeface="Times New Roman"/>
                          <a:cs typeface="Times New Roman"/>
                        </a:rPr>
                        <a:t>Balanta</a:t>
                      </a:r>
                      <a:r>
                        <a:rPr lang="en-US" sz="1100" dirty="0">
                          <a:latin typeface="+mn-lt"/>
                          <a:ea typeface="Times New Roman"/>
                          <a:cs typeface="Times New Roman"/>
                        </a:rPr>
                        <a:t> </a:t>
                      </a:r>
                      <a:r>
                        <a:rPr lang="en-US" sz="1100" dirty="0" err="1">
                          <a:latin typeface="+mn-lt"/>
                          <a:ea typeface="Times New Roman"/>
                          <a:cs typeface="Times New Roman"/>
                        </a:rPr>
                        <a:t>contabilitate</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443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337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693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528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04 </a:t>
                      </a:r>
                      <a:r>
                        <a:rPr lang="en-US" sz="1100" dirty="0">
                          <a:latin typeface="+mn-lt"/>
                          <a:ea typeface="Times New Roman"/>
                          <a:cs typeface="Times New Roman"/>
                        </a:rPr>
                        <a:t>– </a:t>
                      </a:r>
                      <a:r>
                        <a:rPr lang="en-US" sz="1100" dirty="0" err="1">
                          <a:latin typeface="+mn-lt"/>
                          <a:ea typeface="Times New Roman"/>
                          <a:cs typeface="Times New Roman"/>
                        </a:rPr>
                        <a:t>Balanta</a:t>
                      </a:r>
                      <a:r>
                        <a:rPr lang="en-US" sz="1100" dirty="0">
                          <a:latin typeface="+mn-lt"/>
                          <a:ea typeface="Times New Roman"/>
                          <a:cs typeface="Times New Roman"/>
                        </a:rPr>
                        <a:t> partial</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496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425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1014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800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05 </a:t>
                      </a:r>
                      <a:r>
                        <a:rPr lang="en-US" sz="1100" dirty="0">
                          <a:latin typeface="+mn-lt"/>
                          <a:ea typeface="Times New Roman"/>
                          <a:cs typeface="Times New Roman"/>
                        </a:rPr>
                        <a:t>– </a:t>
                      </a:r>
                      <a:r>
                        <a:rPr lang="en-US" sz="1100" dirty="0" err="1">
                          <a:latin typeface="+mn-lt"/>
                          <a:ea typeface="Times New Roman"/>
                          <a:cs typeface="Times New Roman"/>
                        </a:rPr>
                        <a:t>Balanta</a:t>
                      </a:r>
                      <a:r>
                        <a:rPr lang="en-US" sz="1100" dirty="0">
                          <a:latin typeface="+mn-lt"/>
                          <a:ea typeface="Times New Roman"/>
                          <a:cs typeface="Times New Roman"/>
                        </a:rPr>
                        <a:t> </a:t>
                      </a:r>
                      <a:r>
                        <a:rPr lang="en-US" sz="1100" dirty="0" err="1">
                          <a:latin typeface="+mn-lt"/>
                          <a:ea typeface="Times New Roman"/>
                          <a:cs typeface="Times New Roman"/>
                        </a:rPr>
                        <a:t>solduri</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419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317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712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642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06 </a:t>
                      </a:r>
                      <a:r>
                        <a:rPr lang="en-US" sz="1100" dirty="0">
                          <a:latin typeface="+mn-lt"/>
                          <a:ea typeface="Times New Roman"/>
                          <a:cs typeface="Times New Roman"/>
                        </a:rPr>
                        <a:t>– </a:t>
                      </a:r>
                      <a:r>
                        <a:rPr lang="en-US" sz="1100" dirty="0" err="1">
                          <a:latin typeface="+mn-lt"/>
                          <a:ea typeface="Times New Roman"/>
                          <a:cs typeface="Times New Roman"/>
                        </a:rPr>
                        <a:t>Fisa</a:t>
                      </a:r>
                      <a:r>
                        <a:rPr lang="en-US" sz="1100" dirty="0">
                          <a:latin typeface="+mn-lt"/>
                          <a:ea typeface="Times New Roman"/>
                          <a:cs typeface="Times New Roman"/>
                        </a:rPr>
                        <a:t> cont 5121BW02</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19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12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86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56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07 </a:t>
                      </a:r>
                      <a:r>
                        <a:rPr lang="en-US" sz="1100" dirty="0">
                          <a:latin typeface="+mn-lt"/>
                          <a:ea typeface="Times New Roman"/>
                          <a:cs typeface="Times New Roman"/>
                        </a:rPr>
                        <a:t>– </a:t>
                      </a:r>
                      <a:r>
                        <a:rPr lang="en-US" sz="1100" dirty="0" err="1">
                          <a:latin typeface="+mn-lt"/>
                          <a:ea typeface="Times New Roman"/>
                          <a:cs typeface="Times New Roman"/>
                        </a:rPr>
                        <a:t>Fisa</a:t>
                      </a:r>
                      <a:r>
                        <a:rPr lang="en-US" sz="1100" dirty="0">
                          <a:latin typeface="+mn-lt"/>
                          <a:ea typeface="Times New Roman"/>
                          <a:cs typeface="Times New Roman"/>
                        </a:rPr>
                        <a:t> cont </a:t>
                      </a:r>
                      <a:r>
                        <a:rPr lang="en-US" sz="1100" dirty="0" err="1">
                          <a:latin typeface="+mn-lt"/>
                          <a:ea typeface="Times New Roman"/>
                          <a:cs typeface="Times New Roman"/>
                        </a:rPr>
                        <a:t>centralizata</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277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31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446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344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08 </a:t>
                      </a:r>
                      <a:r>
                        <a:rPr lang="en-US" sz="1100" dirty="0">
                          <a:latin typeface="+mn-lt"/>
                          <a:ea typeface="Times New Roman"/>
                          <a:cs typeface="Times New Roman"/>
                        </a:rPr>
                        <a:t>– </a:t>
                      </a:r>
                      <a:r>
                        <a:rPr lang="en-US" sz="1100" dirty="0" err="1">
                          <a:latin typeface="+mn-lt"/>
                          <a:ea typeface="Times New Roman"/>
                          <a:cs typeface="Times New Roman"/>
                        </a:rPr>
                        <a:t>Fisa</a:t>
                      </a:r>
                      <a:r>
                        <a:rPr lang="en-US" sz="1100" dirty="0">
                          <a:latin typeface="+mn-lt"/>
                          <a:ea typeface="Times New Roman"/>
                          <a:cs typeface="Times New Roman"/>
                        </a:rPr>
                        <a:t> magazine</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77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83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259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143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09 </a:t>
                      </a:r>
                      <a:r>
                        <a:rPr lang="en-US" sz="1100" dirty="0">
                          <a:latin typeface="+mn-lt"/>
                          <a:ea typeface="Times New Roman"/>
                          <a:cs typeface="Times New Roman"/>
                        </a:rPr>
                        <a:t>– Rev </a:t>
                      </a:r>
                      <a:r>
                        <a:rPr lang="en-US" sz="1100" dirty="0" err="1">
                          <a:latin typeface="+mn-lt"/>
                          <a:ea typeface="Times New Roman"/>
                          <a:cs typeface="Times New Roman"/>
                        </a:rPr>
                        <a:t>stoc</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221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220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282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275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smtClean="0">
                          <a:latin typeface="+mn-lt"/>
                          <a:ea typeface="Times New Roman"/>
                          <a:cs typeface="Times New Roman"/>
                        </a:rPr>
                        <a:t>10 </a:t>
                      </a:r>
                      <a:r>
                        <a:rPr lang="en-US" sz="1100" dirty="0">
                          <a:latin typeface="+mn-lt"/>
                          <a:ea typeface="Times New Roman"/>
                          <a:cs typeface="Times New Roman"/>
                        </a:rPr>
                        <a:t>– Aging</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153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156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300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291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40030">
                <a:tc>
                  <a:txBody>
                    <a:bodyPr/>
                    <a:lstStyle/>
                    <a:p>
                      <a:pPr hangingPunct="0">
                        <a:lnSpc>
                          <a:spcPct val="150000"/>
                        </a:lnSpc>
                        <a:spcAft>
                          <a:spcPts val="600"/>
                        </a:spcAft>
                      </a:pPr>
                      <a:r>
                        <a:rPr lang="en-US" sz="1100" dirty="0">
                          <a:latin typeface="+mn-lt"/>
                          <a:ea typeface="Times New Roman"/>
                          <a:cs typeface="Times New Roman"/>
                        </a:rPr>
                        <a:t>11 – </a:t>
                      </a:r>
                      <a:r>
                        <a:rPr lang="en-US" sz="1100" dirty="0" err="1">
                          <a:latin typeface="+mn-lt"/>
                          <a:ea typeface="Times New Roman"/>
                          <a:cs typeface="Times New Roman"/>
                        </a:rPr>
                        <a:t>Provizioane</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hangingPunct="0">
                        <a:lnSpc>
                          <a:spcPct val="150000"/>
                        </a:lnSpc>
                        <a:spcAft>
                          <a:spcPts val="600"/>
                        </a:spcAft>
                      </a:pPr>
                      <a:r>
                        <a:rPr lang="en-US" sz="900" dirty="0" smtClean="0">
                          <a:latin typeface="+mn-lt"/>
                          <a:ea typeface="Times New Roman"/>
                          <a:cs typeface="Times New Roman"/>
                        </a:rPr>
                        <a:t>210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202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242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algn="ctr" hangingPunct="0">
                        <a:lnSpc>
                          <a:spcPct val="150000"/>
                        </a:lnSpc>
                        <a:spcAft>
                          <a:spcPts val="600"/>
                        </a:spcAft>
                      </a:pPr>
                      <a:r>
                        <a:rPr lang="en-US" sz="900" dirty="0" smtClean="0">
                          <a:latin typeface="+mn-lt"/>
                          <a:ea typeface="Times New Roman"/>
                          <a:cs typeface="Times New Roman"/>
                        </a:rPr>
                        <a:t>291 s</a:t>
                      </a:r>
                      <a:endParaRPr lang="en-US" sz="900" dirty="0">
                        <a:latin typeface="+mn-lt"/>
                        <a:ea typeface="Times New Roman"/>
                        <a:cs typeface="Garamond"/>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8E8E8"/>
                    </a:solidFill>
                  </a:tcPr>
                </a:tc>
              </a:tr>
              <a:tr h="274238">
                <a:tc>
                  <a:txBody>
                    <a:bodyPr/>
                    <a:lstStyle/>
                    <a:p>
                      <a:pPr hangingPunct="0">
                        <a:lnSpc>
                          <a:spcPct val="150000"/>
                        </a:lnSpc>
                        <a:spcAft>
                          <a:spcPts val="0"/>
                        </a:spcAft>
                      </a:pPr>
                      <a:r>
                        <a:rPr lang="en-US" sz="1100" dirty="0">
                          <a:latin typeface="+mn-lt"/>
                          <a:ea typeface="Times New Roman"/>
                          <a:cs typeface="Times New Roman"/>
                        </a:rPr>
                        <a:t>12 – Backup full RMAN</a:t>
                      </a:r>
                      <a:endParaRPr lang="en-US" sz="1100" dirty="0">
                        <a:latin typeface="+mn-lt"/>
                        <a:ea typeface="Times New Roman"/>
                        <a:cs typeface="Garamond"/>
                      </a:endParaRPr>
                    </a:p>
                  </a:txBody>
                  <a:tcPr marL="68580" marR="68580" marT="0"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ctr" defTabSz="914400" rtl="0" eaLnBrk="1" fontAlgn="base" latinLnBrk="0" hangingPunct="1">
                        <a:lnSpc>
                          <a:spcPct val="150000"/>
                        </a:lnSpc>
                        <a:spcBef>
                          <a:spcPct val="0"/>
                        </a:spcBef>
                        <a:spcAft>
                          <a:spcPct val="50000"/>
                        </a:spcAft>
                        <a:buClr>
                          <a:schemeClr val="tx2"/>
                        </a:buClr>
                        <a:buSzTx/>
                        <a:buFont typeface="Wingdings" pitchFamily="2" charset="2"/>
                        <a:buNone/>
                        <a:tabLst/>
                        <a:defRPr/>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sym typeface="Wingdings" pitchFamily="2" charset="2"/>
                        </a:rPr>
                        <a:t>30 minute</a:t>
                      </a:r>
                    </a:p>
                  </a:txBody>
                  <a:tcPr marL="93035" marR="186070"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pPr marL="0" marR="0" lvl="0" indent="0" algn="r" defTabSz="914400" rtl="0" eaLnBrk="1" fontAlgn="base" latinLnBrk="0" hangingPunct="1">
                        <a:lnSpc>
                          <a:spcPct val="150000"/>
                        </a:lnSpc>
                        <a:spcBef>
                          <a:spcPct val="0"/>
                        </a:spcBef>
                        <a:spcAft>
                          <a:spcPct val="50000"/>
                        </a:spcAft>
                        <a:buClr>
                          <a:schemeClr val="tx2"/>
                        </a:buClr>
                        <a:buSzTx/>
                        <a:buFont typeface="Wingdings" pitchFamily="2" charset="2"/>
                        <a:buNone/>
                        <a:tabLst/>
                        <a:defRPr/>
                      </a:pP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sym typeface="Wingdings" pitchFamily="2" charset="2"/>
                      </a:endParaRPr>
                    </a:p>
                  </a:txBody>
                  <a:tcPr marL="93035" marR="186070" marT="45665" marB="4566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gridSpan="2">
                  <a:txBody>
                    <a:bodyPr/>
                    <a:lstStyle/>
                    <a:p>
                      <a:pPr marL="0" marR="0" lvl="0" indent="0" algn="ctr" defTabSz="914400" rtl="0" eaLnBrk="1" fontAlgn="base" latinLnBrk="0" hangingPunct="1">
                        <a:lnSpc>
                          <a:spcPct val="150000"/>
                        </a:lnSpc>
                        <a:spcBef>
                          <a:spcPct val="0"/>
                        </a:spcBef>
                        <a:spcAft>
                          <a:spcPct val="50000"/>
                        </a:spcAft>
                        <a:buClr>
                          <a:schemeClr val="tx2"/>
                        </a:buClr>
                        <a:buSzTx/>
                        <a:buFont typeface="Wingdings" pitchFamily="2" charset="2"/>
                        <a:buNone/>
                        <a:tabLst/>
                        <a:defRPr/>
                      </a:pPr>
                      <a:r>
                        <a:rPr kumimoji="0" lang="en-US" sz="900" b="0" i="0" u="none" strike="noStrike" cap="none" normalizeH="0" baseline="0" dirty="0" smtClean="0">
                          <a:ln>
                            <a:noFill/>
                          </a:ln>
                          <a:solidFill>
                            <a:schemeClr val="tx1"/>
                          </a:solidFill>
                          <a:effectLst/>
                          <a:latin typeface="Arial" pitchFamily="34" charset="0"/>
                          <a:ea typeface="ＭＳ Ｐゴシック" pitchFamily="34" charset="-128"/>
                          <a:sym typeface="Wingdings" pitchFamily="2" charset="2"/>
                        </a:rPr>
                        <a:t>60 minute</a:t>
                      </a:r>
                    </a:p>
                  </a:txBody>
                  <a:tcPr marL="93035" marR="186070" marT="34249" marB="3424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c hMerge="1">
                  <a:txBody>
                    <a:bodyPr/>
                    <a:lstStyle/>
                    <a:p>
                      <a:pPr marL="0" marR="0" lvl="0" indent="0" algn="r" defTabSz="914400" rtl="0" eaLnBrk="1" fontAlgn="base" latinLnBrk="0" hangingPunct="1">
                        <a:lnSpc>
                          <a:spcPct val="150000"/>
                        </a:lnSpc>
                        <a:spcBef>
                          <a:spcPct val="0"/>
                        </a:spcBef>
                        <a:spcAft>
                          <a:spcPct val="50000"/>
                        </a:spcAft>
                        <a:buClr>
                          <a:schemeClr val="tx2"/>
                        </a:buClr>
                        <a:buSzTx/>
                        <a:buFont typeface="Wingdings" pitchFamily="2" charset="2"/>
                        <a:buNone/>
                        <a:tabLst/>
                        <a:defRPr/>
                      </a:pP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sym typeface="Wingdings" pitchFamily="2" charset="2"/>
                      </a:endParaRPr>
                    </a:p>
                  </a:txBody>
                  <a:tcPr marL="93035" marR="186070" marT="45665" marB="45665"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E8E8"/>
                    </a:solidFill>
                  </a:tcPr>
                </a:tc>
              </a:tr>
            </a:tbl>
          </a:graphicData>
        </a:graphic>
      </p:graphicFrame>
      <p:sp>
        <p:nvSpPr>
          <p:cNvPr id="4" name="Rectangle 3"/>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4240174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Rezultate</a:t>
            </a:r>
            <a:r>
              <a:rPr lang="en-US" dirty="0" smtClean="0"/>
              <a:t> POC</a:t>
            </a:r>
            <a:endParaRPr lang="en-US" dirty="0"/>
          </a:p>
        </p:txBody>
      </p:sp>
      <p:graphicFrame>
        <p:nvGraphicFramePr>
          <p:cNvPr id="12" name="Chart 11"/>
          <p:cNvGraphicFramePr>
            <a:graphicFrameLocks/>
          </p:cNvGraphicFramePr>
          <p:nvPr/>
        </p:nvGraphicFramePr>
        <p:xfrm>
          <a:off x="152400" y="907256"/>
          <a:ext cx="8867775" cy="315753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dirty="0" err="1" smtClean="0"/>
              <a:t>Rezultate</a:t>
            </a:r>
            <a:r>
              <a:rPr lang="en-US" dirty="0" smtClean="0"/>
              <a:t> POC</a:t>
            </a:r>
          </a:p>
        </p:txBody>
      </p:sp>
      <p:sp>
        <p:nvSpPr>
          <p:cNvPr id="3" name="Text Placeholder 2"/>
          <p:cNvSpPr>
            <a:spLocks noGrp="1"/>
          </p:cNvSpPr>
          <p:nvPr>
            <p:ph type="body" sz="quarter" idx="10"/>
          </p:nvPr>
        </p:nvSpPr>
        <p:spPr/>
        <p:txBody>
          <a:bodyPr/>
          <a:lstStyle/>
          <a:p>
            <a:pPr algn="ctr"/>
            <a:r>
              <a:rPr lang="en-US" sz="5000" b="1" dirty="0" smtClean="0">
                <a:solidFill>
                  <a:srgbClr val="FF0000"/>
                </a:solidFill>
              </a:rPr>
              <a:t>45% </a:t>
            </a:r>
          </a:p>
          <a:p>
            <a:pPr algn="ctr"/>
            <a:r>
              <a:rPr lang="en-US" sz="1800" b="1" dirty="0" err="1" smtClean="0">
                <a:solidFill>
                  <a:srgbClr val="FF0000"/>
                </a:solidFill>
              </a:rPr>
              <a:t>imbunatatire</a:t>
            </a:r>
            <a:r>
              <a:rPr lang="en-US" sz="1800" b="1" dirty="0" smtClean="0">
                <a:solidFill>
                  <a:srgbClr val="FF0000"/>
                </a:solidFill>
              </a:rPr>
              <a:t> a </a:t>
            </a:r>
            <a:r>
              <a:rPr lang="en-US" sz="1800" b="1" dirty="0" err="1" smtClean="0">
                <a:solidFill>
                  <a:srgbClr val="FF0000"/>
                </a:solidFill>
              </a:rPr>
              <a:t>timpului</a:t>
            </a:r>
            <a:r>
              <a:rPr lang="en-US" sz="1800" b="1" dirty="0" smtClean="0">
                <a:solidFill>
                  <a:srgbClr val="FF0000"/>
                </a:solidFill>
              </a:rPr>
              <a:t> de </a:t>
            </a:r>
            <a:r>
              <a:rPr lang="en-US" sz="1800" b="1" dirty="0" err="1" smtClean="0">
                <a:solidFill>
                  <a:srgbClr val="FF0000"/>
                </a:solidFill>
              </a:rPr>
              <a:t>raspuns</a:t>
            </a:r>
            <a:endParaRPr lang="en-US" sz="1800" b="1" dirty="0">
              <a:solidFill>
                <a:srgbClr val="FF0000"/>
              </a:solidFill>
            </a:endParaRPr>
          </a:p>
        </p:txBody>
      </p:sp>
      <p:graphicFrame>
        <p:nvGraphicFramePr>
          <p:cNvPr id="13" name="Chart 12"/>
          <p:cNvGraphicFramePr>
            <a:graphicFrameLocks/>
          </p:cNvGraphicFramePr>
          <p:nvPr/>
        </p:nvGraphicFramePr>
        <p:xfrm>
          <a:off x="3276600" y="1200150"/>
          <a:ext cx="5295900"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072951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78"/>
          <p:cNvSpPr>
            <a:spLocks noGrp="1"/>
          </p:cNvSpPr>
          <p:nvPr>
            <p:ph type="title"/>
          </p:nvPr>
        </p:nvSpPr>
        <p:spPr>
          <a:xfrm>
            <a:off x="703263" y="170260"/>
            <a:ext cx="5630862" cy="301228"/>
          </a:xfrm>
        </p:spPr>
        <p:txBody>
          <a:bodyPr/>
          <a:lstStyle/>
          <a:p>
            <a:r>
              <a:rPr lang="en-US" dirty="0" err="1" smtClean="0"/>
              <a:t>Beneficiile</a:t>
            </a:r>
            <a:r>
              <a:rPr lang="en-US" dirty="0" smtClean="0"/>
              <a:t> </a:t>
            </a:r>
            <a:r>
              <a:rPr lang="en-US" dirty="0" err="1" smtClean="0"/>
              <a:t>solutiei</a:t>
            </a:r>
            <a:r>
              <a:rPr lang="en-US" dirty="0" smtClean="0"/>
              <a:t> </a:t>
            </a:r>
            <a:r>
              <a:rPr lang="en-US" dirty="0" err="1" smtClean="0"/>
              <a:t>propuse</a:t>
            </a:r>
            <a:endParaRPr lang="en-US" dirty="0"/>
          </a:p>
        </p:txBody>
      </p:sp>
      <p:sp>
        <p:nvSpPr>
          <p:cNvPr id="14" name="Picture Placeholder 13"/>
          <p:cNvSpPr>
            <a:spLocks noGrp="1"/>
          </p:cNvSpPr>
          <p:nvPr>
            <p:ph type="pic" sz="quarter" idx="12"/>
          </p:nvPr>
        </p:nvSpPr>
        <p:spPr/>
      </p:sp>
      <p:sp>
        <p:nvSpPr>
          <p:cNvPr id="5" name="Text Placeholder 4"/>
          <p:cNvSpPr>
            <a:spLocks noGrp="1"/>
          </p:cNvSpPr>
          <p:nvPr>
            <p:ph type="body" sz="quarter" idx="4294967295"/>
          </p:nvPr>
        </p:nvSpPr>
        <p:spPr>
          <a:xfrm>
            <a:off x="476250" y="858441"/>
            <a:ext cx="4810125" cy="3663553"/>
          </a:xfrm>
        </p:spPr>
        <p:txBody>
          <a:bodyPr/>
          <a:lstStyle/>
          <a:p>
            <a:r>
              <a:rPr lang="en-US" sz="1800" dirty="0" err="1" smtClean="0"/>
              <a:t>Simplitate</a:t>
            </a:r>
            <a:r>
              <a:rPr lang="en-US" sz="1800" dirty="0" smtClean="0"/>
              <a:t> in </a:t>
            </a:r>
            <a:r>
              <a:rPr lang="en-US" sz="1800" dirty="0" err="1" smtClean="0"/>
              <a:t>instalare</a:t>
            </a:r>
            <a:r>
              <a:rPr lang="en-US" sz="1800" dirty="0" smtClean="0"/>
              <a:t>, </a:t>
            </a:r>
            <a:r>
              <a:rPr lang="en-US" sz="1800" dirty="0" err="1" smtClean="0"/>
              <a:t>configurare</a:t>
            </a:r>
            <a:r>
              <a:rPr lang="en-US" sz="1800" dirty="0" smtClean="0"/>
              <a:t> </a:t>
            </a:r>
            <a:r>
              <a:rPr lang="en-US" sz="1800" dirty="0" err="1" smtClean="0"/>
              <a:t>si</a:t>
            </a:r>
            <a:r>
              <a:rPr lang="en-US" sz="1800" dirty="0" smtClean="0"/>
              <a:t> </a:t>
            </a:r>
            <a:r>
              <a:rPr lang="en-US" sz="1800" dirty="0" err="1" smtClean="0"/>
              <a:t>administrare</a:t>
            </a:r>
            <a:endParaRPr lang="en-US" sz="1800" dirty="0" smtClean="0"/>
          </a:p>
          <a:p>
            <a:r>
              <a:rPr lang="en-US" sz="1800" dirty="0" smtClean="0"/>
              <a:t>Hardware </a:t>
            </a:r>
            <a:r>
              <a:rPr lang="en-US" sz="1800" dirty="0" err="1" smtClean="0"/>
              <a:t>integrat</a:t>
            </a:r>
            <a:r>
              <a:rPr lang="en-US" sz="1800" dirty="0" smtClean="0"/>
              <a:t> </a:t>
            </a:r>
            <a:r>
              <a:rPr lang="en-US" sz="1800" dirty="0" err="1" smtClean="0"/>
              <a:t>si</a:t>
            </a:r>
            <a:r>
              <a:rPr lang="en-US" sz="1800" dirty="0" smtClean="0"/>
              <a:t> </a:t>
            </a:r>
            <a:r>
              <a:rPr lang="en-US" sz="1800" dirty="0" err="1" smtClean="0"/>
              <a:t>performant</a:t>
            </a:r>
            <a:r>
              <a:rPr lang="en-US" sz="1800" dirty="0" smtClean="0"/>
              <a:t>, de </a:t>
            </a:r>
            <a:r>
              <a:rPr lang="en-US" sz="1800" dirty="0" err="1" smtClean="0"/>
              <a:t>clasa</a:t>
            </a:r>
            <a:r>
              <a:rPr lang="en-US" sz="1800" dirty="0" smtClean="0"/>
              <a:t> enterprise</a:t>
            </a:r>
          </a:p>
          <a:p>
            <a:r>
              <a:rPr lang="en-US" sz="1800" dirty="0" smtClean="0"/>
              <a:t>Pay-as-you-grow</a:t>
            </a:r>
          </a:p>
          <a:p>
            <a:r>
              <a:rPr lang="en-US" sz="1800" dirty="0" err="1" smtClean="0"/>
              <a:t>Flexibilitate</a:t>
            </a:r>
            <a:r>
              <a:rPr lang="en-US" sz="1800" dirty="0" smtClean="0"/>
              <a:t> </a:t>
            </a:r>
            <a:r>
              <a:rPr lang="en-US" sz="1800" dirty="0" err="1" smtClean="0"/>
              <a:t>arhitectura</a:t>
            </a:r>
            <a:r>
              <a:rPr lang="en-US" sz="1800" dirty="0" smtClean="0"/>
              <a:t> </a:t>
            </a:r>
            <a:r>
              <a:rPr lang="en-US" sz="1800" dirty="0" err="1" smtClean="0"/>
              <a:t>baza</a:t>
            </a:r>
            <a:r>
              <a:rPr lang="en-US" sz="1800" dirty="0" smtClean="0"/>
              <a:t> de date</a:t>
            </a:r>
          </a:p>
          <a:p>
            <a:pPr lvl="1"/>
            <a:r>
              <a:rPr lang="en-US" sz="1800" dirty="0" smtClean="0"/>
              <a:t>RAC</a:t>
            </a:r>
          </a:p>
          <a:p>
            <a:pPr lvl="1"/>
            <a:r>
              <a:rPr lang="en-US" sz="1800" dirty="0" smtClean="0"/>
              <a:t>Single Instance</a:t>
            </a:r>
          </a:p>
          <a:p>
            <a:r>
              <a:rPr lang="en-US" sz="1800" dirty="0" smtClean="0"/>
              <a:t>ASM </a:t>
            </a:r>
            <a:r>
              <a:rPr lang="en-US" sz="1800" dirty="0" err="1" smtClean="0"/>
              <a:t>pentru</a:t>
            </a:r>
            <a:r>
              <a:rPr lang="en-US" sz="1800" dirty="0" smtClean="0"/>
              <a:t> </a:t>
            </a:r>
            <a:r>
              <a:rPr lang="en-US" sz="1800" dirty="0" err="1" smtClean="0"/>
              <a:t>managementul</a:t>
            </a:r>
            <a:r>
              <a:rPr lang="en-US" sz="1800" dirty="0" smtClean="0"/>
              <a:t> </a:t>
            </a:r>
            <a:r>
              <a:rPr lang="en-US" sz="1800" dirty="0" err="1" smtClean="0"/>
              <a:t>discurilor</a:t>
            </a:r>
            <a:endParaRPr lang="en-US" sz="1800" dirty="0" smtClean="0"/>
          </a:p>
          <a:p>
            <a:r>
              <a:rPr lang="en-US" sz="1800" dirty="0" err="1" smtClean="0"/>
              <a:t>Configuratie</a:t>
            </a:r>
            <a:r>
              <a:rPr lang="en-US" sz="1800" dirty="0" smtClean="0"/>
              <a:t> software </a:t>
            </a:r>
            <a:r>
              <a:rPr lang="en-US" sz="1800" dirty="0" err="1" smtClean="0"/>
              <a:t>optimizata</a:t>
            </a:r>
            <a:endParaRPr lang="en-US" sz="1800" dirty="0" smtClean="0"/>
          </a:p>
          <a:p>
            <a:r>
              <a:rPr lang="en-US" sz="1800" dirty="0" err="1" smtClean="0"/>
              <a:t>Punct</a:t>
            </a:r>
            <a:r>
              <a:rPr lang="en-US" sz="1800" dirty="0" smtClean="0"/>
              <a:t> </a:t>
            </a:r>
            <a:r>
              <a:rPr lang="en-US" sz="1800" dirty="0" err="1" smtClean="0"/>
              <a:t>unic</a:t>
            </a:r>
            <a:r>
              <a:rPr lang="en-US" sz="1800" dirty="0" smtClean="0"/>
              <a:t> de </a:t>
            </a:r>
            <a:r>
              <a:rPr lang="en-US" sz="1800" dirty="0" err="1" smtClean="0"/>
              <a:t>suport</a:t>
            </a:r>
            <a:endParaRPr lang="en-US" sz="1800" dirty="0"/>
          </a:p>
        </p:txBody>
      </p:sp>
      <p:pic>
        <p:nvPicPr>
          <p:cNvPr id="12" name="Picture 11" descr="sfir_x4370m2_la5.png"/>
          <p:cNvPicPr>
            <a:picLocks noChangeAspect="1"/>
          </p:cNvPicPr>
          <p:nvPr/>
        </p:nvPicPr>
        <p:blipFill>
          <a:blip r:embed="rId3" cstate="print"/>
          <a:stretch>
            <a:fillRect/>
          </a:stretch>
        </p:blipFill>
        <p:spPr>
          <a:xfrm>
            <a:off x="5314951" y="1639623"/>
            <a:ext cx="3385570" cy="1449446"/>
          </a:xfrm>
          <a:prstGeom prst="rect">
            <a:avLst/>
          </a:prstGeom>
          <a:effectLst>
            <a:outerShdw blurRad="292100" dist="139700" dir="3000000" algn="ctr" rotWithShape="0">
              <a:srgbClr val="000000">
                <a:alpha val="65000"/>
              </a:srgbClr>
            </a:outerShdw>
          </a:effectLst>
        </p:spPr>
      </p:pic>
      <p:sp>
        <p:nvSpPr>
          <p:cNvPr id="6" name="Rectangle 5"/>
          <p:cNvSpPr/>
          <p:nvPr/>
        </p:nvSpPr>
        <p:spPr>
          <a:xfrm>
            <a:off x="3181351"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140138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p:txBody>
          <a:bodyPr/>
          <a:lstStyle/>
          <a:p>
            <a:r>
              <a:rPr lang="en-US" sz="2800" dirty="0" smtClean="0"/>
              <a:t>Oracle Database Appliance</a:t>
            </a:r>
            <a:endParaRPr lang="en-US" sz="4400" dirty="0" smtClean="0">
              <a:solidFill>
                <a:srgbClr val="FF0000"/>
              </a:solidFill>
            </a:endParaRPr>
          </a:p>
        </p:txBody>
      </p:sp>
      <p:pic>
        <p:nvPicPr>
          <p:cNvPr id="10243" name="Picture 53" descr="DSCN0152.JPG                                                   00388273Macintosh HD                   BDB54B63:"/>
          <p:cNvPicPr>
            <a:picLocks noChangeAspect="1" noChangeArrowheads="1"/>
          </p:cNvPicPr>
          <p:nvPr/>
        </p:nvPicPr>
        <p:blipFill>
          <a:blip r:embed="rId3" cstate="print"/>
          <a:srcRect/>
          <a:stretch>
            <a:fillRect/>
          </a:stretch>
        </p:blipFill>
        <p:spPr bwMode="auto">
          <a:xfrm>
            <a:off x="1092530" y="684610"/>
            <a:ext cx="2178870" cy="2114550"/>
          </a:xfrm>
          <a:prstGeom prst="rect">
            <a:avLst/>
          </a:prstGeom>
          <a:noFill/>
          <a:ln w="9525">
            <a:noFill/>
            <a:miter lim="800000"/>
            <a:headEnd/>
            <a:tailEnd/>
          </a:ln>
        </p:spPr>
      </p:pic>
      <p:sp>
        <p:nvSpPr>
          <p:cNvPr id="5" name="Subtitle 4"/>
          <p:cNvSpPr>
            <a:spLocks noGrp="1"/>
          </p:cNvSpPr>
          <p:nvPr>
            <p:ph type="subTitle" idx="1"/>
          </p:nvPr>
        </p:nvSpPr>
        <p:spPr>
          <a:xfrm>
            <a:off x="1181497" y="4210248"/>
            <a:ext cx="7075289" cy="532642"/>
          </a:xfrm>
        </p:spPr>
        <p:txBody>
          <a:bodyPr/>
          <a:lstStyle/>
          <a:p>
            <a:r>
              <a:rPr lang="en-US" dirty="0" smtClean="0"/>
              <a:t>Victor Maghiari/Alexandru </a:t>
            </a:r>
            <a:r>
              <a:rPr lang="en-US" dirty="0" smtClean="0"/>
              <a:t>Tecuceanu/Ciprian Pustianu</a:t>
            </a:r>
            <a:endParaRPr lang="en-US" dirty="0" smtClean="0"/>
          </a:p>
          <a:p>
            <a:r>
              <a:rPr lang="en-US" dirty="0" smtClean="0"/>
              <a:t>Oracle Romania</a:t>
            </a:r>
            <a:endParaRPr lang="en-US" dirty="0"/>
          </a:p>
        </p:txBody>
      </p:sp>
      <p:sp>
        <p:nvSpPr>
          <p:cNvPr id="7"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Title 5"/>
          <p:cNvSpPr>
            <a:spLocks noGrp="1"/>
          </p:cNvSpPr>
          <p:nvPr>
            <p:ph type="title"/>
          </p:nvPr>
        </p:nvSpPr>
        <p:spPr/>
        <p:txBody>
          <a:bodyPr/>
          <a:lstStyle/>
          <a:p>
            <a:r>
              <a:rPr lang="en-US" dirty="0" smtClean="0">
                <a:ea typeface="ＭＳ Ｐゴシック" pitchFamily="34" charset="-128"/>
              </a:rPr>
              <a:t>Test Program:</a:t>
            </a:r>
          </a:p>
        </p:txBody>
      </p:sp>
      <p:sp>
        <p:nvSpPr>
          <p:cNvPr id="6" name="Text Placeholder 4"/>
          <p:cNvSpPr>
            <a:spLocks noGrp="1"/>
          </p:cNvSpPr>
          <p:nvPr>
            <p:ph type="body" sz="quarter" idx="4294967295"/>
          </p:nvPr>
        </p:nvSpPr>
        <p:spPr>
          <a:xfrm>
            <a:off x="641277" y="1233227"/>
            <a:ext cx="8296275" cy="2281497"/>
          </a:xfrm>
        </p:spPr>
        <p:txBody>
          <a:bodyPr/>
          <a:lstStyle/>
          <a:p>
            <a:pPr lvl="0"/>
            <a:r>
              <a:rPr lang="en-US" sz="2000" dirty="0" smtClean="0"/>
              <a:t>ODA – Hardware </a:t>
            </a:r>
            <a:r>
              <a:rPr lang="en-US" sz="2000" dirty="0" err="1" smtClean="0"/>
              <a:t>complet</a:t>
            </a:r>
            <a:r>
              <a:rPr lang="en-US" sz="2000" dirty="0" smtClean="0"/>
              <a:t> redundant – Cluster in a box (10-15 min)</a:t>
            </a:r>
          </a:p>
          <a:p>
            <a:pPr lvl="0"/>
            <a:r>
              <a:rPr lang="en-US" sz="2000" dirty="0" smtClean="0"/>
              <a:t>ODA – </a:t>
            </a:r>
            <a:r>
              <a:rPr lang="en-US" sz="2000" dirty="0" err="1" smtClean="0"/>
              <a:t>Instalare</a:t>
            </a:r>
            <a:r>
              <a:rPr lang="en-US" sz="2000" dirty="0" smtClean="0"/>
              <a:t> </a:t>
            </a:r>
            <a:r>
              <a:rPr lang="en-US" sz="2000" dirty="0" err="1" smtClean="0"/>
              <a:t>si</a:t>
            </a:r>
            <a:r>
              <a:rPr lang="en-US" sz="2000" dirty="0" smtClean="0"/>
              <a:t> </a:t>
            </a:r>
            <a:r>
              <a:rPr lang="en-US" sz="2000" dirty="0" err="1" smtClean="0"/>
              <a:t>configurare</a:t>
            </a:r>
            <a:r>
              <a:rPr lang="en-US" sz="2000" dirty="0" smtClean="0"/>
              <a:t>  (15-20 min)</a:t>
            </a:r>
          </a:p>
          <a:p>
            <a:pPr lvl="0"/>
            <a:r>
              <a:rPr lang="en-US" sz="2000" dirty="0" smtClean="0"/>
              <a:t>RAC – </a:t>
            </a:r>
            <a:r>
              <a:rPr lang="en-US" sz="2000" dirty="0" err="1" smtClean="0"/>
              <a:t>disponibilitate</a:t>
            </a:r>
            <a:r>
              <a:rPr lang="en-US" sz="2000" dirty="0" smtClean="0"/>
              <a:t> continua </a:t>
            </a:r>
            <a:r>
              <a:rPr lang="en-US" sz="2000" dirty="0" err="1" smtClean="0"/>
              <a:t>pentru</a:t>
            </a:r>
            <a:r>
              <a:rPr lang="en-US" sz="2000" dirty="0" smtClean="0"/>
              <a:t> </a:t>
            </a:r>
            <a:r>
              <a:rPr lang="en-US" sz="2000" dirty="0" err="1" smtClean="0"/>
              <a:t>baza</a:t>
            </a:r>
            <a:r>
              <a:rPr lang="en-US" sz="2000" dirty="0" smtClean="0"/>
              <a:t> de date (15-20 min)</a:t>
            </a:r>
          </a:p>
          <a:p>
            <a:pPr lvl="0"/>
            <a:r>
              <a:rPr lang="en-US" sz="2000" dirty="0" smtClean="0"/>
              <a:t>ASM – </a:t>
            </a:r>
            <a:r>
              <a:rPr lang="en-US" sz="2000" dirty="0" err="1" smtClean="0"/>
              <a:t>Managementul</a:t>
            </a:r>
            <a:r>
              <a:rPr lang="en-US" sz="2000" dirty="0" smtClean="0"/>
              <a:t> </a:t>
            </a:r>
            <a:r>
              <a:rPr lang="en-US" sz="2000" dirty="0" err="1" smtClean="0"/>
              <a:t>usor</a:t>
            </a:r>
            <a:r>
              <a:rPr lang="en-US" sz="2000" dirty="0" smtClean="0"/>
              <a:t> </a:t>
            </a:r>
            <a:r>
              <a:rPr lang="en-US" sz="2000" dirty="0" err="1" smtClean="0"/>
              <a:t>si</a:t>
            </a:r>
            <a:r>
              <a:rPr lang="en-US" sz="2000" dirty="0" smtClean="0"/>
              <a:t> </a:t>
            </a:r>
            <a:r>
              <a:rPr lang="en-US" sz="2000" dirty="0" err="1" smtClean="0"/>
              <a:t>performanta</a:t>
            </a:r>
            <a:r>
              <a:rPr lang="en-US" sz="2000" dirty="0" smtClean="0"/>
              <a:t> maxima </a:t>
            </a:r>
            <a:r>
              <a:rPr lang="en-US" sz="2000" dirty="0" err="1" smtClean="0"/>
              <a:t>pentru</a:t>
            </a:r>
            <a:r>
              <a:rPr lang="en-US" sz="2000" dirty="0" smtClean="0"/>
              <a:t> </a:t>
            </a:r>
            <a:r>
              <a:rPr lang="en-US" sz="2000" dirty="0" err="1" smtClean="0"/>
              <a:t>discurile</a:t>
            </a:r>
            <a:r>
              <a:rPr lang="en-US" sz="2000" dirty="0" smtClean="0"/>
              <a:t> </a:t>
            </a:r>
            <a:r>
              <a:rPr lang="en-US" sz="2000" dirty="0" err="1" smtClean="0"/>
              <a:t>bazei</a:t>
            </a:r>
            <a:r>
              <a:rPr lang="en-US" sz="2000" dirty="0" smtClean="0"/>
              <a:t> de date ( 15-20 min)</a:t>
            </a:r>
            <a:endParaRPr lang="en-US" dirty="0" smtClean="0"/>
          </a:p>
          <a:p>
            <a:pPr>
              <a:buNone/>
            </a:pPr>
            <a:endParaRPr lang="en-US" dirty="0" smtClean="0"/>
          </a:p>
          <a:p>
            <a:pPr>
              <a:buNone/>
            </a:pPr>
            <a:endParaRPr lang="en-US" dirty="0"/>
          </a:p>
        </p:txBody>
      </p:sp>
      <p:sp>
        <p:nvSpPr>
          <p:cNvPr id="7" name="Rectangle 6"/>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285875" y="3650710"/>
            <a:ext cx="6267450" cy="461665"/>
          </a:xfrm>
          <a:prstGeom prst="rect">
            <a:avLst/>
          </a:prstGeom>
        </p:spPr>
        <p:txBody>
          <a:bodyPr wrap="square">
            <a:spAutoFit/>
          </a:bodyPr>
          <a:lstStyle/>
          <a:p>
            <a:pPr algn="ctr"/>
            <a:r>
              <a:rPr lang="en-US" sz="2400" b="1" dirty="0" err="1" smtClean="0">
                <a:solidFill>
                  <a:srgbClr val="FF0000"/>
                </a:solidFill>
              </a:rPr>
              <a:t>Testele</a:t>
            </a:r>
            <a:r>
              <a:rPr lang="en-US" sz="2400" b="1" dirty="0" smtClean="0">
                <a:solidFill>
                  <a:srgbClr val="FF0000"/>
                </a:solidFill>
              </a:rPr>
              <a:t> se </a:t>
            </a:r>
            <a:r>
              <a:rPr lang="en-US" sz="2400" b="1" dirty="0" err="1" smtClean="0">
                <a:solidFill>
                  <a:srgbClr val="FF0000"/>
                </a:solidFill>
              </a:rPr>
              <a:t>desfasoara</a:t>
            </a:r>
            <a:r>
              <a:rPr lang="en-US" sz="2400" b="1" dirty="0" smtClean="0">
                <a:solidFill>
                  <a:srgbClr val="FF0000"/>
                </a:solidFill>
              </a:rPr>
              <a:t> in </a:t>
            </a:r>
            <a:r>
              <a:rPr lang="en-US" sz="2400" b="1" dirty="0" err="1" smtClean="0">
                <a:solidFill>
                  <a:srgbClr val="FF0000"/>
                </a:solidFill>
              </a:rPr>
              <a:t>standul</a:t>
            </a:r>
            <a:r>
              <a:rPr lang="en-US" sz="2400" b="1" dirty="0" smtClean="0">
                <a:solidFill>
                  <a:srgbClr val="FF0000"/>
                </a:solidFill>
              </a:rPr>
              <a:t> Oracle</a:t>
            </a:r>
            <a:endParaRPr lang="en-US" sz="2400" b="1" dirty="0">
              <a:solidFill>
                <a:srgbClr val="FF0000"/>
              </a:solidFill>
            </a:endParaRPr>
          </a:p>
        </p:txBody>
      </p:sp>
    </p:spTree>
    <p:extLst>
      <p:ext uri="{BB962C8B-B14F-4D97-AF65-F5344CB8AC3E}">
        <p14:creationId xmlns:p14="http://schemas.microsoft.com/office/powerpoint/2010/main" xmlns="" val="4270796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4252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ChangeArrowheads="1"/>
          </p:cNvSpPr>
          <p:nvPr/>
        </p:nvSpPr>
        <p:spPr bwMode="auto">
          <a:xfrm>
            <a:off x="0" y="1916203"/>
            <a:ext cx="9144000" cy="73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4138" indent="-84138" algn="ctr">
              <a:lnSpc>
                <a:spcPct val="90000"/>
              </a:lnSpc>
              <a:spcBef>
                <a:spcPct val="20000"/>
              </a:spcBef>
              <a:buClr>
                <a:schemeClr val="tx2"/>
              </a:buClr>
            </a:pPr>
            <a:r>
              <a:rPr lang="en-US" sz="6000" dirty="0">
                <a:solidFill>
                  <a:schemeClr val="bg1"/>
                </a:solidFill>
              </a:rPr>
              <a:t>Q&amp;A</a:t>
            </a:r>
            <a:endParaRPr lang="en-US" sz="1300" dirty="0">
              <a:solidFill>
                <a:schemeClr val="bg1"/>
              </a:solidFill>
            </a:endParaRPr>
          </a:p>
        </p:txBody>
      </p:sp>
      <p:sp>
        <p:nvSpPr>
          <p:cNvPr id="4" name="Title 3"/>
          <p:cNvSpPr>
            <a:spLocks noGrp="1"/>
          </p:cNvSpPr>
          <p:nvPr>
            <p:ph type="title"/>
          </p:nvPr>
        </p:nvSpPr>
        <p:spPr/>
        <p:txBody>
          <a:bodyPr/>
          <a:lstStyle/>
          <a:p>
            <a:endParaRPr lang="en-US" dirty="0"/>
          </a:p>
        </p:txBody>
      </p:sp>
      <p:sp>
        <p:nvSpPr>
          <p:cNvPr id="6"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extLst>
      <p:ext uri="{BB962C8B-B14F-4D97-AF65-F5344CB8AC3E}">
        <p14:creationId xmlns:p14="http://schemas.microsoft.com/office/powerpoint/2010/main" xmlns="" val="405184247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urgery iStock_000013009059XSmall.jpg"/>
          <p:cNvPicPr>
            <a:picLocks noChangeAspect="1"/>
          </p:cNvPicPr>
          <p:nvPr/>
        </p:nvPicPr>
        <p:blipFill>
          <a:blip r:embed="rId3"/>
          <a:srcRect l="17669" r="16721"/>
          <a:stretch>
            <a:fillRect/>
          </a:stretch>
        </p:blipFill>
        <p:spPr>
          <a:xfrm>
            <a:off x="3360750" y="1227016"/>
            <a:ext cx="2410691" cy="2432304"/>
          </a:xfrm>
          <a:prstGeom prst="rect">
            <a:avLst/>
          </a:prstGeom>
        </p:spPr>
      </p:pic>
      <p:sp>
        <p:nvSpPr>
          <p:cNvPr id="2" name="Title 1"/>
          <p:cNvSpPr>
            <a:spLocks noGrp="1"/>
          </p:cNvSpPr>
          <p:nvPr>
            <p:ph type="title"/>
          </p:nvPr>
        </p:nvSpPr>
        <p:spPr/>
        <p:txBody>
          <a:bodyPr/>
          <a:lstStyle/>
          <a:p>
            <a:r>
              <a:rPr lang="en-US" dirty="0" smtClean="0"/>
              <a:t>Growing Business Critical Services and Data</a:t>
            </a:r>
            <a:br>
              <a:rPr lang="en-US" dirty="0" smtClean="0"/>
            </a:br>
            <a:r>
              <a:rPr lang="en-US" sz="2400" b="0" dirty="0" smtClean="0">
                <a:solidFill>
                  <a:schemeClr val="tx2"/>
                </a:solidFill>
              </a:rPr>
              <a:t>High Availability solutions desirable, but not easily deployed</a:t>
            </a:r>
            <a:r>
              <a:rPr lang="en-US" sz="2000" dirty="0" smtClean="0">
                <a:solidFill>
                  <a:schemeClr val="tx2"/>
                </a:solidFill>
              </a:rPr>
              <a:t>	</a:t>
            </a:r>
            <a:endParaRPr lang="en-US" dirty="0" smtClean="0"/>
          </a:p>
        </p:txBody>
      </p:sp>
      <p:sp>
        <p:nvSpPr>
          <p:cNvPr id="13" name="TextBox 12"/>
          <p:cNvSpPr txBox="1"/>
          <p:nvPr/>
        </p:nvSpPr>
        <p:spPr>
          <a:xfrm>
            <a:off x="166255" y="3966359"/>
            <a:ext cx="2517569" cy="498763"/>
          </a:xfrm>
          <a:prstGeom prst="rect">
            <a:avLst/>
          </a:prstGeom>
          <a:noFill/>
          <a:ln>
            <a:noFill/>
          </a:ln>
        </p:spPr>
        <p:txBody>
          <a:bodyPr wrap="square" lIns="0" tIns="0" rIns="0" bIns="0" rtlCol="0">
            <a:noAutofit/>
          </a:bodyPr>
          <a:lstStyle/>
          <a:p>
            <a:pPr algn="l"/>
            <a:endParaRPr lang="en-US" sz="1800" dirty="0" smtClean="0"/>
          </a:p>
        </p:txBody>
      </p:sp>
      <p:sp>
        <p:nvSpPr>
          <p:cNvPr id="14" name="TextBox 13"/>
          <p:cNvSpPr txBox="1"/>
          <p:nvPr/>
        </p:nvSpPr>
        <p:spPr>
          <a:xfrm>
            <a:off x="380005" y="3798128"/>
            <a:ext cx="2529444" cy="617517"/>
          </a:xfrm>
          <a:prstGeom prst="rect">
            <a:avLst/>
          </a:prstGeom>
          <a:noFill/>
          <a:ln>
            <a:noFill/>
          </a:ln>
        </p:spPr>
        <p:txBody>
          <a:bodyPr wrap="square" lIns="0" tIns="0" rIns="0" bIns="0" rtlCol="0">
            <a:noAutofit/>
          </a:bodyPr>
          <a:lstStyle/>
          <a:p>
            <a:pPr algn="ctr">
              <a:lnSpc>
                <a:spcPct val="80000"/>
              </a:lnSpc>
            </a:pPr>
            <a:r>
              <a:rPr lang="en-US" sz="2400" b="1" dirty="0" smtClean="0"/>
              <a:t>Complex and</a:t>
            </a:r>
          </a:p>
          <a:p>
            <a:pPr algn="ctr">
              <a:lnSpc>
                <a:spcPct val="80000"/>
              </a:lnSpc>
            </a:pPr>
            <a:r>
              <a:rPr lang="en-US" sz="2400" b="1" dirty="0" smtClean="0"/>
              <a:t>Costly</a:t>
            </a:r>
          </a:p>
        </p:txBody>
      </p:sp>
      <p:sp>
        <p:nvSpPr>
          <p:cNvPr id="15" name="TextBox 14"/>
          <p:cNvSpPr txBox="1"/>
          <p:nvPr/>
        </p:nvSpPr>
        <p:spPr>
          <a:xfrm>
            <a:off x="3287486" y="3798128"/>
            <a:ext cx="2529444" cy="617517"/>
          </a:xfrm>
          <a:prstGeom prst="rect">
            <a:avLst/>
          </a:prstGeom>
          <a:noFill/>
          <a:ln>
            <a:noFill/>
          </a:ln>
        </p:spPr>
        <p:txBody>
          <a:bodyPr wrap="square" lIns="0" tIns="0" rIns="0" bIns="0" rtlCol="0">
            <a:noAutofit/>
          </a:bodyPr>
          <a:lstStyle/>
          <a:p>
            <a:pPr algn="ctr">
              <a:lnSpc>
                <a:spcPct val="80000"/>
              </a:lnSpc>
            </a:pPr>
            <a:r>
              <a:rPr lang="en-US" sz="2400" b="1" dirty="0" smtClean="0"/>
              <a:t>Specific Skills Required</a:t>
            </a:r>
          </a:p>
        </p:txBody>
      </p:sp>
      <p:sp>
        <p:nvSpPr>
          <p:cNvPr id="16" name="TextBox 15"/>
          <p:cNvSpPr txBox="1"/>
          <p:nvPr/>
        </p:nvSpPr>
        <p:spPr>
          <a:xfrm>
            <a:off x="6291945" y="3798128"/>
            <a:ext cx="2529444" cy="617517"/>
          </a:xfrm>
          <a:prstGeom prst="rect">
            <a:avLst/>
          </a:prstGeom>
          <a:noFill/>
          <a:ln>
            <a:noFill/>
          </a:ln>
        </p:spPr>
        <p:txBody>
          <a:bodyPr wrap="square" lIns="0" tIns="0" rIns="0" bIns="0" rtlCol="0">
            <a:noAutofit/>
          </a:bodyPr>
          <a:lstStyle/>
          <a:p>
            <a:pPr algn="ctr">
              <a:lnSpc>
                <a:spcPct val="80000"/>
              </a:lnSpc>
            </a:pPr>
            <a:r>
              <a:rPr lang="en-US" sz="2400" b="1" dirty="0" smtClean="0"/>
              <a:t>High Risk </a:t>
            </a:r>
          </a:p>
          <a:p>
            <a:pPr algn="ctr">
              <a:lnSpc>
                <a:spcPct val="80000"/>
              </a:lnSpc>
            </a:pPr>
            <a:r>
              <a:rPr lang="en-US" sz="2400" b="1" dirty="0" smtClean="0"/>
              <a:t>of Failure</a:t>
            </a:r>
          </a:p>
        </p:txBody>
      </p:sp>
      <p:pic>
        <p:nvPicPr>
          <p:cNvPr id="18" name="Picture 17" descr="failure iStock_000007256184XSmall.jpg"/>
          <p:cNvPicPr>
            <a:picLocks noChangeAspect="1"/>
          </p:cNvPicPr>
          <p:nvPr/>
        </p:nvPicPr>
        <p:blipFill>
          <a:blip r:embed="rId4"/>
          <a:srcRect r="34180"/>
          <a:stretch>
            <a:fillRect/>
          </a:stretch>
        </p:blipFill>
        <p:spPr>
          <a:xfrm>
            <a:off x="6339315" y="1227016"/>
            <a:ext cx="2412793" cy="2432304"/>
          </a:xfrm>
          <a:prstGeom prst="rect">
            <a:avLst/>
          </a:prstGeom>
        </p:spPr>
      </p:pic>
      <p:pic>
        <p:nvPicPr>
          <p:cNvPr id="21" name="Picture 20" descr="complex iStock_000009438279XSmall.jpg"/>
          <p:cNvPicPr>
            <a:picLocks noChangeAspect="1"/>
          </p:cNvPicPr>
          <p:nvPr/>
        </p:nvPicPr>
        <p:blipFill>
          <a:blip r:embed="rId5"/>
          <a:srcRect r="1953" b="2751"/>
          <a:stretch>
            <a:fillRect/>
          </a:stretch>
        </p:blipFill>
        <p:spPr>
          <a:xfrm>
            <a:off x="439882" y="1227016"/>
            <a:ext cx="2417095" cy="2432304"/>
          </a:xfrm>
          <a:prstGeom prst="rect">
            <a:avLst/>
          </a:prstGeom>
        </p:spPr>
      </p:pic>
      <p:sp>
        <p:nvSpPr>
          <p:cNvPr id="11"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846" y="401180"/>
            <a:ext cx="7779072" cy="504419"/>
          </a:xfrm>
        </p:spPr>
        <p:txBody>
          <a:bodyPr/>
          <a:lstStyle/>
          <a:p>
            <a:r>
              <a:rPr lang="en-US" dirty="0" smtClean="0"/>
              <a:t>Oracle Database Appliance</a:t>
            </a:r>
            <a:endParaRPr lang="en-US" dirty="0"/>
          </a:p>
        </p:txBody>
      </p:sp>
      <p:sp>
        <p:nvSpPr>
          <p:cNvPr id="5" name="Content Placeholder 4"/>
          <p:cNvSpPr>
            <a:spLocks noGrp="1"/>
          </p:cNvSpPr>
          <p:nvPr>
            <p:ph idx="1"/>
          </p:nvPr>
        </p:nvSpPr>
        <p:spPr>
          <a:xfrm>
            <a:off x="552846" y="941887"/>
            <a:ext cx="7792822" cy="1867582"/>
          </a:xfrm>
        </p:spPr>
        <p:txBody>
          <a:bodyPr/>
          <a:lstStyle/>
          <a:p>
            <a:r>
              <a:rPr lang="en-US" dirty="0" smtClean="0"/>
              <a:t>Simple. Reliable. Affordable.</a:t>
            </a:r>
            <a:endParaRPr lang="en-US" dirty="0"/>
          </a:p>
        </p:txBody>
      </p:sp>
      <p:sp>
        <p:nvSpPr>
          <p:cNvPr id="7" name="Rectangle 6"/>
          <p:cNvSpPr/>
          <p:nvPr/>
        </p:nvSpPr>
        <p:spPr>
          <a:xfrm>
            <a:off x="552846" y="3863082"/>
            <a:ext cx="2258760" cy="461665"/>
          </a:xfrm>
          <a:prstGeom prst="rect">
            <a:avLst/>
          </a:prstGeom>
        </p:spPr>
        <p:txBody>
          <a:bodyPr wrap="none">
            <a:spAutoFit/>
          </a:bodyPr>
          <a:lstStyle/>
          <a:p>
            <a:r>
              <a:rPr lang="en-US" sz="2400" b="1" dirty="0" smtClean="0"/>
              <a:t>Available Now</a:t>
            </a:r>
            <a:endParaRPr lang="en-US" sz="2400" b="1"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4475" y="2818282"/>
            <a:ext cx="2743200" cy="1048357"/>
          </a:xfrm>
          <a:prstGeom prst="rect">
            <a:avLst/>
          </a:prstGeom>
        </p:spPr>
      </p:pic>
      <p:pic>
        <p:nvPicPr>
          <p:cNvPr id="11" name="Picture 10" descr="sfir_x4370m2_lb1.png"/>
          <p:cNvPicPr>
            <a:picLocks noChangeAspect="1"/>
          </p:cNvPicPr>
          <p:nvPr/>
        </p:nvPicPr>
        <p:blipFill>
          <a:blip r:embed="rId4"/>
          <a:stretch>
            <a:fillRect/>
          </a:stretch>
        </p:blipFill>
        <p:spPr>
          <a:xfrm>
            <a:off x="3307310" y="2351315"/>
            <a:ext cx="5836690" cy="1926108"/>
          </a:xfrm>
          <a:prstGeom prst="rect">
            <a:avLst/>
          </a:prstGeom>
        </p:spPr>
      </p:pic>
      <p:sp>
        <p:nvSpPr>
          <p:cNvPr id="10"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Database Appliance</a:t>
            </a:r>
            <a:endParaRPr lang="en-US" dirty="0"/>
          </a:p>
        </p:txBody>
      </p:sp>
      <p:sp>
        <p:nvSpPr>
          <p:cNvPr id="3" name="Content Placeholder 2"/>
          <p:cNvSpPr>
            <a:spLocks noGrp="1"/>
          </p:cNvSpPr>
          <p:nvPr>
            <p:ph sz="half" idx="1"/>
          </p:nvPr>
        </p:nvSpPr>
        <p:spPr>
          <a:xfrm>
            <a:off x="504825" y="1133475"/>
            <a:ext cx="7894294" cy="3505200"/>
          </a:xfrm>
        </p:spPr>
        <p:txBody>
          <a:bodyPr/>
          <a:lstStyle/>
          <a:p>
            <a:r>
              <a:rPr lang="en-US" dirty="0" smtClean="0"/>
              <a:t>Easy to Implement</a:t>
            </a:r>
          </a:p>
          <a:p>
            <a:pPr lvl="1"/>
            <a:r>
              <a:rPr lang="en-US" sz="1600" dirty="0" smtClean="0"/>
              <a:t>One box:  server, storage, networking</a:t>
            </a:r>
          </a:p>
          <a:p>
            <a:pPr lvl="1"/>
            <a:r>
              <a:rPr lang="en-US" sz="1600" dirty="0" smtClean="0"/>
              <a:t>One button installation of software</a:t>
            </a:r>
          </a:p>
          <a:p>
            <a:pPr lvl="1"/>
            <a:r>
              <a:rPr lang="en-US" sz="1600" dirty="0" smtClean="0"/>
              <a:t>High availability out of the box</a:t>
            </a:r>
            <a:r>
              <a:rPr lang="en-US" sz="1400" dirty="0" smtClean="0"/>
              <a:t> </a:t>
            </a:r>
          </a:p>
          <a:p>
            <a:r>
              <a:rPr lang="en-US" dirty="0" smtClean="0"/>
              <a:t>Easy to manage &amp; maintain</a:t>
            </a:r>
          </a:p>
          <a:p>
            <a:pPr lvl="1"/>
            <a:r>
              <a:rPr lang="en-US" sz="1600" dirty="0" smtClean="0"/>
              <a:t>One button patching</a:t>
            </a:r>
          </a:p>
          <a:p>
            <a:pPr lvl="1"/>
            <a:r>
              <a:rPr lang="en-US" sz="1600" dirty="0" smtClean="0"/>
              <a:t>Self-managing storage</a:t>
            </a:r>
          </a:p>
          <a:p>
            <a:pPr lvl="1"/>
            <a:r>
              <a:rPr lang="en-US" sz="1600" dirty="0" smtClean="0"/>
              <a:t>Auto-detects and auto-corrects</a:t>
            </a:r>
          </a:p>
          <a:p>
            <a:r>
              <a:rPr lang="en-US" dirty="0" smtClean="0"/>
              <a:t>Easy to diagnose and support</a:t>
            </a:r>
          </a:p>
          <a:p>
            <a:pPr lvl="1"/>
            <a:r>
              <a:rPr lang="en-US" sz="1600" dirty="0" smtClean="0"/>
              <a:t>Automated Service Request filing (phone home)</a:t>
            </a:r>
            <a:endParaRPr lang="en-US" sz="1600" dirty="0"/>
          </a:p>
        </p:txBody>
      </p:sp>
      <p:sp>
        <p:nvSpPr>
          <p:cNvPr id="4" name="Content Placeholder 3"/>
          <p:cNvSpPr>
            <a:spLocks noGrp="1"/>
          </p:cNvSpPr>
          <p:nvPr>
            <p:ph sz="half" idx="2"/>
          </p:nvPr>
        </p:nvSpPr>
        <p:spPr/>
        <p:txBody>
          <a:bodyPr/>
          <a:lstStyle/>
          <a:p>
            <a:r>
              <a:rPr lang="en-US" b="1" dirty="0" smtClean="0">
                <a:solidFill>
                  <a:schemeClr val="tx2"/>
                </a:solidFill>
              </a:rPr>
              <a:t>Ideal for SMBs and Departmental Systems</a:t>
            </a:r>
            <a:endParaRPr lang="en-US" b="1" dirty="0">
              <a:solidFill>
                <a:schemeClr val="tx2"/>
              </a:solidFill>
            </a:endParaRPr>
          </a:p>
        </p:txBody>
      </p:sp>
      <p:pic>
        <p:nvPicPr>
          <p:cNvPr id="6" name="Picture 5" descr="sfir_x4370m2_la5.png"/>
          <p:cNvPicPr>
            <a:picLocks noChangeAspect="1"/>
          </p:cNvPicPr>
          <p:nvPr/>
        </p:nvPicPr>
        <p:blipFill>
          <a:blip r:embed="rId3"/>
          <a:stretch>
            <a:fillRect/>
          </a:stretch>
        </p:blipFill>
        <p:spPr>
          <a:xfrm>
            <a:off x="4967331" y="1298590"/>
            <a:ext cx="3381699" cy="1930385"/>
          </a:xfrm>
          <a:prstGeom prst="rect">
            <a:avLst/>
          </a:prstGeom>
          <a:effectLst>
            <a:outerShdw blurRad="292100" dist="139700" dir="3000000" algn="ctr" rotWithShape="0">
              <a:srgbClr val="000000">
                <a:alpha val="65000"/>
              </a:srgbClr>
            </a:outerShdw>
          </a:effectLst>
        </p:spPr>
      </p:pic>
      <p:sp>
        <p:nvSpPr>
          <p:cNvPr id="8"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Highly Reliable Software</a:t>
            </a:r>
            <a:endParaRPr lang="en-US" dirty="0"/>
          </a:p>
        </p:txBody>
      </p:sp>
      <p:sp>
        <p:nvSpPr>
          <p:cNvPr id="4" name="Content Placeholder 3"/>
          <p:cNvSpPr>
            <a:spLocks noGrp="1"/>
          </p:cNvSpPr>
          <p:nvPr>
            <p:ph sz="half" idx="4294967295"/>
          </p:nvPr>
        </p:nvSpPr>
        <p:spPr>
          <a:xfrm>
            <a:off x="861333" y="1163638"/>
            <a:ext cx="7910512" cy="3297237"/>
          </a:xfrm>
        </p:spPr>
        <p:txBody>
          <a:bodyPr/>
          <a:lstStyle/>
          <a:p>
            <a:pPr lvl="0"/>
            <a:r>
              <a:rPr lang="en-US" dirty="0" smtClean="0"/>
              <a:t>Oracle Database 11</a:t>
            </a:r>
            <a:r>
              <a:rPr lang="en-US" i="1" dirty="0" smtClean="0"/>
              <a:t>g</a:t>
            </a:r>
            <a:r>
              <a:rPr lang="en-US" dirty="0" smtClean="0"/>
              <a:t> Enterprise Edition</a:t>
            </a:r>
          </a:p>
          <a:p>
            <a:pPr lvl="1"/>
            <a:r>
              <a:rPr lang="en-US" dirty="0" smtClean="0"/>
              <a:t>Automatic </a:t>
            </a:r>
            <a:r>
              <a:rPr lang="en-US" dirty="0"/>
              <a:t>S</a:t>
            </a:r>
            <a:r>
              <a:rPr lang="en-US" dirty="0" smtClean="0"/>
              <a:t>torage Management</a:t>
            </a:r>
          </a:p>
          <a:p>
            <a:pPr lvl="0"/>
            <a:r>
              <a:rPr lang="en-US" dirty="0" smtClean="0"/>
              <a:t>Oracle Real Application Clusters</a:t>
            </a:r>
          </a:p>
          <a:p>
            <a:pPr lvl="1"/>
            <a:r>
              <a:rPr lang="en-US" dirty="0" smtClean="0"/>
              <a:t>Oracle </a:t>
            </a:r>
            <a:r>
              <a:rPr lang="en-US" dirty="0" err="1" smtClean="0"/>
              <a:t>Clusterware</a:t>
            </a:r>
            <a:r>
              <a:rPr lang="en-US" dirty="0" smtClean="0"/>
              <a:t> </a:t>
            </a:r>
          </a:p>
          <a:p>
            <a:r>
              <a:rPr lang="en-US" dirty="0" smtClean="0"/>
              <a:t>Oracle Linux</a:t>
            </a:r>
          </a:p>
          <a:p>
            <a:pPr lvl="0"/>
            <a:r>
              <a:rPr lang="en-US" dirty="0" smtClean="0"/>
              <a:t>Oracle Appliance Manager software</a:t>
            </a:r>
          </a:p>
          <a:p>
            <a:pPr lvl="1"/>
            <a:r>
              <a:rPr lang="en-US" dirty="0" smtClean="0"/>
              <a:t>Phones home automatically to </a:t>
            </a:r>
            <a:r>
              <a:rPr lang="en-US" dirty="0"/>
              <a:t>f</a:t>
            </a:r>
            <a:r>
              <a:rPr lang="en-US" dirty="0" smtClean="0"/>
              <a:t>ile Service Requests </a:t>
            </a:r>
          </a:p>
        </p:txBody>
      </p:sp>
      <p:sp>
        <p:nvSpPr>
          <p:cNvPr id="6" name="Rectangle 4"/>
          <p:cNvSpPr>
            <a:spLocks noChangeArrowheads="1"/>
          </p:cNvSpPr>
          <p:nvPr/>
        </p:nvSpPr>
        <p:spPr bwMode="auto">
          <a:xfrm>
            <a:off x="233912" y="4904760"/>
            <a:ext cx="6881923" cy="138499"/>
          </a:xfrm>
          <a:prstGeom prst="rect">
            <a:avLst/>
          </a:prstGeom>
          <a:noFill/>
          <a:ln w="9525">
            <a:noFill/>
            <a:miter lim="800000"/>
            <a:headEnd/>
            <a:tailEnd/>
          </a:ln>
        </p:spPr>
        <p:txBody>
          <a:bodyPr wrap="square" lIns="0" tIns="0" rIns="0" bIns="0" anchor="ctr">
            <a:spAutoFit/>
          </a:bodyPr>
          <a:lstStyle/>
          <a:p>
            <a:pPr algn="l" eaLnBrk="0" hangingPunct="0">
              <a:lnSpc>
                <a:spcPct val="100000"/>
              </a:lnSpc>
              <a:spcBef>
                <a:spcPct val="0"/>
              </a:spcBef>
              <a:buClrTx/>
            </a:pPr>
            <a:r>
              <a:rPr lang="en-US" sz="900" dirty="0"/>
              <a:t>© </a:t>
            </a:r>
            <a:r>
              <a:rPr lang="en-US" sz="900" dirty="0" smtClean="0"/>
              <a:t>2011 </a:t>
            </a:r>
            <a:r>
              <a:rPr lang="en-US" sz="900" dirty="0"/>
              <a:t>Oracle </a:t>
            </a:r>
            <a:r>
              <a:rPr lang="en-US" sz="900" dirty="0" smtClean="0"/>
              <a:t>Corporation</a:t>
            </a:r>
            <a:endParaRPr lang="en-US" sz="900" dirty="0"/>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Title 5"/>
          <p:cNvSpPr>
            <a:spLocks noGrp="1"/>
          </p:cNvSpPr>
          <p:nvPr>
            <p:ph type="title"/>
          </p:nvPr>
        </p:nvSpPr>
        <p:spPr/>
        <p:txBody>
          <a:bodyPr/>
          <a:lstStyle/>
          <a:p>
            <a:r>
              <a:rPr lang="en-US" dirty="0" smtClean="0">
                <a:ea typeface="ＭＳ Ｐゴシック" pitchFamily="34" charset="-128"/>
              </a:rPr>
              <a:t>Test\Demo Program:</a:t>
            </a:r>
          </a:p>
        </p:txBody>
      </p:sp>
      <p:sp>
        <p:nvSpPr>
          <p:cNvPr id="6" name="Text Placeholder 4"/>
          <p:cNvSpPr>
            <a:spLocks noGrp="1"/>
          </p:cNvSpPr>
          <p:nvPr>
            <p:ph type="body" sz="quarter" idx="4294967295"/>
          </p:nvPr>
        </p:nvSpPr>
        <p:spPr>
          <a:xfrm>
            <a:off x="669852" y="728403"/>
            <a:ext cx="8296275" cy="2424372"/>
          </a:xfrm>
        </p:spPr>
        <p:txBody>
          <a:bodyPr/>
          <a:lstStyle/>
          <a:p>
            <a:pPr lvl="0"/>
            <a:r>
              <a:rPr lang="en-US" sz="2000" dirty="0" smtClean="0"/>
              <a:t>ODA – Hardware </a:t>
            </a:r>
            <a:r>
              <a:rPr lang="en-US" sz="2000" dirty="0" err="1" smtClean="0"/>
              <a:t>complet</a:t>
            </a:r>
            <a:r>
              <a:rPr lang="en-US" sz="2000" dirty="0" smtClean="0"/>
              <a:t> redundant – Cluster in a box - 10-15 min</a:t>
            </a:r>
          </a:p>
          <a:p>
            <a:pPr lvl="0"/>
            <a:r>
              <a:rPr lang="en-US" sz="2000" dirty="0" smtClean="0"/>
              <a:t>ODA – </a:t>
            </a:r>
            <a:r>
              <a:rPr lang="en-US" sz="2000" dirty="0" err="1" smtClean="0"/>
              <a:t>Instalare</a:t>
            </a:r>
            <a:r>
              <a:rPr lang="en-US" sz="2000" dirty="0" smtClean="0"/>
              <a:t> </a:t>
            </a:r>
            <a:r>
              <a:rPr lang="en-US" sz="2000" dirty="0" err="1" smtClean="0"/>
              <a:t>si</a:t>
            </a:r>
            <a:r>
              <a:rPr lang="en-US" sz="2000" dirty="0" smtClean="0"/>
              <a:t> </a:t>
            </a:r>
            <a:r>
              <a:rPr lang="en-US" sz="2000" dirty="0" err="1" smtClean="0"/>
              <a:t>configurare</a:t>
            </a:r>
            <a:r>
              <a:rPr lang="en-US" sz="2000" dirty="0" smtClean="0"/>
              <a:t>  (15-20 min)</a:t>
            </a:r>
          </a:p>
          <a:p>
            <a:pPr lvl="0"/>
            <a:r>
              <a:rPr lang="en-US" sz="2000" dirty="0" smtClean="0"/>
              <a:t>RAC – </a:t>
            </a:r>
            <a:r>
              <a:rPr lang="en-US" sz="2000" dirty="0" err="1" smtClean="0"/>
              <a:t>disponibilitate</a:t>
            </a:r>
            <a:r>
              <a:rPr lang="en-US" sz="2000" dirty="0" smtClean="0"/>
              <a:t> continua </a:t>
            </a:r>
            <a:r>
              <a:rPr lang="en-US" sz="2000" dirty="0" err="1" smtClean="0"/>
              <a:t>pentru</a:t>
            </a:r>
            <a:r>
              <a:rPr lang="en-US" sz="2000" dirty="0" smtClean="0"/>
              <a:t> </a:t>
            </a:r>
            <a:r>
              <a:rPr lang="en-US" sz="2000" dirty="0" err="1" smtClean="0"/>
              <a:t>baza</a:t>
            </a:r>
            <a:r>
              <a:rPr lang="en-US" sz="2000" dirty="0" smtClean="0"/>
              <a:t> de date (15-20 min)</a:t>
            </a:r>
          </a:p>
          <a:p>
            <a:pPr lvl="0"/>
            <a:r>
              <a:rPr lang="en-US" sz="2000" dirty="0" smtClean="0"/>
              <a:t>ASM – </a:t>
            </a:r>
            <a:r>
              <a:rPr lang="en-US" sz="2000" dirty="0" err="1" smtClean="0"/>
              <a:t>Managementul</a:t>
            </a:r>
            <a:r>
              <a:rPr lang="en-US" sz="2000" dirty="0" smtClean="0"/>
              <a:t> </a:t>
            </a:r>
            <a:r>
              <a:rPr lang="en-US" sz="2000" dirty="0" err="1" smtClean="0"/>
              <a:t>usor</a:t>
            </a:r>
            <a:r>
              <a:rPr lang="en-US" sz="2000" dirty="0" smtClean="0"/>
              <a:t> </a:t>
            </a:r>
            <a:r>
              <a:rPr lang="en-US" sz="2000" dirty="0" err="1" smtClean="0"/>
              <a:t>si</a:t>
            </a:r>
            <a:r>
              <a:rPr lang="en-US" sz="2000" dirty="0" smtClean="0"/>
              <a:t> </a:t>
            </a:r>
            <a:r>
              <a:rPr lang="en-US" sz="2000" dirty="0" err="1" smtClean="0"/>
              <a:t>performanta</a:t>
            </a:r>
            <a:r>
              <a:rPr lang="en-US" sz="2000" dirty="0" smtClean="0"/>
              <a:t> maxima </a:t>
            </a:r>
            <a:r>
              <a:rPr lang="en-US" sz="2000" dirty="0" err="1" smtClean="0"/>
              <a:t>pentru</a:t>
            </a:r>
            <a:r>
              <a:rPr lang="en-US" sz="2000" dirty="0" smtClean="0"/>
              <a:t> </a:t>
            </a:r>
            <a:r>
              <a:rPr lang="en-US" sz="2000" dirty="0" err="1" smtClean="0"/>
              <a:t>discurile</a:t>
            </a:r>
            <a:r>
              <a:rPr lang="en-US" sz="2000" dirty="0" smtClean="0"/>
              <a:t> </a:t>
            </a:r>
            <a:r>
              <a:rPr lang="en-US" sz="2000" dirty="0" err="1" smtClean="0"/>
              <a:t>bazei</a:t>
            </a:r>
            <a:r>
              <a:rPr lang="en-US" sz="2000" dirty="0" smtClean="0"/>
              <a:t> de date </a:t>
            </a:r>
            <a:r>
              <a:rPr lang="en-US" dirty="0" smtClean="0"/>
              <a:t> </a:t>
            </a:r>
            <a:r>
              <a:rPr lang="en-US" sz="2000" dirty="0" smtClean="0"/>
              <a:t>(15-20 min)</a:t>
            </a:r>
            <a:endParaRPr lang="en-US" dirty="0" smtClean="0"/>
          </a:p>
          <a:p>
            <a:pPr>
              <a:buNone/>
            </a:pPr>
            <a:endParaRPr lang="en-US" dirty="0" smtClean="0"/>
          </a:p>
          <a:p>
            <a:pPr>
              <a:buNone/>
            </a:pPr>
            <a:endParaRPr lang="en-US" dirty="0"/>
          </a:p>
        </p:txBody>
      </p:sp>
      <p:sp>
        <p:nvSpPr>
          <p:cNvPr id="7" name="Rectangle 6"/>
          <p:cNvSpPr/>
          <p:nvPr/>
        </p:nvSpPr>
        <p:spPr>
          <a:xfrm>
            <a:off x="3171826" y="4907756"/>
            <a:ext cx="2400300" cy="1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p:cNvSpPr/>
          <p:nvPr/>
        </p:nvSpPr>
        <p:spPr>
          <a:xfrm>
            <a:off x="1114425" y="3374485"/>
            <a:ext cx="6867525" cy="1077218"/>
          </a:xfrm>
          <a:prstGeom prst="rect">
            <a:avLst/>
          </a:prstGeom>
        </p:spPr>
        <p:txBody>
          <a:bodyPr wrap="square">
            <a:spAutoFit/>
          </a:bodyPr>
          <a:lstStyle/>
          <a:p>
            <a:pPr algn="ctr"/>
            <a:r>
              <a:rPr lang="en-US" sz="3200" b="1" dirty="0" err="1" smtClean="0">
                <a:solidFill>
                  <a:srgbClr val="FF0000"/>
                </a:solidFill>
              </a:rPr>
              <a:t>Testele</a:t>
            </a:r>
            <a:r>
              <a:rPr lang="en-US" sz="3200" b="1" dirty="0" smtClean="0">
                <a:solidFill>
                  <a:srgbClr val="FF0000"/>
                </a:solidFill>
              </a:rPr>
              <a:t> se </a:t>
            </a:r>
            <a:r>
              <a:rPr lang="en-US" sz="3200" b="1" dirty="0" err="1" smtClean="0">
                <a:solidFill>
                  <a:srgbClr val="FF0000"/>
                </a:solidFill>
              </a:rPr>
              <a:t>desfasoara</a:t>
            </a:r>
            <a:r>
              <a:rPr lang="en-US" sz="3200" b="1" dirty="0" smtClean="0">
                <a:solidFill>
                  <a:srgbClr val="FF0000"/>
                </a:solidFill>
              </a:rPr>
              <a:t> in </a:t>
            </a:r>
            <a:r>
              <a:rPr lang="en-US" sz="3200" b="1" dirty="0" err="1" smtClean="0">
                <a:solidFill>
                  <a:srgbClr val="FF0000"/>
                </a:solidFill>
              </a:rPr>
              <a:t>standul</a:t>
            </a:r>
            <a:r>
              <a:rPr lang="en-US" sz="3200" b="1" dirty="0" smtClean="0">
                <a:solidFill>
                  <a:srgbClr val="FF0000"/>
                </a:solidFill>
              </a:rPr>
              <a:t> Oracle</a:t>
            </a:r>
            <a:endParaRPr lang="en-US" sz="3200" b="1" dirty="0">
              <a:solidFill>
                <a:srgbClr val="FF0000"/>
              </a:solidFill>
            </a:endParaRPr>
          </a:p>
        </p:txBody>
      </p:sp>
    </p:spTree>
    <p:extLst>
      <p:ext uri="{BB962C8B-B14F-4D97-AF65-F5344CB8AC3E}">
        <p14:creationId xmlns:p14="http://schemas.microsoft.com/office/powerpoint/2010/main" xmlns="" val="4270796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Corporate_PPT_Template_10x5.6_v2.potx</Template>
  <TotalTime>24355</TotalTime>
  <Words>2520</Words>
  <Application>Microsoft Office PowerPoint</Application>
  <PresentationFormat>On-screen Show (16:9)</PresentationFormat>
  <Paragraphs>357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Corporate_PPT_Template_10x5.6_v2</vt:lpstr>
      <vt:lpstr>Slide 1</vt:lpstr>
      <vt:lpstr>Slide 2</vt:lpstr>
      <vt:lpstr>Oracle Database Appliance</vt:lpstr>
      <vt:lpstr>Growing Business Critical Services and Data High Availability solutions desirable, but not easily deployed </vt:lpstr>
      <vt:lpstr>Oracle Database Appliance</vt:lpstr>
      <vt:lpstr>Slide 6</vt:lpstr>
      <vt:lpstr>Oracle Database Appliance</vt:lpstr>
      <vt:lpstr>Highly Reliable Software</vt:lpstr>
      <vt:lpstr>Test\Demo Program:</vt:lpstr>
      <vt:lpstr>Oracle Database Appliance - Complete and Integrated</vt:lpstr>
      <vt:lpstr>Fully Redundant Hardware</vt:lpstr>
      <vt:lpstr>Easy to Install</vt:lpstr>
      <vt:lpstr>Slide 13</vt:lpstr>
      <vt:lpstr>Three Tiers of Availability</vt:lpstr>
      <vt:lpstr>‘Pay-as-you-Grow’ Database Licensing </vt:lpstr>
      <vt:lpstr>When to Use the Oracle Database Appliance</vt:lpstr>
      <vt:lpstr>Test Program:</vt:lpstr>
      <vt:lpstr>INTERBRANDS – CONS - proof of concept -</vt:lpstr>
      <vt:lpstr>Agenda</vt:lpstr>
      <vt:lpstr>Context</vt:lpstr>
      <vt:lpstr>Cerinte functionale POC</vt:lpstr>
      <vt:lpstr>Solutia tehnica propusa </vt:lpstr>
      <vt:lpstr>Slide 23</vt:lpstr>
      <vt:lpstr>Slide 24</vt:lpstr>
      <vt:lpstr>Rezultate POC</vt:lpstr>
      <vt:lpstr>Rezultate POC</vt:lpstr>
      <vt:lpstr>Rezultate POC</vt:lpstr>
      <vt:lpstr>Rezultate POC</vt:lpstr>
      <vt:lpstr>Beneficiile solutiei propuse</vt:lpstr>
      <vt:lpstr>Test Program:</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Database Appliance</dc:title>
  <dc:subject>Oracle Database Appliance</dc:subject>
  <dc:creator>W Hardie</dc:creator>
  <dc:description>This presentation contains information proprietary to Oracle Corporation</dc:description>
  <cp:lastModifiedBy>vmaghiar</cp:lastModifiedBy>
  <cp:revision>609</cp:revision>
  <cp:lastPrinted>2010-10-01T17:43:09Z</cp:lastPrinted>
  <dcterms:created xsi:type="dcterms:W3CDTF">2011-03-30T19:10:18Z</dcterms:created>
  <dcterms:modified xsi:type="dcterms:W3CDTF">2012-10-04T06:16:46Z</dcterms:modified>
</cp:coreProperties>
</file>