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8"/>
  </p:notesMasterIdLst>
  <p:handoutMasterIdLst>
    <p:handoutMasterId r:id="rId59"/>
  </p:handoutMasterIdLst>
  <p:sldIdLst>
    <p:sldId id="256" r:id="rId3"/>
    <p:sldId id="331" r:id="rId4"/>
    <p:sldId id="330" r:id="rId5"/>
    <p:sldId id="291" r:id="rId6"/>
    <p:sldId id="292" r:id="rId7"/>
    <p:sldId id="264" r:id="rId8"/>
    <p:sldId id="265" r:id="rId9"/>
    <p:sldId id="266" r:id="rId10"/>
    <p:sldId id="267" r:id="rId11"/>
    <p:sldId id="268" r:id="rId12"/>
    <p:sldId id="269" r:id="rId13"/>
    <p:sldId id="270" r:id="rId14"/>
    <p:sldId id="271" r:id="rId15"/>
    <p:sldId id="272" r:id="rId16"/>
    <p:sldId id="273" r:id="rId17"/>
    <p:sldId id="274" r:id="rId18"/>
    <p:sldId id="277" r:id="rId19"/>
    <p:sldId id="311" r:id="rId20"/>
    <p:sldId id="305" r:id="rId21"/>
    <p:sldId id="312" r:id="rId22"/>
    <p:sldId id="313" r:id="rId23"/>
    <p:sldId id="314" r:id="rId24"/>
    <p:sldId id="315" r:id="rId25"/>
    <p:sldId id="316" r:id="rId26"/>
    <p:sldId id="317" r:id="rId27"/>
    <p:sldId id="318" r:id="rId28"/>
    <p:sldId id="304" r:id="rId29"/>
    <p:sldId id="279" r:id="rId30"/>
    <p:sldId id="280" r:id="rId31"/>
    <p:sldId id="281" r:id="rId32"/>
    <p:sldId id="299" r:id="rId33"/>
    <p:sldId id="282" r:id="rId34"/>
    <p:sldId id="284" r:id="rId35"/>
    <p:sldId id="293" r:id="rId36"/>
    <p:sldId id="294" r:id="rId37"/>
    <p:sldId id="295" r:id="rId38"/>
    <p:sldId id="285" r:id="rId39"/>
    <p:sldId id="290" r:id="rId40"/>
    <p:sldId id="287" r:id="rId41"/>
    <p:sldId id="310" r:id="rId42"/>
    <p:sldId id="319" r:id="rId43"/>
    <p:sldId id="320" r:id="rId44"/>
    <p:sldId id="321" r:id="rId45"/>
    <p:sldId id="322" r:id="rId46"/>
    <p:sldId id="323" r:id="rId47"/>
    <p:sldId id="324" r:id="rId48"/>
    <p:sldId id="325" r:id="rId49"/>
    <p:sldId id="326" r:id="rId50"/>
    <p:sldId id="327" r:id="rId51"/>
    <p:sldId id="328" r:id="rId52"/>
    <p:sldId id="329" r:id="rId53"/>
    <p:sldId id="309" r:id="rId54"/>
    <p:sldId id="298" r:id="rId55"/>
    <p:sldId id="300" r:id="rId56"/>
    <p:sldId id="301"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5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0"/>
    <a:srgbClr val="B8B404"/>
    <a:srgbClr val="DED905"/>
    <a:srgbClr val="E89132"/>
    <a:srgbClr val="0071C5"/>
    <a:srgbClr val="001BE6"/>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8273" autoAdjust="0"/>
  </p:normalViewPr>
  <p:slideViewPr>
    <p:cSldViewPr snapToGrid="0">
      <p:cViewPr>
        <p:scale>
          <a:sx n="100" d="100"/>
          <a:sy n="100" d="100"/>
        </p:scale>
        <p:origin x="-1338" y="-426"/>
      </p:cViewPr>
      <p:guideLst>
        <p:guide orient="horz" pos="387"/>
        <p:guide pos="288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bohart\AppData\Local\Microsoft\Windows\Temporary%20Internet%20Files\Content.Outlook\GBUCF86A\Proposed%20EPSD%20Romley%20products%20for%20EOL%20S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0"/>
    <c:plotArea>
      <c:layout>
        <c:manualLayout>
          <c:layoutTarget val="inner"/>
          <c:xMode val="edge"/>
          <c:yMode val="edge"/>
          <c:x val="4.4139543864918793E-2"/>
          <c:y val="0.14881804581063343"/>
          <c:w val="0.94586953878721558"/>
          <c:h val="0.71850678400460666"/>
        </c:manualLayout>
      </c:layout>
      <c:barChart>
        <c:barDir val="col"/>
        <c:grouping val="clustered"/>
        <c:varyColors val="0"/>
        <c:ser>
          <c:idx val="0"/>
          <c:order val="0"/>
          <c:invertIfNegative val="0"/>
          <c:cat>
            <c:strRef>
              <c:f>'[Proposed EPSD Romley products for EOL SC.xlsx]SKUs'!$K$3:$K$117</c:f>
              <c:strCache>
                <c:ptCount val="115"/>
                <c:pt idx="0">
                  <c:v>R2308GZ4GC</c:v>
                </c:pt>
                <c:pt idx="1">
                  <c:v>R1304BTLSHBNR</c:v>
                </c:pt>
                <c:pt idx="2">
                  <c:v>R2208GZ4GC</c:v>
                </c:pt>
                <c:pt idx="3">
                  <c:v>R2312GZ4GC4</c:v>
                </c:pt>
                <c:pt idx="4">
                  <c:v>P4308XXMHGC</c:v>
                </c:pt>
                <c:pt idx="5">
                  <c:v>P4304XXSFCN</c:v>
                </c:pt>
                <c:pt idx="6">
                  <c:v>R1208GZ4GC</c:v>
                </c:pt>
                <c:pt idx="7">
                  <c:v>R1304GZ4GC</c:v>
                </c:pt>
                <c:pt idx="8">
                  <c:v>R1304BTLSFANR</c:v>
                </c:pt>
                <c:pt idx="9">
                  <c:v>P4304BTLSFCNR</c:v>
                </c:pt>
                <c:pt idx="10">
                  <c:v>MFS2600KIB</c:v>
                </c:pt>
                <c:pt idx="11">
                  <c:v>R2224GZ4GCSAS</c:v>
                </c:pt>
                <c:pt idx="12">
                  <c:v>P4304BTLSHCNR</c:v>
                </c:pt>
                <c:pt idx="13">
                  <c:v>P4308CP4MHGC</c:v>
                </c:pt>
                <c:pt idx="14">
                  <c:v>R1208GL4DS</c:v>
                </c:pt>
                <c:pt idx="15">
                  <c:v>R2224IP4LHPC9</c:v>
                </c:pt>
                <c:pt idx="16">
                  <c:v>R1304BTSSFANR</c:v>
                </c:pt>
                <c:pt idx="17">
                  <c:v>H2312JFJR</c:v>
                </c:pt>
                <c:pt idx="18">
                  <c:v>P4208CP4MHGC</c:v>
                </c:pt>
                <c:pt idx="19">
                  <c:v>HNS2600JF</c:v>
                </c:pt>
                <c:pt idx="20">
                  <c:v>R1304GL4DS9</c:v>
                </c:pt>
                <c:pt idx="21">
                  <c:v>P4216XXMHGC</c:v>
                </c:pt>
                <c:pt idx="22">
                  <c:v>P4304BTSSFCNR</c:v>
                </c:pt>
                <c:pt idx="23">
                  <c:v>R2308GL4GS</c:v>
                </c:pt>
                <c:pt idx="24">
                  <c:v>P4308CP4MHEN</c:v>
                </c:pt>
                <c:pt idx="25">
                  <c:v>P4304XXSHCN</c:v>
                </c:pt>
                <c:pt idx="26">
                  <c:v>R1208GZ4GCSAS</c:v>
                </c:pt>
                <c:pt idx="27">
                  <c:v>R1304BB4DC</c:v>
                </c:pt>
                <c:pt idx="28">
                  <c:v>P4208XXMHGC</c:v>
                </c:pt>
                <c:pt idx="29">
                  <c:v>P4304CR2LFJN</c:v>
                </c:pt>
                <c:pt idx="30">
                  <c:v>MFS2600KI</c:v>
                </c:pt>
                <c:pt idx="31">
                  <c:v>P4308XXMHEN</c:v>
                </c:pt>
                <c:pt idx="32">
                  <c:v>P4308SC2MHGC</c:v>
                </c:pt>
                <c:pt idx="33">
                  <c:v>P4304SC2SFEN</c:v>
                </c:pt>
                <c:pt idx="34">
                  <c:v>R2216GZ4GC</c:v>
                </c:pt>
                <c:pt idx="35">
                  <c:v>P4308XXMFEN</c:v>
                </c:pt>
                <c:pt idx="36">
                  <c:v>R1208BB4DC</c:v>
                </c:pt>
                <c:pt idx="37">
                  <c:v>H2216JFJR</c:v>
                </c:pt>
                <c:pt idx="38">
                  <c:v>R2308IP4LHPC</c:v>
                </c:pt>
                <c:pt idx="39">
                  <c:v>P4304XXSHDR</c:v>
                </c:pt>
                <c:pt idx="40">
                  <c:v>P4308IP4LHGC</c:v>
                </c:pt>
                <c:pt idx="41">
                  <c:v>R2312IP4LHPC</c:v>
                </c:pt>
                <c:pt idx="42">
                  <c:v>P4304SC2SHDR</c:v>
                </c:pt>
                <c:pt idx="43">
                  <c:v>P4308IP4LHJC</c:v>
                </c:pt>
                <c:pt idx="44">
                  <c:v>L2224GZ4GX</c:v>
                </c:pt>
                <c:pt idx="45">
                  <c:v>H2312JFFJR</c:v>
                </c:pt>
                <c:pt idx="46">
                  <c:v>H2312WPJR</c:v>
                </c:pt>
                <c:pt idx="47">
                  <c:v>R2224GZ4GC4</c:v>
                </c:pt>
                <c:pt idx="48">
                  <c:v>R1304EP2SFFN</c:v>
                </c:pt>
                <c:pt idx="49">
                  <c:v>P4308XXMHDR</c:v>
                </c:pt>
                <c:pt idx="50">
                  <c:v>R2216IP4LHPC</c:v>
                </c:pt>
                <c:pt idx="51">
                  <c:v>R1304EP2SHFN</c:v>
                </c:pt>
                <c:pt idx="52">
                  <c:v>R1304GZ4GS9</c:v>
                </c:pt>
                <c:pt idx="53">
                  <c:v>R2308SC2SHFN</c:v>
                </c:pt>
                <c:pt idx="54">
                  <c:v>H2216JFFJR</c:v>
                </c:pt>
                <c:pt idx="55">
                  <c:v>H2312JFQJR</c:v>
                </c:pt>
                <c:pt idx="56">
                  <c:v>P4304CR2LFGN</c:v>
                </c:pt>
                <c:pt idx="57">
                  <c:v>P4304XXSFEN</c:v>
                </c:pt>
                <c:pt idx="58">
                  <c:v>R2308SC2SHDR</c:v>
                </c:pt>
                <c:pt idx="59">
                  <c:v>R1304SP2SHBN</c:v>
                </c:pt>
                <c:pt idx="60">
                  <c:v>R1304SP2SFBN</c:v>
                </c:pt>
                <c:pt idx="61">
                  <c:v>R2312SC2SHGR</c:v>
                </c:pt>
                <c:pt idx="62">
                  <c:v>H2216WPJR</c:v>
                </c:pt>
                <c:pt idx="63">
                  <c:v>R2312GL4GS</c:v>
                </c:pt>
                <c:pt idx="64">
                  <c:v>P4304XXSFDR</c:v>
                </c:pt>
                <c:pt idx="65">
                  <c:v>P4304XXMHEN</c:v>
                </c:pt>
                <c:pt idx="66">
                  <c:v>R2208IP4LHPC</c:v>
                </c:pt>
                <c:pt idx="67">
                  <c:v>R2224IP4LHPC</c:v>
                </c:pt>
                <c:pt idx="68">
                  <c:v>R2312GZ4GCSAS</c:v>
                </c:pt>
                <c:pt idx="69">
                  <c:v>R2216GZ4GCLX</c:v>
                </c:pt>
                <c:pt idx="70">
                  <c:v>R1208EP2SHFN</c:v>
                </c:pt>
                <c:pt idx="71">
                  <c:v>P4308XXMHGN</c:v>
                </c:pt>
                <c:pt idx="72">
                  <c:v>P4208XXMHDR</c:v>
                </c:pt>
                <c:pt idx="73">
                  <c:v>P4304XXSHDN</c:v>
                </c:pt>
                <c:pt idx="74">
                  <c:v>R2208GL4GS</c:v>
                </c:pt>
                <c:pt idx="75">
                  <c:v>P4308XXMFDR</c:v>
                </c:pt>
                <c:pt idx="76">
                  <c:v>P4208IP4LHGC</c:v>
                </c:pt>
                <c:pt idx="77">
                  <c:v>P4308XXMFGR</c:v>
                </c:pt>
                <c:pt idx="78">
                  <c:v>P4216IP4LHJC</c:v>
                </c:pt>
                <c:pt idx="79">
                  <c:v>P4304XXSHEN</c:v>
                </c:pt>
                <c:pt idx="80">
                  <c:v>H2216WPQJR</c:v>
                </c:pt>
                <c:pt idx="81">
                  <c:v>P4216XXMHJC</c:v>
                </c:pt>
                <c:pt idx="82">
                  <c:v>P4308XXMFDN</c:v>
                </c:pt>
                <c:pt idx="83">
                  <c:v>H2216JFQJR</c:v>
                </c:pt>
                <c:pt idx="84">
                  <c:v>H2216LPJR</c:v>
                </c:pt>
                <c:pt idx="85">
                  <c:v>H2312WPQJR</c:v>
                </c:pt>
                <c:pt idx="86">
                  <c:v>R2208GZ4GS9</c:v>
                </c:pt>
                <c:pt idx="87">
                  <c:v>P4308XXMHDN</c:v>
                </c:pt>
                <c:pt idx="88">
                  <c:v>H2312LPJR</c:v>
                </c:pt>
                <c:pt idx="89">
                  <c:v>P4216XXMHEN</c:v>
                </c:pt>
                <c:pt idx="90">
                  <c:v>R2308GL4DS9</c:v>
                </c:pt>
                <c:pt idx="91">
                  <c:v>P4304XXSFDN</c:v>
                </c:pt>
                <c:pt idx="92">
                  <c:v>H2312XXJR</c:v>
                </c:pt>
                <c:pt idx="93">
                  <c:v>H2216WPFJR</c:v>
                </c:pt>
                <c:pt idx="94">
                  <c:v>H2312WPFJR</c:v>
                </c:pt>
                <c:pt idx="95">
                  <c:v>HNS2400LP</c:v>
                </c:pt>
                <c:pt idx="96">
                  <c:v>HNS2400LPQ</c:v>
                </c:pt>
                <c:pt idx="97">
                  <c:v>HNS2600JFF</c:v>
                </c:pt>
                <c:pt idx="98">
                  <c:v>HNS2600WPF</c:v>
                </c:pt>
                <c:pt idx="99">
                  <c:v>HNS2600WPQ</c:v>
                </c:pt>
                <c:pt idx="100">
                  <c:v>P4216XXMHGR</c:v>
                </c:pt>
                <c:pt idx="101">
                  <c:v>R2208GL4DS9</c:v>
                </c:pt>
                <c:pt idx="102">
                  <c:v>R2208GZ4GC10G</c:v>
                </c:pt>
                <c:pt idx="103">
                  <c:v>R2208GZ4GCSAS</c:v>
                </c:pt>
                <c:pt idx="104">
                  <c:v>L2208GZ4GX</c:v>
                </c:pt>
                <c:pt idx="105">
                  <c:v>P4208XXMHGR</c:v>
                </c:pt>
                <c:pt idx="106">
                  <c:v>HNS2600JFQ</c:v>
                </c:pt>
                <c:pt idx="107">
                  <c:v>P4308XXMHGR</c:v>
                </c:pt>
                <c:pt idx="108">
                  <c:v>P4308XXMHJC</c:v>
                </c:pt>
                <c:pt idx="109">
                  <c:v>P4308IP4LHJCL</c:v>
                </c:pt>
                <c:pt idx="110">
                  <c:v>HNS2600WP</c:v>
                </c:pt>
                <c:pt idx="111">
                  <c:v>P4304CR2LFJNL</c:v>
                </c:pt>
                <c:pt idx="112">
                  <c:v>H2216XXJR</c:v>
                </c:pt>
                <c:pt idx="113">
                  <c:v>P4208XXMHEN</c:v>
                </c:pt>
                <c:pt idx="114">
                  <c:v>P4308XXMFGN</c:v>
                </c:pt>
              </c:strCache>
            </c:strRef>
          </c:cat>
          <c:val>
            <c:numRef>
              <c:f>'[Proposed EPSD Romley products for EOL SC.xlsx]SKUs'!$L$3:$L$117</c:f>
            </c:numRef>
          </c:val>
        </c:ser>
        <c:ser>
          <c:idx val="1"/>
          <c:order val="1"/>
          <c:invertIfNegative val="0"/>
          <c:cat>
            <c:strRef>
              <c:f>'[Proposed EPSD Romley products for EOL SC.xlsx]SKUs'!$K$3:$K$117</c:f>
              <c:strCache>
                <c:ptCount val="115"/>
                <c:pt idx="0">
                  <c:v>R2308GZ4GC</c:v>
                </c:pt>
                <c:pt idx="1">
                  <c:v>R1304BTLSHBNR</c:v>
                </c:pt>
                <c:pt idx="2">
                  <c:v>R2208GZ4GC</c:v>
                </c:pt>
                <c:pt idx="3">
                  <c:v>R2312GZ4GC4</c:v>
                </c:pt>
                <c:pt idx="4">
                  <c:v>P4308XXMHGC</c:v>
                </c:pt>
                <c:pt idx="5">
                  <c:v>P4304XXSFCN</c:v>
                </c:pt>
                <c:pt idx="6">
                  <c:v>R1208GZ4GC</c:v>
                </c:pt>
                <c:pt idx="7">
                  <c:v>R1304GZ4GC</c:v>
                </c:pt>
                <c:pt idx="8">
                  <c:v>R1304BTLSFANR</c:v>
                </c:pt>
                <c:pt idx="9">
                  <c:v>P4304BTLSFCNR</c:v>
                </c:pt>
                <c:pt idx="10">
                  <c:v>MFS2600KIB</c:v>
                </c:pt>
                <c:pt idx="11">
                  <c:v>R2224GZ4GCSAS</c:v>
                </c:pt>
                <c:pt idx="12">
                  <c:v>P4304BTLSHCNR</c:v>
                </c:pt>
                <c:pt idx="13">
                  <c:v>P4308CP4MHGC</c:v>
                </c:pt>
                <c:pt idx="14">
                  <c:v>R1208GL4DS</c:v>
                </c:pt>
                <c:pt idx="15">
                  <c:v>R2224IP4LHPC9</c:v>
                </c:pt>
                <c:pt idx="16">
                  <c:v>R1304BTSSFANR</c:v>
                </c:pt>
                <c:pt idx="17">
                  <c:v>H2312JFJR</c:v>
                </c:pt>
                <c:pt idx="18">
                  <c:v>P4208CP4MHGC</c:v>
                </c:pt>
                <c:pt idx="19">
                  <c:v>HNS2600JF</c:v>
                </c:pt>
                <c:pt idx="20">
                  <c:v>R1304GL4DS9</c:v>
                </c:pt>
                <c:pt idx="21">
                  <c:v>P4216XXMHGC</c:v>
                </c:pt>
                <c:pt idx="22">
                  <c:v>P4304BTSSFCNR</c:v>
                </c:pt>
                <c:pt idx="23">
                  <c:v>R2308GL4GS</c:v>
                </c:pt>
                <c:pt idx="24">
                  <c:v>P4308CP4MHEN</c:v>
                </c:pt>
                <c:pt idx="25">
                  <c:v>P4304XXSHCN</c:v>
                </c:pt>
                <c:pt idx="26">
                  <c:v>R1208GZ4GCSAS</c:v>
                </c:pt>
                <c:pt idx="27">
                  <c:v>R1304BB4DC</c:v>
                </c:pt>
                <c:pt idx="28">
                  <c:v>P4208XXMHGC</c:v>
                </c:pt>
                <c:pt idx="29">
                  <c:v>P4304CR2LFJN</c:v>
                </c:pt>
                <c:pt idx="30">
                  <c:v>MFS2600KI</c:v>
                </c:pt>
                <c:pt idx="31">
                  <c:v>P4308XXMHEN</c:v>
                </c:pt>
                <c:pt idx="32">
                  <c:v>P4308SC2MHGC</c:v>
                </c:pt>
                <c:pt idx="33">
                  <c:v>P4304SC2SFEN</c:v>
                </c:pt>
                <c:pt idx="34">
                  <c:v>R2216GZ4GC</c:v>
                </c:pt>
                <c:pt idx="35">
                  <c:v>P4308XXMFEN</c:v>
                </c:pt>
                <c:pt idx="36">
                  <c:v>R1208BB4DC</c:v>
                </c:pt>
                <c:pt idx="37">
                  <c:v>H2216JFJR</c:v>
                </c:pt>
                <c:pt idx="38">
                  <c:v>R2308IP4LHPC</c:v>
                </c:pt>
                <c:pt idx="39">
                  <c:v>P4304XXSHDR</c:v>
                </c:pt>
                <c:pt idx="40">
                  <c:v>P4308IP4LHGC</c:v>
                </c:pt>
                <c:pt idx="41">
                  <c:v>R2312IP4LHPC</c:v>
                </c:pt>
                <c:pt idx="42">
                  <c:v>P4304SC2SHDR</c:v>
                </c:pt>
                <c:pt idx="43">
                  <c:v>P4308IP4LHJC</c:v>
                </c:pt>
                <c:pt idx="44">
                  <c:v>L2224GZ4GX</c:v>
                </c:pt>
                <c:pt idx="45">
                  <c:v>H2312JFFJR</c:v>
                </c:pt>
                <c:pt idx="46">
                  <c:v>H2312WPJR</c:v>
                </c:pt>
                <c:pt idx="47">
                  <c:v>R2224GZ4GC4</c:v>
                </c:pt>
                <c:pt idx="48">
                  <c:v>R1304EP2SFFN</c:v>
                </c:pt>
                <c:pt idx="49">
                  <c:v>P4308XXMHDR</c:v>
                </c:pt>
                <c:pt idx="50">
                  <c:v>R2216IP4LHPC</c:v>
                </c:pt>
                <c:pt idx="51">
                  <c:v>R1304EP2SHFN</c:v>
                </c:pt>
                <c:pt idx="52">
                  <c:v>R1304GZ4GS9</c:v>
                </c:pt>
                <c:pt idx="53">
                  <c:v>R2308SC2SHFN</c:v>
                </c:pt>
                <c:pt idx="54">
                  <c:v>H2216JFFJR</c:v>
                </c:pt>
                <c:pt idx="55">
                  <c:v>H2312JFQJR</c:v>
                </c:pt>
                <c:pt idx="56">
                  <c:v>P4304CR2LFGN</c:v>
                </c:pt>
                <c:pt idx="57">
                  <c:v>P4304XXSFEN</c:v>
                </c:pt>
                <c:pt idx="58">
                  <c:v>R2308SC2SHDR</c:v>
                </c:pt>
                <c:pt idx="59">
                  <c:v>R1304SP2SHBN</c:v>
                </c:pt>
                <c:pt idx="60">
                  <c:v>R1304SP2SFBN</c:v>
                </c:pt>
                <c:pt idx="61">
                  <c:v>R2312SC2SHGR</c:v>
                </c:pt>
                <c:pt idx="62">
                  <c:v>H2216WPJR</c:v>
                </c:pt>
                <c:pt idx="63">
                  <c:v>R2312GL4GS</c:v>
                </c:pt>
                <c:pt idx="64">
                  <c:v>P4304XXSFDR</c:v>
                </c:pt>
                <c:pt idx="65">
                  <c:v>P4304XXMHEN</c:v>
                </c:pt>
                <c:pt idx="66">
                  <c:v>R2208IP4LHPC</c:v>
                </c:pt>
                <c:pt idx="67">
                  <c:v>R2224IP4LHPC</c:v>
                </c:pt>
                <c:pt idx="68">
                  <c:v>R2312GZ4GCSAS</c:v>
                </c:pt>
                <c:pt idx="69">
                  <c:v>R2216GZ4GCLX</c:v>
                </c:pt>
                <c:pt idx="70">
                  <c:v>R1208EP2SHFN</c:v>
                </c:pt>
                <c:pt idx="71">
                  <c:v>P4308XXMHGN</c:v>
                </c:pt>
                <c:pt idx="72">
                  <c:v>P4208XXMHDR</c:v>
                </c:pt>
                <c:pt idx="73">
                  <c:v>P4304XXSHDN</c:v>
                </c:pt>
                <c:pt idx="74">
                  <c:v>R2208GL4GS</c:v>
                </c:pt>
                <c:pt idx="75">
                  <c:v>P4308XXMFDR</c:v>
                </c:pt>
                <c:pt idx="76">
                  <c:v>P4208IP4LHGC</c:v>
                </c:pt>
                <c:pt idx="77">
                  <c:v>P4308XXMFGR</c:v>
                </c:pt>
                <c:pt idx="78">
                  <c:v>P4216IP4LHJC</c:v>
                </c:pt>
                <c:pt idx="79">
                  <c:v>P4304XXSHEN</c:v>
                </c:pt>
                <c:pt idx="80">
                  <c:v>H2216WPQJR</c:v>
                </c:pt>
                <c:pt idx="81">
                  <c:v>P4216XXMHJC</c:v>
                </c:pt>
                <c:pt idx="82">
                  <c:v>P4308XXMFDN</c:v>
                </c:pt>
                <c:pt idx="83">
                  <c:v>H2216JFQJR</c:v>
                </c:pt>
                <c:pt idx="84">
                  <c:v>H2216LPJR</c:v>
                </c:pt>
                <c:pt idx="85">
                  <c:v>H2312WPQJR</c:v>
                </c:pt>
                <c:pt idx="86">
                  <c:v>R2208GZ4GS9</c:v>
                </c:pt>
                <c:pt idx="87">
                  <c:v>P4308XXMHDN</c:v>
                </c:pt>
                <c:pt idx="88">
                  <c:v>H2312LPJR</c:v>
                </c:pt>
                <c:pt idx="89">
                  <c:v>P4216XXMHEN</c:v>
                </c:pt>
                <c:pt idx="90">
                  <c:v>R2308GL4DS9</c:v>
                </c:pt>
                <c:pt idx="91">
                  <c:v>P4304XXSFDN</c:v>
                </c:pt>
                <c:pt idx="92">
                  <c:v>H2312XXJR</c:v>
                </c:pt>
                <c:pt idx="93">
                  <c:v>H2216WPFJR</c:v>
                </c:pt>
                <c:pt idx="94">
                  <c:v>H2312WPFJR</c:v>
                </c:pt>
                <c:pt idx="95">
                  <c:v>HNS2400LP</c:v>
                </c:pt>
                <c:pt idx="96">
                  <c:v>HNS2400LPQ</c:v>
                </c:pt>
                <c:pt idx="97">
                  <c:v>HNS2600JFF</c:v>
                </c:pt>
                <c:pt idx="98">
                  <c:v>HNS2600WPF</c:v>
                </c:pt>
                <c:pt idx="99">
                  <c:v>HNS2600WPQ</c:v>
                </c:pt>
                <c:pt idx="100">
                  <c:v>P4216XXMHGR</c:v>
                </c:pt>
                <c:pt idx="101">
                  <c:v>R2208GL4DS9</c:v>
                </c:pt>
                <c:pt idx="102">
                  <c:v>R2208GZ4GC10G</c:v>
                </c:pt>
                <c:pt idx="103">
                  <c:v>R2208GZ4GCSAS</c:v>
                </c:pt>
                <c:pt idx="104">
                  <c:v>L2208GZ4GX</c:v>
                </c:pt>
                <c:pt idx="105">
                  <c:v>P4208XXMHGR</c:v>
                </c:pt>
                <c:pt idx="106">
                  <c:v>HNS2600JFQ</c:v>
                </c:pt>
                <c:pt idx="107">
                  <c:v>P4308XXMHGR</c:v>
                </c:pt>
                <c:pt idx="108">
                  <c:v>P4308XXMHJC</c:v>
                </c:pt>
                <c:pt idx="109">
                  <c:v>P4308IP4LHJCL</c:v>
                </c:pt>
                <c:pt idx="110">
                  <c:v>HNS2600WP</c:v>
                </c:pt>
                <c:pt idx="111">
                  <c:v>P4304CR2LFJNL</c:v>
                </c:pt>
                <c:pt idx="112">
                  <c:v>H2216XXJR</c:v>
                </c:pt>
                <c:pt idx="113">
                  <c:v>P4208XXMHEN</c:v>
                </c:pt>
                <c:pt idx="114">
                  <c:v>P4308XXMFGN</c:v>
                </c:pt>
              </c:strCache>
            </c:strRef>
          </c:cat>
          <c:val>
            <c:numRef>
              <c:f>'[Proposed EPSD Romley products for EOL SC.xlsx]SKUs'!$M$3:$M$117</c:f>
            </c:numRef>
          </c:val>
        </c:ser>
        <c:ser>
          <c:idx val="2"/>
          <c:order val="2"/>
          <c:spPr>
            <a:solidFill>
              <a:srgbClr val="92D050"/>
            </a:solidFill>
          </c:spPr>
          <c:invertIfNegative val="0"/>
          <c:cat>
            <c:strRef>
              <c:f>'[Proposed EPSD Romley products for EOL SC.xlsx]SKUs'!$K$3:$K$117</c:f>
              <c:strCache>
                <c:ptCount val="115"/>
                <c:pt idx="0">
                  <c:v>R2308GZ4GC</c:v>
                </c:pt>
                <c:pt idx="1">
                  <c:v>R1304BTLSHBNR</c:v>
                </c:pt>
                <c:pt idx="2">
                  <c:v>R2208GZ4GC</c:v>
                </c:pt>
                <c:pt idx="3">
                  <c:v>R2312GZ4GC4</c:v>
                </c:pt>
                <c:pt idx="4">
                  <c:v>P4308XXMHGC</c:v>
                </c:pt>
                <c:pt idx="5">
                  <c:v>P4304XXSFCN</c:v>
                </c:pt>
                <c:pt idx="6">
                  <c:v>R1208GZ4GC</c:v>
                </c:pt>
                <c:pt idx="7">
                  <c:v>R1304GZ4GC</c:v>
                </c:pt>
                <c:pt idx="8">
                  <c:v>R1304BTLSFANR</c:v>
                </c:pt>
                <c:pt idx="9">
                  <c:v>P4304BTLSFCNR</c:v>
                </c:pt>
                <c:pt idx="10">
                  <c:v>MFS2600KIB</c:v>
                </c:pt>
                <c:pt idx="11">
                  <c:v>R2224GZ4GCSAS</c:v>
                </c:pt>
                <c:pt idx="12">
                  <c:v>P4304BTLSHCNR</c:v>
                </c:pt>
                <c:pt idx="13">
                  <c:v>P4308CP4MHGC</c:v>
                </c:pt>
                <c:pt idx="14">
                  <c:v>R1208GL4DS</c:v>
                </c:pt>
                <c:pt idx="15">
                  <c:v>R2224IP4LHPC9</c:v>
                </c:pt>
                <c:pt idx="16">
                  <c:v>R1304BTSSFANR</c:v>
                </c:pt>
                <c:pt idx="17">
                  <c:v>H2312JFJR</c:v>
                </c:pt>
                <c:pt idx="18">
                  <c:v>P4208CP4MHGC</c:v>
                </c:pt>
                <c:pt idx="19">
                  <c:v>HNS2600JF</c:v>
                </c:pt>
                <c:pt idx="20">
                  <c:v>R1304GL4DS9</c:v>
                </c:pt>
                <c:pt idx="21">
                  <c:v>P4216XXMHGC</c:v>
                </c:pt>
                <c:pt idx="22">
                  <c:v>P4304BTSSFCNR</c:v>
                </c:pt>
                <c:pt idx="23">
                  <c:v>R2308GL4GS</c:v>
                </c:pt>
                <c:pt idx="24">
                  <c:v>P4308CP4MHEN</c:v>
                </c:pt>
                <c:pt idx="25">
                  <c:v>P4304XXSHCN</c:v>
                </c:pt>
                <c:pt idx="26">
                  <c:v>R1208GZ4GCSAS</c:v>
                </c:pt>
                <c:pt idx="27">
                  <c:v>R1304BB4DC</c:v>
                </c:pt>
                <c:pt idx="28">
                  <c:v>P4208XXMHGC</c:v>
                </c:pt>
                <c:pt idx="29">
                  <c:v>P4304CR2LFJN</c:v>
                </c:pt>
                <c:pt idx="30">
                  <c:v>MFS2600KI</c:v>
                </c:pt>
                <c:pt idx="31">
                  <c:v>P4308XXMHEN</c:v>
                </c:pt>
                <c:pt idx="32">
                  <c:v>P4308SC2MHGC</c:v>
                </c:pt>
                <c:pt idx="33">
                  <c:v>P4304SC2SFEN</c:v>
                </c:pt>
                <c:pt idx="34">
                  <c:v>R2216GZ4GC</c:v>
                </c:pt>
                <c:pt idx="35">
                  <c:v>P4308XXMFEN</c:v>
                </c:pt>
                <c:pt idx="36">
                  <c:v>R1208BB4DC</c:v>
                </c:pt>
                <c:pt idx="37">
                  <c:v>H2216JFJR</c:v>
                </c:pt>
                <c:pt idx="38">
                  <c:v>R2308IP4LHPC</c:v>
                </c:pt>
                <c:pt idx="39">
                  <c:v>P4304XXSHDR</c:v>
                </c:pt>
                <c:pt idx="40">
                  <c:v>P4308IP4LHGC</c:v>
                </c:pt>
                <c:pt idx="41">
                  <c:v>R2312IP4LHPC</c:v>
                </c:pt>
                <c:pt idx="42">
                  <c:v>P4304SC2SHDR</c:v>
                </c:pt>
                <c:pt idx="43">
                  <c:v>P4308IP4LHJC</c:v>
                </c:pt>
                <c:pt idx="44">
                  <c:v>L2224GZ4GX</c:v>
                </c:pt>
                <c:pt idx="45">
                  <c:v>H2312JFFJR</c:v>
                </c:pt>
                <c:pt idx="46">
                  <c:v>H2312WPJR</c:v>
                </c:pt>
                <c:pt idx="47">
                  <c:v>R2224GZ4GC4</c:v>
                </c:pt>
                <c:pt idx="48">
                  <c:v>R1304EP2SFFN</c:v>
                </c:pt>
                <c:pt idx="49">
                  <c:v>P4308XXMHDR</c:v>
                </c:pt>
                <c:pt idx="50">
                  <c:v>R2216IP4LHPC</c:v>
                </c:pt>
                <c:pt idx="51">
                  <c:v>R1304EP2SHFN</c:v>
                </c:pt>
                <c:pt idx="52">
                  <c:v>R1304GZ4GS9</c:v>
                </c:pt>
                <c:pt idx="53">
                  <c:v>R2308SC2SHFN</c:v>
                </c:pt>
                <c:pt idx="54">
                  <c:v>H2216JFFJR</c:v>
                </c:pt>
                <c:pt idx="55">
                  <c:v>H2312JFQJR</c:v>
                </c:pt>
                <c:pt idx="56">
                  <c:v>P4304CR2LFGN</c:v>
                </c:pt>
                <c:pt idx="57">
                  <c:v>P4304XXSFEN</c:v>
                </c:pt>
                <c:pt idx="58">
                  <c:v>R2308SC2SHDR</c:v>
                </c:pt>
                <c:pt idx="59">
                  <c:v>R1304SP2SHBN</c:v>
                </c:pt>
                <c:pt idx="60">
                  <c:v>R1304SP2SFBN</c:v>
                </c:pt>
                <c:pt idx="61">
                  <c:v>R2312SC2SHGR</c:v>
                </c:pt>
                <c:pt idx="62">
                  <c:v>H2216WPJR</c:v>
                </c:pt>
                <c:pt idx="63">
                  <c:v>R2312GL4GS</c:v>
                </c:pt>
                <c:pt idx="64">
                  <c:v>P4304XXSFDR</c:v>
                </c:pt>
                <c:pt idx="65">
                  <c:v>P4304XXMHEN</c:v>
                </c:pt>
                <c:pt idx="66">
                  <c:v>R2208IP4LHPC</c:v>
                </c:pt>
                <c:pt idx="67">
                  <c:v>R2224IP4LHPC</c:v>
                </c:pt>
                <c:pt idx="68">
                  <c:v>R2312GZ4GCSAS</c:v>
                </c:pt>
                <c:pt idx="69">
                  <c:v>R2216GZ4GCLX</c:v>
                </c:pt>
                <c:pt idx="70">
                  <c:v>R1208EP2SHFN</c:v>
                </c:pt>
                <c:pt idx="71">
                  <c:v>P4308XXMHGN</c:v>
                </c:pt>
                <c:pt idx="72">
                  <c:v>P4208XXMHDR</c:v>
                </c:pt>
                <c:pt idx="73">
                  <c:v>P4304XXSHDN</c:v>
                </c:pt>
                <c:pt idx="74">
                  <c:v>R2208GL4GS</c:v>
                </c:pt>
                <c:pt idx="75">
                  <c:v>P4308XXMFDR</c:v>
                </c:pt>
                <c:pt idx="76">
                  <c:v>P4208IP4LHGC</c:v>
                </c:pt>
                <c:pt idx="77">
                  <c:v>P4308XXMFGR</c:v>
                </c:pt>
                <c:pt idx="78">
                  <c:v>P4216IP4LHJC</c:v>
                </c:pt>
                <c:pt idx="79">
                  <c:v>P4304XXSHEN</c:v>
                </c:pt>
                <c:pt idx="80">
                  <c:v>H2216WPQJR</c:v>
                </c:pt>
                <c:pt idx="81">
                  <c:v>P4216XXMHJC</c:v>
                </c:pt>
                <c:pt idx="82">
                  <c:v>P4308XXMFDN</c:v>
                </c:pt>
                <c:pt idx="83">
                  <c:v>H2216JFQJR</c:v>
                </c:pt>
                <c:pt idx="84">
                  <c:v>H2216LPJR</c:v>
                </c:pt>
                <c:pt idx="85">
                  <c:v>H2312WPQJR</c:v>
                </c:pt>
                <c:pt idx="86">
                  <c:v>R2208GZ4GS9</c:v>
                </c:pt>
                <c:pt idx="87">
                  <c:v>P4308XXMHDN</c:v>
                </c:pt>
                <c:pt idx="88">
                  <c:v>H2312LPJR</c:v>
                </c:pt>
                <c:pt idx="89">
                  <c:v>P4216XXMHEN</c:v>
                </c:pt>
                <c:pt idx="90">
                  <c:v>R2308GL4DS9</c:v>
                </c:pt>
                <c:pt idx="91">
                  <c:v>P4304XXSFDN</c:v>
                </c:pt>
                <c:pt idx="92">
                  <c:v>H2312XXJR</c:v>
                </c:pt>
                <c:pt idx="93">
                  <c:v>H2216WPFJR</c:v>
                </c:pt>
                <c:pt idx="94">
                  <c:v>H2312WPFJR</c:v>
                </c:pt>
                <c:pt idx="95">
                  <c:v>HNS2400LP</c:v>
                </c:pt>
                <c:pt idx="96">
                  <c:v>HNS2400LPQ</c:v>
                </c:pt>
                <c:pt idx="97">
                  <c:v>HNS2600JFF</c:v>
                </c:pt>
                <c:pt idx="98">
                  <c:v>HNS2600WPF</c:v>
                </c:pt>
                <c:pt idx="99">
                  <c:v>HNS2600WPQ</c:v>
                </c:pt>
                <c:pt idx="100">
                  <c:v>P4216XXMHGR</c:v>
                </c:pt>
                <c:pt idx="101">
                  <c:v>R2208GL4DS9</c:v>
                </c:pt>
                <c:pt idx="102">
                  <c:v>R2208GZ4GC10G</c:v>
                </c:pt>
                <c:pt idx="103">
                  <c:v>R2208GZ4GCSAS</c:v>
                </c:pt>
                <c:pt idx="104">
                  <c:v>L2208GZ4GX</c:v>
                </c:pt>
                <c:pt idx="105">
                  <c:v>P4208XXMHGR</c:v>
                </c:pt>
                <c:pt idx="106">
                  <c:v>HNS2600JFQ</c:v>
                </c:pt>
                <c:pt idx="107">
                  <c:v>P4308XXMHGR</c:v>
                </c:pt>
                <c:pt idx="108">
                  <c:v>P4308XXMHJC</c:v>
                </c:pt>
                <c:pt idx="109">
                  <c:v>P4308IP4LHJCL</c:v>
                </c:pt>
                <c:pt idx="110">
                  <c:v>HNS2600WP</c:v>
                </c:pt>
                <c:pt idx="111">
                  <c:v>P4304CR2LFJNL</c:v>
                </c:pt>
                <c:pt idx="112">
                  <c:v>H2216XXJR</c:v>
                </c:pt>
                <c:pt idx="113">
                  <c:v>P4208XXMHEN</c:v>
                </c:pt>
                <c:pt idx="114">
                  <c:v>P4308XXMFGN</c:v>
                </c:pt>
              </c:strCache>
            </c:strRef>
          </c:cat>
          <c:val>
            <c:numRef>
              <c:f>'[Proposed EPSD Romley products for EOL SC.xlsx]SKUs'!$N$3:$N$117</c:f>
              <c:numCache>
                <c:formatCode>_(* #,##0_);_(* \(#,##0\);_(* "-"??_);_(@_)</c:formatCode>
                <c:ptCount val="115"/>
                <c:pt idx="0">
                  <c:v>1603</c:v>
                </c:pt>
                <c:pt idx="1">
                  <c:v>1316</c:v>
                </c:pt>
                <c:pt idx="2">
                  <c:v>1197</c:v>
                </c:pt>
                <c:pt idx="3">
                  <c:v>1045</c:v>
                </c:pt>
                <c:pt idx="4">
                  <c:v>855</c:v>
                </c:pt>
                <c:pt idx="5">
                  <c:v>777</c:v>
                </c:pt>
                <c:pt idx="6">
                  <c:v>654</c:v>
                </c:pt>
                <c:pt idx="7">
                  <c:v>498</c:v>
                </c:pt>
                <c:pt idx="8">
                  <c:v>463</c:v>
                </c:pt>
                <c:pt idx="9">
                  <c:v>449</c:v>
                </c:pt>
                <c:pt idx="10">
                  <c:v>445</c:v>
                </c:pt>
                <c:pt idx="11">
                  <c:v>431</c:v>
                </c:pt>
                <c:pt idx="12">
                  <c:v>413</c:v>
                </c:pt>
                <c:pt idx="13">
                  <c:v>402</c:v>
                </c:pt>
                <c:pt idx="14">
                  <c:v>372</c:v>
                </c:pt>
                <c:pt idx="15">
                  <c:v>336</c:v>
                </c:pt>
                <c:pt idx="16">
                  <c:v>333</c:v>
                </c:pt>
                <c:pt idx="17">
                  <c:v>282</c:v>
                </c:pt>
                <c:pt idx="18">
                  <c:v>257</c:v>
                </c:pt>
                <c:pt idx="19">
                  <c:v>253</c:v>
                </c:pt>
                <c:pt idx="20">
                  <c:v>243</c:v>
                </c:pt>
                <c:pt idx="21">
                  <c:v>216</c:v>
                </c:pt>
                <c:pt idx="22">
                  <c:v>197</c:v>
                </c:pt>
                <c:pt idx="23">
                  <c:v>194</c:v>
                </c:pt>
                <c:pt idx="24">
                  <c:v>192</c:v>
                </c:pt>
                <c:pt idx="25">
                  <c:v>186</c:v>
                </c:pt>
                <c:pt idx="26">
                  <c:v>180</c:v>
                </c:pt>
                <c:pt idx="27">
                  <c:v>145</c:v>
                </c:pt>
                <c:pt idx="28">
                  <c:v>139</c:v>
                </c:pt>
                <c:pt idx="29">
                  <c:v>139</c:v>
                </c:pt>
                <c:pt idx="30">
                  <c:v>137</c:v>
                </c:pt>
                <c:pt idx="31">
                  <c:v>136</c:v>
                </c:pt>
                <c:pt idx="32">
                  <c:v>132</c:v>
                </c:pt>
                <c:pt idx="33">
                  <c:v>126</c:v>
                </c:pt>
                <c:pt idx="34">
                  <c:v>121</c:v>
                </c:pt>
                <c:pt idx="35">
                  <c:v>113</c:v>
                </c:pt>
                <c:pt idx="36">
                  <c:v>104</c:v>
                </c:pt>
                <c:pt idx="37">
                  <c:v>96</c:v>
                </c:pt>
                <c:pt idx="38">
                  <c:v>96</c:v>
                </c:pt>
                <c:pt idx="39">
                  <c:v>94</c:v>
                </c:pt>
                <c:pt idx="40">
                  <c:v>86</c:v>
                </c:pt>
                <c:pt idx="41">
                  <c:v>86</c:v>
                </c:pt>
                <c:pt idx="42">
                  <c:v>85</c:v>
                </c:pt>
                <c:pt idx="43">
                  <c:v>81</c:v>
                </c:pt>
                <c:pt idx="44">
                  <c:v>80</c:v>
                </c:pt>
                <c:pt idx="45">
                  <c:v>72</c:v>
                </c:pt>
                <c:pt idx="46">
                  <c:v>71</c:v>
                </c:pt>
                <c:pt idx="47">
                  <c:v>69</c:v>
                </c:pt>
                <c:pt idx="48">
                  <c:v>63</c:v>
                </c:pt>
                <c:pt idx="49">
                  <c:v>58</c:v>
                </c:pt>
                <c:pt idx="50">
                  <c:v>54</c:v>
                </c:pt>
                <c:pt idx="51">
                  <c:v>53</c:v>
                </c:pt>
                <c:pt idx="52">
                  <c:v>50</c:v>
                </c:pt>
                <c:pt idx="53">
                  <c:v>49</c:v>
                </c:pt>
                <c:pt idx="54">
                  <c:v>47</c:v>
                </c:pt>
                <c:pt idx="55">
                  <c:v>46</c:v>
                </c:pt>
                <c:pt idx="56">
                  <c:v>45</c:v>
                </c:pt>
                <c:pt idx="57">
                  <c:v>45</c:v>
                </c:pt>
                <c:pt idx="58">
                  <c:v>45</c:v>
                </c:pt>
                <c:pt idx="59">
                  <c:v>43</c:v>
                </c:pt>
                <c:pt idx="60">
                  <c:v>41</c:v>
                </c:pt>
                <c:pt idx="61">
                  <c:v>40</c:v>
                </c:pt>
                <c:pt idx="62">
                  <c:v>33</c:v>
                </c:pt>
                <c:pt idx="63">
                  <c:v>33</c:v>
                </c:pt>
                <c:pt idx="64">
                  <c:v>32</c:v>
                </c:pt>
                <c:pt idx="65">
                  <c:v>26</c:v>
                </c:pt>
                <c:pt idx="66">
                  <c:v>26</c:v>
                </c:pt>
                <c:pt idx="67">
                  <c:v>26</c:v>
                </c:pt>
                <c:pt idx="68">
                  <c:v>24</c:v>
                </c:pt>
                <c:pt idx="69">
                  <c:v>23</c:v>
                </c:pt>
                <c:pt idx="70">
                  <c:v>22</c:v>
                </c:pt>
                <c:pt idx="71">
                  <c:v>20</c:v>
                </c:pt>
                <c:pt idx="72">
                  <c:v>15</c:v>
                </c:pt>
                <c:pt idx="73">
                  <c:v>15</c:v>
                </c:pt>
                <c:pt idx="74">
                  <c:v>15</c:v>
                </c:pt>
                <c:pt idx="75">
                  <c:v>14</c:v>
                </c:pt>
                <c:pt idx="76">
                  <c:v>13</c:v>
                </c:pt>
                <c:pt idx="77">
                  <c:v>10</c:v>
                </c:pt>
                <c:pt idx="78">
                  <c:v>9</c:v>
                </c:pt>
                <c:pt idx="79">
                  <c:v>9</c:v>
                </c:pt>
                <c:pt idx="80">
                  <c:v>7</c:v>
                </c:pt>
                <c:pt idx="81">
                  <c:v>7</c:v>
                </c:pt>
                <c:pt idx="82">
                  <c:v>7</c:v>
                </c:pt>
                <c:pt idx="83">
                  <c:v>6</c:v>
                </c:pt>
                <c:pt idx="84">
                  <c:v>5</c:v>
                </c:pt>
                <c:pt idx="85">
                  <c:v>5</c:v>
                </c:pt>
                <c:pt idx="86">
                  <c:v>5</c:v>
                </c:pt>
                <c:pt idx="87">
                  <c:v>4</c:v>
                </c:pt>
                <c:pt idx="88">
                  <c:v>3</c:v>
                </c:pt>
                <c:pt idx="89">
                  <c:v>3</c:v>
                </c:pt>
                <c:pt idx="90">
                  <c:v>3</c:v>
                </c:pt>
                <c:pt idx="91">
                  <c:v>2</c:v>
                </c:pt>
                <c:pt idx="92">
                  <c:v>1</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numCache>
            </c:numRef>
          </c:val>
        </c:ser>
        <c:dLbls>
          <c:showLegendKey val="0"/>
          <c:showVal val="0"/>
          <c:showCatName val="0"/>
          <c:showSerName val="0"/>
          <c:showPercent val="0"/>
          <c:showBubbleSize val="0"/>
        </c:dLbls>
        <c:gapWidth val="150"/>
        <c:axId val="131620224"/>
        <c:axId val="132277376"/>
      </c:barChart>
      <c:catAx>
        <c:axId val="131620224"/>
        <c:scaling>
          <c:orientation val="minMax"/>
        </c:scaling>
        <c:delete val="0"/>
        <c:axPos val="b"/>
        <c:numFmt formatCode="General" sourceLinked="0"/>
        <c:majorTickMark val="out"/>
        <c:minorTickMark val="none"/>
        <c:tickLblPos val="nextTo"/>
        <c:txPr>
          <a:bodyPr/>
          <a:lstStyle/>
          <a:p>
            <a:pPr>
              <a:defRPr sz="300"/>
            </a:pPr>
            <a:endParaRPr lang="en-US"/>
          </a:p>
        </c:txPr>
        <c:crossAx val="132277376"/>
        <c:crosses val="autoZero"/>
        <c:auto val="1"/>
        <c:lblAlgn val="ctr"/>
        <c:lblOffset val="100"/>
        <c:noMultiLvlLbl val="0"/>
      </c:catAx>
      <c:valAx>
        <c:axId val="132277376"/>
        <c:scaling>
          <c:orientation val="minMax"/>
        </c:scaling>
        <c:delete val="1"/>
        <c:axPos val="l"/>
        <c:majorGridlines/>
        <c:numFmt formatCode="_(* #,##0_);_(* \(#,##0\);_(* &quot;-&quot;??_);_(@_)" sourceLinked="1"/>
        <c:majorTickMark val="out"/>
        <c:minorTickMark val="none"/>
        <c:tickLblPos val="nextTo"/>
        <c:crossAx val="131620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B78444-EC05-BB43-A07F-9A681BD21F48}" type="datetimeFigureOut">
              <a:t>4/9/2013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7AF38A-8615-1F40-B120-8D0F080C7856}" type="slidenum">
              <a:t>‹#›</a:t>
            </a:fld>
            <a:endParaRPr lang="en-US"/>
          </a:p>
        </p:txBody>
      </p:sp>
    </p:spTree>
    <p:extLst>
      <p:ext uri="{BB962C8B-B14F-4D97-AF65-F5344CB8AC3E}">
        <p14:creationId xmlns:p14="http://schemas.microsoft.com/office/powerpoint/2010/main" val="718077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2F8487-BAD1-49BD-A679-E7433B6393B8}" type="datetimeFigureOut">
              <a:rPr lang="en-US" smtClean="0"/>
              <a:t>10/2/2013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D9A3DE-5BA8-4FEA-8E89-7C04A9193560}" type="slidenum">
              <a:rPr lang="en-US" smtClean="0"/>
              <a:t>‹#›</a:t>
            </a:fld>
            <a:endParaRPr lang="en-US"/>
          </a:p>
        </p:txBody>
      </p:sp>
    </p:spTree>
    <p:extLst>
      <p:ext uri="{BB962C8B-B14F-4D97-AF65-F5344CB8AC3E}">
        <p14:creationId xmlns:p14="http://schemas.microsoft.com/office/powerpoint/2010/main" val="4025905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inuxfoundation.org/collaborate/labs/tiz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oecdinsights.org/2013/01/21/smart-networks-coming-soon-to-a-home-near-yo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just" defTabSz="1463040" rtl="0" eaLnBrk="1" fontAlgn="auto" latinLnBrk="0" hangingPunct="1">
              <a:lnSpc>
                <a:spcPct val="100000"/>
              </a:lnSpc>
              <a:spcBef>
                <a:spcPts val="0"/>
              </a:spcBef>
              <a:spcAft>
                <a:spcPts val="0"/>
              </a:spcAft>
              <a:buClrTx/>
              <a:buSzTx/>
              <a:buFontTx/>
              <a:buNone/>
              <a:tabLst/>
              <a:defRPr/>
            </a:pPr>
            <a:endParaRPr lang="en-US" sz="1200" b="0" baseline="0" dirty="0" smtClean="0"/>
          </a:p>
        </p:txBody>
      </p:sp>
      <p:sp>
        <p:nvSpPr>
          <p:cNvPr id="4" name="Slide Number Placeholder 3"/>
          <p:cNvSpPr>
            <a:spLocks noGrp="1"/>
          </p:cNvSpPr>
          <p:nvPr>
            <p:ph type="sldNum" sz="quarter" idx="10"/>
          </p:nvPr>
        </p:nvSpPr>
        <p:spPr/>
        <p:txBody>
          <a:bodyPr/>
          <a:lstStyle/>
          <a:p>
            <a:fld id="{3BD9A3DE-5BA8-4FEA-8E89-7C04A9193560}" type="slidenum">
              <a:rPr lang="en-US" smtClean="0"/>
              <a:t>1</a:t>
            </a:fld>
            <a:endParaRPr lang="en-US"/>
          </a:p>
        </p:txBody>
      </p:sp>
    </p:spTree>
    <p:extLst>
      <p:ext uri="{BB962C8B-B14F-4D97-AF65-F5344CB8AC3E}">
        <p14:creationId xmlns:p14="http://schemas.microsoft.com/office/powerpoint/2010/main" val="237926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000" kern="1200" dirty="0" smtClean="0">
                <a:solidFill>
                  <a:schemeClr val="tx1"/>
                </a:solidFill>
                <a:effectLst/>
                <a:latin typeface="+mn-lt"/>
                <a:ea typeface="+mn-ea"/>
                <a:cs typeface="+mn-cs"/>
              </a:rPr>
              <a:t>The embedded market continues to evolve rapidly towards the intelligent systems markets. The change is the embedded</a:t>
            </a:r>
            <a:r>
              <a:rPr lang="en-US" sz="1000" kern="1200" baseline="0" dirty="0" smtClean="0">
                <a:solidFill>
                  <a:schemeClr val="tx1"/>
                </a:solidFill>
                <a:effectLst/>
                <a:latin typeface="+mn-lt"/>
                <a:ea typeface="+mn-ea"/>
                <a:cs typeface="+mn-cs"/>
              </a:rPr>
              <a:t> market is </a:t>
            </a:r>
            <a:r>
              <a:rPr lang="en-US" sz="1000" kern="1200" dirty="0" smtClean="0">
                <a:solidFill>
                  <a:schemeClr val="tx1"/>
                </a:solidFill>
                <a:effectLst/>
                <a:latin typeface="+mn-lt"/>
                <a:ea typeface="+mn-ea"/>
                <a:cs typeface="+mn-cs"/>
              </a:rPr>
              <a:t>profound, and the change to intelligent systems creates an enormous opportunity for leadership and rapid MSS growth. </a:t>
            </a:r>
          </a:p>
          <a:p>
            <a:r>
              <a:rPr lang="en-US" sz="1000" b="1" kern="1200" dirty="0" smtClean="0">
                <a:solidFill>
                  <a:schemeClr val="tx1"/>
                </a:solidFill>
                <a:effectLst/>
                <a:latin typeface="+mn-lt"/>
                <a:ea typeface="+mn-ea"/>
                <a:cs typeface="+mn-cs"/>
              </a:rPr>
              <a:t>Constraints of IOT and scale</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idea of billions of connected devices creates tremendous opportunity to build solutions with better experiences, experiences for consumers, machine operators, improved productivity for factory managers, and better traffic flows through Beijing.  Why? Because the data coming off of those devices can be turned into information that provides insights never contemplated before.  Do you know why our product yields are so good at </a:t>
            </a:r>
            <a:r>
              <a:rPr lang="en-US" sz="1000" kern="1200" dirty="0" err="1" smtClean="0">
                <a:solidFill>
                  <a:schemeClr val="tx1"/>
                </a:solidFill>
                <a:effectLst/>
                <a:latin typeface="+mn-lt"/>
                <a:ea typeface="+mn-ea"/>
                <a:cs typeface="+mn-cs"/>
              </a:rPr>
              <a:t>intel</a:t>
            </a:r>
            <a:r>
              <a:rPr lang="en-US" sz="1000" kern="1200" dirty="0" smtClean="0">
                <a:solidFill>
                  <a:schemeClr val="tx1"/>
                </a:solidFill>
                <a:effectLst/>
                <a:latin typeface="+mn-lt"/>
                <a:ea typeface="+mn-ea"/>
                <a:cs typeface="+mn-cs"/>
              </a:rPr>
              <a:t>? Because we pull </a:t>
            </a:r>
            <a:r>
              <a:rPr lang="en-US" sz="1000" kern="1200" dirty="0" err="1" smtClean="0">
                <a:solidFill>
                  <a:schemeClr val="tx1"/>
                </a:solidFill>
                <a:effectLst/>
                <a:latin typeface="+mn-lt"/>
                <a:ea typeface="+mn-ea"/>
                <a:cs typeface="+mn-cs"/>
              </a:rPr>
              <a:t>terrabytes</a:t>
            </a:r>
            <a:r>
              <a:rPr lang="en-US" sz="1000" kern="1200" dirty="0" smtClean="0">
                <a:solidFill>
                  <a:schemeClr val="tx1"/>
                </a:solidFill>
                <a:effectLst/>
                <a:latin typeface="+mn-lt"/>
                <a:ea typeface="+mn-ea"/>
                <a:cs typeface="+mn-cs"/>
              </a:rPr>
              <a:t> of data of our manufacturing equipment, we perform distributed real time analytics on the data and forward control the manufacturing process.  If we find even the smallest anomaly in the production flow we instantaneously warn and adjust controls</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downstream.  It gives us a competitive advantage in manufacturing.  That’s the power of data…  Move over to a city with millions of different pieces of equipment, devices, interfaces, vendors, system integrators </a:t>
            </a:r>
            <a:r>
              <a:rPr lang="en-US" sz="1000" kern="1200" dirty="0" err="1" smtClean="0">
                <a:solidFill>
                  <a:schemeClr val="tx1"/>
                </a:solidFill>
                <a:effectLst/>
                <a:latin typeface="+mn-lt"/>
                <a:ea typeface="+mn-ea"/>
                <a:cs typeface="+mn-cs"/>
              </a:rPr>
              <a:t>etc</a:t>
            </a:r>
            <a:r>
              <a:rPr lang="en-US" sz="1000" kern="1200" dirty="0" smtClean="0">
                <a:solidFill>
                  <a:schemeClr val="tx1"/>
                </a:solidFill>
                <a:effectLst/>
                <a:latin typeface="+mn-lt"/>
                <a:ea typeface="+mn-ea"/>
                <a:cs typeface="+mn-cs"/>
              </a:rPr>
              <a:t>, and it becomes a daunting task to scale the idea of an Intel factory into a broader environment. That’s why we need interoperability and standardization between devices. </a:t>
            </a:r>
          </a:p>
          <a:p>
            <a:r>
              <a:rPr lang="en-US" sz="1000" b="1" kern="1200" dirty="0" smtClean="0">
                <a:solidFill>
                  <a:schemeClr val="tx1"/>
                </a:solidFill>
                <a:effectLst/>
                <a:latin typeface="+mn-lt"/>
                <a:ea typeface="+mn-ea"/>
                <a:cs typeface="+mn-cs"/>
              </a:rPr>
              <a:t>Bringing standards to market, through leadership on IA platforms</a:t>
            </a:r>
          </a:p>
          <a:p>
            <a:r>
              <a:rPr lang="en-US" sz="1000" kern="1200" dirty="0" smtClean="0">
                <a:solidFill>
                  <a:schemeClr val="tx1"/>
                </a:solidFill>
                <a:effectLst/>
                <a:latin typeface="+mn-lt"/>
                <a:ea typeface="+mn-ea"/>
                <a:cs typeface="+mn-cs"/>
              </a:rPr>
              <a:t>We can’t connect billions of devices if they all speak a different language.  We will not be able to 1. Understand the data, and 2. Trust the data.  It will quickly become garbage in garbage out.  We need to deliver on a framework that allows the market to scale. It is critically important to accelerate our growth. Without it we are back to the old days of highly proprietary implementations that take years to deploy and the industry will not find the scale and motivation to innovate on the data, which is the real opportunity AND it’s important to us because it creates the performance pressure on the application that’s so important to realize our value proposition.  Don’t be confused, we don’t do this just because we want to help the industry.  We do this because unleashing the data results in analytics which drives a huge performance spiral end to end. </a:t>
            </a:r>
          </a:p>
          <a:p>
            <a:r>
              <a:rPr lang="en-US" sz="1000" b="1" kern="1200" dirty="0" smtClean="0">
                <a:solidFill>
                  <a:schemeClr val="tx1"/>
                </a:solidFill>
                <a:effectLst/>
                <a:latin typeface="+mn-lt"/>
                <a:ea typeface="+mn-ea"/>
                <a:cs typeface="+mn-cs"/>
              </a:rPr>
              <a:t>Our vertical market focus to gain leadership in this market transition</a:t>
            </a:r>
          </a:p>
          <a:p>
            <a:pPr lvl="0"/>
            <a:r>
              <a:rPr lang="en-US" sz="1000" kern="1200" dirty="0" smtClean="0">
                <a:solidFill>
                  <a:schemeClr val="tx1"/>
                </a:solidFill>
                <a:effectLst/>
                <a:latin typeface="+mn-lt"/>
                <a:ea typeface="+mn-ea"/>
                <a:cs typeface="+mn-cs"/>
              </a:rPr>
              <a:t>Automotive</a:t>
            </a:r>
          </a:p>
          <a:p>
            <a:pPr lvl="1"/>
            <a:r>
              <a:rPr lang="en-US" sz="1000" kern="1200" dirty="0" smtClean="0">
                <a:solidFill>
                  <a:schemeClr val="tx1"/>
                </a:solidFill>
                <a:effectLst/>
                <a:latin typeface="+mn-lt"/>
                <a:ea typeface="+mn-ea"/>
                <a:cs typeface="+mn-cs"/>
              </a:rPr>
              <a:t>By 2013 all new cars will be connected cars</a:t>
            </a:r>
          </a:p>
          <a:p>
            <a:pPr lvl="1"/>
            <a:r>
              <a:rPr lang="en-US" sz="1000" kern="1200" dirty="0" smtClean="0">
                <a:solidFill>
                  <a:schemeClr val="tx1"/>
                </a:solidFill>
                <a:effectLst/>
                <a:latin typeface="+mn-lt"/>
                <a:ea typeface="+mn-ea"/>
                <a:cs typeface="+mn-cs"/>
              </a:rPr>
              <a:t>Making the car part of a connected experience is key, people strongly desire to bring their social network experience into the vehicle.  You spend 2 months of your waking hours each year in your car, you want to be connected</a:t>
            </a:r>
          </a:p>
          <a:p>
            <a:pPr lvl="1"/>
            <a:r>
              <a:rPr lang="en-US" sz="1000" kern="1200" dirty="0" smtClean="0">
                <a:solidFill>
                  <a:schemeClr val="tx1"/>
                </a:solidFill>
                <a:effectLst/>
                <a:latin typeface="+mn-lt"/>
                <a:ea typeface="+mn-ea"/>
                <a:cs typeface="+mn-cs"/>
              </a:rPr>
              <a:t>Autonomously driven vehicles can’t be realized with strong local analytics, cloud connectivity, and car to car connectivity. 92% of the 32K highway fatalities and 1.3 million emergency room visits due to car crashes are because of human error. We can profoundly change this, and do society a huge services in lives saved and economic costs removed, if we can create a connected autonomously driven vehicle infrastructure.</a:t>
            </a:r>
          </a:p>
          <a:p>
            <a:pPr lvl="0"/>
            <a:r>
              <a:rPr lang="en-US" sz="1000" kern="1200" dirty="0" smtClean="0">
                <a:solidFill>
                  <a:schemeClr val="tx1"/>
                </a:solidFill>
                <a:effectLst/>
                <a:latin typeface="+mn-lt"/>
                <a:ea typeface="+mn-ea"/>
                <a:cs typeface="+mn-cs"/>
              </a:rPr>
              <a:t>Retails</a:t>
            </a:r>
          </a:p>
          <a:p>
            <a:pPr lvl="1"/>
            <a:r>
              <a:rPr lang="en-US" sz="1000" kern="1200" dirty="0" smtClean="0">
                <a:solidFill>
                  <a:schemeClr val="tx1"/>
                </a:solidFill>
                <a:effectLst/>
                <a:latin typeface="+mn-lt"/>
                <a:ea typeface="+mn-ea"/>
                <a:cs typeface="+mn-cs"/>
              </a:rPr>
              <a:t>The retailers lose over 800B$ a year in inventory distortion… they don’t know the status and locations, of their products and as a result they promote the wrong thing at the wrong time. Running specials on umbrella’s on a nice summer day when you are actually out of stock is not a good idea, but that’s what’s happening today! With better data feeds, improved analytics, and state-of-the-art content distribution, we can give the retailers billions of dollars back, and there is an opportunity for us to extract revenue out of those savings.</a:t>
            </a:r>
          </a:p>
          <a:p>
            <a:pPr lvl="1"/>
            <a:endParaRPr lang="en-US"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The</a:t>
            </a:r>
            <a:r>
              <a:rPr lang="en-US" sz="1000" kern="1200" baseline="0" dirty="0" smtClean="0">
                <a:solidFill>
                  <a:schemeClr val="tx1"/>
                </a:solidFill>
                <a:effectLst/>
                <a:latin typeface="+mn-lt"/>
                <a:ea typeface="+mn-ea"/>
                <a:cs typeface="+mn-cs"/>
              </a:rPr>
              <a:t> market is broad and wide and the intelligent systems framework will give us scale into hundreds of applications.  This scale is important to drive growth for ISG.  We can’t rely just on IVI and Retail, we need to build horizontal solutions for many applications.  The horizontal differentiation we are building into our platforms through managed, secure, and analytics will give us the opportunity to differentiate in a broad set of applications and market segments.</a:t>
            </a:r>
            <a:endParaRPr lang="en-US" sz="1000" kern="1200" dirty="0" smtClean="0">
              <a:solidFill>
                <a:schemeClr val="tx1"/>
              </a:solidFill>
              <a:effectLst/>
              <a:latin typeface="+mn-lt"/>
              <a:ea typeface="+mn-ea"/>
              <a:cs typeface="+mn-cs"/>
            </a:endParaRPr>
          </a:p>
          <a:p>
            <a:endParaRPr lang="en-US" dirty="0" smtClean="0"/>
          </a:p>
          <a:p>
            <a:r>
              <a:rPr lang="en-US" dirty="0" err="1" smtClean="0"/>
              <a:t>Tizen</a:t>
            </a:r>
            <a:r>
              <a:rPr lang="en-US" dirty="0" smtClean="0"/>
              <a:t> is an open source, standards-based software platform supported by leading mobile operators, device manufacturers, and silicon suppliers for multiple device categories, including smartphones, tablets, netbooks, in-vehicle infotainment devices, smart TVs, and more. </a:t>
            </a:r>
            <a:r>
              <a:rPr lang="en-US" dirty="0" err="1" smtClean="0"/>
              <a:t>Tizen</a:t>
            </a:r>
            <a:r>
              <a:rPr lang="en-US" dirty="0" smtClean="0"/>
              <a:t> will offer an innovative operating system, applications, and a user experience that consumers can take from device to device.</a:t>
            </a:r>
          </a:p>
          <a:p>
            <a:endParaRPr lang="en-US" dirty="0" smtClean="0"/>
          </a:p>
          <a:p>
            <a:r>
              <a:rPr lang="en-US" dirty="0" smtClean="0"/>
              <a:t>The </a:t>
            </a:r>
            <a:r>
              <a:rPr lang="en-US" dirty="0" err="1" smtClean="0"/>
              <a:t>Tizen</a:t>
            </a:r>
            <a:r>
              <a:rPr lang="en-US" dirty="0" smtClean="0"/>
              <a:t> project will reside within the </a:t>
            </a:r>
            <a:r>
              <a:rPr lang="en-US" dirty="0" smtClean="0">
                <a:hlinkClick r:id="rId3"/>
              </a:rPr>
              <a:t>Linux Foundation</a:t>
            </a:r>
            <a:r>
              <a:rPr lang="en-US" dirty="0" smtClean="0"/>
              <a:t> and will be governed by a Technical Steering Group co-chaired by Intel and Samsung. The Technical Steering Group is the primary decision-making body for the open source project, with a focus on platform development and delivery, along with the formation of working groups to support device verticals. The effort is also sponsored by the </a:t>
            </a:r>
            <a:r>
              <a:rPr lang="en-US" dirty="0" err="1" smtClean="0"/>
              <a:t>LiMo</a:t>
            </a:r>
            <a:r>
              <a:rPr lang="en-US" dirty="0" smtClean="0"/>
              <a:t> Foundation.</a:t>
            </a:r>
          </a:p>
          <a:p>
            <a:endParaRPr lang="en-US" dirty="0" smtClean="0"/>
          </a:p>
          <a:p>
            <a:r>
              <a:rPr lang="en-US" dirty="0" err="1" smtClean="0"/>
              <a:t>Tizen</a:t>
            </a:r>
            <a:r>
              <a:rPr lang="en-US" dirty="0" smtClean="0"/>
              <a:t> will provide a robust and flexible environment for application developers, based on HTML5. With HTML5's robust capabilities and cross platform flexibility, it is rapidly becoming the preferred development environment for mobile apps and services. The </a:t>
            </a:r>
            <a:r>
              <a:rPr lang="en-US" dirty="0" err="1" smtClean="0"/>
              <a:t>Tizen</a:t>
            </a:r>
            <a:r>
              <a:rPr lang="en-US" dirty="0" smtClean="0"/>
              <a:t> SDK and API will allow developers to use HTML5 and related web technologies to write applications that run across multiple device segments, including smartphone, tablet, smart TV, in-vehicle infotainment, and netbook.</a:t>
            </a:r>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5348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dirty="0" smtClean="0">
                <a:solidFill>
                  <a:srgbClr val="000000"/>
                </a:solidFill>
              </a:rPr>
              <a:t>There are 2 types of primary cloud environments that exist today.   Private enterprise clouds and public service provider clouds.  </a:t>
            </a:r>
          </a:p>
          <a:p>
            <a:endParaRPr lang="en-US" sz="1200" dirty="0" smtClean="0">
              <a:solidFill>
                <a:srgbClr val="000000"/>
              </a:solidFill>
            </a:endParaRPr>
          </a:p>
          <a:p>
            <a:r>
              <a:rPr lang="en-US" sz="1200" dirty="0" smtClean="0">
                <a:solidFill>
                  <a:srgbClr val="000000"/>
                </a:solidFill>
              </a:rPr>
              <a:t>An </a:t>
            </a:r>
            <a:r>
              <a:rPr lang="en-US" sz="1200" b="1" dirty="0" smtClean="0">
                <a:solidFill>
                  <a:srgbClr val="000000"/>
                </a:solidFill>
              </a:rPr>
              <a:t>enterprise private cloud</a:t>
            </a:r>
            <a:r>
              <a:rPr lang="en-US" sz="1200" dirty="0" smtClean="0">
                <a:solidFill>
                  <a:srgbClr val="000000"/>
                </a:solidFill>
              </a:rPr>
              <a:t> is a cloud architecture that’s for internal use behind the corporate firewall, designed to deliver “IT as a service”.  Examples of software that enable private cloud deployments includes Canonical, Citrix, Red Hat, </a:t>
            </a:r>
            <a:r>
              <a:rPr lang="en-US" sz="1200" dirty="0" err="1" smtClean="0">
                <a:solidFill>
                  <a:srgbClr val="000000"/>
                </a:solidFill>
              </a:rPr>
              <a:t>Univa</a:t>
            </a:r>
            <a:r>
              <a:rPr lang="en-US" sz="1200" dirty="0" smtClean="0">
                <a:solidFill>
                  <a:srgbClr val="000000"/>
                </a:solidFill>
              </a:rPr>
              <a:t>, </a:t>
            </a:r>
            <a:r>
              <a:rPr lang="en-US" sz="1200" dirty="0" err="1" smtClean="0">
                <a:solidFill>
                  <a:srgbClr val="000000"/>
                </a:solidFill>
              </a:rPr>
              <a:t>Vmware</a:t>
            </a:r>
            <a:r>
              <a:rPr lang="en-US" sz="1200" dirty="0" smtClean="0">
                <a:solidFill>
                  <a:srgbClr val="000000"/>
                </a:solidFill>
              </a:rPr>
              <a:t>, among others.  There are similarities with a public cloud in that enterprise private clouds are meant to be scalable and provide use based IT services.  But compared to public clouds, private enterprise clouds typically deliver greater levels of security, much better ability to manage compliance and audit and provide for interoperability within the datacenter infrastructure.  </a:t>
            </a:r>
          </a:p>
          <a:p>
            <a:endParaRPr lang="en-US" sz="3200" dirty="0" smtClean="0">
              <a:cs typeface="Arial" pitchFamily="34" charset="0"/>
            </a:endParaRPr>
          </a:p>
          <a:p>
            <a:r>
              <a:rPr lang="en-US" sz="1200" dirty="0" smtClean="0">
                <a:solidFill>
                  <a:srgbClr val="000000"/>
                </a:solidFill>
              </a:rPr>
              <a:t>A </a:t>
            </a:r>
            <a:r>
              <a:rPr lang="en-US" sz="1200" b="1" dirty="0" smtClean="0">
                <a:solidFill>
                  <a:srgbClr val="000000"/>
                </a:solidFill>
              </a:rPr>
              <a:t>public service provider cloud</a:t>
            </a:r>
            <a:r>
              <a:rPr lang="en-US" sz="1200" dirty="0" smtClean="0">
                <a:solidFill>
                  <a:srgbClr val="000000"/>
                </a:solidFill>
              </a:rPr>
              <a:t> resides on the public internet, typically with pay as you go usage models.  Example of public cloud services include commercial offerings that deliver applications (e.g. </a:t>
            </a:r>
            <a:r>
              <a:rPr lang="en-US" sz="1200" dirty="0" err="1" smtClean="0">
                <a:solidFill>
                  <a:srgbClr val="000000"/>
                </a:solidFill>
              </a:rPr>
              <a:t>Salesforce</a:t>
            </a:r>
            <a:r>
              <a:rPr lang="en-US" sz="1200" dirty="0" smtClean="0">
                <a:solidFill>
                  <a:srgbClr val="000000"/>
                </a:solidFill>
              </a:rPr>
              <a:t> CRM) or virtual infrastructure for a fee (e.g. Amazon’s EC2, AT&amp;T Synaptic Hosting).  Public clouds have the benefit of providing rapid deployments, reduced up front costs of new IT equipment, and ability to take advantage of expertise of external suppliers of IT.   As an example, Intel IT is using public cloud service providers for Intel’s employee benefits information and expense processing.  </a:t>
            </a:r>
          </a:p>
          <a:p>
            <a:endParaRPr lang="en-US" sz="1200" dirty="0" smtClean="0">
              <a:solidFill>
                <a:srgbClr val="000000"/>
              </a:solidFill>
            </a:endParaRPr>
          </a:p>
          <a:p>
            <a:r>
              <a:rPr lang="en-US" sz="1200" b="1" dirty="0" smtClean="0">
                <a:solidFill>
                  <a:srgbClr val="000000"/>
                </a:solidFill>
              </a:rPr>
              <a:t>Virtual private clouds</a:t>
            </a:r>
            <a:r>
              <a:rPr lang="en-US" sz="1200" dirty="0" smtClean="0">
                <a:solidFill>
                  <a:srgbClr val="000000"/>
                </a:solidFill>
              </a:rPr>
              <a:t>, like Amazon Virtual Private Cloud, is meant to provide secure access via a VPN to public cloud resources that are isolated and available to only one company </a:t>
            </a:r>
            <a:r>
              <a:rPr lang="en-US" sz="1200" dirty="0" err="1" smtClean="0">
                <a:solidFill>
                  <a:srgbClr val="000000"/>
                </a:solidFill>
              </a:rPr>
              <a:t>vs</a:t>
            </a:r>
            <a:r>
              <a:rPr lang="en-US" sz="1200" dirty="0" smtClean="0">
                <a:solidFill>
                  <a:srgbClr val="000000"/>
                </a:solidFill>
              </a:rPr>
              <a:t> a public cloud that is “multi-tenant” where multiple companies share the same resources.  A virtual private cloud is also meant to extend existing company’s IT security protocols, firewalls and intrusion detection systems into a virtual provide cloud. </a:t>
            </a:r>
            <a:r>
              <a:rPr lang="en-US" sz="1200" baseline="0" dirty="0" smtClean="0">
                <a:solidFill>
                  <a:srgbClr val="000000"/>
                </a:solidFill>
              </a:rPr>
              <a:t> VPN is an example of a hybrid cloud that provides the benefit of security and dedicated resources, but also the economies of a public cloud service provider.  Another example of a hybrid cloud is ‘cloud bursting” where an enterprise can take advantage of a service providers capacity when internal capacity is exceeded.</a:t>
            </a:r>
            <a:endParaRPr lang="en-US" sz="1200" dirty="0" smtClean="0">
              <a:solidFill>
                <a:srgbClr val="000000"/>
              </a:solidFill>
            </a:endParaRPr>
          </a:p>
          <a:p>
            <a:endParaRPr lang="en-US" sz="1200" dirty="0" smtClean="0">
              <a:solidFill>
                <a:srgbClr val="000000"/>
              </a:solidFill>
            </a:endParaRPr>
          </a:p>
          <a:p>
            <a:r>
              <a:rPr lang="en-US" sz="1200" b="1" dirty="0" smtClean="0">
                <a:solidFill>
                  <a:srgbClr val="000000"/>
                </a:solidFill>
              </a:rPr>
              <a:t>Cloud brokers </a:t>
            </a:r>
            <a:r>
              <a:rPr lang="en-US" sz="1200" dirty="0" smtClean="0">
                <a:solidFill>
                  <a:srgbClr val="000000"/>
                </a:solidFill>
              </a:rPr>
              <a:t>– cloud brokers may emerge that provide linkages between cloud service providers and end users, providing guidance on choosing the right platforms, deploying apps, and managing the engagement.   They may help federate data and apps across multiple clouds.  This is still emerging.  </a:t>
            </a:r>
          </a:p>
          <a:p>
            <a:pPr marL="224362" indent="-224362"/>
            <a:endParaRPr lang="en-US" sz="1200" dirty="0" smtClean="0">
              <a:cs typeface="Arial" pitchFamily="34" charset="0"/>
            </a:endParaRPr>
          </a:p>
          <a:p>
            <a:pPr marL="224362" indent="-224362"/>
            <a:endParaRPr lang="en-US" sz="1200" dirty="0" smtClean="0">
              <a:cs typeface="Arial" pitchFamily="34" charset="0"/>
            </a:endParaRPr>
          </a:p>
          <a:p>
            <a:pPr marL="224362" indent="-224362"/>
            <a:endParaRPr lang="en-US" sz="1200" dirty="0" smtClean="0">
              <a:cs typeface="Arial" pitchFamily="34" charset="0"/>
            </a:endParaRPr>
          </a:p>
          <a:p>
            <a:pPr marL="224362" indent="-224362"/>
            <a:endParaRPr lang="en-US" sz="2400" kern="1200" dirty="0" smtClean="0">
              <a:solidFill>
                <a:schemeClr val="tx1"/>
              </a:solidFill>
              <a:latin typeface="Verdana" pitchFamily="34" charset="0"/>
              <a:ea typeface="+mn-ea"/>
              <a:cs typeface="Arial" charset="0"/>
            </a:endParaRPr>
          </a:p>
          <a:p>
            <a:pPr marL="224362" indent="-224362"/>
            <a:endParaRPr lang="en-US" sz="1200" dirty="0" smtClean="0">
              <a:cs typeface="Arial" pitchFamily="34" charset="0"/>
            </a:endParaRPr>
          </a:p>
          <a:p>
            <a:pPr marL="224362" indent="-224362">
              <a:defRPr/>
            </a:pPr>
            <a:endParaRPr lang="en-US" sz="1200"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D46A200-844B-4294-91CA-A6DD908CC27D}" type="slidenum">
              <a:rPr lang="en-US" smtClean="0"/>
              <a:pPr>
                <a:defRPr/>
              </a:pPr>
              <a:t>13</a:t>
            </a:fld>
            <a:endParaRPr lang="en-US"/>
          </a:p>
        </p:txBody>
      </p:sp>
    </p:spTree>
    <p:extLst>
      <p:ext uri="{BB962C8B-B14F-4D97-AF65-F5344CB8AC3E}">
        <p14:creationId xmlns:p14="http://schemas.microsoft.com/office/powerpoint/2010/main" val="22334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For cloud, Intel provides: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2000" kern="1200" baseline="0" dirty="0" smtClean="0">
                <a:solidFill>
                  <a:schemeClr val="tx1"/>
                </a:solidFill>
              </a:rPr>
              <a:t>a portfolio of leading platform technologies – both HW and SW – that help address more challenges in cloud adoption.  </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2000" kern="1200" baseline="0" dirty="0" smtClean="0">
                <a:solidFill>
                  <a:schemeClr val="tx1"/>
                </a:solidFill>
              </a:rPr>
              <a:t>We are enabling open standards to make it easier for companies to deploy clouds and connect them securely</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2000" kern="1200" baseline="0" dirty="0" smtClean="0">
                <a:solidFill>
                  <a:schemeClr val="tx1"/>
                </a:solidFill>
              </a:rPr>
              <a:t>We are making it easier for companies to build clouds and buy cloud services to gain the benefits of cloud computing faster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b="1"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baseline="0" dirty="0" smtClean="0">
                <a:solidFill>
                  <a:schemeClr val="tx1"/>
                </a:solidFill>
              </a:rPr>
              <a:t>1) Leading platform technology portfolio: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For security, Intel providers hardware-enhanced security capabilities, such as Intel AES-NI to speed encryption up to 10X faster to better protect data.  Moreover, through our acquisition of McAfee, we provide security software solutions, such as McAfee anti-virus SW for virtualized environments, called McAfee MOVE AV, to offload and speed anti-virus checking.  We also provide Intel Expressway Service Gateway which enhances security for web services.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Intel Data Center Manager provides a platform agnostic software layer that is typically used with ISV management consoles to improve power management across racks and the datacenter to reduce power costs. When combined with Intel Node Manager that is available in several OEM systems, notably Dell PowerEdge 12G servers, there are added capabilities to cap and provide </a:t>
            </a:r>
            <a:r>
              <a:rPr lang="en-US" sz="2000" kern="1200" baseline="0" dirty="0" err="1" smtClean="0">
                <a:solidFill>
                  <a:schemeClr val="tx1"/>
                </a:solidFill>
              </a:rPr>
              <a:t>add’l</a:t>
            </a:r>
            <a:r>
              <a:rPr lang="en-US" sz="2000" kern="1200" baseline="0" dirty="0" smtClean="0">
                <a:solidFill>
                  <a:schemeClr val="tx1"/>
                </a:solidFill>
              </a:rPr>
              <a:t> controls over power management.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Xeon E5 providers leading efficient performance for virtualized cloud infrastructure, along with boards and systems from Intel EPSD. </a:t>
            </a:r>
            <a:r>
              <a:rPr lang="en-US" altLang="ja-JP" sz="2000" dirty="0" smtClean="0">
                <a:solidFill>
                  <a:srgbClr val="FFC000"/>
                </a:solidFill>
                <a:effectLst>
                  <a:outerShdw blurRad="38100" dist="38100" dir="2700000" algn="tl">
                    <a:srgbClr val="000000">
                      <a:alpha val="43137"/>
                    </a:srgbClr>
                  </a:outerShdw>
                </a:effectLst>
              </a:rPr>
              <a:t>Grizzly Pass Cloud “Focused SKUs” stocked and ready to ship for 2013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smtClean="0">
                <a:solidFill>
                  <a:srgbClr val="FFC000"/>
                </a:solidFill>
                <a:effectLst>
                  <a:outerShdw blurRad="38100" dist="38100" dir="2700000" algn="tl">
                    <a:srgbClr val="000000">
                      <a:alpha val="43137"/>
                    </a:srgbClr>
                  </a:outerShdw>
                </a:effectLst>
              </a:rPr>
              <a:t>S1200 : World’s first 6W, 64-bit </a:t>
            </a:r>
            <a:r>
              <a:rPr lang="en-US" sz="2000" dirty="0" err="1" smtClean="0">
                <a:solidFill>
                  <a:srgbClr val="FFC000"/>
                </a:solidFill>
                <a:effectLst>
                  <a:outerShdw blurRad="38100" dist="38100" dir="2700000" algn="tl">
                    <a:srgbClr val="000000">
                      <a:alpha val="43137"/>
                    </a:srgbClr>
                  </a:outerShdw>
                </a:effectLst>
              </a:rPr>
              <a:t>SoC</a:t>
            </a:r>
            <a:r>
              <a:rPr lang="en-US" sz="2000" dirty="0" smtClean="0">
                <a:solidFill>
                  <a:srgbClr val="FFC000"/>
                </a:solidFill>
                <a:effectLst>
                  <a:outerShdw blurRad="38100" dist="38100" dir="2700000" algn="tl">
                    <a:srgbClr val="000000">
                      <a:alpha val="43137"/>
                    </a:srgbClr>
                  </a:outerShdw>
                </a:effectLst>
              </a:rPr>
              <a:t> for Data Centers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ja-JP" sz="2000" dirty="0" smtClean="0">
              <a:solidFill>
                <a:srgbClr val="FFC000"/>
              </a:solidFill>
              <a:effectLst>
                <a:outerShdw blurRad="38100" dist="38100" dir="2700000" algn="tl">
                  <a:srgbClr val="000000">
                    <a:alpha val="43137"/>
                  </a:srgbClr>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In storage, there are a side range of Xeon E5 based storage that is excellent to handle the increasingly compute intensive storage tasks, such as data de-duplication, to reduce storage costs of significant growth in data most companies are experiencing.  Intel also providing industry leading SSDs and </a:t>
            </a:r>
            <a:r>
              <a:rPr lang="en-US" sz="2000" dirty="0" smtClean="0">
                <a:effectLst/>
              </a:rPr>
              <a:t>Intel Cache Acceleration Software drives significant performance improvement and more concurrent users and VMs on I/O intensive applications such as Microsoft* SQL Server, Exchange, BI Applications, and more</a:t>
            </a:r>
            <a:r>
              <a:rPr lang="en-US" sz="2000" baseline="0" dirty="0" smtClean="0">
                <a:effectLst/>
              </a:rPr>
              <a:t>.</a:t>
            </a:r>
            <a:r>
              <a:rPr lang="en-US" sz="2000" dirty="0" smtClean="0">
                <a:solidFill>
                  <a:srgbClr val="FFC000"/>
                </a:solidFill>
                <a:effectLst>
                  <a:outerShdw blurRad="38100" dist="38100" dir="2700000" algn="tl">
                    <a:srgbClr val="000000">
                      <a:alpha val="43137"/>
                    </a:srgbClr>
                  </a:outerShdw>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smtClean="0">
              <a:solidFill>
                <a:srgbClr val="FFC000"/>
              </a:solidFill>
              <a:effectLst>
                <a:outerShdw blurRad="38100" dist="38100" dir="2700000" algn="tl">
                  <a:srgbClr val="000000">
                    <a:alpha val="43137"/>
                  </a:srgbClr>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smtClean="0">
                <a:solidFill>
                  <a:srgbClr val="FFC000"/>
                </a:solidFill>
                <a:effectLst>
                  <a:outerShdw blurRad="38100" dist="38100" dir="2700000" algn="tl">
                    <a:srgbClr val="000000">
                      <a:alpha val="43137"/>
                    </a:srgbClr>
                  </a:outerShdw>
                </a:effectLst>
              </a:rPr>
              <a:t>Intel SSD 910 series plus Intel Cache Acceleration Software provides up to 50X IOPS throughput increase.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smtClean="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kern="1200" baseline="0" dirty="0" smtClean="0">
                <a:solidFill>
                  <a:schemeClr val="tx1"/>
                </a:solidFill>
              </a:rPr>
              <a:t>Finally, in networking, Intel provides the #1 10GbE </a:t>
            </a:r>
            <a:r>
              <a:rPr lang="en-US" sz="2000" kern="1200" baseline="0" dirty="0" err="1" smtClean="0">
                <a:solidFill>
                  <a:schemeClr val="tx1"/>
                </a:solidFill>
              </a:rPr>
              <a:t>ethernet</a:t>
            </a:r>
            <a:r>
              <a:rPr lang="en-US" sz="2000" kern="1200" baseline="0" dirty="0" smtClean="0">
                <a:solidFill>
                  <a:schemeClr val="tx1"/>
                </a:solidFill>
              </a:rPr>
              <a:t> controllers that improve bandwidth up to 2X, reduce cabling by up to 80% and rack power by up to 45%. </a:t>
            </a:r>
            <a:r>
              <a:rPr lang="en-US" sz="2000" dirty="0" smtClean="0">
                <a:solidFill>
                  <a:srgbClr val="FFC000"/>
                </a:solidFill>
                <a:effectLst>
                  <a:outerShdw blurRad="38100" dist="38100" dir="2700000" algn="tl">
                    <a:srgbClr val="000000">
                      <a:alpha val="43137"/>
                    </a:srgbClr>
                  </a:outerShdw>
                </a:effectLst>
              </a:rPr>
              <a:t>X540 Controller: Next Gen Immunity for 10GBASE-T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smtClean="0">
                <a:solidFill>
                  <a:srgbClr val="FFC000"/>
                </a:solidFill>
                <a:effectLst>
                  <a:outerShdw blurRad="38100" dist="38100" dir="2700000" algn="tl">
                    <a:srgbClr val="000000">
                      <a:alpha val="43137"/>
                    </a:srgbClr>
                  </a:outerShdw>
                </a:effectLst>
              </a:rPr>
              <a:t>Sea Cliff Trail: 40G SDN Top of Rack Switch Platform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smtClean="0">
              <a:solidFill>
                <a:srgbClr val="FFC000"/>
              </a:solidFill>
              <a:effectLst>
                <a:outerShdw blurRad="38100" dist="38100" dir="2700000" algn="tl">
                  <a:srgbClr val="000000">
                    <a:alpha val="43137"/>
                  </a:srgbClr>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kern="1200" baseline="0" dirty="0" smtClean="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28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b="1" dirty="0" smtClean="0"/>
              <a:t>2) Enabling open standards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dirty="0" smtClean="0"/>
              <a:t>Intel works with a broad range of standards groups that are defining and creating standards</a:t>
            </a:r>
            <a:r>
              <a:rPr lang="en-US" sz="2800" baseline="0" dirty="0" smtClean="0"/>
              <a:t> to enable more open, interoperable cloud environments.  One such group is the ODCA  made up of &gt;300 global IT organizations and which Intel is the technical advisor.  The ODCA has published several usage models for more effective and transparent cloud implementations which you can learn more about at www.opendatacenteralliance.org.  </a:t>
            </a:r>
            <a:endParaRPr lang="en-US" sz="28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28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b="1" dirty="0" smtClean="0"/>
              <a:t>3)</a:t>
            </a:r>
            <a:r>
              <a:rPr lang="en-US" sz="2800" b="1" baseline="0" dirty="0" smtClean="0"/>
              <a:t> Making it easier to build clouds and buy cloud services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baseline="0" dirty="0" smtClean="0"/>
              <a:t>Via the Intel Cloud Builders program, you can take advantage of &gt;100 reference architecture solutions that are optimized on IA and show your customers how to build clouds, enhance efficiency, security and scalability.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28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baseline="0" dirty="0" smtClean="0"/>
              <a:t>In mid 2012, Intel introduced Intel Cloud Finder, an online resource for companies to use to more easily select cloud infrastructure providers by selecting from &gt;80 criteria relevant to picking cloud providers appropriate for your customers.  Over 30 leading CSPs are participating today and if you are providing cloud infrastructure services, you can join the site to be highlighted and gain visibility as well as leads.  If you are not offering cloud infrastructure services, you can use the Intel Cloud Finder tool to help guide your customers in adoption of cloud services mapped to their needs.  Visit www.intelcloudfinder.com </a:t>
            </a:r>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pPr/>
              <a:t>14</a:t>
            </a:fld>
            <a:endParaRPr lang="en-US"/>
          </a:p>
        </p:txBody>
      </p:sp>
    </p:spTree>
    <p:extLst>
      <p:ext uri="{BB962C8B-B14F-4D97-AF65-F5344CB8AC3E}">
        <p14:creationId xmlns:p14="http://schemas.microsoft.com/office/powerpoint/2010/main" val="81690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i="0" dirty="0" smtClean="0"/>
              <a:t>Key Message: </a:t>
            </a:r>
            <a:r>
              <a:rPr lang="en-US" sz="1100" b="0" i="0" baseline="0" dirty="0" smtClean="0"/>
              <a:t>HPC is essential technology for discovery and innovation, research and development, academia, government and finance.  It helps organizations solve their toughest challenges.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i="0"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100" b="0" i="0" baseline="0" dirty="0" smtClean="0"/>
              <a:t>This is true across a wide range of industries and institutions.  HPC helps industries address challenges like:</a:t>
            </a:r>
          </a:p>
          <a:p>
            <a:pPr marL="628650" lvl="1" indent="-171450">
              <a:buFontTx/>
              <a:buChar char="-"/>
            </a:pPr>
            <a:r>
              <a:rPr lang="en-US" sz="1100" b="0" i="0" baseline="0" dirty="0" smtClean="0"/>
              <a:t>Exploring for new energy sources</a:t>
            </a:r>
          </a:p>
          <a:p>
            <a:pPr marL="628650" lvl="1" indent="-171450">
              <a:buFontTx/>
              <a:buChar char="-"/>
            </a:pPr>
            <a:r>
              <a:rPr lang="en-US" sz="1100" b="0" i="0" baseline="0" dirty="0" smtClean="0"/>
              <a:t>Finding cures for cancer and other diseases</a:t>
            </a:r>
          </a:p>
          <a:p>
            <a:pPr marL="628650" lvl="1" indent="-171450">
              <a:buFontTx/>
              <a:buChar char="-"/>
            </a:pPr>
            <a:r>
              <a:rPr lang="en-US" sz="1100" b="0" i="0" baseline="0" dirty="0" smtClean="0"/>
              <a:t>Optimizing product designs </a:t>
            </a:r>
          </a:p>
          <a:p>
            <a:pPr marL="628650" lvl="1" indent="-171450">
              <a:buFontTx/>
              <a:buChar char="-"/>
            </a:pPr>
            <a:r>
              <a:rPr lang="en-US" sz="1100" b="0" i="0" baseline="0" dirty="0" smtClean="0"/>
              <a:t>Making block buster movies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i="0"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100" b="0" i="0" dirty="0" smtClean="0"/>
              <a:t>High Performance Computing (HPC) is a critical asset for achieving global competitiveness and solving complex scientific challenges. It enables the biggest solutions for the biggest problems on the planet.</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100" b="0" i="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100" b="0" i="0" dirty="0" smtClean="0"/>
              <a:t>To</a:t>
            </a:r>
            <a:r>
              <a:rPr lang="en-US" sz="1100" b="0" i="0" baseline="0" dirty="0" smtClean="0"/>
              <a:t> compete nationally, in business, or in research – YOU MUST COMPUTE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100" b="0" i="0" baseline="0" dirty="0" smtClean="0"/>
              <a:t>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100" b="0" i="0" baseline="0" dirty="0" smtClean="0"/>
              <a:t>TRANSITION TO NEXT SLIDE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100" b="0" i="0" dirty="0" smtClean="0"/>
          </a:p>
          <a:p>
            <a:endParaRPr lang="en-US" sz="1100" b="0" i="0" dirty="0" smtClean="0"/>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endParaRPr lang="en-US" sz="1100" b="0" i="0" kern="1200" baseline="0" dirty="0" smtClean="0">
              <a:solidFill>
                <a:schemeClr val="tx1"/>
              </a:solidFill>
              <a:effectLst/>
              <a:latin typeface="+mn-lt"/>
              <a:ea typeface="+mn-ea"/>
              <a:cs typeface="+mn-cs"/>
            </a:endParaRPr>
          </a:p>
          <a:p>
            <a:r>
              <a:rPr lang="en-US" sz="1100" b="0" i="0" kern="1200" baseline="0" dirty="0" smtClean="0">
                <a:solidFill>
                  <a:schemeClr val="tx1"/>
                </a:solidFill>
                <a:effectLst/>
                <a:latin typeface="+mn-lt"/>
                <a:ea typeface="+mn-ea"/>
                <a:cs typeface="+mn-cs"/>
              </a:rPr>
              <a:t>Key Message: HPC is essential technology for discovery and innovation, research and development, academia, government and finance.  It helps organizations solve their toughest challenges.</a:t>
            </a:r>
          </a:p>
          <a:p>
            <a:pPr lvl="0"/>
            <a:r>
              <a:rPr lang="en-US" sz="1100" b="0" i="0" kern="1200" baseline="0" dirty="0" smtClean="0">
                <a:solidFill>
                  <a:schemeClr val="tx1"/>
                </a:solidFill>
                <a:effectLst/>
                <a:latin typeface="+mn-lt"/>
                <a:ea typeface="+mn-ea"/>
                <a:cs typeface="+mn-cs"/>
              </a:rPr>
              <a:t>This is true across a wide range of industries and institutions.  HPC helps industries address challenges like:</a:t>
            </a:r>
          </a:p>
          <a:p>
            <a:pPr lvl="1"/>
            <a:r>
              <a:rPr lang="en-US" sz="1100" b="0" i="0" kern="1200" baseline="0" dirty="0" smtClean="0">
                <a:solidFill>
                  <a:schemeClr val="tx1"/>
                </a:solidFill>
                <a:effectLst/>
                <a:latin typeface="+mn-lt"/>
                <a:ea typeface="+mn-ea"/>
                <a:cs typeface="+mn-cs"/>
              </a:rPr>
              <a:t>Exploring for new energy sources</a:t>
            </a:r>
          </a:p>
          <a:p>
            <a:pPr lvl="1"/>
            <a:r>
              <a:rPr lang="en-US" sz="1100" b="0" i="0" kern="1200" baseline="0" dirty="0" smtClean="0">
                <a:solidFill>
                  <a:schemeClr val="tx1"/>
                </a:solidFill>
                <a:effectLst/>
                <a:latin typeface="+mn-lt"/>
                <a:ea typeface="+mn-ea"/>
                <a:cs typeface="+mn-cs"/>
              </a:rPr>
              <a:t>Finding cures for cancer and other diseases</a:t>
            </a:r>
          </a:p>
          <a:p>
            <a:pPr lvl="1"/>
            <a:r>
              <a:rPr lang="en-US" sz="1100" b="0" i="0" kern="1200" baseline="0" dirty="0" smtClean="0">
                <a:solidFill>
                  <a:schemeClr val="tx1"/>
                </a:solidFill>
                <a:effectLst/>
                <a:latin typeface="+mn-lt"/>
                <a:ea typeface="+mn-ea"/>
                <a:cs typeface="+mn-cs"/>
              </a:rPr>
              <a:t>Optimizing product designs </a:t>
            </a:r>
          </a:p>
          <a:p>
            <a:pPr lvl="1"/>
            <a:r>
              <a:rPr lang="en-US" sz="1100" b="0" i="0" kern="1200" baseline="0" dirty="0" smtClean="0">
                <a:solidFill>
                  <a:schemeClr val="tx1"/>
                </a:solidFill>
                <a:effectLst/>
                <a:latin typeface="+mn-lt"/>
                <a:ea typeface="+mn-ea"/>
                <a:cs typeface="+mn-cs"/>
              </a:rPr>
              <a:t>Making block buster movies</a:t>
            </a:r>
          </a:p>
          <a:p>
            <a:pPr lvl="0"/>
            <a:r>
              <a:rPr lang="en-US" sz="1100" b="0" i="0" kern="1200" baseline="0" dirty="0" smtClean="0">
                <a:solidFill>
                  <a:schemeClr val="tx1"/>
                </a:solidFill>
                <a:effectLst/>
                <a:latin typeface="+mn-lt"/>
                <a:ea typeface="+mn-ea"/>
                <a:cs typeface="+mn-cs"/>
              </a:rPr>
              <a:t>High Performance Computing (HPC) is a critical asset for achieving global competitiveness and solving complex scientific challenges. It enables the biggest solutions for the biggest problems on the planet.</a:t>
            </a:r>
          </a:p>
          <a:p>
            <a:pPr lvl="0"/>
            <a:r>
              <a:rPr lang="en-US" sz="1100" b="0" i="0" kern="1200" baseline="0" dirty="0" smtClean="0">
                <a:solidFill>
                  <a:schemeClr val="tx1"/>
                </a:solidFill>
                <a:effectLst/>
                <a:latin typeface="+mn-lt"/>
                <a:ea typeface="+mn-ea"/>
                <a:cs typeface="+mn-cs"/>
              </a:rPr>
              <a:t>To compete nationally, in business, or in research – you MUST COMPUTE  (Transition)</a:t>
            </a:r>
          </a:p>
          <a:p>
            <a:endParaRPr lang="en-US" sz="1100" b="0" i="0" dirty="0"/>
          </a:p>
        </p:txBody>
      </p:sp>
      <p:sp>
        <p:nvSpPr>
          <p:cNvPr id="4" name="Slide Number Placeholder 3"/>
          <p:cNvSpPr>
            <a:spLocks noGrp="1"/>
          </p:cNvSpPr>
          <p:nvPr>
            <p:ph type="sldNum" sz="quarter" idx="10"/>
          </p:nvPr>
        </p:nvSpPr>
        <p:spPr/>
        <p:txBody>
          <a:bodyPr/>
          <a:lstStyle/>
          <a:p>
            <a:fld id="{AA852B85-1D15-4C08-93BB-27F85B3710B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7826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Key Message: New Intel Xeon Phi coprocessors</a:t>
            </a:r>
            <a:r>
              <a:rPr lang="en-US" sz="1100" kern="1200" baseline="0" dirty="0" smtClean="0">
                <a:solidFill>
                  <a:schemeClr val="tx1"/>
                </a:solidFill>
                <a:effectLst/>
                <a:latin typeface="+mn-lt"/>
                <a:ea typeface="+mn-ea"/>
                <a:cs typeface="+mn-cs"/>
              </a:rPr>
              <a:t> extend Intel Archi</a:t>
            </a:r>
            <a:r>
              <a:rPr lang="en-US" sz="1100" kern="1200" dirty="0" smtClean="0">
                <a:solidFill>
                  <a:schemeClr val="tx1"/>
                </a:solidFill>
                <a:effectLst/>
                <a:latin typeface="+mn-lt"/>
                <a:ea typeface="+mn-ea"/>
                <a:cs typeface="+mn-cs"/>
              </a:rPr>
              <a:t>tecture to these Highly Parallel applications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Intel Xeon</a:t>
            </a:r>
            <a:r>
              <a:rPr lang="en-US" sz="1100" kern="1200" baseline="0" dirty="0" smtClean="0">
                <a:solidFill>
                  <a:schemeClr val="tx1"/>
                </a:solidFill>
                <a:effectLst/>
                <a:latin typeface="+mn-lt"/>
                <a:ea typeface="+mn-ea"/>
                <a:cs typeface="+mn-cs"/>
              </a:rPr>
              <a:t> Phi is a new design point for Intel processors (joining Xeon and Atom), featuring:</a:t>
            </a:r>
          </a:p>
          <a:p>
            <a:pPr marL="342900" indent="-342900">
              <a:buFont typeface="Arial" pitchFamily="34" charset="0"/>
              <a:buChar char="•"/>
            </a:pPr>
            <a:r>
              <a:rPr lang="en-US" sz="1100" kern="1200" dirty="0" smtClean="0">
                <a:solidFill>
                  <a:schemeClr val="tx1"/>
                </a:solidFill>
                <a:effectLst/>
                <a:latin typeface="+mn-lt"/>
                <a:ea typeface="+mn-ea"/>
                <a:cs typeface="+mn-cs"/>
              </a:rPr>
              <a:t>Many low power, cache coherent Intel</a:t>
            </a:r>
            <a:r>
              <a:rPr lang="en-US" sz="1100" kern="1200" baseline="0" dirty="0" smtClean="0">
                <a:solidFill>
                  <a:schemeClr val="tx1"/>
                </a:solidFill>
                <a:effectLst/>
                <a:latin typeface="+mn-lt"/>
                <a:ea typeface="+mn-ea"/>
                <a:cs typeface="+mn-cs"/>
              </a:rPr>
              <a:t> processor cores with 4 threads per core </a:t>
            </a:r>
          </a:p>
          <a:p>
            <a:pPr marL="342900" indent="-342900">
              <a:buFont typeface="Arial" pitchFamily="34" charset="0"/>
              <a:buChar char="•"/>
            </a:pPr>
            <a:r>
              <a:rPr lang="en-US" sz="1100" kern="1200" baseline="0" dirty="0" smtClean="0">
                <a:solidFill>
                  <a:schemeClr val="tx1"/>
                </a:solidFill>
                <a:effectLst/>
                <a:latin typeface="+mn-lt"/>
                <a:ea typeface="+mn-ea"/>
                <a:cs typeface="+mn-cs"/>
              </a:rPr>
              <a:t>This is no mere accelerator, Intel Xeon Phi runs a richly featured Linux OS, can host users, and host complex applications</a:t>
            </a:r>
          </a:p>
          <a:p>
            <a:pPr marL="342900" indent="-342900">
              <a:buFont typeface="Arial" pitchFamily="34" charset="0"/>
              <a:buChar char="•"/>
            </a:pPr>
            <a:r>
              <a:rPr lang="en-US" sz="1100" kern="1200" dirty="0" smtClean="0">
                <a:solidFill>
                  <a:schemeClr val="tx1"/>
                </a:solidFill>
                <a:effectLst/>
                <a:latin typeface="+mn-lt"/>
                <a:ea typeface="+mn-ea"/>
                <a:cs typeface="+mn-cs"/>
              </a:rPr>
              <a:t>New,</a:t>
            </a:r>
            <a:r>
              <a:rPr lang="en-US" sz="1100" kern="1200" baseline="0" dirty="0" smtClean="0">
                <a:solidFill>
                  <a:schemeClr val="tx1"/>
                </a:solidFill>
                <a:effectLst/>
                <a:latin typeface="+mn-lt"/>
                <a:ea typeface="+mn-ea"/>
                <a:cs typeface="+mn-cs"/>
              </a:rPr>
              <a:t> w</a:t>
            </a:r>
            <a:r>
              <a:rPr lang="en-US" sz="1100" kern="1200" dirty="0" smtClean="0">
                <a:solidFill>
                  <a:schemeClr val="tx1"/>
                </a:solidFill>
                <a:effectLst/>
                <a:latin typeface="+mn-lt"/>
                <a:ea typeface="+mn-ea"/>
                <a:cs typeface="+mn-cs"/>
              </a:rPr>
              <a:t>ider SIMD 16 processing</a:t>
            </a:r>
            <a:r>
              <a:rPr lang="en-US" sz="1100" kern="1200" baseline="0" dirty="0" smtClean="0">
                <a:solidFill>
                  <a:schemeClr val="tx1"/>
                </a:solidFill>
                <a:effectLst/>
                <a:latin typeface="+mn-lt"/>
                <a:ea typeface="+mn-ea"/>
                <a:cs typeface="+mn-cs"/>
              </a:rPr>
              <a:t> unit for increased data parallel processing</a:t>
            </a:r>
          </a:p>
          <a:p>
            <a:pPr marL="1074420" lvl="1" indent="-342900">
              <a:buFont typeface="Arial" pitchFamily="34" charset="0"/>
              <a:buChar char="•"/>
            </a:pPr>
            <a:r>
              <a:rPr lang="en-US" sz="1100" kern="1200" baseline="0" dirty="0" smtClean="0">
                <a:solidFill>
                  <a:schemeClr val="tx1"/>
                </a:solidFill>
                <a:effectLst/>
                <a:latin typeface="+mn-lt"/>
                <a:ea typeface="+mn-ea"/>
                <a:cs typeface="+mn-cs"/>
              </a:rPr>
              <a:t>for both vector floating point and vector integer computing </a:t>
            </a:r>
            <a:endParaRPr lang="en-US" sz="1100" kern="1200" dirty="0" smtClean="0">
              <a:solidFill>
                <a:schemeClr val="tx1"/>
              </a:solidFill>
              <a:effectLst/>
              <a:latin typeface="+mn-lt"/>
              <a:ea typeface="+mn-ea"/>
              <a:cs typeface="+mn-cs"/>
            </a:endParaRPr>
          </a:p>
          <a:p>
            <a:pPr marL="1074420" lvl="1" indent="-342900">
              <a:buFont typeface="Arial" pitchFamily="34" charset="0"/>
              <a:buChar char="•"/>
            </a:pPr>
            <a:r>
              <a:rPr lang="en-US" sz="1100" kern="1200" dirty="0" smtClean="0">
                <a:solidFill>
                  <a:schemeClr val="tx1"/>
                </a:solidFill>
                <a:effectLst/>
                <a:latin typeface="+mn-lt"/>
                <a:ea typeface="+mn-ea"/>
                <a:cs typeface="+mn-cs"/>
              </a:rPr>
              <a:t>New vector instructions</a:t>
            </a:r>
            <a:r>
              <a:rPr lang="en-US" sz="1100" kern="1200" baseline="0" dirty="0" smtClean="0">
                <a:solidFill>
                  <a:schemeClr val="tx1"/>
                </a:solidFill>
                <a:effectLst/>
                <a:latin typeface="+mn-lt"/>
                <a:ea typeface="+mn-ea"/>
                <a:cs typeface="+mn-cs"/>
              </a:rPr>
              <a:t> like scatter/gather, FMA, masks, swizzle… requested by developers</a:t>
            </a:r>
            <a:endParaRPr lang="en-US" sz="1100" kern="1200" dirty="0" smtClean="0">
              <a:solidFill>
                <a:schemeClr val="tx1"/>
              </a:solidFill>
              <a:effectLst/>
              <a:latin typeface="+mn-lt"/>
              <a:ea typeface="+mn-ea"/>
              <a:cs typeface="+mn-cs"/>
            </a:endParaRPr>
          </a:p>
          <a:p>
            <a:pPr marL="1074420" lvl="1" indent="-342900">
              <a:buFont typeface="Arial" pitchFamily="34" charset="0"/>
              <a:buChar char="•"/>
            </a:pPr>
            <a:r>
              <a:rPr lang="en-US" sz="1100" kern="1200" dirty="0" smtClean="0">
                <a:solidFill>
                  <a:schemeClr val="tx1"/>
                </a:solidFill>
                <a:effectLst/>
                <a:latin typeface="+mn-lt"/>
                <a:ea typeface="+mn-ea"/>
                <a:cs typeface="+mn-cs"/>
              </a:rPr>
              <a:t>acceleration for mathematical functions like exponent, reciprocal, tangent among</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others</a:t>
            </a:r>
          </a:p>
          <a:p>
            <a:pPr marL="342900" lvl="0" indent="-342900">
              <a:buFont typeface="Arial" pitchFamily="34" charset="0"/>
              <a:buChar char="•"/>
            </a:pPr>
            <a:r>
              <a:rPr lang="en-US" sz="1100" kern="1200" dirty="0" smtClean="0">
                <a:solidFill>
                  <a:schemeClr val="tx1"/>
                </a:solidFill>
                <a:effectLst/>
                <a:latin typeface="+mn-lt"/>
                <a:ea typeface="+mn-ea"/>
                <a:cs typeface="+mn-cs"/>
              </a:rPr>
              <a:t>Up to 16</a:t>
            </a:r>
            <a:r>
              <a:rPr lang="en-US" sz="1100" kern="1200" baseline="0" dirty="0" smtClean="0">
                <a:solidFill>
                  <a:schemeClr val="tx1"/>
                </a:solidFill>
                <a:effectLst/>
                <a:latin typeface="+mn-lt"/>
                <a:ea typeface="+mn-ea"/>
                <a:cs typeface="+mn-cs"/>
              </a:rPr>
              <a:t> channels of f</a:t>
            </a:r>
            <a:r>
              <a:rPr lang="en-US" sz="1100" kern="1200" dirty="0" smtClean="0">
                <a:solidFill>
                  <a:schemeClr val="tx1"/>
                </a:solidFill>
                <a:effectLst/>
                <a:latin typeface="+mn-lt"/>
                <a:ea typeface="+mn-ea"/>
                <a:cs typeface="+mn-cs"/>
              </a:rPr>
              <a:t>ast GDDR5 memory with ECC</a:t>
            </a:r>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pPr/>
              <a:t>16</a:t>
            </a:fld>
            <a:endParaRPr lang="en-US"/>
          </a:p>
        </p:txBody>
      </p:sp>
    </p:spTree>
    <p:extLst>
      <p:ext uri="{BB962C8B-B14F-4D97-AF65-F5344CB8AC3E}">
        <p14:creationId xmlns:p14="http://schemas.microsoft.com/office/powerpoint/2010/main" val="2160257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r>
              <a:rPr lang="en-US" dirty="0" smtClean="0"/>
              <a:t>Intel® Xeon Phi™ Coprocessor 5110P</a:t>
            </a:r>
            <a:r>
              <a:rPr lang="en-US" baseline="0" dirty="0" smtClean="0"/>
              <a:t>  </a:t>
            </a:r>
            <a:r>
              <a:rPr lang="en-US" dirty="0" smtClean="0"/>
              <a:t>General Availability (GA) January 28, 2013</a:t>
            </a:r>
          </a:p>
          <a:p>
            <a:endParaRPr lang="en-US" dirty="0" smtClean="0"/>
          </a:p>
        </p:txBody>
      </p:sp>
      <p:sp>
        <p:nvSpPr>
          <p:cNvPr id="4" name="Slide Number Placeholder 3"/>
          <p:cNvSpPr>
            <a:spLocks noGrp="1"/>
          </p:cNvSpPr>
          <p:nvPr>
            <p:ph type="sldNum" sz="quarter" idx="10"/>
          </p:nvPr>
        </p:nvSpPr>
        <p:spPr/>
        <p:txBody>
          <a:bodyPr/>
          <a:lstStyle/>
          <a:p>
            <a:fld id="{9DCB2055-D987-44DE-B441-B8A377AE6373}" type="slidenum">
              <a:rPr lang="en-US" smtClean="0"/>
              <a:pPr/>
              <a:t>17</a:t>
            </a:fld>
            <a:endParaRPr lang="en-US"/>
          </a:p>
        </p:txBody>
      </p:sp>
    </p:spTree>
    <p:extLst>
      <p:ext uri="{BB962C8B-B14F-4D97-AF65-F5344CB8AC3E}">
        <p14:creationId xmlns:p14="http://schemas.microsoft.com/office/powerpoint/2010/main" val="50791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18</a:t>
            </a:fld>
            <a:endParaRPr lang="en-US"/>
          </a:p>
        </p:txBody>
      </p:sp>
    </p:spTree>
    <p:extLst>
      <p:ext uri="{BB962C8B-B14F-4D97-AF65-F5344CB8AC3E}">
        <p14:creationId xmlns:p14="http://schemas.microsoft.com/office/powerpoint/2010/main" val="68281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Infiniband</a:t>
            </a:r>
            <a:r>
              <a:rPr lang="en-US" baseline="0" dirty="0" smtClean="0"/>
              <a:t> is the vest  choice </a:t>
            </a:r>
          </a:p>
          <a:p>
            <a:r>
              <a:rPr lang="en-US" baseline="0" dirty="0" smtClean="0"/>
              <a:t>To speed the </a:t>
            </a:r>
            <a:r>
              <a:rPr lang="en-US" baseline="0" dirty="0" err="1" smtClean="0"/>
              <a:t>metada</a:t>
            </a:r>
            <a:r>
              <a:rPr lang="en-US" baseline="0" dirty="0" smtClean="0"/>
              <a:t> operation you could use SSDs </a:t>
            </a:r>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20</a:t>
            </a:fld>
            <a:endParaRPr lang="en-US"/>
          </a:p>
        </p:txBody>
      </p:sp>
    </p:spTree>
    <p:extLst>
      <p:ext uri="{BB962C8B-B14F-4D97-AF65-F5344CB8AC3E}">
        <p14:creationId xmlns:p14="http://schemas.microsoft.com/office/powerpoint/2010/main" val="292081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a:t>
            </a:r>
            <a:r>
              <a:rPr lang="en-US" baseline="0" dirty="0" smtClean="0"/>
              <a:t> than 1TB Ps has been achieved </a:t>
            </a:r>
          </a:p>
          <a:p>
            <a:r>
              <a:rPr lang="en-US" baseline="0" dirty="0" smtClean="0"/>
              <a:t>2TBps has been achieved in Japan</a:t>
            </a:r>
          </a:p>
          <a:p>
            <a:r>
              <a:rPr lang="en-US" baseline="0" dirty="0" smtClean="0"/>
              <a:t>60% top 100 are using Luster </a:t>
            </a:r>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21</a:t>
            </a:fld>
            <a:endParaRPr lang="en-US"/>
          </a:p>
        </p:txBody>
      </p:sp>
    </p:spTree>
    <p:extLst>
      <p:ext uri="{BB962C8B-B14F-4D97-AF65-F5344CB8AC3E}">
        <p14:creationId xmlns:p14="http://schemas.microsoft.com/office/powerpoint/2010/main" val="1493937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don’t have Vendor</a:t>
            </a:r>
            <a:r>
              <a:rPr lang="en-US" baseline="0" dirty="0" smtClean="0"/>
              <a:t> lock in </a:t>
            </a:r>
          </a:p>
          <a:p>
            <a:r>
              <a:rPr lang="en-US" baseline="0" dirty="0" smtClean="0"/>
              <a:t>We support the Enterprise and the community edition and  the user can increase the capacity with out any downtime </a:t>
            </a:r>
          </a:p>
          <a:p>
            <a:r>
              <a:rPr lang="en-US" baseline="0" dirty="0" smtClean="0"/>
              <a:t>You can scale up and </a:t>
            </a:r>
            <a:r>
              <a:rPr lang="en-US" baseline="0" dirty="0" err="1" smtClean="0"/>
              <a:t>escale</a:t>
            </a:r>
            <a:r>
              <a:rPr lang="en-US" baseline="0" dirty="0" smtClean="0"/>
              <a:t> down </a:t>
            </a:r>
          </a:p>
          <a:p>
            <a:r>
              <a:rPr lang="en-US" baseline="0" dirty="0" smtClean="0"/>
              <a:t>You can used for metropolitan network </a:t>
            </a:r>
          </a:p>
          <a:p>
            <a:r>
              <a:rPr lang="en-US" baseline="0" dirty="0" smtClean="0"/>
              <a:t>In the USA we have universities that are 200km apart sharing the same storage </a:t>
            </a:r>
          </a:p>
          <a:p>
            <a:r>
              <a:rPr lang="en-US" baseline="0" dirty="0" smtClean="0"/>
              <a:t>You can have a mix of </a:t>
            </a:r>
            <a:r>
              <a:rPr lang="en-US" baseline="0" dirty="0" err="1" smtClean="0"/>
              <a:t>enviroment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22</a:t>
            </a:fld>
            <a:endParaRPr lang="en-US"/>
          </a:p>
        </p:txBody>
      </p:sp>
    </p:spTree>
    <p:extLst>
      <p:ext uri="{BB962C8B-B14F-4D97-AF65-F5344CB8AC3E}">
        <p14:creationId xmlns:p14="http://schemas.microsoft.com/office/powerpoint/2010/main" val="170474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EFE79FD-D2A4-49D0-B606-12A554077606}" type="slidenum">
              <a:rPr lang="en-US" smtClean="0">
                <a:solidFill>
                  <a:srgbClr val="1F497D"/>
                </a:solidFill>
              </a:rPr>
              <a:pPr/>
              <a:t>4</a:t>
            </a:fld>
            <a:endParaRPr lang="en-US" dirty="0" smtClean="0">
              <a:solidFill>
                <a:srgbClr val="1F497D"/>
              </a:solidFill>
            </a:endParaRPr>
          </a:p>
        </p:txBody>
      </p:sp>
      <p:sp>
        <p:nvSpPr>
          <p:cNvPr id="135171" name="Rectangle 2"/>
          <p:cNvSpPr>
            <a:spLocks noGrp="1" noRot="1" noChangeAspect="1" noChangeArrowheads="1" noTextEdit="1"/>
          </p:cNvSpPr>
          <p:nvPr>
            <p:ph type="sldImg"/>
          </p:nvPr>
        </p:nvSpPr>
        <p:spPr>
          <a:xfrm>
            <a:off x="381000" y="684213"/>
            <a:ext cx="6096000" cy="3429000"/>
          </a:xfrm>
          <a:ln/>
        </p:spPr>
      </p:sp>
      <p:sp>
        <p:nvSpPr>
          <p:cNvPr id="135172" name="Rectangle 3"/>
          <p:cNvSpPr>
            <a:spLocks noGrp="1" noChangeArrowheads="1"/>
          </p:cNvSpPr>
          <p:nvPr>
            <p:ph type="body" idx="1"/>
          </p:nvPr>
        </p:nvSpPr>
        <p:spPr>
          <a:xfrm>
            <a:off x="684215" y="4343401"/>
            <a:ext cx="5489575" cy="4116388"/>
          </a:xfrm>
          <a:noFill/>
          <a:ln/>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237092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Energy</a:t>
            </a:r>
            <a:r>
              <a:rPr lang="en-US" baseline="0" dirty="0" smtClean="0"/>
              <a:t> we have CEA the department of energy in France </a:t>
            </a:r>
          </a:p>
          <a:p>
            <a:r>
              <a:rPr lang="en-US" baseline="0" dirty="0" smtClean="0"/>
              <a:t>Bank of Poland / and Bank of Italy </a:t>
            </a:r>
          </a:p>
          <a:p>
            <a:r>
              <a:rPr lang="en-US" baseline="0" dirty="0" smtClean="0"/>
              <a:t>Institute SANGER in UK </a:t>
            </a:r>
          </a:p>
          <a:p>
            <a:r>
              <a:rPr lang="en-US" baseline="0" dirty="0" smtClean="0"/>
              <a:t>AIBUS in France Daimler Chrysler in Germany </a:t>
            </a:r>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23</a:t>
            </a:fld>
            <a:endParaRPr lang="en-US"/>
          </a:p>
        </p:txBody>
      </p:sp>
    </p:spTree>
    <p:extLst>
      <p:ext uri="{BB962C8B-B14F-4D97-AF65-F5344CB8AC3E}">
        <p14:creationId xmlns:p14="http://schemas.microsoft.com/office/powerpoint/2010/main" val="357178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manager of luster is to lower the complexity of managing</a:t>
            </a:r>
            <a:r>
              <a:rPr lang="en-US" baseline="0" dirty="0" smtClean="0"/>
              <a:t> luster </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24</a:t>
            </a:fld>
            <a:endParaRPr lang="en-US"/>
          </a:p>
        </p:txBody>
      </p:sp>
    </p:spTree>
    <p:extLst>
      <p:ext uri="{BB962C8B-B14F-4D97-AF65-F5344CB8AC3E}">
        <p14:creationId xmlns:p14="http://schemas.microsoft.com/office/powerpoint/2010/main" val="304094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B7E32F-02DF-468A-B4EB-2B79EC733C86}" type="slidenum">
              <a:rPr lang="en-US" smtClean="0">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234653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want</a:t>
            </a:r>
            <a:r>
              <a:rPr lang="en-US" baseline="0" dirty="0" smtClean="0"/>
              <a:t> for the existing Luster community to run Hadoop </a:t>
            </a:r>
          </a:p>
          <a:p>
            <a:endParaRPr lang="en-US" dirty="0"/>
          </a:p>
        </p:txBody>
      </p:sp>
      <p:sp>
        <p:nvSpPr>
          <p:cNvPr id="4" name="Slide Number Placeholder 3"/>
          <p:cNvSpPr>
            <a:spLocks noGrp="1"/>
          </p:cNvSpPr>
          <p:nvPr>
            <p:ph type="sldNum" sz="quarter" idx="10"/>
          </p:nvPr>
        </p:nvSpPr>
        <p:spPr/>
        <p:txBody>
          <a:bodyPr/>
          <a:lstStyle/>
          <a:p>
            <a:fld id="{B1D41364-15E5-4D19-9F44-7E52E8E6B660}" type="slidenum">
              <a:rPr lang="en-US" smtClean="0"/>
              <a:pPr/>
              <a:t>26</a:t>
            </a:fld>
            <a:endParaRPr lang="en-US"/>
          </a:p>
        </p:txBody>
      </p:sp>
    </p:spTree>
    <p:extLst>
      <p:ext uri="{BB962C8B-B14F-4D97-AF65-F5344CB8AC3E}">
        <p14:creationId xmlns:p14="http://schemas.microsoft.com/office/powerpoint/2010/main" val="187712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baseline="0" dirty="0" smtClean="0"/>
              <a:t> </a:t>
            </a:r>
            <a:r>
              <a:rPr lang="en-US" sz="1900" kern="1200" dirty="0" smtClean="0">
                <a:solidFill>
                  <a:schemeClr val="tx1"/>
                </a:solidFill>
                <a:effectLst/>
                <a:latin typeface="+mn-lt"/>
                <a:ea typeface="+mn-ea"/>
                <a:cs typeface="+mn-cs"/>
              </a:rPr>
              <a:t>“The amount of data generated worldwide in 2012 was 2.87 </a:t>
            </a:r>
            <a:r>
              <a:rPr lang="en-US" sz="1900" kern="1200" dirty="0" err="1" smtClean="0">
                <a:solidFill>
                  <a:schemeClr val="tx1"/>
                </a:solidFill>
                <a:effectLst/>
                <a:latin typeface="+mn-lt"/>
                <a:ea typeface="+mn-ea"/>
                <a:cs typeface="+mn-cs"/>
              </a:rPr>
              <a:t>Zettabytes</a:t>
            </a:r>
            <a:r>
              <a:rPr lang="en-US" sz="1900" kern="1200" dirty="0" smtClean="0">
                <a:solidFill>
                  <a:schemeClr val="tx1"/>
                </a:solidFill>
                <a:effectLst/>
                <a:latin typeface="+mn-lt"/>
                <a:ea typeface="+mn-ea"/>
                <a:cs typeface="+mn-cs"/>
              </a:rPr>
              <a:t> according to IDC report “The Digital Universe in 2020,” Dec 2012. </a:t>
            </a:r>
          </a:p>
          <a:p>
            <a:pPr marL="0" marR="0" indent="0" algn="l" defTabSz="1463040" rtl="0" eaLnBrk="1" fontAlgn="auto" latinLnBrk="0" hangingPunct="1">
              <a:lnSpc>
                <a:spcPct val="100000"/>
              </a:lnSpc>
              <a:spcBef>
                <a:spcPts val="0"/>
              </a:spcBef>
              <a:spcAft>
                <a:spcPts val="0"/>
              </a:spcAft>
              <a:buClrTx/>
              <a:buSzTx/>
              <a:buFontTx/>
              <a:buNone/>
              <a:tabLst/>
              <a:defRPr/>
            </a:pPr>
            <a:r>
              <a:rPr lang="en-US" sz="1900" kern="1200" dirty="0" smtClean="0">
                <a:solidFill>
                  <a:schemeClr val="tx1"/>
                </a:solidFill>
                <a:effectLst/>
                <a:latin typeface="+mn-lt"/>
                <a:ea typeface="+mn-ea"/>
                <a:cs typeface="+mn-cs"/>
              </a:rPr>
              <a:t>By Intel’s calculation, that translates to 1 petabyte of data generated every 11 seconds.” </a:t>
            </a:r>
          </a:p>
        </p:txBody>
      </p:sp>
      <p:sp>
        <p:nvSpPr>
          <p:cNvPr id="4" name="Slide Number Placeholder 3"/>
          <p:cNvSpPr>
            <a:spLocks noGrp="1"/>
          </p:cNvSpPr>
          <p:nvPr>
            <p:ph type="sldNum" sz="quarter" idx="10"/>
          </p:nvPr>
        </p:nvSpPr>
        <p:spPr/>
        <p:txBody>
          <a:bodyPr/>
          <a:lstStyle/>
          <a:p>
            <a:pPr>
              <a:defRPr/>
            </a:pPr>
            <a:fld id="{C6B57032-B76D-4852-ACCF-DA5A3151FAE3}" type="slidenum">
              <a:rPr lang="en-US" smtClean="0"/>
              <a:pPr>
                <a:defRPr/>
              </a:pPr>
              <a:t>28</a:t>
            </a:fld>
            <a:endParaRPr lang="en-US" dirty="0"/>
          </a:p>
        </p:txBody>
      </p:sp>
    </p:spTree>
    <p:extLst>
      <p:ext uri="{BB962C8B-B14F-4D97-AF65-F5344CB8AC3E}">
        <p14:creationId xmlns:p14="http://schemas.microsoft.com/office/powerpoint/2010/main" val="424284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r>
              <a:rPr lang="en-US" dirty="0" smtClean="0"/>
              <a:t>One </a:t>
            </a:r>
            <a:r>
              <a:rPr lang="en-US" dirty="0"/>
              <a:t>of our next steps will be to unlock the data that exists on intelligent systems, especially in legacy environments like manufacturing where there is a lot of data collected, but not necessarily analyzed.  To do this we’ll enable new devices and capabilities through are ecosystem that start to collect, aggregate and filter data from the edge.  For instance, a temperature sensor only needs to communicate changes in temperature or an airplane or car needs to pre-process the terabytes of data that are generated on-board to identify the relevant bytes, increasing the value of data that is analyzed and decreasing the cost.  This will drive opportunities in new categories of devices, the data aggregators, drive upsell in our current business as intelligent systems need to pre-process data and will increase investment in the data center using the data from intelligent systems</a:t>
            </a:r>
          </a:p>
        </p:txBody>
      </p:sp>
      <p:sp>
        <p:nvSpPr>
          <p:cNvPr id="4" name="Slide Number Placeholder 3"/>
          <p:cNvSpPr>
            <a:spLocks noGrp="1"/>
          </p:cNvSpPr>
          <p:nvPr>
            <p:ph type="sldNum" sz="quarter" idx="10"/>
          </p:nvPr>
        </p:nvSpPr>
        <p:spPr/>
        <p:txBody>
          <a:bodyPr/>
          <a:lstStyle/>
          <a:p>
            <a:pPr>
              <a:defRPr/>
            </a:pPr>
            <a:fld id="{C6B57032-B76D-4852-ACCF-DA5A3151FAE3}" type="slidenum">
              <a:rPr lang="en-US" smtClean="0"/>
              <a:pPr>
                <a:defRPr/>
              </a:pPr>
              <a:t>29</a:t>
            </a:fld>
            <a:endParaRPr lang="en-US" dirty="0"/>
          </a:p>
        </p:txBody>
      </p:sp>
    </p:spTree>
    <p:extLst>
      <p:ext uri="{BB962C8B-B14F-4D97-AF65-F5344CB8AC3E}">
        <p14:creationId xmlns:p14="http://schemas.microsoft.com/office/powerpoint/2010/main" val="302998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endParaRPr lang="en-US" sz="1900" b="1" kern="1200" dirty="0" smtClean="0">
              <a:solidFill>
                <a:schemeClr val="tx1"/>
              </a:solidFill>
              <a:effectLst/>
              <a:latin typeface="+mn-lt"/>
              <a:ea typeface="+mn-ea"/>
              <a:cs typeface="+mn-cs"/>
            </a:endParaRPr>
          </a:p>
          <a:p>
            <a:r>
              <a:rPr lang="en-US" sz="1900" b="1" kern="1200" dirty="0" smtClean="0">
                <a:solidFill>
                  <a:schemeClr val="tx1"/>
                </a:solidFill>
                <a:effectLst/>
                <a:latin typeface="+mn-lt"/>
                <a:ea typeface="+mn-ea"/>
                <a:cs typeface="+mn-cs"/>
              </a:rPr>
              <a:t>Hadoop is a </a:t>
            </a:r>
          </a:p>
          <a:p>
            <a:endParaRPr lang="en-US" sz="1900" b="1" kern="1200" dirty="0" smtClean="0">
              <a:solidFill>
                <a:schemeClr val="tx1"/>
              </a:solidFill>
              <a:effectLst/>
              <a:latin typeface="+mn-lt"/>
              <a:ea typeface="+mn-ea"/>
              <a:cs typeface="+mn-cs"/>
            </a:endParaRPr>
          </a:p>
          <a:p>
            <a:endParaRPr lang="en-US" sz="1900" b="1" kern="1200" dirty="0" smtClean="0">
              <a:solidFill>
                <a:schemeClr val="tx1"/>
              </a:solidFill>
              <a:effectLst/>
              <a:latin typeface="+mn-lt"/>
              <a:ea typeface="+mn-ea"/>
              <a:cs typeface="+mn-cs"/>
            </a:endParaRPr>
          </a:p>
          <a:p>
            <a:r>
              <a:rPr lang="en-US" sz="1900" b="1" kern="1200" dirty="0" smtClean="0">
                <a:solidFill>
                  <a:schemeClr val="tx1"/>
                </a:solidFill>
                <a:effectLst/>
                <a:latin typeface="+mn-lt"/>
                <a:ea typeface="+mn-ea"/>
                <a:cs typeface="+mn-cs"/>
              </a:rPr>
              <a:t>Call out</a:t>
            </a:r>
            <a:r>
              <a:rPr lang="en-US" sz="1900" kern="1200" dirty="0" smtClean="0">
                <a:solidFill>
                  <a:schemeClr val="tx1"/>
                </a:solidFill>
                <a:effectLst/>
                <a:latin typeface="+mn-lt"/>
                <a:ea typeface="+mn-ea"/>
                <a:cs typeface="+mn-cs"/>
              </a:rPr>
              <a:t>:  Seize the opportunity in the rapidly growing storage segment!  For system integrators (Sis), there is storage software available from our ISV partners that can be loaded onto standard, widely-available, server-storage HW.  For resellers, there are complete storage solutions available from our OEM partners through distributors to resell.</a:t>
            </a:r>
          </a:p>
          <a:p>
            <a:r>
              <a:rPr lang="en-US" sz="1900" kern="1200" dirty="0" smtClean="0">
                <a:solidFill>
                  <a:schemeClr val="tx1"/>
                </a:solidFill>
                <a:effectLst/>
                <a:latin typeface="+mn-lt"/>
                <a:ea typeface="+mn-ea"/>
                <a:cs typeface="+mn-cs"/>
              </a:rPr>
              <a:t> </a:t>
            </a:r>
          </a:p>
          <a:p>
            <a:r>
              <a:rPr lang="en-US" sz="1900" b="1" kern="1200" dirty="0" smtClean="0">
                <a:solidFill>
                  <a:schemeClr val="tx1"/>
                </a:solidFill>
                <a:effectLst/>
                <a:latin typeface="+mn-lt"/>
                <a:ea typeface="+mn-ea"/>
                <a:cs typeface="+mn-cs"/>
              </a:rPr>
              <a:t>Why Xeon</a:t>
            </a:r>
            <a:r>
              <a:rPr lang="en-US" sz="1900" kern="1200" dirty="0" smtClean="0">
                <a:solidFill>
                  <a:schemeClr val="tx1"/>
                </a:solidFill>
                <a:effectLst/>
                <a:latin typeface="+mn-lt"/>
                <a:ea typeface="+mn-ea"/>
                <a:cs typeface="+mn-cs"/>
              </a:rPr>
              <a:t>:  With the dramatic growth in data, it’s becoming more and more important to apply intelligence to way the data gets stored.  Instead of just saving it to a bunch of disks, our partners are utilizing the storage capabilities of the Intel® Xeon® processor to better protect, compress, de-duplicate, provision and tier the data across Intel® SSDs and HDDs.</a:t>
            </a:r>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pPr/>
              <a:t>30</a:t>
            </a:fld>
            <a:endParaRPr lang="en-US"/>
          </a:p>
        </p:txBody>
      </p:sp>
    </p:spTree>
    <p:extLst>
      <p:ext uri="{BB962C8B-B14F-4D97-AF65-F5344CB8AC3E}">
        <p14:creationId xmlns:p14="http://schemas.microsoft.com/office/powerpoint/2010/main" val="154495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1"/>
            <a:ext cx="5486400" cy="4560756"/>
          </a:xfrm>
        </p:spPr>
        <p:txBody>
          <a:bodyPr>
            <a:noAutofit/>
          </a:bodyPr>
          <a:lstStyle/>
          <a:p>
            <a:r>
              <a:rPr lang="en-US" sz="1000" dirty="0" smtClean="0"/>
              <a:t>Our main building blocks consist of: </a:t>
            </a:r>
          </a:p>
          <a:p>
            <a:pPr marL="281435" indent="-281435">
              <a:buFont typeface="Arial" pitchFamily="34" charset="0"/>
              <a:buChar char="•"/>
            </a:pPr>
            <a:r>
              <a:rPr lang="en-US" sz="1000" b="1" dirty="0" smtClean="0"/>
              <a:t>Server. </a:t>
            </a:r>
            <a:r>
              <a:rPr lang="en-US" sz="1000" dirty="0" smtClean="0"/>
              <a:t>The Xeon family of processors consists of the E3, E5 and E7 product lines which offer different combinations of capabilities and price points for different workloads. The upcoming Intel MIC (Many Integrated Core) processor is targeted primarily at the portion of the HPC market that values maximum parallel processing density such as…. And our Atom line aims at the low-cost, low-power, ultra dense </a:t>
            </a:r>
            <a:r>
              <a:rPr lang="en-US" sz="1000" dirty="0" err="1" smtClean="0"/>
              <a:t>microserver</a:t>
            </a:r>
            <a:r>
              <a:rPr lang="en-US" sz="1000" dirty="0" smtClean="0"/>
              <a:t> market </a:t>
            </a:r>
            <a:r>
              <a:rPr lang="en-US" sz="800" dirty="0" smtClean="0">
                <a:latin typeface="Arial" pitchFamily="34" charset="0"/>
                <a:cs typeface="+mn-cs"/>
              </a:rPr>
              <a:t>where node density is paramount. </a:t>
            </a:r>
          </a:p>
          <a:p>
            <a:pPr marL="281435" indent="-281435">
              <a:buFont typeface="Arial" pitchFamily="34" charset="0"/>
              <a:buChar char="•"/>
            </a:pPr>
            <a:r>
              <a:rPr lang="en-US" sz="800" b="1" dirty="0" smtClean="0">
                <a:latin typeface="Arial" pitchFamily="34" charset="0"/>
                <a:cs typeface="+mn-cs"/>
              </a:rPr>
              <a:t>Networking. </a:t>
            </a:r>
            <a:r>
              <a:rPr lang="en-US" sz="800" dirty="0" smtClean="0">
                <a:latin typeface="Arial" pitchFamily="34" charset="0"/>
                <a:cs typeface="+mn-cs"/>
              </a:rPr>
              <a:t>Intel is the Industry’s #1 selling 1GbE and 10GbE adapters and silicon and also offers a family of industry leading, low latency 10GbE/40GbE switch silicon products</a:t>
            </a:r>
          </a:p>
          <a:p>
            <a:pPr marL="281435" indent="-281435">
              <a:buFont typeface="Arial" pitchFamily="34" charset="0"/>
              <a:buChar char="•"/>
            </a:pPr>
            <a:r>
              <a:rPr lang="en-US" sz="1000" b="1" dirty="0" smtClean="0"/>
              <a:t>Storage: </a:t>
            </a:r>
            <a:r>
              <a:rPr lang="en-US" sz="1000" dirty="0" smtClean="0"/>
              <a:t>one of the biggest trend in storage is the increasing use of compute within the storage box to reduce latencies and also provide lower overall cost/GB of storage thru more efficient storage. For large data sets and those storage workloads requiring the lowest latencies Xeon is the industry choice. Xeon provides the compute capability in over 80% of the storage market. And Intel enterprise SSD’s are designed for the demanding performance and endurance needs of the datacenter</a:t>
            </a:r>
          </a:p>
          <a:p>
            <a:pPr marL="281435" indent="-281435">
              <a:buFont typeface="Arial" pitchFamily="34" charset="0"/>
              <a:buChar char="•"/>
            </a:pPr>
            <a:r>
              <a:rPr lang="en-US" sz="1000" b="1" dirty="0" smtClean="0"/>
              <a:t>Software and other technologies:</a:t>
            </a:r>
            <a:r>
              <a:rPr lang="en-US" sz="1000" dirty="0" smtClean="0"/>
              <a:t> We are developing strong open-source components such as our</a:t>
            </a:r>
            <a:r>
              <a:rPr lang="en-US" sz="1000" baseline="0" dirty="0" smtClean="0"/>
              <a:t> Intel Distribution of Hadoop.  </a:t>
            </a:r>
            <a:r>
              <a:rPr lang="en-US" sz="1000" dirty="0" smtClean="0"/>
              <a:t>Intel Datacenter Manager enables better power management at the server, rack and datacenter level. Advanced RAS (reliability, availability and serviceability) features ensure high levels of system resiliency and availability.  </a:t>
            </a:r>
          </a:p>
          <a:p>
            <a:pPr marL="281435" indent="-281435">
              <a:buFont typeface="Arial" pitchFamily="34" charset="0"/>
              <a:buChar char="•"/>
            </a:pPr>
            <a:endParaRPr lang="en-US" sz="1000" dirty="0" smtClean="0"/>
          </a:p>
          <a:p>
            <a:r>
              <a:rPr lang="en-US" sz="1000" dirty="0" smtClean="0"/>
              <a:t>And Intel’s heavy investment in industry enabling ensures these come available in the widest choice of systems. The most popular are general purpose systems, but many of our partners innovate further to create  highly workload-optimized platforms and converged architecture systems. The greater level of bundling and integration in these systems allows for simpler and faster deployments and ongoing maintenance.</a:t>
            </a:r>
          </a:p>
          <a:p>
            <a:endParaRPr lang="en-US" sz="1000" dirty="0" smtClean="0"/>
          </a:p>
          <a:p>
            <a:r>
              <a:rPr lang="en-US" sz="1000" dirty="0" smtClean="0"/>
              <a:t>Now lets look at the specific building blocks….</a:t>
            </a:r>
            <a:endParaRPr lang="en-US" sz="1000"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6BA8DB01-FA15-4831-BF78-9D3CEB7FE16C}" type="slidenum">
              <a:rPr lang="en-US">
                <a:solidFill>
                  <a:prstClr val="black"/>
                </a:solidFill>
                <a:latin typeface="Verdana" pitchFamily="34" charset="0"/>
                <a:cs typeface="Arial" charset="0"/>
              </a:rPr>
              <a:pPr fontAlgn="base">
                <a:spcBef>
                  <a:spcPct val="0"/>
                </a:spcBef>
                <a:spcAft>
                  <a:spcPct val="0"/>
                </a:spcAft>
              </a:pPr>
              <a:t>31</a:t>
            </a:fld>
            <a:endParaRPr lang="en-US" dirty="0">
              <a:solidFill>
                <a:prstClr val="black"/>
              </a:solidFill>
              <a:latin typeface="Verdana" pitchFamily="34"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600" u="none" baseline="0" dirty="0" smtClean="0">
              <a:effectLst/>
            </a:endParaRPr>
          </a:p>
          <a:p>
            <a:endParaRPr lang="en-US" sz="1600" u="none" baseline="0" dirty="0" smtClean="0">
              <a:effectLst/>
            </a:endParaRPr>
          </a:p>
          <a:p>
            <a:endParaRPr lang="en-US" sz="1600" u="none" baseline="0" dirty="0" smtClean="0">
              <a:effectLst/>
            </a:endParaRPr>
          </a:p>
          <a:p>
            <a:endParaRPr lang="en-US" sz="1600" u="none" baseline="0" dirty="0" smtClean="0">
              <a:effectLst/>
            </a:endParaRPr>
          </a:p>
          <a:p>
            <a:endParaRPr lang="en-US" sz="1600" u="none" dirty="0" smtClean="0">
              <a:effectLst/>
            </a:endParaRPr>
          </a:p>
        </p:txBody>
      </p:sp>
      <p:sp>
        <p:nvSpPr>
          <p:cNvPr id="4" name="Slide Number Placeholder 3"/>
          <p:cNvSpPr>
            <a:spLocks noGrp="1"/>
          </p:cNvSpPr>
          <p:nvPr>
            <p:ph type="sldNum" sz="quarter" idx="10"/>
          </p:nvPr>
        </p:nvSpPr>
        <p:spPr/>
        <p:txBody>
          <a:bodyPr/>
          <a:lstStyle/>
          <a:p>
            <a:pPr>
              <a:defRPr/>
            </a:pPr>
            <a:fld id="{C6B57032-B76D-4852-ACCF-DA5A3151FAE3}" type="slidenum">
              <a:rPr lang="en-US" smtClean="0"/>
              <a:pPr>
                <a:defRPr/>
              </a:pPr>
              <a:t>32</a:t>
            </a:fld>
            <a:endParaRPr lang="en-US" dirty="0"/>
          </a:p>
        </p:txBody>
      </p:sp>
    </p:spTree>
    <p:extLst>
      <p:ext uri="{BB962C8B-B14F-4D97-AF65-F5344CB8AC3E}">
        <p14:creationId xmlns:p14="http://schemas.microsoft.com/office/powerpoint/2010/main" val="308661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Building on the recently announced Intel® Distribution of Apache* Hadoop (IDH),</a:t>
            </a:r>
            <a:r>
              <a:rPr lang="en-US" baseline="0" dirty="0" smtClean="0"/>
              <a:t> EPSD </a:t>
            </a:r>
            <a:r>
              <a:rPr lang="en-US" dirty="0" smtClean="0"/>
              <a:t>announced that it would enable the channel to deliver big data solutions to IT customers. EPSD will offer bundles of Intel server hardware, including motherboards and chassis, with IDH software, support,</a:t>
            </a:r>
            <a:r>
              <a:rPr lang="en-US" baseline="0" dirty="0" smtClean="0"/>
              <a:t> and services </a:t>
            </a:r>
            <a:r>
              <a:rPr lang="en-US" dirty="0" smtClean="0"/>
              <a:t>to the channel. </a:t>
            </a:r>
          </a:p>
          <a:p>
            <a:endParaRPr lang="en-US" dirty="0" smtClean="0"/>
          </a:p>
          <a:p>
            <a:r>
              <a:rPr lang="en-US" dirty="0" smtClean="0"/>
              <a:t>The hardware will</a:t>
            </a:r>
            <a:r>
              <a:rPr lang="en-US" baseline="0" dirty="0" smtClean="0"/>
              <a:t> be based on EPSD’s 4 node, half-width cluster containing the S2600WP board codenamed “Washington Pass”.  This product was chosen due to its high compute, density,  I/O, storage, and memory capabilities.</a:t>
            </a:r>
            <a:endParaRPr lang="en-US" dirty="0" smtClean="0"/>
          </a:p>
          <a:p>
            <a:endParaRPr lang="en-US" dirty="0" smtClean="0"/>
          </a:p>
          <a:p>
            <a:r>
              <a:rPr lang="en-US" dirty="0" smtClean="0"/>
              <a:t>When purchased together customers will receive a 30% or more discount vs. purchasing the software and hardware components separately.  IDH has been optimized to run on Intel hardware and the combination will deliver the performance the channel needs, affordably. For more information, visit EPSD’s website.</a:t>
            </a:r>
          </a:p>
          <a:p>
            <a:endParaRPr lang="en-US" dirty="0" smtClean="0"/>
          </a:p>
          <a:p>
            <a:r>
              <a:rPr lang="en-US" dirty="0" smtClean="0"/>
              <a:t>Important in this</a:t>
            </a:r>
            <a:r>
              <a:rPr lang="en-US" baseline="0" dirty="0" smtClean="0"/>
              <a:t> is that the opportunity is not just for HW and SW.  Professional services administered by Intel will also be available to the channel via this promotion.</a:t>
            </a:r>
          </a:p>
          <a:p>
            <a:endParaRPr lang="en-US" baseline="0" dirty="0" smtClean="0"/>
          </a:p>
          <a:p>
            <a:r>
              <a:rPr lang="en-US" baseline="0" dirty="0" smtClean="0"/>
              <a:t>Excellent Big Data hardware, optimized software, support, and services available you in the channel.  Everything you need to build your competency and business around Big Data.</a:t>
            </a:r>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9865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8588"/>
            <a:ext cx="5122863" cy="2882900"/>
          </a:xfrm>
        </p:spPr>
      </p:sp>
      <p:sp>
        <p:nvSpPr>
          <p:cNvPr id="3" name="Notes Placeholder 2"/>
          <p:cNvSpPr>
            <a:spLocks noGrp="1"/>
          </p:cNvSpPr>
          <p:nvPr>
            <p:ph type="body" idx="1"/>
          </p:nvPr>
        </p:nvSpPr>
        <p:spPr/>
        <p:txBody>
          <a:bodyPr>
            <a:normAutofit/>
          </a:bodyPr>
          <a:lstStyle/>
          <a:p>
            <a:r>
              <a:rPr lang="en-US" dirty="0" smtClean="0"/>
              <a:t>Slide must be displayed</a:t>
            </a:r>
            <a:r>
              <a:rPr lang="en-US" baseline="0" dirty="0" smtClean="0"/>
              <a:t> for 10 seconds before presentation starts.</a:t>
            </a:r>
            <a:endParaRPr lang="en-US" dirty="0"/>
          </a:p>
        </p:txBody>
      </p:sp>
      <p:sp>
        <p:nvSpPr>
          <p:cNvPr id="4" name="Slide Number Placeholder 3"/>
          <p:cNvSpPr>
            <a:spLocks noGrp="1"/>
          </p:cNvSpPr>
          <p:nvPr>
            <p:ph type="sldNum" sz="quarter" idx="10"/>
          </p:nvPr>
        </p:nvSpPr>
        <p:spPr/>
        <p:txBody>
          <a:bodyPr/>
          <a:lstStyle/>
          <a:p>
            <a:fld id="{92026D52-7246-49BE-B143-4A547D4714D6}" type="slidenum">
              <a:rPr lang="en-US" smtClean="0"/>
              <a:pPr/>
              <a:t>5</a:t>
            </a:fld>
            <a:endParaRPr lang="en-US"/>
          </a:p>
        </p:txBody>
      </p:sp>
    </p:spTree>
    <p:extLst>
      <p:ext uri="{BB962C8B-B14F-4D97-AF65-F5344CB8AC3E}">
        <p14:creationId xmlns:p14="http://schemas.microsoft.com/office/powerpoint/2010/main" val="3473274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recent study by the</a:t>
            </a:r>
            <a:r>
              <a:rPr lang="en-US" baseline="0" dirty="0" smtClean="0"/>
              <a:t> McKinsey group provides a good backdrop for you to understand how you can get return for your Big Data investments.  In nearly every business and technology segment, Big Data can generate significant financial value.  This value is available worldwide, with many new uses emerging every day.  It’s clear that every sector is finding ways to solve problems faster with today’s technology in an affordable and implementable fashion.</a:t>
            </a:r>
          </a:p>
          <a:p>
            <a:endParaRPr lang="en-US" baseline="0" dirty="0" smtClean="0"/>
          </a:p>
          <a:p>
            <a:r>
              <a:rPr lang="en-US" baseline="0" dirty="0" smtClean="0"/>
              <a:t>Whether your company is just starting out on Big Data, or well along to POC and deployment, Big Data is the transformational business opportunity that enables your IT organization to be a value-add to the business, enabling insight that leads to results.</a:t>
            </a:r>
          </a:p>
          <a:p>
            <a:endParaRPr lang="en-US" baseline="0" dirty="0" smtClean="0"/>
          </a:p>
          <a:p>
            <a:r>
              <a:rPr lang="en-US" i="1" baseline="0" dirty="0" smtClean="0"/>
              <a:t>Note to field:  We have one or two examples of different uses of Big Data in the various sectors, and we will be improving the backup content to specifically address your customer’s segment over time.  Please check back for updates to this presentation.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9434E82C-A299-455A-B837-DA62E65D806A}" type="slidenum">
              <a:rPr lang="en-US" smtClean="0"/>
              <a:t>34</a:t>
            </a:fld>
            <a:endParaRPr lang="en-US"/>
          </a:p>
        </p:txBody>
      </p:sp>
    </p:spTree>
    <p:extLst>
      <p:ext uri="{BB962C8B-B14F-4D97-AF65-F5344CB8AC3E}">
        <p14:creationId xmlns:p14="http://schemas.microsoft.com/office/powerpoint/2010/main" val="3876720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 matter where you want to start with Big Data,</a:t>
            </a:r>
            <a:r>
              <a:rPr lang="en-US" baseline="0" dirty="0" smtClean="0"/>
              <a:t> you have the opportunity to use your newfound insight to benefit your business.  Intel sees a present where you can the opportunity to use Big Data to drive innovation, transform your business, and be more efficient in the way you use resources.</a:t>
            </a:r>
          </a:p>
          <a:p>
            <a:endParaRPr lang="en-US" baseline="0" dirty="0" smtClean="0"/>
          </a:p>
          <a:p>
            <a:r>
              <a:rPr lang="en-US" baseline="0" dirty="0" smtClean="0"/>
              <a:t>We expect that the value of data analytics will become so valuable that it will be a differentiator for the company, not just for the IT organization within the company.  From the variety of customer examples that we’ve seen, we view Big Data as a key emerging opportunity for any company.</a:t>
            </a:r>
            <a:endParaRPr lang="en-US" dirty="0" smtClean="0"/>
          </a:p>
          <a:p>
            <a:endParaRPr lang="en-US" dirty="0"/>
          </a:p>
        </p:txBody>
      </p:sp>
      <p:sp>
        <p:nvSpPr>
          <p:cNvPr id="4" name="Slide Number Placeholder 3"/>
          <p:cNvSpPr>
            <a:spLocks noGrp="1"/>
          </p:cNvSpPr>
          <p:nvPr>
            <p:ph type="sldNum" sz="quarter" idx="10"/>
          </p:nvPr>
        </p:nvSpPr>
        <p:spPr/>
        <p:txBody>
          <a:bodyPr/>
          <a:lstStyle/>
          <a:p>
            <a:fld id="{9434E82C-A299-455A-B837-DA62E65D806A}" type="slidenum">
              <a:rPr lang="en-US" smtClean="0"/>
              <a:t>35</a:t>
            </a:fld>
            <a:endParaRPr lang="en-US"/>
          </a:p>
        </p:txBody>
      </p:sp>
    </p:spTree>
    <p:extLst>
      <p:ext uri="{BB962C8B-B14F-4D97-AF65-F5344CB8AC3E}">
        <p14:creationId xmlns:p14="http://schemas.microsoft.com/office/powerpoint/2010/main" val="1724340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Knowing</a:t>
            </a:r>
            <a:r>
              <a:rPr lang="en-US" baseline="0" dirty="0" smtClean="0"/>
              <a:t> the stage of Big Data adoption is important to your business, and it enables you to devise a strategy and subsequently help you identify right resources to get the job done.  The Big Data process is similar to any standard IT process, though it is new enough that we see many companies spending time in the discovery and POC phase.  Intel is willing to work with you at any phase of the decision process, and we have the experience and tools to help you understand how best to gain insight that returns value to the company.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u="sng" kern="1200" dirty="0" smtClean="0">
                <a:solidFill>
                  <a:schemeClr val="tx1"/>
                </a:solidFill>
                <a:effectLst/>
                <a:latin typeface="+mn-lt"/>
                <a:ea typeface="+mn-ea"/>
                <a:cs typeface="+mn-cs"/>
              </a:rPr>
              <a:t>Ask yourself the following questions to get better insight:</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you developed a big data strategy?</a:t>
            </a:r>
          </a:p>
          <a:p>
            <a:r>
              <a:rPr lang="en-US" sz="1200" kern="1200" dirty="0" smtClean="0">
                <a:solidFill>
                  <a:schemeClr val="tx1"/>
                </a:solidFill>
                <a:effectLst/>
                <a:latin typeface="+mn-lt"/>
                <a:ea typeface="+mn-ea"/>
                <a:cs typeface="+mn-cs"/>
              </a:rPr>
              <a:t>What are the business challenges you are hoping to solve with Big Data?</a:t>
            </a:r>
          </a:p>
          <a:p>
            <a:r>
              <a:rPr lang="en-US" sz="1200" kern="1200" dirty="0" smtClean="0">
                <a:solidFill>
                  <a:schemeClr val="tx1"/>
                </a:solidFill>
                <a:effectLst/>
                <a:latin typeface="+mn-lt"/>
                <a:ea typeface="+mn-ea"/>
                <a:cs typeface="+mn-cs"/>
              </a:rPr>
              <a:t>Are you looking for someone to determine whether big data technologies are the right solution for their problem?</a:t>
            </a:r>
          </a:p>
          <a:p>
            <a:r>
              <a:rPr lang="en-US" sz="1200" kern="1200" dirty="0" smtClean="0">
                <a:solidFill>
                  <a:schemeClr val="tx1"/>
                </a:solidFill>
                <a:effectLst/>
                <a:latin typeface="+mn-lt"/>
                <a:ea typeface="+mn-ea"/>
                <a:cs typeface="+mn-cs"/>
              </a:rPr>
              <a:t>Have you identified specific business use cases?</a:t>
            </a:r>
          </a:p>
          <a:p>
            <a:r>
              <a:rPr lang="en-US" sz="1200" kern="1200" dirty="0" smtClean="0">
                <a:solidFill>
                  <a:schemeClr val="tx1"/>
                </a:solidFill>
                <a:effectLst/>
                <a:latin typeface="+mn-lt"/>
                <a:ea typeface="+mn-ea"/>
                <a:cs typeface="+mn-cs"/>
              </a:rPr>
              <a:t>Determine how early in the technology decision life-cycle you are, and how we can help?</a:t>
            </a:r>
          </a:p>
          <a:p>
            <a:r>
              <a:rPr lang="en-US" sz="1200" kern="1200" dirty="0" smtClean="0">
                <a:solidFill>
                  <a:schemeClr val="tx1"/>
                </a:solidFill>
                <a:effectLst/>
                <a:latin typeface="+mn-lt"/>
                <a:ea typeface="+mn-ea"/>
                <a:cs typeface="+mn-cs"/>
              </a:rPr>
              <a:t>Are you looking for help in selecting a specific tool?</a:t>
            </a:r>
          </a:p>
          <a:p>
            <a:r>
              <a:rPr lang="en-US" sz="1200" kern="1200" dirty="0" smtClean="0">
                <a:solidFill>
                  <a:schemeClr val="tx1"/>
                </a:solidFill>
                <a:effectLst/>
                <a:latin typeface="+mn-lt"/>
                <a:ea typeface="+mn-ea"/>
                <a:cs typeface="+mn-cs"/>
              </a:rPr>
              <a:t>Or are you looking for someone to devise a solution for a well-defined problem in a chosen set of tools/technologies?</a:t>
            </a:r>
          </a:p>
          <a:p>
            <a:endParaRPr lang="en-US" dirty="0"/>
          </a:p>
        </p:txBody>
      </p:sp>
      <p:sp>
        <p:nvSpPr>
          <p:cNvPr id="4" name="Slide Number Placeholder 3"/>
          <p:cNvSpPr>
            <a:spLocks noGrp="1"/>
          </p:cNvSpPr>
          <p:nvPr>
            <p:ph type="sldNum" sz="quarter" idx="10"/>
          </p:nvPr>
        </p:nvSpPr>
        <p:spPr/>
        <p:txBody>
          <a:bodyPr/>
          <a:lstStyle/>
          <a:p>
            <a:fld id="{9434E82C-A299-455A-B837-DA62E65D806A}" type="slidenum">
              <a:rPr lang="en-US" smtClean="0"/>
              <a:t>36</a:t>
            </a:fld>
            <a:endParaRPr lang="en-US" dirty="0"/>
          </a:p>
        </p:txBody>
      </p:sp>
    </p:spTree>
    <p:extLst>
      <p:ext uri="{BB962C8B-B14F-4D97-AF65-F5344CB8AC3E}">
        <p14:creationId xmlns:p14="http://schemas.microsoft.com/office/powerpoint/2010/main" val="1839037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Another important update</a:t>
            </a:r>
            <a:r>
              <a:rPr lang="en-US" baseline="0" dirty="0" smtClean="0"/>
              <a:t> from EPSD is the streamlining of the roadmap that has recently been announced.</a:t>
            </a:r>
          </a:p>
          <a:p>
            <a:endParaRPr lang="en-US" baseline="0" dirty="0" smtClean="0"/>
          </a:p>
          <a:p>
            <a:r>
              <a:rPr lang="en-US" baseline="0" dirty="0" smtClean="0"/>
              <a:t>The chart shows sales volumes across all of EPSD’s system SKUs that were launched as of the end of 2012.  The flexibility and choice was amazing, but many of the SKUs had very little volume.</a:t>
            </a:r>
          </a:p>
          <a:p>
            <a:endParaRPr lang="en-US" baseline="0" dirty="0" smtClean="0"/>
          </a:p>
          <a:p>
            <a:r>
              <a:rPr lang="en-US" baseline="0" dirty="0" smtClean="0"/>
              <a:t>In order to really focus on what you told us you wanted – we undertook the process of discontinuing those products that you told us (by your orders) were non-critical.</a:t>
            </a:r>
          </a:p>
          <a:p>
            <a:endParaRPr lang="en-US" baseline="0" dirty="0" smtClean="0"/>
          </a:p>
          <a:p>
            <a:r>
              <a:rPr lang="en-US" baseline="0" dirty="0" smtClean="0"/>
              <a:t>There are three very important things to remember here:</a:t>
            </a:r>
          </a:p>
          <a:p>
            <a:pPr marL="457200" indent="-457200">
              <a:buAutoNum type="arabicPeriod"/>
            </a:pPr>
            <a:r>
              <a:rPr lang="en-US" baseline="0" dirty="0" smtClean="0"/>
              <a:t>Despite cutting the number of SKUs by 50% we impacting LESS THAN 10% of our projected volume.  Clearly these were non the SKUs critical to your business.</a:t>
            </a:r>
          </a:p>
          <a:p>
            <a:pPr marL="457200" indent="-457200">
              <a:buAutoNum type="arabicPeriod"/>
            </a:pPr>
            <a:r>
              <a:rPr lang="en-US" baseline="0" dirty="0" smtClean="0"/>
              <a:t>If you had an order placed on SKU that was </a:t>
            </a:r>
            <a:r>
              <a:rPr lang="en-US" baseline="0" dirty="0" err="1" smtClean="0"/>
              <a:t>EOL’d</a:t>
            </a:r>
            <a:r>
              <a:rPr lang="en-US" baseline="0" dirty="0" smtClean="0"/>
              <a:t> we have, or will, work with you to find a building block solution or an acceptable alternative.  We have encountered VERY few issues at all, and we are almost always able to find a solution.  2 customers that fell through and we added the SKUs back.</a:t>
            </a:r>
          </a:p>
          <a:p>
            <a:pPr marL="457200" indent="-457200">
              <a:buAutoNum type="arabicPeriod"/>
            </a:pPr>
            <a:r>
              <a:rPr lang="en-US" baseline="0" dirty="0" smtClean="0"/>
              <a:t>Despite cutting 50% of the SKUs we still have a VERY robust, comprehensive, and flexible roadmap for Intel® Xeon® E5.</a:t>
            </a:r>
          </a:p>
          <a:p>
            <a:pPr marL="457200" indent="-457200">
              <a:buAutoNum type="arabicPeriod"/>
            </a:pPr>
            <a:endParaRPr lang="en-US" baseline="0" dirty="0" smtClean="0"/>
          </a:p>
          <a:p>
            <a:pPr marL="457200" indent="-457200">
              <a:buAutoNum type="arabicPeriod"/>
            </a:pPr>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581818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3BD9A3DE-5BA8-4FEA-8E89-7C04A9193560}" type="slidenum">
              <a:rPr lang="en-US" smtClean="0"/>
              <a:t>38</a:t>
            </a:fld>
            <a:endParaRPr lang="en-US"/>
          </a:p>
        </p:txBody>
      </p:sp>
    </p:spTree>
    <p:extLst>
      <p:ext uri="{BB962C8B-B14F-4D97-AF65-F5344CB8AC3E}">
        <p14:creationId xmlns:p14="http://schemas.microsoft.com/office/powerpoint/2010/main" val="2167585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520999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D9A3DE-5BA8-4FEA-8E89-7C04A9193560}" type="slidenum">
              <a:rPr lang="en-US" smtClean="0"/>
              <a:t>40</a:t>
            </a:fld>
            <a:endParaRPr lang="en-US"/>
          </a:p>
        </p:txBody>
      </p:sp>
    </p:spTree>
    <p:extLst>
      <p:ext uri="{BB962C8B-B14F-4D97-AF65-F5344CB8AC3E}">
        <p14:creationId xmlns:p14="http://schemas.microsoft.com/office/powerpoint/2010/main" val="481239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93C1992C-B6EE-4CDC-A024-32EF1890DCE8}" type="slidenum">
              <a:rPr lang="en-US" smtClean="0"/>
              <a:pPr>
                <a:defRPr/>
              </a:pPr>
              <a:t>42</a:t>
            </a:fld>
            <a:endParaRPr lang="en-US" smtClean="0"/>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A4AE309-9471-465B-B3A0-6F1FBA90C5D6}" type="slidenum">
              <a:rPr lang="en-US" smtClean="0"/>
              <a:pPr/>
              <a:t>43</a:t>
            </a:fld>
            <a:endParaRPr lang="en-US" smtClean="0"/>
          </a:p>
        </p:txBody>
      </p:sp>
      <p:sp>
        <p:nvSpPr>
          <p:cNvPr id="15363" name="Rectangle 2"/>
          <p:cNvSpPr>
            <a:spLocks noGrp="1" noRot="1" noChangeAspect="1" noChangeArrowheads="1" noTextEdit="1"/>
          </p:cNvSpPr>
          <p:nvPr>
            <p:ph type="sldImg"/>
          </p:nvPr>
        </p:nvSpPr>
        <p:spPr>
          <a:xfrm>
            <a:off x="381000" y="684213"/>
            <a:ext cx="6096000" cy="3429000"/>
          </a:xfrm>
          <a:ln/>
        </p:spPr>
      </p:sp>
      <p:sp>
        <p:nvSpPr>
          <p:cNvPr id="15364" name="Rectangle 3"/>
          <p:cNvSpPr>
            <a:spLocks noGrp="1" noChangeArrowheads="1"/>
          </p:cNvSpPr>
          <p:nvPr>
            <p:ph type="body" idx="1"/>
          </p:nvPr>
        </p:nvSpPr>
        <p:spPr>
          <a:xfrm>
            <a:off x="683669" y="4343094"/>
            <a:ext cx="5490663" cy="4117258"/>
          </a:xfrm>
          <a:noFill/>
          <a:ln/>
        </p:spPr>
        <p:txBody>
          <a:bodyPr/>
          <a:lstStyle/>
          <a:p>
            <a:pPr eaLnBrk="1" hangingPunct="1"/>
            <a:endParaRPr lang="en-US" smtClean="0"/>
          </a:p>
        </p:txBody>
      </p:sp>
    </p:spTree>
    <p:extLst>
      <p:ext uri="{BB962C8B-B14F-4D97-AF65-F5344CB8AC3E}">
        <p14:creationId xmlns:p14="http://schemas.microsoft.com/office/powerpoint/2010/main" val="363671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b="1" smtClean="0">
                <a:solidFill>
                  <a:srgbClr val="000000"/>
                </a:solidFill>
                <a:cs typeface="Arial" charset="0"/>
              </a:rPr>
              <a:pPr>
                <a:lnSpc>
                  <a:spcPct val="80000"/>
                </a:lnSpc>
                <a:spcBef>
                  <a:spcPct val="50000"/>
                </a:spcBef>
              </a:pPr>
              <a:t>45</a:t>
            </a:fld>
            <a:endParaRPr lang="en-US" b="1" smtClean="0">
              <a:solidFill>
                <a:srgbClr val="000000"/>
              </a:solidFill>
              <a:cs typeface="Arial" charset="0"/>
            </a:endParaRPr>
          </a:p>
        </p:txBody>
      </p:sp>
      <p:sp>
        <p:nvSpPr>
          <p:cNvPr id="103426" name="Rectangle 7"/>
          <p:cNvSpPr txBox="1">
            <a:spLocks noGrp="1" noChangeArrowheads="1"/>
          </p:cNvSpPr>
          <p:nvPr/>
        </p:nvSpPr>
        <p:spPr bwMode="auto">
          <a:xfrm>
            <a:off x="3885180" y="8683711"/>
            <a:ext cx="2971290" cy="458745"/>
          </a:xfrm>
          <a:prstGeom prst="rect">
            <a:avLst/>
          </a:prstGeom>
          <a:noFill/>
          <a:ln w="9525">
            <a:noFill/>
            <a:miter lim="800000"/>
            <a:headEnd/>
            <a:tailEnd/>
          </a:ln>
        </p:spPr>
        <p:txBody>
          <a:bodyPr lIns="91404" tIns="45704" rIns="91404" bIns="45704" anchor="b"/>
          <a:lstStyle/>
          <a:p>
            <a:pPr algn="r" defTabSz="912393" eaLnBrk="0" hangingPunct="0">
              <a:lnSpc>
                <a:spcPct val="80000"/>
              </a:lnSpc>
            </a:pPr>
            <a:fld id="{A3B11E8F-5B34-4739-9760-F920625A426E}" type="slidenum">
              <a:rPr lang="en-US" sz="1200">
                <a:solidFill>
                  <a:srgbClr val="000000"/>
                </a:solidFill>
                <a:latin typeface="Arial" charset="0"/>
              </a:rPr>
              <a:pPr algn="r" defTabSz="912393" eaLnBrk="0" hangingPunct="0">
                <a:lnSpc>
                  <a:spcPct val="80000"/>
                </a:lnSpc>
              </a:pPr>
              <a:t>45</a:t>
            </a:fld>
            <a:endParaRPr lang="en-US" sz="1200">
              <a:solidFill>
                <a:srgbClr val="000000"/>
              </a:solidFill>
              <a:latin typeface="Arial" charset="0"/>
            </a:endParaRPr>
          </a:p>
        </p:txBody>
      </p:sp>
      <p:sp>
        <p:nvSpPr>
          <p:cNvPr id="103428" name="Rectangle 7"/>
          <p:cNvSpPr txBox="1">
            <a:spLocks noGrp="1" noChangeArrowheads="1"/>
          </p:cNvSpPr>
          <p:nvPr/>
        </p:nvSpPr>
        <p:spPr bwMode="auto">
          <a:xfrm>
            <a:off x="3885180" y="8685256"/>
            <a:ext cx="2971290" cy="457200"/>
          </a:xfrm>
          <a:prstGeom prst="rect">
            <a:avLst/>
          </a:prstGeom>
          <a:noFill/>
          <a:ln w="9525">
            <a:noFill/>
            <a:miter lim="800000"/>
            <a:headEnd/>
            <a:tailEnd/>
          </a:ln>
        </p:spPr>
        <p:txBody>
          <a:bodyPr lIns="91394" tIns="45700" rIns="91394" bIns="45700" anchor="b"/>
          <a:lstStyle/>
          <a:p>
            <a:pPr algn="r" defTabSz="912393" eaLnBrk="0" hangingPunct="0">
              <a:lnSpc>
                <a:spcPct val="80000"/>
              </a:lnSpc>
            </a:pPr>
            <a:fld id="{84E9D89F-464B-483E-BC75-D2A8290BFD91}" type="slidenum">
              <a:rPr lang="en-US" sz="1300">
                <a:solidFill>
                  <a:srgbClr val="000000"/>
                </a:solidFill>
                <a:latin typeface="Arial" charset="0"/>
              </a:rPr>
              <a:pPr algn="r" defTabSz="912393" eaLnBrk="0" hangingPunct="0">
                <a:lnSpc>
                  <a:spcPct val="80000"/>
                </a:lnSpc>
              </a:pPr>
              <a:t>45</a:t>
            </a:fld>
            <a:endParaRPr lang="en-US" sz="1300">
              <a:solidFill>
                <a:srgbClr val="000000"/>
              </a:solidFill>
              <a:latin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94" tIns="45700" rIns="91394" bIns="45700"/>
          <a:lstStyle/>
          <a:p>
            <a:pPr marL="221542" indent="-221542">
              <a:defRPr/>
            </a:pPr>
            <a:endParaRPr lang="en-US" dirty="0" smtClean="0"/>
          </a:p>
        </p:txBody>
      </p:sp>
    </p:spTree>
    <p:extLst>
      <p:ext uri="{BB962C8B-B14F-4D97-AF65-F5344CB8AC3E}">
        <p14:creationId xmlns:p14="http://schemas.microsoft.com/office/powerpoint/2010/main" val="161431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2570747-02DC-4031-A3CB-F8BE9D9C9B40}" type="slidenum">
              <a:rPr lang="en-US" smtClean="0"/>
              <a:pPr>
                <a:defRPr/>
              </a:pPr>
              <a:t>6</a:t>
            </a:fld>
            <a:endParaRPr lang="en-US"/>
          </a:p>
        </p:txBody>
      </p:sp>
    </p:spTree>
    <p:extLst>
      <p:ext uri="{BB962C8B-B14F-4D97-AF65-F5344CB8AC3E}">
        <p14:creationId xmlns:p14="http://schemas.microsoft.com/office/powerpoint/2010/main" val="3184936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b="1" smtClean="0">
                <a:solidFill>
                  <a:srgbClr val="000000"/>
                </a:solidFill>
                <a:cs typeface="Arial" charset="0"/>
              </a:rPr>
              <a:pPr>
                <a:lnSpc>
                  <a:spcPct val="80000"/>
                </a:lnSpc>
                <a:spcBef>
                  <a:spcPct val="50000"/>
                </a:spcBef>
              </a:pPr>
              <a:t>46</a:t>
            </a:fld>
            <a:endParaRPr lang="en-US" b="1" dirty="0" smtClean="0">
              <a:solidFill>
                <a:srgbClr val="000000"/>
              </a:solidFill>
              <a:cs typeface="Arial" charset="0"/>
            </a:endParaRPr>
          </a:p>
        </p:txBody>
      </p:sp>
      <p:sp>
        <p:nvSpPr>
          <p:cNvPr id="103426" name="Rectangle 7"/>
          <p:cNvSpPr txBox="1">
            <a:spLocks noGrp="1" noChangeArrowheads="1"/>
          </p:cNvSpPr>
          <p:nvPr/>
        </p:nvSpPr>
        <p:spPr bwMode="auto">
          <a:xfrm>
            <a:off x="3885180" y="8683711"/>
            <a:ext cx="2971290" cy="458745"/>
          </a:xfrm>
          <a:prstGeom prst="rect">
            <a:avLst/>
          </a:prstGeom>
          <a:noFill/>
          <a:ln w="9525">
            <a:noFill/>
            <a:miter lim="800000"/>
            <a:headEnd/>
            <a:tailEnd/>
          </a:ln>
        </p:spPr>
        <p:txBody>
          <a:bodyPr lIns="91404" tIns="45704" rIns="91404" bIns="45704" anchor="b"/>
          <a:lstStyle/>
          <a:p>
            <a:pPr algn="r" defTabSz="912393" eaLnBrk="0" hangingPunct="0">
              <a:lnSpc>
                <a:spcPct val="80000"/>
              </a:lnSpc>
            </a:pPr>
            <a:fld id="{A3B11E8F-5B34-4739-9760-F920625A426E}" type="slidenum">
              <a:rPr lang="en-US" sz="1200">
                <a:solidFill>
                  <a:srgbClr val="000000"/>
                </a:solidFill>
                <a:latin typeface="Arial" charset="0"/>
              </a:rPr>
              <a:pPr algn="r" defTabSz="912393" eaLnBrk="0" hangingPunct="0">
                <a:lnSpc>
                  <a:spcPct val="80000"/>
                </a:lnSpc>
              </a:pPr>
              <a:t>46</a:t>
            </a:fld>
            <a:endParaRPr lang="en-US" sz="1200" dirty="0">
              <a:solidFill>
                <a:srgbClr val="000000"/>
              </a:solidFill>
              <a:latin typeface="Arial" charset="0"/>
            </a:endParaRPr>
          </a:p>
        </p:txBody>
      </p:sp>
      <p:sp>
        <p:nvSpPr>
          <p:cNvPr id="103428" name="Rectangle 7"/>
          <p:cNvSpPr txBox="1">
            <a:spLocks noGrp="1" noChangeArrowheads="1"/>
          </p:cNvSpPr>
          <p:nvPr/>
        </p:nvSpPr>
        <p:spPr bwMode="auto">
          <a:xfrm>
            <a:off x="3885180" y="8685256"/>
            <a:ext cx="2971290" cy="457200"/>
          </a:xfrm>
          <a:prstGeom prst="rect">
            <a:avLst/>
          </a:prstGeom>
          <a:noFill/>
          <a:ln w="9525">
            <a:noFill/>
            <a:miter lim="800000"/>
            <a:headEnd/>
            <a:tailEnd/>
          </a:ln>
        </p:spPr>
        <p:txBody>
          <a:bodyPr lIns="91394" tIns="45700" rIns="91394" bIns="45700" anchor="b"/>
          <a:lstStyle/>
          <a:p>
            <a:pPr algn="r" defTabSz="912393" eaLnBrk="0" hangingPunct="0">
              <a:lnSpc>
                <a:spcPct val="80000"/>
              </a:lnSpc>
            </a:pPr>
            <a:fld id="{84E9D89F-464B-483E-BC75-D2A8290BFD91}" type="slidenum">
              <a:rPr lang="en-US" sz="1300">
                <a:solidFill>
                  <a:srgbClr val="000000"/>
                </a:solidFill>
                <a:latin typeface="Arial" charset="0"/>
              </a:rPr>
              <a:pPr algn="r" defTabSz="912393" eaLnBrk="0" hangingPunct="0">
                <a:lnSpc>
                  <a:spcPct val="80000"/>
                </a:lnSpc>
              </a:pPr>
              <a:t>46</a:t>
            </a:fld>
            <a:endParaRPr lang="en-US" sz="1300" dirty="0">
              <a:solidFill>
                <a:srgbClr val="000000"/>
              </a:solidFill>
              <a:latin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94" tIns="45700" rIns="91394" bIns="45700"/>
          <a:lstStyle/>
          <a:p>
            <a:pPr eaLnBrk="1" hangingPunct="1">
              <a:defRPr/>
            </a:pPr>
            <a:endParaRPr lang="en-US" dirty="0" smtClean="0"/>
          </a:p>
        </p:txBody>
      </p:sp>
    </p:spTree>
    <p:extLst>
      <p:ext uri="{BB962C8B-B14F-4D97-AF65-F5344CB8AC3E}">
        <p14:creationId xmlns:p14="http://schemas.microsoft.com/office/powerpoint/2010/main" val="286542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b="1" smtClean="0">
                <a:solidFill>
                  <a:srgbClr val="000000"/>
                </a:solidFill>
                <a:cs typeface="Arial" charset="0"/>
              </a:rPr>
              <a:pPr>
                <a:lnSpc>
                  <a:spcPct val="80000"/>
                </a:lnSpc>
                <a:spcBef>
                  <a:spcPct val="50000"/>
                </a:spcBef>
              </a:pPr>
              <a:t>47</a:t>
            </a:fld>
            <a:endParaRPr lang="en-US" b="1" smtClean="0">
              <a:solidFill>
                <a:srgbClr val="000000"/>
              </a:solidFill>
              <a:cs typeface="Arial" charset="0"/>
            </a:endParaRPr>
          </a:p>
        </p:txBody>
      </p:sp>
      <p:sp>
        <p:nvSpPr>
          <p:cNvPr id="103426" name="Rectangle 7"/>
          <p:cNvSpPr txBox="1">
            <a:spLocks noGrp="1" noChangeArrowheads="1"/>
          </p:cNvSpPr>
          <p:nvPr/>
        </p:nvSpPr>
        <p:spPr bwMode="auto">
          <a:xfrm>
            <a:off x="3885180" y="8683711"/>
            <a:ext cx="2971290" cy="458745"/>
          </a:xfrm>
          <a:prstGeom prst="rect">
            <a:avLst/>
          </a:prstGeom>
          <a:noFill/>
          <a:ln w="9525">
            <a:noFill/>
            <a:miter lim="800000"/>
            <a:headEnd/>
            <a:tailEnd/>
          </a:ln>
        </p:spPr>
        <p:txBody>
          <a:bodyPr lIns="91404" tIns="45704" rIns="91404" bIns="45704" anchor="b"/>
          <a:lstStyle/>
          <a:p>
            <a:pPr algn="r" defTabSz="912393" eaLnBrk="0" hangingPunct="0">
              <a:lnSpc>
                <a:spcPct val="80000"/>
              </a:lnSpc>
            </a:pPr>
            <a:fld id="{A3B11E8F-5B34-4739-9760-F920625A426E}" type="slidenum">
              <a:rPr lang="en-US" sz="1200">
                <a:solidFill>
                  <a:srgbClr val="000000"/>
                </a:solidFill>
                <a:latin typeface="Arial" charset="0"/>
              </a:rPr>
              <a:pPr algn="r" defTabSz="912393" eaLnBrk="0" hangingPunct="0">
                <a:lnSpc>
                  <a:spcPct val="80000"/>
                </a:lnSpc>
              </a:pPr>
              <a:t>47</a:t>
            </a:fld>
            <a:endParaRPr lang="en-US" sz="1200">
              <a:solidFill>
                <a:srgbClr val="000000"/>
              </a:solidFill>
              <a:latin typeface="Arial" charset="0"/>
            </a:endParaRPr>
          </a:p>
        </p:txBody>
      </p:sp>
      <p:sp>
        <p:nvSpPr>
          <p:cNvPr id="103428" name="Rectangle 7"/>
          <p:cNvSpPr txBox="1">
            <a:spLocks noGrp="1" noChangeArrowheads="1"/>
          </p:cNvSpPr>
          <p:nvPr/>
        </p:nvSpPr>
        <p:spPr bwMode="auto">
          <a:xfrm>
            <a:off x="3885180" y="8685256"/>
            <a:ext cx="2971290" cy="457200"/>
          </a:xfrm>
          <a:prstGeom prst="rect">
            <a:avLst/>
          </a:prstGeom>
          <a:noFill/>
          <a:ln w="9525">
            <a:noFill/>
            <a:miter lim="800000"/>
            <a:headEnd/>
            <a:tailEnd/>
          </a:ln>
        </p:spPr>
        <p:txBody>
          <a:bodyPr lIns="91394" tIns="45700" rIns="91394" bIns="45700" anchor="b"/>
          <a:lstStyle/>
          <a:p>
            <a:pPr algn="r" defTabSz="912393" eaLnBrk="0" hangingPunct="0">
              <a:lnSpc>
                <a:spcPct val="80000"/>
              </a:lnSpc>
            </a:pPr>
            <a:fld id="{84E9D89F-464B-483E-BC75-D2A8290BFD91}" type="slidenum">
              <a:rPr lang="en-US" sz="1300">
                <a:solidFill>
                  <a:srgbClr val="000000"/>
                </a:solidFill>
                <a:latin typeface="Arial" charset="0"/>
              </a:rPr>
              <a:pPr algn="r" defTabSz="912393" eaLnBrk="0" hangingPunct="0">
                <a:lnSpc>
                  <a:spcPct val="80000"/>
                </a:lnSpc>
              </a:pPr>
              <a:t>47</a:t>
            </a:fld>
            <a:endParaRPr lang="en-US" sz="1300">
              <a:solidFill>
                <a:srgbClr val="000000"/>
              </a:solidFill>
              <a:latin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94" tIns="45700" rIns="91394" bIns="45700"/>
          <a:lstStyle/>
          <a:p>
            <a:pPr eaLnBrk="1" hangingPunct="1">
              <a:defRPr/>
            </a:pPr>
            <a:endParaRPr lang="en-US" dirty="0" smtClean="0"/>
          </a:p>
        </p:txBody>
      </p:sp>
    </p:spTree>
    <p:extLst>
      <p:ext uri="{BB962C8B-B14F-4D97-AF65-F5344CB8AC3E}">
        <p14:creationId xmlns:p14="http://schemas.microsoft.com/office/powerpoint/2010/main" val="1385753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b="1" smtClean="0">
                <a:solidFill>
                  <a:srgbClr val="000000"/>
                </a:solidFill>
                <a:cs typeface="Arial" charset="0"/>
              </a:rPr>
              <a:pPr>
                <a:lnSpc>
                  <a:spcPct val="80000"/>
                </a:lnSpc>
                <a:spcBef>
                  <a:spcPct val="50000"/>
                </a:spcBef>
              </a:pPr>
              <a:t>48</a:t>
            </a:fld>
            <a:endParaRPr lang="en-US" b="1" smtClean="0">
              <a:solidFill>
                <a:srgbClr val="000000"/>
              </a:solidFill>
              <a:cs typeface="Arial" charset="0"/>
            </a:endParaRPr>
          </a:p>
        </p:txBody>
      </p:sp>
      <p:sp>
        <p:nvSpPr>
          <p:cNvPr id="103426" name="Rectangle 7"/>
          <p:cNvSpPr txBox="1">
            <a:spLocks noGrp="1" noChangeArrowheads="1"/>
          </p:cNvSpPr>
          <p:nvPr/>
        </p:nvSpPr>
        <p:spPr bwMode="auto">
          <a:xfrm>
            <a:off x="3885180" y="8683711"/>
            <a:ext cx="2971290" cy="458745"/>
          </a:xfrm>
          <a:prstGeom prst="rect">
            <a:avLst/>
          </a:prstGeom>
          <a:noFill/>
          <a:ln w="9525">
            <a:noFill/>
            <a:miter lim="800000"/>
            <a:headEnd/>
            <a:tailEnd/>
          </a:ln>
        </p:spPr>
        <p:txBody>
          <a:bodyPr lIns="91404" tIns="45704" rIns="91404" bIns="45704" anchor="b"/>
          <a:lstStyle/>
          <a:p>
            <a:pPr algn="r" defTabSz="912393" eaLnBrk="0" hangingPunct="0">
              <a:lnSpc>
                <a:spcPct val="80000"/>
              </a:lnSpc>
            </a:pPr>
            <a:fld id="{A3B11E8F-5B34-4739-9760-F920625A426E}" type="slidenum">
              <a:rPr lang="en-US" sz="1200">
                <a:solidFill>
                  <a:srgbClr val="000000"/>
                </a:solidFill>
                <a:latin typeface="Arial" charset="0"/>
              </a:rPr>
              <a:pPr algn="r" defTabSz="912393" eaLnBrk="0" hangingPunct="0">
                <a:lnSpc>
                  <a:spcPct val="80000"/>
                </a:lnSpc>
              </a:pPr>
              <a:t>48</a:t>
            </a:fld>
            <a:endParaRPr lang="en-US" sz="1200">
              <a:solidFill>
                <a:srgbClr val="000000"/>
              </a:solidFill>
              <a:latin typeface="Arial" charset="0"/>
            </a:endParaRPr>
          </a:p>
        </p:txBody>
      </p:sp>
      <p:sp>
        <p:nvSpPr>
          <p:cNvPr id="103428" name="Rectangle 7"/>
          <p:cNvSpPr txBox="1">
            <a:spLocks noGrp="1" noChangeArrowheads="1"/>
          </p:cNvSpPr>
          <p:nvPr/>
        </p:nvSpPr>
        <p:spPr bwMode="auto">
          <a:xfrm>
            <a:off x="3885180" y="8685256"/>
            <a:ext cx="2971290" cy="457200"/>
          </a:xfrm>
          <a:prstGeom prst="rect">
            <a:avLst/>
          </a:prstGeom>
          <a:noFill/>
          <a:ln w="9525">
            <a:noFill/>
            <a:miter lim="800000"/>
            <a:headEnd/>
            <a:tailEnd/>
          </a:ln>
        </p:spPr>
        <p:txBody>
          <a:bodyPr lIns="91394" tIns="45700" rIns="91394" bIns="45700" anchor="b"/>
          <a:lstStyle/>
          <a:p>
            <a:pPr algn="r" defTabSz="912393" eaLnBrk="0" hangingPunct="0">
              <a:lnSpc>
                <a:spcPct val="80000"/>
              </a:lnSpc>
            </a:pPr>
            <a:fld id="{84E9D89F-464B-483E-BC75-D2A8290BFD91}" type="slidenum">
              <a:rPr lang="en-US" sz="1300">
                <a:solidFill>
                  <a:srgbClr val="000000"/>
                </a:solidFill>
                <a:latin typeface="Arial" charset="0"/>
              </a:rPr>
              <a:pPr algn="r" defTabSz="912393" eaLnBrk="0" hangingPunct="0">
                <a:lnSpc>
                  <a:spcPct val="80000"/>
                </a:lnSpc>
              </a:pPr>
              <a:t>48</a:t>
            </a:fld>
            <a:endParaRPr lang="en-US" sz="1300">
              <a:solidFill>
                <a:srgbClr val="000000"/>
              </a:solidFill>
              <a:latin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94" tIns="45700" rIns="91394" bIns="45700"/>
          <a:lstStyle/>
          <a:p>
            <a:pPr eaLnBrk="1" hangingPunct="1">
              <a:defRPr/>
            </a:pPr>
            <a:endParaRPr lang="en-US" dirty="0" smtClean="0"/>
          </a:p>
        </p:txBody>
      </p:sp>
    </p:spTree>
    <p:extLst>
      <p:ext uri="{BB962C8B-B14F-4D97-AF65-F5344CB8AC3E}">
        <p14:creationId xmlns:p14="http://schemas.microsoft.com/office/powerpoint/2010/main" val="2265253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b="1" smtClean="0">
                <a:solidFill>
                  <a:srgbClr val="000000"/>
                </a:solidFill>
                <a:cs typeface="Arial" charset="0"/>
              </a:rPr>
              <a:pPr>
                <a:lnSpc>
                  <a:spcPct val="80000"/>
                </a:lnSpc>
                <a:spcBef>
                  <a:spcPct val="50000"/>
                </a:spcBef>
              </a:pPr>
              <a:t>49</a:t>
            </a:fld>
            <a:endParaRPr lang="en-US" b="1" smtClean="0">
              <a:solidFill>
                <a:srgbClr val="000000"/>
              </a:solidFill>
              <a:cs typeface="Arial" charset="0"/>
            </a:endParaRPr>
          </a:p>
        </p:txBody>
      </p:sp>
      <p:sp>
        <p:nvSpPr>
          <p:cNvPr id="103426" name="Rectangle 7"/>
          <p:cNvSpPr txBox="1">
            <a:spLocks noGrp="1" noChangeArrowheads="1"/>
          </p:cNvSpPr>
          <p:nvPr/>
        </p:nvSpPr>
        <p:spPr bwMode="auto">
          <a:xfrm>
            <a:off x="3885180" y="8683711"/>
            <a:ext cx="2971290" cy="458745"/>
          </a:xfrm>
          <a:prstGeom prst="rect">
            <a:avLst/>
          </a:prstGeom>
          <a:noFill/>
          <a:ln w="9525">
            <a:noFill/>
            <a:miter lim="800000"/>
            <a:headEnd/>
            <a:tailEnd/>
          </a:ln>
        </p:spPr>
        <p:txBody>
          <a:bodyPr lIns="91404" tIns="45704" rIns="91404" bIns="45704" anchor="b"/>
          <a:lstStyle/>
          <a:p>
            <a:pPr algn="r" defTabSz="912393" eaLnBrk="0" hangingPunct="0">
              <a:lnSpc>
                <a:spcPct val="80000"/>
              </a:lnSpc>
            </a:pPr>
            <a:fld id="{A3B11E8F-5B34-4739-9760-F920625A426E}" type="slidenum">
              <a:rPr lang="en-US" sz="1200">
                <a:solidFill>
                  <a:srgbClr val="000000"/>
                </a:solidFill>
                <a:latin typeface="Arial" charset="0"/>
              </a:rPr>
              <a:pPr algn="r" defTabSz="912393" eaLnBrk="0" hangingPunct="0">
                <a:lnSpc>
                  <a:spcPct val="80000"/>
                </a:lnSpc>
              </a:pPr>
              <a:t>49</a:t>
            </a:fld>
            <a:endParaRPr lang="en-US" sz="1200">
              <a:solidFill>
                <a:srgbClr val="000000"/>
              </a:solidFill>
              <a:latin typeface="Arial" charset="0"/>
            </a:endParaRPr>
          </a:p>
        </p:txBody>
      </p:sp>
      <p:sp>
        <p:nvSpPr>
          <p:cNvPr id="103428" name="Rectangle 7"/>
          <p:cNvSpPr txBox="1">
            <a:spLocks noGrp="1" noChangeArrowheads="1"/>
          </p:cNvSpPr>
          <p:nvPr/>
        </p:nvSpPr>
        <p:spPr bwMode="auto">
          <a:xfrm>
            <a:off x="3885180" y="8685256"/>
            <a:ext cx="2971290" cy="457200"/>
          </a:xfrm>
          <a:prstGeom prst="rect">
            <a:avLst/>
          </a:prstGeom>
          <a:noFill/>
          <a:ln w="9525">
            <a:noFill/>
            <a:miter lim="800000"/>
            <a:headEnd/>
            <a:tailEnd/>
          </a:ln>
        </p:spPr>
        <p:txBody>
          <a:bodyPr lIns="91394" tIns="45700" rIns="91394" bIns="45700" anchor="b"/>
          <a:lstStyle/>
          <a:p>
            <a:pPr algn="r" defTabSz="912393" eaLnBrk="0" hangingPunct="0">
              <a:lnSpc>
                <a:spcPct val="80000"/>
              </a:lnSpc>
            </a:pPr>
            <a:fld id="{84E9D89F-464B-483E-BC75-D2A8290BFD91}" type="slidenum">
              <a:rPr lang="en-US" sz="1300">
                <a:solidFill>
                  <a:srgbClr val="000000"/>
                </a:solidFill>
                <a:latin typeface="Arial" charset="0"/>
              </a:rPr>
              <a:pPr algn="r" defTabSz="912393" eaLnBrk="0" hangingPunct="0">
                <a:lnSpc>
                  <a:spcPct val="80000"/>
                </a:lnSpc>
              </a:pPr>
              <a:t>49</a:t>
            </a:fld>
            <a:endParaRPr lang="en-US" sz="1300">
              <a:solidFill>
                <a:srgbClr val="000000"/>
              </a:solidFill>
              <a:latin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94" tIns="45700" rIns="91394" bIns="45700"/>
          <a:lstStyle/>
          <a:p>
            <a:pPr eaLnBrk="1" hangingPunct="1">
              <a:defRPr/>
            </a:pPr>
            <a:endParaRPr lang="en-US" dirty="0" smtClean="0"/>
          </a:p>
        </p:txBody>
      </p:sp>
    </p:spTree>
    <p:extLst>
      <p:ext uri="{BB962C8B-B14F-4D97-AF65-F5344CB8AC3E}">
        <p14:creationId xmlns:p14="http://schemas.microsoft.com/office/powerpoint/2010/main" val="396642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pPr>
              <a:lnSpc>
                <a:spcPct val="80000"/>
              </a:lnSpc>
              <a:spcBef>
                <a:spcPct val="50000"/>
              </a:spcBef>
            </a:pPr>
            <a:fld id="{453A87F5-4719-4C5D-9B8A-5E9CA5511ECF}" type="slidenum">
              <a:rPr lang="en-US" smtClean="0">
                <a:solidFill>
                  <a:srgbClr val="000000"/>
                </a:solidFill>
              </a:rPr>
              <a:pPr>
                <a:lnSpc>
                  <a:spcPct val="80000"/>
                </a:lnSpc>
                <a:spcBef>
                  <a:spcPct val="50000"/>
                </a:spcBef>
              </a:pPr>
              <a:t>50</a:t>
            </a:fld>
            <a:endParaRPr lang="en-US" dirty="0" smtClean="0">
              <a:solidFill>
                <a:srgbClr val="000000"/>
              </a:solidFill>
            </a:endParaRPr>
          </a:p>
        </p:txBody>
      </p:sp>
      <p:sp>
        <p:nvSpPr>
          <p:cNvPr id="103426" name="Rectangle 7"/>
          <p:cNvSpPr txBox="1">
            <a:spLocks noGrp="1" noChangeArrowheads="1"/>
          </p:cNvSpPr>
          <p:nvPr/>
        </p:nvSpPr>
        <p:spPr bwMode="auto">
          <a:xfrm>
            <a:off x="3885180" y="8683711"/>
            <a:ext cx="2971291" cy="458745"/>
          </a:xfrm>
          <a:prstGeom prst="rect">
            <a:avLst/>
          </a:prstGeom>
          <a:noFill/>
          <a:ln w="9525">
            <a:noFill/>
            <a:miter lim="800000"/>
            <a:headEnd/>
            <a:tailEnd/>
          </a:ln>
        </p:spPr>
        <p:txBody>
          <a:bodyPr lIns="91395" tIns="45699" rIns="91395" bIns="45699" anchor="b"/>
          <a:lstStyle/>
          <a:p>
            <a:pPr algn="r" defTabSz="912304" eaLnBrk="0" hangingPunct="0">
              <a:lnSpc>
                <a:spcPct val="80000"/>
              </a:lnSpc>
            </a:pPr>
            <a:fld id="{A3B11E8F-5B34-4739-9760-F920625A426E}" type="slidenum">
              <a:rPr lang="en-US" sz="1200">
                <a:solidFill>
                  <a:srgbClr val="000000"/>
                </a:solidFill>
                <a:latin typeface="Arial" charset="0"/>
                <a:cs typeface="Arial" charset="0"/>
              </a:rPr>
              <a:pPr algn="r" defTabSz="912304" eaLnBrk="0" hangingPunct="0">
                <a:lnSpc>
                  <a:spcPct val="80000"/>
                </a:lnSpc>
              </a:pPr>
              <a:t>50</a:t>
            </a:fld>
            <a:endParaRPr lang="en-US" sz="1200" dirty="0">
              <a:solidFill>
                <a:srgbClr val="000000"/>
              </a:solidFill>
              <a:latin typeface="Arial" charset="0"/>
              <a:cs typeface="Arial" charset="0"/>
            </a:endParaRPr>
          </a:p>
        </p:txBody>
      </p:sp>
      <p:sp>
        <p:nvSpPr>
          <p:cNvPr id="103428" name="Rectangle 7"/>
          <p:cNvSpPr txBox="1">
            <a:spLocks noGrp="1" noChangeArrowheads="1"/>
          </p:cNvSpPr>
          <p:nvPr/>
        </p:nvSpPr>
        <p:spPr bwMode="auto">
          <a:xfrm>
            <a:off x="3885180" y="8685256"/>
            <a:ext cx="2971291" cy="457200"/>
          </a:xfrm>
          <a:prstGeom prst="rect">
            <a:avLst/>
          </a:prstGeom>
          <a:noFill/>
          <a:ln w="9525">
            <a:noFill/>
            <a:miter lim="800000"/>
            <a:headEnd/>
            <a:tailEnd/>
          </a:ln>
        </p:spPr>
        <p:txBody>
          <a:bodyPr lIns="91385" tIns="45696" rIns="91385" bIns="45696" anchor="b"/>
          <a:lstStyle/>
          <a:p>
            <a:pPr algn="r" defTabSz="912304" eaLnBrk="0" hangingPunct="0">
              <a:lnSpc>
                <a:spcPct val="80000"/>
              </a:lnSpc>
            </a:pPr>
            <a:fld id="{84E9D89F-464B-483E-BC75-D2A8290BFD91}" type="slidenum">
              <a:rPr lang="en-US" sz="1300">
                <a:solidFill>
                  <a:srgbClr val="000000"/>
                </a:solidFill>
                <a:latin typeface="Arial" charset="0"/>
                <a:cs typeface="Arial" charset="0"/>
              </a:rPr>
              <a:pPr algn="r" defTabSz="912304" eaLnBrk="0" hangingPunct="0">
                <a:lnSpc>
                  <a:spcPct val="80000"/>
                </a:lnSpc>
              </a:pPr>
              <a:t>50</a:t>
            </a:fld>
            <a:endParaRPr lang="en-US" sz="1300" dirty="0">
              <a:solidFill>
                <a:srgbClr val="000000"/>
              </a:solidFill>
              <a:latin typeface="Arial" charset="0"/>
              <a:cs typeface="Arial" charset="0"/>
            </a:endParaRPr>
          </a:p>
        </p:txBody>
      </p:sp>
      <p:sp>
        <p:nvSpPr>
          <p:cNvPr id="103429" name="Rectangle 2"/>
          <p:cNvSpPr>
            <a:spLocks noGrp="1" noRot="1" noChangeAspect="1" noChangeArrowheads="1" noTextEdit="1"/>
          </p:cNvSpPr>
          <p:nvPr>
            <p:ph type="sldImg"/>
          </p:nvPr>
        </p:nvSpPr>
        <p:spPr>
          <a:xfrm>
            <a:off x="381000" y="685800"/>
            <a:ext cx="6096000" cy="3429000"/>
          </a:xfrm>
          <a:ln/>
        </p:spPr>
      </p:sp>
      <p:sp>
        <p:nvSpPr>
          <p:cNvPr id="41991" name="Rectangle 3"/>
          <p:cNvSpPr>
            <a:spLocks noGrp="1" noChangeArrowheads="1"/>
          </p:cNvSpPr>
          <p:nvPr>
            <p:ph type="body" idx="1"/>
          </p:nvPr>
        </p:nvSpPr>
        <p:spPr>
          <a:xfrm>
            <a:off x="684270" y="4343400"/>
            <a:ext cx="5489462" cy="4116345"/>
          </a:xfrm>
          <a:ln/>
        </p:spPr>
        <p:txBody>
          <a:bodyPr lIns="91385" tIns="45696" rIns="91385" bIns="45696"/>
          <a:lstStyle/>
          <a:p>
            <a:pPr marL="221520" indent="-221520">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3066929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p:spPr>
        <p:txBody>
          <a:bodyPr/>
          <a:lstStyle/>
          <a:p>
            <a:fld id="{0FBDD0FC-A642-4F64-97DD-B7EE40A8BE51}" type="slidenum">
              <a:rPr lang="en-US">
                <a:solidFill>
                  <a:prstClr val="black"/>
                </a:solidFill>
              </a:rPr>
              <a:pPr/>
              <a:t>51</a:t>
            </a:fld>
            <a:endParaRPr lang="en-US" dirty="0">
              <a:solidFill>
                <a:prstClr val="black"/>
              </a:solidFill>
            </a:endParaRPr>
          </a:p>
        </p:txBody>
      </p:sp>
      <p:sp>
        <p:nvSpPr>
          <p:cNvPr id="400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Verdana" pitchFamily="34" charset="0"/>
            </a:endParaRPr>
          </a:p>
        </p:txBody>
      </p:sp>
    </p:spTree>
    <p:extLst>
      <p:ext uri="{BB962C8B-B14F-4D97-AF65-F5344CB8AC3E}">
        <p14:creationId xmlns:p14="http://schemas.microsoft.com/office/powerpoint/2010/main" val="3025185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t</a:t>
            </a:r>
            <a:r>
              <a:rPr lang="en-US" dirty="0" smtClean="0"/>
              <a:t>wo key benchmarks</a:t>
            </a:r>
            <a:r>
              <a:rPr lang="en-US" baseline="0" dirty="0" smtClean="0"/>
              <a:t> in the high performance arena are the Top500 and the Green500.</a:t>
            </a:r>
          </a:p>
          <a:p>
            <a:endParaRPr lang="en-US" baseline="0" dirty="0" smtClean="0"/>
          </a:p>
          <a:p>
            <a:r>
              <a:rPr lang="en-US" baseline="0" dirty="0" smtClean="0"/>
              <a:t>The Top500 which measures the fastest supercomputers in the world had 25 entries based on EPSD in 2012.  What is even more impressive is that if you look at the top 20% of that list, 12 are built on EPSD, and 5 of 7 of the growing number of entries using Intel® Xeon Phi™ are based on EPSD.</a:t>
            </a:r>
          </a:p>
          <a:p>
            <a:endParaRPr lang="en-US" baseline="0" dirty="0" smtClean="0"/>
          </a:p>
          <a:p>
            <a:r>
              <a:rPr lang="en-US" baseline="0" dirty="0" smtClean="0"/>
              <a:t>What may be even more impressive is the work Cray was able to do with EPSD from a performance per Watt perspective.  The Green500 which measures the top supercomputers based on both performance and power consumption had as it’s top entry an EPSD based system.</a:t>
            </a:r>
          </a:p>
          <a:p>
            <a:endParaRPr lang="en-US" baseline="0" dirty="0" smtClean="0"/>
          </a:p>
          <a:p>
            <a:r>
              <a:rPr lang="en-US" baseline="0" dirty="0" smtClean="0"/>
              <a:t>The top supercomputers in the world are based on EPSD as their platform of choice!</a:t>
            </a:r>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pPr/>
              <a:t>52</a:t>
            </a:fld>
            <a:endParaRPr lang="en-US"/>
          </a:p>
        </p:txBody>
      </p:sp>
    </p:spTree>
    <p:extLst>
      <p:ext uri="{BB962C8B-B14F-4D97-AF65-F5344CB8AC3E}">
        <p14:creationId xmlns:p14="http://schemas.microsoft.com/office/powerpoint/2010/main" val="1515390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Depending on where you’re starting,</a:t>
            </a:r>
            <a:r>
              <a:rPr lang="en-US" baseline="0" dirty="0" smtClean="0"/>
              <a:t> you need to understand the structure of your information, and the decisions that you’ll need to make as a result.</a:t>
            </a:r>
          </a:p>
          <a:p>
            <a:endParaRPr lang="en-US" baseline="0" dirty="0" smtClean="0"/>
          </a:p>
          <a:p>
            <a:r>
              <a:rPr lang="en-US" baseline="0" dirty="0" smtClean="0"/>
              <a:t>Many traditional companies have an established data repository, which has advantages and disadvantages.  Your understanding of your data structure benefits your company in terms of your ability to analyze what you have, but also makes it difficult to incorporate new and less structured data sources, such as customer feedback, internet trend data, or other new “velocity-based” data sources.  Your operational analytics capabilities will benefit you as you grow your data sources.</a:t>
            </a:r>
          </a:p>
          <a:p>
            <a:endParaRPr lang="en-US" baseline="0" dirty="0" smtClean="0"/>
          </a:p>
          <a:p>
            <a:r>
              <a:rPr lang="en-US" baseline="0" dirty="0" smtClean="0"/>
              <a:t>Newer companies, or those who are expanding in new ways, will likely be approaching the problem from a new direction, and will utilize more of an unstructured data approach.  This will rely more on garnering data from the edge or the cloud instead of using the existing data store that a typical company would have.  As you bring more data from these sources into your environment, it’s likely that the traditional forms of data analytics will only slow your speed to insight.</a:t>
            </a:r>
          </a:p>
          <a:p>
            <a:endParaRPr lang="en-US" baseline="0" dirty="0" smtClean="0"/>
          </a:p>
          <a:p>
            <a:r>
              <a:rPr lang="en-US" baseline="0" dirty="0" smtClean="0"/>
              <a:t>Often the most daunting task is combining the existing structured data set with the non-relational inputs to get the most insight out of all your data.  This is a relatively new area of enterprise computing, and there are a variety of emerging solutions that you can use.</a:t>
            </a:r>
          </a:p>
          <a:p>
            <a:endParaRPr lang="en-US" baseline="0" dirty="0" smtClean="0"/>
          </a:p>
          <a:p>
            <a:r>
              <a:rPr lang="en-US" baseline="0" dirty="0" smtClean="0"/>
              <a:t>For these reasons, it’s important to understand the tools that are available to you to process data.  It’s also important to build the right hardware environment to best process your data.</a:t>
            </a:r>
            <a:endParaRPr lang="en-US" dirty="0" smtClean="0"/>
          </a:p>
        </p:txBody>
      </p:sp>
      <p:sp>
        <p:nvSpPr>
          <p:cNvPr id="4" name="Slide Number Placeholder 3"/>
          <p:cNvSpPr>
            <a:spLocks noGrp="1"/>
          </p:cNvSpPr>
          <p:nvPr>
            <p:ph type="sldNum" sz="quarter" idx="10"/>
          </p:nvPr>
        </p:nvSpPr>
        <p:spPr/>
        <p:txBody>
          <a:bodyPr/>
          <a:lstStyle/>
          <a:p>
            <a:pPr>
              <a:defRPr/>
            </a:pPr>
            <a:fld id="{9766D250-F84D-4901-BE84-BAD104AE6B30}" type="slidenum">
              <a:rPr lang="en-US" smtClean="0"/>
              <a:pPr>
                <a:defRPr/>
              </a:pPr>
              <a:t>53</a:t>
            </a:fld>
            <a:endParaRPr lang="en-US" dirty="0"/>
          </a:p>
        </p:txBody>
      </p:sp>
    </p:spTree>
    <p:extLst>
      <p:ext uri="{BB962C8B-B14F-4D97-AF65-F5344CB8AC3E}">
        <p14:creationId xmlns:p14="http://schemas.microsoft.com/office/powerpoint/2010/main" val="2365082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It’s no surprise</a:t>
            </a:r>
            <a:r>
              <a:rPr lang="en-US" baseline="0" dirty="0" smtClean="0"/>
              <a:t> that the amount of data being generated is growing at a phenomenal rate.  In the next decade the rate of information generated will grow nearly 15x, powered by a variety of inputs, from cloud to the growth of clients to the increase in machine-to-machine communication.</a:t>
            </a:r>
            <a:endParaRPr lang="en-US" dirty="0" smtClean="0"/>
          </a:p>
          <a:p>
            <a:endParaRPr lang="en-US" dirty="0" smtClean="0"/>
          </a:p>
          <a:p>
            <a:r>
              <a:rPr lang="en-US" dirty="0" smtClean="0"/>
              <a:t>Big Data has always been with us,</a:t>
            </a:r>
            <a:r>
              <a:rPr lang="en-US" baseline="0" dirty="0" smtClean="0"/>
              <a:t> and it’s likely that it exists in many places in your environment.  If you have a website that accepts comments, you have the potential to mine those comments to make your business better.  If you have industrial controls in your manufacturing environment, the data from those could increase your profits.  Your employees are also one of your best indicators of how business runs, and the ability to use information to make their jobs easier could greatly benefit your company.</a:t>
            </a:r>
          </a:p>
          <a:p>
            <a:endParaRPr lang="en-US" baseline="0" dirty="0" smtClean="0"/>
          </a:p>
          <a:p>
            <a:r>
              <a:rPr lang="en-US" baseline="0" dirty="0" smtClean="0"/>
              <a:t>All of this data provides a gold mine of information and decision process… if you have the capability to mine that data to get those insights.  As the volume, variety, and velocity of data continues to grow, the opportunities to draw on the data will also increase.  And that means insight and value to your business.</a:t>
            </a:r>
            <a:endParaRPr lang="en-US" dirty="0" smtClean="0"/>
          </a:p>
          <a:p>
            <a:endParaRPr lang="en-US" dirty="0"/>
          </a:p>
        </p:txBody>
      </p:sp>
      <p:sp>
        <p:nvSpPr>
          <p:cNvPr id="4" name="Slide Number Placeholder 3"/>
          <p:cNvSpPr>
            <a:spLocks noGrp="1"/>
          </p:cNvSpPr>
          <p:nvPr>
            <p:ph type="sldNum" sz="quarter" idx="10"/>
          </p:nvPr>
        </p:nvSpPr>
        <p:spPr/>
        <p:txBody>
          <a:bodyPr/>
          <a:lstStyle/>
          <a:p>
            <a:fld id="{9434E82C-A299-455A-B837-DA62E65D806A}" type="slidenum">
              <a:rPr lang="en-US" smtClean="0"/>
              <a:t>54</a:t>
            </a:fld>
            <a:endParaRPr lang="en-US"/>
          </a:p>
        </p:txBody>
      </p:sp>
    </p:spTree>
    <p:extLst>
      <p:ext uri="{BB962C8B-B14F-4D97-AF65-F5344CB8AC3E}">
        <p14:creationId xmlns:p14="http://schemas.microsoft.com/office/powerpoint/2010/main" val="4181004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u="none" baseline="0" dirty="0" smtClean="0"/>
          </a:p>
          <a:p>
            <a:endParaRPr lang="en-US" u="none" baseline="0" dirty="0" smtClean="0"/>
          </a:p>
          <a:p>
            <a:endParaRPr lang="en-US" dirty="0"/>
          </a:p>
        </p:txBody>
      </p:sp>
      <p:sp>
        <p:nvSpPr>
          <p:cNvPr id="4" name="Slide Number Placeholder 3"/>
          <p:cNvSpPr>
            <a:spLocks noGrp="1"/>
          </p:cNvSpPr>
          <p:nvPr>
            <p:ph type="sldNum" sz="quarter" idx="10"/>
          </p:nvPr>
        </p:nvSpPr>
        <p:spPr/>
        <p:txBody>
          <a:bodyPr/>
          <a:lstStyle/>
          <a:p>
            <a:fld id="{9DCB2055-D987-44DE-B441-B8A377AE6373}" type="slidenum">
              <a:rPr lang="en-US" smtClean="0"/>
              <a:pPr/>
              <a:t>55</a:t>
            </a:fld>
            <a:endParaRPr lang="en-US"/>
          </a:p>
        </p:txBody>
      </p:sp>
    </p:spTree>
    <p:extLst>
      <p:ext uri="{BB962C8B-B14F-4D97-AF65-F5344CB8AC3E}">
        <p14:creationId xmlns:p14="http://schemas.microsoft.com/office/powerpoint/2010/main" val="389162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just"/>
            <a:endParaRPr lang="en-US" sz="1600" baseline="0" dirty="0" smtClean="0"/>
          </a:p>
        </p:txBody>
      </p:sp>
      <p:sp>
        <p:nvSpPr>
          <p:cNvPr id="4" name="Slide Number Placeholder 3"/>
          <p:cNvSpPr>
            <a:spLocks noGrp="1"/>
          </p:cNvSpPr>
          <p:nvPr>
            <p:ph type="sldNum" sz="quarter" idx="10"/>
          </p:nvPr>
        </p:nvSpPr>
        <p:spPr/>
        <p:txBody>
          <a:bodyPr/>
          <a:lstStyle/>
          <a:p>
            <a:fld id="{9DCB2055-D987-44DE-B441-B8A377AE6373}" type="slidenum">
              <a:rPr lang="en-US" smtClean="0"/>
              <a:pPr/>
              <a:t>7</a:t>
            </a:fld>
            <a:endParaRPr lang="en-US"/>
          </a:p>
        </p:txBody>
      </p:sp>
    </p:spTree>
    <p:extLst>
      <p:ext uri="{BB962C8B-B14F-4D97-AF65-F5344CB8AC3E}">
        <p14:creationId xmlns:p14="http://schemas.microsoft.com/office/powerpoint/2010/main" val="307696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A6F3935-D3DA-42D2-9DF8-FD5D451B1864}"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48724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0"/>
            <a:ext cx="5283200" cy="2971800"/>
          </a:xfrm>
        </p:spPr>
      </p:sp>
      <p:sp>
        <p:nvSpPr>
          <p:cNvPr id="3" name="Notes Placeholder 2"/>
          <p:cNvSpPr>
            <a:spLocks noGrp="1"/>
          </p:cNvSpPr>
          <p:nvPr>
            <p:ph type="body" idx="1"/>
          </p:nvPr>
        </p:nvSpPr>
        <p:spPr>
          <a:xfrm>
            <a:off x="171449" y="2941774"/>
            <a:ext cx="6410325" cy="5364025"/>
          </a:xfrm>
        </p:spPr>
        <p:txBody>
          <a:bodyPr>
            <a:normAutofit fontScale="62500" lnSpcReduction="20000"/>
          </a:bodyPr>
          <a:lstStyle/>
          <a:p>
            <a:r>
              <a:rPr lang="en-US" sz="1000" dirty="0" smtClean="0"/>
              <a:t>We have a strong growth story for the datacenter and connect systems group because the underlying drivers are dynamic and compelling:</a:t>
            </a: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ISG:</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effectLst/>
              </a:rPr>
              <a:t>Per Cisco:</a:t>
            </a:r>
            <a:r>
              <a:rPr lang="en-US" sz="1000" baseline="0" dirty="0" smtClean="0">
                <a:effectLst/>
              </a:rPr>
              <a:t> </a:t>
            </a:r>
            <a:r>
              <a:rPr lang="en-US" sz="1000" dirty="0" smtClean="0">
                <a:effectLst/>
              </a:rPr>
              <a:t>The proliferation of tablets, mobile phones, and other smart devices as well as machine-to-machine (M2M) connections are driving up the demand for connectivity. By 2016, the forecast projects there will be nearly 18.9 billion network connections compared with 10.3 billion in 2011. By 2016, there are expected to be 3.4 billion Internet users</a:t>
            </a:r>
            <a:r>
              <a:rPr lang="en-US" sz="1000" baseline="0" dirty="0" smtClean="0">
                <a:effectLst/>
              </a:rPr>
              <a:t> </a:t>
            </a:r>
            <a:r>
              <a:rPr lang="en-US" sz="1000" dirty="0" smtClean="0">
                <a:effectLst/>
              </a:rPr>
              <a:t>about 45 percent of the world's projected population</a:t>
            </a:r>
            <a:r>
              <a:rPr lang="en-US" sz="1000" baseline="0" dirty="0" smtClean="0">
                <a:effectLst/>
              </a:rPr>
              <a:t> (7.3B)</a:t>
            </a:r>
            <a:r>
              <a:rPr lang="en-US" sz="1000" dirty="0" smtClean="0">
                <a:effectLst/>
              </a:rPr>
              <a:t>. Works</a:t>
            </a:r>
            <a:r>
              <a:rPr lang="en-US" sz="1000" baseline="0" dirty="0" smtClean="0">
                <a:effectLst/>
              </a:rPr>
              <a:t> out to 2.6 devices per person or 5.6 per internet user.  Advanced economies will be above this average: </a:t>
            </a:r>
            <a:r>
              <a:rPr lang="en-US" sz="1000" kern="1200" dirty="0" smtClean="0">
                <a:solidFill>
                  <a:schemeClr val="tx1"/>
                </a:solidFill>
                <a:effectLst/>
              </a:rPr>
              <a:t>A </a:t>
            </a:r>
            <a:r>
              <a:rPr lang="en-US" sz="1000" u="sng" kern="1200" dirty="0" smtClean="0">
                <a:solidFill>
                  <a:schemeClr val="tx1"/>
                </a:solidFill>
                <a:effectLst/>
                <a:hlinkClick r:id="rId3"/>
              </a:rPr>
              <a:t>report from the OECD</a:t>
            </a:r>
            <a:r>
              <a:rPr lang="en-US" sz="1000" kern="1200" dirty="0" smtClean="0">
                <a:solidFill>
                  <a:schemeClr val="tx1"/>
                </a:solidFill>
                <a:effectLst/>
              </a:rPr>
              <a:t> on the internet of things estimates that a family of four will go from having an average of 10 devices connected to the internet now to 25 in 2017 (6.25 per user)</a:t>
            </a:r>
            <a:endParaRPr lang="en-US" sz="1000" b="0" i="0" u="none" strike="noStrike" kern="1200" baseline="0" dirty="0" smtClean="0">
              <a:solidFill>
                <a:schemeClr val="tx1"/>
              </a:solidFill>
            </a:endParaRPr>
          </a:p>
          <a:p>
            <a:endParaRPr lang="en-US" sz="1000" b="0" i="0" u="none" strike="noStrike" kern="1200" baseline="0" dirty="0" smtClean="0">
              <a:solidFill>
                <a:schemeClr val="tx1"/>
              </a:solidFill>
            </a:endParaRPr>
          </a:p>
          <a:p>
            <a:r>
              <a:rPr lang="en-US" sz="1000" dirty="0" smtClean="0"/>
              <a:t>On the intelligent systems side – there’s a very wide range of estimates on the device to server ratio</a:t>
            </a:r>
            <a:r>
              <a:rPr lang="en-US" sz="1000" dirty="0"/>
              <a:t>. In energy, we have pilots in which intelligent systems are placed in the energy substation to optimize and balance energy in real time at a local level, while servers aggregate and analyze data across the entire energy grid.  In this case, there is about 1 server for every 65 intelligent systems at the edge</a:t>
            </a:r>
            <a:r>
              <a:rPr lang="en-US" sz="1000" dirty="0" smtClean="0"/>
              <a:t>.  </a:t>
            </a:r>
            <a:r>
              <a:rPr lang="en-US" sz="1000" kern="1200" dirty="0" smtClean="0">
                <a:solidFill>
                  <a:schemeClr val="tx1"/>
                </a:solidFill>
              </a:rPr>
              <a:t>Digital signs and kiosks drive 1 server for every 20 devices. Other high</a:t>
            </a:r>
            <a:r>
              <a:rPr lang="en-US" sz="1000" kern="1200" baseline="0" dirty="0" smtClean="0">
                <a:solidFill>
                  <a:schemeClr val="tx1"/>
                </a:solidFill>
              </a:rPr>
              <a:t> end example digital camera = 6:1 ratio for facial analysis. </a:t>
            </a:r>
          </a:p>
          <a:p>
            <a:r>
              <a:rPr lang="en-US" sz="1000" kern="1200" baseline="0" dirty="0" smtClean="0">
                <a:solidFill>
                  <a:schemeClr val="tx1"/>
                </a:solidFill>
              </a:rPr>
              <a:t> </a:t>
            </a:r>
          </a:p>
          <a:p>
            <a:r>
              <a:rPr lang="en-US" sz="1000" b="0" i="0" u="none" strike="noStrike" kern="1200" baseline="0" dirty="0" smtClean="0">
                <a:solidFill>
                  <a:schemeClr val="tx1"/>
                </a:solidFill>
              </a:rPr>
              <a:t>Cloud: </a:t>
            </a:r>
          </a:p>
          <a:p>
            <a:pPr lvl="0">
              <a:defRPr/>
            </a:pPr>
            <a:r>
              <a:rPr lang="en-US" sz="1000" dirty="0" smtClean="0"/>
              <a:t>Gartner </a:t>
            </a:r>
            <a:r>
              <a:rPr lang="en-US" sz="1000" dirty="0"/>
              <a:t>estimates total cloud services spending at $200B in 2016 is more than double that of 2011 ($~90B). Global </a:t>
            </a:r>
            <a:r>
              <a:rPr lang="en-US" sz="1000" kern="1200" dirty="0" smtClean="0">
                <a:solidFill>
                  <a:schemeClr val="tx1"/>
                </a:solidFill>
                <a:effectLst/>
              </a:rPr>
              <a:t>cloud IP traffic will increase six-fold over the next 5 years. Global cloud IP traffic will account for nearly two-thirds of total data center traffic by 2016.  Fastest growing</a:t>
            </a:r>
            <a:r>
              <a:rPr lang="en-US" sz="1000" kern="1200" baseline="0" dirty="0" smtClean="0">
                <a:solidFill>
                  <a:schemeClr val="tx1"/>
                </a:solidFill>
                <a:effectLst/>
              </a:rPr>
              <a:t> DCSG business segment: &gt;25% CAGR is our last public forecast </a:t>
            </a:r>
            <a:r>
              <a:rPr lang="en-US" sz="1000" dirty="0" smtClean="0"/>
              <a:t>Beyond the CPU, we have 2X attach rate of non-CPU revenues than average in cloud – for every $1 of CPU revenue, we garner up to $.50 of non-CPU revenue </a:t>
            </a:r>
          </a:p>
          <a:p>
            <a:endParaRPr lang="en-US" sz="1000" dirty="0" smtClean="0"/>
          </a:p>
          <a:p>
            <a:r>
              <a:rPr lang="en-US" sz="1000" dirty="0" smtClean="0"/>
              <a:t>Big</a:t>
            </a:r>
            <a:r>
              <a:rPr lang="en-US" sz="1000" baseline="0" dirty="0" smtClean="0"/>
              <a:t> Data:</a:t>
            </a:r>
          </a:p>
          <a:p>
            <a:r>
              <a:rPr lang="en-US" sz="1000" kern="1200" dirty="0" smtClean="0">
                <a:solidFill>
                  <a:schemeClr val="tx1"/>
                </a:solidFill>
                <a:effectLst/>
              </a:rPr>
              <a:t>The overall market for Big Data technology — hardware, software and services — is projected to increase to $23.7 billion by 2016, from $8.1 billion last year, according to IDC</a:t>
            </a:r>
          </a:p>
          <a:p>
            <a:endParaRPr lang="en-US" sz="1000" baseline="0" dirty="0" smtClean="0"/>
          </a:p>
          <a:p>
            <a:r>
              <a:rPr lang="en-US" sz="1000" dirty="0" smtClean="0"/>
              <a:t>More than 75 percent of midsize to large businesses are implementing big data-related solutions within the next 12 months — with customer care, marketing and sales departments increasingly driving demand, according to new Microsoft Corp. research (http://www.microsoft.com/en-us/news/Press/2013/Feb13/02-11BigDataRoundupPR.aspx)</a:t>
            </a:r>
          </a:p>
          <a:p>
            <a:endParaRPr lang="en-US" sz="1000" baseline="0" dirty="0" smtClean="0"/>
          </a:p>
          <a:p>
            <a:r>
              <a:rPr lang="en-US" sz="1000" i="0" kern="1200" dirty="0" smtClean="0">
                <a:solidFill>
                  <a:schemeClr val="tx1"/>
                </a:solidFill>
                <a:effectLst/>
              </a:rPr>
              <a:t>Per Morgan</a:t>
            </a:r>
            <a:r>
              <a:rPr lang="en-US" sz="1000" i="0" kern="1200" baseline="0" dirty="0" smtClean="0">
                <a:solidFill>
                  <a:schemeClr val="tx1"/>
                </a:solidFill>
                <a:effectLst/>
              </a:rPr>
              <a:t> Stanley CIO survey: </a:t>
            </a:r>
            <a:r>
              <a:rPr lang="en-US" sz="1000" b="0" i="0" u="none" strike="noStrike" kern="1200" baseline="0" dirty="0" smtClean="0">
                <a:solidFill>
                  <a:schemeClr val="tx1"/>
                </a:solidFill>
                <a:effectLst/>
              </a:rPr>
              <a:t>34 </a:t>
            </a:r>
            <a:r>
              <a:rPr lang="en-US" sz="1000" b="0" i="0" u="none" strike="noStrike" kern="1200" baseline="0" dirty="0" smtClean="0">
                <a:solidFill>
                  <a:schemeClr val="tx1"/>
                </a:solidFill>
              </a:rPr>
              <a:t>% of surveyed CIOs expect to increase analytics spending over the next three years (</a:t>
            </a:r>
            <a:r>
              <a:rPr lang="en-US" sz="1000" b="0" i="0" u="none" strike="noStrike" kern="1200" baseline="0" dirty="0" err="1" smtClean="0">
                <a:solidFill>
                  <a:schemeClr val="tx1"/>
                </a:solidFill>
              </a:rPr>
              <a:t>vs</a:t>
            </a:r>
            <a:r>
              <a:rPr lang="en-US" sz="1000" b="0" i="0" u="none" strike="noStrike" kern="1200" baseline="0" dirty="0" smtClean="0">
                <a:solidFill>
                  <a:schemeClr val="tx1"/>
                </a:solidFill>
              </a:rPr>
              <a:t> 13% that said they would decrease analytics spending)</a:t>
            </a:r>
            <a:endParaRPr lang="en-US" sz="1000" i="0" kern="1200" dirty="0" smtClean="0">
              <a:solidFill>
                <a:schemeClr val="tx1"/>
              </a:solidFill>
              <a:effectLst/>
            </a:endParaRPr>
          </a:p>
          <a:p>
            <a:endParaRPr lang="en-US" sz="1000" baseline="0" dirty="0" smtClean="0"/>
          </a:p>
          <a:p>
            <a:r>
              <a:rPr lang="en-US" sz="1000" baseline="0" dirty="0" smtClean="0"/>
              <a:t>HPC:</a:t>
            </a:r>
          </a:p>
          <a:p>
            <a:r>
              <a:rPr lang="en-US" sz="1000" kern="1200" dirty="0" smtClean="0">
                <a:solidFill>
                  <a:schemeClr val="tx1"/>
                </a:solidFill>
                <a:effectLst/>
              </a:rPr>
              <a:t>Top500 public data on how fast this portion of the market is growing:</a:t>
            </a:r>
            <a:r>
              <a:rPr lang="en-US" sz="1000" kern="1200" baseline="0" dirty="0" smtClean="0">
                <a:solidFill>
                  <a:schemeClr val="tx1"/>
                </a:solidFill>
                <a:effectLst/>
              </a:rPr>
              <a:t> </a:t>
            </a:r>
            <a:endParaRPr lang="en-US" sz="1000" kern="1200" dirty="0" smtClean="0">
              <a:solidFill>
                <a:schemeClr val="tx1"/>
              </a:solidFill>
              <a:effectLst/>
            </a:endParaRPr>
          </a:p>
          <a:p>
            <a:pPr lvl="0"/>
            <a:r>
              <a:rPr lang="en-US" sz="1000" kern="1200" dirty="0" smtClean="0">
                <a:solidFill>
                  <a:schemeClr val="tx1"/>
                </a:solidFill>
                <a:effectLst/>
              </a:rPr>
              <a:t>The total FLOP’s on the Top500 has been growing at a ~72% CAGR; FLOP’s for the #1 machine is ~106%, and the Top10 ~116%</a:t>
            </a:r>
            <a:r>
              <a:rPr lang="en-US" sz="1000" kern="1200" baseline="0" dirty="0" smtClean="0">
                <a:solidFill>
                  <a:schemeClr val="tx1"/>
                </a:solidFill>
                <a:effectLst/>
              </a:rPr>
              <a:t> </a:t>
            </a:r>
            <a:r>
              <a:rPr lang="en-US" sz="1000" kern="1200" dirty="0" smtClean="0">
                <a:solidFill>
                  <a:schemeClr val="tx1"/>
                </a:solidFill>
                <a:effectLst/>
              </a:rPr>
              <a:t>CAGR from November 2007 to November 2012</a:t>
            </a:r>
          </a:p>
          <a:p>
            <a:pPr lvl="0"/>
            <a:r>
              <a:rPr lang="en-US" sz="1000" kern="1200" dirty="0" smtClean="0">
                <a:solidFill>
                  <a:schemeClr val="tx1"/>
                </a:solidFill>
                <a:effectLst/>
              </a:rPr>
              <a:t>Total number of “cores” has been growing ~ 55% over the same timeframe</a:t>
            </a:r>
          </a:p>
          <a:p>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AE77C2DF-05E4-4232-B399-060ED90BE071}" type="slidenum">
              <a:rPr lang="en-US" smtClean="0"/>
              <a:t>9</a:t>
            </a:fld>
            <a:endParaRPr lang="en-US"/>
          </a:p>
        </p:txBody>
      </p:sp>
    </p:spTree>
    <p:extLst>
      <p:ext uri="{BB962C8B-B14F-4D97-AF65-F5344CB8AC3E}">
        <p14:creationId xmlns:p14="http://schemas.microsoft.com/office/powerpoint/2010/main" val="361909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0" marR="0" lvl="0" indent="0" algn="l" defTabSz="146304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03CA5F3C-0D58-4F3F-A0ED-DC80189319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0210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Today we’re announcing ISF and that is about defining an interoperable framework for the internet of things.  Going forward, our next step will be to unlock the data that exists on intelligent systems, especially in legacy environments like manufacturing where there is a lot of data collected, but not necessarily analyzed.  To do this we’ll enable new devices and capabilities through are ecosystem that start to collect, aggregate and filter data from the edge.  For instance, a temperature sensor only needs to communicate changes in temperature or an airplane or car needs to pre-process the terabytes of data that are generated on-board to identify the relevant bytes, increasing the value of data that is analyzed and decreasing the cost.  This will drive opportunities in new categories of devices, the data aggregators, drive upsell in our current business as intelligent systems need to pre-process data and will increase investment in the data center using the data from intelligent systems</a:t>
            </a:r>
            <a:endParaRPr lang="en-US" dirty="0"/>
          </a:p>
        </p:txBody>
      </p:sp>
      <p:sp>
        <p:nvSpPr>
          <p:cNvPr id="4" name="Slide Number Placeholder 3"/>
          <p:cNvSpPr>
            <a:spLocks noGrp="1"/>
          </p:cNvSpPr>
          <p:nvPr>
            <p:ph type="sldNum" sz="quarter" idx="10"/>
          </p:nvPr>
        </p:nvSpPr>
        <p:spPr/>
        <p:txBody>
          <a:bodyPr/>
          <a:lstStyle/>
          <a:p>
            <a:pPr>
              <a:defRPr/>
            </a:pPr>
            <a:fld id="{6B54BC17-A854-4E92-829D-E97578C022DD}"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535337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3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709" t="9743" r="28244" b="10250"/>
          <a:stretch/>
        </p:blipFill>
        <p:spPr>
          <a:xfrm>
            <a:off x="4569555" y="-63061"/>
            <a:ext cx="4669038" cy="5301155"/>
          </a:xfrm>
          <a:prstGeom prst="rect">
            <a:avLst/>
          </a:prstGeom>
        </p:spPr>
      </p:pic>
      <p:grpSp>
        <p:nvGrpSpPr>
          <p:cNvPr id="4" name="Group 3"/>
          <p:cNvGrpSpPr/>
          <p:nvPr userDrawn="1"/>
        </p:nvGrpSpPr>
        <p:grpSpPr>
          <a:xfrm>
            <a:off x="-11430" y="1440180"/>
            <a:ext cx="6763454" cy="1451610"/>
            <a:chOff x="-11430" y="1440180"/>
            <a:chExt cx="6763454" cy="145161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1655" r="34925" b="81838"/>
            <a:stretch/>
          </p:blipFill>
          <p:spPr>
            <a:xfrm flipV="1">
              <a:off x="6397006" y="1828799"/>
              <a:ext cx="355018" cy="1060502"/>
            </a:xfrm>
            <a:prstGeom prst="rect">
              <a:avLst/>
            </a:prstGeom>
          </p:spPr>
        </p:pic>
        <p:sp>
          <p:nvSpPr>
            <p:cNvPr id="10" name="Freeform 9"/>
            <p:cNvSpPr/>
            <p:nvPr userDrawn="1"/>
          </p:nvSpPr>
          <p:spPr>
            <a:xfrm>
              <a:off x="-11430" y="1440180"/>
              <a:ext cx="6412230" cy="1451610"/>
            </a:xfrm>
            <a:custGeom>
              <a:avLst/>
              <a:gdLst>
                <a:gd name="connsiteX0" fmla="*/ 0 w 6412230"/>
                <a:gd name="connsiteY0" fmla="*/ 0 h 1451610"/>
                <a:gd name="connsiteX1" fmla="*/ 4949190 w 6412230"/>
                <a:gd name="connsiteY1" fmla="*/ 0 h 1451610"/>
                <a:gd name="connsiteX2" fmla="*/ 5349240 w 6412230"/>
                <a:gd name="connsiteY2" fmla="*/ 388620 h 1451610"/>
                <a:gd name="connsiteX3" fmla="*/ 6412230 w 6412230"/>
                <a:gd name="connsiteY3" fmla="*/ 388620 h 1451610"/>
                <a:gd name="connsiteX4" fmla="*/ 6412230 w 6412230"/>
                <a:gd name="connsiteY4" fmla="*/ 1451610 h 1451610"/>
                <a:gd name="connsiteX5" fmla="*/ 0 w 6412230"/>
                <a:gd name="connsiteY5" fmla="*/ 1451610 h 1451610"/>
                <a:gd name="connsiteX6" fmla="*/ 0 w 6412230"/>
                <a:gd name="connsiteY6" fmla="*/ 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2230" h="1451610">
                  <a:moveTo>
                    <a:pt x="0" y="0"/>
                  </a:moveTo>
                  <a:lnTo>
                    <a:pt x="4949190" y="0"/>
                  </a:lnTo>
                  <a:lnTo>
                    <a:pt x="5349240" y="388620"/>
                  </a:lnTo>
                  <a:lnTo>
                    <a:pt x="6412230" y="388620"/>
                  </a:lnTo>
                  <a:lnTo>
                    <a:pt x="6412230" y="1451610"/>
                  </a:lnTo>
                  <a:lnTo>
                    <a:pt x="0" y="1451610"/>
                  </a:lnTo>
                  <a:lnTo>
                    <a:pt x="0" y="0"/>
                  </a:lnTo>
                  <a:close/>
                </a:path>
              </a:pathLst>
            </a:custGeom>
            <a:gradFill>
              <a:gsLst>
                <a:gs pos="100000">
                  <a:srgbClr val="0071C5"/>
                </a:gs>
                <a:gs pos="0">
                  <a:srgbClr val="00AEE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userDrawn="1"/>
        </p:nvSpPr>
        <p:spPr>
          <a:xfrm>
            <a:off x="2327992" y="2754630"/>
            <a:ext cx="3749040" cy="788670"/>
          </a:xfrm>
          <a:custGeom>
            <a:avLst/>
            <a:gdLst>
              <a:gd name="connsiteX0" fmla="*/ 308610 w 3749040"/>
              <a:gd name="connsiteY0" fmla="*/ 0 h 788670"/>
              <a:gd name="connsiteX1" fmla="*/ 3749040 w 3749040"/>
              <a:gd name="connsiteY1" fmla="*/ 0 h 788670"/>
              <a:gd name="connsiteX2" fmla="*/ 3749040 w 3749040"/>
              <a:gd name="connsiteY2" fmla="*/ 788670 h 788670"/>
              <a:gd name="connsiteX3" fmla="*/ 1051560 w 3749040"/>
              <a:gd name="connsiteY3" fmla="*/ 788670 h 788670"/>
              <a:gd name="connsiteX4" fmla="*/ 1051560 w 3749040"/>
              <a:gd name="connsiteY4" fmla="*/ 617220 h 788670"/>
              <a:gd name="connsiteX5" fmla="*/ 0 w 3749040"/>
              <a:gd name="connsiteY5" fmla="*/ 617220 h 788670"/>
              <a:gd name="connsiteX6" fmla="*/ 0 w 3749040"/>
              <a:gd name="connsiteY6" fmla="*/ 217170 h 788670"/>
              <a:gd name="connsiteX7" fmla="*/ 320040 w 3749040"/>
              <a:gd name="connsiteY7" fmla="*/ 217170 h 788670"/>
              <a:gd name="connsiteX8" fmla="*/ 308610 w 3749040"/>
              <a:gd name="connsiteY8" fmla="*/ 0 h 78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40" h="788670">
                <a:moveTo>
                  <a:pt x="308610" y="0"/>
                </a:moveTo>
                <a:lnTo>
                  <a:pt x="3749040" y="0"/>
                </a:lnTo>
                <a:lnTo>
                  <a:pt x="3749040" y="788670"/>
                </a:lnTo>
                <a:lnTo>
                  <a:pt x="1051560" y="788670"/>
                </a:lnTo>
                <a:lnTo>
                  <a:pt x="1051560" y="617220"/>
                </a:lnTo>
                <a:lnTo>
                  <a:pt x="0" y="617220"/>
                </a:lnTo>
                <a:lnTo>
                  <a:pt x="0" y="217170"/>
                </a:lnTo>
                <a:lnTo>
                  <a:pt x="320040" y="217170"/>
                </a:lnTo>
                <a:lnTo>
                  <a:pt x="308610" y="0"/>
                </a:lnTo>
                <a:close/>
              </a:path>
            </a:pathLst>
          </a:custGeom>
          <a:solidFill>
            <a:srgbClr val="00428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0890" y="1732730"/>
            <a:ext cx="7772400" cy="1102519"/>
          </a:xfr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19712" y="2979427"/>
            <a:ext cx="3736317" cy="947997"/>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6" descr="C:\Users\giom\Desktop\SMYLE March 2012\logos.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379" t="13799" r="11657" b="25273"/>
          <a:stretch/>
        </p:blipFill>
        <p:spPr bwMode="auto">
          <a:xfrm>
            <a:off x="7839855" y="275665"/>
            <a:ext cx="1124264" cy="754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27964"/>
          <a:stretch/>
        </p:blipFill>
        <p:spPr>
          <a:xfrm>
            <a:off x="104932" y="4347146"/>
            <a:ext cx="1753849" cy="741745"/>
          </a:xfrm>
          <a:prstGeom prst="rect">
            <a:avLst/>
          </a:prstGeom>
        </p:spPr>
      </p:pic>
    </p:spTree>
    <p:extLst>
      <p:ext uri="{BB962C8B-B14F-4D97-AF65-F5344CB8AC3E}">
        <p14:creationId xmlns:p14="http://schemas.microsoft.com/office/powerpoint/2010/main" val="88624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Option 1">
    <p:spTree>
      <p:nvGrpSpPr>
        <p:cNvPr id="1" name=""/>
        <p:cNvGrpSpPr/>
        <p:nvPr/>
      </p:nvGrpSpPr>
      <p:grpSpPr>
        <a:xfrm>
          <a:off x="0" y="0"/>
          <a:ext cx="0" cy="0"/>
          <a:chOff x="0" y="0"/>
          <a:chExt cx="0" cy="0"/>
        </a:xfrm>
      </p:grpSpPr>
      <p:pic>
        <p:nvPicPr>
          <p:cNvPr id="8" name="Picture 7" descr="Intel-Cover2.png"/>
          <p:cNvPicPr>
            <a:picLocks noChangeAspect="1"/>
          </p:cNvPicPr>
          <p:nvPr userDrawn="1"/>
        </p:nvPicPr>
        <p:blipFill>
          <a:blip r:embed="rId2" cstate="print"/>
          <a:stretch>
            <a:fillRect/>
          </a:stretch>
        </p:blipFill>
        <p:spPr>
          <a:xfrm>
            <a:off x="0" y="0"/>
            <a:ext cx="9144000" cy="5143500"/>
          </a:xfrm>
          <a:prstGeom prst="rect">
            <a:avLst/>
          </a:prstGeom>
        </p:spPr>
      </p:pic>
      <p:pic>
        <p:nvPicPr>
          <p:cNvPr id="11" name="Picture 10" descr="Intel-Cover3.png"/>
          <p:cNvPicPr>
            <a:picLocks noChangeAspect="1"/>
          </p:cNvPicPr>
          <p:nvPr userDrawn="1"/>
        </p:nvPicPr>
        <p:blipFill>
          <a:blip r:embed="rId3" cstate="print"/>
          <a:stretch>
            <a:fillRect/>
          </a:stretch>
        </p:blipFill>
        <p:spPr>
          <a:xfrm>
            <a:off x="0" y="3238500"/>
            <a:ext cx="9144000" cy="1905000"/>
          </a:xfrm>
          <a:prstGeom prst="rect">
            <a:avLst/>
          </a:prstGeom>
        </p:spPr>
      </p:pic>
      <p:pic>
        <p:nvPicPr>
          <p:cNvPr id="10" name="Picture 9" descr="Intel-Cover1.png"/>
          <p:cNvPicPr>
            <a:picLocks noChangeAspect="1"/>
          </p:cNvPicPr>
          <p:nvPr userDrawn="1"/>
        </p:nvPicPr>
        <p:blipFill>
          <a:blip r:embed="rId4" cstate="print"/>
          <a:stretch>
            <a:fillRect/>
          </a:stretch>
        </p:blipFill>
        <p:spPr>
          <a:xfrm>
            <a:off x="2209800" y="2762250"/>
            <a:ext cx="6934200" cy="2381250"/>
          </a:xfrm>
          <a:prstGeom prst="rect">
            <a:avLst/>
          </a:prstGeom>
        </p:spPr>
      </p:pic>
      <p:sp>
        <p:nvSpPr>
          <p:cNvPr id="48131" name="Rectangle 3"/>
          <p:cNvSpPr>
            <a:spLocks noGrp="1" noChangeArrowheads="1"/>
          </p:cNvSpPr>
          <p:nvPr>
            <p:ph type="ctrTitle"/>
          </p:nvPr>
        </p:nvSpPr>
        <p:spPr>
          <a:xfrm>
            <a:off x="2653085" y="3665277"/>
            <a:ext cx="5963427" cy="677108"/>
          </a:xfrm>
          <a:prstGeom prst="rect">
            <a:avLst/>
          </a:prstGeom>
        </p:spPr>
        <p:txBody>
          <a:bodyPr wrap="none" anchor="ctr" anchorCtr="0">
            <a:spAutoFit/>
          </a:bodyPr>
          <a:lstStyle>
            <a:lvl1pPr algn="l">
              <a:lnSpc>
                <a:spcPct val="100000"/>
              </a:lnSpc>
              <a:defRPr sz="3800" b="0" i="0">
                <a:solidFill>
                  <a:schemeClr val="bg1"/>
                </a:solidFill>
                <a:latin typeface="+mn-lt"/>
                <a:cs typeface="Neo Sans Intel"/>
              </a:defRPr>
            </a:lvl1pPr>
          </a:lstStyle>
          <a:p>
            <a:r>
              <a:rPr lang="en-US" altLang="ja-JP" dirty="0" smtClean="0"/>
              <a:t>Click to edit Master title style</a:t>
            </a:r>
            <a:endParaRPr lang="en-US" altLang="ja-JP" dirty="0"/>
          </a:p>
        </p:txBody>
      </p:sp>
      <p:sp>
        <p:nvSpPr>
          <p:cNvPr id="48132" name="Rectangle 4"/>
          <p:cNvSpPr>
            <a:spLocks noGrp="1" noChangeArrowheads="1"/>
          </p:cNvSpPr>
          <p:nvPr>
            <p:ph type="subTitle" idx="1" hasCustomPrompt="1"/>
          </p:nvPr>
        </p:nvSpPr>
        <p:spPr>
          <a:xfrm>
            <a:off x="5727818" y="4356497"/>
            <a:ext cx="3416185" cy="338554"/>
          </a:xfrm>
          <a:prstGeom prst="rect">
            <a:avLst/>
          </a:prstGeom>
        </p:spPr>
        <p:txBody>
          <a:bodyPr wrap="square">
            <a:spAutoFit/>
          </a:bodyPr>
          <a:lstStyle>
            <a:lvl1pPr marL="0" indent="0" algn="l">
              <a:lnSpc>
                <a:spcPct val="100000"/>
              </a:lnSpc>
              <a:spcBef>
                <a:spcPts val="0"/>
              </a:spcBef>
              <a:spcAft>
                <a:spcPts val="0"/>
              </a:spcAft>
              <a:defRPr sz="2000" b="0" i="0">
                <a:solidFill>
                  <a:schemeClr val="bg1"/>
                </a:solidFill>
                <a:latin typeface="+mn-lt"/>
                <a:cs typeface="Neo Sans Intel"/>
              </a:defRPr>
            </a:lvl1pPr>
          </a:lstStyle>
          <a:p>
            <a:pPr>
              <a:lnSpc>
                <a:spcPct val="80000"/>
              </a:lnSpc>
              <a:spcAft>
                <a:spcPts val="800"/>
              </a:spcAft>
            </a:pPr>
            <a:r>
              <a:rPr lang="en-US" dirty="0" smtClean="0">
                <a:latin typeface="Verdana" charset="0"/>
              </a:rPr>
              <a:t>Subtitle</a:t>
            </a:r>
          </a:p>
        </p:txBody>
      </p:sp>
      <p:pic>
        <p:nvPicPr>
          <p:cNvPr id="14" name="Picture 13" descr="intel_rgb_3000.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74399" y="226029"/>
            <a:ext cx="865548" cy="428014"/>
          </a:xfrm>
          <a:prstGeom prst="rect">
            <a:avLst/>
          </a:prstGeom>
        </p:spPr>
      </p:pic>
      <p:pic>
        <p:nvPicPr>
          <p:cNvPr id="9" name="Picture 8" descr="Intel-logo-wh.png"/>
          <p:cNvPicPr>
            <a:picLocks noChangeAspect="1"/>
          </p:cNvPicPr>
          <p:nvPr userDrawn="1"/>
        </p:nvPicPr>
        <p:blipFill>
          <a:blip r:embed="rId6" cstate="print"/>
          <a:stretch>
            <a:fillRect/>
          </a:stretch>
        </p:blipFill>
        <p:spPr>
          <a:xfrm>
            <a:off x="7730962" y="3020303"/>
            <a:ext cx="914400" cy="447675"/>
          </a:xfrm>
          <a:prstGeom prst="rect">
            <a:avLst/>
          </a:prstGeom>
        </p:spPr>
      </p:pic>
      <p:sp>
        <p:nvSpPr>
          <p:cNvPr id="15" name="Text Placeholder 14"/>
          <p:cNvSpPr>
            <a:spLocks noGrp="1"/>
          </p:cNvSpPr>
          <p:nvPr>
            <p:ph type="body" sz="quarter" idx="10"/>
          </p:nvPr>
        </p:nvSpPr>
        <p:spPr>
          <a:xfrm>
            <a:off x="5728228" y="4634311"/>
            <a:ext cx="3266954" cy="426091"/>
          </a:xfrm>
        </p:spPr>
        <p:txBody>
          <a:bodyPr/>
          <a:lstStyle>
            <a:lvl1pPr>
              <a:lnSpc>
                <a:spcPct val="100000"/>
              </a:lnSpc>
              <a:defRPr sz="1600">
                <a:solidFill>
                  <a:srgbClr val="FFFFFF"/>
                </a:solidFill>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617671564"/>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Final Slide ALT">
    <p:spTree>
      <p:nvGrpSpPr>
        <p:cNvPr id="1" name=""/>
        <p:cNvGrpSpPr/>
        <p:nvPr/>
      </p:nvGrpSpPr>
      <p:grpSpPr>
        <a:xfrm>
          <a:off x="0" y="0"/>
          <a:ext cx="0" cy="0"/>
          <a:chOff x="0" y="0"/>
          <a:chExt cx="0" cy="0"/>
        </a:xfrm>
      </p:grpSpPr>
      <p:grpSp>
        <p:nvGrpSpPr>
          <p:cNvPr id="2" name="Group 17"/>
          <p:cNvGrpSpPr>
            <a:grpSpLocks noChangeAspect="1"/>
          </p:cNvGrpSpPr>
          <p:nvPr/>
        </p:nvGrpSpPr>
        <p:grpSpPr bwMode="auto">
          <a:xfrm>
            <a:off x="2536723" y="1407629"/>
            <a:ext cx="4070554" cy="2304651"/>
            <a:chOff x="248" y="2908"/>
            <a:chExt cx="816" cy="616"/>
          </a:xfrm>
          <a:solidFill>
            <a:srgbClr val="0860A8"/>
          </a:solidFill>
        </p:grpSpPr>
        <p:sp>
          <p:nvSpPr>
            <p:cNvPr id="20" name="AutoShape 5"/>
            <p:cNvSpPr>
              <a:spLocks noChangeAspect="1" noChangeArrowheads="1" noTextEdit="1"/>
            </p:cNvSpPr>
            <p:nvPr userDrawn="1"/>
          </p:nvSpPr>
          <p:spPr bwMode="auto">
            <a:xfrm>
              <a:off x="248" y="2908"/>
              <a:ext cx="816" cy="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20"/>
            <p:cNvSpPr>
              <a:spLocks noEditPoints="1"/>
            </p:cNvSpPr>
            <p:nvPr userDrawn="1"/>
          </p:nvSpPr>
          <p:spPr bwMode="auto">
            <a:xfrm>
              <a:off x="365" y="3027"/>
              <a:ext cx="576" cy="380"/>
            </a:xfrm>
            <a:custGeom>
              <a:avLst/>
              <a:gdLst>
                <a:gd name="T0" fmla="*/ 1225 w 2881"/>
                <a:gd name="T1" fmla="*/ 1703 h 1899"/>
                <a:gd name="T2" fmla="*/ 1013 w 2881"/>
                <a:gd name="T3" fmla="*/ 1706 h 1899"/>
                <a:gd name="T4" fmla="*/ 810 w 2881"/>
                <a:gd name="T5" fmla="*/ 1691 h 1899"/>
                <a:gd name="T6" fmla="*/ 621 w 2881"/>
                <a:gd name="T7" fmla="*/ 1658 h 1899"/>
                <a:gd name="T8" fmla="*/ 453 w 2881"/>
                <a:gd name="T9" fmla="*/ 1601 h 1899"/>
                <a:gd name="T10" fmla="*/ 312 w 2881"/>
                <a:gd name="T11" fmla="*/ 1521 h 1899"/>
                <a:gd name="T12" fmla="*/ 203 w 2881"/>
                <a:gd name="T13" fmla="*/ 1411 h 1899"/>
                <a:gd name="T14" fmla="*/ 135 w 2881"/>
                <a:gd name="T15" fmla="*/ 1271 h 1899"/>
                <a:gd name="T16" fmla="*/ 114 w 2881"/>
                <a:gd name="T17" fmla="*/ 1086 h 1899"/>
                <a:gd name="T18" fmla="*/ 152 w 2881"/>
                <a:gd name="T19" fmla="*/ 891 h 1899"/>
                <a:gd name="T20" fmla="*/ 239 w 2881"/>
                <a:gd name="T21" fmla="*/ 718 h 1899"/>
                <a:gd name="T22" fmla="*/ 314 w 2881"/>
                <a:gd name="T23" fmla="*/ 544 h 1899"/>
                <a:gd name="T24" fmla="*/ 167 w 2881"/>
                <a:gd name="T25" fmla="*/ 699 h 1899"/>
                <a:gd name="T26" fmla="*/ 62 w 2881"/>
                <a:gd name="T27" fmla="*/ 869 h 1899"/>
                <a:gd name="T28" fmla="*/ 6 w 2881"/>
                <a:gd name="T29" fmla="*/ 1057 h 1899"/>
                <a:gd name="T30" fmla="*/ 6 w 2881"/>
                <a:gd name="T31" fmla="*/ 1260 h 1899"/>
                <a:gd name="T32" fmla="*/ 63 w 2881"/>
                <a:gd name="T33" fmla="*/ 1453 h 1899"/>
                <a:gd name="T34" fmla="*/ 178 w 2881"/>
                <a:gd name="T35" fmla="*/ 1610 h 1899"/>
                <a:gd name="T36" fmla="*/ 350 w 2881"/>
                <a:gd name="T37" fmla="*/ 1736 h 1899"/>
                <a:gd name="T38" fmla="*/ 574 w 2881"/>
                <a:gd name="T39" fmla="*/ 1829 h 1899"/>
                <a:gd name="T40" fmla="*/ 846 w 2881"/>
                <a:gd name="T41" fmla="*/ 1884 h 1899"/>
                <a:gd name="T42" fmla="*/ 1165 w 2881"/>
                <a:gd name="T43" fmla="*/ 1899 h 1899"/>
                <a:gd name="T44" fmla="*/ 1488 w 2881"/>
                <a:gd name="T45" fmla="*/ 1874 h 1899"/>
                <a:gd name="T46" fmla="*/ 1765 w 2881"/>
                <a:gd name="T47" fmla="*/ 1825 h 1899"/>
                <a:gd name="T48" fmla="*/ 2048 w 2881"/>
                <a:gd name="T49" fmla="*/ 1747 h 1899"/>
                <a:gd name="T50" fmla="*/ 2313 w 2881"/>
                <a:gd name="T51" fmla="*/ 1643 h 1899"/>
                <a:gd name="T52" fmla="*/ 2319 w 2881"/>
                <a:gd name="T53" fmla="*/ 1424 h 1899"/>
                <a:gd name="T54" fmla="*/ 2061 w 2881"/>
                <a:gd name="T55" fmla="*/ 1536 h 1899"/>
                <a:gd name="T56" fmla="*/ 1766 w 2881"/>
                <a:gd name="T57" fmla="*/ 1623 h 1899"/>
                <a:gd name="T58" fmla="*/ 1465 w 2881"/>
                <a:gd name="T59" fmla="*/ 1682 h 1899"/>
                <a:gd name="T60" fmla="*/ 2852 w 2881"/>
                <a:gd name="T61" fmla="*/ 481 h 1899"/>
                <a:gd name="T62" fmla="*/ 2771 w 2881"/>
                <a:gd name="T63" fmla="*/ 326 h 1899"/>
                <a:gd name="T64" fmla="*/ 2642 w 2881"/>
                <a:gd name="T65" fmla="*/ 203 h 1899"/>
                <a:gd name="T66" fmla="*/ 2474 w 2881"/>
                <a:gd name="T67" fmla="*/ 108 h 1899"/>
                <a:gd name="T68" fmla="*/ 2272 w 2881"/>
                <a:gd name="T69" fmla="*/ 43 h 1899"/>
                <a:gd name="T70" fmla="*/ 2046 w 2881"/>
                <a:gd name="T71" fmla="*/ 7 h 1899"/>
                <a:gd name="T72" fmla="*/ 1801 w 2881"/>
                <a:gd name="T73" fmla="*/ 1 h 1899"/>
                <a:gd name="T74" fmla="*/ 1545 w 2881"/>
                <a:gd name="T75" fmla="*/ 22 h 1899"/>
                <a:gd name="T76" fmla="*/ 1285 w 2881"/>
                <a:gd name="T77" fmla="*/ 72 h 1899"/>
                <a:gd name="T78" fmla="*/ 1028 w 2881"/>
                <a:gd name="T79" fmla="*/ 150 h 1899"/>
                <a:gd name="T80" fmla="*/ 782 w 2881"/>
                <a:gd name="T81" fmla="*/ 255 h 1899"/>
                <a:gd name="T82" fmla="*/ 627 w 2881"/>
                <a:gd name="T83" fmla="*/ 396 h 1899"/>
                <a:gd name="T84" fmla="*/ 867 w 2881"/>
                <a:gd name="T85" fmla="*/ 288 h 1899"/>
                <a:gd name="T86" fmla="*/ 1118 w 2881"/>
                <a:gd name="T87" fmla="*/ 204 h 1899"/>
                <a:gd name="T88" fmla="*/ 1373 w 2881"/>
                <a:gd name="T89" fmla="*/ 143 h 1899"/>
                <a:gd name="T90" fmla="*/ 1625 w 2881"/>
                <a:gd name="T91" fmla="*/ 109 h 1899"/>
                <a:gd name="T92" fmla="*/ 1869 w 2881"/>
                <a:gd name="T93" fmla="*/ 99 h 1899"/>
                <a:gd name="T94" fmla="*/ 2095 w 2881"/>
                <a:gd name="T95" fmla="*/ 117 h 1899"/>
                <a:gd name="T96" fmla="*/ 2298 w 2881"/>
                <a:gd name="T97" fmla="*/ 163 h 1899"/>
                <a:gd name="T98" fmla="*/ 2470 w 2881"/>
                <a:gd name="T99" fmla="*/ 237 h 1899"/>
                <a:gd name="T100" fmla="*/ 2605 w 2881"/>
                <a:gd name="T101" fmla="*/ 341 h 1899"/>
                <a:gd name="T102" fmla="*/ 2695 w 2881"/>
                <a:gd name="T103" fmla="*/ 475 h 1899"/>
                <a:gd name="T104" fmla="*/ 2733 w 2881"/>
                <a:gd name="T105" fmla="*/ 637 h 1899"/>
                <a:gd name="T106" fmla="*/ 2710 w 2881"/>
                <a:gd name="T107" fmla="*/ 800 h 1899"/>
                <a:gd name="T108" fmla="*/ 2630 w 2881"/>
                <a:gd name="T109" fmla="*/ 951 h 1899"/>
                <a:gd name="T110" fmla="*/ 2500 w 2881"/>
                <a:gd name="T111" fmla="*/ 1078 h 1899"/>
                <a:gd name="T112" fmla="*/ 2493 w 2881"/>
                <a:gd name="T113" fmla="*/ 1251 h 1899"/>
                <a:gd name="T114" fmla="*/ 2626 w 2881"/>
                <a:gd name="T115" fmla="*/ 1168 h 1899"/>
                <a:gd name="T116" fmla="*/ 2742 w 2881"/>
                <a:gd name="T117" fmla="*/ 1050 h 1899"/>
                <a:gd name="T118" fmla="*/ 2830 w 2881"/>
                <a:gd name="T119" fmla="*/ 903 h 1899"/>
                <a:gd name="T120" fmla="*/ 2877 w 2881"/>
                <a:gd name="T121" fmla="*/ 731 h 1899"/>
                <a:gd name="T122" fmla="*/ 2867 w 2881"/>
                <a:gd name="T123" fmla="*/ 539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1" h="1899">
                  <a:moveTo>
                    <a:pt x="1368" y="1693"/>
                  </a:moveTo>
                  <a:lnTo>
                    <a:pt x="1296" y="1699"/>
                  </a:lnTo>
                  <a:lnTo>
                    <a:pt x="1225" y="1703"/>
                  </a:lnTo>
                  <a:lnTo>
                    <a:pt x="1154" y="1706"/>
                  </a:lnTo>
                  <a:lnTo>
                    <a:pt x="1084" y="1706"/>
                  </a:lnTo>
                  <a:lnTo>
                    <a:pt x="1013" y="1706"/>
                  </a:lnTo>
                  <a:lnTo>
                    <a:pt x="945" y="1704"/>
                  </a:lnTo>
                  <a:lnTo>
                    <a:pt x="877" y="1699"/>
                  </a:lnTo>
                  <a:lnTo>
                    <a:pt x="810" y="1691"/>
                  </a:lnTo>
                  <a:lnTo>
                    <a:pt x="745" y="1683"/>
                  </a:lnTo>
                  <a:lnTo>
                    <a:pt x="682" y="1672"/>
                  </a:lnTo>
                  <a:lnTo>
                    <a:pt x="621" y="1658"/>
                  </a:lnTo>
                  <a:lnTo>
                    <a:pt x="563" y="1642"/>
                  </a:lnTo>
                  <a:lnTo>
                    <a:pt x="506" y="1623"/>
                  </a:lnTo>
                  <a:lnTo>
                    <a:pt x="453" y="1601"/>
                  </a:lnTo>
                  <a:lnTo>
                    <a:pt x="402" y="1578"/>
                  </a:lnTo>
                  <a:lnTo>
                    <a:pt x="355" y="1550"/>
                  </a:lnTo>
                  <a:lnTo>
                    <a:pt x="312" y="1521"/>
                  </a:lnTo>
                  <a:lnTo>
                    <a:pt x="271" y="1487"/>
                  </a:lnTo>
                  <a:lnTo>
                    <a:pt x="235" y="1450"/>
                  </a:lnTo>
                  <a:lnTo>
                    <a:pt x="203" y="1411"/>
                  </a:lnTo>
                  <a:lnTo>
                    <a:pt x="176" y="1369"/>
                  </a:lnTo>
                  <a:lnTo>
                    <a:pt x="154" y="1322"/>
                  </a:lnTo>
                  <a:lnTo>
                    <a:pt x="135" y="1271"/>
                  </a:lnTo>
                  <a:lnTo>
                    <a:pt x="121" y="1218"/>
                  </a:lnTo>
                  <a:lnTo>
                    <a:pt x="114" y="1152"/>
                  </a:lnTo>
                  <a:lnTo>
                    <a:pt x="114" y="1086"/>
                  </a:lnTo>
                  <a:lnTo>
                    <a:pt x="120" y="1020"/>
                  </a:lnTo>
                  <a:lnTo>
                    <a:pt x="134" y="955"/>
                  </a:lnTo>
                  <a:lnTo>
                    <a:pt x="152" y="891"/>
                  </a:lnTo>
                  <a:lnTo>
                    <a:pt x="177" y="831"/>
                  </a:lnTo>
                  <a:lnTo>
                    <a:pt x="207" y="773"/>
                  </a:lnTo>
                  <a:lnTo>
                    <a:pt x="239" y="718"/>
                  </a:lnTo>
                  <a:lnTo>
                    <a:pt x="275" y="668"/>
                  </a:lnTo>
                  <a:lnTo>
                    <a:pt x="314" y="622"/>
                  </a:lnTo>
                  <a:lnTo>
                    <a:pt x="314" y="544"/>
                  </a:lnTo>
                  <a:lnTo>
                    <a:pt x="261" y="593"/>
                  </a:lnTo>
                  <a:lnTo>
                    <a:pt x="212" y="645"/>
                  </a:lnTo>
                  <a:lnTo>
                    <a:pt x="167" y="699"/>
                  </a:lnTo>
                  <a:lnTo>
                    <a:pt x="128" y="753"/>
                  </a:lnTo>
                  <a:lnTo>
                    <a:pt x="92" y="810"/>
                  </a:lnTo>
                  <a:lnTo>
                    <a:pt x="62" y="869"/>
                  </a:lnTo>
                  <a:lnTo>
                    <a:pt x="39" y="930"/>
                  </a:lnTo>
                  <a:lnTo>
                    <a:pt x="19" y="992"/>
                  </a:lnTo>
                  <a:lnTo>
                    <a:pt x="6" y="1057"/>
                  </a:lnTo>
                  <a:lnTo>
                    <a:pt x="0" y="1123"/>
                  </a:lnTo>
                  <a:lnTo>
                    <a:pt x="0" y="1191"/>
                  </a:lnTo>
                  <a:lnTo>
                    <a:pt x="6" y="1260"/>
                  </a:lnTo>
                  <a:lnTo>
                    <a:pt x="20" y="1332"/>
                  </a:lnTo>
                  <a:lnTo>
                    <a:pt x="39" y="1393"/>
                  </a:lnTo>
                  <a:lnTo>
                    <a:pt x="63" y="1453"/>
                  </a:lnTo>
                  <a:lnTo>
                    <a:pt x="95" y="1508"/>
                  </a:lnTo>
                  <a:lnTo>
                    <a:pt x="134" y="1560"/>
                  </a:lnTo>
                  <a:lnTo>
                    <a:pt x="178" y="1610"/>
                  </a:lnTo>
                  <a:lnTo>
                    <a:pt x="230" y="1656"/>
                  </a:lnTo>
                  <a:lnTo>
                    <a:pt x="287" y="1698"/>
                  </a:lnTo>
                  <a:lnTo>
                    <a:pt x="350" y="1736"/>
                  </a:lnTo>
                  <a:lnTo>
                    <a:pt x="418" y="1771"/>
                  </a:lnTo>
                  <a:lnTo>
                    <a:pt x="494" y="1801"/>
                  </a:lnTo>
                  <a:lnTo>
                    <a:pt x="574" y="1829"/>
                  </a:lnTo>
                  <a:lnTo>
                    <a:pt x="659" y="1851"/>
                  </a:lnTo>
                  <a:lnTo>
                    <a:pt x="750" y="1869"/>
                  </a:lnTo>
                  <a:lnTo>
                    <a:pt x="846" y="1884"/>
                  </a:lnTo>
                  <a:lnTo>
                    <a:pt x="948" y="1893"/>
                  </a:lnTo>
                  <a:lnTo>
                    <a:pt x="1054" y="1898"/>
                  </a:lnTo>
                  <a:lnTo>
                    <a:pt x="1165" y="1899"/>
                  </a:lnTo>
                  <a:lnTo>
                    <a:pt x="1281" y="1894"/>
                  </a:lnTo>
                  <a:lnTo>
                    <a:pt x="1401" y="1884"/>
                  </a:lnTo>
                  <a:lnTo>
                    <a:pt x="1488" y="1874"/>
                  </a:lnTo>
                  <a:lnTo>
                    <a:pt x="1578" y="1862"/>
                  </a:lnTo>
                  <a:lnTo>
                    <a:pt x="1670" y="1845"/>
                  </a:lnTo>
                  <a:lnTo>
                    <a:pt x="1765" y="1825"/>
                  </a:lnTo>
                  <a:lnTo>
                    <a:pt x="1860" y="1803"/>
                  </a:lnTo>
                  <a:lnTo>
                    <a:pt x="1954" y="1777"/>
                  </a:lnTo>
                  <a:lnTo>
                    <a:pt x="2048" y="1747"/>
                  </a:lnTo>
                  <a:lnTo>
                    <a:pt x="2140" y="1715"/>
                  </a:lnTo>
                  <a:lnTo>
                    <a:pt x="2229" y="1680"/>
                  </a:lnTo>
                  <a:lnTo>
                    <a:pt x="2313" y="1643"/>
                  </a:lnTo>
                  <a:lnTo>
                    <a:pt x="2392" y="1602"/>
                  </a:lnTo>
                  <a:lnTo>
                    <a:pt x="2392" y="1384"/>
                  </a:lnTo>
                  <a:lnTo>
                    <a:pt x="2319" y="1424"/>
                  </a:lnTo>
                  <a:lnTo>
                    <a:pt x="2239" y="1464"/>
                  </a:lnTo>
                  <a:lnTo>
                    <a:pt x="2152" y="1501"/>
                  </a:lnTo>
                  <a:lnTo>
                    <a:pt x="2061" y="1536"/>
                  </a:lnTo>
                  <a:lnTo>
                    <a:pt x="1964" y="1568"/>
                  </a:lnTo>
                  <a:lnTo>
                    <a:pt x="1866" y="1597"/>
                  </a:lnTo>
                  <a:lnTo>
                    <a:pt x="1766" y="1623"/>
                  </a:lnTo>
                  <a:lnTo>
                    <a:pt x="1665" y="1647"/>
                  </a:lnTo>
                  <a:lnTo>
                    <a:pt x="1565" y="1667"/>
                  </a:lnTo>
                  <a:lnTo>
                    <a:pt x="1465" y="1682"/>
                  </a:lnTo>
                  <a:lnTo>
                    <a:pt x="1368" y="1693"/>
                  </a:lnTo>
                  <a:close/>
                  <a:moveTo>
                    <a:pt x="2867" y="539"/>
                  </a:moveTo>
                  <a:lnTo>
                    <a:pt x="2852" y="481"/>
                  </a:lnTo>
                  <a:lnTo>
                    <a:pt x="2831" y="427"/>
                  </a:lnTo>
                  <a:lnTo>
                    <a:pt x="2804" y="375"/>
                  </a:lnTo>
                  <a:lnTo>
                    <a:pt x="2771" y="326"/>
                  </a:lnTo>
                  <a:lnTo>
                    <a:pt x="2732" y="282"/>
                  </a:lnTo>
                  <a:lnTo>
                    <a:pt x="2690" y="240"/>
                  </a:lnTo>
                  <a:lnTo>
                    <a:pt x="2642" y="203"/>
                  </a:lnTo>
                  <a:lnTo>
                    <a:pt x="2590" y="168"/>
                  </a:lnTo>
                  <a:lnTo>
                    <a:pt x="2534" y="136"/>
                  </a:lnTo>
                  <a:lnTo>
                    <a:pt x="2474" y="108"/>
                  </a:lnTo>
                  <a:lnTo>
                    <a:pt x="2409" y="83"/>
                  </a:lnTo>
                  <a:lnTo>
                    <a:pt x="2343" y="62"/>
                  </a:lnTo>
                  <a:lnTo>
                    <a:pt x="2272" y="43"/>
                  </a:lnTo>
                  <a:lnTo>
                    <a:pt x="2199" y="28"/>
                  </a:lnTo>
                  <a:lnTo>
                    <a:pt x="2124" y="16"/>
                  </a:lnTo>
                  <a:lnTo>
                    <a:pt x="2046" y="7"/>
                  </a:lnTo>
                  <a:lnTo>
                    <a:pt x="1965" y="2"/>
                  </a:lnTo>
                  <a:lnTo>
                    <a:pt x="1884" y="0"/>
                  </a:lnTo>
                  <a:lnTo>
                    <a:pt x="1801" y="1"/>
                  </a:lnTo>
                  <a:lnTo>
                    <a:pt x="1717" y="5"/>
                  </a:lnTo>
                  <a:lnTo>
                    <a:pt x="1630" y="12"/>
                  </a:lnTo>
                  <a:lnTo>
                    <a:pt x="1545" y="22"/>
                  </a:lnTo>
                  <a:lnTo>
                    <a:pt x="1458" y="36"/>
                  </a:lnTo>
                  <a:lnTo>
                    <a:pt x="1372" y="52"/>
                  </a:lnTo>
                  <a:lnTo>
                    <a:pt x="1285" y="72"/>
                  </a:lnTo>
                  <a:lnTo>
                    <a:pt x="1199" y="95"/>
                  </a:lnTo>
                  <a:lnTo>
                    <a:pt x="1113" y="121"/>
                  </a:lnTo>
                  <a:lnTo>
                    <a:pt x="1028" y="150"/>
                  </a:lnTo>
                  <a:lnTo>
                    <a:pt x="944" y="182"/>
                  </a:lnTo>
                  <a:lnTo>
                    <a:pt x="862" y="218"/>
                  </a:lnTo>
                  <a:lnTo>
                    <a:pt x="782" y="255"/>
                  </a:lnTo>
                  <a:lnTo>
                    <a:pt x="704" y="297"/>
                  </a:lnTo>
                  <a:lnTo>
                    <a:pt x="627" y="340"/>
                  </a:lnTo>
                  <a:lnTo>
                    <a:pt x="627" y="396"/>
                  </a:lnTo>
                  <a:lnTo>
                    <a:pt x="705" y="357"/>
                  </a:lnTo>
                  <a:lnTo>
                    <a:pt x="786" y="321"/>
                  </a:lnTo>
                  <a:lnTo>
                    <a:pt x="867" y="288"/>
                  </a:lnTo>
                  <a:lnTo>
                    <a:pt x="950" y="257"/>
                  </a:lnTo>
                  <a:lnTo>
                    <a:pt x="1033" y="229"/>
                  </a:lnTo>
                  <a:lnTo>
                    <a:pt x="1118" y="204"/>
                  </a:lnTo>
                  <a:lnTo>
                    <a:pt x="1202" y="180"/>
                  </a:lnTo>
                  <a:lnTo>
                    <a:pt x="1288" y="161"/>
                  </a:lnTo>
                  <a:lnTo>
                    <a:pt x="1373" y="143"/>
                  </a:lnTo>
                  <a:lnTo>
                    <a:pt x="1458" y="129"/>
                  </a:lnTo>
                  <a:lnTo>
                    <a:pt x="1542" y="117"/>
                  </a:lnTo>
                  <a:lnTo>
                    <a:pt x="1625" y="109"/>
                  </a:lnTo>
                  <a:lnTo>
                    <a:pt x="1708" y="103"/>
                  </a:lnTo>
                  <a:lnTo>
                    <a:pt x="1789" y="100"/>
                  </a:lnTo>
                  <a:lnTo>
                    <a:pt x="1869" y="99"/>
                  </a:lnTo>
                  <a:lnTo>
                    <a:pt x="1946" y="103"/>
                  </a:lnTo>
                  <a:lnTo>
                    <a:pt x="2022" y="109"/>
                  </a:lnTo>
                  <a:lnTo>
                    <a:pt x="2095" y="117"/>
                  </a:lnTo>
                  <a:lnTo>
                    <a:pt x="2166" y="130"/>
                  </a:lnTo>
                  <a:lnTo>
                    <a:pt x="2233" y="145"/>
                  </a:lnTo>
                  <a:lnTo>
                    <a:pt x="2298" y="163"/>
                  </a:lnTo>
                  <a:lnTo>
                    <a:pt x="2359" y="184"/>
                  </a:lnTo>
                  <a:lnTo>
                    <a:pt x="2417" y="209"/>
                  </a:lnTo>
                  <a:lnTo>
                    <a:pt x="2470" y="237"/>
                  </a:lnTo>
                  <a:lnTo>
                    <a:pt x="2519" y="268"/>
                  </a:lnTo>
                  <a:lnTo>
                    <a:pt x="2564" y="303"/>
                  </a:lnTo>
                  <a:lnTo>
                    <a:pt x="2605" y="341"/>
                  </a:lnTo>
                  <a:lnTo>
                    <a:pt x="2639" y="382"/>
                  </a:lnTo>
                  <a:lnTo>
                    <a:pt x="2670" y="427"/>
                  </a:lnTo>
                  <a:lnTo>
                    <a:pt x="2695" y="475"/>
                  </a:lnTo>
                  <a:lnTo>
                    <a:pt x="2714" y="527"/>
                  </a:lnTo>
                  <a:lnTo>
                    <a:pt x="2727" y="582"/>
                  </a:lnTo>
                  <a:lnTo>
                    <a:pt x="2733" y="637"/>
                  </a:lnTo>
                  <a:lnTo>
                    <a:pt x="2732" y="692"/>
                  </a:lnTo>
                  <a:lnTo>
                    <a:pt x="2724" y="747"/>
                  </a:lnTo>
                  <a:lnTo>
                    <a:pt x="2710" y="800"/>
                  </a:lnTo>
                  <a:lnTo>
                    <a:pt x="2689" y="852"/>
                  </a:lnTo>
                  <a:lnTo>
                    <a:pt x="2662" y="903"/>
                  </a:lnTo>
                  <a:lnTo>
                    <a:pt x="2630" y="951"/>
                  </a:lnTo>
                  <a:lnTo>
                    <a:pt x="2591" y="997"/>
                  </a:lnTo>
                  <a:lnTo>
                    <a:pt x="2548" y="1039"/>
                  </a:lnTo>
                  <a:lnTo>
                    <a:pt x="2500" y="1078"/>
                  </a:lnTo>
                  <a:lnTo>
                    <a:pt x="2448" y="1113"/>
                  </a:lnTo>
                  <a:lnTo>
                    <a:pt x="2448" y="1270"/>
                  </a:lnTo>
                  <a:lnTo>
                    <a:pt x="2493" y="1251"/>
                  </a:lnTo>
                  <a:lnTo>
                    <a:pt x="2538" y="1228"/>
                  </a:lnTo>
                  <a:lnTo>
                    <a:pt x="2583" y="1199"/>
                  </a:lnTo>
                  <a:lnTo>
                    <a:pt x="2626" y="1168"/>
                  </a:lnTo>
                  <a:lnTo>
                    <a:pt x="2667" y="1133"/>
                  </a:lnTo>
                  <a:lnTo>
                    <a:pt x="2706" y="1093"/>
                  </a:lnTo>
                  <a:lnTo>
                    <a:pt x="2742" y="1050"/>
                  </a:lnTo>
                  <a:lnTo>
                    <a:pt x="2775" y="1004"/>
                  </a:lnTo>
                  <a:lnTo>
                    <a:pt x="2805" y="955"/>
                  </a:lnTo>
                  <a:lnTo>
                    <a:pt x="2830" y="903"/>
                  </a:lnTo>
                  <a:lnTo>
                    <a:pt x="2851" y="847"/>
                  </a:lnTo>
                  <a:lnTo>
                    <a:pt x="2867" y="790"/>
                  </a:lnTo>
                  <a:lnTo>
                    <a:pt x="2877" y="731"/>
                  </a:lnTo>
                  <a:lnTo>
                    <a:pt x="2881" y="669"/>
                  </a:lnTo>
                  <a:lnTo>
                    <a:pt x="2877" y="605"/>
                  </a:lnTo>
                  <a:lnTo>
                    <a:pt x="2867" y="5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Freeform 21"/>
            <p:cNvSpPr>
              <a:spLocks/>
            </p:cNvSpPr>
            <p:nvPr userDrawn="1"/>
          </p:nvSpPr>
          <p:spPr bwMode="auto">
            <a:xfrm>
              <a:off x="805" y="3116"/>
              <a:ext cx="29" cy="164"/>
            </a:xfrm>
            <a:custGeom>
              <a:avLst/>
              <a:gdLst>
                <a:gd name="T0" fmla="*/ 149 w 149"/>
                <a:gd name="T1" fmla="*/ 0 h 822"/>
                <a:gd name="T2" fmla="*/ 0 w 149"/>
                <a:gd name="T3" fmla="*/ 0 h 822"/>
                <a:gd name="T4" fmla="*/ 0 w 149"/>
                <a:gd name="T5" fmla="*/ 665 h 822"/>
                <a:gd name="T6" fmla="*/ 1 w 149"/>
                <a:gd name="T7" fmla="*/ 691 h 822"/>
                <a:gd name="T8" fmla="*/ 6 w 149"/>
                <a:gd name="T9" fmla="*/ 714 h 822"/>
                <a:gd name="T10" fmla="*/ 13 w 149"/>
                <a:gd name="T11" fmla="*/ 738 h 822"/>
                <a:gd name="T12" fmla="*/ 26 w 149"/>
                <a:gd name="T13" fmla="*/ 759 h 822"/>
                <a:gd name="T14" fmla="*/ 40 w 149"/>
                <a:gd name="T15" fmla="*/ 777 h 822"/>
                <a:gd name="T16" fmla="*/ 60 w 149"/>
                <a:gd name="T17" fmla="*/ 793 h 822"/>
                <a:gd name="T18" fmla="*/ 85 w 149"/>
                <a:gd name="T19" fmla="*/ 806 h 822"/>
                <a:gd name="T20" fmla="*/ 115 w 149"/>
                <a:gd name="T21" fmla="*/ 816 h 822"/>
                <a:gd name="T22" fmla="*/ 149 w 149"/>
                <a:gd name="T23" fmla="*/ 822 h 822"/>
                <a:gd name="T24" fmla="*/ 149 w 149"/>
                <a:gd name="T25"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822">
                  <a:moveTo>
                    <a:pt x="149" y="0"/>
                  </a:moveTo>
                  <a:lnTo>
                    <a:pt x="0" y="0"/>
                  </a:lnTo>
                  <a:lnTo>
                    <a:pt x="0" y="665"/>
                  </a:lnTo>
                  <a:lnTo>
                    <a:pt x="1" y="691"/>
                  </a:lnTo>
                  <a:lnTo>
                    <a:pt x="6" y="714"/>
                  </a:lnTo>
                  <a:lnTo>
                    <a:pt x="13" y="738"/>
                  </a:lnTo>
                  <a:lnTo>
                    <a:pt x="26" y="759"/>
                  </a:lnTo>
                  <a:lnTo>
                    <a:pt x="40" y="777"/>
                  </a:lnTo>
                  <a:lnTo>
                    <a:pt x="60" y="793"/>
                  </a:lnTo>
                  <a:lnTo>
                    <a:pt x="85" y="806"/>
                  </a:lnTo>
                  <a:lnTo>
                    <a:pt x="115" y="816"/>
                  </a:lnTo>
                  <a:lnTo>
                    <a:pt x="149" y="82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22"/>
            <p:cNvSpPr>
              <a:spLocks/>
            </p:cNvSpPr>
            <p:nvPr userDrawn="1"/>
          </p:nvSpPr>
          <p:spPr bwMode="auto">
            <a:xfrm>
              <a:off x="449" y="3164"/>
              <a:ext cx="30" cy="118"/>
            </a:xfrm>
            <a:custGeom>
              <a:avLst/>
              <a:gdLst>
                <a:gd name="T0" fmla="*/ 150 w 150"/>
                <a:gd name="T1" fmla="*/ 0 h 590"/>
                <a:gd name="T2" fmla="*/ 0 w 150"/>
                <a:gd name="T3" fmla="*/ 0 h 590"/>
                <a:gd name="T4" fmla="*/ 0 w 150"/>
                <a:gd name="T5" fmla="*/ 434 h 590"/>
                <a:gd name="T6" fmla="*/ 2 w 150"/>
                <a:gd name="T7" fmla="*/ 460 h 590"/>
                <a:gd name="T8" fmla="*/ 5 w 150"/>
                <a:gd name="T9" fmla="*/ 484 h 590"/>
                <a:gd name="T10" fmla="*/ 14 w 150"/>
                <a:gd name="T11" fmla="*/ 507 h 590"/>
                <a:gd name="T12" fmla="*/ 25 w 150"/>
                <a:gd name="T13" fmla="*/ 528 h 590"/>
                <a:gd name="T14" fmla="*/ 41 w 150"/>
                <a:gd name="T15" fmla="*/ 547 h 590"/>
                <a:gd name="T16" fmla="*/ 61 w 150"/>
                <a:gd name="T17" fmla="*/ 563 h 590"/>
                <a:gd name="T18" fmla="*/ 86 w 150"/>
                <a:gd name="T19" fmla="*/ 575 h 590"/>
                <a:gd name="T20" fmla="*/ 115 w 150"/>
                <a:gd name="T21" fmla="*/ 585 h 590"/>
                <a:gd name="T22" fmla="*/ 150 w 150"/>
                <a:gd name="T23" fmla="*/ 590 h 590"/>
                <a:gd name="T24" fmla="*/ 150 w 150"/>
                <a:gd name="T25"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590">
                  <a:moveTo>
                    <a:pt x="150" y="0"/>
                  </a:moveTo>
                  <a:lnTo>
                    <a:pt x="0" y="0"/>
                  </a:lnTo>
                  <a:lnTo>
                    <a:pt x="0" y="434"/>
                  </a:lnTo>
                  <a:lnTo>
                    <a:pt x="2" y="460"/>
                  </a:lnTo>
                  <a:lnTo>
                    <a:pt x="5" y="484"/>
                  </a:lnTo>
                  <a:lnTo>
                    <a:pt x="14" y="507"/>
                  </a:lnTo>
                  <a:lnTo>
                    <a:pt x="25" y="528"/>
                  </a:lnTo>
                  <a:lnTo>
                    <a:pt x="41" y="547"/>
                  </a:lnTo>
                  <a:lnTo>
                    <a:pt x="61" y="563"/>
                  </a:lnTo>
                  <a:lnTo>
                    <a:pt x="86" y="575"/>
                  </a:lnTo>
                  <a:lnTo>
                    <a:pt x="115" y="585"/>
                  </a:lnTo>
                  <a:lnTo>
                    <a:pt x="150" y="590"/>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Rectangle 23"/>
            <p:cNvSpPr>
              <a:spLocks noChangeArrowheads="1"/>
            </p:cNvSpPr>
            <p:nvPr userDrawn="1"/>
          </p:nvSpPr>
          <p:spPr bwMode="auto">
            <a:xfrm>
              <a:off x="449" y="3120"/>
              <a:ext cx="30" cy="2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24"/>
            <p:cNvSpPr>
              <a:spLocks/>
            </p:cNvSpPr>
            <p:nvPr userDrawn="1"/>
          </p:nvSpPr>
          <p:spPr bwMode="auto">
            <a:xfrm>
              <a:off x="623" y="3133"/>
              <a:ext cx="52" cy="148"/>
            </a:xfrm>
            <a:custGeom>
              <a:avLst/>
              <a:gdLst>
                <a:gd name="T0" fmla="*/ 172 w 260"/>
                <a:gd name="T1" fmla="*/ 743 h 743"/>
                <a:gd name="T2" fmla="*/ 139 w 260"/>
                <a:gd name="T3" fmla="*/ 740 h 743"/>
                <a:gd name="T4" fmla="*/ 108 w 260"/>
                <a:gd name="T5" fmla="*/ 733 h 743"/>
                <a:gd name="T6" fmla="*/ 82 w 260"/>
                <a:gd name="T7" fmla="*/ 722 h 743"/>
                <a:gd name="T8" fmla="*/ 59 w 260"/>
                <a:gd name="T9" fmla="*/ 708 h 743"/>
                <a:gd name="T10" fmla="*/ 41 w 260"/>
                <a:gd name="T11" fmla="*/ 691 h 743"/>
                <a:gd name="T12" fmla="*/ 26 w 260"/>
                <a:gd name="T13" fmla="*/ 670 h 743"/>
                <a:gd name="T14" fmla="*/ 15 w 260"/>
                <a:gd name="T15" fmla="*/ 649 h 743"/>
                <a:gd name="T16" fmla="*/ 6 w 260"/>
                <a:gd name="T17" fmla="*/ 625 h 743"/>
                <a:gd name="T18" fmla="*/ 3 w 260"/>
                <a:gd name="T19" fmla="*/ 601 h 743"/>
                <a:gd name="T20" fmla="*/ 0 w 260"/>
                <a:gd name="T21" fmla="*/ 576 h 743"/>
                <a:gd name="T22" fmla="*/ 0 w 260"/>
                <a:gd name="T23" fmla="*/ 0 h 743"/>
                <a:gd name="T24" fmla="*/ 149 w 260"/>
                <a:gd name="T25" fmla="*/ 0 h 743"/>
                <a:gd name="T26" fmla="*/ 149 w 260"/>
                <a:gd name="T27" fmla="*/ 159 h 743"/>
                <a:gd name="T28" fmla="*/ 260 w 260"/>
                <a:gd name="T29" fmla="*/ 159 h 743"/>
                <a:gd name="T30" fmla="*/ 260 w 260"/>
                <a:gd name="T31" fmla="*/ 278 h 743"/>
                <a:gd name="T32" fmla="*/ 149 w 260"/>
                <a:gd name="T33" fmla="*/ 278 h 743"/>
                <a:gd name="T34" fmla="*/ 149 w 260"/>
                <a:gd name="T35" fmla="*/ 567 h 743"/>
                <a:gd name="T36" fmla="*/ 151 w 260"/>
                <a:gd name="T37" fmla="*/ 586 h 743"/>
                <a:gd name="T38" fmla="*/ 156 w 260"/>
                <a:gd name="T39" fmla="*/ 599 h 743"/>
                <a:gd name="T40" fmla="*/ 166 w 260"/>
                <a:gd name="T41" fmla="*/ 611 h 743"/>
                <a:gd name="T42" fmla="*/ 181 w 260"/>
                <a:gd name="T43" fmla="*/ 617 h 743"/>
                <a:gd name="T44" fmla="*/ 199 w 260"/>
                <a:gd name="T45" fmla="*/ 619 h 743"/>
                <a:gd name="T46" fmla="*/ 260 w 260"/>
                <a:gd name="T47" fmla="*/ 619 h 743"/>
                <a:gd name="T48" fmla="*/ 260 w 260"/>
                <a:gd name="T49" fmla="*/ 743 h 743"/>
                <a:gd name="T50" fmla="*/ 172 w 260"/>
                <a:gd name="T51" fmla="*/ 7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743">
                  <a:moveTo>
                    <a:pt x="172" y="743"/>
                  </a:moveTo>
                  <a:lnTo>
                    <a:pt x="139" y="740"/>
                  </a:lnTo>
                  <a:lnTo>
                    <a:pt x="108" y="733"/>
                  </a:lnTo>
                  <a:lnTo>
                    <a:pt x="82" y="722"/>
                  </a:lnTo>
                  <a:lnTo>
                    <a:pt x="59" y="708"/>
                  </a:lnTo>
                  <a:lnTo>
                    <a:pt x="41" y="691"/>
                  </a:lnTo>
                  <a:lnTo>
                    <a:pt x="26" y="670"/>
                  </a:lnTo>
                  <a:lnTo>
                    <a:pt x="15" y="649"/>
                  </a:lnTo>
                  <a:lnTo>
                    <a:pt x="6" y="625"/>
                  </a:lnTo>
                  <a:lnTo>
                    <a:pt x="3" y="601"/>
                  </a:lnTo>
                  <a:lnTo>
                    <a:pt x="0" y="576"/>
                  </a:lnTo>
                  <a:lnTo>
                    <a:pt x="0" y="0"/>
                  </a:lnTo>
                  <a:lnTo>
                    <a:pt x="149" y="0"/>
                  </a:lnTo>
                  <a:lnTo>
                    <a:pt x="149" y="159"/>
                  </a:lnTo>
                  <a:lnTo>
                    <a:pt x="260" y="159"/>
                  </a:lnTo>
                  <a:lnTo>
                    <a:pt x="260" y="278"/>
                  </a:lnTo>
                  <a:lnTo>
                    <a:pt x="149" y="278"/>
                  </a:lnTo>
                  <a:lnTo>
                    <a:pt x="149" y="567"/>
                  </a:lnTo>
                  <a:lnTo>
                    <a:pt x="151" y="586"/>
                  </a:lnTo>
                  <a:lnTo>
                    <a:pt x="156" y="599"/>
                  </a:lnTo>
                  <a:lnTo>
                    <a:pt x="166" y="611"/>
                  </a:lnTo>
                  <a:lnTo>
                    <a:pt x="181" y="617"/>
                  </a:lnTo>
                  <a:lnTo>
                    <a:pt x="199" y="619"/>
                  </a:lnTo>
                  <a:lnTo>
                    <a:pt x="260" y="619"/>
                  </a:lnTo>
                  <a:lnTo>
                    <a:pt x="260" y="743"/>
                  </a:lnTo>
                  <a:lnTo>
                    <a:pt x="172" y="7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25"/>
            <p:cNvSpPr>
              <a:spLocks noEditPoints="1"/>
            </p:cNvSpPr>
            <p:nvPr userDrawn="1"/>
          </p:nvSpPr>
          <p:spPr bwMode="auto">
            <a:xfrm>
              <a:off x="683" y="3162"/>
              <a:ext cx="104" cy="121"/>
            </a:xfrm>
            <a:custGeom>
              <a:avLst/>
              <a:gdLst>
                <a:gd name="T0" fmla="*/ 150 w 523"/>
                <a:gd name="T1" fmla="*/ 375 h 604"/>
                <a:gd name="T2" fmla="*/ 167 w 523"/>
                <a:gd name="T3" fmla="*/ 423 h 604"/>
                <a:gd name="T4" fmla="*/ 200 w 523"/>
                <a:gd name="T5" fmla="*/ 458 h 604"/>
                <a:gd name="T6" fmla="*/ 250 w 523"/>
                <a:gd name="T7" fmla="*/ 476 h 604"/>
                <a:gd name="T8" fmla="*/ 309 w 523"/>
                <a:gd name="T9" fmla="*/ 478 h 604"/>
                <a:gd name="T10" fmla="*/ 357 w 523"/>
                <a:gd name="T11" fmla="*/ 465 h 604"/>
                <a:gd name="T12" fmla="*/ 396 w 523"/>
                <a:gd name="T13" fmla="*/ 440 h 604"/>
                <a:gd name="T14" fmla="*/ 506 w 523"/>
                <a:gd name="T15" fmla="*/ 511 h 604"/>
                <a:gd name="T16" fmla="*/ 461 w 523"/>
                <a:gd name="T17" fmla="*/ 549 h 604"/>
                <a:gd name="T18" fmla="*/ 411 w 523"/>
                <a:gd name="T19" fmla="*/ 579 h 604"/>
                <a:gd name="T20" fmla="*/ 351 w 523"/>
                <a:gd name="T21" fmla="*/ 598 h 604"/>
                <a:gd name="T22" fmla="*/ 278 w 523"/>
                <a:gd name="T23" fmla="*/ 604 h 604"/>
                <a:gd name="T24" fmla="*/ 218 w 523"/>
                <a:gd name="T25" fmla="*/ 599 h 604"/>
                <a:gd name="T26" fmla="*/ 161 w 523"/>
                <a:gd name="T27" fmla="*/ 584 h 604"/>
                <a:gd name="T28" fmla="*/ 109 w 523"/>
                <a:gd name="T29" fmla="*/ 555 h 604"/>
                <a:gd name="T30" fmla="*/ 65 w 523"/>
                <a:gd name="T31" fmla="*/ 515 h 604"/>
                <a:gd name="T32" fmla="*/ 31 w 523"/>
                <a:gd name="T33" fmla="*/ 460 h 604"/>
                <a:gd name="T34" fmla="*/ 9 w 523"/>
                <a:gd name="T35" fmla="*/ 389 h 604"/>
                <a:gd name="T36" fmla="*/ 0 w 523"/>
                <a:gd name="T37" fmla="*/ 301 h 604"/>
                <a:gd name="T38" fmla="*/ 10 w 523"/>
                <a:gd name="T39" fmla="*/ 212 h 604"/>
                <a:gd name="T40" fmla="*/ 37 w 523"/>
                <a:gd name="T41" fmla="*/ 138 h 604"/>
                <a:gd name="T42" fmla="*/ 79 w 523"/>
                <a:gd name="T43" fmla="*/ 78 h 604"/>
                <a:gd name="T44" fmla="*/ 135 w 523"/>
                <a:gd name="T45" fmla="*/ 35 h 604"/>
                <a:gd name="T46" fmla="*/ 200 w 523"/>
                <a:gd name="T47" fmla="*/ 9 h 604"/>
                <a:gd name="T48" fmla="*/ 275 w 523"/>
                <a:gd name="T49" fmla="*/ 0 h 604"/>
                <a:gd name="T50" fmla="*/ 354 w 523"/>
                <a:gd name="T51" fmla="*/ 11 h 604"/>
                <a:gd name="T52" fmla="*/ 419 w 523"/>
                <a:gd name="T53" fmla="*/ 46 h 604"/>
                <a:gd name="T54" fmla="*/ 469 w 523"/>
                <a:gd name="T55" fmla="*/ 99 h 604"/>
                <a:gd name="T56" fmla="*/ 503 w 523"/>
                <a:gd name="T57" fmla="*/ 168 h 604"/>
                <a:gd name="T58" fmla="*/ 521 w 523"/>
                <a:gd name="T59" fmla="*/ 250 h 604"/>
                <a:gd name="T60" fmla="*/ 523 w 523"/>
                <a:gd name="T61" fmla="*/ 348 h 604"/>
                <a:gd name="T62" fmla="*/ 268 w 523"/>
                <a:gd name="T63" fmla="*/ 123 h 604"/>
                <a:gd name="T64" fmla="*/ 214 w 523"/>
                <a:gd name="T65" fmla="*/ 134 h 604"/>
                <a:gd name="T66" fmla="*/ 174 w 523"/>
                <a:gd name="T67" fmla="*/ 164 h 604"/>
                <a:gd name="T68" fmla="*/ 155 w 523"/>
                <a:gd name="T69" fmla="*/ 203 h 604"/>
                <a:gd name="T70" fmla="*/ 147 w 523"/>
                <a:gd name="T71" fmla="*/ 248 h 604"/>
                <a:gd name="T72" fmla="*/ 373 w 523"/>
                <a:gd name="T73" fmla="*/ 227 h 604"/>
                <a:gd name="T74" fmla="*/ 364 w 523"/>
                <a:gd name="T75" fmla="*/ 187 h 604"/>
                <a:gd name="T76" fmla="*/ 344 w 523"/>
                <a:gd name="T77" fmla="*/ 154 h 604"/>
                <a:gd name="T78" fmla="*/ 312 w 523"/>
                <a:gd name="T79" fmla="*/ 130 h 604"/>
                <a:gd name="T80" fmla="*/ 268 w 523"/>
                <a:gd name="T81" fmla="*/ 12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3" h="604">
                  <a:moveTo>
                    <a:pt x="147" y="348"/>
                  </a:moveTo>
                  <a:lnTo>
                    <a:pt x="150" y="375"/>
                  </a:lnTo>
                  <a:lnTo>
                    <a:pt x="157" y="401"/>
                  </a:lnTo>
                  <a:lnTo>
                    <a:pt x="167" y="423"/>
                  </a:lnTo>
                  <a:lnTo>
                    <a:pt x="182" y="442"/>
                  </a:lnTo>
                  <a:lnTo>
                    <a:pt x="200" y="458"/>
                  </a:lnTo>
                  <a:lnTo>
                    <a:pt x="223" y="469"/>
                  </a:lnTo>
                  <a:lnTo>
                    <a:pt x="250" y="476"/>
                  </a:lnTo>
                  <a:lnTo>
                    <a:pt x="279" y="479"/>
                  </a:lnTo>
                  <a:lnTo>
                    <a:pt x="309" y="478"/>
                  </a:lnTo>
                  <a:lnTo>
                    <a:pt x="335" y="473"/>
                  </a:lnTo>
                  <a:lnTo>
                    <a:pt x="357" y="465"/>
                  </a:lnTo>
                  <a:lnTo>
                    <a:pt x="377" y="455"/>
                  </a:lnTo>
                  <a:lnTo>
                    <a:pt x="396" y="440"/>
                  </a:lnTo>
                  <a:lnTo>
                    <a:pt x="414" y="423"/>
                  </a:lnTo>
                  <a:lnTo>
                    <a:pt x="506" y="511"/>
                  </a:lnTo>
                  <a:lnTo>
                    <a:pt x="484" y="532"/>
                  </a:lnTo>
                  <a:lnTo>
                    <a:pt x="461" y="549"/>
                  </a:lnTo>
                  <a:lnTo>
                    <a:pt x="437" y="565"/>
                  </a:lnTo>
                  <a:lnTo>
                    <a:pt x="411" y="579"/>
                  </a:lnTo>
                  <a:lnTo>
                    <a:pt x="382" y="590"/>
                  </a:lnTo>
                  <a:lnTo>
                    <a:pt x="351" y="598"/>
                  </a:lnTo>
                  <a:lnTo>
                    <a:pt x="317" y="602"/>
                  </a:lnTo>
                  <a:lnTo>
                    <a:pt x="278" y="604"/>
                  </a:lnTo>
                  <a:lnTo>
                    <a:pt x="247" y="602"/>
                  </a:lnTo>
                  <a:lnTo>
                    <a:pt x="218" y="599"/>
                  </a:lnTo>
                  <a:lnTo>
                    <a:pt x="189" y="593"/>
                  </a:lnTo>
                  <a:lnTo>
                    <a:pt x="161" y="584"/>
                  </a:lnTo>
                  <a:lnTo>
                    <a:pt x="135" y="572"/>
                  </a:lnTo>
                  <a:lnTo>
                    <a:pt x="109" y="555"/>
                  </a:lnTo>
                  <a:lnTo>
                    <a:pt x="87" y="537"/>
                  </a:lnTo>
                  <a:lnTo>
                    <a:pt x="65" y="515"/>
                  </a:lnTo>
                  <a:lnTo>
                    <a:pt x="47" y="489"/>
                  </a:lnTo>
                  <a:lnTo>
                    <a:pt x="31" y="460"/>
                  </a:lnTo>
                  <a:lnTo>
                    <a:pt x="19" y="427"/>
                  </a:lnTo>
                  <a:lnTo>
                    <a:pt x="9" y="389"/>
                  </a:lnTo>
                  <a:lnTo>
                    <a:pt x="2" y="348"/>
                  </a:lnTo>
                  <a:lnTo>
                    <a:pt x="0" y="301"/>
                  </a:lnTo>
                  <a:lnTo>
                    <a:pt x="2" y="255"/>
                  </a:lnTo>
                  <a:lnTo>
                    <a:pt x="10" y="212"/>
                  </a:lnTo>
                  <a:lnTo>
                    <a:pt x="21" y="173"/>
                  </a:lnTo>
                  <a:lnTo>
                    <a:pt x="37" y="138"/>
                  </a:lnTo>
                  <a:lnTo>
                    <a:pt x="57" y="107"/>
                  </a:lnTo>
                  <a:lnTo>
                    <a:pt x="79" y="78"/>
                  </a:lnTo>
                  <a:lnTo>
                    <a:pt x="105" y="55"/>
                  </a:lnTo>
                  <a:lnTo>
                    <a:pt x="135" y="35"/>
                  </a:lnTo>
                  <a:lnTo>
                    <a:pt x="166" y="20"/>
                  </a:lnTo>
                  <a:lnTo>
                    <a:pt x="200" y="9"/>
                  </a:lnTo>
                  <a:lnTo>
                    <a:pt x="236" y="3"/>
                  </a:lnTo>
                  <a:lnTo>
                    <a:pt x="275" y="0"/>
                  </a:lnTo>
                  <a:lnTo>
                    <a:pt x="315" y="3"/>
                  </a:lnTo>
                  <a:lnTo>
                    <a:pt x="354" y="11"/>
                  </a:lnTo>
                  <a:lnTo>
                    <a:pt x="388" y="26"/>
                  </a:lnTo>
                  <a:lnTo>
                    <a:pt x="419" y="46"/>
                  </a:lnTo>
                  <a:lnTo>
                    <a:pt x="446" y="71"/>
                  </a:lnTo>
                  <a:lnTo>
                    <a:pt x="469" y="99"/>
                  </a:lnTo>
                  <a:lnTo>
                    <a:pt x="488" y="133"/>
                  </a:lnTo>
                  <a:lnTo>
                    <a:pt x="503" y="168"/>
                  </a:lnTo>
                  <a:lnTo>
                    <a:pt x="514" y="208"/>
                  </a:lnTo>
                  <a:lnTo>
                    <a:pt x="521" y="250"/>
                  </a:lnTo>
                  <a:lnTo>
                    <a:pt x="523" y="295"/>
                  </a:lnTo>
                  <a:lnTo>
                    <a:pt x="523" y="348"/>
                  </a:lnTo>
                  <a:lnTo>
                    <a:pt x="147" y="348"/>
                  </a:lnTo>
                  <a:close/>
                  <a:moveTo>
                    <a:pt x="268" y="123"/>
                  </a:moveTo>
                  <a:lnTo>
                    <a:pt x="239" y="125"/>
                  </a:lnTo>
                  <a:lnTo>
                    <a:pt x="214" y="134"/>
                  </a:lnTo>
                  <a:lnTo>
                    <a:pt x="192" y="146"/>
                  </a:lnTo>
                  <a:lnTo>
                    <a:pt x="174" y="164"/>
                  </a:lnTo>
                  <a:lnTo>
                    <a:pt x="162" y="183"/>
                  </a:lnTo>
                  <a:lnTo>
                    <a:pt x="155" y="203"/>
                  </a:lnTo>
                  <a:lnTo>
                    <a:pt x="150" y="224"/>
                  </a:lnTo>
                  <a:lnTo>
                    <a:pt x="147" y="248"/>
                  </a:lnTo>
                  <a:lnTo>
                    <a:pt x="376" y="248"/>
                  </a:lnTo>
                  <a:lnTo>
                    <a:pt x="373" y="227"/>
                  </a:lnTo>
                  <a:lnTo>
                    <a:pt x="370" y="206"/>
                  </a:lnTo>
                  <a:lnTo>
                    <a:pt x="364" y="187"/>
                  </a:lnTo>
                  <a:lnTo>
                    <a:pt x="355" y="168"/>
                  </a:lnTo>
                  <a:lnTo>
                    <a:pt x="344" y="154"/>
                  </a:lnTo>
                  <a:lnTo>
                    <a:pt x="329" y="140"/>
                  </a:lnTo>
                  <a:lnTo>
                    <a:pt x="312" y="130"/>
                  </a:lnTo>
                  <a:lnTo>
                    <a:pt x="292" y="124"/>
                  </a:lnTo>
                  <a:lnTo>
                    <a:pt x="268"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26"/>
            <p:cNvSpPr>
              <a:spLocks/>
            </p:cNvSpPr>
            <p:nvPr userDrawn="1"/>
          </p:nvSpPr>
          <p:spPr bwMode="auto">
            <a:xfrm>
              <a:off x="505" y="3164"/>
              <a:ext cx="96" cy="117"/>
            </a:xfrm>
            <a:custGeom>
              <a:avLst/>
              <a:gdLst>
                <a:gd name="T0" fmla="*/ 270 w 480"/>
                <a:gd name="T1" fmla="*/ 119 h 585"/>
                <a:gd name="T2" fmla="*/ 290 w 480"/>
                <a:gd name="T3" fmla="*/ 121 h 585"/>
                <a:gd name="T4" fmla="*/ 306 w 480"/>
                <a:gd name="T5" fmla="*/ 126 h 585"/>
                <a:gd name="T6" fmla="*/ 317 w 480"/>
                <a:gd name="T7" fmla="*/ 135 h 585"/>
                <a:gd name="T8" fmla="*/ 325 w 480"/>
                <a:gd name="T9" fmla="*/ 146 h 585"/>
                <a:gd name="T10" fmla="*/ 330 w 480"/>
                <a:gd name="T11" fmla="*/ 160 h 585"/>
                <a:gd name="T12" fmla="*/ 332 w 480"/>
                <a:gd name="T13" fmla="*/ 176 h 585"/>
                <a:gd name="T14" fmla="*/ 332 w 480"/>
                <a:gd name="T15" fmla="*/ 585 h 585"/>
                <a:gd name="T16" fmla="*/ 480 w 480"/>
                <a:gd name="T17" fmla="*/ 585 h 585"/>
                <a:gd name="T18" fmla="*/ 480 w 480"/>
                <a:gd name="T19" fmla="*/ 175 h 585"/>
                <a:gd name="T20" fmla="*/ 479 w 480"/>
                <a:gd name="T21" fmla="*/ 152 h 585"/>
                <a:gd name="T22" fmla="*/ 475 w 480"/>
                <a:gd name="T23" fmla="*/ 129 h 585"/>
                <a:gd name="T24" fmla="*/ 469 w 480"/>
                <a:gd name="T25" fmla="*/ 107 h 585"/>
                <a:gd name="T26" fmla="*/ 460 w 480"/>
                <a:gd name="T27" fmla="*/ 86 h 585"/>
                <a:gd name="T28" fmla="*/ 448 w 480"/>
                <a:gd name="T29" fmla="*/ 66 h 585"/>
                <a:gd name="T30" fmla="*/ 433 w 480"/>
                <a:gd name="T31" fmla="*/ 47 h 585"/>
                <a:gd name="T32" fmla="*/ 416 w 480"/>
                <a:gd name="T33" fmla="*/ 31 h 585"/>
                <a:gd name="T34" fmla="*/ 393 w 480"/>
                <a:gd name="T35" fmla="*/ 19 h 585"/>
                <a:gd name="T36" fmla="*/ 369 w 480"/>
                <a:gd name="T37" fmla="*/ 9 h 585"/>
                <a:gd name="T38" fmla="*/ 339 w 480"/>
                <a:gd name="T39" fmla="*/ 3 h 585"/>
                <a:gd name="T40" fmla="*/ 306 w 480"/>
                <a:gd name="T41" fmla="*/ 0 h 585"/>
                <a:gd name="T42" fmla="*/ 0 w 480"/>
                <a:gd name="T43" fmla="*/ 0 h 585"/>
                <a:gd name="T44" fmla="*/ 0 w 480"/>
                <a:gd name="T45" fmla="*/ 585 h 585"/>
                <a:gd name="T46" fmla="*/ 147 w 480"/>
                <a:gd name="T47" fmla="*/ 585 h 585"/>
                <a:gd name="T48" fmla="*/ 147 w 480"/>
                <a:gd name="T49" fmla="*/ 119 h 585"/>
                <a:gd name="T50" fmla="*/ 270 w 480"/>
                <a:gd name="T51" fmla="*/ 119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85">
                  <a:moveTo>
                    <a:pt x="270" y="119"/>
                  </a:moveTo>
                  <a:lnTo>
                    <a:pt x="290" y="121"/>
                  </a:lnTo>
                  <a:lnTo>
                    <a:pt x="306" y="126"/>
                  </a:lnTo>
                  <a:lnTo>
                    <a:pt x="317" y="135"/>
                  </a:lnTo>
                  <a:lnTo>
                    <a:pt x="325" y="146"/>
                  </a:lnTo>
                  <a:lnTo>
                    <a:pt x="330" y="160"/>
                  </a:lnTo>
                  <a:lnTo>
                    <a:pt x="332" y="176"/>
                  </a:lnTo>
                  <a:lnTo>
                    <a:pt x="332" y="585"/>
                  </a:lnTo>
                  <a:lnTo>
                    <a:pt x="480" y="585"/>
                  </a:lnTo>
                  <a:lnTo>
                    <a:pt x="480" y="175"/>
                  </a:lnTo>
                  <a:lnTo>
                    <a:pt x="479" y="152"/>
                  </a:lnTo>
                  <a:lnTo>
                    <a:pt x="475" y="129"/>
                  </a:lnTo>
                  <a:lnTo>
                    <a:pt x="469" y="107"/>
                  </a:lnTo>
                  <a:lnTo>
                    <a:pt x="460" y="86"/>
                  </a:lnTo>
                  <a:lnTo>
                    <a:pt x="448" y="66"/>
                  </a:lnTo>
                  <a:lnTo>
                    <a:pt x="433" y="47"/>
                  </a:lnTo>
                  <a:lnTo>
                    <a:pt x="416" y="31"/>
                  </a:lnTo>
                  <a:lnTo>
                    <a:pt x="393" y="19"/>
                  </a:lnTo>
                  <a:lnTo>
                    <a:pt x="369" y="9"/>
                  </a:lnTo>
                  <a:lnTo>
                    <a:pt x="339" y="3"/>
                  </a:lnTo>
                  <a:lnTo>
                    <a:pt x="306" y="0"/>
                  </a:lnTo>
                  <a:lnTo>
                    <a:pt x="0" y="0"/>
                  </a:lnTo>
                  <a:lnTo>
                    <a:pt x="0" y="585"/>
                  </a:lnTo>
                  <a:lnTo>
                    <a:pt x="147" y="585"/>
                  </a:lnTo>
                  <a:lnTo>
                    <a:pt x="147" y="119"/>
                  </a:lnTo>
                  <a:lnTo>
                    <a:pt x="27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27"/>
            <p:cNvSpPr>
              <a:spLocks noEditPoints="1"/>
            </p:cNvSpPr>
            <p:nvPr userDrawn="1"/>
          </p:nvSpPr>
          <p:spPr bwMode="auto">
            <a:xfrm>
              <a:off x="855" y="3116"/>
              <a:ext cx="23" cy="24"/>
            </a:xfrm>
            <a:custGeom>
              <a:avLst/>
              <a:gdLst>
                <a:gd name="T0" fmla="*/ 39 w 118"/>
                <a:gd name="T1" fmla="*/ 116 h 120"/>
                <a:gd name="T2" fmla="*/ 11 w 118"/>
                <a:gd name="T3" fmla="*/ 95 h 120"/>
                <a:gd name="T4" fmla="*/ 0 w 118"/>
                <a:gd name="T5" fmla="*/ 59 h 120"/>
                <a:gd name="T6" fmla="*/ 11 w 118"/>
                <a:gd name="T7" fmla="*/ 24 h 120"/>
                <a:gd name="T8" fmla="*/ 39 w 118"/>
                <a:gd name="T9" fmla="*/ 3 h 120"/>
                <a:gd name="T10" fmla="*/ 78 w 118"/>
                <a:gd name="T11" fmla="*/ 3 h 120"/>
                <a:gd name="T12" fmla="*/ 106 w 118"/>
                <a:gd name="T13" fmla="*/ 24 h 120"/>
                <a:gd name="T14" fmla="*/ 118 w 118"/>
                <a:gd name="T15" fmla="*/ 59 h 120"/>
                <a:gd name="T16" fmla="*/ 106 w 118"/>
                <a:gd name="T17" fmla="*/ 95 h 120"/>
                <a:gd name="T18" fmla="*/ 78 w 118"/>
                <a:gd name="T19" fmla="*/ 116 h 120"/>
                <a:gd name="T20" fmla="*/ 58 w 118"/>
                <a:gd name="T21" fmla="*/ 10 h 120"/>
                <a:gd name="T22" fmla="*/ 29 w 118"/>
                <a:gd name="T23" fmla="*/ 19 h 120"/>
                <a:gd name="T24" fmla="*/ 12 w 118"/>
                <a:gd name="T25" fmla="*/ 44 h 120"/>
                <a:gd name="T26" fmla="*/ 12 w 118"/>
                <a:gd name="T27" fmla="*/ 75 h 120"/>
                <a:gd name="T28" fmla="*/ 29 w 118"/>
                <a:gd name="T29" fmla="*/ 100 h 120"/>
                <a:gd name="T30" fmla="*/ 58 w 118"/>
                <a:gd name="T31" fmla="*/ 108 h 120"/>
                <a:gd name="T32" fmla="*/ 88 w 118"/>
                <a:gd name="T33" fmla="*/ 100 h 120"/>
                <a:gd name="T34" fmla="*/ 106 w 118"/>
                <a:gd name="T35" fmla="*/ 75 h 120"/>
                <a:gd name="T36" fmla="*/ 106 w 118"/>
                <a:gd name="T37" fmla="*/ 44 h 120"/>
                <a:gd name="T38" fmla="*/ 88 w 118"/>
                <a:gd name="T39" fmla="*/ 19 h 120"/>
                <a:gd name="T40" fmla="*/ 58 w 118"/>
                <a:gd name="T41" fmla="*/ 10 h 120"/>
                <a:gd name="T42" fmla="*/ 74 w 118"/>
                <a:gd name="T43" fmla="*/ 95 h 120"/>
                <a:gd name="T44" fmla="*/ 71 w 118"/>
                <a:gd name="T45" fmla="*/ 94 h 120"/>
                <a:gd name="T46" fmla="*/ 55 w 118"/>
                <a:gd name="T47" fmla="*/ 68 h 120"/>
                <a:gd name="T48" fmla="*/ 48 w 118"/>
                <a:gd name="T49" fmla="*/ 66 h 120"/>
                <a:gd name="T50" fmla="*/ 47 w 118"/>
                <a:gd name="T51" fmla="*/ 94 h 120"/>
                <a:gd name="T52" fmla="*/ 45 w 118"/>
                <a:gd name="T53" fmla="*/ 95 h 120"/>
                <a:gd name="T54" fmla="*/ 33 w 118"/>
                <a:gd name="T55" fmla="*/ 95 h 120"/>
                <a:gd name="T56" fmla="*/ 32 w 118"/>
                <a:gd name="T57" fmla="*/ 92 h 120"/>
                <a:gd name="T58" fmla="*/ 33 w 118"/>
                <a:gd name="T59" fmla="*/ 26 h 120"/>
                <a:gd name="T60" fmla="*/ 37 w 118"/>
                <a:gd name="T61" fmla="*/ 23 h 120"/>
                <a:gd name="T62" fmla="*/ 45 w 118"/>
                <a:gd name="T63" fmla="*/ 22 h 120"/>
                <a:gd name="T64" fmla="*/ 55 w 118"/>
                <a:gd name="T65" fmla="*/ 22 h 120"/>
                <a:gd name="T66" fmla="*/ 76 w 118"/>
                <a:gd name="T67" fmla="*/ 27 h 120"/>
                <a:gd name="T68" fmla="*/ 85 w 118"/>
                <a:gd name="T69" fmla="*/ 44 h 120"/>
                <a:gd name="T70" fmla="*/ 84 w 118"/>
                <a:gd name="T71" fmla="*/ 52 h 120"/>
                <a:gd name="T72" fmla="*/ 79 w 118"/>
                <a:gd name="T73" fmla="*/ 60 h 120"/>
                <a:gd name="T74" fmla="*/ 71 w 118"/>
                <a:gd name="T75" fmla="*/ 64 h 120"/>
                <a:gd name="T76" fmla="*/ 88 w 118"/>
                <a:gd name="T77" fmla="*/ 92 h 120"/>
                <a:gd name="T78" fmla="*/ 88 w 118"/>
                <a:gd name="T79" fmla="*/ 94 h 120"/>
                <a:gd name="T80" fmla="*/ 85 w 118"/>
                <a:gd name="T81" fmla="*/ 95 h 120"/>
                <a:gd name="T82" fmla="*/ 70 w 118"/>
                <a:gd name="T83" fmla="*/ 40 h 120"/>
                <a:gd name="T84" fmla="*/ 65 w 118"/>
                <a:gd name="T85" fmla="*/ 37 h 120"/>
                <a:gd name="T86" fmla="*/ 57 w 118"/>
                <a:gd name="T87" fmla="*/ 34 h 120"/>
                <a:gd name="T88" fmla="*/ 47 w 118"/>
                <a:gd name="T89" fmla="*/ 55 h 120"/>
                <a:gd name="T90" fmla="*/ 52 w 118"/>
                <a:gd name="T91" fmla="*/ 55 h 120"/>
                <a:gd name="T92" fmla="*/ 57 w 118"/>
                <a:gd name="T93" fmla="*/ 55 h 120"/>
                <a:gd name="T94" fmla="*/ 65 w 118"/>
                <a:gd name="T95" fmla="*/ 54 h 120"/>
                <a:gd name="T96" fmla="*/ 70 w 118"/>
                <a:gd name="T97" fmla="*/ 49 h 120"/>
                <a:gd name="T98" fmla="*/ 70 w 118"/>
                <a:gd name="T99"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20">
                  <a:moveTo>
                    <a:pt x="58" y="120"/>
                  </a:moveTo>
                  <a:lnTo>
                    <a:pt x="39" y="116"/>
                  </a:lnTo>
                  <a:lnTo>
                    <a:pt x="23" y="107"/>
                  </a:lnTo>
                  <a:lnTo>
                    <a:pt x="11" y="95"/>
                  </a:lnTo>
                  <a:lnTo>
                    <a:pt x="2" y="79"/>
                  </a:lnTo>
                  <a:lnTo>
                    <a:pt x="0" y="59"/>
                  </a:lnTo>
                  <a:lnTo>
                    <a:pt x="2" y="40"/>
                  </a:lnTo>
                  <a:lnTo>
                    <a:pt x="11" y="24"/>
                  </a:lnTo>
                  <a:lnTo>
                    <a:pt x="23" y="12"/>
                  </a:lnTo>
                  <a:lnTo>
                    <a:pt x="39" y="3"/>
                  </a:lnTo>
                  <a:lnTo>
                    <a:pt x="58" y="0"/>
                  </a:lnTo>
                  <a:lnTo>
                    <a:pt x="78" y="3"/>
                  </a:lnTo>
                  <a:lnTo>
                    <a:pt x="94" y="12"/>
                  </a:lnTo>
                  <a:lnTo>
                    <a:pt x="106" y="24"/>
                  </a:lnTo>
                  <a:lnTo>
                    <a:pt x="115" y="40"/>
                  </a:lnTo>
                  <a:lnTo>
                    <a:pt x="118" y="59"/>
                  </a:lnTo>
                  <a:lnTo>
                    <a:pt x="115" y="79"/>
                  </a:lnTo>
                  <a:lnTo>
                    <a:pt x="106" y="95"/>
                  </a:lnTo>
                  <a:lnTo>
                    <a:pt x="94" y="107"/>
                  </a:lnTo>
                  <a:lnTo>
                    <a:pt x="78" y="116"/>
                  </a:lnTo>
                  <a:lnTo>
                    <a:pt x="58" y="120"/>
                  </a:lnTo>
                  <a:close/>
                  <a:moveTo>
                    <a:pt x="58" y="10"/>
                  </a:moveTo>
                  <a:lnTo>
                    <a:pt x="43" y="13"/>
                  </a:lnTo>
                  <a:lnTo>
                    <a:pt x="29" y="19"/>
                  </a:lnTo>
                  <a:lnTo>
                    <a:pt x="20" y="31"/>
                  </a:lnTo>
                  <a:lnTo>
                    <a:pt x="12" y="44"/>
                  </a:lnTo>
                  <a:lnTo>
                    <a:pt x="10" y="59"/>
                  </a:lnTo>
                  <a:lnTo>
                    <a:pt x="12" y="75"/>
                  </a:lnTo>
                  <a:lnTo>
                    <a:pt x="20" y="89"/>
                  </a:lnTo>
                  <a:lnTo>
                    <a:pt x="29" y="100"/>
                  </a:lnTo>
                  <a:lnTo>
                    <a:pt x="43" y="106"/>
                  </a:lnTo>
                  <a:lnTo>
                    <a:pt x="58" y="108"/>
                  </a:lnTo>
                  <a:lnTo>
                    <a:pt x="74" y="106"/>
                  </a:lnTo>
                  <a:lnTo>
                    <a:pt x="88" y="100"/>
                  </a:lnTo>
                  <a:lnTo>
                    <a:pt x="99" y="89"/>
                  </a:lnTo>
                  <a:lnTo>
                    <a:pt x="106" y="75"/>
                  </a:lnTo>
                  <a:lnTo>
                    <a:pt x="109" y="59"/>
                  </a:lnTo>
                  <a:lnTo>
                    <a:pt x="106" y="44"/>
                  </a:lnTo>
                  <a:lnTo>
                    <a:pt x="99" y="31"/>
                  </a:lnTo>
                  <a:lnTo>
                    <a:pt x="88" y="19"/>
                  </a:lnTo>
                  <a:lnTo>
                    <a:pt x="74" y="13"/>
                  </a:lnTo>
                  <a:lnTo>
                    <a:pt x="58" y="10"/>
                  </a:lnTo>
                  <a:close/>
                  <a:moveTo>
                    <a:pt x="85" y="95"/>
                  </a:moveTo>
                  <a:lnTo>
                    <a:pt x="74" y="95"/>
                  </a:lnTo>
                  <a:lnTo>
                    <a:pt x="73" y="95"/>
                  </a:lnTo>
                  <a:lnTo>
                    <a:pt x="71" y="94"/>
                  </a:lnTo>
                  <a:lnTo>
                    <a:pt x="57" y="68"/>
                  </a:lnTo>
                  <a:lnTo>
                    <a:pt x="55" y="68"/>
                  </a:lnTo>
                  <a:lnTo>
                    <a:pt x="54" y="66"/>
                  </a:lnTo>
                  <a:lnTo>
                    <a:pt x="48" y="66"/>
                  </a:lnTo>
                  <a:lnTo>
                    <a:pt x="48" y="92"/>
                  </a:lnTo>
                  <a:lnTo>
                    <a:pt x="47" y="94"/>
                  </a:lnTo>
                  <a:lnTo>
                    <a:pt x="47" y="95"/>
                  </a:lnTo>
                  <a:lnTo>
                    <a:pt x="45" y="95"/>
                  </a:lnTo>
                  <a:lnTo>
                    <a:pt x="34" y="95"/>
                  </a:lnTo>
                  <a:lnTo>
                    <a:pt x="33" y="95"/>
                  </a:lnTo>
                  <a:lnTo>
                    <a:pt x="33" y="94"/>
                  </a:lnTo>
                  <a:lnTo>
                    <a:pt x="32" y="92"/>
                  </a:lnTo>
                  <a:lnTo>
                    <a:pt x="32" y="28"/>
                  </a:lnTo>
                  <a:lnTo>
                    <a:pt x="33" y="26"/>
                  </a:lnTo>
                  <a:lnTo>
                    <a:pt x="34" y="23"/>
                  </a:lnTo>
                  <a:lnTo>
                    <a:pt x="37" y="23"/>
                  </a:lnTo>
                  <a:lnTo>
                    <a:pt x="41" y="22"/>
                  </a:lnTo>
                  <a:lnTo>
                    <a:pt x="45" y="22"/>
                  </a:lnTo>
                  <a:lnTo>
                    <a:pt x="50" y="22"/>
                  </a:lnTo>
                  <a:lnTo>
                    <a:pt x="55" y="22"/>
                  </a:lnTo>
                  <a:lnTo>
                    <a:pt x="68" y="23"/>
                  </a:lnTo>
                  <a:lnTo>
                    <a:pt x="76" y="27"/>
                  </a:lnTo>
                  <a:lnTo>
                    <a:pt x="83" y="33"/>
                  </a:lnTo>
                  <a:lnTo>
                    <a:pt x="85" y="44"/>
                  </a:lnTo>
                  <a:lnTo>
                    <a:pt x="85" y="45"/>
                  </a:lnTo>
                  <a:lnTo>
                    <a:pt x="84" y="52"/>
                  </a:lnTo>
                  <a:lnTo>
                    <a:pt x="83" y="56"/>
                  </a:lnTo>
                  <a:lnTo>
                    <a:pt x="79" y="60"/>
                  </a:lnTo>
                  <a:lnTo>
                    <a:pt x="75" y="63"/>
                  </a:lnTo>
                  <a:lnTo>
                    <a:pt x="71" y="64"/>
                  </a:lnTo>
                  <a:lnTo>
                    <a:pt x="86" y="91"/>
                  </a:lnTo>
                  <a:lnTo>
                    <a:pt x="88" y="92"/>
                  </a:lnTo>
                  <a:lnTo>
                    <a:pt x="88" y="92"/>
                  </a:lnTo>
                  <a:lnTo>
                    <a:pt x="88" y="94"/>
                  </a:lnTo>
                  <a:lnTo>
                    <a:pt x="86" y="95"/>
                  </a:lnTo>
                  <a:lnTo>
                    <a:pt x="85" y="95"/>
                  </a:lnTo>
                  <a:close/>
                  <a:moveTo>
                    <a:pt x="70" y="44"/>
                  </a:moveTo>
                  <a:lnTo>
                    <a:pt x="70" y="40"/>
                  </a:lnTo>
                  <a:lnTo>
                    <a:pt x="68" y="38"/>
                  </a:lnTo>
                  <a:lnTo>
                    <a:pt x="65" y="37"/>
                  </a:lnTo>
                  <a:lnTo>
                    <a:pt x="62" y="35"/>
                  </a:lnTo>
                  <a:lnTo>
                    <a:pt x="57" y="34"/>
                  </a:lnTo>
                  <a:lnTo>
                    <a:pt x="47" y="34"/>
                  </a:lnTo>
                  <a:lnTo>
                    <a:pt x="47" y="55"/>
                  </a:lnTo>
                  <a:lnTo>
                    <a:pt x="49" y="55"/>
                  </a:lnTo>
                  <a:lnTo>
                    <a:pt x="52" y="55"/>
                  </a:lnTo>
                  <a:lnTo>
                    <a:pt x="54" y="55"/>
                  </a:lnTo>
                  <a:lnTo>
                    <a:pt x="57" y="55"/>
                  </a:lnTo>
                  <a:lnTo>
                    <a:pt x="62" y="55"/>
                  </a:lnTo>
                  <a:lnTo>
                    <a:pt x="65" y="54"/>
                  </a:lnTo>
                  <a:lnTo>
                    <a:pt x="68" y="52"/>
                  </a:lnTo>
                  <a:lnTo>
                    <a:pt x="70" y="49"/>
                  </a:lnTo>
                  <a:lnTo>
                    <a:pt x="70" y="45"/>
                  </a:lnTo>
                  <a:lnTo>
                    <a:pt x="70" y="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12054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Option 1">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gradFill rotWithShape="0">
            <a:gsLst>
              <a:gs pos="0">
                <a:srgbClr val="1277CC"/>
              </a:gs>
              <a:gs pos="50000">
                <a:srgbClr val="3D9EEF"/>
              </a:gs>
              <a:gs pos="100000">
                <a:srgbClr val="0E5FA2"/>
              </a:gs>
            </a:gsLst>
            <a:lin ang="5400000"/>
          </a:gra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7" name="Picture 8" descr="ddataflow-(10x7.5-15%).png"/>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8" name="Picture 15" descr="Robot-Hand-on-Pad-(Fade).png"/>
          <p:cNvPicPr>
            <a:picLocks noChangeAspect="1"/>
          </p:cNvPicPr>
          <p:nvPr/>
        </p:nvPicPr>
        <p:blipFill>
          <a:blip r:embed="rId3" cstate="print"/>
          <a:srcRect t="6741"/>
          <a:stretch>
            <a:fillRect/>
          </a:stretch>
        </p:blipFill>
        <p:spPr bwMode="auto">
          <a:xfrm>
            <a:off x="0" y="-17859"/>
            <a:ext cx="9144000" cy="3162301"/>
          </a:xfrm>
          <a:prstGeom prst="rect">
            <a:avLst/>
          </a:prstGeom>
          <a:noFill/>
          <a:ln w="9525">
            <a:noFill/>
            <a:miter lim="800000"/>
            <a:headEnd/>
            <a:tailEnd/>
          </a:ln>
        </p:spPr>
      </p:pic>
      <p:pic>
        <p:nvPicPr>
          <p:cNvPr id="10" name="Picture 11" descr="intel-logo(white).png"/>
          <p:cNvPicPr>
            <a:picLocks noChangeAspect="1"/>
          </p:cNvPicPr>
          <p:nvPr/>
        </p:nvPicPr>
        <p:blipFill>
          <a:blip r:embed="rId4" cstate="print"/>
          <a:srcRect/>
          <a:stretch>
            <a:fillRect/>
          </a:stretch>
        </p:blipFill>
        <p:spPr bwMode="auto">
          <a:xfrm>
            <a:off x="7696201"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8"/>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4"/>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39"/>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2874075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gradFill rotWithShape="0">
            <a:gsLst>
              <a:gs pos="0">
                <a:srgbClr val="1277CC"/>
              </a:gs>
              <a:gs pos="50000">
                <a:srgbClr val="3D9EEF"/>
              </a:gs>
              <a:gs pos="100000">
                <a:srgbClr val="0E5FA2"/>
              </a:gs>
            </a:gsLst>
            <a:lin ang="5400000"/>
          </a:gra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8" name="Picture 11" descr="intel-logo(white).png"/>
          <p:cNvPicPr>
            <a:picLocks noChangeAspect="1"/>
          </p:cNvPicPr>
          <p:nvPr/>
        </p:nvPicPr>
        <p:blipFill>
          <a:blip r:embed="rId2" cstate="print"/>
          <a:srcRect/>
          <a:stretch>
            <a:fillRect/>
          </a:stretch>
        </p:blipFill>
        <p:spPr bwMode="auto">
          <a:xfrm>
            <a:off x="7696201"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2626538"/>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2955155"/>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393311"/>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584986"/>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2036507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6" name="Picture 10" descr="Servers.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8" name="Picture 11" descr="intel-logo(white).png"/>
          <p:cNvPicPr>
            <a:picLocks noChangeAspect="1"/>
          </p:cNvPicPr>
          <p:nvPr/>
        </p:nvPicPr>
        <p:blipFill>
          <a:blip r:embed="rId3" cstate="print"/>
          <a:srcRect/>
          <a:stretch>
            <a:fillRect/>
          </a:stretch>
        </p:blipFill>
        <p:spPr bwMode="auto">
          <a:xfrm>
            <a:off x="7696201"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8"/>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4"/>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39"/>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737873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solidFill>
            <a:schemeClr val="tx1">
              <a:lumMod val="95000"/>
              <a:lumOff val="5000"/>
            </a:schemeClr>
          </a:soli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7" name="Picture 15" descr="Robot-Hand-on-Pad-(Fade).png"/>
          <p:cNvPicPr>
            <a:picLocks noChangeAspect="1"/>
          </p:cNvPicPr>
          <p:nvPr/>
        </p:nvPicPr>
        <p:blipFill>
          <a:blip r:embed="rId2" cstate="print"/>
          <a:srcRect t="6741"/>
          <a:stretch>
            <a:fillRect/>
          </a:stretch>
        </p:blipFill>
        <p:spPr bwMode="auto">
          <a:xfrm>
            <a:off x="0" y="0"/>
            <a:ext cx="9144000" cy="3162300"/>
          </a:xfrm>
          <a:prstGeom prst="rect">
            <a:avLst/>
          </a:prstGeom>
          <a:noFill/>
          <a:ln w="9525">
            <a:noFill/>
            <a:miter lim="800000"/>
            <a:headEnd/>
            <a:tailEnd/>
          </a:ln>
        </p:spPr>
      </p:pic>
      <p:pic>
        <p:nvPicPr>
          <p:cNvPr id="9" name="Picture 11" descr="intel-logo(white).png"/>
          <p:cNvPicPr>
            <a:picLocks noChangeAspect="1"/>
          </p:cNvPicPr>
          <p:nvPr/>
        </p:nvPicPr>
        <p:blipFill>
          <a:blip r:embed="rId3" cstate="print"/>
          <a:srcRect/>
          <a:stretch>
            <a:fillRect/>
          </a:stretch>
        </p:blipFill>
        <p:spPr bwMode="auto">
          <a:xfrm>
            <a:off x="7696201"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469900" sx="102000" sy="102000" algn="ctr" rotWithShape="0">
                    <a:schemeClr val="bg1"/>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8"/>
            <a:ext cx="6400800" cy="328617"/>
          </a:xfrm>
        </p:spPr>
        <p:txBody>
          <a:bodyPr>
            <a:normAutofit/>
          </a:bodyPr>
          <a:lstStyle>
            <a:lvl1pPr marL="0" indent="0" algn="r">
              <a:spcBef>
                <a:spcPts val="0"/>
              </a:spcBef>
              <a:buNone/>
              <a:defRPr sz="2400" baseline="0">
                <a:solidFill>
                  <a:schemeClr val="bg1"/>
                </a:solidFill>
                <a:effectLst>
                  <a:outerShdw blurRad="469900" sx="102000" sy="102000" algn="ctr" rotWithShape="0">
                    <a:schemeClr val="bg1"/>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4"/>
            <a:ext cx="3614737" cy="246481"/>
          </a:xfrm>
        </p:spPr>
        <p:txBody>
          <a:bodyPr>
            <a:normAutofit/>
          </a:bodyPr>
          <a:lstStyle>
            <a:lvl1pPr algn="r">
              <a:buNone/>
              <a:defRPr sz="1800" baseline="0">
                <a:solidFill>
                  <a:schemeClr val="bg1"/>
                </a:solidFill>
                <a:effectLst>
                  <a:outerShdw blurRad="469900" sx="102000" sy="102000" algn="ctr" rotWithShape="0">
                    <a:schemeClr val="bg1"/>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39"/>
            <a:ext cx="3614737" cy="246481"/>
          </a:xfrm>
        </p:spPr>
        <p:txBody>
          <a:bodyPr>
            <a:noAutofit/>
          </a:bodyPr>
          <a:lstStyle>
            <a:lvl1pPr algn="r">
              <a:buNone/>
              <a:defRPr lang="en-US" sz="1800" kern="1200" baseline="0" dirty="0" smtClean="0">
                <a:solidFill>
                  <a:schemeClr val="bg1"/>
                </a:solidFill>
                <a:effectLst>
                  <a:outerShdw blurRad="469900" sx="102000" sy="102000" algn="ctr" rotWithShape="0">
                    <a:schemeClr val="bg1"/>
                  </a:outerShdw>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929591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6" name="Rectangle 10"/>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 name="Picture 11" descr="Intel-Race-Car-(for-Black).png"/>
          <p:cNvPicPr>
            <a:picLocks noChangeAspect="1"/>
          </p:cNvPicPr>
          <p:nvPr userDrawn="1"/>
        </p:nvPicPr>
        <p:blipFill>
          <a:blip r:embed="rId2" cstate="print"/>
          <a:srcRect/>
          <a:stretch>
            <a:fillRect/>
          </a:stretch>
        </p:blipFill>
        <p:spPr bwMode="auto">
          <a:xfrm>
            <a:off x="0" y="240506"/>
            <a:ext cx="9144000" cy="2674144"/>
          </a:xfrm>
          <a:prstGeom prst="rect">
            <a:avLst/>
          </a:prstGeom>
          <a:noFill/>
          <a:ln w="9525">
            <a:noFill/>
            <a:miter lim="800000"/>
            <a:headEnd/>
            <a:tailEnd/>
          </a:ln>
        </p:spPr>
      </p:pic>
      <p:pic>
        <p:nvPicPr>
          <p:cNvPr id="8" name="Picture 11" descr="intel-logo(white).png"/>
          <p:cNvPicPr>
            <a:picLocks noChangeAspect="1"/>
          </p:cNvPicPr>
          <p:nvPr userDrawn="1"/>
        </p:nvPicPr>
        <p:blipFill>
          <a:blip r:embed="rId3" cstate="print"/>
          <a:srcRect/>
          <a:stretch>
            <a:fillRect/>
          </a:stretch>
        </p:blipFill>
        <p:spPr bwMode="auto">
          <a:xfrm>
            <a:off x="7346951" y="709612"/>
            <a:ext cx="1165225" cy="577454"/>
          </a:xfrm>
          <a:prstGeom prst="rect">
            <a:avLst/>
          </a:prstGeom>
          <a:noFill/>
          <a:ln w="9525">
            <a:noFill/>
            <a:miter lim="800000"/>
            <a:headEnd/>
            <a:tailEnd/>
          </a:ln>
        </p:spPr>
      </p:pic>
      <p:sp>
        <p:nvSpPr>
          <p:cNvPr id="2" name="Title 1"/>
          <p:cNvSpPr>
            <a:spLocks noGrp="1"/>
          </p:cNvSpPr>
          <p:nvPr>
            <p:ph type="ctrTitle"/>
          </p:nvPr>
        </p:nvSpPr>
        <p:spPr>
          <a:xfrm>
            <a:off x="592084" y="1065588"/>
            <a:ext cx="4345047" cy="712004"/>
          </a:xfrm>
        </p:spPr>
        <p:txBody>
          <a:bodyPr>
            <a:normAutofit/>
          </a:bodyPr>
          <a:lstStyle>
            <a:lvl1pPr algn="r">
              <a:defRPr kumimoji="0" lang="en-US" sz="3600" b="1" i="0" u="none" strike="noStrike" kern="1200" cap="none" spc="-30" normalizeH="0" baseline="0" noProof="0" dirty="0">
                <a:ln>
                  <a:noFill/>
                </a:ln>
                <a:solidFill>
                  <a:schemeClr val="bg1"/>
                </a:solidFill>
                <a:effectLst>
                  <a:outerShdw blurRad="469900" sx="102000" sy="102000" algn="ctr" rotWithShape="0">
                    <a:srgbClr val="00FFFF"/>
                  </a:outerShdw>
                </a:effectLst>
                <a:uLnTx/>
                <a:uFillTx/>
                <a:latin typeface="Calibri" pitchFamily="34" charset="0"/>
                <a:ea typeface="+mj-ea"/>
                <a:cs typeface="+mj-cs"/>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628596" y="3146830"/>
            <a:ext cx="6400800" cy="328617"/>
          </a:xfrm>
        </p:spPr>
        <p:txBody>
          <a:bodyPr>
            <a:noAutofit/>
          </a:bodyPr>
          <a:lstStyle>
            <a:lvl1pPr marL="0" indent="0" algn="r">
              <a:spcBef>
                <a:spcPts val="0"/>
              </a:spcBef>
              <a:buNone/>
              <a:defRPr lang="en-US" sz="2800" kern="1200" spc="-30" dirty="0">
                <a:solidFill>
                  <a:schemeClr val="bg1">
                    <a:lumMod val="85000"/>
                  </a:schemeClr>
                </a:solidFill>
                <a:effectLst>
                  <a:outerShdw blurRad="469900" sx="102000" sy="102000" algn="ctr" rotWithShape="0">
                    <a:srgbClr val="00FFFF"/>
                  </a:outerShdw>
                </a:effectLst>
                <a:latin typeface="Calibri" pitchFamily="34"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subtitle style</a:t>
            </a:r>
            <a:endParaRPr lang="en-US" dirty="0"/>
          </a:p>
        </p:txBody>
      </p:sp>
      <p:sp>
        <p:nvSpPr>
          <p:cNvPr id="22" name="Content Placeholder 21"/>
          <p:cNvSpPr>
            <a:spLocks noGrp="1"/>
          </p:cNvSpPr>
          <p:nvPr>
            <p:ph sz="quarter" idx="10"/>
          </p:nvPr>
        </p:nvSpPr>
        <p:spPr>
          <a:xfrm>
            <a:off x="628597" y="3557601"/>
            <a:ext cx="3614737" cy="246481"/>
          </a:xfrm>
        </p:spPr>
        <p:txBody>
          <a:bodyPr>
            <a:noAutofit/>
          </a:bodyPr>
          <a:lstStyle>
            <a:lvl1pPr marL="0" algn="l" defTabSz="914400" rtl="0" eaLnBrk="1" latinLnBrk="0" hangingPunct="1">
              <a:buNone/>
              <a:defRPr lang="en-US" sz="1600" kern="1200" dirty="0" smtClean="0">
                <a:solidFill>
                  <a:schemeClr val="bg1">
                    <a:lumMod val="75000"/>
                  </a:schemeClr>
                </a:solidFill>
                <a:latin typeface="+mn-lt"/>
                <a:ea typeface="+mn-ea"/>
                <a:cs typeface="+mn-cs"/>
              </a:defRPr>
            </a:lvl1pPr>
          </a:lstStyle>
          <a:p>
            <a:pPr lvl="0"/>
            <a:r>
              <a:rPr lang="en-US" dirty="0" smtClean="0"/>
              <a:t>Click to edit Master text styles</a:t>
            </a:r>
          </a:p>
        </p:txBody>
      </p:sp>
      <p:sp>
        <p:nvSpPr>
          <p:cNvPr id="23" name="Content Placeholder 21"/>
          <p:cNvSpPr>
            <a:spLocks noGrp="1"/>
          </p:cNvSpPr>
          <p:nvPr>
            <p:ph sz="quarter" idx="11"/>
          </p:nvPr>
        </p:nvSpPr>
        <p:spPr>
          <a:xfrm>
            <a:off x="628597" y="3721910"/>
            <a:ext cx="3614737" cy="246481"/>
          </a:xfrm>
        </p:spPr>
        <p:txBody>
          <a:bodyPr>
            <a:noAutofit/>
          </a:bodyPr>
          <a:lstStyle>
            <a:lvl1pPr algn="r">
              <a:buNone/>
              <a:defRPr lang="en-US" sz="1600" kern="1200" dirty="0" smtClean="0">
                <a:solidFill>
                  <a:schemeClr val="bg1">
                    <a:lumMod val="75000"/>
                  </a:schemeClr>
                </a:solidFill>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1652363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 Glow">
    <p:spTree>
      <p:nvGrpSpPr>
        <p:cNvPr id="1" name=""/>
        <p:cNvGrpSpPr/>
        <p:nvPr/>
      </p:nvGrpSpPr>
      <p:grpSpPr>
        <a:xfrm>
          <a:off x="0" y="0"/>
          <a:ext cx="0" cy="0"/>
          <a:chOff x="0" y="0"/>
          <a:chExt cx="0" cy="0"/>
        </a:xfrm>
      </p:grpSpPr>
      <p:pic>
        <p:nvPicPr>
          <p:cNvPr id="4" name="Picture 8" descr="Blue-Field-(3x10).jpg"/>
          <p:cNvPicPr>
            <a:picLocks/>
          </p:cNvPicPr>
          <p:nvPr userDrawn="1"/>
        </p:nvPicPr>
        <p:blipFill>
          <a:blip r:embed="rId2" cstate="print"/>
          <a:srcRect/>
          <a:stretch>
            <a:fillRect/>
          </a:stretch>
        </p:blipFill>
        <p:spPr bwMode="auto">
          <a:xfrm>
            <a:off x="0" y="1"/>
            <a:ext cx="9144000" cy="286788"/>
          </a:xfrm>
          <a:prstGeom prst="rect">
            <a:avLst/>
          </a:prstGeom>
          <a:noFill/>
          <a:ln w="9525">
            <a:noFill/>
            <a:miter lim="800000"/>
            <a:headEnd/>
            <a:tailEnd/>
          </a:ln>
        </p:spPr>
      </p:pic>
      <p:sp>
        <p:nvSpPr>
          <p:cNvPr id="2" name="Title 1"/>
          <p:cNvSpPr>
            <a:spLocks noGrp="1"/>
          </p:cNvSpPr>
          <p:nvPr>
            <p:ph type="title"/>
          </p:nvPr>
        </p:nvSpPr>
        <p:spPr>
          <a:xfrm>
            <a:off x="249291" y="-54981"/>
            <a:ext cx="8229600" cy="394070"/>
          </a:xfrm>
        </p:spPr>
        <p:txBody>
          <a:bodyPr/>
          <a:lstStyle>
            <a:lvl1pPr>
              <a:defRPr sz="2000">
                <a:solidFill>
                  <a:schemeClr val="bg1"/>
                </a:solidFill>
                <a:effectLst>
                  <a:outerShdw blurRad="469900" sx="102000" sy="102000" algn="ctr" rotWithShape="0">
                    <a:srgbClr val="00FFFF"/>
                  </a:outerShdw>
                </a:effectLst>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226953" y="2215749"/>
            <a:ext cx="8653581" cy="2601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1"/>
          </p:nvPr>
        </p:nvSpPr>
        <p:spPr/>
        <p:txBody>
          <a:bodyPr/>
          <a:lstStyle>
            <a:lvl1pPr algn="r" rtl="0" fontAlgn="auto">
              <a:spcBef>
                <a:spcPts val="0"/>
              </a:spcBef>
              <a:spcAft>
                <a:spcPts val="0"/>
              </a:spcAft>
              <a:defRPr lang="en-US" sz="1000" kern="1200" smtClean="0">
                <a:solidFill>
                  <a:schemeClr val="tx1">
                    <a:tint val="75000"/>
                  </a:schemeClr>
                </a:solidFill>
                <a:latin typeface="+mn-lt"/>
                <a:ea typeface="+mn-ea"/>
                <a:cs typeface="+mn-cs"/>
              </a:defRPr>
            </a:lvl1pPr>
          </a:lstStyle>
          <a:p>
            <a:pPr>
              <a:defRPr/>
            </a:pPr>
            <a:r>
              <a:rPr>
                <a:solidFill>
                  <a:prstClr val="black">
                    <a:tint val="75000"/>
                  </a:prstClr>
                </a:solidFill>
              </a:rPr>
              <a:t> Slide </a:t>
            </a:r>
            <a:fld id="{42A6985F-389B-4F59-A303-8B6292C12C3D}" type="slidenum">
              <a:rPr>
                <a:solidFill>
                  <a:prstClr val="black">
                    <a:tint val="75000"/>
                  </a:prstClr>
                </a:solidFill>
              </a:rPr>
              <a:pPr>
                <a:defRPr/>
              </a:pPr>
              <a:t>‹#›</a:t>
            </a:fld>
            <a:endParaRPr dirty="0">
              <a:solidFill>
                <a:prstClr val="black">
                  <a:tint val="75000"/>
                </a:prstClr>
              </a:solidFill>
            </a:endParaRPr>
          </a:p>
        </p:txBody>
      </p:sp>
    </p:spTree>
    <p:extLst>
      <p:ext uri="{BB962C8B-B14F-4D97-AF65-F5344CB8AC3E}">
        <p14:creationId xmlns:p14="http://schemas.microsoft.com/office/powerpoint/2010/main" val="380609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 No Glow">
    <p:spTree>
      <p:nvGrpSpPr>
        <p:cNvPr id="1" name=""/>
        <p:cNvGrpSpPr/>
        <p:nvPr/>
      </p:nvGrpSpPr>
      <p:grpSpPr>
        <a:xfrm>
          <a:off x="0" y="0"/>
          <a:ext cx="0" cy="0"/>
          <a:chOff x="0" y="0"/>
          <a:chExt cx="0" cy="0"/>
        </a:xfrm>
      </p:grpSpPr>
      <p:pic>
        <p:nvPicPr>
          <p:cNvPr id="4" name="Picture 8" descr="Blue-Field-(3x10).jpg"/>
          <p:cNvPicPr>
            <a:picLocks/>
          </p:cNvPicPr>
          <p:nvPr userDrawn="1"/>
        </p:nvPicPr>
        <p:blipFill>
          <a:blip r:embed="rId2" cstate="print"/>
          <a:srcRect/>
          <a:stretch>
            <a:fillRect/>
          </a:stretch>
        </p:blipFill>
        <p:spPr bwMode="auto">
          <a:xfrm>
            <a:off x="0" y="0"/>
            <a:ext cx="9144000" cy="2022872"/>
          </a:xfrm>
          <a:prstGeom prst="rect">
            <a:avLst/>
          </a:prstGeom>
          <a:noFill/>
          <a:ln w="9525">
            <a:noFill/>
            <a:miter lim="800000"/>
            <a:headEnd/>
            <a:tailEnd/>
          </a:ln>
        </p:spPr>
      </p:pic>
      <p:sp>
        <p:nvSpPr>
          <p:cNvPr id="2" name="Title 1"/>
          <p:cNvSpPr>
            <a:spLocks noGrp="1"/>
          </p:cNvSpPr>
          <p:nvPr>
            <p:ph type="title"/>
          </p:nvPr>
        </p:nvSpPr>
        <p:spPr>
          <a:xfrm>
            <a:off x="249291" y="107122"/>
            <a:ext cx="8229600" cy="394070"/>
          </a:xfrm>
        </p:spPr>
        <p:txBody>
          <a:bodyPr/>
          <a:lstStyle>
            <a:lvl1pPr>
              <a:defRPr>
                <a:solidFill>
                  <a:schemeClr val="bg1"/>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226953" y="2215749"/>
            <a:ext cx="8653581" cy="2601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1"/>
          </p:nvPr>
        </p:nvSpPr>
        <p:spPr/>
        <p:txBody>
          <a:bodyPr/>
          <a:lstStyle>
            <a:lvl1pPr algn="r" rtl="0" fontAlgn="auto">
              <a:spcBef>
                <a:spcPts val="0"/>
              </a:spcBef>
              <a:spcAft>
                <a:spcPts val="0"/>
              </a:spcAft>
              <a:defRPr lang="en-US" sz="1000" kern="1200" smtClean="0">
                <a:solidFill>
                  <a:schemeClr val="tx1">
                    <a:tint val="75000"/>
                  </a:schemeClr>
                </a:solidFill>
                <a:latin typeface="+mn-lt"/>
                <a:ea typeface="+mn-ea"/>
                <a:cs typeface="+mn-cs"/>
              </a:defRPr>
            </a:lvl1pPr>
          </a:lstStyle>
          <a:p>
            <a:pPr>
              <a:defRPr/>
            </a:pPr>
            <a:r>
              <a:rPr>
                <a:solidFill>
                  <a:prstClr val="black">
                    <a:tint val="75000"/>
                  </a:prstClr>
                </a:solidFill>
              </a:rPr>
              <a:t> Slide </a:t>
            </a:r>
            <a:fld id="{1006622E-7938-4DED-8908-1F3406D3715A}" type="slidenum">
              <a:rPr>
                <a:solidFill>
                  <a:prstClr val="black">
                    <a:tint val="75000"/>
                  </a:prstClr>
                </a:solidFill>
              </a:rPr>
              <a:pPr>
                <a:defRPr/>
              </a:pPr>
              <a:t>‹#›</a:t>
            </a:fld>
            <a:endParaRPr dirty="0">
              <a:solidFill>
                <a:prstClr val="black">
                  <a:tint val="75000"/>
                </a:prstClr>
              </a:solidFill>
            </a:endParaRPr>
          </a:p>
        </p:txBody>
      </p:sp>
    </p:spTree>
    <p:extLst>
      <p:ext uri="{BB962C8B-B14F-4D97-AF65-F5344CB8AC3E}">
        <p14:creationId xmlns:p14="http://schemas.microsoft.com/office/powerpoint/2010/main" val="2090320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Left">
    <p:spTree>
      <p:nvGrpSpPr>
        <p:cNvPr id="1" name=""/>
        <p:cNvGrpSpPr/>
        <p:nvPr/>
      </p:nvGrpSpPr>
      <p:grpSpPr>
        <a:xfrm>
          <a:off x="0" y="0"/>
          <a:ext cx="0" cy="0"/>
          <a:chOff x="0" y="0"/>
          <a:chExt cx="0" cy="0"/>
        </a:xfrm>
      </p:grpSpPr>
      <p:pic>
        <p:nvPicPr>
          <p:cNvPr id="5" name="Picture 8" descr="Blue-Field-(3x7.5).jpg"/>
          <p:cNvPicPr>
            <a:picLocks/>
          </p:cNvPicPr>
          <p:nvPr userDrawn="1"/>
        </p:nvPicPr>
        <p:blipFill>
          <a:blip r:embed="rId2" cstate="print"/>
          <a:srcRect/>
          <a:stretch>
            <a:fillRect/>
          </a:stretch>
        </p:blipFill>
        <p:spPr bwMode="auto">
          <a:xfrm>
            <a:off x="0" y="0"/>
            <a:ext cx="2697163" cy="5143500"/>
          </a:xfrm>
          <a:prstGeom prst="rect">
            <a:avLst/>
          </a:prstGeom>
          <a:noFill/>
          <a:ln w="9525">
            <a:noFill/>
            <a:miter lim="800000"/>
            <a:headEnd/>
            <a:tailEnd/>
          </a:ln>
        </p:spPr>
      </p:pic>
      <p:sp>
        <p:nvSpPr>
          <p:cNvPr id="2" name="Title 1"/>
          <p:cNvSpPr>
            <a:spLocks noGrp="1"/>
          </p:cNvSpPr>
          <p:nvPr>
            <p:ph type="title"/>
          </p:nvPr>
        </p:nvSpPr>
        <p:spPr>
          <a:xfrm>
            <a:off x="2782863" y="205979"/>
            <a:ext cx="6061158" cy="311915"/>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2855889" y="901281"/>
            <a:ext cx="5988131" cy="3693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2782864" y="545279"/>
            <a:ext cx="6077673" cy="246436"/>
          </a:xfrm>
        </p:spPr>
        <p:txBody>
          <a:bodyPr tIns="0" rIns="0" bIns="0"/>
          <a:lstStyle>
            <a:lvl1pPr>
              <a:lnSpc>
                <a:spcPct val="85000"/>
              </a:lnSpc>
              <a:spcBef>
                <a:spcPts val="0"/>
              </a:spcBef>
              <a:buFontTx/>
              <a:buNone/>
              <a:defRPr sz="2400"/>
            </a:lvl1pPr>
          </a:lstStyle>
          <a:p>
            <a:pPr lvl="0"/>
            <a:r>
              <a:rPr lang="en-US" dirty="0" smtClean="0"/>
              <a:t>Click to edit Master text styles</a:t>
            </a:r>
          </a:p>
        </p:txBody>
      </p:sp>
      <p:sp>
        <p:nvSpPr>
          <p:cNvPr id="6" name="Slide Number Placeholder 5"/>
          <p:cNvSpPr>
            <a:spLocks noGrp="1"/>
          </p:cNvSpPr>
          <p:nvPr>
            <p:ph type="sldNum" sz="quarter" idx="14"/>
          </p:nvPr>
        </p:nvSpPr>
        <p:spPr/>
        <p:txBody>
          <a:bodyPr/>
          <a:lstStyle>
            <a:lvl1pPr>
              <a:defRPr dirty="0" smtClean="0"/>
            </a:lvl1pPr>
          </a:lstStyle>
          <a:p>
            <a:pPr>
              <a:defRPr/>
            </a:pPr>
            <a:r>
              <a:rPr>
                <a:solidFill>
                  <a:prstClr val="black">
                    <a:tint val="75000"/>
                  </a:prstClr>
                </a:solidFill>
              </a:rPr>
              <a:t> Slide </a:t>
            </a:r>
            <a:fld id="{BEB78887-034D-49C0-9C91-39473F845B18}"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886719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88"/>
            <a:ext cx="9144000" cy="5134524"/>
          </a:xfrm>
          <a:prstGeom prst="rect">
            <a:avLst/>
          </a:prstGeom>
        </p:spPr>
      </p:pic>
      <p:grpSp>
        <p:nvGrpSpPr>
          <p:cNvPr id="4" name="Group 3"/>
          <p:cNvGrpSpPr/>
          <p:nvPr userDrawn="1"/>
        </p:nvGrpSpPr>
        <p:grpSpPr>
          <a:xfrm>
            <a:off x="-11430" y="1440180"/>
            <a:ext cx="6763454" cy="1451610"/>
            <a:chOff x="-11430" y="1440180"/>
            <a:chExt cx="6763454" cy="145161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1655" r="34925" b="81838"/>
            <a:stretch/>
          </p:blipFill>
          <p:spPr>
            <a:xfrm flipV="1">
              <a:off x="6397006" y="1828799"/>
              <a:ext cx="355018" cy="1060502"/>
            </a:xfrm>
            <a:prstGeom prst="rect">
              <a:avLst/>
            </a:prstGeom>
          </p:spPr>
        </p:pic>
        <p:sp>
          <p:nvSpPr>
            <p:cNvPr id="10" name="Freeform 9"/>
            <p:cNvSpPr/>
            <p:nvPr userDrawn="1"/>
          </p:nvSpPr>
          <p:spPr>
            <a:xfrm>
              <a:off x="-11430" y="1440180"/>
              <a:ext cx="6412230" cy="1451610"/>
            </a:xfrm>
            <a:custGeom>
              <a:avLst/>
              <a:gdLst>
                <a:gd name="connsiteX0" fmla="*/ 0 w 6412230"/>
                <a:gd name="connsiteY0" fmla="*/ 0 h 1451610"/>
                <a:gd name="connsiteX1" fmla="*/ 4949190 w 6412230"/>
                <a:gd name="connsiteY1" fmla="*/ 0 h 1451610"/>
                <a:gd name="connsiteX2" fmla="*/ 5349240 w 6412230"/>
                <a:gd name="connsiteY2" fmla="*/ 388620 h 1451610"/>
                <a:gd name="connsiteX3" fmla="*/ 6412230 w 6412230"/>
                <a:gd name="connsiteY3" fmla="*/ 388620 h 1451610"/>
                <a:gd name="connsiteX4" fmla="*/ 6412230 w 6412230"/>
                <a:gd name="connsiteY4" fmla="*/ 1451610 h 1451610"/>
                <a:gd name="connsiteX5" fmla="*/ 0 w 6412230"/>
                <a:gd name="connsiteY5" fmla="*/ 1451610 h 1451610"/>
                <a:gd name="connsiteX6" fmla="*/ 0 w 6412230"/>
                <a:gd name="connsiteY6" fmla="*/ 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2230" h="1451610">
                  <a:moveTo>
                    <a:pt x="0" y="0"/>
                  </a:moveTo>
                  <a:lnTo>
                    <a:pt x="4949190" y="0"/>
                  </a:lnTo>
                  <a:lnTo>
                    <a:pt x="5349240" y="388620"/>
                  </a:lnTo>
                  <a:lnTo>
                    <a:pt x="6412230" y="388620"/>
                  </a:lnTo>
                  <a:lnTo>
                    <a:pt x="6412230" y="1451610"/>
                  </a:lnTo>
                  <a:lnTo>
                    <a:pt x="0" y="1451610"/>
                  </a:lnTo>
                  <a:lnTo>
                    <a:pt x="0" y="0"/>
                  </a:lnTo>
                  <a:close/>
                </a:path>
              </a:pathLst>
            </a:custGeom>
            <a:gradFill>
              <a:gsLst>
                <a:gs pos="100000">
                  <a:srgbClr val="0071C5"/>
                </a:gs>
                <a:gs pos="0">
                  <a:srgbClr val="00AEE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userDrawn="1"/>
        </p:nvSpPr>
        <p:spPr>
          <a:xfrm>
            <a:off x="2327992" y="2754630"/>
            <a:ext cx="3749040" cy="788670"/>
          </a:xfrm>
          <a:custGeom>
            <a:avLst/>
            <a:gdLst>
              <a:gd name="connsiteX0" fmla="*/ 308610 w 3749040"/>
              <a:gd name="connsiteY0" fmla="*/ 0 h 788670"/>
              <a:gd name="connsiteX1" fmla="*/ 3749040 w 3749040"/>
              <a:gd name="connsiteY1" fmla="*/ 0 h 788670"/>
              <a:gd name="connsiteX2" fmla="*/ 3749040 w 3749040"/>
              <a:gd name="connsiteY2" fmla="*/ 788670 h 788670"/>
              <a:gd name="connsiteX3" fmla="*/ 1051560 w 3749040"/>
              <a:gd name="connsiteY3" fmla="*/ 788670 h 788670"/>
              <a:gd name="connsiteX4" fmla="*/ 1051560 w 3749040"/>
              <a:gd name="connsiteY4" fmla="*/ 617220 h 788670"/>
              <a:gd name="connsiteX5" fmla="*/ 0 w 3749040"/>
              <a:gd name="connsiteY5" fmla="*/ 617220 h 788670"/>
              <a:gd name="connsiteX6" fmla="*/ 0 w 3749040"/>
              <a:gd name="connsiteY6" fmla="*/ 217170 h 788670"/>
              <a:gd name="connsiteX7" fmla="*/ 320040 w 3749040"/>
              <a:gd name="connsiteY7" fmla="*/ 217170 h 788670"/>
              <a:gd name="connsiteX8" fmla="*/ 308610 w 3749040"/>
              <a:gd name="connsiteY8" fmla="*/ 0 h 78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40" h="788670">
                <a:moveTo>
                  <a:pt x="308610" y="0"/>
                </a:moveTo>
                <a:lnTo>
                  <a:pt x="3749040" y="0"/>
                </a:lnTo>
                <a:lnTo>
                  <a:pt x="3749040" y="788670"/>
                </a:lnTo>
                <a:lnTo>
                  <a:pt x="1051560" y="788670"/>
                </a:lnTo>
                <a:lnTo>
                  <a:pt x="1051560" y="617220"/>
                </a:lnTo>
                <a:lnTo>
                  <a:pt x="0" y="617220"/>
                </a:lnTo>
                <a:lnTo>
                  <a:pt x="0" y="217170"/>
                </a:lnTo>
                <a:lnTo>
                  <a:pt x="320040" y="217170"/>
                </a:lnTo>
                <a:lnTo>
                  <a:pt x="308610" y="0"/>
                </a:lnTo>
                <a:close/>
              </a:path>
            </a:pathLst>
          </a:custGeom>
          <a:solidFill>
            <a:srgbClr val="00428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0890" y="1732730"/>
            <a:ext cx="7772400" cy="1102519"/>
          </a:xfr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19712" y="2979427"/>
            <a:ext cx="3736317" cy="947997"/>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6" descr="C:\Users\giom\Desktop\SMYLE March 2012\logos.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379" t="13799" r="11657" b="25273"/>
          <a:stretch/>
        </p:blipFill>
        <p:spPr bwMode="auto">
          <a:xfrm>
            <a:off x="7839855" y="275665"/>
            <a:ext cx="1124264" cy="754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27964"/>
          <a:stretch/>
        </p:blipFill>
        <p:spPr>
          <a:xfrm>
            <a:off x="104932" y="4347146"/>
            <a:ext cx="1753849" cy="741745"/>
          </a:xfrm>
          <a:prstGeom prst="rect">
            <a:avLst/>
          </a:prstGeom>
        </p:spPr>
      </p:pic>
    </p:spTree>
    <p:extLst>
      <p:ext uri="{BB962C8B-B14F-4D97-AF65-F5344CB8AC3E}">
        <p14:creationId xmlns:p14="http://schemas.microsoft.com/office/powerpoint/2010/main" val="259390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up Option 2">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143500"/>
          </a:xfrm>
          <a:prstGeom prst="rect">
            <a:avLst/>
          </a:prstGeom>
          <a:solidFill>
            <a:schemeClr val="tx1">
              <a:lumMod val="95000"/>
              <a:lumOff val="5000"/>
            </a:schemeClr>
          </a:soli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5" name="Picture 6" descr="Intel-Race-Car-(for-Black).png"/>
          <p:cNvPicPr>
            <a:picLocks noChangeAspect="1"/>
          </p:cNvPicPr>
          <p:nvPr userDrawn="1"/>
        </p:nvPicPr>
        <p:blipFill>
          <a:blip r:embed="rId2" cstate="print">
            <a:lum bright="-10000"/>
            <a:grayscl/>
          </a:blip>
          <a:srcRect/>
          <a:stretch>
            <a:fillRect/>
          </a:stretch>
        </p:blipFill>
        <p:spPr bwMode="auto">
          <a:xfrm>
            <a:off x="0" y="240506"/>
            <a:ext cx="9144000" cy="2674144"/>
          </a:xfrm>
          <a:prstGeom prst="rect">
            <a:avLst/>
          </a:prstGeom>
          <a:noFill/>
          <a:ln w="9525">
            <a:noFill/>
            <a:miter lim="800000"/>
            <a:headEnd/>
            <a:tailEnd/>
          </a:ln>
        </p:spPr>
      </p:pic>
      <p:pic>
        <p:nvPicPr>
          <p:cNvPr id="6" name="Picture 11" descr="intel-logo(white).png"/>
          <p:cNvPicPr>
            <a:picLocks noChangeAspect="1"/>
          </p:cNvPicPr>
          <p:nvPr/>
        </p:nvPicPr>
        <p:blipFill>
          <a:blip r:embed="rId3" cstate="print"/>
          <a:srcRect/>
          <a:stretch>
            <a:fillRect/>
          </a:stretch>
        </p:blipFill>
        <p:spPr bwMode="auto">
          <a:xfrm>
            <a:off x="3946526" y="894160"/>
            <a:ext cx="1165225" cy="577453"/>
          </a:xfrm>
          <a:prstGeom prst="rect">
            <a:avLst/>
          </a:prstGeom>
          <a:noFill/>
          <a:ln w="9525">
            <a:noFill/>
            <a:miter lim="800000"/>
            <a:headEnd/>
            <a:tailEnd/>
          </a:ln>
        </p:spPr>
      </p:pic>
      <p:sp>
        <p:nvSpPr>
          <p:cNvPr id="12" name="Text Placeholder 11"/>
          <p:cNvSpPr>
            <a:spLocks noGrp="1"/>
          </p:cNvSpPr>
          <p:nvPr>
            <p:ph type="body" sz="quarter" idx="10"/>
          </p:nvPr>
        </p:nvSpPr>
        <p:spPr>
          <a:xfrm>
            <a:off x="2788731" y="3620596"/>
            <a:ext cx="3548061" cy="418766"/>
          </a:xfrm>
        </p:spPr>
        <p:txBody>
          <a:bodyPr/>
          <a:lstStyle>
            <a:lvl1pPr algn="ctr">
              <a:buFont typeface="Arial" pitchFamily="34" charset="0"/>
              <a:buNone/>
              <a:defRPr sz="3600" b="1">
                <a:solidFill>
                  <a:schemeClr val="bg1"/>
                </a:solidFill>
                <a:effectLst>
                  <a:outerShdw blurRad="469900" sx="102000" sy="102000" algn="ctr" rotWithShape="0">
                    <a:srgbClr val="00FFFF"/>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381536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gradFill rotWithShape="0">
            <a:gsLst>
              <a:gs pos="0">
                <a:srgbClr val="1277CC"/>
              </a:gs>
              <a:gs pos="50000">
                <a:srgbClr val="3D9EEF"/>
              </a:gs>
              <a:gs pos="100000">
                <a:srgbClr val="0E5FA2"/>
              </a:gs>
            </a:gsLst>
            <a:lin ang="5400000"/>
          </a:gra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7" name="Picture 8" descr="ddataflow-(10x7.5-15%).png"/>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8" name="Picture 15" descr="Robot-Hand-on-Pad-(Fade).png"/>
          <p:cNvPicPr>
            <a:picLocks noChangeAspect="1"/>
          </p:cNvPicPr>
          <p:nvPr/>
        </p:nvPicPr>
        <p:blipFill>
          <a:blip r:embed="rId3" cstate="print"/>
          <a:srcRect t="6741"/>
          <a:stretch>
            <a:fillRect/>
          </a:stretch>
        </p:blipFill>
        <p:spPr bwMode="auto">
          <a:xfrm>
            <a:off x="0" y="-17858"/>
            <a:ext cx="9144000" cy="3162301"/>
          </a:xfrm>
          <a:prstGeom prst="rect">
            <a:avLst/>
          </a:prstGeom>
          <a:noFill/>
          <a:ln w="9525">
            <a:noFill/>
            <a:miter lim="800000"/>
            <a:headEnd/>
            <a:tailEnd/>
          </a:ln>
        </p:spPr>
      </p:pic>
      <p:pic>
        <p:nvPicPr>
          <p:cNvPr id="10" name="Picture 11" descr="intel-logo(white).png"/>
          <p:cNvPicPr>
            <a:picLocks noChangeAspect="1"/>
          </p:cNvPicPr>
          <p:nvPr/>
        </p:nvPicPr>
        <p:blipFill>
          <a:blip r:embed="rId4" cstate="print"/>
          <a:srcRect/>
          <a:stretch>
            <a:fillRect/>
          </a:stretch>
        </p:blipFill>
        <p:spPr bwMode="auto">
          <a:xfrm>
            <a:off x="7696203"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9"/>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5"/>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40"/>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609379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gradFill rotWithShape="0">
            <a:gsLst>
              <a:gs pos="0">
                <a:srgbClr val="1277CC"/>
              </a:gs>
              <a:gs pos="50000">
                <a:srgbClr val="3D9EEF"/>
              </a:gs>
              <a:gs pos="100000">
                <a:srgbClr val="0E5FA2"/>
              </a:gs>
            </a:gsLst>
            <a:lin ang="5400000"/>
          </a:gra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8" name="Picture 11" descr="intel-logo(white).png"/>
          <p:cNvPicPr>
            <a:picLocks noChangeAspect="1"/>
          </p:cNvPicPr>
          <p:nvPr/>
        </p:nvPicPr>
        <p:blipFill>
          <a:blip r:embed="rId2" cstate="print"/>
          <a:srcRect/>
          <a:stretch>
            <a:fillRect/>
          </a:stretch>
        </p:blipFill>
        <p:spPr bwMode="auto">
          <a:xfrm>
            <a:off x="7696203"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2626538"/>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2955155"/>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393312"/>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584987"/>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794155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6" name="Picture 10" descr="Servers.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8" name="Picture 11" descr="intel-logo(white).png"/>
          <p:cNvPicPr>
            <a:picLocks noChangeAspect="1"/>
          </p:cNvPicPr>
          <p:nvPr/>
        </p:nvPicPr>
        <p:blipFill>
          <a:blip r:embed="rId3" cstate="print"/>
          <a:srcRect/>
          <a:stretch>
            <a:fillRect/>
          </a:stretch>
        </p:blipFill>
        <p:spPr bwMode="auto">
          <a:xfrm>
            <a:off x="7696203"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241300" dist="101600" dir="2700000" algn="ctr" rotWithShape="0">
                    <a:schemeClr val="tx1">
                      <a:alpha val="88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9"/>
            <a:ext cx="6400800" cy="328617"/>
          </a:xfrm>
        </p:spPr>
        <p:txBody>
          <a:bodyPr>
            <a:normAutofit/>
          </a:bodyPr>
          <a:lstStyle>
            <a:lvl1pPr marL="0" indent="0" algn="r">
              <a:spcBef>
                <a:spcPts val="0"/>
              </a:spcBef>
              <a:buNone/>
              <a:defRPr sz="2400" baseline="0">
                <a:solidFill>
                  <a:schemeClr val="bg1"/>
                </a:solidFill>
                <a:effectLst>
                  <a:outerShdw blurRad="241300" dist="101600" dir="2700000" algn="ctr" rotWithShape="0">
                    <a:schemeClr val="tx1">
                      <a:alpha val="88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5"/>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40"/>
            <a:ext cx="3614737" cy="246481"/>
          </a:xfrm>
        </p:spPr>
        <p:txBody>
          <a:bodyPr>
            <a:normAutofit/>
          </a:bodyPr>
          <a:lstStyle>
            <a:lvl1pPr algn="r">
              <a:buNone/>
              <a:defRPr sz="1800" baseline="0">
                <a:solidFill>
                  <a:schemeClr val="bg1"/>
                </a:solidFill>
                <a:effectLst>
                  <a:outerShdw blurRad="241300" dist="101600" dir="2700000" algn="ctr" rotWithShape="0">
                    <a:schemeClr val="tx1">
                      <a:alpha val="88000"/>
                    </a:schemeClr>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350577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5143500"/>
          </a:xfrm>
          <a:prstGeom prst="rect">
            <a:avLst/>
          </a:prstGeom>
          <a:solidFill>
            <a:schemeClr val="tx1">
              <a:lumMod val="95000"/>
              <a:lumOff val="5000"/>
            </a:schemeClr>
          </a:soli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7" name="Picture 15" descr="Robot-Hand-on-Pad-(Fade).png"/>
          <p:cNvPicPr>
            <a:picLocks noChangeAspect="1"/>
          </p:cNvPicPr>
          <p:nvPr/>
        </p:nvPicPr>
        <p:blipFill>
          <a:blip r:embed="rId2" cstate="print"/>
          <a:srcRect t="6741"/>
          <a:stretch>
            <a:fillRect/>
          </a:stretch>
        </p:blipFill>
        <p:spPr bwMode="auto">
          <a:xfrm>
            <a:off x="0" y="0"/>
            <a:ext cx="9144000" cy="3162300"/>
          </a:xfrm>
          <a:prstGeom prst="rect">
            <a:avLst/>
          </a:prstGeom>
          <a:noFill/>
          <a:ln w="9525">
            <a:noFill/>
            <a:miter lim="800000"/>
            <a:headEnd/>
            <a:tailEnd/>
          </a:ln>
        </p:spPr>
      </p:pic>
      <p:pic>
        <p:nvPicPr>
          <p:cNvPr id="9" name="Picture 11" descr="intel-logo(white).png"/>
          <p:cNvPicPr>
            <a:picLocks noChangeAspect="1"/>
          </p:cNvPicPr>
          <p:nvPr/>
        </p:nvPicPr>
        <p:blipFill>
          <a:blip r:embed="rId3" cstate="print"/>
          <a:srcRect/>
          <a:stretch>
            <a:fillRect/>
          </a:stretch>
        </p:blipFill>
        <p:spPr bwMode="auto">
          <a:xfrm>
            <a:off x="7696203" y="228600"/>
            <a:ext cx="1165225" cy="577454"/>
          </a:xfrm>
          <a:prstGeom prst="rect">
            <a:avLst/>
          </a:prstGeom>
          <a:noFill/>
          <a:ln w="9525">
            <a:noFill/>
            <a:miter lim="800000"/>
            <a:headEnd/>
            <a:tailEnd/>
          </a:ln>
        </p:spPr>
      </p:pic>
      <p:sp>
        <p:nvSpPr>
          <p:cNvPr id="2" name="Title 1"/>
          <p:cNvSpPr>
            <a:spLocks noGrp="1"/>
          </p:cNvSpPr>
          <p:nvPr>
            <p:ph type="ctrTitle"/>
          </p:nvPr>
        </p:nvSpPr>
        <p:spPr>
          <a:xfrm>
            <a:off x="1077777" y="3037291"/>
            <a:ext cx="6384906" cy="438156"/>
          </a:xfrm>
        </p:spPr>
        <p:txBody>
          <a:bodyPr>
            <a:normAutofit/>
          </a:bodyPr>
          <a:lstStyle>
            <a:lvl1pPr algn="r">
              <a:defRPr sz="3600" b="1" baseline="0">
                <a:solidFill>
                  <a:schemeClr val="bg1"/>
                </a:solidFill>
                <a:effectLst>
                  <a:outerShdw blurRad="469900" sx="102000" sy="102000" algn="ctr" rotWithShape="0">
                    <a:schemeClr val="bg1"/>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6752" y="3365909"/>
            <a:ext cx="6400800" cy="328617"/>
          </a:xfrm>
        </p:spPr>
        <p:txBody>
          <a:bodyPr>
            <a:normAutofit/>
          </a:bodyPr>
          <a:lstStyle>
            <a:lvl1pPr marL="0" indent="0" algn="r">
              <a:spcBef>
                <a:spcPts val="0"/>
              </a:spcBef>
              <a:buNone/>
              <a:defRPr sz="2400" baseline="0">
                <a:solidFill>
                  <a:schemeClr val="bg1"/>
                </a:solidFill>
                <a:effectLst>
                  <a:outerShdw blurRad="469900" sx="102000" sy="102000" algn="ctr" rotWithShape="0">
                    <a:schemeClr val="bg1"/>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Content Placeholder 21"/>
          <p:cNvSpPr>
            <a:spLocks noGrp="1"/>
          </p:cNvSpPr>
          <p:nvPr>
            <p:ph sz="quarter" idx="10"/>
          </p:nvPr>
        </p:nvSpPr>
        <p:spPr>
          <a:xfrm>
            <a:off x="3878254" y="3804065"/>
            <a:ext cx="3614737" cy="246481"/>
          </a:xfrm>
        </p:spPr>
        <p:txBody>
          <a:bodyPr>
            <a:normAutofit/>
          </a:bodyPr>
          <a:lstStyle>
            <a:lvl1pPr algn="r">
              <a:buNone/>
              <a:defRPr sz="1800" baseline="0">
                <a:solidFill>
                  <a:schemeClr val="bg1"/>
                </a:solidFill>
                <a:effectLst>
                  <a:outerShdw blurRad="469900" sx="102000" sy="102000" algn="ctr" rotWithShape="0">
                    <a:schemeClr val="bg1"/>
                  </a:outerShdw>
                </a:effectLst>
              </a:defRPr>
            </a:lvl1pPr>
          </a:lstStyle>
          <a:p>
            <a:pPr lvl="0"/>
            <a:r>
              <a:rPr lang="en-US" dirty="0" smtClean="0"/>
              <a:t>Click to edit Master text styles</a:t>
            </a:r>
          </a:p>
        </p:txBody>
      </p:sp>
      <p:sp>
        <p:nvSpPr>
          <p:cNvPr id="23" name="Content Placeholder 21"/>
          <p:cNvSpPr>
            <a:spLocks noGrp="1"/>
          </p:cNvSpPr>
          <p:nvPr>
            <p:ph sz="quarter" idx="11"/>
          </p:nvPr>
        </p:nvSpPr>
        <p:spPr>
          <a:xfrm>
            <a:off x="3878254" y="3995740"/>
            <a:ext cx="3614737" cy="246481"/>
          </a:xfrm>
        </p:spPr>
        <p:txBody>
          <a:bodyPr>
            <a:noAutofit/>
          </a:bodyPr>
          <a:lstStyle>
            <a:lvl1pPr algn="r">
              <a:buNone/>
              <a:defRPr lang="en-US" sz="1800" kern="1200" baseline="0" dirty="0" smtClean="0">
                <a:solidFill>
                  <a:schemeClr val="bg1"/>
                </a:solidFill>
                <a:effectLst>
                  <a:outerShdw blurRad="469900" sx="102000" sy="102000" algn="ctr" rotWithShape="0">
                    <a:schemeClr val="bg1"/>
                  </a:outerShdw>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690242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6" name="Rectangle 10"/>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 name="Picture 11" descr="Intel-Race-Car-(for-Black).png"/>
          <p:cNvPicPr>
            <a:picLocks noChangeAspect="1"/>
          </p:cNvPicPr>
          <p:nvPr userDrawn="1"/>
        </p:nvPicPr>
        <p:blipFill>
          <a:blip r:embed="rId2" cstate="print"/>
          <a:srcRect/>
          <a:stretch>
            <a:fillRect/>
          </a:stretch>
        </p:blipFill>
        <p:spPr bwMode="auto">
          <a:xfrm>
            <a:off x="0" y="240506"/>
            <a:ext cx="9144000" cy="2674144"/>
          </a:xfrm>
          <a:prstGeom prst="rect">
            <a:avLst/>
          </a:prstGeom>
          <a:noFill/>
          <a:ln w="9525">
            <a:noFill/>
            <a:miter lim="800000"/>
            <a:headEnd/>
            <a:tailEnd/>
          </a:ln>
        </p:spPr>
      </p:pic>
      <p:pic>
        <p:nvPicPr>
          <p:cNvPr id="8" name="Picture 11" descr="intel-logo(white).png"/>
          <p:cNvPicPr>
            <a:picLocks noChangeAspect="1"/>
          </p:cNvPicPr>
          <p:nvPr userDrawn="1"/>
        </p:nvPicPr>
        <p:blipFill>
          <a:blip r:embed="rId3" cstate="print"/>
          <a:srcRect/>
          <a:stretch>
            <a:fillRect/>
          </a:stretch>
        </p:blipFill>
        <p:spPr bwMode="auto">
          <a:xfrm>
            <a:off x="7346953" y="709612"/>
            <a:ext cx="1165225" cy="577454"/>
          </a:xfrm>
          <a:prstGeom prst="rect">
            <a:avLst/>
          </a:prstGeom>
          <a:noFill/>
          <a:ln w="9525">
            <a:noFill/>
            <a:miter lim="800000"/>
            <a:headEnd/>
            <a:tailEnd/>
          </a:ln>
        </p:spPr>
      </p:pic>
      <p:sp>
        <p:nvSpPr>
          <p:cNvPr id="2" name="Title 1"/>
          <p:cNvSpPr>
            <a:spLocks noGrp="1"/>
          </p:cNvSpPr>
          <p:nvPr>
            <p:ph type="ctrTitle"/>
          </p:nvPr>
        </p:nvSpPr>
        <p:spPr>
          <a:xfrm>
            <a:off x="592086" y="1065588"/>
            <a:ext cx="4345047" cy="712004"/>
          </a:xfrm>
        </p:spPr>
        <p:txBody>
          <a:bodyPr>
            <a:normAutofit/>
          </a:bodyPr>
          <a:lstStyle>
            <a:lvl1pPr algn="r">
              <a:defRPr kumimoji="0" lang="en-US" sz="3600" b="1" i="0" u="none" strike="noStrike" kern="1200" cap="none" spc="-30" normalizeH="0" baseline="0" noProof="0" dirty="0">
                <a:ln>
                  <a:noFill/>
                </a:ln>
                <a:solidFill>
                  <a:schemeClr val="bg1"/>
                </a:solidFill>
                <a:effectLst>
                  <a:outerShdw blurRad="469900" sx="102000" sy="102000" algn="ctr" rotWithShape="0">
                    <a:srgbClr val="00FFFF"/>
                  </a:outerShdw>
                </a:effectLst>
                <a:uLnTx/>
                <a:uFillTx/>
                <a:latin typeface="Calibri" pitchFamily="34" charset="0"/>
                <a:ea typeface="+mj-ea"/>
                <a:cs typeface="+mj-cs"/>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628596" y="3146831"/>
            <a:ext cx="6400800" cy="328617"/>
          </a:xfrm>
        </p:spPr>
        <p:txBody>
          <a:bodyPr>
            <a:noAutofit/>
          </a:bodyPr>
          <a:lstStyle>
            <a:lvl1pPr marL="0" indent="0" algn="r">
              <a:spcBef>
                <a:spcPts val="0"/>
              </a:spcBef>
              <a:buNone/>
              <a:defRPr lang="en-US" sz="2800" kern="1200" spc="-30" dirty="0">
                <a:solidFill>
                  <a:schemeClr val="bg1">
                    <a:lumMod val="85000"/>
                  </a:schemeClr>
                </a:solidFill>
                <a:effectLst>
                  <a:outerShdw blurRad="469900" sx="102000" sy="102000" algn="ctr" rotWithShape="0">
                    <a:srgbClr val="00FFFF"/>
                  </a:outerShdw>
                </a:effectLst>
                <a:latin typeface="Calibri" pitchFamily="34"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subtitle style</a:t>
            </a:r>
            <a:endParaRPr lang="en-US" dirty="0"/>
          </a:p>
        </p:txBody>
      </p:sp>
      <p:sp>
        <p:nvSpPr>
          <p:cNvPr id="22" name="Content Placeholder 21"/>
          <p:cNvSpPr>
            <a:spLocks noGrp="1"/>
          </p:cNvSpPr>
          <p:nvPr>
            <p:ph sz="quarter" idx="10"/>
          </p:nvPr>
        </p:nvSpPr>
        <p:spPr>
          <a:xfrm>
            <a:off x="628598" y="3557602"/>
            <a:ext cx="3614737" cy="246481"/>
          </a:xfrm>
        </p:spPr>
        <p:txBody>
          <a:bodyPr>
            <a:noAutofit/>
          </a:bodyPr>
          <a:lstStyle>
            <a:lvl1pPr marL="0" algn="l" defTabSz="914400" rtl="0" eaLnBrk="1" latinLnBrk="0" hangingPunct="1">
              <a:buNone/>
              <a:defRPr lang="en-US" sz="1600" kern="1200" dirty="0" smtClean="0">
                <a:solidFill>
                  <a:schemeClr val="bg1">
                    <a:lumMod val="75000"/>
                  </a:schemeClr>
                </a:solidFill>
                <a:latin typeface="+mn-lt"/>
                <a:ea typeface="+mn-ea"/>
                <a:cs typeface="+mn-cs"/>
              </a:defRPr>
            </a:lvl1pPr>
          </a:lstStyle>
          <a:p>
            <a:pPr lvl="0"/>
            <a:r>
              <a:rPr lang="en-US" dirty="0" smtClean="0"/>
              <a:t>Click to edit Master text styles</a:t>
            </a:r>
          </a:p>
        </p:txBody>
      </p:sp>
      <p:sp>
        <p:nvSpPr>
          <p:cNvPr id="23" name="Content Placeholder 21"/>
          <p:cNvSpPr>
            <a:spLocks noGrp="1"/>
          </p:cNvSpPr>
          <p:nvPr>
            <p:ph sz="quarter" idx="11"/>
          </p:nvPr>
        </p:nvSpPr>
        <p:spPr>
          <a:xfrm>
            <a:off x="628598" y="3721911"/>
            <a:ext cx="3614737" cy="246481"/>
          </a:xfrm>
        </p:spPr>
        <p:txBody>
          <a:bodyPr>
            <a:noAutofit/>
          </a:bodyPr>
          <a:lstStyle>
            <a:lvl1pPr algn="r">
              <a:buNone/>
              <a:defRPr lang="en-US" sz="1600" kern="1200" dirty="0" smtClean="0">
                <a:solidFill>
                  <a:schemeClr val="bg1">
                    <a:lumMod val="75000"/>
                  </a:schemeClr>
                </a:solidFill>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056001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 Glow">
    <p:spTree>
      <p:nvGrpSpPr>
        <p:cNvPr id="1" name=""/>
        <p:cNvGrpSpPr/>
        <p:nvPr/>
      </p:nvGrpSpPr>
      <p:grpSpPr>
        <a:xfrm>
          <a:off x="0" y="0"/>
          <a:ext cx="0" cy="0"/>
          <a:chOff x="0" y="0"/>
          <a:chExt cx="0" cy="0"/>
        </a:xfrm>
      </p:grpSpPr>
      <p:pic>
        <p:nvPicPr>
          <p:cNvPr id="4" name="Picture 8" descr="Blue-Field-(3x10).jpg"/>
          <p:cNvPicPr>
            <a:picLocks/>
          </p:cNvPicPr>
          <p:nvPr userDrawn="1"/>
        </p:nvPicPr>
        <p:blipFill>
          <a:blip r:embed="rId2" cstate="print"/>
          <a:srcRect/>
          <a:stretch>
            <a:fillRect/>
          </a:stretch>
        </p:blipFill>
        <p:spPr bwMode="auto">
          <a:xfrm>
            <a:off x="0" y="1"/>
            <a:ext cx="9144000" cy="286788"/>
          </a:xfrm>
          <a:prstGeom prst="rect">
            <a:avLst/>
          </a:prstGeom>
          <a:noFill/>
          <a:ln w="9525">
            <a:noFill/>
            <a:miter lim="800000"/>
            <a:headEnd/>
            <a:tailEnd/>
          </a:ln>
        </p:spPr>
      </p:pic>
      <p:sp>
        <p:nvSpPr>
          <p:cNvPr id="2" name="Title 1"/>
          <p:cNvSpPr>
            <a:spLocks noGrp="1"/>
          </p:cNvSpPr>
          <p:nvPr>
            <p:ph type="title"/>
          </p:nvPr>
        </p:nvSpPr>
        <p:spPr>
          <a:xfrm>
            <a:off x="249291" y="-54980"/>
            <a:ext cx="8229600" cy="394070"/>
          </a:xfrm>
        </p:spPr>
        <p:txBody>
          <a:bodyPr/>
          <a:lstStyle>
            <a:lvl1pPr>
              <a:defRPr sz="2000">
                <a:solidFill>
                  <a:schemeClr val="bg1"/>
                </a:solidFill>
                <a:effectLst>
                  <a:outerShdw blurRad="469900" sx="102000" sy="102000" algn="ctr" rotWithShape="0">
                    <a:srgbClr val="00FFFF"/>
                  </a:outerShdw>
                </a:effectLst>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226954" y="2215750"/>
            <a:ext cx="8653581" cy="2601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1"/>
          </p:nvPr>
        </p:nvSpPr>
        <p:spPr/>
        <p:txBody>
          <a:bodyPr/>
          <a:lstStyle>
            <a:lvl1pPr algn="r" rtl="0" fontAlgn="auto">
              <a:spcBef>
                <a:spcPts val="0"/>
              </a:spcBef>
              <a:spcAft>
                <a:spcPts val="0"/>
              </a:spcAft>
              <a:defRPr lang="en-US" sz="1000" kern="1200" smtClean="0">
                <a:solidFill>
                  <a:schemeClr val="tx1">
                    <a:tint val="75000"/>
                  </a:schemeClr>
                </a:solidFill>
                <a:latin typeface="+mn-lt"/>
                <a:ea typeface="+mn-ea"/>
                <a:cs typeface="+mn-cs"/>
              </a:defRPr>
            </a:lvl1pPr>
          </a:lstStyle>
          <a:p>
            <a:pPr>
              <a:defRPr/>
            </a:pPr>
            <a:r>
              <a:rPr>
                <a:solidFill>
                  <a:prstClr val="black">
                    <a:tint val="75000"/>
                  </a:prstClr>
                </a:solidFill>
              </a:rPr>
              <a:t> Slide </a:t>
            </a:r>
            <a:fld id="{42A6985F-389B-4F59-A303-8B6292C12C3D}" type="slidenum">
              <a:rPr>
                <a:solidFill>
                  <a:prstClr val="black">
                    <a:tint val="75000"/>
                  </a:prstClr>
                </a:solidFill>
              </a:rPr>
              <a:pPr>
                <a:defRPr/>
              </a:pPr>
              <a:t>‹#›</a:t>
            </a:fld>
            <a:endParaRPr dirty="0">
              <a:solidFill>
                <a:prstClr val="black">
                  <a:tint val="75000"/>
                </a:prstClr>
              </a:solidFill>
            </a:endParaRPr>
          </a:p>
        </p:txBody>
      </p:sp>
    </p:spTree>
    <p:extLst>
      <p:ext uri="{BB962C8B-B14F-4D97-AF65-F5344CB8AC3E}">
        <p14:creationId xmlns:p14="http://schemas.microsoft.com/office/powerpoint/2010/main" val="1495867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rizontal - No Glow">
    <p:spTree>
      <p:nvGrpSpPr>
        <p:cNvPr id="1" name=""/>
        <p:cNvGrpSpPr/>
        <p:nvPr/>
      </p:nvGrpSpPr>
      <p:grpSpPr>
        <a:xfrm>
          <a:off x="0" y="0"/>
          <a:ext cx="0" cy="0"/>
          <a:chOff x="0" y="0"/>
          <a:chExt cx="0" cy="0"/>
        </a:xfrm>
      </p:grpSpPr>
      <p:pic>
        <p:nvPicPr>
          <p:cNvPr id="4" name="Picture 8" descr="Blue-Field-(3x10).jpg"/>
          <p:cNvPicPr>
            <a:picLocks/>
          </p:cNvPicPr>
          <p:nvPr userDrawn="1"/>
        </p:nvPicPr>
        <p:blipFill>
          <a:blip r:embed="rId2" cstate="print"/>
          <a:srcRect/>
          <a:stretch>
            <a:fillRect/>
          </a:stretch>
        </p:blipFill>
        <p:spPr bwMode="auto">
          <a:xfrm>
            <a:off x="0" y="0"/>
            <a:ext cx="9144000" cy="2022872"/>
          </a:xfrm>
          <a:prstGeom prst="rect">
            <a:avLst/>
          </a:prstGeom>
          <a:noFill/>
          <a:ln w="9525">
            <a:noFill/>
            <a:miter lim="800000"/>
            <a:headEnd/>
            <a:tailEnd/>
          </a:ln>
        </p:spPr>
      </p:pic>
      <p:sp>
        <p:nvSpPr>
          <p:cNvPr id="2" name="Title 1"/>
          <p:cNvSpPr>
            <a:spLocks noGrp="1"/>
          </p:cNvSpPr>
          <p:nvPr>
            <p:ph type="title"/>
          </p:nvPr>
        </p:nvSpPr>
        <p:spPr>
          <a:xfrm>
            <a:off x="249291" y="107122"/>
            <a:ext cx="8229600" cy="394070"/>
          </a:xfrm>
        </p:spPr>
        <p:txBody>
          <a:bodyPr/>
          <a:lstStyle>
            <a:lvl1pPr>
              <a:defRPr>
                <a:solidFill>
                  <a:schemeClr val="bg1"/>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226954" y="2215750"/>
            <a:ext cx="8653581" cy="2601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1"/>
          </p:nvPr>
        </p:nvSpPr>
        <p:spPr/>
        <p:txBody>
          <a:bodyPr/>
          <a:lstStyle>
            <a:lvl1pPr algn="r" rtl="0" fontAlgn="auto">
              <a:spcBef>
                <a:spcPts val="0"/>
              </a:spcBef>
              <a:spcAft>
                <a:spcPts val="0"/>
              </a:spcAft>
              <a:defRPr lang="en-US" sz="1000" kern="1200" smtClean="0">
                <a:solidFill>
                  <a:schemeClr val="tx1">
                    <a:tint val="75000"/>
                  </a:schemeClr>
                </a:solidFill>
                <a:latin typeface="+mn-lt"/>
                <a:ea typeface="+mn-ea"/>
                <a:cs typeface="+mn-cs"/>
              </a:defRPr>
            </a:lvl1pPr>
          </a:lstStyle>
          <a:p>
            <a:pPr>
              <a:defRPr/>
            </a:pPr>
            <a:r>
              <a:rPr>
                <a:solidFill>
                  <a:prstClr val="black">
                    <a:tint val="75000"/>
                  </a:prstClr>
                </a:solidFill>
              </a:rPr>
              <a:t> Slide </a:t>
            </a:r>
            <a:fld id="{1006622E-7938-4DED-8908-1F3406D3715A}" type="slidenum">
              <a:rPr>
                <a:solidFill>
                  <a:prstClr val="black">
                    <a:tint val="75000"/>
                  </a:prstClr>
                </a:solidFill>
              </a:rPr>
              <a:pPr>
                <a:defRPr/>
              </a:pPr>
              <a:t>‹#›</a:t>
            </a:fld>
            <a:endParaRPr dirty="0">
              <a:solidFill>
                <a:prstClr val="black">
                  <a:tint val="75000"/>
                </a:prstClr>
              </a:solidFill>
            </a:endParaRPr>
          </a:p>
        </p:txBody>
      </p:sp>
    </p:spTree>
    <p:extLst>
      <p:ext uri="{BB962C8B-B14F-4D97-AF65-F5344CB8AC3E}">
        <p14:creationId xmlns:p14="http://schemas.microsoft.com/office/powerpoint/2010/main" val="3911682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Left">
    <p:spTree>
      <p:nvGrpSpPr>
        <p:cNvPr id="1" name=""/>
        <p:cNvGrpSpPr/>
        <p:nvPr/>
      </p:nvGrpSpPr>
      <p:grpSpPr>
        <a:xfrm>
          <a:off x="0" y="0"/>
          <a:ext cx="0" cy="0"/>
          <a:chOff x="0" y="0"/>
          <a:chExt cx="0" cy="0"/>
        </a:xfrm>
      </p:grpSpPr>
      <p:pic>
        <p:nvPicPr>
          <p:cNvPr id="5" name="Picture 8" descr="Blue-Field-(3x7.5).jpg"/>
          <p:cNvPicPr>
            <a:picLocks/>
          </p:cNvPicPr>
          <p:nvPr userDrawn="1"/>
        </p:nvPicPr>
        <p:blipFill>
          <a:blip r:embed="rId2" cstate="print"/>
          <a:srcRect/>
          <a:stretch>
            <a:fillRect/>
          </a:stretch>
        </p:blipFill>
        <p:spPr bwMode="auto">
          <a:xfrm>
            <a:off x="0" y="0"/>
            <a:ext cx="2697163" cy="5143500"/>
          </a:xfrm>
          <a:prstGeom prst="rect">
            <a:avLst/>
          </a:prstGeom>
          <a:noFill/>
          <a:ln w="9525">
            <a:noFill/>
            <a:miter lim="800000"/>
            <a:headEnd/>
            <a:tailEnd/>
          </a:ln>
        </p:spPr>
      </p:pic>
      <p:sp>
        <p:nvSpPr>
          <p:cNvPr id="2" name="Title 1"/>
          <p:cNvSpPr>
            <a:spLocks noGrp="1"/>
          </p:cNvSpPr>
          <p:nvPr>
            <p:ph type="title"/>
          </p:nvPr>
        </p:nvSpPr>
        <p:spPr>
          <a:xfrm>
            <a:off x="2782863" y="205980"/>
            <a:ext cx="6061158" cy="311915"/>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2855889" y="901282"/>
            <a:ext cx="5988131" cy="36933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2782865" y="545279"/>
            <a:ext cx="6077673" cy="246436"/>
          </a:xfrm>
        </p:spPr>
        <p:txBody>
          <a:bodyPr tIns="0" rIns="0" bIns="0"/>
          <a:lstStyle>
            <a:lvl1pPr>
              <a:lnSpc>
                <a:spcPct val="85000"/>
              </a:lnSpc>
              <a:spcBef>
                <a:spcPts val="0"/>
              </a:spcBef>
              <a:buFontTx/>
              <a:buNone/>
              <a:defRPr sz="2400"/>
            </a:lvl1pPr>
          </a:lstStyle>
          <a:p>
            <a:pPr lvl="0"/>
            <a:r>
              <a:rPr lang="en-US" dirty="0" smtClean="0"/>
              <a:t>Click to edit Master text styles</a:t>
            </a:r>
          </a:p>
        </p:txBody>
      </p:sp>
      <p:sp>
        <p:nvSpPr>
          <p:cNvPr id="6" name="Slide Number Placeholder 5"/>
          <p:cNvSpPr>
            <a:spLocks noGrp="1"/>
          </p:cNvSpPr>
          <p:nvPr>
            <p:ph type="sldNum" sz="quarter" idx="14"/>
          </p:nvPr>
        </p:nvSpPr>
        <p:spPr/>
        <p:txBody>
          <a:bodyPr/>
          <a:lstStyle>
            <a:lvl1pPr>
              <a:defRPr dirty="0" smtClean="0"/>
            </a:lvl1pPr>
          </a:lstStyle>
          <a:p>
            <a:pPr>
              <a:defRPr/>
            </a:pPr>
            <a:r>
              <a:rPr>
                <a:solidFill>
                  <a:prstClr val="black">
                    <a:tint val="75000"/>
                  </a:prstClr>
                </a:solidFill>
              </a:rPr>
              <a:t> Slide </a:t>
            </a:r>
            <a:fld id="{BEB78887-034D-49C0-9C91-39473F845B18}"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561371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ckup Option 2">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143500"/>
          </a:xfrm>
          <a:prstGeom prst="rect">
            <a:avLst/>
          </a:prstGeom>
          <a:solidFill>
            <a:schemeClr val="tx1">
              <a:lumMod val="95000"/>
              <a:lumOff val="5000"/>
            </a:schemeClr>
          </a:solidFill>
          <a:ln w="50800" algn="ctr">
            <a:noFill/>
            <a:round/>
            <a:headEnd/>
            <a:tailEnd/>
          </a:ln>
        </p:spPr>
        <p:txBody>
          <a:bodyPr wrap="none" anchor="ctr"/>
          <a:lstStyle/>
          <a:p>
            <a:pPr>
              <a:defRPr/>
            </a:pPr>
            <a:endParaRPr lang="en-US" sz="1600">
              <a:solidFill>
                <a:srgbClr val="000000"/>
              </a:solidFill>
              <a:cs typeface="Arial" charset="0"/>
            </a:endParaRPr>
          </a:p>
        </p:txBody>
      </p:sp>
      <p:pic>
        <p:nvPicPr>
          <p:cNvPr id="5" name="Picture 6" descr="Intel-Race-Car-(for-Black).png"/>
          <p:cNvPicPr>
            <a:picLocks noChangeAspect="1"/>
          </p:cNvPicPr>
          <p:nvPr userDrawn="1"/>
        </p:nvPicPr>
        <p:blipFill>
          <a:blip r:embed="rId2" cstate="print">
            <a:lum bright="-10000"/>
            <a:grayscl/>
          </a:blip>
          <a:srcRect/>
          <a:stretch>
            <a:fillRect/>
          </a:stretch>
        </p:blipFill>
        <p:spPr bwMode="auto">
          <a:xfrm>
            <a:off x="0" y="240506"/>
            <a:ext cx="9144000" cy="2674144"/>
          </a:xfrm>
          <a:prstGeom prst="rect">
            <a:avLst/>
          </a:prstGeom>
          <a:noFill/>
          <a:ln w="9525">
            <a:noFill/>
            <a:miter lim="800000"/>
            <a:headEnd/>
            <a:tailEnd/>
          </a:ln>
        </p:spPr>
      </p:pic>
      <p:pic>
        <p:nvPicPr>
          <p:cNvPr id="6" name="Picture 11" descr="intel-logo(white).png"/>
          <p:cNvPicPr>
            <a:picLocks noChangeAspect="1"/>
          </p:cNvPicPr>
          <p:nvPr/>
        </p:nvPicPr>
        <p:blipFill>
          <a:blip r:embed="rId3" cstate="print"/>
          <a:srcRect/>
          <a:stretch>
            <a:fillRect/>
          </a:stretch>
        </p:blipFill>
        <p:spPr bwMode="auto">
          <a:xfrm>
            <a:off x="3946528" y="894161"/>
            <a:ext cx="1165225" cy="577453"/>
          </a:xfrm>
          <a:prstGeom prst="rect">
            <a:avLst/>
          </a:prstGeom>
          <a:noFill/>
          <a:ln w="9525">
            <a:noFill/>
            <a:miter lim="800000"/>
            <a:headEnd/>
            <a:tailEnd/>
          </a:ln>
        </p:spPr>
      </p:pic>
      <p:sp>
        <p:nvSpPr>
          <p:cNvPr id="12" name="Text Placeholder 11"/>
          <p:cNvSpPr>
            <a:spLocks noGrp="1"/>
          </p:cNvSpPr>
          <p:nvPr>
            <p:ph type="body" sz="quarter" idx="10"/>
          </p:nvPr>
        </p:nvSpPr>
        <p:spPr>
          <a:xfrm>
            <a:off x="2788733" y="3620596"/>
            <a:ext cx="3548061" cy="418766"/>
          </a:xfrm>
        </p:spPr>
        <p:txBody>
          <a:bodyPr/>
          <a:lstStyle>
            <a:lvl1pPr algn="ctr">
              <a:buFont typeface="Arial" pitchFamily="34" charset="0"/>
              <a:buNone/>
              <a:defRPr sz="3600" b="1">
                <a:solidFill>
                  <a:schemeClr val="bg1"/>
                </a:solidFill>
                <a:effectLst>
                  <a:outerShdw blurRad="469900" sx="102000" sy="102000" algn="ctr" rotWithShape="0">
                    <a:srgbClr val="00FFFF"/>
                  </a:outerShdw>
                </a:effectLst>
              </a:defRPr>
            </a:lvl1pPr>
          </a:lstStyle>
          <a:p>
            <a:pPr lvl="0"/>
            <a:r>
              <a:rPr lang="en-US" dirty="0" smtClean="0"/>
              <a:t>Click to edit Master text styles</a:t>
            </a:r>
          </a:p>
        </p:txBody>
      </p:sp>
    </p:spTree>
    <p:extLst>
      <p:ext uri="{BB962C8B-B14F-4D97-AF65-F5344CB8AC3E}">
        <p14:creationId xmlns:p14="http://schemas.microsoft.com/office/powerpoint/2010/main" val="293977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p:cSld name="1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46794" r="28757"/>
          <a:stretch/>
        </p:blipFill>
        <p:spPr>
          <a:xfrm>
            <a:off x="5093679" y="0"/>
            <a:ext cx="4050323" cy="5182955"/>
          </a:xfrm>
          <a:prstGeom prst="rect">
            <a:avLst/>
          </a:prstGeom>
        </p:spPr>
      </p:pic>
      <p:grpSp>
        <p:nvGrpSpPr>
          <p:cNvPr id="4" name="Group 3"/>
          <p:cNvGrpSpPr/>
          <p:nvPr userDrawn="1"/>
        </p:nvGrpSpPr>
        <p:grpSpPr>
          <a:xfrm>
            <a:off x="-11430" y="1440180"/>
            <a:ext cx="6763454" cy="1451610"/>
            <a:chOff x="-11430" y="1440180"/>
            <a:chExt cx="6763454" cy="145161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1655" r="34925" b="81838"/>
            <a:stretch/>
          </p:blipFill>
          <p:spPr>
            <a:xfrm flipV="1">
              <a:off x="6397006" y="1828799"/>
              <a:ext cx="355018" cy="1060502"/>
            </a:xfrm>
            <a:prstGeom prst="rect">
              <a:avLst/>
            </a:prstGeom>
          </p:spPr>
        </p:pic>
        <p:sp>
          <p:nvSpPr>
            <p:cNvPr id="10" name="Freeform 9"/>
            <p:cNvSpPr/>
            <p:nvPr userDrawn="1"/>
          </p:nvSpPr>
          <p:spPr>
            <a:xfrm>
              <a:off x="-11430" y="1440180"/>
              <a:ext cx="6412230" cy="1451610"/>
            </a:xfrm>
            <a:custGeom>
              <a:avLst/>
              <a:gdLst>
                <a:gd name="connsiteX0" fmla="*/ 0 w 6412230"/>
                <a:gd name="connsiteY0" fmla="*/ 0 h 1451610"/>
                <a:gd name="connsiteX1" fmla="*/ 4949190 w 6412230"/>
                <a:gd name="connsiteY1" fmla="*/ 0 h 1451610"/>
                <a:gd name="connsiteX2" fmla="*/ 5349240 w 6412230"/>
                <a:gd name="connsiteY2" fmla="*/ 388620 h 1451610"/>
                <a:gd name="connsiteX3" fmla="*/ 6412230 w 6412230"/>
                <a:gd name="connsiteY3" fmla="*/ 388620 h 1451610"/>
                <a:gd name="connsiteX4" fmla="*/ 6412230 w 6412230"/>
                <a:gd name="connsiteY4" fmla="*/ 1451610 h 1451610"/>
                <a:gd name="connsiteX5" fmla="*/ 0 w 6412230"/>
                <a:gd name="connsiteY5" fmla="*/ 1451610 h 1451610"/>
                <a:gd name="connsiteX6" fmla="*/ 0 w 6412230"/>
                <a:gd name="connsiteY6" fmla="*/ 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2230" h="1451610">
                  <a:moveTo>
                    <a:pt x="0" y="0"/>
                  </a:moveTo>
                  <a:lnTo>
                    <a:pt x="4949190" y="0"/>
                  </a:lnTo>
                  <a:lnTo>
                    <a:pt x="5349240" y="388620"/>
                  </a:lnTo>
                  <a:lnTo>
                    <a:pt x="6412230" y="388620"/>
                  </a:lnTo>
                  <a:lnTo>
                    <a:pt x="6412230" y="1451610"/>
                  </a:lnTo>
                  <a:lnTo>
                    <a:pt x="0" y="1451610"/>
                  </a:lnTo>
                  <a:lnTo>
                    <a:pt x="0" y="0"/>
                  </a:lnTo>
                  <a:close/>
                </a:path>
              </a:pathLst>
            </a:custGeom>
            <a:gradFill>
              <a:gsLst>
                <a:gs pos="100000">
                  <a:srgbClr val="0071C5"/>
                </a:gs>
                <a:gs pos="0">
                  <a:srgbClr val="00AEE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userDrawn="1"/>
        </p:nvSpPr>
        <p:spPr>
          <a:xfrm>
            <a:off x="2327992" y="2754630"/>
            <a:ext cx="3749040" cy="788670"/>
          </a:xfrm>
          <a:custGeom>
            <a:avLst/>
            <a:gdLst>
              <a:gd name="connsiteX0" fmla="*/ 308610 w 3749040"/>
              <a:gd name="connsiteY0" fmla="*/ 0 h 788670"/>
              <a:gd name="connsiteX1" fmla="*/ 3749040 w 3749040"/>
              <a:gd name="connsiteY1" fmla="*/ 0 h 788670"/>
              <a:gd name="connsiteX2" fmla="*/ 3749040 w 3749040"/>
              <a:gd name="connsiteY2" fmla="*/ 788670 h 788670"/>
              <a:gd name="connsiteX3" fmla="*/ 1051560 w 3749040"/>
              <a:gd name="connsiteY3" fmla="*/ 788670 h 788670"/>
              <a:gd name="connsiteX4" fmla="*/ 1051560 w 3749040"/>
              <a:gd name="connsiteY4" fmla="*/ 617220 h 788670"/>
              <a:gd name="connsiteX5" fmla="*/ 0 w 3749040"/>
              <a:gd name="connsiteY5" fmla="*/ 617220 h 788670"/>
              <a:gd name="connsiteX6" fmla="*/ 0 w 3749040"/>
              <a:gd name="connsiteY6" fmla="*/ 217170 h 788670"/>
              <a:gd name="connsiteX7" fmla="*/ 320040 w 3749040"/>
              <a:gd name="connsiteY7" fmla="*/ 217170 h 788670"/>
              <a:gd name="connsiteX8" fmla="*/ 308610 w 3749040"/>
              <a:gd name="connsiteY8" fmla="*/ 0 h 78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40" h="788670">
                <a:moveTo>
                  <a:pt x="308610" y="0"/>
                </a:moveTo>
                <a:lnTo>
                  <a:pt x="3749040" y="0"/>
                </a:lnTo>
                <a:lnTo>
                  <a:pt x="3749040" y="788670"/>
                </a:lnTo>
                <a:lnTo>
                  <a:pt x="1051560" y="788670"/>
                </a:lnTo>
                <a:lnTo>
                  <a:pt x="1051560" y="617220"/>
                </a:lnTo>
                <a:lnTo>
                  <a:pt x="0" y="617220"/>
                </a:lnTo>
                <a:lnTo>
                  <a:pt x="0" y="217170"/>
                </a:lnTo>
                <a:lnTo>
                  <a:pt x="320040" y="217170"/>
                </a:lnTo>
                <a:lnTo>
                  <a:pt x="308610" y="0"/>
                </a:lnTo>
                <a:close/>
              </a:path>
            </a:pathLst>
          </a:custGeom>
          <a:solidFill>
            <a:srgbClr val="00428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0890" y="1732730"/>
            <a:ext cx="7772400" cy="1102519"/>
          </a:xfr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19712" y="2979427"/>
            <a:ext cx="3736317" cy="947997"/>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6" descr="C:\Users\giom\Desktop\SMYLE March 2012\logos.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379" t="13799" r="11657" b="25273"/>
          <a:stretch/>
        </p:blipFill>
        <p:spPr bwMode="auto">
          <a:xfrm>
            <a:off x="7839855" y="275665"/>
            <a:ext cx="1124264" cy="754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27964"/>
          <a:stretch/>
        </p:blipFill>
        <p:spPr>
          <a:xfrm>
            <a:off x="104932" y="4347146"/>
            <a:ext cx="1753849" cy="741745"/>
          </a:xfrm>
          <a:prstGeom prst="rect">
            <a:avLst/>
          </a:prstGeom>
        </p:spPr>
      </p:pic>
    </p:spTree>
    <p:extLst>
      <p:ext uri="{BB962C8B-B14F-4D97-AF65-F5344CB8AC3E}">
        <p14:creationId xmlns:p14="http://schemas.microsoft.com/office/powerpoint/2010/main" val="40252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Title Slide Option 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6" y="0"/>
            <a:ext cx="9139911" cy="5143500"/>
          </a:xfrm>
          <a:prstGeom prst="rect">
            <a:avLst/>
          </a:prstGeom>
        </p:spPr>
      </p:pic>
      <p:pic>
        <p:nvPicPr>
          <p:cNvPr id="4" name="Picture 8" descr="PPTCovers-0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9201"/>
            <a:ext cx="825658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580032" y="1904529"/>
            <a:ext cx="6279989" cy="646331"/>
          </a:xfrm>
        </p:spPr>
        <p:txBody>
          <a:bodyPr wrap="none" anchor="ctr">
            <a:spAutoFit/>
          </a:bodyPr>
          <a:lstStyle>
            <a:lvl1pPr algn="l">
              <a:lnSpc>
                <a:spcPct val="100000"/>
              </a:lnSpc>
              <a:defRPr sz="3600" b="0">
                <a:solidFill>
                  <a:schemeClr val="bg1"/>
                </a:solidFill>
                <a:latin typeface="Neo Sans Intel Medium" pitchFamily="34" charset="0"/>
                <a:cs typeface="Verdana"/>
              </a:defRPr>
            </a:lvl1pPr>
          </a:lstStyle>
          <a:p>
            <a:r>
              <a:rPr lang="en-US" altLang="ja-JP" smtClean="0"/>
              <a:t>Click to edit Master title style</a:t>
            </a:r>
            <a:endParaRPr lang="en-US" altLang="ja-JP" dirty="0"/>
          </a:p>
        </p:txBody>
      </p:sp>
      <p:sp>
        <p:nvSpPr>
          <p:cNvPr id="10" name="Rectangle 4"/>
          <p:cNvSpPr>
            <a:spLocks noGrp="1" noChangeArrowheads="1"/>
          </p:cNvSpPr>
          <p:nvPr>
            <p:ph type="subTitle" idx="1"/>
          </p:nvPr>
        </p:nvSpPr>
        <p:spPr>
          <a:xfrm>
            <a:off x="1279054" y="3359128"/>
            <a:ext cx="2132886" cy="1246495"/>
          </a:xfrm>
        </p:spPr>
        <p:txBody>
          <a:bodyPr wrap="square">
            <a:spAutoFit/>
          </a:bodyPr>
          <a:lstStyle>
            <a:lvl1pPr marL="0" indent="0" algn="l">
              <a:lnSpc>
                <a:spcPts val="3000"/>
              </a:lnSpc>
              <a:spcBef>
                <a:spcPts val="0"/>
              </a:spcBef>
              <a:defRPr sz="2000">
                <a:solidFill>
                  <a:schemeClr val="bg1"/>
                </a:solidFill>
                <a:latin typeface="Neo Sans Intel" pitchFamily="34" charset="0"/>
                <a:cs typeface="Verdana"/>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250235250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 preserve="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42290" t="10727" r="28844" b="11497"/>
          <a:stretch/>
        </p:blipFill>
        <p:spPr>
          <a:xfrm>
            <a:off x="2676444" y="2"/>
            <a:ext cx="6467556" cy="5143499"/>
          </a:xfrm>
          <a:prstGeom prst="rect">
            <a:avLst/>
          </a:prstGeom>
        </p:spPr>
      </p:pic>
      <p:grpSp>
        <p:nvGrpSpPr>
          <p:cNvPr id="4" name="Group 3"/>
          <p:cNvGrpSpPr/>
          <p:nvPr userDrawn="1"/>
        </p:nvGrpSpPr>
        <p:grpSpPr>
          <a:xfrm>
            <a:off x="-11430" y="1440180"/>
            <a:ext cx="6763454" cy="1451610"/>
            <a:chOff x="-11430" y="1440180"/>
            <a:chExt cx="6763454" cy="145161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1655" r="34925" b="81838"/>
            <a:stretch/>
          </p:blipFill>
          <p:spPr>
            <a:xfrm flipV="1">
              <a:off x="6397006" y="1828799"/>
              <a:ext cx="355018" cy="1060502"/>
            </a:xfrm>
            <a:prstGeom prst="rect">
              <a:avLst/>
            </a:prstGeom>
          </p:spPr>
        </p:pic>
        <p:sp>
          <p:nvSpPr>
            <p:cNvPr id="10" name="Freeform 9"/>
            <p:cNvSpPr/>
            <p:nvPr userDrawn="1"/>
          </p:nvSpPr>
          <p:spPr>
            <a:xfrm>
              <a:off x="-11430" y="1440180"/>
              <a:ext cx="6412230" cy="1451610"/>
            </a:xfrm>
            <a:custGeom>
              <a:avLst/>
              <a:gdLst>
                <a:gd name="connsiteX0" fmla="*/ 0 w 6412230"/>
                <a:gd name="connsiteY0" fmla="*/ 0 h 1451610"/>
                <a:gd name="connsiteX1" fmla="*/ 4949190 w 6412230"/>
                <a:gd name="connsiteY1" fmla="*/ 0 h 1451610"/>
                <a:gd name="connsiteX2" fmla="*/ 5349240 w 6412230"/>
                <a:gd name="connsiteY2" fmla="*/ 388620 h 1451610"/>
                <a:gd name="connsiteX3" fmla="*/ 6412230 w 6412230"/>
                <a:gd name="connsiteY3" fmla="*/ 388620 h 1451610"/>
                <a:gd name="connsiteX4" fmla="*/ 6412230 w 6412230"/>
                <a:gd name="connsiteY4" fmla="*/ 1451610 h 1451610"/>
                <a:gd name="connsiteX5" fmla="*/ 0 w 6412230"/>
                <a:gd name="connsiteY5" fmla="*/ 1451610 h 1451610"/>
                <a:gd name="connsiteX6" fmla="*/ 0 w 6412230"/>
                <a:gd name="connsiteY6" fmla="*/ 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2230" h="1451610">
                  <a:moveTo>
                    <a:pt x="0" y="0"/>
                  </a:moveTo>
                  <a:lnTo>
                    <a:pt x="4949190" y="0"/>
                  </a:lnTo>
                  <a:lnTo>
                    <a:pt x="5349240" y="388620"/>
                  </a:lnTo>
                  <a:lnTo>
                    <a:pt x="6412230" y="388620"/>
                  </a:lnTo>
                  <a:lnTo>
                    <a:pt x="6412230" y="1451610"/>
                  </a:lnTo>
                  <a:lnTo>
                    <a:pt x="0" y="1451610"/>
                  </a:lnTo>
                  <a:lnTo>
                    <a:pt x="0" y="0"/>
                  </a:lnTo>
                  <a:close/>
                </a:path>
              </a:pathLst>
            </a:custGeom>
            <a:gradFill>
              <a:gsLst>
                <a:gs pos="100000">
                  <a:srgbClr val="0071C5"/>
                </a:gs>
                <a:gs pos="0">
                  <a:srgbClr val="00AEE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userDrawn="1"/>
        </p:nvSpPr>
        <p:spPr>
          <a:xfrm>
            <a:off x="2327992" y="2754630"/>
            <a:ext cx="3749040" cy="788670"/>
          </a:xfrm>
          <a:custGeom>
            <a:avLst/>
            <a:gdLst>
              <a:gd name="connsiteX0" fmla="*/ 308610 w 3749040"/>
              <a:gd name="connsiteY0" fmla="*/ 0 h 788670"/>
              <a:gd name="connsiteX1" fmla="*/ 3749040 w 3749040"/>
              <a:gd name="connsiteY1" fmla="*/ 0 h 788670"/>
              <a:gd name="connsiteX2" fmla="*/ 3749040 w 3749040"/>
              <a:gd name="connsiteY2" fmla="*/ 788670 h 788670"/>
              <a:gd name="connsiteX3" fmla="*/ 1051560 w 3749040"/>
              <a:gd name="connsiteY3" fmla="*/ 788670 h 788670"/>
              <a:gd name="connsiteX4" fmla="*/ 1051560 w 3749040"/>
              <a:gd name="connsiteY4" fmla="*/ 617220 h 788670"/>
              <a:gd name="connsiteX5" fmla="*/ 0 w 3749040"/>
              <a:gd name="connsiteY5" fmla="*/ 617220 h 788670"/>
              <a:gd name="connsiteX6" fmla="*/ 0 w 3749040"/>
              <a:gd name="connsiteY6" fmla="*/ 217170 h 788670"/>
              <a:gd name="connsiteX7" fmla="*/ 320040 w 3749040"/>
              <a:gd name="connsiteY7" fmla="*/ 217170 h 788670"/>
              <a:gd name="connsiteX8" fmla="*/ 308610 w 3749040"/>
              <a:gd name="connsiteY8" fmla="*/ 0 h 78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40" h="788670">
                <a:moveTo>
                  <a:pt x="308610" y="0"/>
                </a:moveTo>
                <a:lnTo>
                  <a:pt x="3749040" y="0"/>
                </a:lnTo>
                <a:lnTo>
                  <a:pt x="3749040" y="788670"/>
                </a:lnTo>
                <a:lnTo>
                  <a:pt x="1051560" y="788670"/>
                </a:lnTo>
                <a:lnTo>
                  <a:pt x="1051560" y="617220"/>
                </a:lnTo>
                <a:lnTo>
                  <a:pt x="0" y="617220"/>
                </a:lnTo>
                <a:lnTo>
                  <a:pt x="0" y="217170"/>
                </a:lnTo>
                <a:lnTo>
                  <a:pt x="320040" y="217170"/>
                </a:lnTo>
                <a:lnTo>
                  <a:pt x="308610" y="0"/>
                </a:lnTo>
                <a:close/>
              </a:path>
            </a:pathLst>
          </a:custGeom>
          <a:solidFill>
            <a:srgbClr val="00428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0890" y="1732730"/>
            <a:ext cx="7772400" cy="1102519"/>
          </a:xfr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19712" y="2979427"/>
            <a:ext cx="3736317" cy="947997"/>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6" descr="C:\Users\giom\Desktop\SMYLE March 2012\logos.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379" t="13799" r="11657" b="25273"/>
          <a:stretch/>
        </p:blipFill>
        <p:spPr bwMode="auto">
          <a:xfrm>
            <a:off x="7839855" y="275665"/>
            <a:ext cx="1124264" cy="754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27964"/>
          <a:stretch/>
        </p:blipFill>
        <p:spPr>
          <a:xfrm>
            <a:off x="104932" y="4347146"/>
            <a:ext cx="1753849" cy="741745"/>
          </a:xfrm>
          <a:prstGeom prst="rect">
            <a:avLst/>
          </a:prstGeom>
        </p:spPr>
      </p:pic>
    </p:spTree>
    <p:extLst>
      <p:ext uri="{BB962C8B-B14F-4D97-AF65-F5344CB8AC3E}">
        <p14:creationId xmlns:p14="http://schemas.microsoft.com/office/powerpoint/2010/main" val="22666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r="38753" b="73050"/>
          <a:stretch/>
        </p:blipFill>
        <p:spPr>
          <a:xfrm>
            <a:off x="572" y="322"/>
            <a:ext cx="5388853" cy="1333804"/>
          </a:xfrm>
          <a:prstGeom prst="rect">
            <a:avLst/>
          </a:prstGeom>
        </p:spPr>
      </p:pic>
      <p:sp>
        <p:nvSpPr>
          <p:cNvPr id="2" name="Title 1"/>
          <p:cNvSpPr>
            <a:spLocks noGrp="1"/>
          </p:cNvSpPr>
          <p:nvPr>
            <p:ph type="title"/>
          </p:nvPr>
        </p:nvSpPr>
        <p:spPr>
          <a:xfrm>
            <a:off x="251520" y="249848"/>
            <a:ext cx="5292030" cy="857250"/>
          </a:xfrm>
        </p:spPr>
        <p:txBody>
          <a:bodyPr anchor="t" anchorCtr="0"/>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1519" y="1533154"/>
            <a:ext cx="8590401" cy="2955775"/>
          </a:xfrm>
        </p:spPr>
        <p:txBody>
          <a:bodyPr/>
          <a:lstStyle>
            <a:lvl1pPr marL="268288" indent="-268288">
              <a:buClr>
                <a:srgbClr val="00AEEF"/>
              </a:buClr>
              <a:buFont typeface="Arial" pitchFamily="34" charset="0"/>
              <a:buChar char="•"/>
              <a:defRPr sz="2600">
                <a:solidFill>
                  <a:srgbClr val="004280"/>
                </a:solidFill>
              </a:defRPr>
            </a:lvl1pPr>
            <a:lvl2pPr marL="742950" indent="-285750">
              <a:buClr>
                <a:srgbClr val="00AEEF"/>
              </a:buClr>
              <a:buFont typeface="Arial" pitchFamily="34" charset="0"/>
              <a:buChar char="•"/>
              <a:defRPr sz="2400">
                <a:solidFill>
                  <a:srgbClr val="004280"/>
                </a:solidFill>
              </a:defRPr>
            </a:lvl2pPr>
            <a:lvl3pPr marL="1143000" indent="-228600">
              <a:buClr>
                <a:srgbClr val="00AEEF"/>
              </a:buClr>
              <a:buFont typeface="Arial" pitchFamily="34" charset="0"/>
              <a:buChar char="•"/>
              <a:defRPr>
                <a:solidFill>
                  <a:srgbClr val="004280"/>
                </a:solidFill>
              </a:defRPr>
            </a:lvl3pPr>
            <a:lvl4pPr marL="1600200" indent="-228600">
              <a:buClr>
                <a:srgbClr val="00AEEF"/>
              </a:buClr>
              <a:buFont typeface="Arial" pitchFamily="34" charset="0"/>
              <a:buChar char="•"/>
              <a:defRPr>
                <a:solidFill>
                  <a:srgbClr val="004280"/>
                </a:solidFill>
              </a:defRPr>
            </a:lvl4pPr>
            <a:lvl5pPr marL="2057400" indent="-228600">
              <a:buClr>
                <a:srgbClr val="00AEEF"/>
              </a:buClr>
              <a:buFont typeface="Arial" pitchFamily="34" charset="0"/>
              <a:buChar char="•"/>
              <a:defRPr>
                <a:solidFill>
                  <a:srgbClr val="00428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18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38558" b="73050"/>
          <a:stretch/>
        </p:blipFill>
        <p:spPr>
          <a:xfrm>
            <a:off x="572" y="322"/>
            <a:ext cx="5406016" cy="1333804"/>
          </a:xfrm>
          <a:prstGeom prst="rect">
            <a:avLst/>
          </a:prstGeom>
        </p:spPr>
      </p:pic>
      <p:sp>
        <p:nvSpPr>
          <p:cNvPr id="2" name="Title 1"/>
          <p:cNvSpPr>
            <a:spLocks noGrp="1"/>
          </p:cNvSpPr>
          <p:nvPr>
            <p:ph type="title"/>
          </p:nvPr>
        </p:nvSpPr>
        <p:spPr>
          <a:xfrm>
            <a:off x="251520" y="249848"/>
            <a:ext cx="5292030" cy="857250"/>
          </a:xfrm>
        </p:spPr>
        <p:txBody>
          <a:bodyPr anchor="t" anchorCtr="0">
            <a:noAutofit/>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380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6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ivider">
    <p:bg>
      <p:bgPr>
        <a:gradFill flip="none" rotWithShape="1">
          <a:gsLst>
            <a:gs pos="5000">
              <a:schemeClr val="accent1"/>
            </a:gs>
            <a:gs pos="95000">
              <a:schemeClr val="tx2"/>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85951"/>
            <a:ext cx="6477000" cy="1021556"/>
          </a:xfrm>
          <a:prstGeom prst="rect">
            <a:avLst/>
          </a:prstGeom>
        </p:spPr>
        <p:txBody>
          <a:bodyPr anchor="ctr" anchorCtr="0"/>
          <a:lstStyle>
            <a:lvl1pPr algn="l">
              <a:lnSpc>
                <a:spcPct val="100000"/>
              </a:lnSpc>
              <a:defRPr sz="3188" b="1" i="0" cap="none">
                <a:solidFill>
                  <a:srgbClr val="FFFFFF"/>
                </a:solidFill>
                <a:effectLst>
                  <a:outerShdw blurRad="38100" dist="38100" dir="2700000" algn="tl">
                    <a:srgbClr val="000000">
                      <a:alpha val="43137"/>
                    </a:srgbClr>
                  </a:outerShdw>
                </a:effectLst>
                <a:latin typeface="+mn-lt"/>
                <a:cs typeface="Neo Sans Intel"/>
              </a:defRPr>
            </a:lvl1pPr>
          </a:lstStyle>
          <a:p>
            <a:r>
              <a:rPr lang="en-US" dirty="0" smtClean="0"/>
              <a:t>Click To Edit Section Divider </a:t>
            </a:r>
            <a:br>
              <a:rPr lang="en-US" dirty="0" smtClean="0"/>
            </a:br>
            <a:r>
              <a:rPr lang="en-US" dirty="0" smtClean="0"/>
              <a:t>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504" y="358253"/>
            <a:ext cx="1085779" cy="996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653789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428361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1FED69-13AB-45C1-8014-B46A646767C4}" type="datetimeFigureOut">
              <a:rPr lang="en-US" smtClean="0"/>
              <a:t>10/2/2013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8080E5-B49C-41E3-90E0-15FF650C0039}" type="slidenum">
              <a:rPr lang="en-US" smtClean="0"/>
              <a:t>‹#›</a:t>
            </a:fld>
            <a:endParaRPr lang="en-US"/>
          </a:p>
        </p:txBody>
      </p:sp>
    </p:spTree>
    <p:extLst>
      <p:ext uri="{BB962C8B-B14F-4D97-AF65-F5344CB8AC3E}">
        <p14:creationId xmlns:p14="http://schemas.microsoft.com/office/powerpoint/2010/main" val="3540709925"/>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7" r:id="rId3"/>
    <p:sldLayoutId id="2147483658" r:id="rId4"/>
    <p:sldLayoutId id="2147483650" r:id="rId5"/>
    <p:sldLayoutId id="2147483656" r:id="rId6"/>
    <p:sldLayoutId id="2147483655" r:id="rId7"/>
    <p:sldLayoutId id="2147483660" r:id="rId8"/>
    <p:sldLayoutId id="2147483661" r:id="rId9"/>
    <p:sldLayoutId id="2147483662" r:id="rId10"/>
    <p:sldLayoutId id="2147483663" r:id="rId11"/>
    <p:sldLayoutId id="214748368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914400" rtl="0" eaLnBrk="1" latinLnBrk="0" hangingPunct="1">
        <a:lnSpc>
          <a:spcPct val="90000"/>
        </a:lnSpc>
        <a:spcBef>
          <a:spcPct val="0"/>
        </a:spcBef>
        <a:buNone/>
        <a:defRPr sz="2800" kern="1200">
          <a:solidFill>
            <a:srgbClr val="004280"/>
          </a:solidFill>
          <a:latin typeface="Neo Sans Intel" pitchFamily="34" charset="0"/>
          <a:ea typeface="+mj-ea"/>
          <a:cs typeface="+mj-cs"/>
        </a:defRPr>
      </a:lvl1pPr>
    </p:titleStyle>
    <p:bodyStyle>
      <a:lvl1pPr marL="342900" indent="-342900" algn="l" defTabSz="914400" rtl="0" eaLnBrk="1" latinLnBrk="0" hangingPunct="1">
        <a:spcBef>
          <a:spcPts val="1200"/>
        </a:spcBef>
        <a:buFont typeface="Arial" pitchFamily="34" charset="0"/>
        <a:buChar char="•"/>
        <a:defRPr sz="2400" kern="1200">
          <a:solidFill>
            <a:srgbClr val="004280"/>
          </a:solidFill>
          <a:latin typeface="Neo Sans Intel" pitchFamily="34" charset="0"/>
          <a:ea typeface="+mn-ea"/>
          <a:cs typeface="+mn-cs"/>
        </a:defRPr>
      </a:lvl1pPr>
      <a:lvl2pPr marL="742950" indent="-285750" algn="l" defTabSz="914400" rtl="0" eaLnBrk="1" latinLnBrk="0" hangingPunct="1">
        <a:spcBef>
          <a:spcPts val="1200"/>
        </a:spcBef>
        <a:buFont typeface="Arial" pitchFamily="34" charset="0"/>
        <a:buChar char="–"/>
        <a:defRPr sz="2000" kern="1200">
          <a:solidFill>
            <a:srgbClr val="004280"/>
          </a:solidFill>
          <a:latin typeface="Neo Sans Intel" pitchFamily="34" charset="0"/>
          <a:ea typeface="+mn-ea"/>
          <a:cs typeface="+mn-cs"/>
        </a:defRPr>
      </a:lvl2pPr>
      <a:lvl3pPr marL="1143000" indent="-228600" algn="l" defTabSz="914400" rtl="0" eaLnBrk="1" latinLnBrk="0" hangingPunct="1">
        <a:spcBef>
          <a:spcPts val="1200"/>
        </a:spcBef>
        <a:buFont typeface="Arial" pitchFamily="34" charset="0"/>
        <a:buChar char="•"/>
        <a:defRPr sz="1800" kern="1200">
          <a:solidFill>
            <a:srgbClr val="004280"/>
          </a:solidFill>
          <a:latin typeface="Neo Sans Intel" pitchFamily="34" charset="0"/>
          <a:ea typeface="+mn-ea"/>
          <a:cs typeface="+mn-cs"/>
        </a:defRPr>
      </a:lvl3pPr>
      <a:lvl4pPr marL="1600200" indent="-228600" algn="l" defTabSz="914400" rtl="0" eaLnBrk="1" latinLnBrk="0" hangingPunct="1">
        <a:spcBef>
          <a:spcPts val="1200"/>
        </a:spcBef>
        <a:buFont typeface="Arial" pitchFamily="34" charset="0"/>
        <a:buChar char="–"/>
        <a:defRPr sz="1600" kern="1200">
          <a:solidFill>
            <a:srgbClr val="004280"/>
          </a:solidFill>
          <a:latin typeface="Neo Sans Intel" pitchFamily="34" charset="0"/>
          <a:ea typeface="+mn-ea"/>
          <a:cs typeface="+mn-cs"/>
        </a:defRPr>
      </a:lvl4pPr>
      <a:lvl5pPr marL="2057400" indent="-228600" algn="l" defTabSz="914400" rtl="0" eaLnBrk="1" latinLnBrk="0" hangingPunct="1">
        <a:spcBef>
          <a:spcPts val="1200"/>
        </a:spcBef>
        <a:buFont typeface="Arial" pitchFamily="34" charset="0"/>
        <a:buChar char="»"/>
        <a:defRPr sz="1600" kern="1200">
          <a:solidFill>
            <a:srgbClr val="004280"/>
          </a:solidFill>
          <a:latin typeface="Neo Sans Inte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0039" y="205979"/>
            <a:ext cx="8543925" cy="3940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add title</a:t>
            </a:r>
          </a:p>
        </p:txBody>
      </p:sp>
      <p:sp>
        <p:nvSpPr>
          <p:cNvPr id="1027" name="Text Placeholder 2"/>
          <p:cNvSpPr>
            <a:spLocks noGrp="1"/>
          </p:cNvSpPr>
          <p:nvPr>
            <p:ph type="body" idx="1"/>
          </p:nvPr>
        </p:nvSpPr>
        <p:spPr bwMode="auto">
          <a:xfrm>
            <a:off x="300039" y="846535"/>
            <a:ext cx="8543925" cy="3748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0038" y="4899422"/>
            <a:ext cx="2133600" cy="141684"/>
          </a:xfrm>
          <a:prstGeom prst="rect">
            <a:avLst/>
          </a:prstGeom>
        </p:spPr>
        <p:txBody>
          <a:bodyPr vert="horz" lIns="0" tIns="0" rIns="0" bIns="0" rtlCol="0" anchor="b"/>
          <a:lstStyle>
            <a:lvl1pPr algn="l" fontAlgn="auto">
              <a:spcBef>
                <a:spcPts val="0"/>
              </a:spcBef>
              <a:spcAft>
                <a:spcPts val="0"/>
              </a:spcAft>
              <a:defRPr sz="1000" b="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4899422"/>
            <a:ext cx="2895600" cy="141684"/>
          </a:xfrm>
          <a:prstGeom prst="rect">
            <a:avLst/>
          </a:prstGeom>
        </p:spPr>
        <p:txBody>
          <a:bodyPr vert="horz" lIns="0" tIns="0" rIns="0" bIns="0" rtlCol="0" anchor="b"/>
          <a:lstStyle>
            <a:lvl1pPr algn="ctr" rtl="0" fontAlgn="auto">
              <a:spcBef>
                <a:spcPts val="0"/>
              </a:spcBef>
              <a:spcAft>
                <a:spcPts val="0"/>
              </a:spcAft>
              <a:defRPr lang="en-US" sz="1000" b="0" kern="1200">
                <a:solidFill>
                  <a:schemeClr val="tx1">
                    <a:tint val="75000"/>
                  </a:schemeClr>
                </a:solidFill>
                <a:latin typeface="+mn-lt"/>
                <a:ea typeface="+mn-ea"/>
                <a:cs typeface="+mn-cs"/>
              </a:defRPr>
            </a:lvl1pPr>
          </a:lstStyle>
          <a:p>
            <a:pPr>
              <a:defRPr/>
            </a:pPr>
            <a:endParaRPr>
              <a:solidFill>
                <a:prstClr val="black">
                  <a:tint val="75000"/>
                </a:prstClr>
              </a:solidFill>
            </a:endParaRPr>
          </a:p>
        </p:txBody>
      </p:sp>
      <p:sp>
        <p:nvSpPr>
          <p:cNvPr id="6" name="Slide Number Placeholder 5"/>
          <p:cNvSpPr>
            <a:spLocks noGrp="1"/>
          </p:cNvSpPr>
          <p:nvPr>
            <p:ph type="sldNum" sz="quarter" idx="4"/>
          </p:nvPr>
        </p:nvSpPr>
        <p:spPr>
          <a:xfrm>
            <a:off x="6710363" y="4899422"/>
            <a:ext cx="2133600" cy="141684"/>
          </a:xfrm>
          <a:prstGeom prst="rect">
            <a:avLst/>
          </a:prstGeom>
        </p:spPr>
        <p:txBody>
          <a:bodyPr vert="horz" lIns="0" tIns="0" rIns="0" bIns="0" rtlCol="0" anchor="b"/>
          <a:lstStyle>
            <a:lvl1pPr algn="r" rtl="0" fontAlgn="auto">
              <a:spcBef>
                <a:spcPts val="0"/>
              </a:spcBef>
              <a:spcAft>
                <a:spcPts val="0"/>
              </a:spcAft>
              <a:defRPr lang="en-US" sz="1000" b="0" kern="1200" smtClean="0">
                <a:solidFill>
                  <a:schemeClr val="tx1">
                    <a:tint val="75000"/>
                  </a:schemeClr>
                </a:solidFill>
                <a:latin typeface="+mn-lt"/>
                <a:ea typeface="+mn-ea"/>
                <a:cs typeface="+mn-cs"/>
              </a:defRPr>
            </a:lvl1pPr>
          </a:lstStyle>
          <a:p>
            <a:pPr>
              <a:defRPr/>
            </a:pPr>
            <a:r>
              <a:rPr>
                <a:solidFill>
                  <a:prstClr val="black">
                    <a:tint val="75000"/>
                  </a:prstClr>
                </a:solidFill>
              </a:rPr>
              <a:t> Slide </a:t>
            </a:r>
            <a:fld id="{91243CBE-5F06-4E41-8566-82F144D82F0F}" type="slidenum">
              <a:rPr>
                <a:solidFill>
                  <a:prstClr val="black">
                    <a:tint val="75000"/>
                  </a:prstClr>
                </a:solidFill>
              </a:rPr>
              <a:pPr>
                <a:defRPr/>
              </a:pPr>
              <a:t>‹#›</a:t>
            </a:fld>
            <a:endParaRPr dirty="0">
              <a:solidFill>
                <a:prstClr val="black">
                  <a:tint val="75000"/>
                </a:prstClr>
              </a:solidFill>
            </a:endParaRPr>
          </a:p>
        </p:txBody>
      </p:sp>
    </p:spTree>
    <p:extLst>
      <p:ext uri="{BB962C8B-B14F-4D97-AF65-F5344CB8AC3E}">
        <p14:creationId xmlns:p14="http://schemas.microsoft.com/office/powerpoint/2010/main" val="363043832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ftr="0" dt="0"/>
  <p:txStyles>
    <p:titleStyle>
      <a:lvl1pPr algn="l" rtl="0" eaLnBrk="0" fontAlgn="base" hangingPunct="0">
        <a:spcBef>
          <a:spcPct val="0"/>
        </a:spcBef>
        <a:spcAft>
          <a:spcPct val="0"/>
        </a:spcAft>
        <a:defRPr sz="3200" b="1" kern="1200">
          <a:solidFill>
            <a:srgbClr val="0070C0"/>
          </a:solidFill>
          <a:latin typeface="+mj-lt"/>
          <a:ea typeface="+mj-ea"/>
          <a:cs typeface="+mj-cs"/>
        </a:defRPr>
      </a:lvl1pPr>
      <a:lvl2pPr algn="l" rtl="0" eaLnBrk="0" fontAlgn="base" hangingPunct="0">
        <a:spcBef>
          <a:spcPct val="0"/>
        </a:spcBef>
        <a:spcAft>
          <a:spcPct val="0"/>
        </a:spcAft>
        <a:defRPr sz="3200" b="1">
          <a:solidFill>
            <a:srgbClr val="0070C0"/>
          </a:solidFill>
          <a:latin typeface="Calibri" pitchFamily="34" charset="0"/>
        </a:defRPr>
      </a:lvl2pPr>
      <a:lvl3pPr algn="l" rtl="0" eaLnBrk="0" fontAlgn="base" hangingPunct="0">
        <a:spcBef>
          <a:spcPct val="0"/>
        </a:spcBef>
        <a:spcAft>
          <a:spcPct val="0"/>
        </a:spcAft>
        <a:defRPr sz="3200" b="1">
          <a:solidFill>
            <a:srgbClr val="0070C0"/>
          </a:solidFill>
          <a:latin typeface="Calibri" pitchFamily="34" charset="0"/>
        </a:defRPr>
      </a:lvl3pPr>
      <a:lvl4pPr algn="l" rtl="0" eaLnBrk="0" fontAlgn="base" hangingPunct="0">
        <a:spcBef>
          <a:spcPct val="0"/>
        </a:spcBef>
        <a:spcAft>
          <a:spcPct val="0"/>
        </a:spcAft>
        <a:defRPr sz="3200" b="1">
          <a:solidFill>
            <a:srgbClr val="0070C0"/>
          </a:solidFill>
          <a:latin typeface="Calibri" pitchFamily="34" charset="0"/>
        </a:defRPr>
      </a:lvl4pPr>
      <a:lvl5pPr algn="l" rtl="0" eaLnBrk="0" fontAlgn="base" hangingPunct="0">
        <a:spcBef>
          <a:spcPct val="0"/>
        </a:spcBef>
        <a:spcAft>
          <a:spcPct val="0"/>
        </a:spcAft>
        <a:defRPr sz="3200" b="1">
          <a:solidFill>
            <a:srgbClr val="0070C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28600" indent="-228600" algn="l" rtl="0" eaLnBrk="0" fontAlgn="base" hangingPunct="0">
        <a:spcBef>
          <a:spcPts val="600"/>
        </a:spcBef>
        <a:spcAft>
          <a:spcPct val="0"/>
        </a:spcAft>
        <a:buBlip>
          <a:blip r:embed="rId12"/>
        </a:buBlip>
        <a:defRPr kern="1200">
          <a:solidFill>
            <a:srgbClr val="0070C0"/>
          </a:solidFill>
          <a:latin typeface="+mn-lt"/>
          <a:ea typeface="+mn-ea"/>
          <a:cs typeface="+mn-cs"/>
        </a:defRPr>
      </a:lvl1pPr>
      <a:lvl2pPr marL="401638" indent="-173038" algn="l" rtl="0" eaLnBrk="0" fontAlgn="base" hangingPunct="0">
        <a:spcBef>
          <a:spcPts val="300"/>
        </a:spcBef>
        <a:spcAft>
          <a:spcPct val="0"/>
        </a:spcAft>
        <a:buSzPct val="120000"/>
        <a:buBlip>
          <a:blip r:embed="rId13"/>
        </a:buBlip>
        <a:defRPr kern="1200">
          <a:solidFill>
            <a:srgbClr val="404040"/>
          </a:solidFill>
          <a:latin typeface="+mn-lt"/>
          <a:ea typeface="+mn-ea"/>
          <a:cs typeface="+mn-cs"/>
        </a:defRPr>
      </a:lvl2pPr>
      <a:lvl3pPr marL="630238" indent="-173038" algn="l" rtl="0" eaLnBrk="0" fontAlgn="base" hangingPunct="0">
        <a:spcBef>
          <a:spcPts val="300"/>
        </a:spcBef>
        <a:spcAft>
          <a:spcPct val="0"/>
        </a:spcAft>
        <a:buBlip>
          <a:blip r:embed="rId12"/>
        </a:buBlip>
        <a:defRPr sz="1600" kern="1200">
          <a:solidFill>
            <a:srgbClr val="404040"/>
          </a:solidFill>
          <a:latin typeface="+mn-lt"/>
          <a:ea typeface="+mn-ea"/>
          <a:cs typeface="+mn-cs"/>
        </a:defRPr>
      </a:lvl3pPr>
      <a:lvl4pPr marL="858838" indent="-173038" algn="l" rtl="0" eaLnBrk="0" fontAlgn="base" hangingPunct="0">
        <a:spcBef>
          <a:spcPts val="300"/>
        </a:spcBef>
        <a:spcAft>
          <a:spcPct val="0"/>
        </a:spcAft>
        <a:buFont typeface="Courier New" pitchFamily="49" charset="0"/>
        <a:buChar char="−"/>
        <a:defRPr sz="1400" kern="1200">
          <a:solidFill>
            <a:srgbClr val="404040"/>
          </a:solidFill>
          <a:latin typeface="+mn-lt"/>
          <a:ea typeface="+mn-ea"/>
          <a:cs typeface="+mn-cs"/>
        </a:defRPr>
      </a:lvl4pPr>
      <a:lvl5pPr marL="1087438" indent="-173038" algn="l" rtl="0" eaLnBrk="0" fontAlgn="base" hangingPunct="0">
        <a:spcBef>
          <a:spcPct val="20000"/>
        </a:spcBef>
        <a:spcAft>
          <a:spcPct val="0"/>
        </a:spcAft>
        <a:buFont typeface="Symbol" pitchFamily="18" charset="2"/>
        <a:buChar char="·"/>
        <a:defRPr sz="1400"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8.jpe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8.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6.xml"/><Relationship Id="rId6" Type="http://schemas.openxmlformats.org/officeDocument/2006/relationships/image" Target="../media/image57.png"/><Relationship Id="rId11" Type="http://schemas.microsoft.com/office/2007/relationships/hdphoto" Target="../media/hdphoto2.wdp"/><Relationship Id="rId5" Type="http://schemas.openxmlformats.org/officeDocument/2006/relationships/image" Target="../media/image56.png"/><Relationship Id="rId15" Type="http://schemas.openxmlformats.org/officeDocument/2006/relationships/image" Target="../media/image63.png"/><Relationship Id="rId10" Type="http://schemas.openxmlformats.org/officeDocument/2006/relationships/image" Target="../media/image60.png"/><Relationship Id="rId19" Type="http://schemas.openxmlformats.org/officeDocument/2006/relationships/image" Target="../media/image65.png"/><Relationship Id="rId4" Type="http://schemas.openxmlformats.org/officeDocument/2006/relationships/image" Target="../media/image55.png"/><Relationship Id="rId9" Type="http://schemas.microsoft.com/office/2007/relationships/hdphoto" Target="../media/hdphoto1.wdp"/><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www.windriver.com/index.html" TargetMode="Externa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hyperlink" Target="http://www.mcafee.com/us/" TargetMode="External"/><Relationship Id="rId4" Type="http://schemas.openxmlformats.org/officeDocument/2006/relationships/image" Target="../media/image68.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hyperlink" Target="http://www.datacenterdynamics.com/research/energy-demand-2011-12" TargetMode="External"/><Relationship Id="rId4" Type="http://schemas.openxmlformats.org/officeDocument/2006/relationships/image" Target="../media/image75.pn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jpeg"/><Relationship Id="rId3"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88.jpeg"/><Relationship Id="rId17" Type="http://schemas.openxmlformats.org/officeDocument/2006/relationships/image" Target="../media/image73.png"/><Relationship Id="rId2" Type="http://schemas.openxmlformats.org/officeDocument/2006/relationships/notesSlide" Target="../notesSlides/notesSlide12.xml"/><Relationship Id="rId16" Type="http://schemas.openxmlformats.org/officeDocument/2006/relationships/hyperlink" Target="http://www.mcafee.com/us/" TargetMode="External"/><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image" Target="../media/image87.png"/><Relationship Id="rId5" Type="http://schemas.openxmlformats.org/officeDocument/2006/relationships/image" Target="../media/image83.png"/><Relationship Id="rId15" Type="http://schemas.openxmlformats.org/officeDocument/2006/relationships/image" Target="../media/image91.png"/><Relationship Id="rId10" Type="http://schemas.openxmlformats.org/officeDocument/2006/relationships/image" Target="../media/image69.png"/><Relationship Id="rId4" Type="http://schemas.openxmlformats.org/officeDocument/2006/relationships/image" Target="../media/image82.png"/><Relationship Id="rId9" Type="http://schemas.openxmlformats.org/officeDocument/2006/relationships/image" Target="../media/image86.jpe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3.xml"/><Relationship Id="rId16"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2.png"/><Relationship Id="rId9" Type="http://schemas.openxmlformats.org/officeDocument/2006/relationships/image" Target="../media/image97.png"/><Relationship Id="rId1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jpg"/></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87.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5.xml"/><Relationship Id="rId16"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86.jpe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jpeg"/><Relationship Id="rId14" Type="http://schemas.openxmlformats.org/officeDocument/2006/relationships/image" Target="../media/image8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png"/><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27.png"/><Relationship Id="rId5" Type="http://schemas.microsoft.com/office/2007/relationships/hdphoto" Target="../media/hdphoto7.wdp"/><Relationship Id="rId10" Type="http://schemas.openxmlformats.org/officeDocument/2006/relationships/image" Target="../media/image129.png"/><Relationship Id="rId4" Type="http://schemas.openxmlformats.org/officeDocument/2006/relationships/image" Target="../media/image126.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25.emf"/></Relationships>
</file>

<file path=ppt/slides/_rels/slide3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6.png"/><Relationship Id="rId3" Type="http://schemas.openxmlformats.org/officeDocument/2006/relationships/image" Target="../media/image130.png"/><Relationship Id="rId7" Type="http://schemas.openxmlformats.org/officeDocument/2006/relationships/image" Target="../media/image132.jpeg"/><Relationship Id="rId12"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135.png"/><Relationship Id="rId5" Type="http://schemas.openxmlformats.org/officeDocument/2006/relationships/image" Target="../media/image116.png"/><Relationship Id="rId10" Type="http://schemas.openxmlformats.org/officeDocument/2006/relationships/image" Target="../media/image84.jpeg"/><Relationship Id="rId4" Type="http://schemas.openxmlformats.org/officeDocument/2006/relationships/image" Target="../media/image131.png"/><Relationship Id="rId9" Type="http://schemas.openxmlformats.org/officeDocument/2006/relationships/image" Target="../media/image134.pn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jpeg"/></Relationships>
</file>

<file path=ppt/slides/_rels/slide3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48.png"/><Relationship Id="rId5" Type="http://schemas.openxmlformats.org/officeDocument/2006/relationships/image" Target="../media/image147.png"/><Relationship Id="rId10" Type="http://schemas.microsoft.com/office/2007/relationships/hdphoto" Target="../media/hdphoto10.wdp"/><Relationship Id="rId4" Type="http://schemas.openxmlformats.org/officeDocument/2006/relationships/image" Target="../media/image146.png"/><Relationship Id="rId9" Type="http://schemas.openxmlformats.org/officeDocument/2006/relationships/image" Target="../media/image150.png"/></Relationships>
</file>

<file path=ppt/slides/_rels/slide33.xml.rels><?xml version="1.0" encoding="UTF-8" standalone="yes"?>
<Relationships xmlns="http://schemas.openxmlformats.org/package/2006/relationships"><Relationship Id="rId8" Type="http://schemas.openxmlformats.org/officeDocument/2006/relationships/hyperlink" Target="http://www.google.com/url?sa=i&amp;source=images&amp;cd=&amp;cad=rja&amp;docid=VsE3zej3vik20M&amp;tbnid=_oHQ4mUT4HCqAM:&amp;ved=0CAgQjRwwAA&amp;url=http://ieeenano2011.org/sponsors/sponsors-and-exhibitors/intel-logo/&amp;ei=-_w4UZW-MomArAHm3oDYCA&amp;psig=AFQjCNHKHnLMKWR3eHpPifd2UO0SPnhjqg&amp;ust=1362775675881654" TargetMode="External"/><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 Id="rId9" Type="http://schemas.openxmlformats.org/officeDocument/2006/relationships/image" Target="../media/image154.jpeg"/></Relationships>
</file>

<file path=ppt/slides/_rels/slide34.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6.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chart" Target="../charts/chart1.xml"/><Relationship Id="rId7" Type="http://schemas.openxmlformats.org/officeDocument/2006/relationships/image" Target="../media/image168.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3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microsoft.com/office/2007/relationships/hdphoto" Target="../media/hdphoto12.wdp"/><Relationship Id="rId5" Type="http://schemas.openxmlformats.org/officeDocument/2006/relationships/image" Target="../media/image172.png"/><Relationship Id="rId4" Type="http://schemas.openxmlformats.org/officeDocument/2006/relationships/image" Target="../media/image171.png"/></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77.png"/><Relationship Id="rId4" Type="http://schemas.openxmlformats.org/officeDocument/2006/relationships/image" Target="../media/image176.png"/></Relationships>
</file>

<file path=ppt/slides/_rels/slide4.xml.rels><?xml version="1.0" encoding="UTF-8" standalone="yes"?>
<Relationships xmlns="http://schemas.openxmlformats.org/package/2006/relationships"><Relationship Id="rId3" Type="http://schemas.openxmlformats.org/officeDocument/2006/relationships/hyperlink" Target="http://www.intel.com/products/processor_number"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www.intel.com/technology/securit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www.intel.com/go/virtualization" TargetMode="External"/><Relationship Id="rId3" Type="http://schemas.openxmlformats.org/officeDocument/2006/relationships/hyperlink" Target="http://www.intel.com/design/literature.htm" TargetMode="External"/><Relationship Id="rId7" Type="http://schemas.openxmlformats.org/officeDocument/2006/relationships/hyperlink" Target="http://www.intel.com/go/anti-theft"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hyperlink" Target="http://www.intel.com/go/turbo" TargetMode="External"/><Relationship Id="rId5" Type="http://schemas.openxmlformats.org/officeDocument/2006/relationships/hyperlink" Target="http://www.intel.com/info/hyperthreading" TargetMode="External"/><Relationship Id="rId4" Type="http://schemas.openxmlformats.org/officeDocument/2006/relationships/hyperlink" Target="http://www.intel.com/products/processor_numbe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9.xml"/><Relationship Id="rId6" Type="http://schemas.openxmlformats.org/officeDocument/2006/relationships/image" Target="../media/image182.png"/><Relationship Id="rId5" Type="http://schemas.microsoft.com/office/2007/relationships/hdphoto" Target="../media/hdphoto13.wdp"/><Relationship Id="rId4" Type="http://schemas.openxmlformats.org/officeDocument/2006/relationships/image" Target="../media/image181.jpeg"/></Relationships>
</file>

<file path=ppt/slides/_rels/slide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18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microsoft.com/office/2007/relationships/hdphoto" Target="../media/hdphoto14.wdp"/><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8.png"/></Relationships>
</file>

<file path=ppt/slides/_rels/slide5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97.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microsoft.com/office/2007/relationships/hdphoto" Target="../media/hdphoto16.wdp"/><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00.png"/><Relationship Id="rId5" Type="http://schemas.microsoft.com/office/2007/relationships/hdphoto" Target="../media/hdphoto15.wdp"/><Relationship Id="rId10" Type="http://schemas.openxmlformats.org/officeDocument/2006/relationships/image" Target="../media/image202.gif"/><Relationship Id="rId4" Type="http://schemas.openxmlformats.org/officeDocument/2006/relationships/image" Target="../media/image199.png"/><Relationship Id="rId9" Type="http://schemas.microsoft.com/office/2007/relationships/hdphoto" Target="../media/hdphoto17.wdp"/></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513" y="1575074"/>
            <a:ext cx="7772400" cy="1102519"/>
          </a:xfrm>
        </p:spPr>
        <p:txBody>
          <a:bodyPr>
            <a:normAutofit/>
          </a:bodyPr>
          <a:lstStyle/>
          <a:p>
            <a:r>
              <a:rPr lang="en-US" altLang="ja-JP" dirty="0" smtClean="0"/>
              <a:t>Driving </a:t>
            </a:r>
            <a:r>
              <a:rPr lang="en-US" altLang="ja-JP" dirty="0"/>
              <a:t>the Next Wave </a:t>
            </a:r>
            <a:br>
              <a:rPr lang="en-US" altLang="ja-JP" dirty="0"/>
            </a:br>
            <a:r>
              <a:rPr lang="en-US" altLang="ja-JP" dirty="0"/>
              <a:t>of Datacenter Innovation</a:t>
            </a:r>
            <a:endParaRPr lang="en-US" dirty="0"/>
          </a:p>
        </p:txBody>
      </p:sp>
      <p:sp>
        <p:nvSpPr>
          <p:cNvPr id="3" name="Subtitle 2"/>
          <p:cNvSpPr>
            <a:spLocks noGrp="1"/>
          </p:cNvSpPr>
          <p:nvPr>
            <p:ph type="subTitle" idx="1"/>
          </p:nvPr>
        </p:nvSpPr>
        <p:spPr>
          <a:xfrm>
            <a:off x="2319712" y="2829364"/>
            <a:ext cx="3736317" cy="947997"/>
          </a:xfrm>
        </p:spPr>
        <p:txBody>
          <a:bodyPr>
            <a:normAutofit/>
          </a:bodyPr>
          <a:lstStyle/>
          <a:p>
            <a:pPr algn="r">
              <a:lnSpc>
                <a:spcPct val="100000"/>
              </a:lnSpc>
            </a:pPr>
            <a:r>
              <a:rPr lang="en-US" sz="1600" dirty="0" smtClean="0"/>
              <a:t>Alejandro Pacheco</a:t>
            </a:r>
          </a:p>
          <a:p>
            <a:pPr algn="r">
              <a:lnSpc>
                <a:spcPct val="100000"/>
              </a:lnSpc>
            </a:pPr>
            <a:r>
              <a:rPr lang="en-US" sz="1600" dirty="0" smtClean="0"/>
              <a:t>Technical Consultant</a:t>
            </a:r>
            <a:endParaRPr lang="en-US"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284" y="3952875"/>
            <a:ext cx="1259716" cy="11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882" y="4492851"/>
            <a:ext cx="3322592" cy="45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37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r="38558" b="73050"/>
          <a:stretch/>
        </p:blipFill>
        <p:spPr>
          <a:xfrm>
            <a:off x="2350072" y="322"/>
            <a:ext cx="5406016" cy="1333804"/>
          </a:xfrm>
          <a:prstGeom prst="rect">
            <a:avLst/>
          </a:prstGeom>
        </p:spPr>
      </p:pic>
      <p:sp>
        <p:nvSpPr>
          <p:cNvPr id="4" name="Rectangle 3"/>
          <p:cNvSpPr/>
          <p:nvPr/>
        </p:nvSpPr>
        <p:spPr bwMode="gray">
          <a:xfrm>
            <a:off x="333376" y="1395341"/>
            <a:ext cx="8429625" cy="3395734"/>
          </a:xfrm>
          <a:prstGeom prst="rect">
            <a:avLst/>
          </a:prstGeom>
          <a:gradFill flip="none" rotWithShape="1">
            <a:gsLst>
              <a:gs pos="12939">
                <a:srgbClr val="006AAC"/>
              </a:gs>
              <a:gs pos="0">
                <a:srgbClr val="00629E"/>
              </a:gs>
              <a:gs pos="45400">
                <a:srgbClr val="007FD0"/>
              </a:gs>
              <a:gs pos="100000">
                <a:srgbClr val="29A8FF"/>
              </a:gs>
            </a:gsLst>
            <a:lin ang="16200000" scaled="1"/>
            <a:tileRect/>
          </a:gradFill>
          <a:ln w="9525" cap="flat" cmpd="sng" algn="ctr">
            <a:noFill/>
            <a:prstDash val="solid"/>
          </a:ln>
          <a:effectLst>
            <a:outerShdw blurRad="139700" dist="139700" dir="2700000" algn="tl" rotWithShape="0">
              <a:prstClr val="black">
                <a:alpha val="40000"/>
              </a:prstClr>
            </a:outerShdw>
          </a:effectLst>
          <a:scene3d>
            <a:camera prst="orthographicFront">
              <a:rot lat="0" lon="0" rev="0"/>
            </a:camera>
            <a:lightRig rig="glow" dir="t">
              <a:rot lat="0" lon="0" rev="3600000"/>
            </a:lightRig>
          </a:scene3d>
          <a:sp3d>
            <a:bevelT w="38100" h="19050"/>
          </a:sp3d>
        </p:spPr>
        <p:txBody>
          <a:bodyPr wrap="square" lIns="114300" tIns="1257300" rIns="114300" bIns="0" rtlCol="0" anchor="t" anchorCtr="0">
            <a:noAutofit/>
          </a:bodyPr>
          <a:lstStyle/>
          <a:p>
            <a:pPr algn="ctr">
              <a:lnSpc>
                <a:spcPct val="90000"/>
              </a:lnSpc>
              <a:spcBef>
                <a:spcPts val="188"/>
              </a:spcBef>
            </a:pPr>
            <a:endParaRPr lang="en-US" sz="1375" dirty="0">
              <a:solidFill>
                <a:prstClr val="white"/>
              </a:solidFill>
              <a:effectLst>
                <a:outerShdw blurRad="38100" dist="38100" dir="2700000" algn="tl">
                  <a:srgbClr val="000000">
                    <a:alpha val="43137"/>
                  </a:srgbClr>
                </a:outerShdw>
              </a:effectLst>
              <a:latin typeface="Neo Sans Intel" panose="020B0504020202020204" pitchFamily="34" charset="0"/>
            </a:endParaRPr>
          </a:p>
        </p:txBody>
      </p:sp>
      <p:sp>
        <p:nvSpPr>
          <p:cNvPr id="17" name="Rectangle 16"/>
          <p:cNvSpPr/>
          <p:nvPr/>
        </p:nvSpPr>
        <p:spPr>
          <a:xfrm>
            <a:off x="0" y="4314825"/>
            <a:ext cx="9048750" cy="476250"/>
          </a:xfrm>
          <a:prstGeom prst="rect">
            <a:avLst/>
          </a:prstGeom>
          <a:noFill/>
          <a:ln>
            <a:noFill/>
          </a:ln>
          <a:effectLst>
            <a:outerShdw blurRad="50800" dist="38100" dir="2700000" algn="tl" rotWithShape="0">
              <a:prstClr val="black">
                <a:alpha val="40000"/>
              </a:prstClr>
            </a:outerShdw>
          </a:effectLst>
          <a:scene3d>
            <a:camera prst="perspectiveFront"/>
            <a:lightRig rig="threePt" dir="t"/>
          </a:scene3d>
        </p:spPr>
      </p:sp>
      <p:grpSp>
        <p:nvGrpSpPr>
          <p:cNvPr id="14" name="Group 13"/>
          <p:cNvGrpSpPr/>
          <p:nvPr/>
        </p:nvGrpSpPr>
        <p:grpSpPr>
          <a:xfrm>
            <a:off x="7264970" y="1519794"/>
            <a:ext cx="1378808" cy="2762554"/>
            <a:chOff x="11623953" y="2004950"/>
            <a:chExt cx="2206092" cy="4420087"/>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11623953" y="2004950"/>
              <a:ext cx="2206092" cy="442008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9525" cap="flat" cmpd="sng" algn="ctr">
              <a:noFill/>
              <a:prstDash val="solid"/>
            </a:ln>
            <a:effectLst>
              <a:outerShdw blurRad="139700" dist="139700" dir="2700000" algn="tl" rotWithShape="0">
                <a:prstClr val="black">
                  <a:alpha val="40000"/>
                </a:prstClr>
              </a:outerShdw>
            </a:effectLst>
            <a:scene3d>
              <a:camera prst="orthographicFront">
                <a:rot lat="0" lon="0" rev="0"/>
              </a:camera>
              <a:lightRig rig="glow" dir="t">
                <a:rot lat="0" lon="0" rev="3600000"/>
              </a:lightRig>
            </a:scene3d>
            <a:sp3d>
              <a:bevelT w="38100" h="19050"/>
            </a:sp3d>
          </p:spPr>
        </p:pic>
        <p:sp>
          <p:nvSpPr>
            <p:cNvPr id="62" name="Rectangle 61"/>
            <p:cNvSpPr/>
            <p:nvPr/>
          </p:nvSpPr>
          <p:spPr bwMode="auto">
            <a:xfrm>
              <a:off x="11623953" y="2819400"/>
              <a:ext cx="2206092" cy="738664"/>
            </a:xfrm>
            <a:prstGeom prst="rect">
              <a:avLst/>
            </a:prstGeom>
            <a:gradFill flip="none" rotWithShape="1">
              <a:gsLst>
                <a:gs pos="0">
                  <a:schemeClr val="tx1">
                    <a:alpha val="0"/>
                  </a:schemeClr>
                </a:gs>
                <a:gs pos="50000">
                  <a:schemeClr val="tx1">
                    <a:alpha val="60000"/>
                  </a:schemeClr>
                </a:gs>
                <a:gs pos="26000">
                  <a:srgbClr val="000000">
                    <a:alpha val="40000"/>
                  </a:srgbClr>
                </a:gs>
                <a:gs pos="72000">
                  <a:srgbClr val="000000">
                    <a:alpha val="40000"/>
                  </a:srgbClr>
                </a:gs>
                <a:gs pos="100000">
                  <a:schemeClr val="tx1">
                    <a:alpha val="0"/>
                  </a:schemeClr>
                </a:gs>
              </a:gsLst>
              <a:lin ang="108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tIns="57150" bIns="57150" rtlCol="0" anchor="ctr">
              <a:spAutoFit/>
            </a:bodyPr>
            <a:lstStyle/>
            <a:p>
              <a:pPr algn="ctr">
                <a:lnSpc>
                  <a:spcPct val="90000"/>
                </a:lnSpc>
              </a:pP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Retail</a:t>
              </a:r>
              <a:b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b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Sector</a:t>
              </a:r>
            </a:p>
          </p:txBody>
        </p:sp>
        <p:sp>
          <p:nvSpPr>
            <p:cNvPr id="15" name="Rectangle 14"/>
            <p:cNvSpPr/>
            <p:nvPr/>
          </p:nvSpPr>
          <p:spPr bwMode="gray">
            <a:xfrm>
              <a:off x="11770481" y="3886944"/>
              <a:ext cx="1913035" cy="1518365"/>
            </a:xfrm>
            <a:prstGeom prst="rect">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t" anchorCtr="0">
              <a:spAutoFit/>
            </a:bodyPr>
            <a:lstStyle/>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Visual Retailing</a:t>
              </a:r>
            </a:p>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Transactional</a:t>
              </a:r>
              <a:b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b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Retailing</a:t>
              </a:r>
            </a:p>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Retailing Services</a:t>
              </a:r>
              <a:endPar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endParaRPr>
            </a:p>
          </p:txBody>
        </p:sp>
      </p:grpSp>
      <p:grpSp>
        <p:nvGrpSpPr>
          <p:cNvPr id="9" name="Group 8"/>
          <p:cNvGrpSpPr/>
          <p:nvPr/>
        </p:nvGrpSpPr>
        <p:grpSpPr>
          <a:xfrm>
            <a:off x="5792842" y="1519794"/>
            <a:ext cx="1378808" cy="2762554"/>
            <a:chOff x="9268548" y="2004950"/>
            <a:chExt cx="2206092" cy="4420087"/>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gray">
            <a:xfrm>
              <a:off x="9268548" y="2004950"/>
              <a:ext cx="2206092" cy="442008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9525" cap="flat" cmpd="sng" algn="ctr">
              <a:noFill/>
              <a:prstDash val="solid"/>
            </a:ln>
            <a:effectLst>
              <a:outerShdw blurRad="139700" dist="139700" dir="2700000" algn="tl" rotWithShape="0">
                <a:prstClr val="black">
                  <a:alpha val="40000"/>
                </a:prstClr>
              </a:outerShdw>
            </a:effectLst>
            <a:scene3d>
              <a:camera prst="orthographicFront">
                <a:rot lat="0" lon="0" rev="0"/>
              </a:camera>
              <a:lightRig rig="glow" dir="t">
                <a:rot lat="0" lon="0" rev="3600000"/>
              </a:lightRig>
            </a:scene3d>
            <a:sp3d>
              <a:bevelT w="38100" h="19050"/>
            </a:sp3d>
          </p:spPr>
        </p:pic>
        <p:sp>
          <p:nvSpPr>
            <p:cNvPr id="13" name="Rectangle 12"/>
            <p:cNvSpPr/>
            <p:nvPr/>
          </p:nvSpPr>
          <p:spPr bwMode="gray">
            <a:xfrm>
              <a:off x="9678329" y="3886944"/>
              <a:ext cx="1386532" cy="1241365"/>
            </a:xfrm>
            <a:prstGeom prst="rect">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t" anchorCtr="0">
              <a:spAutoFit/>
            </a:bodyPr>
            <a:lstStyle/>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Infotainment</a:t>
              </a:r>
            </a:p>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ADAS</a:t>
              </a:r>
            </a:p>
            <a:p>
              <a:pPr algn="ctr">
                <a:lnSpc>
                  <a:spcPct val="90000"/>
                </a:lnSpc>
                <a:spcBef>
                  <a:spcPts val="750"/>
                </a:spcBef>
                <a:spcAft>
                  <a:spcPts val="188"/>
                </a:spcAft>
              </a:pPr>
              <a:r>
                <a:rPr lang="en-US" sz="1250">
                  <a:solidFill>
                    <a:prstClr val="white"/>
                  </a:solidFill>
                  <a:effectLst>
                    <a:outerShdw blurRad="38100" dist="38100" dir="2700000" algn="tl">
                      <a:srgbClr val="000000">
                        <a:alpha val="43137"/>
                      </a:srgbClr>
                    </a:outerShdw>
                  </a:effectLst>
                  <a:latin typeface="Neo Sans Intel" panose="020B0504020202020204" pitchFamily="34" charset="0"/>
                  <a:cs typeface="Arial"/>
                </a:rPr>
                <a:t>Autonomous</a:t>
              </a:r>
              <a:endPar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endParaRPr>
            </a:p>
          </p:txBody>
        </p:sp>
        <p:sp>
          <p:nvSpPr>
            <p:cNvPr id="53" name="Rectangle 52"/>
            <p:cNvSpPr/>
            <p:nvPr/>
          </p:nvSpPr>
          <p:spPr bwMode="auto">
            <a:xfrm>
              <a:off x="9268548" y="2819400"/>
              <a:ext cx="2206092" cy="738664"/>
            </a:xfrm>
            <a:prstGeom prst="rect">
              <a:avLst/>
            </a:prstGeom>
            <a:gradFill flip="none" rotWithShape="1">
              <a:gsLst>
                <a:gs pos="0">
                  <a:schemeClr val="tx1">
                    <a:alpha val="0"/>
                  </a:schemeClr>
                </a:gs>
                <a:gs pos="50000">
                  <a:schemeClr val="tx1">
                    <a:alpha val="60000"/>
                  </a:schemeClr>
                </a:gs>
                <a:gs pos="26000">
                  <a:srgbClr val="000000">
                    <a:alpha val="40000"/>
                  </a:srgbClr>
                </a:gs>
                <a:gs pos="72000">
                  <a:srgbClr val="000000">
                    <a:alpha val="40000"/>
                  </a:srgbClr>
                </a:gs>
                <a:gs pos="100000">
                  <a:schemeClr val="tx1">
                    <a:alpha val="0"/>
                  </a:schemeClr>
                </a:gs>
              </a:gsLst>
              <a:lin ang="108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tIns="57150" bIns="57150" rtlCol="0" anchor="ctr">
              <a:spAutoFit/>
            </a:bodyPr>
            <a:lstStyle/>
            <a:p>
              <a:pPr algn="ctr">
                <a:lnSpc>
                  <a:spcPct val="90000"/>
                </a:lnSpc>
              </a:pP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Automotive</a:t>
              </a:r>
              <a:b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b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Sector</a:t>
              </a:r>
            </a:p>
          </p:txBody>
        </p:sp>
      </p:grpSp>
      <p:sp>
        <p:nvSpPr>
          <p:cNvPr id="34" name="Left-Right Arrow 33"/>
          <p:cNvSpPr/>
          <p:nvPr/>
        </p:nvSpPr>
        <p:spPr>
          <a:xfrm>
            <a:off x="369094" y="4255294"/>
            <a:ext cx="8384666" cy="576488"/>
          </a:xfrm>
          <a:prstGeom prst="leftRightArrow">
            <a:avLst/>
          </a:prstGeom>
          <a:gradFill flip="none" rotWithShape="1">
            <a:gsLst>
              <a:gs pos="20839">
                <a:srgbClr val="004C7A"/>
              </a:gs>
              <a:gs pos="0">
                <a:srgbClr val="00629E">
                  <a:alpha val="0"/>
                </a:srgbClr>
              </a:gs>
              <a:gs pos="45400">
                <a:srgbClr val="004C7A"/>
              </a:gs>
              <a:gs pos="100000">
                <a:srgbClr val="006AAC"/>
              </a:gs>
            </a:gsLst>
            <a:lin ang="0" scaled="1"/>
            <a:tileRect/>
          </a:gradFill>
          <a:ln w="9525" cap="flat" cmpd="sng" algn="ctr">
            <a:solidFill>
              <a:schemeClr val="bg1"/>
            </a:solidFill>
            <a:prstDash val="solid"/>
          </a:ln>
          <a:effectLst>
            <a:outerShdw blurRad="139700" dist="139700" dir="2700000" algn="tl" rotWithShape="0">
              <a:prstClr val="black">
                <a:alpha val="40000"/>
              </a:prstClr>
            </a:outerShdw>
          </a:effectLst>
          <a:scene3d>
            <a:camera prst="orthographicFront">
              <a:rot lat="0" lon="0" rev="0"/>
            </a:camera>
            <a:lightRig rig="glow" dir="t">
              <a:rot lat="0" lon="0" rev="3600000"/>
            </a:lightRig>
          </a:scene3d>
          <a:sp3d>
            <a:bevelT w="38100" h="19050"/>
          </a:sp3d>
        </p:spPr>
        <p:txBody>
          <a:bodyPr wrap="square" lIns="0" tIns="0" rIns="0" bIns="0" rtlCol="0" anchor="ctr" anchorCtr="0">
            <a:noAutofit/>
          </a:bodyPr>
          <a:lstStyle/>
          <a:p>
            <a:pPr algn="ctr"/>
            <a:r>
              <a:rPr lang="en-US" sz="1250">
                <a:solidFill>
                  <a:prstClr val="white"/>
                </a:solidFill>
                <a:effectLst>
                  <a:outerShdw blurRad="38100" dist="38100" dir="2700000" algn="tl">
                    <a:srgbClr val="000000">
                      <a:alpha val="43137"/>
                    </a:srgbClr>
                  </a:outerShdw>
                </a:effectLst>
                <a:latin typeface="Neo Sans Intel" panose="020B0504020202020204" pitchFamily="34" charset="0"/>
              </a:rPr>
              <a:t>CONNECTED     </a:t>
            </a:r>
            <a:r>
              <a:rPr lang="en-US" sz="1250" baseline="20000">
                <a:solidFill>
                  <a:srgbClr val="A6CE39"/>
                </a:solidFill>
                <a:effectLst>
                  <a:outerShdw blurRad="38100" dist="38100" dir="2700000" algn="tl">
                    <a:srgbClr val="000000">
                      <a:alpha val="43137"/>
                    </a:srgbClr>
                  </a:outerShdw>
                </a:effectLst>
                <a:latin typeface="Neo Sans Intel" panose="020B0504020202020204" pitchFamily="34" charset="0"/>
                <a:sym typeface="Wingdings"/>
              </a:rPr>
              <a:t></a:t>
            </a:r>
            <a:r>
              <a:rPr lang="en-US" sz="1250">
                <a:solidFill>
                  <a:prstClr val="white"/>
                </a:solidFill>
                <a:effectLst>
                  <a:outerShdw blurRad="38100" dist="38100" dir="2700000" algn="tl">
                    <a:srgbClr val="000000">
                      <a:alpha val="43137"/>
                    </a:srgbClr>
                  </a:outerShdw>
                </a:effectLst>
                <a:latin typeface="Neo Sans Intel" panose="020B0504020202020204" pitchFamily="34" charset="0"/>
              </a:rPr>
              <a:t>     MANAGED     </a:t>
            </a:r>
            <a:r>
              <a:rPr lang="en-US" sz="1250" baseline="20000">
                <a:solidFill>
                  <a:srgbClr val="A6CE39"/>
                </a:solidFill>
                <a:effectLst>
                  <a:outerShdw blurRad="38100" dist="38100" dir="2700000" algn="tl">
                    <a:srgbClr val="000000">
                      <a:alpha val="43137"/>
                    </a:srgbClr>
                  </a:outerShdw>
                </a:effectLst>
                <a:latin typeface="Neo Sans Intel" panose="020B0504020202020204" pitchFamily="34" charset="0"/>
                <a:sym typeface="Wingdings"/>
              </a:rPr>
              <a:t></a:t>
            </a:r>
            <a:r>
              <a:rPr lang="en-US" sz="1250">
                <a:solidFill>
                  <a:prstClr val="white"/>
                </a:solidFill>
                <a:effectLst>
                  <a:outerShdw blurRad="38100" dist="38100" dir="2700000" algn="tl">
                    <a:srgbClr val="000000">
                      <a:alpha val="43137"/>
                    </a:srgbClr>
                  </a:outerShdw>
                </a:effectLst>
                <a:latin typeface="Neo Sans Intel" panose="020B0504020202020204" pitchFamily="34" charset="0"/>
              </a:rPr>
              <a:t>     SECURED     </a:t>
            </a:r>
            <a:r>
              <a:rPr lang="en-US" sz="1250" baseline="20000">
                <a:solidFill>
                  <a:srgbClr val="A6CE39"/>
                </a:solidFill>
                <a:effectLst>
                  <a:outerShdw blurRad="38100" dist="38100" dir="2700000" algn="tl">
                    <a:srgbClr val="000000">
                      <a:alpha val="43137"/>
                    </a:srgbClr>
                  </a:outerShdw>
                </a:effectLst>
                <a:latin typeface="Neo Sans Intel" panose="020B0504020202020204" pitchFamily="34" charset="0"/>
                <a:sym typeface="Wingdings"/>
              </a:rPr>
              <a:t></a:t>
            </a:r>
            <a:r>
              <a:rPr lang="en-US" sz="1250">
                <a:solidFill>
                  <a:prstClr val="white"/>
                </a:solidFill>
                <a:effectLst>
                  <a:outerShdw blurRad="38100" dist="38100" dir="2700000" algn="tl">
                    <a:srgbClr val="000000">
                      <a:alpha val="43137"/>
                    </a:srgbClr>
                  </a:outerShdw>
                </a:effectLst>
                <a:latin typeface="Neo Sans Intel" panose="020B0504020202020204" pitchFamily="34" charset="0"/>
              </a:rPr>
              <a:t>     DATA ANALYTICS     </a:t>
            </a:r>
            <a:r>
              <a:rPr lang="en-US" sz="1250" baseline="20000">
                <a:solidFill>
                  <a:srgbClr val="A6CE39"/>
                </a:solidFill>
                <a:effectLst>
                  <a:outerShdw blurRad="38100" dist="38100" dir="2700000" algn="tl">
                    <a:srgbClr val="000000">
                      <a:alpha val="43137"/>
                    </a:srgbClr>
                  </a:outerShdw>
                </a:effectLst>
                <a:latin typeface="Neo Sans Intel" panose="020B0504020202020204" pitchFamily="34" charset="0"/>
                <a:sym typeface="Wingdings"/>
              </a:rPr>
              <a:t></a:t>
            </a:r>
            <a:r>
              <a:rPr lang="en-US" sz="1250">
                <a:solidFill>
                  <a:prstClr val="white"/>
                </a:solidFill>
                <a:effectLst>
                  <a:outerShdw blurRad="38100" dist="38100" dir="2700000" algn="tl">
                    <a:srgbClr val="000000">
                      <a:alpha val="43137"/>
                    </a:srgbClr>
                  </a:outerShdw>
                </a:effectLst>
                <a:latin typeface="Neo Sans Intel" panose="020B0504020202020204" pitchFamily="34" charset="0"/>
              </a:rPr>
              <a:t>     SAFETY</a:t>
            </a:r>
            <a:endParaRPr lang="en-US" sz="1250" dirty="0">
              <a:solidFill>
                <a:prstClr val="white"/>
              </a:solidFill>
              <a:effectLst>
                <a:outerShdw blurRad="38100" dist="38100" dir="2700000" algn="tl">
                  <a:srgbClr val="000000">
                    <a:alpha val="43137"/>
                  </a:srgbClr>
                </a:outerShdw>
              </a:effectLst>
              <a:latin typeface="Neo Sans Intel" panose="020B0504020202020204" pitchFamily="34" charset="0"/>
            </a:endParaRPr>
          </a:p>
        </p:txBody>
      </p:sp>
      <p:grpSp>
        <p:nvGrpSpPr>
          <p:cNvPr id="6" name="Group 5"/>
          <p:cNvGrpSpPr/>
          <p:nvPr/>
        </p:nvGrpSpPr>
        <p:grpSpPr>
          <a:xfrm>
            <a:off x="472921" y="1519795"/>
            <a:ext cx="5242081" cy="2760345"/>
            <a:chOff x="756670" y="2004950"/>
            <a:chExt cx="8387330" cy="4416552"/>
          </a:xfrm>
        </p:grpSpPr>
        <p:sp>
          <p:nvSpPr>
            <p:cNvPr id="35" name="Rectangle 34"/>
            <p:cNvSpPr/>
            <p:nvPr/>
          </p:nvSpPr>
          <p:spPr bwMode="gray">
            <a:xfrm>
              <a:off x="756671" y="2004950"/>
              <a:ext cx="8387329" cy="441655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noFill/>
              <a:prstDash val="solid"/>
            </a:ln>
            <a:effectLst>
              <a:outerShdw blurRad="139700" dist="139700" dir="2700000" algn="tl" rotWithShape="0">
                <a:prstClr val="black">
                  <a:alpha val="40000"/>
                </a:prstClr>
              </a:outerShdw>
            </a:effectLst>
            <a:scene3d>
              <a:camera prst="orthographicFront">
                <a:rot lat="0" lon="0" rev="0"/>
              </a:camera>
              <a:lightRig rig="glow" dir="t">
                <a:rot lat="0" lon="0" rev="3600000"/>
              </a:lightRig>
            </a:scene3d>
            <a:sp3d>
              <a:bevelT w="38100" h="19050"/>
            </a:sp3d>
          </p:spPr>
          <p:txBody>
            <a:bodyPr wrap="square" lIns="114300" tIns="1257300" rIns="114300" bIns="0" rtlCol="0" anchor="t" anchorCtr="0">
              <a:noAutofit/>
            </a:bodyPr>
            <a:lstStyle/>
            <a:p>
              <a:pPr algn="ctr">
                <a:lnSpc>
                  <a:spcPct val="90000"/>
                </a:lnSpc>
                <a:spcBef>
                  <a:spcPts val="188"/>
                </a:spcBef>
              </a:pPr>
              <a:endParaRPr lang="en-US" sz="1375" dirty="0">
                <a:solidFill>
                  <a:prstClr val="white"/>
                </a:solidFill>
                <a:effectLst>
                  <a:outerShdw blurRad="38100" dist="38100" dir="2700000" algn="tl">
                    <a:srgbClr val="000000">
                      <a:alpha val="43137"/>
                    </a:srgbClr>
                  </a:outerShdw>
                </a:effectLst>
                <a:latin typeface="Neo Sans Intel" panose="020B0504020202020204" pitchFamily="34" charset="0"/>
              </a:endParaRPr>
            </a:p>
          </p:txBody>
        </p:sp>
        <p:sp>
          <p:nvSpPr>
            <p:cNvPr id="8" name="Freeform 7"/>
            <p:cNvSpPr/>
            <p:nvPr/>
          </p:nvSpPr>
          <p:spPr>
            <a:xfrm>
              <a:off x="756670" y="2452402"/>
              <a:ext cx="8387329" cy="3969100"/>
            </a:xfrm>
            <a:custGeom>
              <a:avLst/>
              <a:gdLst>
                <a:gd name="connsiteX0" fmla="*/ 0 w 7986704"/>
                <a:gd name="connsiteY0" fmla="*/ 3939238 h 4576006"/>
                <a:gd name="connsiteX1" fmla="*/ 1205802 w 7986704"/>
                <a:gd name="connsiteY1" fmla="*/ 3657884 h 4576006"/>
                <a:gd name="connsiteX2" fmla="*/ 3195376 w 7986704"/>
                <a:gd name="connsiteY2" fmla="*/ 2492275 h 4576006"/>
                <a:gd name="connsiteX3" fmla="*/ 4702629 w 7986704"/>
                <a:gd name="connsiteY3" fmla="*/ 1075458 h 4576006"/>
                <a:gd name="connsiteX4" fmla="*/ 5888334 w 7986704"/>
                <a:gd name="connsiteY4" fmla="*/ 442412 h 4576006"/>
                <a:gd name="connsiteX5" fmla="*/ 7275007 w 7986704"/>
                <a:gd name="connsiteY5" fmla="*/ 271590 h 4576006"/>
                <a:gd name="connsiteX6" fmla="*/ 7435780 w 7986704"/>
                <a:gd name="connsiteY6" fmla="*/ 4290930 h 4576006"/>
                <a:gd name="connsiteX7" fmla="*/ 50242 w 7986704"/>
                <a:gd name="connsiteY7" fmla="*/ 3929190 h 4576006"/>
                <a:gd name="connsiteX0" fmla="*/ 0 w 7986704"/>
                <a:gd name="connsiteY0" fmla="*/ 3939238 h 4290930"/>
                <a:gd name="connsiteX1" fmla="*/ 1205802 w 7986704"/>
                <a:gd name="connsiteY1" fmla="*/ 3657884 h 4290930"/>
                <a:gd name="connsiteX2" fmla="*/ 3195376 w 7986704"/>
                <a:gd name="connsiteY2" fmla="*/ 2492275 h 4290930"/>
                <a:gd name="connsiteX3" fmla="*/ 4702629 w 7986704"/>
                <a:gd name="connsiteY3" fmla="*/ 1075458 h 4290930"/>
                <a:gd name="connsiteX4" fmla="*/ 5888334 w 7986704"/>
                <a:gd name="connsiteY4" fmla="*/ 442412 h 4290930"/>
                <a:gd name="connsiteX5" fmla="*/ 7275007 w 7986704"/>
                <a:gd name="connsiteY5" fmla="*/ 271590 h 4290930"/>
                <a:gd name="connsiteX6" fmla="*/ 7435780 w 7986704"/>
                <a:gd name="connsiteY6" fmla="*/ 4290930 h 4290930"/>
                <a:gd name="connsiteX7" fmla="*/ 50242 w 7986704"/>
                <a:gd name="connsiteY7" fmla="*/ 3929190 h 4290930"/>
                <a:gd name="connsiteX0" fmla="*/ 0 w 8309577"/>
                <a:gd name="connsiteY0" fmla="*/ 3911056 h 3911056"/>
                <a:gd name="connsiteX1" fmla="*/ 1205802 w 8309577"/>
                <a:gd name="connsiteY1" fmla="*/ 3629702 h 3911056"/>
                <a:gd name="connsiteX2" fmla="*/ 3195376 w 8309577"/>
                <a:gd name="connsiteY2" fmla="*/ 2464093 h 3911056"/>
                <a:gd name="connsiteX3" fmla="*/ 4702629 w 8309577"/>
                <a:gd name="connsiteY3" fmla="*/ 1047276 h 3911056"/>
                <a:gd name="connsiteX4" fmla="*/ 5888334 w 8309577"/>
                <a:gd name="connsiteY4" fmla="*/ 414230 h 3911056"/>
                <a:gd name="connsiteX5" fmla="*/ 7275007 w 8309577"/>
                <a:gd name="connsiteY5" fmla="*/ 243408 h 3911056"/>
                <a:gd name="connsiteX6" fmla="*/ 7837715 w 8309577"/>
                <a:gd name="connsiteY6" fmla="*/ 3880911 h 3911056"/>
                <a:gd name="connsiteX7" fmla="*/ 50242 w 8309577"/>
                <a:gd name="connsiteY7" fmla="*/ 3901008 h 3911056"/>
                <a:gd name="connsiteX0" fmla="*/ 0 w 8309577"/>
                <a:gd name="connsiteY0" fmla="*/ 3911056 h 3911056"/>
                <a:gd name="connsiteX1" fmla="*/ 1205802 w 8309577"/>
                <a:gd name="connsiteY1" fmla="*/ 3629702 h 3911056"/>
                <a:gd name="connsiteX2" fmla="*/ 3195376 w 8309577"/>
                <a:gd name="connsiteY2" fmla="*/ 2464093 h 3911056"/>
                <a:gd name="connsiteX3" fmla="*/ 4702629 w 8309577"/>
                <a:gd name="connsiteY3" fmla="*/ 1047276 h 3911056"/>
                <a:gd name="connsiteX4" fmla="*/ 5888334 w 8309577"/>
                <a:gd name="connsiteY4" fmla="*/ 414230 h 3911056"/>
                <a:gd name="connsiteX5" fmla="*/ 7275007 w 8309577"/>
                <a:gd name="connsiteY5" fmla="*/ 243408 h 3911056"/>
                <a:gd name="connsiteX6" fmla="*/ 7837715 w 8309577"/>
                <a:gd name="connsiteY6" fmla="*/ 3880911 h 3911056"/>
                <a:gd name="connsiteX7" fmla="*/ 50242 w 8309577"/>
                <a:gd name="connsiteY7" fmla="*/ 3901008 h 3911056"/>
                <a:gd name="connsiteX8" fmla="*/ 0 w 8309577"/>
                <a:gd name="connsiteY8" fmla="*/ 3911056 h 3911056"/>
                <a:gd name="connsiteX0" fmla="*/ 0 w 8309577"/>
                <a:gd name="connsiteY0" fmla="*/ 3911056 h 3911056"/>
                <a:gd name="connsiteX1" fmla="*/ 1205802 w 8309577"/>
                <a:gd name="connsiteY1" fmla="*/ 3629702 h 3911056"/>
                <a:gd name="connsiteX2" fmla="*/ 3195376 w 8309577"/>
                <a:gd name="connsiteY2" fmla="*/ 2464093 h 3911056"/>
                <a:gd name="connsiteX3" fmla="*/ 4702629 w 8309577"/>
                <a:gd name="connsiteY3" fmla="*/ 1047276 h 3911056"/>
                <a:gd name="connsiteX4" fmla="*/ 5888334 w 8309577"/>
                <a:gd name="connsiteY4" fmla="*/ 414230 h 3911056"/>
                <a:gd name="connsiteX5" fmla="*/ 7275007 w 8309577"/>
                <a:gd name="connsiteY5" fmla="*/ 243408 h 3911056"/>
                <a:gd name="connsiteX6" fmla="*/ 7837715 w 8309577"/>
                <a:gd name="connsiteY6" fmla="*/ 3880911 h 3911056"/>
                <a:gd name="connsiteX7" fmla="*/ 0 w 8309577"/>
                <a:gd name="connsiteY7" fmla="*/ 3911056 h 3911056"/>
                <a:gd name="connsiteX0" fmla="*/ 0 w 7837715"/>
                <a:gd name="connsiteY0" fmla="*/ 3911056 h 3911056"/>
                <a:gd name="connsiteX1" fmla="*/ 1205802 w 7837715"/>
                <a:gd name="connsiteY1" fmla="*/ 3629702 h 3911056"/>
                <a:gd name="connsiteX2" fmla="*/ 3195376 w 7837715"/>
                <a:gd name="connsiteY2" fmla="*/ 2464093 h 3911056"/>
                <a:gd name="connsiteX3" fmla="*/ 4702629 w 7837715"/>
                <a:gd name="connsiteY3" fmla="*/ 1047276 h 3911056"/>
                <a:gd name="connsiteX4" fmla="*/ 5888334 w 7837715"/>
                <a:gd name="connsiteY4" fmla="*/ 414230 h 3911056"/>
                <a:gd name="connsiteX5" fmla="*/ 7275007 w 7837715"/>
                <a:gd name="connsiteY5" fmla="*/ 243408 h 3911056"/>
                <a:gd name="connsiteX6" fmla="*/ 7837715 w 7837715"/>
                <a:gd name="connsiteY6" fmla="*/ 3880911 h 3911056"/>
                <a:gd name="connsiteX7" fmla="*/ 0 w 7837715"/>
                <a:gd name="connsiteY7" fmla="*/ 3911056 h 3911056"/>
                <a:gd name="connsiteX0" fmla="*/ 0 w 8383033"/>
                <a:gd name="connsiteY0" fmla="*/ 3871014 h 4114536"/>
                <a:gd name="connsiteX1" fmla="*/ 1205802 w 8383033"/>
                <a:gd name="connsiteY1" fmla="*/ 3589660 h 4114536"/>
                <a:gd name="connsiteX2" fmla="*/ 3195376 w 8383033"/>
                <a:gd name="connsiteY2" fmla="*/ 2424051 h 4114536"/>
                <a:gd name="connsiteX3" fmla="*/ 4702629 w 8383033"/>
                <a:gd name="connsiteY3" fmla="*/ 1007234 h 4114536"/>
                <a:gd name="connsiteX4" fmla="*/ 5888334 w 8383033"/>
                <a:gd name="connsiteY4" fmla="*/ 374188 h 4114536"/>
                <a:gd name="connsiteX5" fmla="*/ 7697037 w 8383033"/>
                <a:gd name="connsiteY5" fmla="*/ 253607 h 4114536"/>
                <a:gd name="connsiteX6" fmla="*/ 7837715 w 8383033"/>
                <a:gd name="connsiteY6" fmla="*/ 3840869 h 4114536"/>
                <a:gd name="connsiteX7" fmla="*/ 0 w 8383033"/>
                <a:gd name="connsiteY7" fmla="*/ 3871014 h 4114536"/>
                <a:gd name="connsiteX0" fmla="*/ 0 w 8383033"/>
                <a:gd name="connsiteY0" fmla="*/ 3871014 h 4114536"/>
                <a:gd name="connsiteX1" fmla="*/ 1205802 w 8383033"/>
                <a:gd name="connsiteY1" fmla="*/ 3589660 h 4114536"/>
                <a:gd name="connsiteX2" fmla="*/ 3195376 w 8383033"/>
                <a:gd name="connsiteY2" fmla="*/ 2424051 h 4114536"/>
                <a:gd name="connsiteX3" fmla="*/ 4702629 w 8383033"/>
                <a:gd name="connsiteY3" fmla="*/ 1007234 h 4114536"/>
                <a:gd name="connsiteX4" fmla="*/ 5888334 w 8383033"/>
                <a:gd name="connsiteY4" fmla="*/ 374188 h 4114536"/>
                <a:gd name="connsiteX5" fmla="*/ 7697037 w 8383033"/>
                <a:gd name="connsiteY5" fmla="*/ 253607 h 4114536"/>
                <a:gd name="connsiteX6" fmla="*/ 7837715 w 8383033"/>
                <a:gd name="connsiteY6" fmla="*/ 3840869 h 4114536"/>
                <a:gd name="connsiteX7" fmla="*/ 0 w 8383033"/>
                <a:gd name="connsiteY7" fmla="*/ 3871014 h 4114536"/>
                <a:gd name="connsiteX0" fmla="*/ 0 w 7837715"/>
                <a:gd name="connsiteY0" fmla="*/ 3871014 h 4114536"/>
                <a:gd name="connsiteX1" fmla="*/ 1205802 w 7837715"/>
                <a:gd name="connsiteY1" fmla="*/ 3589660 h 4114536"/>
                <a:gd name="connsiteX2" fmla="*/ 3195376 w 7837715"/>
                <a:gd name="connsiteY2" fmla="*/ 2424051 h 4114536"/>
                <a:gd name="connsiteX3" fmla="*/ 4702629 w 7837715"/>
                <a:gd name="connsiteY3" fmla="*/ 1007234 h 4114536"/>
                <a:gd name="connsiteX4" fmla="*/ 5888334 w 7837715"/>
                <a:gd name="connsiteY4" fmla="*/ 374188 h 4114536"/>
                <a:gd name="connsiteX5" fmla="*/ 7697037 w 7837715"/>
                <a:gd name="connsiteY5" fmla="*/ 253607 h 4114536"/>
                <a:gd name="connsiteX6" fmla="*/ 7837715 w 7837715"/>
                <a:gd name="connsiteY6" fmla="*/ 3840869 h 4114536"/>
                <a:gd name="connsiteX7" fmla="*/ 0 w 7837715"/>
                <a:gd name="connsiteY7" fmla="*/ 3871014 h 4114536"/>
                <a:gd name="connsiteX0" fmla="*/ 0 w 7837715"/>
                <a:gd name="connsiteY0" fmla="*/ 3871014 h 3871014"/>
                <a:gd name="connsiteX1" fmla="*/ 1205802 w 7837715"/>
                <a:gd name="connsiteY1" fmla="*/ 3589660 h 3871014"/>
                <a:gd name="connsiteX2" fmla="*/ 3195376 w 7837715"/>
                <a:gd name="connsiteY2" fmla="*/ 2424051 h 3871014"/>
                <a:gd name="connsiteX3" fmla="*/ 4702629 w 7837715"/>
                <a:gd name="connsiteY3" fmla="*/ 1007234 h 3871014"/>
                <a:gd name="connsiteX4" fmla="*/ 5888334 w 7837715"/>
                <a:gd name="connsiteY4" fmla="*/ 374188 h 3871014"/>
                <a:gd name="connsiteX5" fmla="*/ 7697037 w 7837715"/>
                <a:gd name="connsiteY5" fmla="*/ 253607 h 3871014"/>
                <a:gd name="connsiteX6" fmla="*/ 7837715 w 7837715"/>
                <a:gd name="connsiteY6" fmla="*/ 3840869 h 3871014"/>
                <a:gd name="connsiteX7" fmla="*/ 0 w 7837715"/>
                <a:gd name="connsiteY7" fmla="*/ 3871014 h 3871014"/>
                <a:gd name="connsiteX0" fmla="*/ 0 w 7837715"/>
                <a:gd name="connsiteY0" fmla="*/ 3871014 h 3871014"/>
                <a:gd name="connsiteX1" fmla="*/ 1205802 w 7837715"/>
                <a:gd name="connsiteY1" fmla="*/ 3589660 h 3871014"/>
                <a:gd name="connsiteX2" fmla="*/ 3195376 w 7837715"/>
                <a:gd name="connsiteY2" fmla="*/ 2424051 h 3871014"/>
                <a:gd name="connsiteX3" fmla="*/ 4702629 w 7837715"/>
                <a:gd name="connsiteY3" fmla="*/ 1007234 h 3871014"/>
                <a:gd name="connsiteX4" fmla="*/ 5888334 w 7837715"/>
                <a:gd name="connsiteY4" fmla="*/ 374188 h 3871014"/>
                <a:gd name="connsiteX5" fmla="*/ 7787472 w 7837715"/>
                <a:gd name="connsiteY5" fmla="*/ 253607 h 3871014"/>
                <a:gd name="connsiteX6" fmla="*/ 7837715 w 7837715"/>
                <a:gd name="connsiteY6" fmla="*/ 3840869 h 3871014"/>
                <a:gd name="connsiteX7" fmla="*/ 0 w 7837715"/>
                <a:gd name="connsiteY7" fmla="*/ 3871014 h 3871014"/>
                <a:gd name="connsiteX0" fmla="*/ 0 w 7837715"/>
                <a:gd name="connsiteY0" fmla="*/ 3824131 h 3824131"/>
                <a:gd name="connsiteX1" fmla="*/ 1205802 w 7837715"/>
                <a:gd name="connsiteY1" fmla="*/ 3542777 h 3824131"/>
                <a:gd name="connsiteX2" fmla="*/ 3195376 w 7837715"/>
                <a:gd name="connsiteY2" fmla="*/ 2377168 h 3824131"/>
                <a:gd name="connsiteX3" fmla="*/ 4702629 w 7837715"/>
                <a:gd name="connsiteY3" fmla="*/ 960351 h 3824131"/>
                <a:gd name="connsiteX4" fmla="*/ 5888334 w 7837715"/>
                <a:gd name="connsiteY4" fmla="*/ 327305 h 3824131"/>
                <a:gd name="connsiteX5" fmla="*/ 7818015 w 7837715"/>
                <a:gd name="connsiteY5" fmla="*/ 267014 h 3824131"/>
                <a:gd name="connsiteX6" fmla="*/ 7837715 w 7837715"/>
                <a:gd name="connsiteY6" fmla="*/ 3793986 h 3824131"/>
                <a:gd name="connsiteX7" fmla="*/ 0 w 7837715"/>
                <a:gd name="connsiteY7" fmla="*/ 3824131 h 3824131"/>
                <a:gd name="connsiteX0" fmla="*/ 0 w 7837715"/>
                <a:gd name="connsiteY0" fmla="*/ 3668074 h 3668074"/>
                <a:gd name="connsiteX1" fmla="*/ 1205802 w 7837715"/>
                <a:gd name="connsiteY1" fmla="*/ 3386720 h 3668074"/>
                <a:gd name="connsiteX2" fmla="*/ 3195376 w 7837715"/>
                <a:gd name="connsiteY2" fmla="*/ 2221111 h 3668074"/>
                <a:gd name="connsiteX3" fmla="*/ 4702629 w 7837715"/>
                <a:gd name="connsiteY3" fmla="*/ 804294 h 3668074"/>
                <a:gd name="connsiteX4" fmla="*/ 5888334 w 7837715"/>
                <a:gd name="connsiteY4" fmla="*/ 171248 h 3668074"/>
                <a:gd name="connsiteX5" fmla="*/ 7818015 w 7837715"/>
                <a:gd name="connsiteY5" fmla="*/ 110957 h 3668074"/>
                <a:gd name="connsiteX6" fmla="*/ 7837715 w 7837715"/>
                <a:gd name="connsiteY6" fmla="*/ 3637929 h 3668074"/>
                <a:gd name="connsiteX7" fmla="*/ 0 w 7837715"/>
                <a:gd name="connsiteY7" fmla="*/ 3668074 h 3668074"/>
                <a:gd name="connsiteX0" fmla="*/ 0 w 7817353"/>
                <a:gd name="connsiteY0" fmla="*/ 3668074 h 3668074"/>
                <a:gd name="connsiteX1" fmla="*/ 1185440 w 7817353"/>
                <a:gd name="connsiteY1" fmla="*/ 3386720 h 3668074"/>
                <a:gd name="connsiteX2" fmla="*/ 3175014 w 7817353"/>
                <a:gd name="connsiteY2" fmla="*/ 2221111 h 3668074"/>
                <a:gd name="connsiteX3" fmla="*/ 4682267 w 7817353"/>
                <a:gd name="connsiteY3" fmla="*/ 804294 h 3668074"/>
                <a:gd name="connsiteX4" fmla="*/ 5867972 w 7817353"/>
                <a:gd name="connsiteY4" fmla="*/ 171248 h 3668074"/>
                <a:gd name="connsiteX5" fmla="*/ 7797653 w 7817353"/>
                <a:gd name="connsiteY5" fmla="*/ 110957 h 3668074"/>
                <a:gd name="connsiteX6" fmla="*/ 7817353 w 7817353"/>
                <a:gd name="connsiteY6" fmla="*/ 3637929 h 3668074"/>
                <a:gd name="connsiteX7" fmla="*/ 0 w 7817353"/>
                <a:gd name="connsiteY7" fmla="*/ 3668074 h 3668074"/>
                <a:gd name="connsiteX0" fmla="*/ 0 w 7837715"/>
                <a:gd name="connsiteY0" fmla="*/ 3668074 h 3668074"/>
                <a:gd name="connsiteX1" fmla="*/ 1185440 w 7837715"/>
                <a:gd name="connsiteY1" fmla="*/ 3386720 h 3668074"/>
                <a:gd name="connsiteX2" fmla="*/ 3175014 w 7837715"/>
                <a:gd name="connsiteY2" fmla="*/ 2221111 h 3668074"/>
                <a:gd name="connsiteX3" fmla="*/ 4682267 w 7837715"/>
                <a:gd name="connsiteY3" fmla="*/ 804294 h 3668074"/>
                <a:gd name="connsiteX4" fmla="*/ 5867972 w 7837715"/>
                <a:gd name="connsiteY4" fmla="*/ 171248 h 3668074"/>
                <a:gd name="connsiteX5" fmla="*/ 7797653 w 7837715"/>
                <a:gd name="connsiteY5" fmla="*/ 110957 h 3668074"/>
                <a:gd name="connsiteX6" fmla="*/ 7837715 w 7837715"/>
                <a:gd name="connsiteY6" fmla="*/ 3668074 h 3668074"/>
                <a:gd name="connsiteX7" fmla="*/ 0 w 7837715"/>
                <a:gd name="connsiteY7" fmla="*/ 3668074 h 3668074"/>
                <a:gd name="connsiteX0" fmla="*/ 0 w 7837715"/>
                <a:gd name="connsiteY0" fmla="*/ 3816188 h 3816188"/>
                <a:gd name="connsiteX1" fmla="*/ 1185440 w 7837715"/>
                <a:gd name="connsiteY1" fmla="*/ 3534834 h 3816188"/>
                <a:gd name="connsiteX2" fmla="*/ 3175014 w 7837715"/>
                <a:gd name="connsiteY2" fmla="*/ 2369225 h 3816188"/>
                <a:gd name="connsiteX3" fmla="*/ 4682267 w 7837715"/>
                <a:gd name="connsiteY3" fmla="*/ 952408 h 3816188"/>
                <a:gd name="connsiteX4" fmla="*/ 5867972 w 7837715"/>
                <a:gd name="connsiteY4" fmla="*/ 319362 h 3816188"/>
                <a:gd name="connsiteX5" fmla="*/ 7797653 w 7837715"/>
                <a:gd name="connsiteY5" fmla="*/ 78201 h 3816188"/>
                <a:gd name="connsiteX6" fmla="*/ 7837715 w 7837715"/>
                <a:gd name="connsiteY6" fmla="*/ 3816188 h 3816188"/>
                <a:gd name="connsiteX7" fmla="*/ 0 w 7837715"/>
                <a:gd name="connsiteY7" fmla="*/ 3816188 h 3816188"/>
                <a:gd name="connsiteX0" fmla="*/ 0 w 7837715"/>
                <a:gd name="connsiteY0" fmla="*/ 3756412 h 3756412"/>
                <a:gd name="connsiteX1" fmla="*/ 1185440 w 7837715"/>
                <a:gd name="connsiteY1" fmla="*/ 3475058 h 3756412"/>
                <a:gd name="connsiteX2" fmla="*/ 3175014 w 7837715"/>
                <a:gd name="connsiteY2" fmla="*/ 2309449 h 3756412"/>
                <a:gd name="connsiteX3" fmla="*/ 4682267 w 7837715"/>
                <a:gd name="connsiteY3" fmla="*/ 892632 h 3756412"/>
                <a:gd name="connsiteX4" fmla="*/ 5867972 w 7837715"/>
                <a:gd name="connsiteY4" fmla="*/ 259586 h 3756412"/>
                <a:gd name="connsiteX5" fmla="*/ 7797653 w 7837715"/>
                <a:gd name="connsiteY5" fmla="*/ 18425 h 3756412"/>
                <a:gd name="connsiteX6" fmla="*/ 7837715 w 7837715"/>
                <a:gd name="connsiteY6" fmla="*/ 3756412 h 3756412"/>
                <a:gd name="connsiteX7" fmla="*/ 0 w 7837715"/>
                <a:gd name="connsiteY7" fmla="*/ 3756412 h 3756412"/>
                <a:gd name="connsiteX0" fmla="*/ 0 w 7837715"/>
                <a:gd name="connsiteY0" fmla="*/ 3757940 h 3757940"/>
                <a:gd name="connsiteX1" fmla="*/ 1185440 w 7837715"/>
                <a:gd name="connsiteY1" fmla="*/ 3476586 h 3757940"/>
                <a:gd name="connsiteX2" fmla="*/ 3175014 w 7837715"/>
                <a:gd name="connsiteY2" fmla="*/ 2310977 h 3757940"/>
                <a:gd name="connsiteX3" fmla="*/ 4580456 w 7837715"/>
                <a:gd name="connsiteY3" fmla="*/ 1014740 h 3757940"/>
                <a:gd name="connsiteX4" fmla="*/ 5867972 w 7837715"/>
                <a:gd name="connsiteY4" fmla="*/ 261114 h 3757940"/>
                <a:gd name="connsiteX5" fmla="*/ 7797653 w 7837715"/>
                <a:gd name="connsiteY5" fmla="*/ 19953 h 3757940"/>
                <a:gd name="connsiteX6" fmla="*/ 7837715 w 7837715"/>
                <a:gd name="connsiteY6" fmla="*/ 3757940 h 3757940"/>
                <a:gd name="connsiteX7" fmla="*/ 0 w 7837715"/>
                <a:gd name="connsiteY7" fmla="*/ 3757940 h 3757940"/>
                <a:gd name="connsiteX0" fmla="*/ 0 w 7837715"/>
                <a:gd name="connsiteY0" fmla="*/ 3979722 h 3979722"/>
                <a:gd name="connsiteX1" fmla="*/ 1185440 w 7837715"/>
                <a:gd name="connsiteY1" fmla="*/ 3698368 h 3979722"/>
                <a:gd name="connsiteX2" fmla="*/ 3175014 w 7837715"/>
                <a:gd name="connsiteY2" fmla="*/ 2532759 h 3979722"/>
                <a:gd name="connsiteX3" fmla="*/ 4580456 w 7837715"/>
                <a:gd name="connsiteY3" fmla="*/ 1236522 h 3979722"/>
                <a:gd name="connsiteX4" fmla="*/ 5867972 w 7837715"/>
                <a:gd name="connsiteY4" fmla="*/ 482896 h 3979722"/>
                <a:gd name="connsiteX5" fmla="*/ 7835212 w 7837715"/>
                <a:gd name="connsiteY5" fmla="*/ 10622 h 3979722"/>
                <a:gd name="connsiteX6" fmla="*/ 7837715 w 7837715"/>
                <a:gd name="connsiteY6" fmla="*/ 3979722 h 3979722"/>
                <a:gd name="connsiteX7" fmla="*/ 0 w 7837715"/>
                <a:gd name="connsiteY7" fmla="*/ 3979722 h 3979722"/>
                <a:gd name="connsiteX0" fmla="*/ 0 w 7837715"/>
                <a:gd name="connsiteY0" fmla="*/ 3969100 h 3969100"/>
                <a:gd name="connsiteX1" fmla="*/ 1185440 w 7837715"/>
                <a:gd name="connsiteY1" fmla="*/ 3687746 h 3969100"/>
                <a:gd name="connsiteX2" fmla="*/ 3175014 w 7837715"/>
                <a:gd name="connsiteY2" fmla="*/ 2522137 h 3969100"/>
                <a:gd name="connsiteX3" fmla="*/ 4580456 w 7837715"/>
                <a:gd name="connsiteY3" fmla="*/ 1225900 h 3969100"/>
                <a:gd name="connsiteX4" fmla="*/ 5867972 w 7837715"/>
                <a:gd name="connsiteY4" fmla="*/ 472274 h 3969100"/>
                <a:gd name="connsiteX5" fmla="*/ 7835212 w 7837715"/>
                <a:gd name="connsiteY5" fmla="*/ 0 h 3969100"/>
                <a:gd name="connsiteX6" fmla="*/ 7837715 w 7837715"/>
                <a:gd name="connsiteY6" fmla="*/ 3969100 h 3969100"/>
                <a:gd name="connsiteX7" fmla="*/ 0 w 7837715"/>
                <a:gd name="connsiteY7" fmla="*/ 3969100 h 3969100"/>
                <a:gd name="connsiteX0" fmla="*/ 0 w 7837715"/>
                <a:gd name="connsiteY0" fmla="*/ 3969100 h 3969100"/>
                <a:gd name="connsiteX1" fmla="*/ 1185440 w 7837715"/>
                <a:gd name="connsiteY1" fmla="*/ 3687746 h 3969100"/>
                <a:gd name="connsiteX2" fmla="*/ 2996606 w 7837715"/>
                <a:gd name="connsiteY2" fmla="*/ 2602524 h 3969100"/>
                <a:gd name="connsiteX3" fmla="*/ 4580456 w 7837715"/>
                <a:gd name="connsiteY3" fmla="*/ 1225900 h 3969100"/>
                <a:gd name="connsiteX4" fmla="*/ 5867972 w 7837715"/>
                <a:gd name="connsiteY4" fmla="*/ 472274 h 3969100"/>
                <a:gd name="connsiteX5" fmla="*/ 7835212 w 7837715"/>
                <a:gd name="connsiteY5" fmla="*/ 0 h 3969100"/>
                <a:gd name="connsiteX6" fmla="*/ 7837715 w 7837715"/>
                <a:gd name="connsiteY6" fmla="*/ 3969100 h 3969100"/>
                <a:gd name="connsiteX7" fmla="*/ 0 w 7837715"/>
                <a:gd name="connsiteY7" fmla="*/ 3969100 h 39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7715" h="3969100">
                  <a:moveTo>
                    <a:pt x="0" y="3969100"/>
                  </a:moveTo>
                  <a:cubicBezTo>
                    <a:pt x="336619" y="3949003"/>
                    <a:pt x="686006" y="3915509"/>
                    <a:pt x="1185440" y="3687746"/>
                  </a:cubicBezTo>
                  <a:cubicBezTo>
                    <a:pt x="1684874" y="3459983"/>
                    <a:pt x="2430770" y="3012832"/>
                    <a:pt x="2996606" y="2602524"/>
                  </a:cubicBezTo>
                  <a:cubicBezTo>
                    <a:pt x="3562442" y="2192216"/>
                    <a:pt x="4101895" y="1580942"/>
                    <a:pt x="4580456" y="1225900"/>
                  </a:cubicBezTo>
                  <a:cubicBezTo>
                    <a:pt x="5059017" y="870858"/>
                    <a:pt x="5325513" y="676591"/>
                    <a:pt x="5867972" y="472274"/>
                  </a:cubicBezTo>
                  <a:cubicBezTo>
                    <a:pt x="6410431" y="267957"/>
                    <a:pt x="6984169" y="65314"/>
                    <a:pt x="7835212" y="0"/>
                  </a:cubicBezTo>
                  <a:cubicBezTo>
                    <a:pt x="7836046" y="1323033"/>
                    <a:pt x="7836881" y="2646067"/>
                    <a:pt x="7837715" y="3969100"/>
                  </a:cubicBezTo>
                  <a:lnTo>
                    <a:pt x="0" y="3969100"/>
                  </a:lnTo>
                  <a:close/>
                </a:path>
              </a:pathLst>
            </a:custGeom>
            <a:gradFill flip="none" rotWithShape="1">
              <a:gsLst>
                <a:gs pos="12939">
                  <a:srgbClr val="005D96"/>
                </a:gs>
                <a:gs pos="0">
                  <a:srgbClr val="004976"/>
                </a:gs>
                <a:gs pos="45400">
                  <a:srgbClr val="007FD0"/>
                </a:gs>
                <a:gs pos="100000">
                  <a:srgbClr val="1DC4FF"/>
                </a:gs>
              </a:gsLst>
              <a:lin ang="16200000" scaled="1"/>
              <a:tileRect/>
            </a:gradFill>
            <a:ln w="9525" cap="flat" cmpd="sng" algn="ctr">
              <a:noFill/>
              <a:prstDash val="solid"/>
            </a:ln>
            <a:effectLst/>
            <a:scene3d>
              <a:camera prst="orthographicFront">
                <a:rot lat="0" lon="0" rev="0"/>
              </a:camera>
              <a:lightRig rig="glow" dir="t">
                <a:rot lat="0" lon="0" rev="3600000"/>
              </a:lightRig>
            </a:scene3d>
            <a:sp3d>
              <a:bevelT w="38100" h="19050"/>
            </a:sp3d>
          </p:spPr>
          <p:txBody>
            <a:bodyPr wrap="square" lIns="114300" tIns="1257300" rIns="114300" bIns="0" rtlCol="0" anchor="t" anchorCtr="0">
              <a:noAutofit/>
            </a:bodyPr>
            <a:lstStyle/>
            <a:p>
              <a:pPr algn="ctr">
                <a:lnSpc>
                  <a:spcPct val="90000"/>
                </a:lnSpc>
                <a:spcBef>
                  <a:spcPts val="188"/>
                </a:spcBef>
              </a:pPr>
              <a:endParaRPr lang="en-US" sz="1375">
                <a:solidFill>
                  <a:prstClr val="white"/>
                </a:solidFill>
                <a:effectLst>
                  <a:outerShdw blurRad="38100" dist="38100" dir="2700000" algn="tl">
                    <a:srgbClr val="000000">
                      <a:alpha val="43137"/>
                    </a:srgbClr>
                  </a:outerShdw>
                </a:effectLst>
                <a:latin typeface="Neo Sans Intel" panose="020B0504020202020204" pitchFamily="34" charset="0"/>
              </a:endParaRPr>
            </a:p>
          </p:txBody>
        </p:sp>
        <p:sp>
          <p:nvSpPr>
            <p:cNvPr id="36" name="Rounded Rectangle 35"/>
            <p:cNvSpPr/>
            <p:nvPr/>
          </p:nvSpPr>
          <p:spPr bwMode="gray">
            <a:xfrm>
              <a:off x="756671" y="2142023"/>
              <a:ext cx="8387329" cy="781526"/>
            </a:xfrm>
            <a:prstGeom prst="roundRect">
              <a:avLst>
                <a:gd name="adj" fmla="val 10569"/>
              </a:avLst>
            </a:prstGeom>
            <a:gradFill flip="none" rotWithShape="1">
              <a:gsLst>
                <a:gs pos="83318">
                  <a:srgbClr val="000000">
                    <a:alpha val="64000"/>
                  </a:srgbClr>
                </a:gs>
                <a:gs pos="14178">
                  <a:srgbClr val="000000">
                    <a:alpha val="0"/>
                  </a:srgbClr>
                </a:gs>
                <a:gs pos="0">
                  <a:schemeClr val="tx1">
                    <a:alpha val="0"/>
                  </a:schemeClr>
                </a:gs>
                <a:gs pos="50000">
                  <a:schemeClr val="tx1">
                    <a:alpha val="80000"/>
                  </a:schemeClr>
                </a:gs>
                <a:gs pos="34000">
                  <a:srgbClr val="000000">
                    <a:alpha val="40000"/>
                  </a:srgbClr>
                </a:gs>
                <a:gs pos="65000">
                  <a:srgbClr val="000000">
                    <a:alpha val="40000"/>
                  </a:srgbClr>
                </a:gs>
                <a:gs pos="100000">
                  <a:schemeClr val="tx1">
                    <a:alpha val="0"/>
                  </a:schemeClr>
                </a:gs>
              </a:gsLst>
              <a:lin ang="108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tIns="57150" bIns="57150" rtlCol="0" anchor="ctr">
              <a:noAutofit/>
            </a:bodyPr>
            <a:lstStyle/>
            <a:p>
              <a:pPr algn="ctr">
                <a:lnSpc>
                  <a:spcPct val="90000"/>
                </a:lnSpc>
              </a:pP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Focused</a:t>
              </a:r>
              <a:b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br>
              <a:r>
                <a:rPr lang="en-US" sz="1250" dirty="0">
                  <a:solidFill>
                    <a:srgbClr val="FDB813"/>
                  </a:solidFill>
                  <a:effectLst>
                    <a:outerShdw blurRad="38100" dist="38100" dir="2700000" algn="tl">
                      <a:srgbClr val="000000">
                        <a:alpha val="43137"/>
                      </a:srgbClr>
                    </a:outerShdw>
                  </a:effectLst>
                  <a:latin typeface="Neo Sans Intel" panose="020B0504020202020204" pitchFamily="34" charset="0"/>
                </a:rPr>
                <a:t>Segments</a:t>
              </a:r>
            </a:p>
          </p:txBody>
        </p:sp>
        <p:sp>
          <p:nvSpPr>
            <p:cNvPr id="79" name="Rounded Rectangle 78"/>
            <p:cNvSpPr/>
            <p:nvPr/>
          </p:nvSpPr>
          <p:spPr bwMode="gray">
            <a:xfrm>
              <a:off x="2787139" y="6123276"/>
              <a:ext cx="771253"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Energy</a:t>
              </a:r>
            </a:p>
          </p:txBody>
        </p:sp>
        <p:pic>
          <p:nvPicPr>
            <p:cNvPr id="67" name="Picture 66"/>
            <p:cNvPicPr>
              <a:picLocks noChangeAspect="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bwMode="gray">
            <a:xfrm>
              <a:off x="3837904" y="5196567"/>
              <a:ext cx="348311" cy="411480"/>
            </a:xfrm>
            <a:prstGeom prst="rect">
              <a:avLst/>
            </a:prstGeom>
          </p:spPr>
        </p:pic>
        <p:pic>
          <p:nvPicPr>
            <p:cNvPr id="68" name="Picture 67"/>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gray">
            <a:xfrm>
              <a:off x="4622129" y="4625296"/>
              <a:ext cx="441753" cy="411480"/>
            </a:xfrm>
            <a:prstGeom prst="rect">
              <a:avLst/>
            </a:prstGeom>
          </p:spPr>
        </p:pic>
        <p:pic>
          <p:nvPicPr>
            <p:cNvPr id="69" name="Picture 68"/>
            <p:cNvPicPr>
              <a:picLocks noChangeAspect="1"/>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gray">
            <a:xfrm>
              <a:off x="5596499" y="3866782"/>
              <a:ext cx="411480" cy="411480"/>
            </a:xfrm>
            <a:prstGeom prst="rect">
              <a:avLst/>
            </a:prstGeom>
          </p:spPr>
        </p:pic>
        <p:sp>
          <p:nvSpPr>
            <p:cNvPr id="71" name="Rounded Rectangle 70"/>
            <p:cNvSpPr/>
            <p:nvPr/>
          </p:nvSpPr>
          <p:spPr bwMode="gray">
            <a:xfrm>
              <a:off x="6256675" y="3789619"/>
              <a:ext cx="810549"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Gaming</a:t>
              </a:r>
            </a:p>
          </p:txBody>
        </p:sp>
        <p:sp>
          <p:nvSpPr>
            <p:cNvPr id="72" name="Rounded Rectangle 71"/>
            <p:cNvSpPr/>
            <p:nvPr/>
          </p:nvSpPr>
          <p:spPr bwMode="gray">
            <a:xfrm>
              <a:off x="4438185" y="5107048"/>
              <a:ext cx="851982"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Imaging</a:t>
              </a:r>
            </a:p>
          </p:txBody>
        </p:sp>
        <p:sp>
          <p:nvSpPr>
            <p:cNvPr id="73" name="Rounded Rectangle 72"/>
            <p:cNvSpPr/>
            <p:nvPr/>
          </p:nvSpPr>
          <p:spPr bwMode="gray">
            <a:xfrm>
              <a:off x="3790366" y="5686441"/>
              <a:ext cx="443389"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DSS</a:t>
              </a:r>
            </a:p>
          </p:txBody>
        </p:sp>
        <p:sp>
          <p:nvSpPr>
            <p:cNvPr id="74" name="Rounded Rectangle 73"/>
            <p:cNvSpPr/>
            <p:nvPr/>
          </p:nvSpPr>
          <p:spPr bwMode="gray">
            <a:xfrm>
              <a:off x="5365880" y="4400299"/>
              <a:ext cx="906882"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Mil/Aero</a:t>
              </a:r>
            </a:p>
          </p:txBody>
        </p:sp>
        <p:sp>
          <p:nvSpPr>
            <p:cNvPr id="75" name="Rounded Rectangle 74"/>
            <p:cNvSpPr/>
            <p:nvPr/>
          </p:nvSpPr>
          <p:spPr bwMode="gray">
            <a:xfrm>
              <a:off x="7284386" y="3386840"/>
              <a:ext cx="729421" cy="244227"/>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Health</a:t>
              </a:r>
            </a:p>
          </p:txBody>
        </p:sp>
        <p:pic>
          <p:nvPicPr>
            <p:cNvPr id="80" name="Picture 2" descr="Y:\DropBox-Staff\May\Icons\Medical\Free-Medical-Icons-Set\128x128\Measurement.png"/>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gray">
            <a:xfrm>
              <a:off x="7443357" y="2929679"/>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5" cstate="print">
              <a:duotone>
                <a:schemeClr val="accent1">
                  <a:shade val="45000"/>
                  <a:satMod val="135000"/>
                </a:schemeClr>
                <a:prstClr val="white"/>
              </a:duotone>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gray">
            <a:xfrm>
              <a:off x="6484541" y="3318349"/>
              <a:ext cx="338775" cy="411480"/>
            </a:xfrm>
            <a:prstGeom prst="rect">
              <a:avLst/>
            </a:prstGeom>
          </p:spPr>
        </p:pic>
        <p:sp>
          <p:nvSpPr>
            <p:cNvPr id="31" name="Rounded Rectangle 30"/>
            <p:cNvSpPr/>
            <p:nvPr/>
          </p:nvSpPr>
          <p:spPr bwMode="gray">
            <a:xfrm>
              <a:off x="8181421" y="2984726"/>
              <a:ext cx="682962" cy="575290"/>
            </a:xfrm>
            <a:prstGeom prst="roundRect">
              <a:avLst>
                <a:gd name="adj" fmla="val 10569"/>
              </a:avLst>
            </a:prstGeom>
            <a:no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wrap="none" lIns="0" tIns="0" rIns="0" bIns="0" anchor="ctr" anchorCtr="0">
              <a:spAutoFit/>
            </a:bodyPr>
            <a:lstStyle/>
            <a:p>
              <a:pPr algn="ctr">
                <a:lnSpc>
                  <a:spcPct val="75000"/>
                </a:lnSpc>
                <a:spcBef>
                  <a:spcPts val="375"/>
                </a:spcBef>
              </a:pPr>
              <a:r>
                <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rPr>
                <a:t>Smart</a:t>
              </a:r>
            </a:p>
            <a:p>
              <a:pPr algn="ctr">
                <a:lnSpc>
                  <a:spcPct val="75000"/>
                </a:lnSpc>
                <a:spcBef>
                  <a:spcPts val="375"/>
                </a:spcBef>
              </a:pPr>
              <a:r>
                <a:rPr lang="en-US" sz="1250" dirty="0" err="1">
                  <a:solidFill>
                    <a:prstClr val="white"/>
                  </a:solidFill>
                  <a:effectLst>
                    <a:outerShdw blurRad="38100" dist="38100" dir="2700000" algn="tl">
                      <a:srgbClr val="000000">
                        <a:alpha val="43137"/>
                      </a:srgbClr>
                    </a:outerShdw>
                  </a:effectLst>
                  <a:latin typeface="Neo Sans Intel" panose="020B0504020202020204" pitchFamily="34" charset="0"/>
                  <a:cs typeface="Arial"/>
                </a:rPr>
                <a:t>Mfg</a:t>
              </a:r>
              <a:endParaRPr lang="en-US" sz="1250" dirty="0">
                <a:solidFill>
                  <a:prstClr val="white"/>
                </a:solidFill>
                <a:effectLst>
                  <a:outerShdw blurRad="38100" dist="38100" dir="2700000" algn="tl">
                    <a:srgbClr val="000000">
                      <a:alpha val="43137"/>
                    </a:srgbClr>
                  </a:outerShdw>
                </a:effectLst>
                <a:latin typeface="Neo Sans Intel" panose="020B0504020202020204" pitchFamily="34" charset="0"/>
                <a:cs typeface="Arial"/>
              </a:endParaRPr>
            </a:p>
          </p:txBody>
        </p:sp>
        <p:pic>
          <p:nvPicPr>
            <p:cNvPr id="10" name="Picture 9"/>
            <p:cNvPicPr>
              <a:picLocks noChangeAspect="1"/>
            </p:cNvPicPr>
            <p:nvPr/>
          </p:nvPicPr>
          <p:blipFill>
            <a:blip r:embed="rId17" cstate="print">
              <a:duotone>
                <a:schemeClr val="accent1">
                  <a:shade val="45000"/>
                  <a:satMod val="135000"/>
                </a:schemeClr>
                <a:prstClr val="white"/>
              </a:duotone>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88730" y="2502642"/>
              <a:ext cx="468334" cy="457200"/>
            </a:xfrm>
            <a:prstGeom prst="rect">
              <a:avLst/>
            </a:prstGeom>
          </p:spPr>
        </p:pic>
        <p:pic>
          <p:nvPicPr>
            <p:cNvPr id="12" name="Picture 11"/>
            <p:cNvPicPr>
              <a:picLocks noChangeAspect="1"/>
            </p:cNvPicPr>
            <p:nvPr/>
          </p:nvPicPr>
          <p:blipFill>
            <a:blip r:embed="rId19" cstate="print">
              <a:duotone>
                <a:schemeClr val="accent1">
                  <a:shade val="45000"/>
                  <a:satMod val="135000"/>
                </a:schemeClr>
                <a:prstClr val="white"/>
              </a:duotone>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59529" y="5541854"/>
              <a:ext cx="577587" cy="533400"/>
            </a:xfrm>
            <a:prstGeom prst="rect">
              <a:avLst/>
            </a:prstGeom>
          </p:spPr>
        </p:pic>
      </p:grpSp>
      <p:sp>
        <p:nvSpPr>
          <p:cNvPr id="2" name="Title 1"/>
          <p:cNvSpPr>
            <a:spLocks noGrp="1"/>
          </p:cNvSpPr>
          <p:nvPr>
            <p:ph type="title"/>
          </p:nvPr>
        </p:nvSpPr>
        <p:spPr>
          <a:xfrm>
            <a:off x="251520" y="211748"/>
            <a:ext cx="7851080" cy="1032852"/>
          </a:xfrm>
        </p:spPr>
        <p:txBody>
          <a:bodyPr>
            <a:normAutofit/>
          </a:bodyPr>
          <a:lstStyle/>
          <a:p>
            <a:pPr>
              <a:lnSpc>
                <a:spcPct val="100000"/>
              </a:lnSpc>
            </a:pPr>
            <a:r>
              <a:rPr lang="en-US" dirty="0" smtClean="0">
                <a:solidFill>
                  <a:srgbClr val="FFC000"/>
                </a:solidFill>
                <a:latin typeface="Neo Sans Intel Medium" panose="020B0604020202020204" pitchFamily="34" charset="0"/>
              </a:rPr>
              <a:t>1. </a:t>
            </a:r>
            <a:r>
              <a:rPr lang="en-US" dirty="0" smtClean="0"/>
              <a:t>Intelligent Devices - New Era of Computing</a:t>
            </a:r>
            <a:br>
              <a:rPr lang="en-US" dirty="0" smtClean="0"/>
            </a:br>
            <a:r>
              <a:rPr lang="en-US" sz="2400" dirty="0" smtClean="0"/>
              <a:t>Enabling an Industry of Pervasive Computing</a:t>
            </a:r>
            <a:endParaRPr lang="en-US" sz="2400" dirty="0"/>
          </a:p>
        </p:txBody>
      </p:sp>
      <p:sp>
        <p:nvSpPr>
          <p:cNvPr id="32" name="TextBox 31"/>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393494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6" presetClass="entr" presetSubtype="37" fill="hold" grpId="0" nodeType="afterEffect">
                                  <p:stCondLst>
                                    <p:cond delay="500"/>
                                  </p:stCondLst>
                                  <p:childTnLst>
                                    <p:set>
                                      <p:cBhvr>
                                        <p:cTn id="18" dur="1" fill="hold">
                                          <p:stCondLst>
                                            <p:cond delay="0"/>
                                          </p:stCondLst>
                                        </p:cTn>
                                        <p:tgtEl>
                                          <p:spTgt spid="34"/>
                                        </p:tgtEl>
                                        <p:attrNameLst>
                                          <p:attrName>style.visibility</p:attrName>
                                        </p:attrNameLst>
                                      </p:cBhvr>
                                      <p:to>
                                        <p:strVal val="visible"/>
                                      </p:to>
                                    </p:set>
                                    <p:animEffect transition="in" filter="barn(outVertic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Intelligent Systems Framework 1.x: </a:t>
            </a:r>
            <a:br>
              <a:rPr lang="en-US" dirty="0" smtClean="0"/>
            </a:br>
            <a:endParaRPr lang="en-US" dirty="0"/>
          </a:p>
        </p:txBody>
      </p:sp>
      <p:sp>
        <p:nvSpPr>
          <p:cNvPr id="3" name="Rounded Rectangle 2"/>
          <p:cNvSpPr/>
          <p:nvPr/>
        </p:nvSpPr>
        <p:spPr bwMode="auto">
          <a:xfrm>
            <a:off x="213376" y="1367242"/>
            <a:ext cx="3815490" cy="3158030"/>
          </a:xfrm>
          <a:prstGeom prst="roundRect">
            <a:avLst>
              <a:gd name="adj" fmla="val 9028"/>
            </a:avLst>
          </a:prstGeom>
          <a:gradFill flip="none" rotWithShape="1">
            <a:gsLst>
              <a:gs pos="0">
                <a:srgbClr val="004280"/>
              </a:gs>
              <a:gs pos="100000">
                <a:srgbClr val="00B0F0"/>
              </a:gs>
            </a:gsLst>
            <a:lin ang="5400000" scaled="1"/>
            <a:tileRect/>
          </a:gradFill>
          <a:ln w="3175" cap="flat" cmpd="sng" algn="ctr">
            <a:noFill/>
            <a:prstDash val="solid"/>
            <a:round/>
            <a:headEnd type="none" w="sm" len="sm"/>
            <a:tailEnd type="none" w="sm" len="sm"/>
          </a:ln>
          <a:effectLst/>
          <a:scene3d>
            <a:camera prst="orthographicFront">
              <a:rot lat="0" lon="0" rev="0"/>
            </a:camera>
            <a:lightRig rig="brightRoom" dir="t">
              <a:rot lat="0" lon="0" rev="600000"/>
            </a:lightRig>
          </a:scene3d>
          <a:sp3d prstMaterial="metal">
            <a:bevelT w="38100" h="57150" prst="angle"/>
          </a:sp3d>
        </p:spPr>
        <p:txBody>
          <a:bodyPr vert="horz" wrap="square" lIns="81639" tIns="40819" rIns="81639" bIns="40819" numCol="1" rtlCol="0" anchor="t" anchorCtr="0" compatLnSpc="1">
            <a:prstTxWarp prst="textNoShape">
              <a:avLst/>
            </a:prstTxWarp>
          </a:bodyPr>
          <a:lstStyle/>
          <a:p>
            <a:pPr algn="ctr" eaLnBrk="0" hangingPunct="0">
              <a:spcBef>
                <a:spcPts val="536"/>
              </a:spcBef>
              <a:defRPr/>
            </a:pPr>
            <a:r>
              <a:rPr lang="en-US" sz="1688" kern="0" dirty="0">
                <a:solidFill>
                  <a:prstClr val="white"/>
                </a:solidFill>
                <a:effectLst>
                  <a:outerShdw blurRad="38100" dist="38100" dir="2700000" algn="tl">
                    <a:srgbClr val="000000">
                      <a:alpha val="43137"/>
                    </a:srgbClr>
                  </a:outerShdw>
                </a:effectLst>
                <a:latin typeface="Neo Sans Intel" panose="020B0504020202020204" pitchFamily="34" charset="0"/>
                <a:ea typeface="ＭＳ Ｐゴシック" charset="0"/>
                <a:cs typeface="Verdana"/>
              </a:rPr>
              <a:t>Intelligent Systems Framework1.x</a:t>
            </a:r>
          </a:p>
          <a:p>
            <a:pPr marL="444500" lvl="1" indent="-177800">
              <a:spcBef>
                <a:spcPts val="1125"/>
              </a:spcBef>
              <a:buFont typeface="Arial" pitchFamily="34" charset="0"/>
              <a:buChar char="•"/>
            </a:pPr>
            <a:r>
              <a:rPr lang="en-US" sz="1500" kern="0" dirty="0">
                <a:solidFill>
                  <a:prstClr val="white"/>
                </a:solidFill>
                <a:effectLst>
                  <a:outerShdw blurRad="38100" dist="38100" dir="2700000" algn="tl">
                    <a:srgbClr val="000000">
                      <a:alpha val="43137"/>
                    </a:srgbClr>
                  </a:outerShdw>
                </a:effectLst>
                <a:latin typeface="Neo Sans Intel" panose="020B0504020202020204" pitchFamily="34" charset="0"/>
                <a:ea typeface="ＭＳ Ｐゴシック" charset="0"/>
                <a:cs typeface="Verdana"/>
              </a:rPr>
              <a:t>Consistent framework for Connectivity, Security and Manageability</a:t>
            </a:r>
          </a:p>
          <a:p>
            <a:pPr marL="444500" lvl="1" indent="-177800">
              <a:spcBef>
                <a:spcPts val="1125"/>
              </a:spcBef>
              <a:buFont typeface="Arial" pitchFamily="34" charset="0"/>
              <a:buChar char="•"/>
            </a:pPr>
            <a:r>
              <a:rPr lang="en-US" sz="1500" kern="0" dirty="0">
                <a:solidFill>
                  <a:prstClr val="white"/>
                </a:solidFill>
                <a:effectLst>
                  <a:outerShdw blurRad="38100" dist="38100" dir="2700000" algn="tl">
                    <a:srgbClr val="000000">
                      <a:alpha val="43137"/>
                    </a:srgbClr>
                  </a:outerShdw>
                </a:effectLst>
                <a:latin typeface="Neo Sans Intel" panose="020B0504020202020204" pitchFamily="34" charset="0"/>
                <a:ea typeface="ＭＳ Ｐゴシック" charset="0"/>
                <a:cs typeface="Verdana"/>
              </a:rPr>
              <a:t>Flexible recipes utilizing scalable, off-the-shelf elements</a:t>
            </a:r>
          </a:p>
          <a:p>
            <a:pPr marL="444500" lvl="1" indent="-177800">
              <a:spcBef>
                <a:spcPts val="1125"/>
              </a:spcBef>
              <a:buFont typeface="Arial" pitchFamily="34" charset="0"/>
              <a:buChar char="•"/>
            </a:pPr>
            <a:r>
              <a:rPr lang="en-US" sz="1500" kern="0" dirty="0">
                <a:solidFill>
                  <a:prstClr val="white"/>
                </a:solidFill>
                <a:effectLst>
                  <a:outerShdw blurRad="38100" dist="38100" dir="2700000" algn="tl">
                    <a:srgbClr val="000000">
                      <a:alpha val="43137"/>
                    </a:srgbClr>
                  </a:outerShdw>
                </a:effectLst>
                <a:latin typeface="Neo Sans Intel" panose="020B0504020202020204" pitchFamily="34" charset="0"/>
                <a:ea typeface="ＭＳ Ｐゴシック" charset="0"/>
                <a:cs typeface="Verdana"/>
              </a:rPr>
              <a:t>Enables vertical specialization</a:t>
            </a:r>
          </a:p>
          <a:p>
            <a:pPr marL="444500" lvl="1" indent="-177800">
              <a:spcBef>
                <a:spcPts val="1125"/>
              </a:spcBef>
              <a:buFont typeface="Arial" pitchFamily="34" charset="0"/>
              <a:buChar char="•"/>
            </a:pPr>
            <a:r>
              <a:rPr lang="en-US" sz="1500" kern="0" dirty="0">
                <a:solidFill>
                  <a:prstClr val="white"/>
                </a:solidFill>
                <a:effectLst>
                  <a:outerShdw blurRad="38100" dist="38100" dir="2700000" algn="tl">
                    <a:srgbClr val="000000">
                      <a:alpha val="43137"/>
                    </a:srgbClr>
                  </a:outerShdw>
                </a:effectLst>
                <a:latin typeface="Neo Sans Intel" panose="020B0504020202020204" pitchFamily="34" charset="0"/>
                <a:ea typeface="ＭＳ Ｐゴシック" charset="0"/>
                <a:cs typeface="Verdana"/>
              </a:rPr>
              <a:t>Shifts investment from interoperability to extracting value from data</a:t>
            </a:r>
          </a:p>
          <a:p>
            <a:pPr algn="ctr" eaLnBrk="0" hangingPunct="0"/>
            <a:endParaRPr lang="en-US" sz="1125" b="1" dirty="0">
              <a:solidFill>
                <a:prstClr val="white"/>
              </a:solidFill>
              <a:effectLst>
                <a:outerShdw blurRad="38100" dist="38100" dir="2700000" algn="tl">
                  <a:srgbClr val="000000">
                    <a:alpha val="43137"/>
                  </a:srgbClr>
                </a:outerShdw>
              </a:effectLst>
              <a:latin typeface="Neo Sans Intel" panose="020B0504020202020204" pitchFamily="34" charset="0"/>
              <a:cs typeface="Arial" pitchFamily="34" charset="0"/>
            </a:endParaRPr>
          </a:p>
        </p:txBody>
      </p:sp>
      <p:sp>
        <p:nvSpPr>
          <p:cNvPr id="2" name="Rectangle 1"/>
          <p:cNvSpPr/>
          <p:nvPr/>
        </p:nvSpPr>
        <p:spPr>
          <a:xfrm>
            <a:off x="265744" y="663201"/>
            <a:ext cx="7949623" cy="428684"/>
          </a:xfrm>
          <a:prstGeom prst="rect">
            <a:avLst/>
          </a:prstGeom>
        </p:spPr>
        <p:txBody>
          <a:bodyPr wrap="square" lIns="81639" tIns="40819" rIns="81639" bIns="40819">
            <a:spAutoFit/>
          </a:bodyPr>
          <a:lstStyle/>
          <a:p>
            <a:r>
              <a:rPr lang="en-US" sz="1125" i="1" dirty="0">
                <a:solidFill>
                  <a:prstClr val="white"/>
                </a:solidFill>
                <a:latin typeface="Neo Sans Intel" panose="020B0504020202020204" pitchFamily="34" charset="0"/>
              </a:rPr>
              <a:t>Set of interoperable solutions that address connecting, managing, </a:t>
            </a:r>
          </a:p>
          <a:p>
            <a:r>
              <a:rPr lang="en-US" sz="1125" i="1" dirty="0">
                <a:solidFill>
                  <a:prstClr val="white"/>
                </a:solidFill>
                <a:latin typeface="Neo Sans Intel" panose="020B0504020202020204" pitchFamily="34" charset="0"/>
              </a:rPr>
              <a:t>and securing devices in a consistent and scalable manner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241" y="1630745"/>
            <a:ext cx="4673571" cy="287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2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222798" y="1404164"/>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34" name="Rounded Rectangle 33"/>
          <p:cNvSpPr/>
          <p:nvPr/>
        </p:nvSpPr>
        <p:spPr>
          <a:xfrm>
            <a:off x="3222797" y="3427310"/>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3" name="Title 2"/>
          <p:cNvSpPr>
            <a:spLocks noGrp="1"/>
          </p:cNvSpPr>
          <p:nvPr>
            <p:ph type="title"/>
          </p:nvPr>
        </p:nvSpPr>
        <p:spPr>
          <a:xfrm>
            <a:off x="251521" y="249848"/>
            <a:ext cx="4490505" cy="857250"/>
          </a:xfrm>
        </p:spPr>
        <p:txBody>
          <a:bodyPr vert="horz" lIns="91440" tIns="45720" rIns="91440" bIns="45720" rtlCol="0" anchor="t" anchorCtr="0">
            <a:noAutofit/>
          </a:bodyPr>
          <a:lstStyle/>
          <a:p>
            <a:r>
              <a:rPr lang="en-US"/>
              <a:t>Intel Ingredients for Intelligent Systems</a:t>
            </a:r>
            <a:endParaRPr lang="en-US" dirty="0"/>
          </a:p>
        </p:txBody>
      </p:sp>
      <p:sp>
        <p:nvSpPr>
          <p:cNvPr id="14" name="Rounded Rectangle 13"/>
          <p:cNvSpPr/>
          <p:nvPr/>
        </p:nvSpPr>
        <p:spPr>
          <a:xfrm>
            <a:off x="300480" y="1404165"/>
            <a:ext cx="2659626" cy="1182394"/>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13" name="TextBox 12"/>
          <p:cNvSpPr txBox="1"/>
          <p:nvPr/>
        </p:nvSpPr>
        <p:spPr>
          <a:xfrm>
            <a:off x="3265103" y="2216201"/>
            <a:ext cx="2617320" cy="438582"/>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Core Processors  w/ vPro</a:t>
            </a:r>
          </a:p>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Atom  Processor</a:t>
            </a:r>
          </a:p>
        </p:txBody>
      </p:sp>
      <p:sp>
        <p:nvSpPr>
          <p:cNvPr id="17" name="Rounded Rectangle 16"/>
          <p:cNvSpPr/>
          <p:nvPr/>
        </p:nvSpPr>
        <p:spPr>
          <a:xfrm>
            <a:off x="6149353" y="1397129"/>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18" name="TextBox 17"/>
          <p:cNvSpPr txBox="1"/>
          <p:nvPr/>
        </p:nvSpPr>
        <p:spPr>
          <a:xfrm>
            <a:off x="3713876" y="4333437"/>
            <a:ext cx="1781257" cy="265457"/>
          </a:xfrm>
          <a:prstGeom prst="rect">
            <a:avLst/>
          </a:prstGeom>
          <a:noFill/>
        </p:spPr>
        <p:txBody>
          <a:bodyPr wrap="none" rtlCol="0">
            <a:spAutoFit/>
          </a:bodyPr>
          <a:lstStyle/>
          <a:p>
            <a:r>
              <a:rPr lang="en-US" sz="1125" i="1" dirty="0">
                <a:solidFill>
                  <a:prstClr val="white"/>
                </a:solidFill>
                <a:effectLst>
                  <a:outerShdw blurRad="38100" dist="38100" dir="2700000" algn="tl">
                    <a:srgbClr val="000000">
                      <a:alpha val="43137"/>
                    </a:srgbClr>
                  </a:outerShdw>
                </a:effectLst>
                <a:latin typeface="Neo Sans Intel" pitchFamily="34" charset="0"/>
              </a:rPr>
              <a:t>McAfee Security Products</a:t>
            </a:r>
          </a:p>
        </p:txBody>
      </p:sp>
      <p:sp>
        <p:nvSpPr>
          <p:cNvPr id="25" name="Rounded Rectangle 24"/>
          <p:cNvSpPr/>
          <p:nvPr/>
        </p:nvSpPr>
        <p:spPr>
          <a:xfrm>
            <a:off x="300479" y="3427310"/>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29" name="Rounded Rectangle 28"/>
          <p:cNvSpPr/>
          <p:nvPr/>
        </p:nvSpPr>
        <p:spPr>
          <a:xfrm>
            <a:off x="6149353" y="3427310"/>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sp>
        <p:nvSpPr>
          <p:cNvPr id="31" name="TextBox 30"/>
          <p:cNvSpPr txBox="1"/>
          <p:nvPr/>
        </p:nvSpPr>
        <p:spPr>
          <a:xfrm>
            <a:off x="6385796" y="4229002"/>
            <a:ext cx="2374368" cy="368049"/>
          </a:xfrm>
          <a:prstGeom prst="rect">
            <a:avLst/>
          </a:prstGeom>
          <a:noFill/>
        </p:spPr>
        <p:txBody>
          <a:bodyPr wrap="none" rtlCol="0">
            <a:spAutoFit/>
          </a:bodyPr>
          <a:lstStyle/>
          <a:p>
            <a:pPr algn="ctr">
              <a:lnSpc>
                <a:spcPct val="50000"/>
              </a:lnSpc>
              <a:spcAft>
                <a:spcPts val="750"/>
              </a:spcAft>
            </a:pPr>
            <a:r>
              <a:rPr lang="en-US" sz="1125" dirty="0">
                <a:solidFill>
                  <a:srgbClr val="FFFFFF"/>
                </a:solidFill>
                <a:effectLst>
                  <a:outerShdw blurRad="38100" dist="38100" dir="2700000" algn="tl">
                    <a:srgbClr val="000000">
                      <a:alpha val="43137"/>
                    </a:srgbClr>
                  </a:outerShdw>
                </a:effectLst>
                <a:latin typeface="Neo Sans Intel" pitchFamily="34" charset="0"/>
                <a:cs typeface="Arial" charset="0"/>
                <a:sym typeface="Wingdings" pitchFamily="2" charset="2"/>
              </a:rPr>
              <a:t>Intel SW and tools, including </a:t>
            </a:r>
          </a:p>
          <a:p>
            <a:pPr algn="ctr">
              <a:lnSpc>
                <a:spcPct val="50000"/>
              </a:lnSpc>
              <a:spcAft>
                <a:spcPts val="750"/>
              </a:spcAft>
            </a:pPr>
            <a:r>
              <a:rPr lang="en-US" sz="1125" dirty="0">
                <a:solidFill>
                  <a:srgbClr val="FFFFFF"/>
                </a:solidFill>
                <a:effectLst>
                  <a:outerShdw blurRad="38100" dist="38100" dir="2700000" algn="tl">
                    <a:srgbClr val="000000">
                      <a:alpha val="43137"/>
                    </a:srgbClr>
                  </a:outerShdw>
                </a:effectLst>
                <a:latin typeface="Neo Sans Intel" pitchFamily="34" charset="0"/>
                <a:cs typeface="Arial" charset="0"/>
                <a:sym typeface="Wingdings" pitchFamily="2" charset="2"/>
              </a:rPr>
              <a:t>Automotive IVI Solutions with </a:t>
            </a:r>
            <a:r>
              <a:rPr lang="en-US" sz="1125" dirty="0" err="1">
                <a:solidFill>
                  <a:srgbClr val="FFFFFF"/>
                </a:solidFill>
                <a:effectLst>
                  <a:outerShdw blurRad="38100" dist="38100" dir="2700000" algn="tl">
                    <a:srgbClr val="000000">
                      <a:alpha val="43137"/>
                    </a:srgbClr>
                  </a:outerShdw>
                </a:effectLst>
                <a:latin typeface="Neo Sans Intel" pitchFamily="34" charset="0"/>
                <a:cs typeface="Arial" charset="0"/>
                <a:sym typeface="Wingdings" pitchFamily="2" charset="2"/>
              </a:rPr>
              <a:t>Tizen</a:t>
            </a:r>
            <a:endParaRPr lang="en-US" sz="1125" dirty="0">
              <a:solidFill>
                <a:srgbClr val="FFFFFF"/>
              </a:solidFill>
              <a:effectLst>
                <a:outerShdw blurRad="38100" dist="38100" dir="2700000" algn="tl">
                  <a:srgbClr val="000000">
                    <a:alpha val="43137"/>
                  </a:srgbClr>
                </a:outerShdw>
              </a:effectLst>
              <a:latin typeface="Neo Sans Intel" pitchFamily="34" charset="0"/>
              <a:cs typeface="Arial" charset="0"/>
              <a:sym typeface="Wingdings" pitchFamily="2" charset="2"/>
            </a:endParaRPr>
          </a:p>
        </p:txBody>
      </p:sp>
      <p:sp>
        <p:nvSpPr>
          <p:cNvPr id="36" name="TextBox 35"/>
          <p:cNvSpPr txBox="1"/>
          <p:nvPr/>
        </p:nvSpPr>
        <p:spPr>
          <a:xfrm>
            <a:off x="406843" y="2256801"/>
            <a:ext cx="2331369" cy="265457"/>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Xeon®  E3  Processor</a:t>
            </a:r>
          </a:p>
        </p:txBody>
      </p:sp>
      <p:sp>
        <p:nvSpPr>
          <p:cNvPr id="5" name="TextBox 4"/>
          <p:cNvSpPr txBox="1"/>
          <p:nvPr/>
        </p:nvSpPr>
        <p:spPr>
          <a:xfrm>
            <a:off x="435937" y="2838739"/>
            <a:ext cx="8286120" cy="369332"/>
          </a:xfrm>
          <a:prstGeom prst="rect">
            <a:avLst/>
          </a:prstGeom>
          <a:noFill/>
        </p:spPr>
        <p:txBody>
          <a:bodyPr wrap="square" rtlCol="0">
            <a:spAutoFit/>
          </a:bodyPr>
          <a:lstStyle/>
          <a:p>
            <a:pPr algn="ctr"/>
            <a:r>
              <a:rPr lang="en-US" dirty="0">
                <a:solidFill>
                  <a:srgbClr val="0071C5"/>
                </a:solidFill>
                <a:latin typeface="Neo Sans Intel" pitchFamily="34" charset="0"/>
              </a:rPr>
              <a:t>Providing the Essential Ingredients and Tools for End to End Scalable </a:t>
            </a:r>
            <a:r>
              <a:rPr lang="en-US" dirty="0" smtClean="0">
                <a:solidFill>
                  <a:srgbClr val="0071C5"/>
                </a:solidFill>
                <a:latin typeface="Neo Sans Intel" pitchFamily="34" charset="0"/>
              </a:rPr>
              <a:t>Solutions</a:t>
            </a:r>
            <a:endParaRPr lang="en-US" dirty="0">
              <a:solidFill>
                <a:srgbClr val="0071C5"/>
              </a:solidFill>
              <a:latin typeface="Neo Sans Intel" pitchFamily="34" charset="0"/>
            </a:endParaRPr>
          </a:p>
        </p:txBody>
      </p:sp>
      <p:pic>
        <p:nvPicPr>
          <p:cNvPr id="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2556" y="3554282"/>
            <a:ext cx="1681207" cy="496180"/>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descr="atom_a_rgb_3000"/>
          <p:cNvPicPr>
            <a:picLocks noChangeAspect="1" noChangeArrowheads="1"/>
          </p:cNvPicPr>
          <p:nvPr/>
        </p:nvPicPr>
        <p:blipFill>
          <a:blip r:embed="rId4" cstate="print"/>
          <a:srcRect/>
          <a:stretch>
            <a:fillRect/>
          </a:stretch>
        </p:blipFill>
        <p:spPr bwMode="auto">
          <a:xfrm>
            <a:off x="3537265" y="1547506"/>
            <a:ext cx="817743" cy="602987"/>
          </a:xfrm>
          <a:prstGeom prst="rect">
            <a:avLst/>
          </a:prstGeom>
          <a:noFill/>
          <a:ln>
            <a:noFill/>
          </a:ln>
          <a:effectLst>
            <a:outerShdw blurRad="292100" dist="139700" dir="2700000" algn="tl" rotWithShape="0">
              <a:prstClr val="black">
                <a:alpha val="65000"/>
              </a:prstClr>
            </a:outerShdw>
          </a:effectLst>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b="23935"/>
          <a:stretch/>
        </p:blipFill>
        <p:spPr>
          <a:xfrm>
            <a:off x="1210120" y="1524016"/>
            <a:ext cx="817743" cy="649964"/>
          </a:xfrm>
          <a:prstGeom prst="rect">
            <a:avLst/>
          </a:prstGeom>
          <a:noFill/>
          <a:ln>
            <a:noFill/>
          </a:ln>
          <a:effectLst>
            <a:outerShdw blurRad="292100" dist="139700" dir="2700000" algn="tl" rotWithShape="0">
              <a:prstClr val="black">
                <a:alpha val="65000"/>
              </a:prstClr>
            </a:outerShdw>
          </a:effectLst>
        </p:spPr>
      </p:pic>
      <p:pic>
        <p:nvPicPr>
          <p:cNvPr id="24" name="Picture 3" descr="C:\Documents and Settings\amevans\Desktop\ci5vPro_d_rgb_30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2027" y="1542346"/>
            <a:ext cx="817743" cy="613307"/>
          </a:xfrm>
          <a:prstGeom prst="rect">
            <a:avLst/>
          </a:prstGeom>
          <a:noFill/>
          <a:effectLst>
            <a:outerShdw blurRad="292100" dist="139700" dir="2700000" algn="tl" rotWithShape="0">
              <a:prstClr val="black">
                <a:alpha val="65000"/>
              </a:prstClr>
            </a:outerShdw>
          </a:effectLst>
        </p:spPr>
      </p:pic>
      <p:pic>
        <p:nvPicPr>
          <p:cNvPr id="37" name="Picture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93787" y="1462048"/>
            <a:ext cx="678740" cy="754154"/>
          </a:xfrm>
          <a:prstGeom prst="rect">
            <a:avLst/>
          </a:prstGeom>
          <a:effectLst>
            <a:outerShdw blurRad="50800" dist="38100" dir="5400000" algn="t" rotWithShape="0">
              <a:prstClr val="black">
                <a:alpha val="40000"/>
              </a:prstClr>
            </a:outerShdw>
          </a:effectLst>
        </p:spPr>
      </p:pic>
      <p:sp>
        <p:nvSpPr>
          <p:cNvPr id="39" name="TextBox 38"/>
          <p:cNvSpPr txBox="1"/>
          <p:nvPr/>
        </p:nvSpPr>
        <p:spPr>
          <a:xfrm>
            <a:off x="6367474" y="2305132"/>
            <a:ext cx="2331369" cy="265457"/>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a:t>
            </a:r>
            <a:r>
              <a:rPr lang="en-US" sz="1125" i="1" dirty="0" err="1">
                <a:solidFill>
                  <a:prstClr val="white"/>
                </a:solidFill>
                <a:effectLst>
                  <a:outerShdw blurRad="38100" dist="38100" dir="2700000" algn="tl">
                    <a:srgbClr val="000000">
                      <a:alpha val="43137"/>
                    </a:srgbClr>
                  </a:outerShdw>
                </a:effectLst>
                <a:latin typeface="Neo Sans Intel" pitchFamily="34" charset="0"/>
              </a:rPr>
              <a:t>Mulit</a:t>
            </a:r>
            <a:r>
              <a:rPr lang="en-US" sz="1125" i="1" dirty="0">
                <a:solidFill>
                  <a:prstClr val="white"/>
                </a:solidFill>
                <a:effectLst>
                  <a:outerShdw blurRad="38100" dist="38100" dir="2700000" algn="tl">
                    <a:srgbClr val="000000">
                      <a:alpha val="43137"/>
                    </a:srgbClr>
                  </a:outerShdw>
                </a:effectLst>
                <a:latin typeface="Neo Sans Intel" pitchFamily="34" charset="0"/>
              </a:rPr>
              <a:t>-Coms – LAN/</a:t>
            </a:r>
            <a:r>
              <a:rPr lang="en-US" sz="1125" i="1" dirty="0" err="1">
                <a:solidFill>
                  <a:prstClr val="white"/>
                </a:solidFill>
                <a:effectLst>
                  <a:outerShdw blurRad="38100" dist="38100" dir="2700000" algn="tl">
                    <a:srgbClr val="000000">
                      <a:alpha val="43137"/>
                    </a:srgbClr>
                  </a:outerShdw>
                </a:effectLst>
                <a:latin typeface="Neo Sans Intel" pitchFamily="34" charset="0"/>
              </a:rPr>
              <a:t>WifI</a:t>
            </a:r>
            <a:r>
              <a:rPr lang="en-US" sz="1125" i="1" dirty="0">
                <a:solidFill>
                  <a:prstClr val="white"/>
                </a:solidFill>
                <a:effectLst>
                  <a:outerShdw blurRad="38100" dist="38100" dir="2700000" algn="tl">
                    <a:srgbClr val="000000">
                      <a:alpha val="43137"/>
                    </a:srgbClr>
                  </a:outerShdw>
                </a:effectLst>
                <a:latin typeface="Neo Sans Intel" pitchFamily="34" charset="0"/>
              </a:rPr>
              <a:t>/WWAN</a:t>
            </a:r>
          </a:p>
        </p:txBody>
      </p:sp>
      <p:sp>
        <p:nvSpPr>
          <p:cNvPr id="40" name="TextBox 39"/>
          <p:cNvSpPr txBox="1"/>
          <p:nvPr/>
        </p:nvSpPr>
        <p:spPr>
          <a:xfrm>
            <a:off x="594338" y="4333437"/>
            <a:ext cx="2214068" cy="265457"/>
          </a:xfrm>
          <a:prstGeom prst="rect">
            <a:avLst/>
          </a:prstGeom>
          <a:noFill/>
        </p:spPr>
        <p:txBody>
          <a:bodyPr wrap="none" rtlCol="0">
            <a:spAutoFit/>
          </a:bodyPr>
          <a:lstStyle/>
          <a:p>
            <a:r>
              <a:rPr lang="en-US" sz="1125" i="1" dirty="0">
                <a:solidFill>
                  <a:prstClr val="white"/>
                </a:solidFill>
                <a:effectLst>
                  <a:outerShdw blurRad="38100" dist="38100" dir="2700000" algn="tl">
                    <a:srgbClr val="000000">
                      <a:alpha val="43137"/>
                    </a:srgbClr>
                  </a:outerShdw>
                </a:effectLst>
                <a:latin typeface="Neo Sans Intel" pitchFamily="34" charset="0"/>
              </a:rPr>
              <a:t>Wind River OS, Hypervisor, Tools</a:t>
            </a:r>
          </a:p>
        </p:txBody>
      </p:sp>
      <p:sp>
        <p:nvSpPr>
          <p:cNvPr id="51" name="Rounded Rectangle 50"/>
          <p:cNvSpPr/>
          <p:nvPr/>
        </p:nvSpPr>
        <p:spPr>
          <a:xfrm>
            <a:off x="643016" y="3656874"/>
            <a:ext cx="2155945" cy="585086"/>
          </a:xfrm>
          <a:prstGeom prst="roundRect">
            <a:avLst/>
          </a:prstGeom>
          <a:solidFill>
            <a:schemeClr val="bg1"/>
          </a:solidFill>
          <a:ln>
            <a:noFill/>
          </a:ln>
          <a:effectLst>
            <a:outerShdw blurRad="292100" dist="139700" dir="2700000" algn="tl" rotWithShape="0">
              <a:srgbClr val="333333">
                <a:alpha val="65000"/>
              </a:srgbClr>
            </a:outerShdw>
          </a:effectLst>
        </p:spPr>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pic>
        <p:nvPicPr>
          <p:cNvPr id="52" name="Picture 4" descr="http://www.windriver.com/images/wr-logo-2010.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594" y="3864818"/>
            <a:ext cx="1928836" cy="169198"/>
          </a:xfrm>
          <a:prstGeom prst="rect">
            <a:avLst/>
          </a:prstGeom>
          <a:noFill/>
          <a:ln>
            <a:noFill/>
          </a:ln>
          <a:extLst/>
        </p:spPr>
      </p:pic>
      <p:sp>
        <p:nvSpPr>
          <p:cNvPr id="54" name="Rounded Rectangle 53"/>
          <p:cNvSpPr/>
          <p:nvPr/>
        </p:nvSpPr>
        <p:spPr>
          <a:xfrm>
            <a:off x="3537267" y="3662728"/>
            <a:ext cx="1324311" cy="585086"/>
          </a:xfrm>
          <a:prstGeom prst="roundRect">
            <a:avLst/>
          </a:prstGeom>
          <a:solidFill>
            <a:schemeClr val="bg1"/>
          </a:solidFill>
          <a:ln>
            <a:noFill/>
          </a:ln>
          <a:effectLst>
            <a:outerShdw blurRad="292100" dist="139700" dir="2700000" algn="tl" rotWithShape="0">
              <a:srgbClr val="333333">
                <a:alpha val="65000"/>
              </a:srgbClr>
            </a:outerShdw>
          </a:effectLst>
        </p:spPr>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latin typeface="Neo Sans Intel" pitchFamily="34" charset="0"/>
              <a:cs typeface="Arial" pitchFamily="34" charset="0"/>
            </a:endParaRPr>
          </a:p>
        </p:txBody>
      </p:sp>
      <p:pic>
        <p:nvPicPr>
          <p:cNvPr id="55" name="Picture 2" descr="McAfee—Antivirus, Encryption, Firewall, Email Security, Web Security, Risk &amp; Complianc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5701" y="3765431"/>
            <a:ext cx="1228954" cy="379678"/>
          </a:xfrm>
          <a:prstGeom prst="rect">
            <a:avLst/>
          </a:prstGeom>
          <a:solidFill>
            <a:schemeClr val="bg1"/>
          </a:solidFill>
          <a:ln>
            <a:noFill/>
          </a:ln>
        </p:spPr>
      </p:pic>
      <p:pic>
        <p:nvPicPr>
          <p:cNvPr id="56" name="Picture 5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36512" y="3587522"/>
            <a:ext cx="546860" cy="735499"/>
          </a:xfrm>
          <a:prstGeom prst="rect">
            <a:avLst/>
          </a:prstGeom>
        </p:spPr>
      </p:pic>
      <p:sp>
        <p:nvSpPr>
          <p:cNvPr id="27" name="TextBox 26"/>
          <p:cNvSpPr txBox="1"/>
          <p:nvPr/>
        </p:nvSpPr>
        <p:spPr>
          <a:xfrm>
            <a:off x="9299864" y="0"/>
            <a:ext cx="522900" cy="265457"/>
          </a:xfrm>
          <a:prstGeom prst="rect">
            <a:avLst/>
          </a:prstGeom>
          <a:noFill/>
          <a:ln>
            <a:solidFill>
              <a:srgbClr val="FF0000"/>
            </a:solidFill>
          </a:ln>
        </p:spPr>
        <p:txBody>
          <a:bodyPr wrap="none" rtlCol="0">
            <a:spAutoFit/>
          </a:bodyPr>
          <a:lstStyle/>
          <a:p>
            <a:r>
              <a:rPr lang="en-US" sz="1125" dirty="0">
                <a:latin typeface="Neo Sans Intel" pitchFamily="34" charset="0"/>
              </a:rPr>
              <a:t>Press</a:t>
            </a:r>
          </a:p>
        </p:txBody>
      </p:sp>
    </p:spTree>
    <p:extLst>
      <p:ext uri="{BB962C8B-B14F-4D97-AF65-F5344CB8AC3E}">
        <p14:creationId xmlns:p14="http://schemas.microsoft.com/office/powerpoint/2010/main" val="376494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ounded Rectangle 96"/>
          <p:cNvSpPr/>
          <p:nvPr/>
        </p:nvSpPr>
        <p:spPr>
          <a:xfrm>
            <a:off x="774700" y="4275817"/>
            <a:ext cx="7624015" cy="689883"/>
          </a:xfrm>
          <a:prstGeom prst="roundRect">
            <a:avLst>
              <a:gd name="adj" fmla="val 25138"/>
            </a:avLst>
          </a:prstGeom>
          <a:gradFill flip="none" rotWithShape="1">
            <a:gsLst>
              <a:gs pos="5000">
                <a:srgbClr val="00AEEF"/>
              </a:gs>
              <a:gs pos="95000">
                <a:srgbClr val="0071C5"/>
              </a:gs>
            </a:gsLst>
            <a:path path="circle">
              <a:fillToRect l="50000" t="50000" r="50000" b="50000"/>
            </a:path>
            <a:tileRect/>
          </a:gradFill>
          <a:ln w="19050">
            <a:solidFill>
              <a:srgbClr val="FFFFFF"/>
            </a:solidFill>
            <a:round/>
            <a:headEnd/>
            <a:tailEnd/>
          </a:ln>
          <a:effectLst/>
        </p:spPr>
        <p:txBody>
          <a:bodyPr wrap="none" lIns="57150" tIns="57150" rIns="57150" bIns="57150" anchor="ctr" anchorCtr="1"/>
          <a:lstStyle/>
          <a:p>
            <a:pPr algn="ctr" defTabSz="816388" fontAlgn="base">
              <a:spcBef>
                <a:spcPct val="0"/>
              </a:spcBef>
              <a:spcAft>
                <a:spcPct val="0"/>
              </a:spcAft>
            </a:pPr>
            <a:r>
              <a:rPr lang="en-US" sz="2000" i="1" dirty="0" smtClean="0">
                <a:solidFill>
                  <a:prstClr val="white"/>
                </a:solidFill>
                <a:effectLst>
                  <a:glow rad="76200">
                    <a:prstClr val="black">
                      <a:alpha val="20000"/>
                    </a:prstClr>
                  </a:glow>
                </a:effectLst>
                <a:latin typeface="Neo Sans Intel Medium" pitchFamily="34" charset="0"/>
                <a:cs typeface="Arial" charset="0"/>
              </a:rPr>
              <a:t> </a:t>
            </a:r>
            <a:endParaRPr lang="en-US" sz="2000" i="1" dirty="0">
              <a:solidFill>
                <a:prstClr val="white"/>
              </a:solidFill>
              <a:effectLst>
                <a:glow rad="76200">
                  <a:prstClr val="black">
                    <a:alpha val="20000"/>
                  </a:prstClr>
                </a:glow>
              </a:effectLst>
              <a:latin typeface="Neo Sans Intel Medium" pitchFamily="34" charset="0"/>
              <a:cs typeface="Arial" charset="0"/>
            </a:endParaRPr>
          </a:p>
        </p:txBody>
      </p:sp>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r="38558" b="73050"/>
          <a:stretch/>
        </p:blipFill>
        <p:spPr>
          <a:xfrm>
            <a:off x="1473772" y="322"/>
            <a:ext cx="5406016" cy="1333804"/>
          </a:xfrm>
          <a:prstGeom prst="rect">
            <a:avLst/>
          </a:prstGeom>
        </p:spPr>
      </p:pic>
      <p:sp>
        <p:nvSpPr>
          <p:cNvPr id="2" name="Title 1"/>
          <p:cNvSpPr>
            <a:spLocks noGrp="1"/>
          </p:cNvSpPr>
          <p:nvPr>
            <p:ph type="title"/>
          </p:nvPr>
        </p:nvSpPr>
        <p:spPr>
          <a:xfrm>
            <a:off x="251520" y="249848"/>
            <a:ext cx="6835080" cy="857250"/>
          </a:xfrm>
        </p:spPr>
        <p:txBody>
          <a:bodyPr>
            <a:normAutofit/>
          </a:bodyPr>
          <a:lstStyle/>
          <a:p>
            <a:r>
              <a:rPr lang="en-US" dirty="0" smtClean="0">
                <a:solidFill>
                  <a:srgbClr val="FFC000"/>
                </a:solidFill>
                <a:latin typeface="Neo Sans Intel Medium" panose="020B0604020202020204" pitchFamily="34" charset="0"/>
              </a:rPr>
              <a:t>2. </a:t>
            </a:r>
            <a:r>
              <a:rPr lang="en-US" dirty="0" smtClean="0"/>
              <a:t>The Cloud – ‘Datacenter as a System’</a:t>
            </a:r>
            <a:endParaRPr lang="en-US" dirty="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59483" y="1573638"/>
            <a:ext cx="1540916" cy="147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E:\CLIENTS\make-it-matter\intel\ISMC 2013 keynote\elements\3-server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492" y="1781382"/>
            <a:ext cx="1084743" cy="11380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E:\CLIENTS\make-it-matter\intel\ISMC 2013 keynote\elements\_public-server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9563"/>
          <a:stretch/>
        </p:blipFill>
        <p:spPr bwMode="auto">
          <a:xfrm>
            <a:off x="2923160" y="1523041"/>
            <a:ext cx="149078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CLIENTS\make-it-matter\intel\ISMC 2013 keynote\elements\cloud-bi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3253" y="2494226"/>
            <a:ext cx="2790596" cy="9371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CLIENTS\make-it-matter\intel\ISMC 2013 keynote\elements\cloud-smal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122" y="2403139"/>
            <a:ext cx="2099468" cy="102701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bwMode="auto">
          <a:xfrm>
            <a:off x="5127868" y="1489928"/>
            <a:ext cx="3497792" cy="2458136"/>
          </a:xfrm>
          <a:prstGeom prst="roundRect">
            <a:avLst>
              <a:gd name="adj" fmla="val 2728"/>
            </a:avLst>
          </a:prstGeom>
          <a:gradFill flip="none" rotWithShape="1">
            <a:gsLst>
              <a:gs pos="5000">
                <a:srgbClr val="0071C5"/>
              </a:gs>
              <a:gs pos="95000">
                <a:srgbClr val="00AEEF">
                  <a:tint val="100000"/>
                  <a:shade val="100000"/>
                  <a:satMod val="100000"/>
                </a:srgbClr>
              </a:gs>
            </a:gsLst>
            <a:lin ang="5400000" scaled="1"/>
            <a:tileRect/>
          </a:gradFill>
          <a:ln w="9525" cap="flat" cmpd="sng" algn="ctr">
            <a:noFill/>
            <a:prstDash val="solid"/>
          </a:ln>
          <a:effectLst>
            <a:outerShdw blurRad="190500" dist="38100" dir="2700000" algn="ctr" rotWithShape="0">
              <a:prstClr val="black">
                <a:alpha val="85000"/>
              </a:prstClr>
            </a:outerShdw>
          </a:effectLst>
        </p:spPr>
        <p:txBody>
          <a:bodyPr lIns="85725" tIns="85725" rIns="85725" bIns="85725" rtlCol="0" anchor="ctr" anchorCtr="0"/>
          <a:lstStyle/>
          <a:p>
            <a:pPr>
              <a:lnSpc>
                <a:spcPct val="90000"/>
              </a:lnSpc>
            </a:pPr>
            <a:endParaRPr lang="en-US" sz="1813" dirty="0">
              <a:solidFill>
                <a:prstClr val="white"/>
              </a:solidFill>
              <a:latin typeface="Neo Sans Intel" panose="020B0504020202020204" pitchFamily="34" charset="0"/>
              <a:ea typeface="Verdana" pitchFamily="34" charset="0"/>
              <a:cs typeface="Verdana" pitchFamily="34" charset="0"/>
            </a:endParaRPr>
          </a:p>
        </p:txBody>
      </p:sp>
      <p:sp>
        <p:nvSpPr>
          <p:cNvPr id="24" name="Rectangle 23"/>
          <p:cNvSpPr/>
          <p:nvPr/>
        </p:nvSpPr>
        <p:spPr>
          <a:xfrm>
            <a:off x="5260570" y="2449658"/>
            <a:ext cx="1466748" cy="471347"/>
          </a:xfrm>
          <a:prstGeom prst="rect">
            <a:avLst/>
          </a:prstGeom>
        </p:spPr>
        <p:txBody>
          <a:bodyPr wrap="none" lIns="57150" tIns="28575" rIns="57150" bIns="28575">
            <a:spAutoFit/>
          </a:bodyPr>
          <a:lstStyle/>
          <a:p>
            <a:pPr>
              <a:spcAft>
                <a:spcPts val="188"/>
              </a:spcAft>
            </a:pPr>
            <a:r>
              <a:rPr lang="en-US" sz="1813" dirty="0">
                <a:solidFill>
                  <a:srgbClr val="FDB813"/>
                </a:solidFill>
                <a:latin typeface="Neo Sans Intel" panose="020B0504020202020204" pitchFamily="34" charset="0"/>
                <a:ea typeface="Verdana" pitchFamily="34" charset="0"/>
                <a:cs typeface="Verdana" pitchFamily="34" charset="0"/>
              </a:rPr>
              <a:t>15B</a:t>
            </a:r>
            <a:r>
              <a:rPr lang="en-US" sz="875" dirty="0">
                <a:solidFill>
                  <a:prstClr val="white"/>
                </a:solidFill>
                <a:latin typeface="Neo Sans Intel" panose="020B0504020202020204" pitchFamily="34" charset="0"/>
                <a:ea typeface="Verdana" pitchFamily="34" charset="0"/>
                <a:cs typeface="Verdana" pitchFamily="34" charset="0"/>
              </a:rPr>
              <a:t/>
            </a:r>
            <a:br>
              <a:rPr lang="en-US" sz="875" dirty="0">
                <a:solidFill>
                  <a:prstClr val="white"/>
                </a:solidFill>
                <a:latin typeface="Neo Sans Intel" panose="020B0504020202020204" pitchFamily="34" charset="0"/>
                <a:ea typeface="Verdana" pitchFamily="34" charset="0"/>
                <a:cs typeface="Verdana" pitchFamily="34" charset="0"/>
              </a:rPr>
            </a:br>
            <a:r>
              <a:rPr lang="en-US" sz="875" dirty="0">
                <a:solidFill>
                  <a:prstClr val="white"/>
                </a:solidFill>
                <a:latin typeface="Neo Sans Intel" panose="020B0504020202020204" pitchFamily="34" charset="0"/>
                <a:ea typeface="Verdana" pitchFamily="34" charset="0"/>
                <a:cs typeface="Verdana" pitchFamily="34" charset="0"/>
              </a:rPr>
              <a:t>connected devices by 2015</a:t>
            </a:r>
            <a:r>
              <a:rPr lang="en-US" sz="875" baseline="30000" dirty="0">
                <a:solidFill>
                  <a:prstClr val="white"/>
                </a:solidFill>
                <a:latin typeface="Neo Sans Intel" panose="020B0504020202020204" pitchFamily="34" charset="0"/>
                <a:ea typeface="Verdana" pitchFamily="34" charset="0"/>
                <a:cs typeface="Verdana" pitchFamily="34" charset="0"/>
              </a:rPr>
              <a:t>3</a:t>
            </a:r>
          </a:p>
        </p:txBody>
      </p:sp>
      <p:sp>
        <p:nvSpPr>
          <p:cNvPr id="25" name="Rectangle 24"/>
          <p:cNvSpPr/>
          <p:nvPr/>
        </p:nvSpPr>
        <p:spPr>
          <a:xfrm>
            <a:off x="5260569" y="1510032"/>
            <a:ext cx="1368965" cy="471347"/>
          </a:xfrm>
          <a:prstGeom prst="rect">
            <a:avLst/>
          </a:prstGeom>
        </p:spPr>
        <p:txBody>
          <a:bodyPr wrap="none" lIns="57150" tIns="28575" rIns="57150" bIns="28575">
            <a:spAutoFit/>
          </a:bodyPr>
          <a:lstStyle/>
          <a:p>
            <a:pPr>
              <a:spcAft>
                <a:spcPts val="188"/>
              </a:spcAft>
            </a:pPr>
            <a:r>
              <a:rPr lang="en-US" sz="1813" dirty="0">
                <a:solidFill>
                  <a:srgbClr val="FDB813"/>
                </a:solidFill>
                <a:latin typeface="Neo Sans Intel" panose="020B0504020202020204" pitchFamily="34" charset="0"/>
                <a:ea typeface="Verdana" pitchFamily="34" charset="0"/>
                <a:cs typeface="Verdana" pitchFamily="34" charset="0"/>
              </a:rPr>
              <a:t>&gt;3B</a:t>
            </a:r>
            <a:r>
              <a:rPr lang="en-US" sz="875" dirty="0">
                <a:solidFill>
                  <a:prstClr val="white"/>
                </a:solidFill>
                <a:latin typeface="Neo Sans Intel" panose="020B0504020202020204" pitchFamily="34" charset="0"/>
                <a:ea typeface="Verdana" pitchFamily="34" charset="0"/>
                <a:cs typeface="Verdana" pitchFamily="34" charset="0"/>
              </a:rPr>
              <a:t/>
            </a:r>
            <a:br>
              <a:rPr lang="en-US" sz="875" dirty="0">
                <a:solidFill>
                  <a:prstClr val="white"/>
                </a:solidFill>
                <a:latin typeface="Neo Sans Intel" panose="020B0504020202020204" pitchFamily="34" charset="0"/>
                <a:ea typeface="Verdana" pitchFamily="34" charset="0"/>
                <a:cs typeface="Verdana" pitchFamily="34" charset="0"/>
              </a:rPr>
            </a:br>
            <a:r>
              <a:rPr lang="en-US" sz="875" dirty="0">
                <a:solidFill>
                  <a:prstClr val="white"/>
                </a:solidFill>
                <a:latin typeface="Neo Sans Intel" panose="020B0504020202020204" pitchFamily="34" charset="0"/>
                <a:ea typeface="Verdana" pitchFamily="34" charset="0"/>
                <a:cs typeface="Verdana" pitchFamily="34" charset="0"/>
              </a:rPr>
              <a:t>connected users by 2015</a:t>
            </a:r>
            <a:r>
              <a:rPr lang="en-US" sz="875" baseline="30000" dirty="0">
                <a:solidFill>
                  <a:prstClr val="white"/>
                </a:solidFill>
                <a:latin typeface="Neo Sans Intel" panose="020B0504020202020204" pitchFamily="34" charset="0"/>
                <a:ea typeface="Verdana" pitchFamily="34" charset="0"/>
                <a:cs typeface="Verdana" pitchFamily="34" charset="0"/>
              </a:rPr>
              <a:t>1</a:t>
            </a:r>
          </a:p>
        </p:txBody>
      </p:sp>
      <p:sp>
        <p:nvSpPr>
          <p:cNvPr id="36" name="TextBox 35"/>
          <p:cNvSpPr txBox="1"/>
          <p:nvPr/>
        </p:nvSpPr>
        <p:spPr>
          <a:xfrm>
            <a:off x="5266702" y="3413327"/>
            <a:ext cx="2857364" cy="496996"/>
          </a:xfrm>
          <a:prstGeom prst="rect">
            <a:avLst/>
          </a:prstGeom>
          <a:noFill/>
        </p:spPr>
        <p:txBody>
          <a:bodyPr wrap="square" lIns="57150" tIns="28575" rIns="57150" bIns="28575" rtlCol="0">
            <a:spAutoFit/>
          </a:bodyPr>
          <a:lstStyle/>
          <a:p>
            <a:pPr>
              <a:spcAft>
                <a:spcPts val="188"/>
              </a:spcAft>
            </a:pPr>
            <a:r>
              <a:rPr lang="en-US" sz="1813" dirty="0">
                <a:solidFill>
                  <a:srgbClr val="FDB813"/>
                </a:solidFill>
                <a:latin typeface="Neo Sans Intel" panose="020B0504020202020204" pitchFamily="34" charset="0"/>
                <a:ea typeface="Verdana" pitchFamily="34" charset="0"/>
                <a:cs typeface="Verdana" pitchFamily="34" charset="0"/>
              </a:rPr>
              <a:t>Up to 2x or </a:t>
            </a:r>
            <a:r>
              <a:rPr lang="en-US" sz="1813" baseline="30000" dirty="0">
                <a:solidFill>
                  <a:srgbClr val="FDB813"/>
                </a:solidFill>
                <a:latin typeface="Neo Sans Intel" panose="020B0504020202020204" pitchFamily="34" charset="0"/>
                <a:ea typeface="Verdana" pitchFamily="34" charset="0"/>
                <a:cs typeface="Verdana" pitchFamily="34" charset="0"/>
              </a:rPr>
              <a:t>$</a:t>
            </a:r>
            <a:r>
              <a:rPr lang="en-US" sz="1813" dirty="0">
                <a:solidFill>
                  <a:srgbClr val="FDB813"/>
                </a:solidFill>
                <a:latin typeface="Neo Sans Intel" panose="020B0504020202020204" pitchFamily="34" charset="0"/>
                <a:ea typeface="Verdana" pitchFamily="34" charset="0"/>
                <a:cs typeface="Verdana" pitchFamily="34" charset="0"/>
              </a:rPr>
              <a:t>27B⁵ </a:t>
            </a:r>
          </a:p>
          <a:p>
            <a:r>
              <a:rPr lang="en-US" sz="875" dirty="0">
                <a:solidFill>
                  <a:prstClr val="white"/>
                </a:solidFill>
                <a:latin typeface="Neo Sans Intel" panose="020B0504020202020204" pitchFamily="34" charset="0"/>
                <a:ea typeface="Verdana" pitchFamily="34" charset="0"/>
                <a:cs typeface="Verdana" pitchFamily="34" charset="0"/>
              </a:rPr>
              <a:t>in additional data center power costs by 2015</a:t>
            </a:r>
            <a:endParaRPr lang="en-US" sz="875" baseline="30000" dirty="0">
              <a:solidFill>
                <a:prstClr val="white"/>
              </a:solidFill>
              <a:latin typeface="Neo Sans Intel" panose="020B0504020202020204" pitchFamily="34" charset="0"/>
              <a:ea typeface="Verdana" pitchFamily="34" charset="0"/>
              <a:cs typeface="Verdana" pitchFamily="34" charset="0"/>
            </a:endParaRPr>
          </a:p>
        </p:txBody>
      </p:sp>
      <p:sp>
        <p:nvSpPr>
          <p:cNvPr id="37" name="TextBox 36"/>
          <p:cNvSpPr txBox="1"/>
          <p:nvPr/>
        </p:nvSpPr>
        <p:spPr>
          <a:xfrm>
            <a:off x="5266701" y="2919472"/>
            <a:ext cx="2685200" cy="496996"/>
          </a:xfrm>
          <a:prstGeom prst="rect">
            <a:avLst/>
          </a:prstGeom>
          <a:noFill/>
        </p:spPr>
        <p:txBody>
          <a:bodyPr wrap="square" lIns="57150" tIns="28575" rIns="57150" bIns="28575" rtlCol="0">
            <a:spAutoFit/>
          </a:bodyPr>
          <a:lstStyle/>
          <a:p>
            <a:pPr>
              <a:spcAft>
                <a:spcPts val="188"/>
              </a:spcAft>
            </a:pPr>
            <a:r>
              <a:rPr lang="en-US" sz="1813" dirty="0">
                <a:solidFill>
                  <a:srgbClr val="FDB813"/>
                </a:solidFill>
                <a:latin typeface="Neo Sans Intel" panose="020B0504020202020204" pitchFamily="34" charset="0"/>
                <a:ea typeface="Verdana" pitchFamily="34" charset="0"/>
                <a:cs typeface="Verdana" pitchFamily="34" charset="0"/>
              </a:rPr>
              <a:t>&gt;11x </a:t>
            </a:r>
          </a:p>
          <a:p>
            <a:r>
              <a:rPr lang="en-US" sz="875" dirty="0">
                <a:solidFill>
                  <a:prstClr val="white"/>
                </a:solidFill>
                <a:latin typeface="Neo Sans Intel" panose="020B0504020202020204" pitchFamily="34" charset="0"/>
                <a:ea typeface="Verdana" pitchFamily="34" charset="0"/>
                <a:cs typeface="Verdana" pitchFamily="34" charset="0"/>
              </a:rPr>
              <a:t>increase in mobile data traffic by 2015</a:t>
            </a:r>
            <a:r>
              <a:rPr lang="en-US" sz="875" baseline="30000" dirty="0">
                <a:solidFill>
                  <a:prstClr val="white"/>
                </a:solidFill>
                <a:latin typeface="Neo Sans Intel" panose="020B0504020202020204" pitchFamily="34" charset="0"/>
                <a:ea typeface="Verdana" pitchFamily="34" charset="0"/>
                <a:cs typeface="Verdana" pitchFamily="34" charset="0"/>
              </a:rPr>
              <a:t>4</a:t>
            </a:r>
          </a:p>
        </p:txBody>
      </p:sp>
      <p:sp>
        <p:nvSpPr>
          <p:cNvPr id="38" name="TextBox 37"/>
          <p:cNvSpPr txBox="1"/>
          <p:nvPr/>
        </p:nvSpPr>
        <p:spPr>
          <a:xfrm>
            <a:off x="5245755" y="1979845"/>
            <a:ext cx="2095398" cy="471347"/>
          </a:xfrm>
          <a:prstGeom prst="rect">
            <a:avLst/>
          </a:prstGeom>
          <a:noFill/>
        </p:spPr>
        <p:txBody>
          <a:bodyPr wrap="square" lIns="57150" tIns="28575" rIns="57150" bIns="28575" rtlCol="0">
            <a:spAutoFit/>
          </a:bodyPr>
          <a:lstStyle/>
          <a:p>
            <a:pPr>
              <a:spcAft>
                <a:spcPts val="188"/>
              </a:spcAft>
            </a:pPr>
            <a:r>
              <a:rPr lang="en-US" sz="1813" dirty="0">
                <a:solidFill>
                  <a:srgbClr val="FDB813"/>
                </a:solidFill>
                <a:latin typeface="Neo Sans Intel" panose="020B0504020202020204" pitchFamily="34" charset="0"/>
                <a:ea typeface="Verdana" pitchFamily="34" charset="0"/>
                <a:cs typeface="Verdana" pitchFamily="34" charset="0"/>
              </a:rPr>
              <a:t>2X Growth</a:t>
            </a:r>
            <a:r>
              <a:rPr lang="en-US" sz="1125" dirty="0">
                <a:solidFill>
                  <a:srgbClr val="FDB813"/>
                </a:solidFill>
                <a:latin typeface="Neo Sans Intel" panose="020B0504020202020204" pitchFamily="34" charset="0"/>
                <a:ea typeface="Verdana" pitchFamily="34" charset="0"/>
                <a:cs typeface="Verdana" pitchFamily="34" charset="0"/>
              </a:rPr>
              <a:t/>
            </a:r>
            <a:br>
              <a:rPr lang="en-US" sz="1125" dirty="0">
                <a:solidFill>
                  <a:srgbClr val="FDB813"/>
                </a:solidFill>
                <a:latin typeface="Neo Sans Intel" panose="020B0504020202020204" pitchFamily="34" charset="0"/>
                <a:ea typeface="Verdana" pitchFamily="34" charset="0"/>
                <a:cs typeface="Verdana" pitchFamily="34" charset="0"/>
              </a:rPr>
            </a:br>
            <a:r>
              <a:rPr lang="en-US" sz="875" dirty="0">
                <a:solidFill>
                  <a:prstClr val="white"/>
                </a:solidFill>
                <a:latin typeface="Neo Sans Intel" panose="020B0504020202020204" pitchFamily="34" charset="0"/>
                <a:ea typeface="Verdana" pitchFamily="34" charset="0"/>
                <a:cs typeface="Verdana" pitchFamily="34" charset="0"/>
              </a:rPr>
              <a:t>in information every two years</a:t>
            </a:r>
            <a:r>
              <a:rPr lang="en-US" sz="875" baseline="30000" dirty="0">
                <a:solidFill>
                  <a:prstClr val="white"/>
                </a:solidFill>
                <a:latin typeface="Neo Sans Intel" panose="020B0504020202020204" pitchFamily="34" charset="0"/>
                <a:ea typeface="Verdana" pitchFamily="34" charset="0"/>
                <a:cs typeface="Verdana" pitchFamily="34" charset="0"/>
              </a:rPr>
              <a:t>2</a:t>
            </a:r>
            <a:endParaRPr lang="en-US" sz="875" dirty="0">
              <a:solidFill>
                <a:prstClr val="white"/>
              </a:solidFill>
              <a:latin typeface="Neo Sans Intel" panose="020B0504020202020204" pitchFamily="34" charset="0"/>
              <a:ea typeface="Verdana" pitchFamily="34" charset="0"/>
              <a:cs typeface="Verdana" pitchFamily="34" charset="0"/>
            </a:endParaRPr>
          </a:p>
        </p:txBody>
      </p:sp>
      <p:grpSp>
        <p:nvGrpSpPr>
          <p:cNvPr id="39" name="Group 3"/>
          <p:cNvGrpSpPr/>
          <p:nvPr/>
        </p:nvGrpSpPr>
        <p:grpSpPr>
          <a:xfrm>
            <a:off x="5314396" y="1956534"/>
            <a:ext cx="3124741" cy="1433484"/>
            <a:chOff x="8064481" y="3085131"/>
            <a:chExt cx="5655770" cy="2293574"/>
          </a:xfrm>
        </p:grpSpPr>
        <p:cxnSp>
          <p:nvCxnSpPr>
            <p:cNvPr id="40" name="Straight Connector 39"/>
            <p:cNvCxnSpPr/>
            <p:nvPr/>
          </p:nvCxnSpPr>
          <p:spPr>
            <a:xfrm>
              <a:off x="8064481" y="3085131"/>
              <a:ext cx="5618664" cy="0"/>
            </a:xfrm>
            <a:prstGeom prst="line">
              <a:avLst/>
            </a:prstGeom>
            <a:ln w="952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064481" y="3836832"/>
              <a:ext cx="5618664" cy="0"/>
            </a:xfrm>
            <a:prstGeom prst="line">
              <a:avLst/>
            </a:prstGeom>
            <a:ln w="952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064481" y="4588532"/>
              <a:ext cx="5618664" cy="0"/>
            </a:xfrm>
            <a:prstGeom prst="line">
              <a:avLst/>
            </a:prstGeom>
            <a:ln w="952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101587" y="5378705"/>
              <a:ext cx="5618664" cy="0"/>
            </a:xfrm>
            <a:prstGeom prst="line">
              <a:avLst/>
            </a:prstGeom>
            <a:ln w="952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868696" y="2721725"/>
            <a:ext cx="698268" cy="288541"/>
          </a:xfrm>
          <a:prstGeom prst="rect">
            <a:avLst/>
          </a:prstGeom>
          <a:noFill/>
        </p:spPr>
        <p:txBody>
          <a:bodyPr wrap="none" lIns="57150" tIns="28575" rIns="57150" bIns="28575" rtlCol="0">
            <a:spAutoFit/>
          </a:bodyPr>
          <a:lstStyle/>
          <a:p>
            <a:r>
              <a:rPr lang="en-US" sz="1500" i="1" dirty="0">
                <a:solidFill>
                  <a:srgbClr val="004280"/>
                </a:solidFill>
                <a:latin typeface="Neo Sans Intel" panose="020B0504020202020204" pitchFamily="34" charset="0"/>
              </a:rPr>
              <a:t>Private</a:t>
            </a:r>
          </a:p>
        </p:txBody>
      </p:sp>
      <p:sp>
        <p:nvSpPr>
          <p:cNvPr id="46" name="TextBox 45"/>
          <p:cNvSpPr txBox="1"/>
          <p:nvPr/>
        </p:nvSpPr>
        <p:spPr>
          <a:xfrm>
            <a:off x="3371368" y="2721725"/>
            <a:ext cx="602729" cy="288541"/>
          </a:xfrm>
          <a:prstGeom prst="rect">
            <a:avLst/>
          </a:prstGeom>
          <a:noFill/>
        </p:spPr>
        <p:txBody>
          <a:bodyPr wrap="none" lIns="57150" tIns="28575" rIns="57150" bIns="28575" rtlCol="0">
            <a:spAutoFit/>
          </a:bodyPr>
          <a:lstStyle/>
          <a:p>
            <a:r>
              <a:rPr lang="en-US" sz="1500" i="1" dirty="0">
                <a:solidFill>
                  <a:srgbClr val="004280"/>
                </a:solidFill>
                <a:latin typeface="Neo Sans Intel" panose="020B0504020202020204" pitchFamily="34" charset="0"/>
              </a:rPr>
              <a:t>Public</a:t>
            </a:r>
          </a:p>
        </p:txBody>
      </p:sp>
      <p:sp>
        <p:nvSpPr>
          <p:cNvPr id="48" name="Rectangle 16"/>
          <p:cNvSpPr/>
          <p:nvPr/>
        </p:nvSpPr>
        <p:spPr>
          <a:xfrm>
            <a:off x="812800" y="4384920"/>
            <a:ext cx="7543800" cy="476250"/>
          </a:xfrm>
          <a:prstGeom prst="rect">
            <a:avLst/>
          </a:prstGeom>
          <a:noFill/>
          <a:ln w="26425" cap="flat" cmpd="sng" algn="ctr">
            <a:noFill/>
            <a:prstDash val="solid"/>
          </a:ln>
          <a:effectLst>
            <a:outerShdw blurRad="190500" dist="38100" dir="2700000" algn="tl" rotWithShape="0">
              <a:prstClr val="black">
                <a:alpha val="40000"/>
              </a:prstClr>
            </a:outerShdw>
          </a:effectLst>
        </p:spPr>
        <p:txBody>
          <a:bodyPr wrap="square" lIns="285750" tIns="57150" rIns="114300" bIns="57150" rtlCol="0" anchor="ctr" anchorCtr="0">
            <a:noAutofit/>
          </a:bodyPr>
          <a:lstStyle/>
          <a:p>
            <a:pPr algn="ctr" defTabSz="816388" fontAlgn="base">
              <a:lnSpc>
                <a:spcPct val="90000"/>
              </a:lnSpc>
              <a:spcBef>
                <a:spcPct val="0"/>
              </a:spcBef>
              <a:spcAft>
                <a:spcPct val="0"/>
              </a:spcAft>
              <a:defRPr/>
            </a:pPr>
            <a:r>
              <a:rPr lang="en-US" sz="2000" i="1" dirty="0">
                <a:solidFill>
                  <a:prstClr val="white"/>
                </a:solidFill>
                <a:effectLst>
                  <a:glow rad="76200">
                    <a:prstClr val="black">
                      <a:alpha val="20000"/>
                    </a:prstClr>
                  </a:glow>
                </a:effectLst>
                <a:latin typeface="Neo Sans Intel Medium" pitchFamily="34" charset="0"/>
                <a:cs typeface="Arial" charset="0"/>
              </a:rPr>
              <a:t>Open Clouds: Interoperable, Built on Open, Multi-vendor Solutions and Industry Standards</a:t>
            </a:r>
          </a:p>
        </p:txBody>
      </p:sp>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1579" y="2796764"/>
            <a:ext cx="545534" cy="410608"/>
          </a:xfrm>
          <a:prstGeom prst="rect">
            <a:avLst/>
          </a:prstGeom>
        </p:spPr>
      </p:pic>
      <p:sp>
        <p:nvSpPr>
          <p:cNvPr id="51" name="Rounded Rectangle 50"/>
          <p:cNvSpPr/>
          <p:nvPr/>
        </p:nvSpPr>
        <p:spPr>
          <a:xfrm>
            <a:off x="908574" y="3246720"/>
            <a:ext cx="1293004" cy="336221"/>
          </a:xfrm>
          <a:prstGeom prst="roundRect">
            <a:avLst>
              <a:gd name="adj" fmla="val 13099"/>
            </a:avLst>
          </a:prstGeom>
          <a:ln/>
        </p:spPr>
        <p:style>
          <a:lnRef idx="0">
            <a:schemeClr val="accent1"/>
          </a:lnRef>
          <a:fillRef idx="3">
            <a:schemeClr val="accent1"/>
          </a:fillRef>
          <a:effectRef idx="3">
            <a:schemeClr val="accent1"/>
          </a:effectRef>
          <a:fontRef idx="minor">
            <a:schemeClr val="lt1"/>
          </a:fontRef>
        </p:style>
        <p:txBody>
          <a:bodyPr lIns="57150" tIns="57150" rIns="57150" bIns="57150" rtlCol="0" anchor="ctr" anchorCtr="0"/>
          <a:lstStyle/>
          <a:p>
            <a:pPr algn="ctr" defTabSz="571500">
              <a:spcBef>
                <a:spcPts val="1125"/>
              </a:spcBef>
              <a:defRPr/>
            </a:pPr>
            <a:r>
              <a:rPr lang="en-US" sz="1313" kern="0" spc="-31" dirty="0">
                <a:solidFill>
                  <a:schemeClr val="bg1"/>
                </a:solidFill>
                <a:effectLst>
                  <a:outerShdw blurRad="38100" dist="38100" dir="2700000" algn="tl">
                    <a:srgbClr val="000000">
                      <a:alpha val="43137"/>
                    </a:srgbClr>
                  </a:outerShdw>
                </a:effectLst>
                <a:latin typeface="Neo Sans Intel" panose="020B0504020202020204" pitchFamily="34" charset="0"/>
              </a:rPr>
              <a:t>FEDERATED</a:t>
            </a:r>
          </a:p>
        </p:txBody>
      </p:sp>
      <p:sp>
        <p:nvSpPr>
          <p:cNvPr id="52" name="Rounded Rectangle 51"/>
          <p:cNvSpPr/>
          <p:nvPr/>
        </p:nvSpPr>
        <p:spPr>
          <a:xfrm>
            <a:off x="2787116" y="3246720"/>
            <a:ext cx="1293004" cy="336221"/>
          </a:xfrm>
          <a:prstGeom prst="roundRect">
            <a:avLst>
              <a:gd name="adj" fmla="val 13099"/>
            </a:avLst>
          </a:prstGeom>
          <a:ln/>
        </p:spPr>
        <p:style>
          <a:lnRef idx="0">
            <a:schemeClr val="accent1"/>
          </a:lnRef>
          <a:fillRef idx="3">
            <a:schemeClr val="accent1"/>
          </a:fillRef>
          <a:effectRef idx="3">
            <a:schemeClr val="accent1"/>
          </a:effectRef>
          <a:fontRef idx="minor">
            <a:schemeClr val="lt1"/>
          </a:fontRef>
        </p:style>
        <p:txBody>
          <a:bodyPr lIns="57150" tIns="57150" rIns="57150" bIns="57150" rtlCol="0" anchor="ctr" anchorCtr="0"/>
          <a:lstStyle/>
          <a:p>
            <a:pPr algn="ctr" defTabSz="571500">
              <a:spcBef>
                <a:spcPts val="1125"/>
              </a:spcBef>
              <a:defRPr/>
            </a:pPr>
            <a:r>
              <a:rPr lang="en-US" sz="1313" kern="0" spc="-31" dirty="0">
                <a:solidFill>
                  <a:schemeClr val="bg1"/>
                </a:solidFill>
                <a:effectLst>
                  <a:outerShdw blurRad="38100" dist="38100" dir="2700000" algn="tl">
                    <a:srgbClr val="000000">
                      <a:alpha val="43137"/>
                    </a:srgbClr>
                  </a:outerShdw>
                </a:effectLst>
                <a:latin typeface="Neo Sans Intel" panose="020B0504020202020204" pitchFamily="34" charset="0"/>
              </a:rPr>
              <a:t>AUTOMATED</a:t>
            </a:r>
          </a:p>
        </p:txBody>
      </p:sp>
      <p:sp>
        <p:nvSpPr>
          <p:cNvPr id="53" name="Rounded Rectangle 52"/>
          <p:cNvSpPr/>
          <p:nvPr/>
        </p:nvSpPr>
        <p:spPr>
          <a:xfrm>
            <a:off x="1847844" y="3611845"/>
            <a:ext cx="1293004" cy="336221"/>
          </a:xfrm>
          <a:prstGeom prst="roundRect">
            <a:avLst>
              <a:gd name="adj" fmla="val 13099"/>
            </a:avLst>
          </a:prstGeom>
          <a:ln/>
        </p:spPr>
        <p:style>
          <a:lnRef idx="0">
            <a:schemeClr val="accent1"/>
          </a:lnRef>
          <a:fillRef idx="3">
            <a:schemeClr val="accent1"/>
          </a:fillRef>
          <a:effectRef idx="3">
            <a:schemeClr val="accent1"/>
          </a:effectRef>
          <a:fontRef idx="minor">
            <a:schemeClr val="lt1"/>
          </a:fontRef>
        </p:style>
        <p:txBody>
          <a:bodyPr lIns="57150" tIns="57150" rIns="57150" bIns="57150" rtlCol="0" anchor="ctr" anchorCtr="0"/>
          <a:lstStyle/>
          <a:p>
            <a:pPr algn="ctr" defTabSz="571500">
              <a:spcBef>
                <a:spcPts val="1125"/>
              </a:spcBef>
              <a:defRPr/>
            </a:pPr>
            <a:r>
              <a:rPr lang="en-US" sz="1313" kern="0" spc="-31" dirty="0">
                <a:solidFill>
                  <a:schemeClr val="bg1"/>
                </a:solidFill>
                <a:effectLst>
                  <a:outerShdw blurRad="38100" dist="38100" dir="2700000" algn="tl">
                    <a:srgbClr val="000000">
                      <a:alpha val="43137"/>
                    </a:srgbClr>
                  </a:outerShdw>
                </a:effectLst>
                <a:latin typeface="Neo Sans Intel" panose="020B0504020202020204" pitchFamily="34" charset="0"/>
              </a:rPr>
              <a:t>CLIENT AWARE</a:t>
            </a:r>
          </a:p>
        </p:txBody>
      </p:sp>
      <p:sp>
        <p:nvSpPr>
          <p:cNvPr id="54" name="Left-Right Arrow 53"/>
          <p:cNvSpPr/>
          <p:nvPr/>
        </p:nvSpPr>
        <p:spPr>
          <a:xfrm>
            <a:off x="2038333" y="3310155"/>
            <a:ext cx="912028" cy="209353"/>
          </a:xfrm>
          <a:prstGeom prst="leftRightArrow">
            <a:avLst/>
          </a:prstGeom>
          <a:ln/>
        </p:spPr>
        <p:style>
          <a:lnRef idx="1">
            <a:schemeClr val="accent3"/>
          </a:lnRef>
          <a:fillRef idx="3">
            <a:schemeClr val="accent3"/>
          </a:fillRef>
          <a:effectRef idx="2">
            <a:schemeClr val="accent3"/>
          </a:effectRef>
          <a:fontRef idx="minor">
            <a:schemeClr val="lt1"/>
          </a:fontRef>
        </p:style>
        <p:txBody>
          <a:bodyPr lIns="57101" tIns="28552" rIns="57101" bIns="28552" anchor="ctr"/>
          <a:lstStyle/>
          <a:p>
            <a:pPr algn="ctr" defTabSz="571500"/>
            <a:endParaRPr lang="en-US" sz="1125" kern="0" dirty="0">
              <a:solidFill>
                <a:sysClr val="windowText" lastClr="000000"/>
              </a:solidFill>
              <a:latin typeface="Neo Sans Intel" panose="020B0504020202020204" pitchFamily="34" charset="0"/>
            </a:endParaRPr>
          </a:p>
        </p:txBody>
      </p:sp>
      <p:grpSp>
        <p:nvGrpSpPr>
          <p:cNvPr id="55" name="Group 224"/>
          <p:cNvGrpSpPr/>
          <p:nvPr/>
        </p:nvGrpSpPr>
        <p:grpSpPr>
          <a:xfrm>
            <a:off x="1476096" y="3557856"/>
            <a:ext cx="2036172" cy="222109"/>
            <a:chOff x="2539185" y="5776628"/>
            <a:chExt cx="2777668" cy="314580"/>
          </a:xfrm>
        </p:grpSpPr>
        <p:sp>
          <p:nvSpPr>
            <p:cNvPr id="56" name="Left-Right Arrow 55"/>
            <p:cNvSpPr/>
            <p:nvPr/>
          </p:nvSpPr>
          <p:spPr>
            <a:xfrm rot="1744918" flipH="1">
              <a:off x="2539185" y="5776628"/>
              <a:ext cx="674302" cy="314580"/>
            </a:xfrm>
            <a:prstGeom prst="leftRightArrow">
              <a:avLst/>
            </a:prstGeom>
            <a:ln/>
          </p:spPr>
          <p:style>
            <a:lnRef idx="1">
              <a:schemeClr val="accent3"/>
            </a:lnRef>
            <a:fillRef idx="3">
              <a:schemeClr val="accent3"/>
            </a:fillRef>
            <a:effectRef idx="2">
              <a:schemeClr val="accent3"/>
            </a:effectRef>
            <a:fontRef idx="minor">
              <a:schemeClr val="lt1"/>
            </a:fontRef>
          </p:style>
          <p:txBody>
            <a:bodyPr lIns="57101" tIns="28552" rIns="57101" bIns="28552" anchor="ctr"/>
            <a:lstStyle/>
            <a:p>
              <a:pPr algn="ctr" defTabSz="571500"/>
              <a:endParaRPr lang="en-US" sz="1125" kern="0" dirty="0">
                <a:solidFill>
                  <a:sysClr val="windowText" lastClr="000000"/>
                </a:solidFill>
                <a:latin typeface="Neo Sans Intel" panose="020B0504020202020204" pitchFamily="34" charset="0"/>
              </a:endParaRPr>
            </a:p>
          </p:txBody>
        </p:sp>
        <p:sp>
          <p:nvSpPr>
            <p:cNvPr id="57" name="Left-Right Arrow 56"/>
            <p:cNvSpPr/>
            <p:nvPr/>
          </p:nvSpPr>
          <p:spPr>
            <a:xfrm rot="19855082">
              <a:off x="4642551" y="5776628"/>
              <a:ext cx="674302" cy="314580"/>
            </a:xfrm>
            <a:prstGeom prst="leftRightArrow">
              <a:avLst/>
            </a:prstGeom>
            <a:ln/>
          </p:spPr>
          <p:style>
            <a:lnRef idx="1">
              <a:schemeClr val="accent3"/>
            </a:lnRef>
            <a:fillRef idx="3">
              <a:schemeClr val="accent3"/>
            </a:fillRef>
            <a:effectRef idx="2">
              <a:schemeClr val="accent3"/>
            </a:effectRef>
            <a:fontRef idx="minor">
              <a:schemeClr val="lt1"/>
            </a:fontRef>
          </p:style>
          <p:txBody>
            <a:bodyPr lIns="57101" tIns="28552" rIns="57101" bIns="28552" anchor="ctr"/>
            <a:lstStyle/>
            <a:p>
              <a:pPr algn="ctr" defTabSz="571500"/>
              <a:endParaRPr lang="en-US" sz="1125" kern="0" dirty="0">
                <a:solidFill>
                  <a:sysClr val="windowText" lastClr="000000"/>
                </a:solidFill>
                <a:latin typeface="Neo Sans Intel" panose="020B0504020202020204" pitchFamily="34" charset="0"/>
              </a:endParaRPr>
            </a:p>
          </p:txBody>
        </p:sp>
      </p:grpSp>
      <p:grpSp>
        <p:nvGrpSpPr>
          <p:cNvPr id="58" name="Group 238"/>
          <p:cNvGrpSpPr/>
          <p:nvPr/>
        </p:nvGrpSpPr>
        <p:grpSpPr>
          <a:xfrm>
            <a:off x="8086941" y="3521416"/>
            <a:ext cx="219205" cy="302109"/>
            <a:chOff x="2124075" y="5499101"/>
            <a:chExt cx="247650" cy="341313"/>
          </a:xfrm>
          <a:solidFill>
            <a:schemeClr val="bg1"/>
          </a:solidFill>
        </p:grpSpPr>
        <p:sp>
          <p:nvSpPr>
            <p:cNvPr id="59" name="Freeform 4553"/>
            <p:cNvSpPr>
              <a:spLocks/>
            </p:cNvSpPr>
            <p:nvPr/>
          </p:nvSpPr>
          <p:spPr bwMode="auto">
            <a:xfrm>
              <a:off x="2228850" y="5791201"/>
              <a:ext cx="38100" cy="49213"/>
            </a:xfrm>
            <a:custGeom>
              <a:avLst/>
              <a:gdLst>
                <a:gd name="T0" fmla="*/ 0 w 24"/>
                <a:gd name="T1" fmla="*/ 0 h 31"/>
                <a:gd name="T2" fmla="*/ 24 w 24"/>
                <a:gd name="T3" fmla="*/ 0 h 31"/>
                <a:gd name="T4" fmla="*/ 24 w 24"/>
                <a:gd name="T5" fmla="*/ 19 h 31"/>
                <a:gd name="T6" fmla="*/ 23 w 24"/>
                <a:gd name="T7" fmla="*/ 24 h 31"/>
                <a:gd name="T8" fmla="*/ 20 w 24"/>
                <a:gd name="T9" fmla="*/ 28 h 31"/>
                <a:gd name="T10" fmla="*/ 17 w 24"/>
                <a:gd name="T11" fmla="*/ 29 h 31"/>
                <a:gd name="T12" fmla="*/ 11 w 24"/>
                <a:gd name="T13" fmla="*/ 31 h 31"/>
                <a:gd name="T14" fmla="*/ 7 w 24"/>
                <a:gd name="T15" fmla="*/ 29 h 31"/>
                <a:gd name="T16" fmla="*/ 4 w 24"/>
                <a:gd name="T17" fmla="*/ 28 h 31"/>
                <a:gd name="T18" fmla="*/ 1 w 24"/>
                <a:gd name="T19" fmla="*/ 24 h 31"/>
                <a:gd name="T20" fmla="*/ 0 w 24"/>
                <a:gd name="T21" fmla="*/ 19 h 31"/>
                <a:gd name="T22" fmla="*/ 0 w 24"/>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0" y="0"/>
                  </a:moveTo>
                  <a:lnTo>
                    <a:pt x="24" y="0"/>
                  </a:lnTo>
                  <a:lnTo>
                    <a:pt x="24" y="19"/>
                  </a:lnTo>
                  <a:lnTo>
                    <a:pt x="23" y="24"/>
                  </a:lnTo>
                  <a:lnTo>
                    <a:pt x="20" y="28"/>
                  </a:lnTo>
                  <a:lnTo>
                    <a:pt x="17" y="29"/>
                  </a:lnTo>
                  <a:lnTo>
                    <a:pt x="11" y="31"/>
                  </a:lnTo>
                  <a:lnTo>
                    <a:pt x="7" y="29"/>
                  </a:lnTo>
                  <a:lnTo>
                    <a:pt x="4" y="28"/>
                  </a:lnTo>
                  <a:lnTo>
                    <a:pt x="1" y="24"/>
                  </a:lnTo>
                  <a:lnTo>
                    <a:pt x="0" y="19"/>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0" name="Freeform 4554"/>
            <p:cNvSpPr>
              <a:spLocks/>
            </p:cNvSpPr>
            <p:nvPr/>
          </p:nvSpPr>
          <p:spPr bwMode="auto">
            <a:xfrm>
              <a:off x="2190750" y="5499101"/>
              <a:ext cx="28575" cy="76200"/>
            </a:xfrm>
            <a:custGeom>
              <a:avLst/>
              <a:gdLst>
                <a:gd name="T0" fmla="*/ 9 w 18"/>
                <a:gd name="T1" fmla="*/ 0 h 48"/>
                <a:gd name="T2" fmla="*/ 12 w 18"/>
                <a:gd name="T3" fmla="*/ 0 h 48"/>
                <a:gd name="T4" fmla="*/ 15 w 18"/>
                <a:gd name="T5" fmla="*/ 3 h 48"/>
                <a:gd name="T6" fmla="*/ 18 w 18"/>
                <a:gd name="T7" fmla="*/ 7 h 48"/>
                <a:gd name="T8" fmla="*/ 18 w 18"/>
                <a:gd name="T9" fmla="*/ 11 h 48"/>
                <a:gd name="T10" fmla="*/ 18 w 18"/>
                <a:gd name="T11" fmla="*/ 48 h 48"/>
                <a:gd name="T12" fmla="*/ 0 w 18"/>
                <a:gd name="T13" fmla="*/ 48 h 48"/>
                <a:gd name="T14" fmla="*/ 0 w 18"/>
                <a:gd name="T15" fmla="*/ 11 h 48"/>
                <a:gd name="T16" fmla="*/ 0 w 18"/>
                <a:gd name="T17" fmla="*/ 7 h 48"/>
                <a:gd name="T18" fmla="*/ 3 w 18"/>
                <a:gd name="T19" fmla="*/ 3 h 48"/>
                <a:gd name="T20" fmla="*/ 6 w 18"/>
                <a:gd name="T21" fmla="*/ 0 h 48"/>
                <a:gd name="T22" fmla="*/ 9 w 18"/>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8">
                  <a:moveTo>
                    <a:pt x="9" y="0"/>
                  </a:moveTo>
                  <a:lnTo>
                    <a:pt x="12" y="0"/>
                  </a:lnTo>
                  <a:lnTo>
                    <a:pt x="15" y="3"/>
                  </a:lnTo>
                  <a:lnTo>
                    <a:pt x="18" y="7"/>
                  </a:lnTo>
                  <a:lnTo>
                    <a:pt x="18" y="11"/>
                  </a:lnTo>
                  <a:lnTo>
                    <a:pt x="18" y="48"/>
                  </a:lnTo>
                  <a:lnTo>
                    <a:pt x="0" y="48"/>
                  </a:lnTo>
                  <a:lnTo>
                    <a:pt x="0" y="11"/>
                  </a:lnTo>
                  <a:lnTo>
                    <a:pt x="0" y="7"/>
                  </a:lnTo>
                  <a:lnTo>
                    <a:pt x="3" y="3"/>
                  </a:lnTo>
                  <a:lnTo>
                    <a:pt x="6" y="0"/>
                  </a:lnTo>
                  <a:lnTo>
                    <a:pt x="9"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1" name="Freeform 4555"/>
            <p:cNvSpPr>
              <a:spLocks/>
            </p:cNvSpPr>
            <p:nvPr/>
          </p:nvSpPr>
          <p:spPr bwMode="auto">
            <a:xfrm>
              <a:off x="2276475" y="5499101"/>
              <a:ext cx="28575" cy="76200"/>
            </a:xfrm>
            <a:custGeom>
              <a:avLst/>
              <a:gdLst>
                <a:gd name="T0" fmla="*/ 9 w 18"/>
                <a:gd name="T1" fmla="*/ 0 h 48"/>
                <a:gd name="T2" fmla="*/ 12 w 18"/>
                <a:gd name="T3" fmla="*/ 0 h 48"/>
                <a:gd name="T4" fmla="*/ 15 w 18"/>
                <a:gd name="T5" fmla="*/ 3 h 48"/>
                <a:gd name="T6" fmla="*/ 18 w 18"/>
                <a:gd name="T7" fmla="*/ 7 h 48"/>
                <a:gd name="T8" fmla="*/ 18 w 18"/>
                <a:gd name="T9" fmla="*/ 11 h 48"/>
                <a:gd name="T10" fmla="*/ 18 w 18"/>
                <a:gd name="T11" fmla="*/ 48 h 48"/>
                <a:gd name="T12" fmla="*/ 0 w 18"/>
                <a:gd name="T13" fmla="*/ 48 h 48"/>
                <a:gd name="T14" fmla="*/ 0 w 18"/>
                <a:gd name="T15" fmla="*/ 11 h 48"/>
                <a:gd name="T16" fmla="*/ 0 w 18"/>
                <a:gd name="T17" fmla="*/ 7 h 48"/>
                <a:gd name="T18" fmla="*/ 3 w 18"/>
                <a:gd name="T19" fmla="*/ 3 h 48"/>
                <a:gd name="T20" fmla="*/ 6 w 18"/>
                <a:gd name="T21" fmla="*/ 0 h 48"/>
                <a:gd name="T22" fmla="*/ 9 w 18"/>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8">
                  <a:moveTo>
                    <a:pt x="9" y="0"/>
                  </a:moveTo>
                  <a:lnTo>
                    <a:pt x="12" y="0"/>
                  </a:lnTo>
                  <a:lnTo>
                    <a:pt x="15" y="3"/>
                  </a:lnTo>
                  <a:lnTo>
                    <a:pt x="18" y="7"/>
                  </a:lnTo>
                  <a:lnTo>
                    <a:pt x="18" y="11"/>
                  </a:lnTo>
                  <a:lnTo>
                    <a:pt x="18" y="48"/>
                  </a:lnTo>
                  <a:lnTo>
                    <a:pt x="0" y="48"/>
                  </a:lnTo>
                  <a:lnTo>
                    <a:pt x="0" y="11"/>
                  </a:lnTo>
                  <a:lnTo>
                    <a:pt x="0" y="7"/>
                  </a:lnTo>
                  <a:lnTo>
                    <a:pt x="3" y="3"/>
                  </a:lnTo>
                  <a:lnTo>
                    <a:pt x="6" y="0"/>
                  </a:lnTo>
                  <a:lnTo>
                    <a:pt x="9"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2" name="Freeform 4556"/>
            <p:cNvSpPr>
              <a:spLocks noEditPoints="1"/>
            </p:cNvSpPr>
            <p:nvPr/>
          </p:nvSpPr>
          <p:spPr bwMode="auto">
            <a:xfrm>
              <a:off x="2160588" y="5651501"/>
              <a:ext cx="174625" cy="122238"/>
            </a:xfrm>
            <a:custGeom>
              <a:avLst/>
              <a:gdLst>
                <a:gd name="T0" fmla="*/ 54 w 110"/>
                <a:gd name="T1" fmla="*/ 29 h 77"/>
                <a:gd name="T2" fmla="*/ 50 w 110"/>
                <a:gd name="T3" fmla="*/ 30 h 77"/>
                <a:gd name="T4" fmla="*/ 47 w 110"/>
                <a:gd name="T5" fmla="*/ 33 h 77"/>
                <a:gd name="T6" fmla="*/ 44 w 110"/>
                <a:gd name="T7" fmla="*/ 36 h 77"/>
                <a:gd name="T8" fmla="*/ 43 w 110"/>
                <a:gd name="T9" fmla="*/ 40 h 77"/>
                <a:gd name="T10" fmla="*/ 44 w 110"/>
                <a:gd name="T11" fmla="*/ 46 h 77"/>
                <a:gd name="T12" fmla="*/ 47 w 110"/>
                <a:gd name="T13" fmla="*/ 49 h 77"/>
                <a:gd name="T14" fmla="*/ 50 w 110"/>
                <a:gd name="T15" fmla="*/ 52 h 77"/>
                <a:gd name="T16" fmla="*/ 54 w 110"/>
                <a:gd name="T17" fmla="*/ 53 h 77"/>
                <a:gd name="T18" fmla="*/ 60 w 110"/>
                <a:gd name="T19" fmla="*/ 52 h 77"/>
                <a:gd name="T20" fmla="*/ 63 w 110"/>
                <a:gd name="T21" fmla="*/ 49 h 77"/>
                <a:gd name="T22" fmla="*/ 66 w 110"/>
                <a:gd name="T23" fmla="*/ 46 h 77"/>
                <a:gd name="T24" fmla="*/ 67 w 110"/>
                <a:gd name="T25" fmla="*/ 40 h 77"/>
                <a:gd name="T26" fmla="*/ 66 w 110"/>
                <a:gd name="T27" fmla="*/ 36 h 77"/>
                <a:gd name="T28" fmla="*/ 63 w 110"/>
                <a:gd name="T29" fmla="*/ 33 h 77"/>
                <a:gd name="T30" fmla="*/ 60 w 110"/>
                <a:gd name="T31" fmla="*/ 30 h 77"/>
                <a:gd name="T32" fmla="*/ 54 w 110"/>
                <a:gd name="T33" fmla="*/ 29 h 77"/>
                <a:gd name="T34" fmla="*/ 0 w 110"/>
                <a:gd name="T35" fmla="*/ 0 h 77"/>
                <a:gd name="T36" fmla="*/ 110 w 110"/>
                <a:gd name="T37" fmla="*/ 0 h 77"/>
                <a:gd name="T38" fmla="*/ 110 w 110"/>
                <a:gd name="T39" fmla="*/ 3 h 77"/>
                <a:gd name="T40" fmla="*/ 110 w 110"/>
                <a:gd name="T41" fmla="*/ 11 h 77"/>
                <a:gd name="T42" fmla="*/ 110 w 110"/>
                <a:gd name="T43" fmla="*/ 23 h 77"/>
                <a:gd name="T44" fmla="*/ 110 w 110"/>
                <a:gd name="T45" fmla="*/ 32 h 77"/>
                <a:gd name="T46" fmla="*/ 110 w 110"/>
                <a:gd name="T47" fmla="*/ 35 h 77"/>
                <a:gd name="T48" fmla="*/ 107 w 110"/>
                <a:gd name="T49" fmla="*/ 53 h 77"/>
                <a:gd name="T50" fmla="*/ 101 w 110"/>
                <a:gd name="T51" fmla="*/ 65 h 77"/>
                <a:gd name="T52" fmla="*/ 91 w 110"/>
                <a:gd name="T53" fmla="*/ 72 h 77"/>
                <a:gd name="T54" fmla="*/ 75 w 110"/>
                <a:gd name="T55" fmla="*/ 75 h 77"/>
                <a:gd name="T56" fmla="*/ 56 w 110"/>
                <a:gd name="T57" fmla="*/ 77 h 77"/>
                <a:gd name="T58" fmla="*/ 54 w 110"/>
                <a:gd name="T59" fmla="*/ 77 h 77"/>
                <a:gd name="T60" fmla="*/ 54 w 110"/>
                <a:gd name="T61" fmla="*/ 77 h 77"/>
                <a:gd name="T62" fmla="*/ 35 w 110"/>
                <a:gd name="T63" fmla="*/ 75 h 77"/>
                <a:gd name="T64" fmla="*/ 19 w 110"/>
                <a:gd name="T65" fmla="*/ 72 h 77"/>
                <a:gd name="T66" fmla="*/ 9 w 110"/>
                <a:gd name="T67" fmla="*/ 65 h 77"/>
                <a:gd name="T68" fmla="*/ 3 w 110"/>
                <a:gd name="T69" fmla="*/ 53 h 77"/>
                <a:gd name="T70" fmla="*/ 0 w 110"/>
                <a:gd name="T71" fmla="*/ 35 h 77"/>
                <a:gd name="T72" fmla="*/ 0 w 110"/>
                <a:gd name="T73" fmla="*/ 32 h 77"/>
                <a:gd name="T74" fmla="*/ 0 w 110"/>
                <a:gd name="T75" fmla="*/ 23 h 77"/>
                <a:gd name="T76" fmla="*/ 0 w 110"/>
                <a:gd name="T77" fmla="*/ 11 h 77"/>
                <a:gd name="T78" fmla="*/ 0 w 110"/>
                <a:gd name="T79" fmla="*/ 3 h 77"/>
                <a:gd name="T80" fmla="*/ 0 w 110"/>
                <a:gd name="T8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 h="77">
                  <a:moveTo>
                    <a:pt x="54" y="29"/>
                  </a:moveTo>
                  <a:lnTo>
                    <a:pt x="50" y="30"/>
                  </a:lnTo>
                  <a:lnTo>
                    <a:pt x="47" y="33"/>
                  </a:lnTo>
                  <a:lnTo>
                    <a:pt x="44" y="36"/>
                  </a:lnTo>
                  <a:lnTo>
                    <a:pt x="43" y="40"/>
                  </a:lnTo>
                  <a:lnTo>
                    <a:pt x="44" y="46"/>
                  </a:lnTo>
                  <a:lnTo>
                    <a:pt x="47" y="49"/>
                  </a:lnTo>
                  <a:lnTo>
                    <a:pt x="50" y="52"/>
                  </a:lnTo>
                  <a:lnTo>
                    <a:pt x="54" y="53"/>
                  </a:lnTo>
                  <a:lnTo>
                    <a:pt x="60" y="52"/>
                  </a:lnTo>
                  <a:lnTo>
                    <a:pt x="63" y="49"/>
                  </a:lnTo>
                  <a:lnTo>
                    <a:pt x="66" y="46"/>
                  </a:lnTo>
                  <a:lnTo>
                    <a:pt x="67" y="40"/>
                  </a:lnTo>
                  <a:lnTo>
                    <a:pt x="66" y="36"/>
                  </a:lnTo>
                  <a:lnTo>
                    <a:pt x="63" y="33"/>
                  </a:lnTo>
                  <a:lnTo>
                    <a:pt x="60" y="30"/>
                  </a:lnTo>
                  <a:lnTo>
                    <a:pt x="54" y="29"/>
                  </a:lnTo>
                  <a:close/>
                  <a:moveTo>
                    <a:pt x="0" y="0"/>
                  </a:moveTo>
                  <a:lnTo>
                    <a:pt x="110" y="0"/>
                  </a:lnTo>
                  <a:lnTo>
                    <a:pt x="110" y="3"/>
                  </a:lnTo>
                  <a:lnTo>
                    <a:pt x="110" y="11"/>
                  </a:lnTo>
                  <a:lnTo>
                    <a:pt x="110" y="23"/>
                  </a:lnTo>
                  <a:lnTo>
                    <a:pt x="110" y="32"/>
                  </a:lnTo>
                  <a:lnTo>
                    <a:pt x="110" y="35"/>
                  </a:lnTo>
                  <a:lnTo>
                    <a:pt x="107" y="53"/>
                  </a:lnTo>
                  <a:lnTo>
                    <a:pt x="101" y="65"/>
                  </a:lnTo>
                  <a:lnTo>
                    <a:pt x="91" y="72"/>
                  </a:lnTo>
                  <a:lnTo>
                    <a:pt x="75" y="75"/>
                  </a:lnTo>
                  <a:lnTo>
                    <a:pt x="56" y="77"/>
                  </a:lnTo>
                  <a:lnTo>
                    <a:pt x="54" y="77"/>
                  </a:lnTo>
                  <a:lnTo>
                    <a:pt x="54" y="77"/>
                  </a:lnTo>
                  <a:lnTo>
                    <a:pt x="35" y="75"/>
                  </a:lnTo>
                  <a:lnTo>
                    <a:pt x="19" y="72"/>
                  </a:lnTo>
                  <a:lnTo>
                    <a:pt x="9" y="65"/>
                  </a:lnTo>
                  <a:lnTo>
                    <a:pt x="3" y="53"/>
                  </a:lnTo>
                  <a:lnTo>
                    <a:pt x="0" y="35"/>
                  </a:lnTo>
                  <a:lnTo>
                    <a:pt x="0" y="32"/>
                  </a:lnTo>
                  <a:lnTo>
                    <a:pt x="0" y="23"/>
                  </a:lnTo>
                  <a:lnTo>
                    <a:pt x="0" y="11"/>
                  </a:lnTo>
                  <a:lnTo>
                    <a:pt x="0" y="3"/>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3" name="Freeform 4557"/>
            <p:cNvSpPr>
              <a:spLocks/>
            </p:cNvSpPr>
            <p:nvPr/>
          </p:nvSpPr>
          <p:spPr bwMode="auto">
            <a:xfrm>
              <a:off x="2124075" y="5592763"/>
              <a:ext cx="247650" cy="38100"/>
            </a:xfrm>
            <a:custGeom>
              <a:avLst/>
              <a:gdLst>
                <a:gd name="T0" fmla="*/ 12 w 156"/>
                <a:gd name="T1" fmla="*/ 0 h 24"/>
                <a:gd name="T2" fmla="*/ 144 w 156"/>
                <a:gd name="T3" fmla="*/ 0 h 24"/>
                <a:gd name="T4" fmla="*/ 149 w 156"/>
                <a:gd name="T5" fmla="*/ 0 h 24"/>
                <a:gd name="T6" fmla="*/ 153 w 156"/>
                <a:gd name="T7" fmla="*/ 3 h 24"/>
                <a:gd name="T8" fmla="*/ 154 w 156"/>
                <a:gd name="T9" fmla="*/ 8 h 24"/>
                <a:gd name="T10" fmla="*/ 156 w 156"/>
                <a:gd name="T11" fmla="*/ 12 h 24"/>
                <a:gd name="T12" fmla="*/ 154 w 156"/>
                <a:gd name="T13" fmla="*/ 16 h 24"/>
                <a:gd name="T14" fmla="*/ 153 w 156"/>
                <a:gd name="T15" fmla="*/ 21 h 24"/>
                <a:gd name="T16" fmla="*/ 149 w 156"/>
                <a:gd name="T17" fmla="*/ 24 h 24"/>
                <a:gd name="T18" fmla="*/ 144 w 156"/>
                <a:gd name="T19" fmla="*/ 24 h 24"/>
                <a:gd name="T20" fmla="*/ 12 w 156"/>
                <a:gd name="T21" fmla="*/ 24 h 24"/>
                <a:gd name="T22" fmla="*/ 7 w 156"/>
                <a:gd name="T23" fmla="*/ 24 h 24"/>
                <a:gd name="T24" fmla="*/ 3 w 156"/>
                <a:gd name="T25" fmla="*/ 21 h 24"/>
                <a:gd name="T26" fmla="*/ 2 w 156"/>
                <a:gd name="T27" fmla="*/ 16 h 24"/>
                <a:gd name="T28" fmla="*/ 0 w 156"/>
                <a:gd name="T29" fmla="*/ 12 h 24"/>
                <a:gd name="T30" fmla="*/ 2 w 156"/>
                <a:gd name="T31" fmla="*/ 8 h 24"/>
                <a:gd name="T32" fmla="*/ 3 w 156"/>
                <a:gd name="T33" fmla="*/ 3 h 24"/>
                <a:gd name="T34" fmla="*/ 7 w 156"/>
                <a:gd name="T35" fmla="*/ 0 h 24"/>
                <a:gd name="T36" fmla="*/ 12 w 156"/>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24">
                  <a:moveTo>
                    <a:pt x="12" y="0"/>
                  </a:moveTo>
                  <a:lnTo>
                    <a:pt x="144" y="0"/>
                  </a:lnTo>
                  <a:lnTo>
                    <a:pt x="149" y="0"/>
                  </a:lnTo>
                  <a:lnTo>
                    <a:pt x="153" y="3"/>
                  </a:lnTo>
                  <a:lnTo>
                    <a:pt x="154" y="8"/>
                  </a:lnTo>
                  <a:lnTo>
                    <a:pt x="156" y="12"/>
                  </a:lnTo>
                  <a:lnTo>
                    <a:pt x="154" y="16"/>
                  </a:lnTo>
                  <a:lnTo>
                    <a:pt x="153" y="21"/>
                  </a:lnTo>
                  <a:lnTo>
                    <a:pt x="149" y="24"/>
                  </a:lnTo>
                  <a:lnTo>
                    <a:pt x="144" y="24"/>
                  </a:lnTo>
                  <a:lnTo>
                    <a:pt x="12" y="24"/>
                  </a:lnTo>
                  <a:lnTo>
                    <a:pt x="7" y="24"/>
                  </a:lnTo>
                  <a:lnTo>
                    <a:pt x="3" y="21"/>
                  </a:lnTo>
                  <a:lnTo>
                    <a:pt x="2" y="16"/>
                  </a:lnTo>
                  <a:lnTo>
                    <a:pt x="0" y="12"/>
                  </a:lnTo>
                  <a:lnTo>
                    <a:pt x="2" y="8"/>
                  </a:lnTo>
                  <a:lnTo>
                    <a:pt x="3" y="3"/>
                  </a:lnTo>
                  <a:lnTo>
                    <a:pt x="7" y="0"/>
                  </a:lnTo>
                  <a:lnTo>
                    <a:pt x="12"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grpSp>
      <p:grpSp>
        <p:nvGrpSpPr>
          <p:cNvPr id="64" name="Group 244"/>
          <p:cNvGrpSpPr/>
          <p:nvPr/>
        </p:nvGrpSpPr>
        <p:grpSpPr>
          <a:xfrm>
            <a:off x="8060943" y="1584661"/>
            <a:ext cx="271196" cy="279626"/>
            <a:chOff x="4738698" y="1565277"/>
            <a:chExt cx="306388" cy="315913"/>
          </a:xfrm>
          <a:solidFill>
            <a:schemeClr val="bg1"/>
          </a:solidFill>
        </p:grpSpPr>
        <p:sp>
          <p:nvSpPr>
            <p:cNvPr id="65" name="Freeform 9"/>
            <p:cNvSpPr>
              <a:spLocks/>
            </p:cNvSpPr>
            <p:nvPr/>
          </p:nvSpPr>
          <p:spPr bwMode="auto">
            <a:xfrm>
              <a:off x="4738698" y="1655765"/>
              <a:ext cx="107950" cy="168275"/>
            </a:xfrm>
            <a:custGeom>
              <a:avLst/>
              <a:gdLst>
                <a:gd name="T0" fmla="*/ 29 w 68"/>
                <a:gd name="T1" fmla="*/ 0 h 106"/>
                <a:gd name="T2" fmla="*/ 40 w 68"/>
                <a:gd name="T3" fmla="*/ 10 h 106"/>
                <a:gd name="T4" fmla="*/ 56 w 68"/>
                <a:gd name="T5" fmla="*/ 12 h 106"/>
                <a:gd name="T6" fmla="*/ 63 w 68"/>
                <a:gd name="T7" fmla="*/ 11 h 106"/>
                <a:gd name="T8" fmla="*/ 65 w 68"/>
                <a:gd name="T9" fmla="*/ 16 h 106"/>
                <a:gd name="T10" fmla="*/ 68 w 68"/>
                <a:gd name="T11" fmla="*/ 21 h 106"/>
                <a:gd name="T12" fmla="*/ 53 w 68"/>
                <a:gd name="T13" fmla="*/ 36 h 106"/>
                <a:gd name="T14" fmla="*/ 43 w 68"/>
                <a:gd name="T15" fmla="*/ 54 h 106"/>
                <a:gd name="T16" fmla="*/ 36 w 68"/>
                <a:gd name="T17" fmla="*/ 76 h 106"/>
                <a:gd name="T18" fmla="*/ 34 w 68"/>
                <a:gd name="T19" fmla="*/ 100 h 106"/>
                <a:gd name="T20" fmla="*/ 34 w 68"/>
                <a:gd name="T21" fmla="*/ 106 h 106"/>
                <a:gd name="T22" fmla="*/ 21 w 68"/>
                <a:gd name="T23" fmla="*/ 101 h 106"/>
                <a:gd name="T24" fmla="*/ 10 w 68"/>
                <a:gd name="T25" fmla="*/ 93 h 106"/>
                <a:gd name="T26" fmla="*/ 2 w 68"/>
                <a:gd name="T27" fmla="*/ 83 h 106"/>
                <a:gd name="T28" fmla="*/ 0 w 68"/>
                <a:gd name="T29" fmla="*/ 70 h 106"/>
                <a:gd name="T30" fmla="*/ 2 w 68"/>
                <a:gd name="T31" fmla="*/ 47 h 106"/>
                <a:gd name="T32" fmla="*/ 8 w 68"/>
                <a:gd name="T33" fmla="*/ 28 h 106"/>
                <a:gd name="T34" fmla="*/ 17 w 68"/>
                <a:gd name="T35" fmla="*/ 12 h 106"/>
                <a:gd name="T36" fmla="*/ 29 w 68"/>
                <a:gd name="T3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6">
                  <a:moveTo>
                    <a:pt x="29" y="0"/>
                  </a:moveTo>
                  <a:lnTo>
                    <a:pt x="40" y="10"/>
                  </a:lnTo>
                  <a:lnTo>
                    <a:pt x="56" y="12"/>
                  </a:lnTo>
                  <a:lnTo>
                    <a:pt x="63" y="11"/>
                  </a:lnTo>
                  <a:lnTo>
                    <a:pt x="65" y="16"/>
                  </a:lnTo>
                  <a:lnTo>
                    <a:pt x="68" y="21"/>
                  </a:lnTo>
                  <a:lnTo>
                    <a:pt x="53" y="36"/>
                  </a:lnTo>
                  <a:lnTo>
                    <a:pt x="43" y="54"/>
                  </a:lnTo>
                  <a:lnTo>
                    <a:pt x="36" y="76"/>
                  </a:lnTo>
                  <a:lnTo>
                    <a:pt x="34" y="100"/>
                  </a:lnTo>
                  <a:lnTo>
                    <a:pt x="34" y="106"/>
                  </a:lnTo>
                  <a:lnTo>
                    <a:pt x="21" y="101"/>
                  </a:lnTo>
                  <a:lnTo>
                    <a:pt x="10" y="93"/>
                  </a:lnTo>
                  <a:lnTo>
                    <a:pt x="2" y="83"/>
                  </a:lnTo>
                  <a:lnTo>
                    <a:pt x="0" y="70"/>
                  </a:lnTo>
                  <a:lnTo>
                    <a:pt x="2" y="47"/>
                  </a:lnTo>
                  <a:lnTo>
                    <a:pt x="8" y="28"/>
                  </a:lnTo>
                  <a:lnTo>
                    <a:pt x="17" y="12"/>
                  </a:lnTo>
                  <a:lnTo>
                    <a:pt x="29"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6" name="Freeform 10"/>
            <p:cNvSpPr>
              <a:spLocks/>
            </p:cNvSpPr>
            <p:nvPr/>
          </p:nvSpPr>
          <p:spPr bwMode="auto">
            <a:xfrm>
              <a:off x="4778385" y="1565277"/>
              <a:ext cx="95250" cy="100013"/>
            </a:xfrm>
            <a:custGeom>
              <a:avLst/>
              <a:gdLst>
                <a:gd name="T0" fmla="*/ 31 w 60"/>
                <a:gd name="T1" fmla="*/ 0 h 63"/>
                <a:gd name="T2" fmla="*/ 43 w 60"/>
                <a:gd name="T3" fmla="*/ 2 h 63"/>
                <a:gd name="T4" fmla="*/ 53 w 60"/>
                <a:gd name="T5" fmla="*/ 9 h 63"/>
                <a:gd name="T6" fmla="*/ 60 w 60"/>
                <a:gd name="T7" fmla="*/ 18 h 63"/>
                <a:gd name="T8" fmla="*/ 47 w 60"/>
                <a:gd name="T9" fmla="*/ 27 h 63"/>
                <a:gd name="T10" fmla="*/ 39 w 60"/>
                <a:gd name="T11" fmla="*/ 40 h 63"/>
                <a:gd name="T12" fmla="*/ 35 w 60"/>
                <a:gd name="T13" fmla="*/ 56 h 63"/>
                <a:gd name="T14" fmla="*/ 36 w 60"/>
                <a:gd name="T15" fmla="*/ 63 h 63"/>
                <a:gd name="T16" fmla="*/ 31 w 60"/>
                <a:gd name="T17" fmla="*/ 63 h 63"/>
                <a:gd name="T18" fmla="*/ 18 w 60"/>
                <a:gd name="T19" fmla="*/ 60 h 63"/>
                <a:gd name="T20" fmla="*/ 9 w 60"/>
                <a:gd name="T21" fmla="*/ 53 h 63"/>
                <a:gd name="T22" fmla="*/ 2 w 60"/>
                <a:gd name="T23" fmla="*/ 43 h 63"/>
                <a:gd name="T24" fmla="*/ 0 w 60"/>
                <a:gd name="T25" fmla="*/ 31 h 63"/>
                <a:gd name="T26" fmla="*/ 2 w 60"/>
                <a:gd name="T27" fmla="*/ 18 h 63"/>
                <a:gd name="T28" fmla="*/ 9 w 60"/>
                <a:gd name="T29" fmla="*/ 9 h 63"/>
                <a:gd name="T30" fmla="*/ 18 w 60"/>
                <a:gd name="T31" fmla="*/ 2 h 63"/>
                <a:gd name="T32" fmla="*/ 31 w 60"/>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3">
                  <a:moveTo>
                    <a:pt x="31" y="0"/>
                  </a:moveTo>
                  <a:lnTo>
                    <a:pt x="43" y="2"/>
                  </a:lnTo>
                  <a:lnTo>
                    <a:pt x="53" y="9"/>
                  </a:lnTo>
                  <a:lnTo>
                    <a:pt x="60" y="18"/>
                  </a:lnTo>
                  <a:lnTo>
                    <a:pt x="47" y="27"/>
                  </a:lnTo>
                  <a:lnTo>
                    <a:pt x="39" y="40"/>
                  </a:lnTo>
                  <a:lnTo>
                    <a:pt x="35" y="56"/>
                  </a:lnTo>
                  <a:lnTo>
                    <a:pt x="36" y="63"/>
                  </a:lnTo>
                  <a:lnTo>
                    <a:pt x="31" y="63"/>
                  </a:lnTo>
                  <a:lnTo>
                    <a:pt x="18" y="60"/>
                  </a:lnTo>
                  <a:lnTo>
                    <a:pt x="9" y="53"/>
                  </a:lnTo>
                  <a:lnTo>
                    <a:pt x="2" y="43"/>
                  </a:lnTo>
                  <a:lnTo>
                    <a:pt x="0" y="31"/>
                  </a:lnTo>
                  <a:lnTo>
                    <a:pt x="2" y="18"/>
                  </a:lnTo>
                  <a:lnTo>
                    <a:pt x="9" y="9"/>
                  </a:lnTo>
                  <a:lnTo>
                    <a:pt x="18" y="2"/>
                  </a:lnTo>
                  <a:lnTo>
                    <a:pt x="3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7" name="Freeform 11"/>
            <p:cNvSpPr>
              <a:spLocks/>
            </p:cNvSpPr>
            <p:nvPr/>
          </p:nvSpPr>
          <p:spPr bwMode="auto">
            <a:xfrm>
              <a:off x="4953011" y="1655765"/>
              <a:ext cx="92075" cy="161925"/>
            </a:xfrm>
            <a:custGeom>
              <a:avLst/>
              <a:gdLst>
                <a:gd name="T0" fmla="*/ 30 w 58"/>
                <a:gd name="T1" fmla="*/ 0 h 102"/>
                <a:gd name="T2" fmla="*/ 41 w 58"/>
                <a:gd name="T3" fmla="*/ 12 h 102"/>
                <a:gd name="T4" fmla="*/ 51 w 58"/>
                <a:gd name="T5" fmla="*/ 28 h 102"/>
                <a:gd name="T6" fmla="*/ 56 w 58"/>
                <a:gd name="T7" fmla="*/ 47 h 102"/>
                <a:gd name="T8" fmla="*/ 58 w 58"/>
                <a:gd name="T9" fmla="*/ 70 h 102"/>
                <a:gd name="T10" fmla="*/ 55 w 58"/>
                <a:gd name="T11" fmla="*/ 83 h 102"/>
                <a:gd name="T12" fmla="*/ 47 w 58"/>
                <a:gd name="T13" fmla="*/ 93 h 102"/>
                <a:gd name="T14" fmla="*/ 34 w 58"/>
                <a:gd name="T15" fmla="*/ 102 h 102"/>
                <a:gd name="T16" fmla="*/ 34 w 58"/>
                <a:gd name="T17" fmla="*/ 100 h 102"/>
                <a:gd name="T18" fmla="*/ 31 w 58"/>
                <a:gd name="T19" fmla="*/ 76 h 102"/>
                <a:gd name="T20" fmla="*/ 24 w 58"/>
                <a:gd name="T21" fmla="*/ 54 h 102"/>
                <a:gd name="T22" fmla="*/ 14 w 58"/>
                <a:gd name="T23" fmla="*/ 36 h 102"/>
                <a:gd name="T24" fmla="*/ 0 w 58"/>
                <a:gd name="T25" fmla="*/ 21 h 102"/>
                <a:gd name="T26" fmla="*/ 2 w 58"/>
                <a:gd name="T27" fmla="*/ 16 h 102"/>
                <a:gd name="T28" fmla="*/ 5 w 58"/>
                <a:gd name="T29" fmla="*/ 12 h 102"/>
                <a:gd name="T30" fmla="*/ 18 w 58"/>
                <a:gd name="T31" fmla="*/ 8 h 102"/>
                <a:gd name="T32" fmla="*/ 30 w 58"/>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102">
                  <a:moveTo>
                    <a:pt x="30" y="0"/>
                  </a:moveTo>
                  <a:lnTo>
                    <a:pt x="41" y="12"/>
                  </a:lnTo>
                  <a:lnTo>
                    <a:pt x="51" y="28"/>
                  </a:lnTo>
                  <a:lnTo>
                    <a:pt x="56" y="47"/>
                  </a:lnTo>
                  <a:lnTo>
                    <a:pt x="58" y="70"/>
                  </a:lnTo>
                  <a:lnTo>
                    <a:pt x="55" y="83"/>
                  </a:lnTo>
                  <a:lnTo>
                    <a:pt x="47" y="93"/>
                  </a:lnTo>
                  <a:lnTo>
                    <a:pt x="34" y="102"/>
                  </a:lnTo>
                  <a:lnTo>
                    <a:pt x="34" y="100"/>
                  </a:lnTo>
                  <a:lnTo>
                    <a:pt x="31" y="76"/>
                  </a:lnTo>
                  <a:lnTo>
                    <a:pt x="24" y="54"/>
                  </a:lnTo>
                  <a:lnTo>
                    <a:pt x="14" y="36"/>
                  </a:lnTo>
                  <a:lnTo>
                    <a:pt x="0" y="21"/>
                  </a:lnTo>
                  <a:lnTo>
                    <a:pt x="2" y="16"/>
                  </a:lnTo>
                  <a:lnTo>
                    <a:pt x="5" y="12"/>
                  </a:lnTo>
                  <a:lnTo>
                    <a:pt x="18" y="8"/>
                  </a:lnTo>
                  <a:lnTo>
                    <a:pt x="3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8" name="Freeform 12"/>
            <p:cNvSpPr>
              <a:spLocks/>
            </p:cNvSpPr>
            <p:nvPr/>
          </p:nvSpPr>
          <p:spPr bwMode="auto">
            <a:xfrm>
              <a:off x="4913323" y="1565277"/>
              <a:ext cx="95250" cy="100013"/>
            </a:xfrm>
            <a:custGeom>
              <a:avLst/>
              <a:gdLst>
                <a:gd name="T0" fmla="*/ 28 w 60"/>
                <a:gd name="T1" fmla="*/ 0 h 63"/>
                <a:gd name="T2" fmla="*/ 40 w 60"/>
                <a:gd name="T3" fmla="*/ 2 h 63"/>
                <a:gd name="T4" fmla="*/ 51 w 60"/>
                <a:gd name="T5" fmla="*/ 9 h 63"/>
                <a:gd name="T6" fmla="*/ 57 w 60"/>
                <a:gd name="T7" fmla="*/ 18 h 63"/>
                <a:gd name="T8" fmla="*/ 60 w 60"/>
                <a:gd name="T9" fmla="*/ 31 h 63"/>
                <a:gd name="T10" fmla="*/ 56 w 60"/>
                <a:gd name="T11" fmla="*/ 46 h 63"/>
                <a:gd name="T12" fmla="*/ 46 w 60"/>
                <a:gd name="T13" fmla="*/ 57 h 63"/>
                <a:gd name="T14" fmla="*/ 31 w 60"/>
                <a:gd name="T15" fmla="*/ 63 h 63"/>
                <a:gd name="T16" fmla="*/ 31 w 60"/>
                <a:gd name="T17" fmla="*/ 56 h 63"/>
                <a:gd name="T18" fmla="*/ 28 w 60"/>
                <a:gd name="T19" fmla="*/ 42 h 63"/>
                <a:gd name="T20" fmla="*/ 22 w 60"/>
                <a:gd name="T21" fmla="*/ 30 h 63"/>
                <a:gd name="T22" fmla="*/ 13 w 60"/>
                <a:gd name="T23" fmla="*/ 22 h 63"/>
                <a:gd name="T24" fmla="*/ 0 w 60"/>
                <a:gd name="T25" fmla="*/ 17 h 63"/>
                <a:gd name="T26" fmla="*/ 6 w 60"/>
                <a:gd name="T27" fmla="*/ 8 h 63"/>
                <a:gd name="T28" fmla="*/ 17 w 60"/>
                <a:gd name="T29" fmla="*/ 1 h 63"/>
                <a:gd name="T30" fmla="*/ 28 w 60"/>
                <a:gd name="T3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3">
                  <a:moveTo>
                    <a:pt x="28" y="0"/>
                  </a:moveTo>
                  <a:lnTo>
                    <a:pt x="40" y="2"/>
                  </a:lnTo>
                  <a:lnTo>
                    <a:pt x="51" y="9"/>
                  </a:lnTo>
                  <a:lnTo>
                    <a:pt x="57" y="18"/>
                  </a:lnTo>
                  <a:lnTo>
                    <a:pt x="60" y="31"/>
                  </a:lnTo>
                  <a:lnTo>
                    <a:pt x="56" y="46"/>
                  </a:lnTo>
                  <a:lnTo>
                    <a:pt x="46" y="57"/>
                  </a:lnTo>
                  <a:lnTo>
                    <a:pt x="31" y="63"/>
                  </a:lnTo>
                  <a:lnTo>
                    <a:pt x="31" y="56"/>
                  </a:lnTo>
                  <a:lnTo>
                    <a:pt x="28" y="42"/>
                  </a:lnTo>
                  <a:lnTo>
                    <a:pt x="22" y="30"/>
                  </a:lnTo>
                  <a:lnTo>
                    <a:pt x="13" y="22"/>
                  </a:lnTo>
                  <a:lnTo>
                    <a:pt x="0" y="17"/>
                  </a:lnTo>
                  <a:lnTo>
                    <a:pt x="6" y="8"/>
                  </a:lnTo>
                  <a:lnTo>
                    <a:pt x="17" y="1"/>
                  </a:lnTo>
                  <a:lnTo>
                    <a:pt x="28"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69" name="Freeform 13"/>
            <p:cNvSpPr>
              <a:spLocks/>
            </p:cNvSpPr>
            <p:nvPr/>
          </p:nvSpPr>
          <p:spPr bwMode="auto">
            <a:xfrm>
              <a:off x="4805373" y="1700215"/>
              <a:ext cx="185738" cy="180975"/>
            </a:xfrm>
            <a:custGeom>
              <a:avLst/>
              <a:gdLst>
                <a:gd name="T0" fmla="*/ 31 w 117"/>
                <a:gd name="T1" fmla="*/ 0 h 114"/>
                <a:gd name="T2" fmla="*/ 43 w 117"/>
                <a:gd name="T3" fmla="*/ 8 h 114"/>
                <a:gd name="T4" fmla="*/ 59 w 117"/>
                <a:gd name="T5" fmla="*/ 12 h 114"/>
                <a:gd name="T6" fmla="*/ 74 w 117"/>
                <a:gd name="T7" fmla="*/ 8 h 114"/>
                <a:gd name="T8" fmla="*/ 87 w 117"/>
                <a:gd name="T9" fmla="*/ 0 h 114"/>
                <a:gd name="T10" fmla="*/ 100 w 117"/>
                <a:gd name="T11" fmla="*/ 12 h 114"/>
                <a:gd name="T12" fmla="*/ 110 w 117"/>
                <a:gd name="T13" fmla="*/ 29 h 114"/>
                <a:gd name="T14" fmla="*/ 116 w 117"/>
                <a:gd name="T15" fmla="*/ 50 h 114"/>
                <a:gd name="T16" fmla="*/ 117 w 117"/>
                <a:gd name="T17" fmla="*/ 72 h 114"/>
                <a:gd name="T18" fmla="*/ 115 w 117"/>
                <a:gd name="T19" fmla="*/ 85 h 114"/>
                <a:gd name="T20" fmla="*/ 107 w 117"/>
                <a:gd name="T21" fmla="*/ 97 h 114"/>
                <a:gd name="T22" fmla="*/ 94 w 117"/>
                <a:gd name="T23" fmla="*/ 106 h 114"/>
                <a:gd name="T24" fmla="*/ 78 w 117"/>
                <a:gd name="T25" fmla="*/ 112 h 114"/>
                <a:gd name="T26" fmla="*/ 59 w 117"/>
                <a:gd name="T27" fmla="*/ 114 h 114"/>
                <a:gd name="T28" fmla="*/ 40 w 117"/>
                <a:gd name="T29" fmla="*/ 112 h 114"/>
                <a:gd name="T30" fmla="*/ 24 w 117"/>
                <a:gd name="T31" fmla="*/ 107 h 114"/>
                <a:gd name="T32" fmla="*/ 11 w 117"/>
                <a:gd name="T33" fmla="*/ 99 h 114"/>
                <a:gd name="T34" fmla="*/ 4 w 117"/>
                <a:gd name="T35" fmla="*/ 88 h 114"/>
                <a:gd name="T36" fmla="*/ 0 w 117"/>
                <a:gd name="T37" fmla="*/ 72 h 114"/>
                <a:gd name="T38" fmla="*/ 2 w 117"/>
                <a:gd name="T39" fmla="*/ 50 h 114"/>
                <a:gd name="T40" fmla="*/ 9 w 117"/>
                <a:gd name="T41" fmla="*/ 29 h 114"/>
                <a:gd name="T42" fmla="*/ 18 w 117"/>
                <a:gd name="T43" fmla="*/ 12 h 114"/>
                <a:gd name="T44" fmla="*/ 31 w 117"/>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114">
                  <a:moveTo>
                    <a:pt x="31" y="0"/>
                  </a:moveTo>
                  <a:lnTo>
                    <a:pt x="43" y="8"/>
                  </a:lnTo>
                  <a:lnTo>
                    <a:pt x="59" y="12"/>
                  </a:lnTo>
                  <a:lnTo>
                    <a:pt x="74" y="8"/>
                  </a:lnTo>
                  <a:lnTo>
                    <a:pt x="87" y="0"/>
                  </a:lnTo>
                  <a:lnTo>
                    <a:pt x="100" y="12"/>
                  </a:lnTo>
                  <a:lnTo>
                    <a:pt x="110" y="29"/>
                  </a:lnTo>
                  <a:lnTo>
                    <a:pt x="116" y="50"/>
                  </a:lnTo>
                  <a:lnTo>
                    <a:pt x="117" y="72"/>
                  </a:lnTo>
                  <a:lnTo>
                    <a:pt x="115" y="85"/>
                  </a:lnTo>
                  <a:lnTo>
                    <a:pt x="107" y="97"/>
                  </a:lnTo>
                  <a:lnTo>
                    <a:pt x="94" y="106"/>
                  </a:lnTo>
                  <a:lnTo>
                    <a:pt x="78" y="112"/>
                  </a:lnTo>
                  <a:lnTo>
                    <a:pt x="59" y="114"/>
                  </a:lnTo>
                  <a:lnTo>
                    <a:pt x="40" y="112"/>
                  </a:lnTo>
                  <a:lnTo>
                    <a:pt x="24" y="107"/>
                  </a:lnTo>
                  <a:lnTo>
                    <a:pt x="11" y="99"/>
                  </a:lnTo>
                  <a:lnTo>
                    <a:pt x="4" y="88"/>
                  </a:lnTo>
                  <a:lnTo>
                    <a:pt x="0" y="72"/>
                  </a:lnTo>
                  <a:lnTo>
                    <a:pt x="2" y="50"/>
                  </a:lnTo>
                  <a:lnTo>
                    <a:pt x="9" y="29"/>
                  </a:lnTo>
                  <a:lnTo>
                    <a:pt x="18" y="12"/>
                  </a:lnTo>
                  <a:lnTo>
                    <a:pt x="3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70" name="Freeform 14"/>
            <p:cNvSpPr>
              <a:spLocks/>
            </p:cNvSpPr>
            <p:nvPr/>
          </p:nvSpPr>
          <p:spPr bwMode="auto">
            <a:xfrm>
              <a:off x="4846648" y="1600202"/>
              <a:ext cx="106363" cy="106363"/>
            </a:xfrm>
            <a:custGeom>
              <a:avLst/>
              <a:gdLst>
                <a:gd name="T0" fmla="*/ 33 w 67"/>
                <a:gd name="T1" fmla="*/ 0 h 67"/>
                <a:gd name="T2" fmla="*/ 46 w 67"/>
                <a:gd name="T3" fmla="*/ 3 h 67"/>
                <a:gd name="T4" fmla="*/ 56 w 67"/>
                <a:gd name="T5" fmla="*/ 10 h 67"/>
                <a:gd name="T6" fmla="*/ 64 w 67"/>
                <a:gd name="T7" fmla="*/ 21 h 67"/>
                <a:gd name="T8" fmla="*/ 67 w 67"/>
                <a:gd name="T9" fmla="*/ 34 h 67"/>
                <a:gd name="T10" fmla="*/ 64 w 67"/>
                <a:gd name="T11" fmla="*/ 47 h 67"/>
                <a:gd name="T12" fmla="*/ 56 w 67"/>
                <a:gd name="T13" fmla="*/ 58 h 67"/>
                <a:gd name="T14" fmla="*/ 46 w 67"/>
                <a:gd name="T15" fmla="*/ 64 h 67"/>
                <a:gd name="T16" fmla="*/ 33 w 67"/>
                <a:gd name="T17" fmla="*/ 67 h 67"/>
                <a:gd name="T18" fmla="*/ 19 w 67"/>
                <a:gd name="T19" fmla="*/ 64 h 67"/>
                <a:gd name="T20" fmla="*/ 9 w 67"/>
                <a:gd name="T21" fmla="*/ 58 h 67"/>
                <a:gd name="T22" fmla="*/ 2 w 67"/>
                <a:gd name="T23" fmla="*/ 47 h 67"/>
                <a:gd name="T24" fmla="*/ 0 w 67"/>
                <a:gd name="T25" fmla="*/ 34 h 67"/>
                <a:gd name="T26" fmla="*/ 2 w 67"/>
                <a:gd name="T27" fmla="*/ 21 h 67"/>
                <a:gd name="T28" fmla="*/ 9 w 67"/>
                <a:gd name="T29" fmla="*/ 10 h 67"/>
                <a:gd name="T30" fmla="*/ 19 w 67"/>
                <a:gd name="T31" fmla="*/ 3 h 67"/>
                <a:gd name="T32" fmla="*/ 33 w 67"/>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7">
                  <a:moveTo>
                    <a:pt x="33" y="0"/>
                  </a:moveTo>
                  <a:lnTo>
                    <a:pt x="46" y="3"/>
                  </a:lnTo>
                  <a:lnTo>
                    <a:pt x="56" y="10"/>
                  </a:lnTo>
                  <a:lnTo>
                    <a:pt x="64" y="21"/>
                  </a:lnTo>
                  <a:lnTo>
                    <a:pt x="67" y="34"/>
                  </a:lnTo>
                  <a:lnTo>
                    <a:pt x="64" y="47"/>
                  </a:lnTo>
                  <a:lnTo>
                    <a:pt x="56" y="58"/>
                  </a:lnTo>
                  <a:lnTo>
                    <a:pt x="46" y="64"/>
                  </a:lnTo>
                  <a:lnTo>
                    <a:pt x="33" y="67"/>
                  </a:lnTo>
                  <a:lnTo>
                    <a:pt x="19" y="64"/>
                  </a:lnTo>
                  <a:lnTo>
                    <a:pt x="9" y="58"/>
                  </a:lnTo>
                  <a:lnTo>
                    <a:pt x="2" y="47"/>
                  </a:lnTo>
                  <a:lnTo>
                    <a:pt x="0" y="34"/>
                  </a:lnTo>
                  <a:lnTo>
                    <a:pt x="2" y="21"/>
                  </a:lnTo>
                  <a:lnTo>
                    <a:pt x="9" y="10"/>
                  </a:lnTo>
                  <a:lnTo>
                    <a:pt x="19" y="3"/>
                  </a:lnTo>
                  <a:lnTo>
                    <a:pt x="33"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grpSp>
      <p:grpSp>
        <p:nvGrpSpPr>
          <p:cNvPr id="71" name="Group 254"/>
          <p:cNvGrpSpPr/>
          <p:nvPr/>
        </p:nvGrpSpPr>
        <p:grpSpPr>
          <a:xfrm>
            <a:off x="8082023" y="2056546"/>
            <a:ext cx="229041" cy="269790"/>
            <a:chOff x="3336925" y="974725"/>
            <a:chExt cx="258763" cy="304800"/>
          </a:xfrm>
          <a:solidFill>
            <a:schemeClr val="bg1"/>
          </a:solidFill>
        </p:grpSpPr>
        <p:sp>
          <p:nvSpPr>
            <p:cNvPr id="72" name="Freeform 324"/>
            <p:cNvSpPr>
              <a:spLocks/>
            </p:cNvSpPr>
            <p:nvPr/>
          </p:nvSpPr>
          <p:spPr bwMode="auto">
            <a:xfrm>
              <a:off x="3425825" y="1068387"/>
              <a:ext cx="76200" cy="211138"/>
            </a:xfrm>
            <a:custGeom>
              <a:avLst/>
              <a:gdLst>
                <a:gd name="T0" fmla="*/ 11 w 48"/>
                <a:gd name="T1" fmla="*/ 0 h 133"/>
                <a:gd name="T2" fmla="*/ 36 w 48"/>
                <a:gd name="T3" fmla="*/ 0 h 133"/>
                <a:gd name="T4" fmla="*/ 40 w 48"/>
                <a:gd name="T5" fmla="*/ 2 h 133"/>
                <a:gd name="T6" fmla="*/ 45 w 48"/>
                <a:gd name="T7" fmla="*/ 5 h 133"/>
                <a:gd name="T8" fmla="*/ 48 w 48"/>
                <a:gd name="T9" fmla="*/ 8 h 133"/>
                <a:gd name="T10" fmla="*/ 48 w 48"/>
                <a:gd name="T11" fmla="*/ 13 h 133"/>
                <a:gd name="T12" fmla="*/ 48 w 48"/>
                <a:gd name="T13" fmla="*/ 121 h 133"/>
                <a:gd name="T14" fmla="*/ 48 w 48"/>
                <a:gd name="T15" fmla="*/ 125 h 133"/>
                <a:gd name="T16" fmla="*/ 45 w 48"/>
                <a:gd name="T17" fmla="*/ 130 h 133"/>
                <a:gd name="T18" fmla="*/ 40 w 48"/>
                <a:gd name="T19" fmla="*/ 133 h 133"/>
                <a:gd name="T20" fmla="*/ 36 w 48"/>
                <a:gd name="T21" fmla="*/ 133 h 133"/>
                <a:gd name="T22" fmla="*/ 11 w 48"/>
                <a:gd name="T23" fmla="*/ 133 h 133"/>
                <a:gd name="T24" fmla="*/ 7 w 48"/>
                <a:gd name="T25" fmla="*/ 133 h 133"/>
                <a:gd name="T26" fmla="*/ 4 w 48"/>
                <a:gd name="T27" fmla="*/ 130 h 133"/>
                <a:gd name="T28" fmla="*/ 1 w 48"/>
                <a:gd name="T29" fmla="*/ 125 h 133"/>
                <a:gd name="T30" fmla="*/ 0 w 48"/>
                <a:gd name="T31" fmla="*/ 121 h 133"/>
                <a:gd name="T32" fmla="*/ 0 w 48"/>
                <a:gd name="T33" fmla="*/ 13 h 133"/>
                <a:gd name="T34" fmla="*/ 1 w 48"/>
                <a:gd name="T35" fmla="*/ 8 h 133"/>
                <a:gd name="T36" fmla="*/ 4 w 48"/>
                <a:gd name="T37" fmla="*/ 5 h 133"/>
                <a:gd name="T38" fmla="*/ 7 w 48"/>
                <a:gd name="T39" fmla="*/ 2 h 133"/>
                <a:gd name="T40" fmla="*/ 11 w 48"/>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133">
                  <a:moveTo>
                    <a:pt x="11" y="0"/>
                  </a:moveTo>
                  <a:lnTo>
                    <a:pt x="36" y="0"/>
                  </a:lnTo>
                  <a:lnTo>
                    <a:pt x="40" y="2"/>
                  </a:lnTo>
                  <a:lnTo>
                    <a:pt x="45" y="5"/>
                  </a:lnTo>
                  <a:lnTo>
                    <a:pt x="48" y="8"/>
                  </a:lnTo>
                  <a:lnTo>
                    <a:pt x="48" y="13"/>
                  </a:lnTo>
                  <a:lnTo>
                    <a:pt x="48" y="121"/>
                  </a:lnTo>
                  <a:lnTo>
                    <a:pt x="48" y="125"/>
                  </a:lnTo>
                  <a:lnTo>
                    <a:pt x="45" y="130"/>
                  </a:lnTo>
                  <a:lnTo>
                    <a:pt x="40" y="133"/>
                  </a:lnTo>
                  <a:lnTo>
                    <a:pt x="36" y="133"/>
                  </a:lnTo>
                  <a:lnTo>
                    <a:pt x="11" y="133"/>
                  </a:lnTo>
                  <a:lnTo>
                    <a:pt x="7" y="133"/>
                  </a:lnTo>
                  <a:lnTo>
                    <a:pt x="4" y="130"/>
                  </a:lnTo>
                  <a:lnTo>
                    <a:pt x="1" y="125"/>
                  </a:lnTo>
                  <a:lnTo>
                    <a:pt x="0" y="121"/>
                  </a:lnTo>
                  <a:lnTo>
                    <a:pt x="0" y="13"/>
                  </a:lnTo>
                  <a:lnTo>
                    <a:pt x="1" y="8"/>
                  </a:lnTo>
                  <a:lnTo>
                    <a:pt x="4" y="5"/>
                  </a:lnTo>
                  <a:lnTo>
                    <a:pt x="7" y="2"/>
                  </a:lnTo>
                  <a:lnTo>
                    <a:pt x="1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73" name="Freeform 325"/>
            <p:cNvSpPr>
              <a:spLocks/>
            </p:cNvSpPr>
            <p:nvPr/>
          </p:nvSpPr>
          <p:spPr bwMode="auto">
            <a:xfrm>
              <a:off x="3519488" y="974725"/>
              <a:ext cx="76200" cy="304800"/>
            </a:xfrm>
            <a:custGeom>
              <a:avLst/>
              <a:gdLst>
                <a:gd name="T0" fmla="*/ 13 w 48"/>
                <a:gd name="T1" fmla="*/ 0 h 192"/>
                <a:gd name="T2" fmla="*/ 37 w 48"/>
                <a:gd name="T3" fmla="*/ 0 h 192"/>
                <a:gd name="T4" fmla="*/ 41 w 48"/>
                <a:gd name="T5" fmla="*/ 1 h 192"/>
                <a:gd name="T6" fmla="*/ 45 w 48"/>
                <a:gd name="T7" fmla="*/ 4 h 192"/>
                <a:gd name="T8" fmla="*/ 48 w 48"/>
                <a:gd name="T9" fmla="*/ 7 h 192"/>
                <a:gd name="T10" fmla="*/ 48 w 48"/>
                <a:gd name="T11" fmla="*/ 11 h 192"/>
                <a:gd name="T12" fmla="*/ 48 w 48"/>
                <a:gd name="T13" fmla="*/ 180 h 192"/>
                <a:gd name="T14" fmla="*/ 48 w 48"/>
                <a:gd name="T15" fmla="*/ 184 h 192"/>
                <a:gd name="T16" fmla="*/ 45 w 48"/>
                <a:gd name="T17" fmla="*/ 189 h 192"/>
                <a:gd name="T18" fmla="*/ 41 w 48"/>
                <a:gd name="T19" fmla="*/ 192 h 192"/>
                <a:gd name="T20" fmla="*/ 37 w 48"/>
                <a:gd name="T21" fmla="*/ 192 h 192"/>
                <a:gd name="T22" fmla="*/ 13 w 48"/>
                <a:gd name="T23" fmla="*/ 192 h 192"/>
                <a:gd name="T24" fmla="*/ 9 w 48"/>
                <a:gd name="T25" fmla="*/ 192 h 192"/>
                <a:gd name="T26" fmla="*/ 5 w 48"/>
                <a:gd name="T27" fmla="*/ 189 h 192"/>
                <a:gd name="T28" fmla="*/ 2 w 48"/>
                <a:gd name="T29" fmla="*/ 184 h 192"/>
                <a:gd name="T30" fmla="*/ 0 w 48"/>
                <a:gd name="T31" fmla="*/ 180 h 192"/>
                <a:gd name="T32" fmla="*/ 0 w 48"/>
                <a:gd name="T33" fmla="*/ 11 h 192"/>
                <a:gd name="T34" fmla="*/ 2 w 48"/>
                <a:gd name="T35" fmla="*/ 7 h 192"/>
                <a:gd name="T36" fmla="*/ 5 w 48"/>
                <a:gd name="T37" fmla="*/ 4 h 192"/>
                <a:gd name="T38" fmla="*/ 9 w 48"/>
                <a:gd name="T39" fmla="*/ 1 h 192"/>
                <a:gd name="T40" fmla="*/ 13 w 48"/>
                <a:gd name="T4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192">
                  <a:moveTo>
                    <a:pt x="13" y="0"/>
                  </a:moveTo>
                  <a:lnTo>
                    <a:pt x="37" y="0"/>
                  </a:lnTo>
                  <a:lnTo>
                    <a:pt x="41" y="1"/>
                  </a:lnTo>
                  <a:lnTo>
                    <a:pt x="45" y="4"/>
                  </a:lnTo>
                  <a:lnTo>
                    <a:pt x="48" y="7"/>
                  </a:lnTo>
                  <a:lnTo>
                    <a:pt x="48" y="11"/>
                  </a:lnTo>
                  <a:lnTo>
                    <a:pt x="48" y="180"/>
                  </a:lnTo>
                  <a:lnTo>
                    <a:pt x="48" y="184"/>
                  </a:lnTo>
                  <a:lnTo>
                    <a:pt x="45" y="189"/>
                  </a:lnTo>
                  <a:lnTo>
                    <a:pt x="41" y="192"/>
                  </a:lnTo>
                  <a:lnTo>
                    <a:pt x="37" y="192"/>
                  </a:lnTo>
                  <a:lnTo>
                    <a:pt x="13" y="192"/>
                  </a:lnTo>
                  <a:lnTo>
                    <a:pt x="9" y="192"/>
                  </a:lnTo>
                  <a:lnTo>
                    <a:pt x="5" y="189"/>
                  </a:lnTo>
                  <a:lnTo>
                    <a:pt x="2" y="184"/>
                  </a:lnTo>
                  <a:lnTo>
                    <a:pt x="0" y="180"/>
                  </a:lnTo>
                  <a:lnTo>
                    <a:pt x="0" y="11"/>
                  </a:lnTo>
                  <a:lnTo>
                    <a:pt x="2" y="7"/>
                  </a:lnTo>
                  <a:lnTo>
                    <a:pt x="5" y="4"/>
                  </a:lnTo>
                  <a:lnTo>
                    <a:pt x="9" y="1"/>
                  </a:lnTo>
                  <a:lnTo>
                    <a:pt x="13"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74" name="Freeform 326"/>
            <p:cNvSpPr>
              <a:spLocks/>
            </p:cNvSpPr>
            <p:nvPr/>
          </p:nvSpPr>
          <p:spPr bwMode="auto">
            <a:xfrm>
              <a:off x="3336925" y="1127125"/>
              <a:ext cx="76200" cy="152400"/>
            </a:xfrm>
            <a:custGeom>
              <a:avLst/>
              <a:gdLst>
                <a:gd name="T0" fmla="*/ 12 w 48"/>
                <a:gd name="T1" fmla="*/ 0 h 96"/>
                <a:gd name="T2" fmla="*/ 35 w 48"/>
                <a:gd name="T3" fmla="*/ 0 h 96"/>
                <a:gd name="T4" fmla="*/ 41 w 48"/>
                <a:gd name="T5" fmla="*/ 1 h 96"/>
                <a:gd name="T6" fmla="*/ 44 w 48"/>
                <a:gd name="T7" fmla="*/ 4 h 96"/>
                <a:gd name="T8" fmla="*/ 47 w 48"/>
                <a:gd name="T9" fmla="*/ 7 h 96"/>
                <a:gd name="T10" fmla="*/ 48 w 48"/>
                <a:gd name="T11" fmla="*/ 11 h 96"/>
                <a:gd name="T12" fmla="*/ 48 w 48"/>
                <a:gd name="T13" fmla="*/ 84 h 96"/>
                <a:gd name="T14" fmla="*/ 47 w 48"/>
                <a:gd name="T15" fmla="*/ 88 h 96"/>
                <a:gd name="T16" fmla="*/ 44 w 48"/>
                <a:gd name="T17" fmla="*/ 93 h 96"/>
                <a:gd name="T18" fmla="*/ 41 w 48"/>
                <a:gd name="T19" fmla="*/ 96 h 96"/>
                <a:gd name="T20" fmla="*/ 35 w 48"/>
                <a:gd name="T21" fmla="*/ 96 h 96"/>
                <a:gd name="T22" fmla="*/ 12 w 48"/>
                <a:gd name="T23" fmla="*/ 96 h 96"/>
                <a:gd name="T24" fmla="*/ 8 w 48"/>
                <a:gd name="T25" fmla="*/ 96 h 96"/>
                <a:gd name="T26" fmla="*/ 3 w 48"/>
                <a:gd name="T27" fmla="*/ 93 h 96"/>
                <a:gd name="T28" fmla="*/ 0 w 48"/>
                <a:gd name="T29" fmla="*/ 88 h 96"/>
                <a:gd name="T30" fmla="*/ 0 w 48"/>
                <a:gd name="T31" fmla="*/ 84 h 96"/>
                <a:gd name="T32" fmla="*/ 0 w 48"/>
                <a:gd name="T33" fmla="*/ 11 h 96"/>
                <a:gd name="T34" fmla="*/ 0 w 48"/>
                <a:gd name="T35" fmla="*/ 7 h 96"/>
                <a:gd name="T36" fmla="*/ 3 w 48"/>
                <a:gd name="T37" fmla="*/ 4 h 96"/>
                <a:gd name="T38" fmla="*/ 8 w 48"/>
                <a:gd name="T39" fmla="*/ 1 h 96"/>
                <a:gd name="T40" fmla="*/ 12 w 48"/>
                <a:gd name="T4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96">
                  <a:moveTo>
                    <a:pt x="12" y="0"/>
                  </a:moveTo>
                  <a:lnTo>
                    <a:pt x="35" y="0"/>
                  </a:lnTo>
                  <a:lnTo>
                    <a:pt x="41" y="1"/>
                  </a:lnTo>
                  <a:lnTo>
                    <a:pt x="44" y="4"/>
                  </a:lnTo>
                  <a:lnTo>
                    <a:pt x="47" y="7"/>
                  </a:lnTo>
                  <a:lnTo>
                    <a:pt x="48" y="11"/>
                  </a:lnTo>
                  <a:lnTo>
                    <a:pt x="48" y="84"/>
                  </a:lnTo>
                  <a:lnTo>
                    <a:pt x="47" y="88"/>
                  </a:lnTo>
                  <a:lnTo>
                    <a:pt x="44" y="93"/>
                  </a:lnTo>
                  <a:lnTo>
                    <a:pt x="41" y="96"/>
                  </a:lnTo>
                  <a:lnTo>
                    <a:pt x="35" y="96"/>
                  </a:lnTo>
                  <a:lnTo>
                    <a:pt x="12" y="96"/>
                  </a:lnTo>
                  <a:lnTo>
                    <a:pt x="8" y="96"/>
                  </a:lnTo>
                  <a:lnTo>
                    <a:pt x="3" y="93"/>
                  </a:lnTo>
                  <a:lnTo>
                    <a:pt x="0" y="88"/>
                  </a:lnTo>
                  <a:lnTo>
                    <a:pt x="0" y="84"/>
                  </a:lnTo>
                  <a:lnTo>
                    <a:pt x="0" y="11"/>
                  </a:lnTo>
                  <a:lnTo>
                    <a:pt x="0" y="7"/>
                  </a:lnTo>
                  <a:lnTo>
                    <a:pt x="3" y="4"/>
                  </a:lnTo>
                  <a:lnTo>
                    <a:pt x="8" y="1"/>
                  </a:lnTo>
                  <a:lnTo>
                    <a:pt x="12"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grpSp>
      <p:sp>
        <p:nvSpPr>
          <p:cNvPr id="75" name="Freeform 424"/>
          <p:cNvSpPr>
            <a:spLocks noEditPoints="1"/>
          </p:cNvSpPr>
          <p:nvPr/>
        </p:nvSpPr>
        <p:spPr bwMode="auto">
          <a:xfrm>
            <a:off x="8103098" y="2514415"/>
            <a:ext cx="186886" cy="293678"/>
          </a:xfrm>
          <a:custGeom>
            <a:avLst/>
            <a:gdLst>
              <a:gd name="T0" fmla="*/ 62 w 133"/>
              <a:gd name="T1" fmla="*/ 180 h 209"/>
              <a:gd name="T2" fmla="*/ 54 w 133"/>
              <a:gd name="T3" fmla="*/ 186 h 209"/>
              <a:gd name="T4" fmla="*/ 54 w 133"/>
              <a:gd name="T5" fmla="*/ 198 h 209"/>
              <a:gd name="T6" fmla="*/ 62 w 133"/>
              <a:gd name="T7" fmla="*/ 204 h 209"/>
              <a:gd name="T8" fmla="*/ 73 w 133"/>
              <a:gd name="T9" fmla="*/ 204 h 209"/>
              <a:gd name="T10" fmla="*/ 79 w 133"/>
              <a:gd name="T11" fmla="*/ 198 h 209"/>
              <a:gd name="T12" fmla="*/ 79 w 133"/>
              <a:gd name="T13" fmla="*/ 186 h 209"/>
              <a:gd name="T14" fmla="*/ 73 w 133"/>
              <a:gd name="T15" fmla="*/ 180 h 209"/>
              <a:gd name="T16" fmla="*/ 62 w 133"/>
              <a:gd name="T17" fmla="*/ 180 h 209"/>
              <a:gd name="T18" fmla="*/ 19 w 133"/>
              <a:gd name="T19" fmla="*/ 36 h 209"/>
              <a:gd name="T20" fmla="*/ 19 w 133"/>
              <a:gd name="T21" fmla="*/ 174 h 209"/>
              <a:gd name="T22" fmla="*/ 115 w 133"/>
              <a:gd name="T23" fmla="*/ 174 h 209"/>
              <a:gd name="T24" fmla="*/ 115 w 133"/>
              <a:gd name="T25" fmla="*/ 36 h 209"/>
              <a:gd name="T26" fmla="*/ 19 w 133"/>
              <a:gd name="T27" fmla="*/ 36 h 209"/>
              <a:gd name="T28" fmla="*/ 43 w 133"/>
              <a:gd name="T29" fmla="*/ 12 h 209"/>
              <a:gd name="T30" fmla="*/ 43 w 133"/>
              <a:gd name="T31" fmla="*/ 25 h 209"/>
              <a:gd name="T32" fmla="*/ 91 w 133"/>
              <a:gd name="T33" fmla="*/ 25 h 209"/>
              <a:gd name="T34" fmla="*/ 91 w 133"/>
              <a:gd name="T35" fmla="*/ 12 h 209"/>
              <a:gd name="T36" fmla="*/ 43 w 133"/>
              <a:gd name="T37" fmla="*/ 12 h 209"/>
              <a:gd name="T38" fmla="*/ 14 w 133"/>
              <a:gd name="T39" fmla="*/ 0 h 209"/>
              <a:gd name="T40" fmla="*/ 121 w 133"/>
              <a:gd name="T41" fmla="*/ 0 h 209"/>
              <a:gd name="T42" fmla="*/ 126 w 133"/>
              <a:gd name="T43" fmla="*/ 1 h 209"/>
              <a:gd name="T44" fmla="*/ 130 w 133"/>
              <a:gd name="T45" fmla="*/ 3 h 209"/>
              <a:gd name="T46" fmla="*/ 131 w 133"/>
              <a:gd name="T47" fmla="*/ 7 h 209"/>
              <a:gd name="T48" fmla="*/ 133 w 133"/>
              <a:gd name="T49" fmla="*/ 12 h 209"/>
              <a:gd name="T50" fmla="*/ 133 w 133"/>
              <a:gd name="T51" fmla="*/ 198 h 209"/>
              <a:gd name="T52" fmla="*/ 131 w 133"/>
              <a:gd name="T53" fmla="*/ 202 h 209"/>
              <a:gd name="T54" fmla="*/ 130 w 133"/>
              <a:gd name="T55" fmla="*/ 206 h 209"/>
              <a:gd name="T56" fmla="*/ 126 w 133"/>
              <a:gd name="T57" fmla="*/ 209 h 209"/>
              <a:gd name="T58" fmla="*/ 121 w 133"/>
              <a:gd name="T59" fmla="*/ 209 h 209"/>
              <a:gd name="T60" fmla="*/ 14 w 133"/>
              <a:gd name="T61" fmla="*/ 209 h 209"/>
              <a:gd name="T62" fmla="*/ 8 w 133"/>
              <a:gd name="T63" fmla="*/ 209 h 209"/>
              <a:gd name="T64" fmla="*/ 5 w 133"/>
              <a:gd name="T65" fmla="*/ 206 h 209"/>
              <a:gd name="T66" fmla="*/ 2 w 133"/>
              <a:gd name="T67" fmla="*/ 202 h 209"/>
              <a:gd name="T68" fmla="*/ 0 w 133"/>
              <a:gd name="T69" fmla="*/ 198 h 209"/>
              <a:gd name="T70" fmla="*/ 0 w 133"/>
              <a:gd name="T71" fmla="*/ 12 h 209"/>
              <a:gd name="T72" fmla="*/ 2 w 133"/>
              <a:gd name="T73" fmla="*/ 7 h 209"/>
              <a:gd name="T74" fmla="*/ 5 w 133"/>
              <a:gd name="T75" fmla="*/ 3 h 209"/>
              <a:gd name="T76" fmla="*/ 8 w 133"/>
              <a:gd name="T77" fmla="*/ 1 h 209"/>
              <a:gd name="T78" fmla="*/ 14 w 133"/>
              <a:gd name="T7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3" h="209">
                <a:moveTo>
                  <a:pt x="62" y="180"/>
                </a:moveTo>
                <a:lnTo>
                  <a:pt x="54" y="186"/>
                </a:lnTo>
                <a:lnTo>
                  <a:pt x="54" y="198"/>
                </a:lnTo>
                <a:lnTo>
                  <a:pt x="62" y="204"/>
                </a:lnTo>
                <a:lnTo>
                  <a:pt x="73" y="204"/>
                </a:lnTo>
                <a:lnTo>
                  <a:pt x="79" y="198"/>
                </a:lnTo>
                <a:lnTo>
                  <a:pt x="79" y="186"/>
                </a:lnTo>
                <a:lnTo>
                  <a:pt x="73" y="180"/>
                </a:lnTo>
                <a:lnTo>
                  <a:pt x="62" y="180"/>
                </a:lnTo>
                <a:close/>
                <a:moveTo>
                  <a:pt x="19" y="36"/>
                </a:moveTo>
                <a:lnTo>
                  <a:pt x="19" y="174"/>
                </a:lnTo>
                <a:lnTo>
                  <a:pt x="115" y="174"/>
                </a:lnTo>
                <a:lnTo>
                  <a:pt x="115" y="36"/>
                </a:lnTo>
                <a:lnTo>
                  <a:pt x="19" y="36"/>
                </a:lnTo>
                <a:close/>
                <a:moveTo>
                  <a:pt x="43" y="12"/>
                </a:moveTo>
                <a:lnTo>
                  <a:pt x="43" y="25"/>
                </a:lnTo>
                <a:lnTo>
                  <a:pt x="91" y="25"/>
                </a:lnTo>
                <a:lnTo>
                  <a:pt x="91" y="12"/>
                </a:lnTo>
                <a:lnTo>
                  <a:pt x="43" y="12"/>
                </a:lnTo>
                <a:close/>
                <a:moveTo>
                  <a:pt x="14" y="0"/>
                </a:moveTo>
                <a:lnTo>
                  <a:pt x="121" y="0"/>
                </a:lnTo>
                <a:lnTo>
                  <a:pt x="126" y="1"/>
                </a:lnTo>
                <a:lnTo>
                  <a:pt x="130" y="3"/>
                </a:lnTo>
                <a:lnTo>
                  <a:pt x="131" y="7"/>
                </a:lnTo>
                <a:lnTo>
                  <a:pt x="133" y="12"/>
                </a:lnTo>
                <a:lnTo>
                  <a:pt x="133" y="198"/>
                </a:lnTo>
                <a:lnTo>
                  <a:pt x="131" y="202"/>
                </a:lnTo>
                <a:lnTo>
                  <a:pt x="130" y="206"/>
                </a:lnTo>
                <a:lnTo>
                  <a:pt x="126" y="209"/>
                </a:lnTo>
                <a:lnTo>
                  <a:pt x="121" y="209"/>
                </a:lnTo>
                <a:lnTo>
                  <a:pt x="14" y="209"/>
                </a:lnTo>
                <a:lnTo>
                  <a:pt x="8" y="209"/>
                </a:lnTo>
                <a:lnTo>
                  <a:pt x="5" y="206"/>
                </a:lnTo>
                <a:lnTo>
                  <a:pt x="2" y="202"/>
                </a:lnTo>
                <a:lnTo>
                  <a:pt x="0" y="198"/>
                </a:lnTo>
                <a:lnTo>
                  <a:pt x="0" y="12"/>
                </a:lnTo>
                <a:lnTo>
                  <a:pt x="2" y="7"/>
                </a:lnTo>
                <a:lnTo>
                  <a:pt x="5" y="3"/>
                </a:lnTo>
                <a:lnTo>
                  <a:pt x="8" y="1"/>
                </a:lnTo>
                <a:lnTo>
                  <a:pt x="14" y="0"/>
                </a:lnTo>
                <a:close/>
              </a:path>
            </a:pathLst>
          </a:custGeom>
          <a:solidFill>
            <a:schemeClr val="bg1"/>
          </a:solid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grpSp>
        <p:nvGrpSpPr>
          <p:cNvPr id="76" name="Group 259"/>
          <p:cNvGrpSpPr/>
          <p:nvPr/>
        </p:nvGrpSpPr>
        <p:grpSpPr>
          <a:xfrm>
            <a:off x="8061646" y="3010303"/>
            <a:ext cx="269790" cy="265575"/>
            <a:chOff x="2740025" y="2881312"/>
            <a:chExt cx="304800" cy="300038"/>
          </a:xfrm>
          <a:solidFill>
            <a:schemeClr val="bg1"/>
          </a:solidFill>
        </p:grpSpPr>
        <p:sp>
          <p:nvSpPr>
            <p:cNvPr id="77" name="Freeform 405"/>
            <p:cNvSpPr>
              <a:spLocks/>
            </p:cNvSpPr>
            <p:nvPr/>
          </p:nvSpPr>
          <p:spPr bwMode="auto">
            <a:xfrm>
              <a:off x="2740025" y="2941637"/>
              <a:ext cx="61913" cy="80963"/>
            </a:xfrm>
            <a:custGeom>
              <a:avLst/>
              <a:gdLst>
                <a:gd name="T0" fmla="*/ 19 w 39"/>
                <a:gd name="T1" fmla="*/ 0 h 51"/>
                <a:gd name="T2" fmla="*/ 29 w 39"/>
                <a:gd name="T3" fmla="*/ 6 h 51"/>
                <a:gd name="T4" fmla="*/ 39 w 39"/>
                <a:gd name="T5" fmla="*/ 10 h 51"/>
                <a:gd name="T6" fmla="*/ 33 w 39"/>
                <a:gd name="T7" fmla="*/ 29 h 51"/>
                <a:gd name="T8" fmla="*/ 30 w 39"/>
                <a:gd name="T9" fmla="*/ 51 h 51"/>
                <a:gd name="T10" fmla="*/ 0 w 39"/>
                <a:gd name="T11" fmla="*/ 51 h 51"/>
                <a:gd name="T12" fmla="*/ 5 w 39"/>
                <a:gd name="T13" fmla="*/ 23 h 51"/>
                <a:gd name="T14" fmla="*/ 19 w 39"/>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1">
                  <a:moveTo>
                    <a:pt x="19" y="0"/>
                  </a:moveTo>
                  <a:lnTo>
                    <a:pt x="29" y="6"/>
                  </a:lnTo>
                  <a:lnTo>
                    <a:pt x="39" y="10"/>
                  </a:lnTo>
                  <a:lnTo>
                    <a:pt x="33" y="29"/>
                  </a:lnTo>
                  <a:lnTo>
                    <a:pt x="30" y="51"/>
                  </a:lnTo>
                  <a:lnTo>
                    <a:pt x="0" y="51"/>
                  </a:lnTo>
                  <a:lnTo>
                    <a:pt x="5" y="23"/>
                  </a:lnTo>
                  <a:lnTo>
                    <a:pt x="19"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78" name="Freeform 407"/>
            <p:cNvSpPr>
              <a:spLocks/>
            </p:cNvSpPr>
            <p:nvPr/>
          </p:nvSpPr>
          <p:spPr bwMode="auto">
            <a:xfrm>
              <a:off x="2806700" y="3041650"/>
              <a:ext cx="76200" cy="57150"/>
            </a:xfrm>
            <a:custGeom>
              <a:avLst/>
              <a:gdLst>
                <a:gd name="T0" fmla="*/ 0 w 48"/>
                <a:gd name="T1" fmla="*/ 0 h 36"/>
                <a:gd name="T2" fmla="*/ 48 w 48"/>
                <a:gd name="T3" fmla="*/ 0 h 36"/>
                <a:gd name="T4" fmla="*/ 48 w 48"/>
                <a:gd name="T5" fmla="*/ 30 h 36"/>
                <a:gd name="T6" fmla="*/ 26 w 48"/>
                <a:gd name="T7" fmla="*/ 32 h 36"/>
                <a:gd name="T8" fmla="*/ 9 w 48"/>
                <a:gd name="T9" fmla="*/ 36 h 36"/>
                <a:gd name="T10" fmla="*/ 3 w 48"/>
                <a:gd name="T11" fmla="*/ 20 h 36"/>
                <a:gd name="T12" fmla="*/ 0 w 4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8" h="36">
                  <a:moveTo>
                    <a:pt x="0" y="0"/>
                  </a:moveTo>
                  <a:lnTo>
                    <a:pt x="48" y="0"/>
                  </a:lnTo>
                  <a:lnTo>
                    <a:pt x="48" y="30"/>
                  </a:lnTo>
                  <a:lnTo>
                    <a:pt x="26" y="32"/>
                  </a:lnTo>
                  <a:lnTo>
                    <a:pt x="9" y="36"/>
                  </a:lnTo>
                  <a:lnTo>
                    <a:pt x="3" y="20"/>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79" name="Freeform 408"/>
            <p:cNvSpPr>
              <a:spLocks/>
            </p:cNvSpPr>
            <p:nvPr/>
          </p:nvSpPr>
          <p:spPr bwMode="auto">
            <a:xfrm>
              <a:off x="2900363" y="3108325"/>
              <a:ext cx="55563" cy="60325"/>
            </a:xfrm>
            <a:custGeom>
              <a:avLst/>
              <a:gdLst>
                <a:gd name="T0" fmla="*/ 0 w 35"/>
                <a:gd name="T1" fmla="*/ 0 h 38"/>
                <a:gd name="T2" fmla="*/ 19 w 35"/>
                <a:gd name="T3" fmla="*/ 1 h 38"/>
                <a:gd name="T4" fmla="*/ 35 w 35"/>
                <a:gd name="T5" fmla="*/ 6 h 38"/>
                <a:gd name="T6" fmla="*/ 24 w 35"/>
                <a:gd name="T7" fmla="*/ 20 h 38"/>
                <a:gd name="T8" fmla="*/ 11 w 35"/>
                <a:gd name="T9" fmla="*/ 32 h 38"/>
                <a:gd name="T10" fmla="*/ 0 w 35"/>
                <a:gd name="T11" fmla="*/ 38 h 38"/>
                <a:gd name="T12" fmla="*/ 0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0" y="0"/>
                  </a:moveTo>
                  <a:lnTo>
                    <a:pt x="19" y="1"/>
                  </a:lnTo>
                  <a:lnTo>
                    <a:pt x="35" y="6"/>
                  </a:lnTo>
                  <a:lnTo>
                    <a:pt x="24" y="20"/>
                  </a:lnTo>
                  <a:lnTo>
                    <a:pt x="11" y="32"/>
                  </a:lnTo>
                  <a:lnTo>
                    <a:pt x="0" y="38"/>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0" name="Freeform 409"/>
            <p:cNvSpPr>
              <a:spLocks/>
            </p:cNvSpPr>
            <p:nvPr/>
          </p:nvSpPr>
          <p:spPr bwMode="auto">
            <a:xfrm>
              <a:off x="2806700" y="2965450"/>
              <a:ext cx="76200" cy="57150"/>
            </a:xfrm>
            <a:custGeom>
              <a:avLst/>
              <a:gdLst>
                <a:gd name="T0" fmla="*/ 9 w 48"/>
                <a:gd name="T1" fmla="*/ 0 h 36"/>
                <a:gd name="T2" fmla="*/ 26 w 48"/>
                <a:gd name="T3" fmla="*/ 4 h 36"/>
                <a:gd name="T4" fmla="*/ 48 w 48"/>
                <a:gd name="T5" fmla="*/ 5 h 36"/>
                <a:gd name="T6" fmla="*/ 48 w 48"/>
                <a:gd name="T7" fmla="*/ 36 h 36"/>
                <a:gd name="T8" fmla="*/ 0 w 48"/>
                <a:gd name="T9" fmla="*/ 36 h 36"/>
                <a:gd name="T10" fmla="*/ 3 w 48"/>
                <a:gd name="T11" fmla="*/ 17 h 36"/>
                <a:gd name="T12" fmla="*/ 9 w 4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8" h="36">
                  <a:moveTo>
                    <a:pt x="9" y="0"/>
                  </a:moveTo>
                  <a:lnTo>
                    <a:pt x="26" y="4"/>
                  </a:lnTo>
                  <a:lnTo>
                    <a:pt x="48" y="5"/>
                  </a:lnTo>
                  <a:lnTo>
                    <a:pt x="48" y="36"/>
                  </a:lnTo>
                  <a:lnTo>
                    <a:pt x="0" y="36"/>
                  </a:lnTo>
                  <a:lnTo>
                    <a:pt x="3" y="17"/>
                  </a:lnTo>
                  <a:lnTo>
                    <a:pt x="9"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1" name="Freeform 410"/>
            <p:cNvSpPr>
              <a:spLocks/>
            </p:cNvSpPr>
            <p:nvPr/>
          </p:nvSpPr>
          <p:spPr bwMode="auto">
            <a:xfrm>
              <a:off x="2981325" y="2941637"/>
              <a:ext cx="63500" cy="80963"/>
            </a:xfrm>
            <a:custGeom>
              <a:avLst/>
              <a:gdLst>
                <a:gd name="T0" fmla="*/ 21 w 40"/>
                <a:gd name="T1" fmla="*/ 0 h 51"/>
                <a:gd name="T2" fmla="*/ 34 w 40"/>
                <a:gd name="T3" fmla="*/ 23 h 51"/>
                <a:gd name="T4" fmla="*/ 40 w 40"/>
                <a:gd name="T5" fmla="*/ 51 h 51"/>
                <a:gd name="T6" fmla="*/ 11 w 40"/>
                <a:gd name="T7" fmla="*/ 51 h 51"/>
                <a:gd name="T8" fmla="*/ 6 w 40"/>
                <a:gd name="T9" fmla="*/ 29 h 51"/>
                <a:gd name="T10" fmla="*/ 0 w 40"/>
                <a:gd name="T11" fmla="*/ 10 h 51"/>
                <a:gd name="T12" fmla="*/ 12 w 40"/>
                <a:gd name="T13" fmla="*/ 6 h 51"/>
                <a:gd name="T14" fmla="*/ 21 w 40"/>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1">
                  <a:moveTo>
                    <a:pt x="21" y="0"/>
                  </a:moveTo>
                  <a:lnTo>
                    <a:pt x="34" y="23"/>
                  </a:lnTo>
                  <a:lnTo>
                    <a:pt x="40" y="51"/>
                  </a:lnTo>
                  <a:lnTo>
                    <a:pt x="11" y="51"/>
                  </a:lnTo>
                  <a:lnTo>
                    <a:pt x="6" y="29"/>
                  </a:lnTo>
                  <a:lnTo>
                    <a:pt x="0" y="10"/>
                  </a:lnTo>
                  <a:lnTo>
                    <a:pt x="12" y="6"/>
                  </a:lnTo>
                  <a:lnTo>
                    <a:pt x="2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2" name="Freeform 411"/>
            <p:cNvSpPr>
              <a:spLocks/>
            </p:cNvSpPr>
            <p:nvPr/>
          </p:nvSpPr>
          <p:spPr bwMode="auto">
            <a:xfrm>
              <a:off x="2740025" y="3041650"/>
              <a:ext cx="61913" cy="79375"/>
            </a:xfrm>
            <a:custGeom>
              <a:avLst/>
              <a:gdLst>
                <a:gd name="T0" fmla="*/ 0 w 39"/>
                <a:gd name="T1" fmla="*/ 0 h 50"/>
                <a:gd name="T2" fmla="*/ 30 w 39"/>
                <a:gd name="T3" fmla="*/ 0 h 50"/>
                <a:gd name="T4" fmla="*/ 33 w 39"/>
                <a:gd name="T5" fmla="*/ 21 h 50"/>
                <a:gd name="T6" fmla="*/ 39 w 39"/>
                <a:gd name="T7" fmla="*/ 40 h 50"/>
                <a:gd name="T8" fmla="*/ 29 w 39"/>
                <a:gd name="T9" fmla="*/ 46 h 50"/>
                <a:gd name="T10" fmla="*/ 19 w 39"/>
                <a:gd name="T11" fmla="*/ 50 h 50"/>
                <a:gd name="T12" fmla="*/ 5 w 39"/>
                <a:gd name="T13" fmla="*/ 27 h 50"/>
                <a:gd name="T14" fmla="*/ 0 w 39"/>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0">
                  <a:moveTo>
                    <a:pt x="0" y="0"/>
                  </a:moveTo>
                  <a:lnTo>
                    <a:pt x="30" y="0"/>
                  </a:lnTo>
                  <a:lnTo>
                    <a:pt x="33" y="21"/>
                  </a:lnTo>
                  <a:lnTo>
                    <a:pt x="39" y="40"/>
                  </a:lnTo>
                  <a:lnTo>
                    <a:pt x="29" y="46"/>
                  </a:lnTo>
                  <a:lnTo>
                    <a:pt x="19" y="50"/>
                  </a:lnTo>
                  <a:lnTo>
                    <a:pt x="5" y="27"/>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3" name="Freeform 412"/>
            <p:cNvSpPr>
              <a:spLocks/>
            </p:cNvSpPr>
            <p:nvPr/>
          </p:nvSpPr>
          <p:spPr bwMode="auto">
            <a:xfrm>
              <a:off x="2900363" y="2965450"/>
              <a:ext cx="76200" cy="57150"/>
            </a:xfrm>
            <a:custGeom>
              <a:avLst/>
              <a:gdLst>
                <a:gd name="T0" fmla="*/ 41 w 48"/>
                <a:gd name="T1" fmla="*/ 0 h 36"/>
                <a:gd name="T2" fmla="*/ 46 w 48"/>
                <a:gd name="T3" fmla="*/ 17 h 36"/>
                <a:gd name="T4" fmla="*/ 48 w 48"/>
                <a:gd name="T5" fmla="*/ 36 h 36"/>
                <a:gd name="T6" fmla="*/ 0 w 48"/>
                <a:gd name="T7" fmla="*/ 36 h 36"/>
                <a:gd name="T8" fmla="*/ 0 w 48"/>
                <a:gd name="T9" fmla="*/ 5 h 36"/>
                <a:gd name="T10" fmla="*/ 22 w 48"/>
                <a:gd name="T11" fmla="*/ 4 h 36"/>
                <a:gd name="T12" fmla="*/ 41 w 4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8" h="36">
                  <a:moveTo>
                    <a:pt x="41" y="0"/>
                  </a:moveTo>
                  <a:lnTo>
                    <a:pt x="46" y="17"/>
                  </a:lnTo>
                  <a:lnTo>
                    <a:pt x="48" y="36"/>
                  </a:lnTo>
                  <a:lnTo>
                    <a:pt x="0" y="36"/>
                  </a:lnTo>
                  <a:lnTo>
                    <a:pt x="0" y="5"/>
                  </a:lnTo>
                  <a:lnTo>
                    <a:pt x="22" y="4"/>
                  </a:lnTo>
                  <a:lnTo>
                    <a:pt x="4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4" name="Freeform 413"/>
            <p:cNvSpPr>
              <a:spLocks/>
            </p:cNvSpPr>
            <p:nvPr/>
          </p:nvSpPr>
          <p:spPr bwMode="auto">
            <a:xfrm>
              <a:off x="2981325" y="3041650"/>
              <a:ext cx="63500" cy="79375"/>
            </a:xfrm>
            <a:custGeom>
              <a:avLst/>
              <a:gdLst>
                <a:gd name="T0" fmla="*/ 11 w 40"/>
                <a:gd name="T1" fmla="*/ 0 h 50"/>
                <a:gd name="T2" fmla="*/ 40 w 40"/>
                <a:gd name="T3" fmla="*/ 0 h 50"/>
                <a:gd name="T4" fmla="*/ 34 w 40"/>
                <a:gd name="T5" fmla="*/ 27 h 50"/>
                <a:gd name="T6" fmla="*/ 21 w 40"/>
                <a:gd name="T7" fmla="*/ 50 h 50"/>
                <a:gd name="T8" fmla="*/ 12 w 40"/>
                <a:gd name="T9" fmla="*/ 46 h 50"/>
                <a:gd name="T10" fmla="*/ 0 w 40"/>
                <a:gd name="T11" fmla="*/ 40 h 50"/>
                <a:gd name="T12" fmla="*/ 6 w 40"/>
                <a:gd name="T13" fmla="*/ 21 h 50"/>
                <a:gd name="T14" fmla="*/ 11 w 40"/>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0">
                  <a:moveTo>
                    <a:pt x="11" y="0"/>
                  </a:moveTo>
                  <a:lnTo>
                    <a:pt x="40" y="0"/>
                  </a:lnTo>
                  <a:lnTo>
                    <a:pt x="34" y="27"/>
                  </a:lnTo>
                  <a:lnTo>
                    <a:pt x="21" y="50"/>
                  </a:lnTo>
                  <a:lnTo>
                    <a:pt x="12" y="46"/>
                  </a:lnTo>
                  <a:lnTo>
                    <a:pt x="0" y="40"/>
                  </a:lnTo>
                  <a:lnTo>
                    <a:pt x="6" y="21"/>
                  </a:lnTo>
                  <a:lnTo>
                    <a:pt x="11"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5" name="Freeform 414"/>
            <p:cNvSpPr>
              <a:spLocks/>
            </p:cNvSpPr>
            <p:nvPr/>
          </p:nvSpPr>
          <p:spPr bwMode="auto">
            <a:xfrm>
              <a:off x="2828925" y="2895600"/>
              <a:ext cx="53975" cy="60325"/>
            </a:xfrm>
            <a:custGeom>
              <a:avLst/>
              <a:gdLst>
                <a:gd name="T0" fmla="*/ 34 w 34"/>
                <a:gd name="T1" fmla="*/ 0 h 38"/>
                <a:gd name="T2" fmla="*/ 34 w 34"/>
                <a:gd name="T3" fmla="*/ 38 h 38"/>
                <a:gd name="T4" fmla="*/ 16 w 34"/>
                <a:gd name="T5" fmla="*/ 36 h 38"/>
                <a:gd name="T6" fmla="*/ 0 w 34"/>
                <a:gd name="T7" fmla="*/ 33 h 38"/>
                <a:gd name="T8" fmla="*/ 12 w 34"/>
                <a:gd name="T9" fmla="*/ 17 h 38"/>
                <a:gd name="T10" fmla="*/ 24 w 34"/>
                <a:gd name="T11" fmla="*/ 7 h 38"/>
                <a:gd name="T12" fmla="*/ 34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0"/>
                  </a:moveTo>
                  <a:lnTo>
                    <a:pt x="34" y="38"/>
                  </a:lnTo>
                  <a:lnTo>
                    <a:pt x="16" y="36"/>
                  </a:lnTo>
                  <a:lnTo>
                    <a:pt x="0" y="33"/>
                  </a:lnTo>
                  <a:lnTo>
                    <a:pt x="12" y="17"/>
                  </a:lnTo>
                  <a:lnTo>
                    <a:pt x="24" y="7"/>
                  </a:lnTo>
                  <a:lnTo>
                    <a:pt x="34"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6" name="Freeform 415"/>
            <p:cNvSpPr>
              <a:spLocks/>
            </p:cNvSpPr>
            <p:nvPr/>
          </p:nvSpPr>
          <p:spPr bwMode="auto">
            <a:xfrm>
              <a:off x="2900363" y="2895600"/>
              <a:ext cx="55563" cy="60325"/>
            </a:xfrm>
            <a:custGeom>
              <a:avLst/>
              <a:gdLst>
                <a:gd name="T0" fmla="*/ 0 w 35"/>
                <a:gd name="T1" fmla="*/ 0 h 38"/>
                <a:gd name="T2" fmla="*/ 11 w 35"/>
                <a:gd name="T3" fmla="*/ 7 h 38"/>
                <a:gd name="T4" fmla="*/ 24 w 35"/>
                <a:gd name="T5" fmla="*/ 17 h 38"/>
                <a:gd name="T6" fmla="*/ 35 w 35"/>
                <a:gd name="T7" fmla="*/ 33 h 38"/>
                <a:gd name="T8" fmla="*/ 19 w 35"/>
                <a:gd name="T9" fmla="*/ 36 h 38"/>
                <a:gd name="T10" fmla="*/ 0 w 35"/>
                <a:gd name="T11" fmla="*/ 38 h 38"/>
                <a:gd name="T12" fmla="*/ 0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0" y="0"/>
                  </a:moveTo>
                  <a:lnTo>
                    <a:pt x="11" y="7"/>
                  </a:lnTo>
                  <a:lnTo>
                    <a:pt x="24" y="17"/>
                  </a:lnTo>
                  <a:lnTo>
                    <a:pt x="35" y="33"/>
                  </a:lnTo>
                  <a:lnTo>
                    <a:pt x="19" y="36"/>
                  </a:lnTo>
                  <a:lnTo>
                    <a:pt x="0" y="38"/>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7" name="Freeform 416"/>
            <p:cNvSpPr>
              <a:spLocks/>
            </p:cNvSpPr>
            <p:nvPr/>
          </p:nvSpPr>
          <p:spPr bwMode="auto">
            <a:xfrm>
              <a:off x="2828925" y="3108325"/>
              <a:ext cx="53975" cy="60325"/>
            </a:xfrm>
            <a:custGeom>
              <a:avLst/>
              <a:gdLst>
                <a:gd name="T0" fmla="*/ 34 w 34"/>
                <a:gd name="T1" fmla="*/ 0 h 38"/>
                <a:gd name="T2" fmla="*/ 34 w 34"/>
                <a:gd name="T3" fmla="*/ 38 h 38"/>
                <a:gd name="T4" fmla="*/ 24 w 34"/>
                <a:gd name="T5" fmla="*/ 32 h 38"/>
                <a:gd name="T6" fmla="*/ 12 w 34"/>
                <a:gd name="T7" fmla="*/ 20 h 38"/>
                <a:gd name="T8" fmla="*/ 0 w 34"/>
                <a:gd name="T9" fmla="*/ 6 h 38"/>
                <a:gd name="T10" fmla="*/ 16 w 34"/>
                <a:gd name="T11" fmla="*/ 1 h 38"/>
                <a:gd name="T12" fmla="*/ 34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0"/>
                  </a:moveTo>
                  <a:lnTo>
                    <a:pt x="34" y="38"/>
                  </a:lnTo>
                  <a:lnTo>
                    <a:pt x="24" y="32"/>
                  </a:lnTo>
                  <a:lnTo>
                    <a:pt x="12" y="20"/>
                  </a:lnTo>
                  <a:lnTo>
                    <a:pt x="0" y="6"/>
                  </a:lnTo>
                  <a:lnTo>
                    <a:pt x="16" y="1"/>
                  </a:lnTo>
                  <a:lnTo>
                    <a:pt x="34"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8" name="Freeform 417"/>
            <p:cNvSpPr>
              <a:spLocks/>
            </p:cNvSpPr>
            <p:nvPr/>
          </p:nvSpPr>
          <p:spPr bwMode="auto">
            <a:xfrm>
              <a:off x="2900363" y="3041650"/>
              <a:ext cx="76200" cy="57150"/>
            </a:xfrm>
            <a:custGeom>
              <a:avLst/>
              <a:gdLst>
                <a:gd name="T0" fmla="*/ 0 w 48"/>
                <a:gd name="T1" fmla="*/ 0 h 36"/>
                <a:gd name="T2" fmla="*/ 48 w 48"/>
                <a:gd name="T3" fmla="*/ 0 h 36"/>
                <a:gd name="T4" fmla="*/ 46 w 48"/>
                <a:gd name="T5" fmla="*/ 20 h 36"/>
                <a:gd name="T6" fmla="*/ 41 w 48"/>
                <a:gd name="T7" fmla="*/ 36 h 36"/>
                <a:gd name="T8" fmla="*/ 22 w 48"/>
                <a:gd name="T9" fmla="*/ 32 h 36"/>
                <a:gd name="T10" fmla="*/ 0 w 48"/>
                <a:gd name="T11" fmla="*/ 30 h 36"/>
                <a:gd name="T12" fmla="*/ 0 w 4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48" h="36">
                  <a:moveTo>
                    <a:pt x="0" y="0"/>
                  </a:moveTo>
                  <a:lnTo>
                    <a:pt x="48" y="0"/>
                  </a:lnTo>
                  <a:lnTo>
                    <a:pt x="46" y="20"/>
                  </a:lnTo>
                  <a:lnTo>
                    <a:pt x="41" y="36"/>
                  </a:lnTo>
                  <a:lnTo>
                    <a:pt x="22" y="32"/>
                  </a:lnTo>
                  <a:lnTo>
                    <a:pt x="0" y="30"/>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89" name="Freeform 418"/>
            <p:cNvSpPr>
              <a:spLocks/>
            </p:cNvSpPr>
            <p:nvPr/>
          </p:nvSpPr>
          <p:spPr bwMode="auto">
            <a:xfrm>
              <a:off x="2782888" y="2881312"/>
              <a:ext cx="85725" cy="60325"/>
            </a:xfrm>
            <a:custGeom>
              <a:avLst/>
              <a:gdLst>
                <a:gd name="T0" fmla="*/ 54 w 54"/>
                <a:gd name="T1" fmla="*/ 0 h 38"/>
                <a:gd name="T2" fmla="*/ 42 w 54"/>
                <a:gd name="T3" fmla="*/ 9 h 38"/>
                <a:gd name="T4" fmla="*/ 29 w 54"/>
                <a:gd name="T5" fmla="*/ 22 h 38"/>
                <a:gd name="T6" fmla="*/ 18 w 54"/>
                <a:gd name="T7" fmla="*/ 38 h 38"/>
                <a:gd name="T8" fmla="*/ 8 w 54"/>
                <a:gd name="T9" fmla="*/ 34 h 38"/>
                <a:gd name="T10" fmla="*/ 0 w 54"/>
                <a:gd name="T11" fmla="*/ 29 h 38"/>
                <a:gd name="T12" fmla="*/ 15 w 54"/>
                <a:gd name="T13" fmla="*/ 15 h 38"/>
                <a:gd name="T14" fmla="*/ 34 w 54"/>
                <a:gd name="T15" fmla="*/ 6 h 38"/>
                <a:gd name="T16" fmla="*/ 54 w 54"/>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8">
                  <a:moveTo>
                    <a:pt x="54" y="0"/>
                  </a:moveTo>
                  <a:lnTo>
                    <a:pt x="42" y="9"/>
                  </a:lnTo>
                  <a:lnTo>
                    <a:pt x="29" y="22"/>
                  </a:lnTo>
                  <a:lnTo>
                    <a:pt x="18" y="38"/>
                  </a:lnTo>
                  <a:lnTo>
                    <a:pt x="8" y="34"/>
                  </a:lnTo>
                  <a:lnTo>
                    <a:pt x="0" y="29"/>
                  </a:lnTo>
                  <a:lnTo>
                    <a:pt x="15" y="15"/>
                  </a:lnTo>
                  <a:lnTo>
                    <a:pt x="34" y="6"/>
                  </a:lnTo>
                  <a:lnTo>
                    <a:pt x="54"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90" name="Freeform 419"/>
            <p:cNvSpPr>
              <a:spLocks/>
            </p:cNvSpPr>
            <p:nvPr/>
          </p:nvSpPr>
          <p:spPr bwMode="auto">
            <a:xfrm>
              <a:off x="2914650" y="3121025"/>
              <a:ext cx="87313" cy="60325"/>
            </a:xfrm>
            <a:custGeom>
              <a:avLst/>
              <a:gdLst>
                <a:gd name="T0" fmla="*/ 37 w 55"/>
                <a:gd name="T1" fmla="*/ 0 h 38"/>
                <a:gd name="T2" fmla="*/ 47 w 55"/>
                <a:gd name="T3" fmla="*/ 5 h 38"/>
                <a:gd name="T4" fmla="*/ 55 w 55"/>
                <a:gd name="T5" fmla="*/ 11 h 38"/>
                <a:gd name="T6" fmla="*/ 39 w 55"/>
                <a:gd name="T7" fmla="*/ 24 h 38"/>
                <a:gd name="T8" fmla="*/ 21 w 55"/>
                <a:gd name="T9" fmla="*/ 34 h 38"/>
                <a:gd name="T10" fmla="*/ 0 w 55"/>
                <a:gd name="T11" fmla="*/ 38 h 38"/>
                <a:gd name="T12" fmla="*/ 12 w 55"/>
                <a:gd name="T13" fmla="*/ 30 h 38"/>
                <a:gd name="T14" fmla="*/ 25 w 55"/>
                <a:gd name="T15" fmla="*/ 18 h 38"/>
                <a:gd name="T16" fmla="*/ 37 w 55"/>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37" y="0"/>
                  </a:moveTo>
                  <a:lnTo>
                    <a:pt x="47" y="5"/>
                  </a:lnTo>
                  <a:lnTo>
                    <a:pt x="55" y="11"/>
                  </a:lnTo>
                  <a:lnTo>
                    <a:pt x="39" y="24"/>
                  </a:lnTo>
                  <a:lnTo>
                    <a:pt x="21" y="34"/>
                  </a:lnTo>
                  <a:lnTo>
                    <a:pt x="0" y="38"/>
                  </a:lnTo>
                  <a:lnTo>
                    <a:pt x="12" y="30"/>
                  </a:lnTo>
                  <a:lnTo>
                    <a:pt x="25" y="18"/>
                  </a:lnTo>
                  <a:lnTo>
                    <a:pt x="37"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91" name="Freeform 420"/>
            <p:cNvSpPr>
              <a:spLocks/>
            </p:cNvSpPr>
            <p:nvPr/>
          </p:nvSpPr>
          <p:spPr bwMode="auto">
            <a:xfrm>
              <a:off x="2914650" y="2881312"/>
              <a:ext cx="87313" cy="60325"/>
            </a:xfrm>
            <a:custGeom>
              <a:avLst/>
              <a:gdLst>
                <a:gd name="T0" fmla="*/ 0 w 55"/>
                <a:gd name="T1" fmla="*/ 0 h 38"/>
                <a:gd name="T2" fmla="*/ 21 w 55"/>
                <a:gd name="T3" fmla="*/ 6 h 38"/>
                <a:gd name="T4" fmla="*/ 39 w 55"/>
                <a:gd name="T5" fmla="*/ 15 h 38"/>
                <a:gd name="T6" fmla="*/ 55 w 55"/>
                <a:gd name="T7" fmla="*/ 29 h 38"/>
                <a:gd name="T8" fmla="*/ 47 w 55"/>
                <a:gd name="T9" fmla="*/ 34 h 38"/>
                <a:gd name="T10" fmla="*/ 37 w 55"/>
                <a:gd name="T11" fmla="*/ 38 h 38"/>
                <a:gd name="T12" fmla="*/ 25 w 55"/>
                <a:gd name="T13" fmla="*/ 21 h 38"/>
                <a:gd name="T14" fmla="*/ 12 w 55"/>
                <a:gd name="T15" fmla="*/ 9 h 38"/>
                <a:gd name="T16" fmla="*/ 0 w 55"/>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0" y="0"/>
                  </a:moveTo>
                  <a:lnTo>
                    <a:pt x="21" y="6"/>
                  </a:lnTo>
                  <a:lnTo>
                    <a:pt x="39" y="15"/>
                  </a:lnTo>
                  <a:lnTo>
                    <a:pt x="55" y="29"/>
                  </a:lnTo>
                  <a:lnTo>
                    <a:pt x="47" y="34"/>
                  </a:lnTo>
                  <a:lnTo>
                    <a:pt x="37" y="38"/>
                  </a:lnTo>
                  <a:lnTo>
                    <a:pt x="25" y="21"/>
                  </a:lnTo>
                  <a:lnTo>
                    <a:pt x="12" y="9"/>
                  </a:lnTo>
                  <a:lnTo>
                    <a:pt x="0"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sp>
          <p:nvSpPr>
            <p:cNvPr id="92" name="Freeform 421"/>
            <p:cNvSpPr>
              <a:spLocks/>
            </p:cNvSpPr>
            <p:nvPr/>
          </p:nvSpPr>
          <p:spPr bwMode="auto">
            <a:xfrm>
              <a:off x="2782888" y="3121025"/>
              <a:ext cx="85725" cy="60325"/>
            </a:xfrm>
            <a:custGeom>
              <a:avLst/>
              <a:gdLst>
                <a:gd name="T0" fmla="*/ 18 w 54"/>
                <a:gd name="T1" fmla="*/ 0 h 38"/>
                <a:gd name="T2" fmla="*/ 29 w 54"/>
                <a:gd name="T3" fmla="*/ 18 h 38"/>
                <a:gd name="T4" fmla="*/ 42 w 54"/>
                <a:gd name="T5" fmla="*/ 30 h 38"/>
                <a:gd name="T6" fmla="*/ 54 w 54"/>
                <a:gd name="T7" fmla="*/ 38 h 38"/>
                <a:gd name="T8" fmla="*/ 34 w 54"/>
                <a:gd name="T9" fmla="*/ 34 h 38"/>
                <a:gd name="T10" fmla="*/ 15 w 54"/>
                <a:gd name="T11" fmla="*/ 24 h 38"/>
                <a:gd name="T12" fmla="*/ 0 w 54"/>
                <a:gd name="T13" fmla="*/ 11 h 38"/>
                <a:gd name="T14" fmla="*/ 8 w 54"/>
                <a:gd name="T15" fmla="*/ 6 h 38"/>
                <a:gd name="T16" fmla="*/ 18 w 54"/>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8">
                  <a:moveTo>
                    <a:pt x="18" y="0"/>
                  </a:moveTo>
                  <a:lnTo>
                    <a:pt x="29" y="18"/>
                  </a:lnTo>
                  <a:lnTo>
                    <a:pt x="42" y="30"/>
                  </a:lnTo>
                  <a:lnTo>
                    <a:pt x="54" y="38"/>
                  </a:lnTo>
                  <a:lnTo>
                    <a:pt x="34" y="34"/>
                  </a:lnTo>
                  <a:lnTo>
                    <a:pt x="15" y="24"/>
                  </a:lnTo>
                  <a:lnTo>
                    <a:pt x="0" y="11"/>
                  </a:lnTo>
                  <a:lnTo>
                    <a:pt x="8" y="6"/>
                  </a:lnTo>
                  <a:lnTo>
                    <a:pt x="18" y="0"/>
                  </a:lnTo>
                  <a:close/>
                </a:path>
              </a:pathLst>
            </a:custGeom>
            <a:grpFill/>
            <a:ln w="0">
              <a:noFill/>
              <a:prstDash val="solid"/>
              <a:round/>
              <a:headEnd/>
              <a:tailEnd/>
            </a:ln>
          </p:spPr>
          <p:txBody>
            <a:bodyPr vert="horz" wrap="square" lIns="57150" tIns="28575" rIns="57150" bIns="28575" numCol="1" anchor="t" anchorCtr="0" compatLnSpc="1">
              <a:prstTxWarp prst="textNoShape">
                <a:avLst/>
              </a:prstTxWarp>
            </a:bodyPr>
            <a:lstStyle/>
            <a:p>
              <a:endParaRPr lang="en-US" sz="1125">
                <a:solidFill>
                  <a:prstClr val="black"/>
                </a:solidFill>
                <a:latin typeface="Neo Sans Intel" panose="020B0504020202020204" pitchFamily="34" charset="0"/>
              </a:endParaRPr>
            </a:p>
          </p:txBody>
        </p:sp>
      </p:grpSp>
      <p:sp>
        <p:nvSpPr>
          <p:cNvPr id="95" name="Text Placeholder 15"/>
          <p:cNvSpPr txBox="1">
            <a:spLocks/>
          </p:cNvSpPr>
          <p:nvPr/>
        </p:nvSpPr>
        <p:spPr>
          <a:xfrm>
            <a:off x="2859075" y="5323309"/>
            <a:ext cx="5005618" cy="362199"/>
          </a:xfrm>
          <a:prstGeom prst="rect">
            <a:avLst/>
          </a:prstGeom>
        </p:spPr>
        <p:txBody>
          <a:bodyPr vert="horz" wrap="square" lIns="57150" tIns="28575" rIns="57150" bIns="28575" rtlCol="0" anchor="t" anchorCtr="0">
            <a:noAutofit/>
          </a:bodyPr>
          <a:lstStyle>
            <a:lvl1pPr marL="0" indent="0" algn="l" defTabSz="914400" rtl="0" eaLnBrk="1" latinLnBrk="0" hangingPunct="1">
              <a:lnSpc>
                <a:spcPct val="80000"/>
              </a:lnSpc>
              <a:spcBef>
                <a:spcPts val="200"/>
              </a:spcBef>
              <a:buClr>
                <a:schemeClr val="tx1"/>
              </a:buClr>
              <a:buFont typeface="Arial" pitchFamily="34" charset="0"/>
              <a:buNone/>
              <a:defRPr sz="900" b="1" kern="1200">
                <a:solidFill>
                  <a:srgbClr val="FFFFFF"/>
                </a:solidFill>
                <a:latin typeface="+mn-lt"/>
                <a:ea typeface="+mn-ea"/>
                <a:cs typeface="+mn-cs"/>
              </a:defRPr>
            </a:lvl1pPr>
            <a:lvl2pPr marL="171450" indent="-114300" algn="l" defTabSz="914400" rtl="0" eaLnBrk="1" latinLnBrk="0" hangingPunct="1">
              <a:spcBef>
                <a:spcPts val="600"/>
              </a:spcBef>
              <a:buClr>
                <a:schemeClr val="tx2">
                  <a:lumMod val="40000"/>
                  <a:lumOff val="60000"/>
                </a:schemeClr>
              </a:buClr>
              <a:buFont typeface="Arial"/>
              <a:buNone/>
              <a:defRPr sz="900" kern="1200">
                <a:solidFill>
                  <a:schemeClr val="tx1"/>
                </a:solidFill>
                <a:latin typeface="+mn-lt"/>
                <a:ea typeface="+mn-ea"/>
                <a:cs typeface="+mn-cs"/>
              </a:defRPr>
            </a:lvl2pPr>
            <a:lvl3pPr marL="342900" indent="-114300" algn="l" defTabSz="914400" rtl="0" eaLnBrk="1" latinLnBrk="0" hangingPunct="1">
              <a:spcBef>
                <a:spcPts val="600"/>
              </a:spcBef>
              <a:buClr>
                <a:schemeClr val="tx2">
                  <a:lumMod val="40000"/>
                  <a:lumOff val="60000"/>
                </a:schemeClr>
              </a:buClr>
              <a:buFont typeface="Arial"/>
              <a:buChar char="•"/>
              <a:defRPr sz="900" kern="1200">
                <a:solidFill>
                  <a:schemeClr val="tx1"/>
                </a:solidFill>
                <a:latin typeface="+mn-lt"/>
                <a:ea typeface="+mn-ea"/>
                <a:cs typeface="+mn-cs"/>
              </a:defRPr>
            </a:lvl3pPr>
            <a:lvl4pPr marL="514350" indent="-114300" algn="l" defTabSz="914400" rtl="0" eaLnBrk="1" latinLnBrk="0" hangingPunct="1">
              <a:spcBef>
                <a:spcPts val="600"/>
              </a:spcBef>
              <a:buClr>
                <a:schemeClr val="tx2">
                  <a:lumMod val="40000"/>
                  <a:lumOff val="60000"/>
                </a:schemeClr>
              </a:buClr>
              <a:buFont typeface="Arial"/>
              <a:buChar char="•"/>
              <a:defRPr sz="900" kern="1200">
                <a:solidFill>
                  <a:schemeClr val="tx1"/>
                </a:solidFill>
                <a:latin typeface="+mn-lt"/>
                <a:ea typeface="+mn-ea"/>
                <a:cs typeface="+mn-cs"/>
              </a:defRPr>
            </a:lvl4pPr>
            <a:lvl5pPr marL="685800" indent="-114300" algn="l" defTabSz="914400" rtl="0" eaLnBrk="1" latinLnBrk="0" hangingPunct="1">
              <a:spcBef>
                <a:spcPts val="600"/>
              </a:spcBef>
              <a:buClr>
                <a:schemeClr val="tx2">
                  <a:lumMod val="40000"/>
                  <a:lumOff val="60000"/>
                </a:schemeClr>
              </a:buClr>
              <a:buFont typeface="Arial"/>
              <a:buChar char="•"/>
              <a:defRPr sz="9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71500">
              <a:spcBef>
                <a:spcPts val="125"/>
              </a:spcBef>
              <a:buClr>
                <a:srgbClr val="061922"/>
              </a:buClr>
              <a:defRPr/>
            </a:pPr>
            <a:r>
              <a:rPr lang="en-US" sz="1000" b="0" dirty="0">
                <a:solidFill>
                  <a:srgbClr val="004280"/>
                </a:solidFill>
                <a:latin typeface="Neo Sans Intel" panose="020B0504020202020204" pitchFamily="34" charset="0"/>
                <a:cs typeface="Arial"/>
              </a:rPr>
              <a:t>1 Cisco Global Cloud Index Nov 2011</a:t>
            </a:r>
          </a:p>
          <a:p>
            <a:pPr defTabSz="571500">
              <a:spcBef>
                <a:spcPts val="125"/>
              </a:spcBef>
              <a:buClr>
                <a:srgbClr val="061922"/>
              </a:buClr>
              <a:defRPr/>
            </a:pPr>
            <a:r>
              <a:rPr lang="en-US" sz="1000" b="0" dirty="0">
                <a:solidFill>
                  <a:srgbClr val="004280"/>
                </a:solidFill>
                <a:latin typeface="Neo Sans Intel" panose="020B0504020202020204" pitchFamily="34" charset="0"/>
              </a:rPr>
              <a:t>2 IDC  Extracting Value from Chaos June 2011</a:t>
            </a:r>
          </a:p>
          <a:p>
            <a:pPr defTabSz="571500">
              <a:spcBef>
                <a:spcPts val="125"/>
              </a:spcBef>
              <a:buClr>
                <a:srgbClr val="061922"/>
              </a:buClr>
              <a:defRPr/>
            </a:pPr>
            <a:r>
              <a:rPr lang="en-US" sz="1000" b="0" dirty="0">
                <a:solidFill>
                  <a:srgbClr val="004280"/>
                </a:solidFill>
                <a:latin typeface="Neo Sans Intel" panose="020B0504020202020204" pitchFamily="34" charset="0"/>
              </a:rPr>
              <a:t>3 Intel ECG – One Smart Network  device forecast</a:t>
            </a:r>
          </a:p>
          <a:p>
            <a:pPr defTabSz="571500">
              <a:spcBef>
                <a:spcPts val="125"/>
              </a:spcBef>
              <a:buClr>
                <a:srgbClr val="061922"/>
              </a:buClr>
              <a:defRPr/>
            </a:pPr>
            <a:r>
              <a:rPr lang="en-US" sz="1000" b="0" dirty="0">
                <a:solidFill>
                  <a:srgbClr val="004280"/>
                </a:solidFill>
                <a:latin typeface="Neo Sans Intel" panose="020B0504020202020204" pitchFamily="34" charset="0"/>
              </a:rPr>
              <a:t>4 Cisco Visual Networking Index: Global Mobile Data Traffic Forecast Update, 2011–2016, Feb 2012</a:t>
            </a:r>
          </a:p>
          <a:p>
            <a:pPr defTabSz="571500">
              <a:spcBef>
                <a:spcPts val="125"/>
              </a:spcBef>
              <a:buClr>
                <a:srgbClr val="061922"/>
              </a:buClr>
              <a:defRPr/>
            </a:pPr>
            <a:r>
              <a:rPr lang="en-US" sz="1000" b="0" dirty="0">
                <a:solidFill>
                  <a:srgbClr val="004280"/>
                </a:solidFill>
                <a:latin typeface="Neo Sans Intel" panose="020B0504020202020204" pitchFamily="34" charset="0"/>
                <a:cs typeface="Arial"/>
              </a:rPr>
              <a:t>5 Datacenter Dynamics Global Datacenter Energy Demand 2012 forecast </a:t>
            </a:r>
            <a:r>
              <a:rPr lang="en-US" sz="1000" b="0" dirty="0">
                <a:solidFill>
                  <a:srgbClr val="004280"/>
                </a:solidFill>
                <a:latin typeface="Neo Sans Intel" panose="020B0504020202020204" pitchFamily="34" charset="0"/>
                <a:cs typeface="Arial"/>
                <a:hlinkClick r:id="rId10"/>
              </a:rPr>
              <a:t>http://www.datacenterdynamics.com/research/energy-demand-2011-12</a:t>
            </a:r>
            <a:r>
              <a:rPr lang="en-US" sz="1000" b="0" dirty="0">
                <a:solidFill>
                  <a:srgbClr val="004280"/>
                </a:solidFill>
                <a:latin typeface="Neo Sans Intel" panose="020B0504020202020204" pitchFamily="34" charset="0"/>
                <a:cs typeface="Arial"/>
              </a:rPr>
              <a:t>; projected to 2015 by Intel; Assume $0.10/kWh</a:t>
            </a:r>
          </a:p>
          <a:p>
            <a:pPr defTabSz="571500">
              <a:spcBef>
                <a:spcPts val="125"/>
              </a:spcBef>
              <a:buClr>
                <a:srgbClr val="061922"/>
              </a:buClr>
              <a:defRPr/>
            </a:pPr>
            <a:endParaRPr lang="en-US" sz="1000" b="0" dirty="0">
              <a:solidFill>
                <a:srgbClr val="004280"/>
              </a:solidFill>
              <a:latin typeface="Neo Sans Intel" panose="020B0504020202020204" pitchFamily="34" charset="0"/>
            </a:endParaRPr>
          </a:p>
          <a:p>
            <a:pPr defTabSz="571500">
              <a:spcBef>
                <a:spcPts val="125"/>
              </a:spcBef>
              <a:buClr>
                <a:srgbClr val="061922"/>
              </a:buClr>
              <a:defRPr/>
            </a:pPr>
            <a:endParaRPr lang="en-US" sz="1000" b="0" dirty="0">
              <a:solidFill>
                <a:srgbClr val="004280"/>
              </a:solidFill>
              <a:latin typeface="Neo Sans Intel" panose="020B0504020202020204" pitchFamily="34" charset="0"/>
            </a:endParaRPr>
          </a:p>
        </p:txBody>
      </p:sp>
      <p:sp>
        <p:nvSpPr>
          <p:cNvPr id="94" name="TextBox 93"/>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94218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Intel Datacenter Ingredients</a:t>
            </a:r>
            <a:br>
              <a:rPr lang="en-US" dirty="0" smtClean="0"/>
            </a:br>
            <a:r>
              <a:rPr lang="en-US" dirty="0" smtClean="0"/>
              <a:t>for Cloud Solutions</a:t>
            </a:r>
            <a:endParaRPr lang="en-US" dirty="0"/>
          </a:p>
        </p:txBody>
      </p:sp>
      <p:sp>
        <p:nvSpPr>
          <p:cNvPr id="30" name="Rounded Rectangle 29"/>
          <p:cNvSpPr/>
          <p:nvPr/>
        </p:nvSpPr>
        <p:spPr>
          <a:xfrm>
            <a:off x="3210100" y="1416865"/>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2" name="Rounded Rectangle 31"/>
          <p:cNvSpPr/>
          <p:nvPr/>
        </p:nvSpPr>
        <p:spPr>
          <a:xfrm>
            <a:off x="287781" y="3592411"/>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dirty="0">
              <a:solidFill>
                <a:prstClr val="black"/>
              </a:solidFill>
              <a:cs typeface="Arial" pitchFamily="34" charset="0"/>
            </a:endParaRPr>
          </a:p>
        </p:txBody>
      </p:sp>
      <p:sp>
        <p:nvSpPr>
          <p:cNvPr id="33" name="TextBox 32"/>
          <p:cNvSpPr txBox="1"/>
          <p:nvPr/>
        </p:nvSpPr>
        <p:spPr>
          <a:xfrm>
            <a:off x="545641" y="4539159"/>
            <a:ext cx="2143906" cy="248145"/>
          </a:xfrm>
          <a:prstGeom prst="rect">
            <a:avLst/>
          </a:prstGeom>
          <a:noFill/>
        </p:spPr>
        <p:txBody>
          <a:bodyPr wrap="square" rtlCol="0">
            <a:spAutoFit/>
          </a:bodyPr>
          <a:lstStyle/>
          <a:p>
            <a:pPr algn="ctr" fontAlgn="base">
              <a:lnSpc>
                <a:spcPct val="90000"/>
              </a:lnSpc>
              <a:spcBef>
                <a:spcPts val="268"/>
              </a:spcBef>
              <a:defRPr/>
            </a:pPr>
            <a:r>
              <a:rPr lang="en-US" sz="1125" i="1" dirty="0">
                <a:solidFill>
                  <a:prstClr val="white"/>
                </a:solidFill>
                <a:effectLst>
                  <a:outerShdw blurRad="38100" dist="38100" dir="2700000" algn="tl">
                    <a:srgbClr val="000000">
                      <a:alpha val="43137"/>
                    </a:srgbClr>
                  </a:outerShdw>
                </a:effectLst>
                <a:latin typeface="Neo Sans Intel" pitchFamily="34" charset="0"/>
              </a:rPr>
              <a:t>Intel®</a:t>
            </a:r>
            <a:r>
              <a:rPr lang="en-US" sz="1125" i="1" dirty="0">
                <a:solidFill>
                  <a:schemeClr val="bg1"/>
                </a:solidFill>
                <a:effectLst>
                  <a:outerShdw blurRad="38100" dist="38100" dir="2700000" algn="tl">
                    <a:srgbClr val="000000">
                      <a:alpha val="43137"/>
                    </a:srgbClr>
                  </a:outerShdw>
                </a:effectLst>
              </a:rPr>
              <a:t> Networking</a:t>
            </a:r>
          </a:p>
        </p:txBody>
      </p:sp>
      <p:sp>
        <p:nvSpPr>
          <p:cNvPr id="35" name="Rounded Rectangle 34"/>
          <p:cNvSpPr/>
          <p:nvPr/>
        </p:nvSpPr>
        <p:spPr>
          <a:xfrm>
            <a:off x="6136655" y="3592411"/>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7" name="TextBox 36"/>
          <p:cNvSpPr txBox="1"/>
          <p:nvPr/>
        </p:nvSpPr>
        <p:spPr>
          <a:xfrm>
            <a:off x="6291966" y="4539159"/>
            <a:ext cx="2133918"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SSDs and Caching Software</a:t>
            </a:r>
          </a:p>
        </p:txBody>
      </p:sp>
      <p:sp>
        <p:nvSpPr>
          <p:cNvPr id="42" name="TextBox 41"/>
          <p:cNvSpPr txBox="1"/>
          <p:nvPr/>
        </p:nvSpPr>
        <p:spPr>
          <a:xfrm>
            <a:off x="3374229" y="2344611"/>
            <a:ext cx="2331369" cy="265457"/>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Xeon®  E3 &amp; E5 Processors</a:t>
            </a:r>
          </a:p>
        </p:txBody>
      </p:sp>
      <p:sp>
        <p:nvSpPr>
          <p:cNvPr id="45" name="TextBox 44"/>
          <p:cNvSpPr txBox="1"/>
          <p:nvPr/>
        </p:nvSpPr>
        <p:spPr>
          <a:xfrm>
            <a:off x="415353" y="2778366"/>
            <a:ext cx="8286120" cy="369332"/>
          </a:xfrm>
          <a:prstGeom prst="rect">
            <a:avLst/>
          </a:prstGeom>
          <a:noFill/>
        </p:spPr>
        <p:txBody>
          <a:bodyPr wrap="square" rtlCol="0">
            <a:spAutoFit/>
          </a:bodyPr>
          <a:lstStyle>
            <a:defPPr>
              <a:defRPr lang="en-US"/>
            </a:defPPr>
            <a:lvl1pPr algn="ctr">
              <a:defRPr sz="1600">
                <a:solidFill>
                  <a:srgbClr val="0071C5"/>
                </a:solidFill>
                <a:latin typeface="Neo Sans Intel Medium"/>
              </a:defRPr>
            </a:lvl1pPr>
          </a:lstStyle>
          <a:p>
            <a:r>
              <a:rPr lang="en-US" sz="1800" dirty="0" smtClean="0"/>
              <a:t>Intel® </a:t>
            </a:r>
            <a:r>
              <a:rPr lang="en-US" sz="1800" dirty="0"/>
              <a:t>Cache Acceleration </a:t>
            </a:r>
            <a:r>
              <a:rPr lang="en-US" sz="1800" dirty="0" smtClean="0"/>
              <a:t>Software</a:t>
            </a:r>
            <a:endParaRPr lang="en-US" sz="1800" dirty="0"/>
          </a:p>
        </p:txBody>
      </p:sp>
      <p:sp>
        <p:nvSpPr>
          <p:cNvPr id="26" name="Rounded Rectangle 25"/>
          <p:cNvSpPr/>
          <p:nvPr/>
        </p:nvSpPr>
        <p:spPr>
          <a:xfrm>
            <a:off x="3198380" y="3592411"/>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pic>
        <p:nvPicPr>
          <p:cNvPr id="31" name="Picture 4" descr="Intel Cache Acceleratio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877" y="3800085"/>
            <a:ext cx="1057148" cy="643847"/>
          </a:xfrm>
          <a:prstGeom prst="rect">
            <a:avLst/>
          </a:prstGeom>
          <a:noFill/>
          <a:ln>
            <a:noFill/>
          </a:ln>
          <a:effectLst>
            <a:outerShdw blurRad="292100" dist="139700" dir="2700000" algn="tl" rotWithShape="0">
              <a:prstClr val="black">
                <a:alpha val="65000"/>
              </a:prstClr>
            </a:outerShdw>
          </a:effectLst>
          <a:extLst/>
        </p:spPr>
      </p:pic>
      <p:sp>
        <p:nvSpPr>
          <p:cNvPr id="23" name="Rounded Rectangle 22"/>
          <p:cNvSpPr/>
          <p:nvPr/>
        </p:nvSpPr>
        <p:spPr>
          <a:xfrm>
            <a:off x="287782" y="1416865"/>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24" name="TextBox 23"/>
          <p:cNvSpPr txBox="1"/>
          <p:nvPr/>
        </p:nvSpPr>
        <p:spPr>
          <a:xfrm>
            <a:off x="545641" y="2344611"/>
            <a:ext cx="2268398" cy="265457"/>
          </a:xfrm>
          <a:prstGeom prst="rect">
            <a:avLst/>
          </a:prstGeom>
          <a:noFill/>
        </p:spPr>
        <p:txBody>
          <a:bodyPr wrap="square" rtlCol="0">
            <a:spAutoFit/>
          </a:bodyPr>
          <a:lstStyle/>
          <a:p>
            <a:pPr algn="ctr"/>
            <a:r>
              <a:rPr lang="en-US" sz="1125" i="1" dirty="0">
                <a:solidFill>
                  <a:schemeClr val="bg1"/>
                </a:solidFill>
                <a:effectLst>
                  <a:outerShdw blurRad="38100" dist="38100" dir="2700000" algn="tl">
                    <a:srgbClr val="000000">
                      <a:alpha val="43137"/>
                    </a:srgbClr>
                  </a:outerShdw>
                </a:effectLst>
              </a:rPr>
              <a:t>EPSD Cloud Systems</a:t>
            </a:r>
          </a:p>
        </p:txBody>
      </p:sp>
      <p:pic>
        <p:nvPicPr>
          <p:cNvPr id="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07" y="1557802"/>
            <a:ext cx="1435593" cy="715844"/>
          </a:xfrm>
          <a:prstGeom prst="rect">
            <a:avLst/>
          </a:prstGeom>
          <a:noFill/>
          <a:ln>
            <a:noFill/>
          </a:ln>
          <a:effectLst>
            <a:outerShdw blurRad="292100" dist="139700" dir="2700000" algn="ctr"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descr="Z:\CBM\Marketing_Plans_&amp;_Collateral\Photo_Gallery\Bromolow_Romley\BigHorn_Peak\2U common front rack\BgHornPk_LA_2208_505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8027" y="1666913"/>
            <a:ext cx="1310842" cy="497619"/>
          </a:xfrm>
          <a:prstGeom prst="rect">
            <a:avLst/>
          </a:prstGeom>
          <a:noFill/>
          <a:ln>
            <a:noFill/>
          </a:ln>
          <a:effectLst>
            <a:outerShdw blurRad="292100" dist="139700" dir="2700000" algn="ctr" rotWithShape="0">
              <a:schemeClr val="tx1">
                <a:alpha val="65000"/>
              </a:schemeClr>
            </a:outerShdw>
          </a:effectLst>
          <a:extLst/>
        </p:spPr>
      </p:pic>
      <p:pic>
        <p:nvPicPr>
          <p:cNvPr id="52" name="Picture 51" descr="SeaCliffTOpen_0302FF57.jpg"/>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17596" y="3820509"/>
            <a:ext cx="1134199" cy="643847"/>
          </a:xfrm>
          <a:prstGeom prst="rect">
            <a:avLst/>
          </a:prstGeom>
          <a:noFill/>
          <a:ln>
            <a:noFill/>
          </a:ln>
          <a:effectLst>
            <a:outerShdw blurRad="292100" dist="139700" dir="2700000" algn="tl" rotWithShape="0">
              <a:prstClr val="black">
                <a:alpha val="65000"/>
              </a:prstClr>
            </a:outerShdw>
          </a:effectLst>
        </p:spPr>
      </p:pic>
      <p:sp>
        <p:nvSpPr>
          <p:cNvPr id="41" name="Rounded Rectangle 40"/>
          <p:cNvSpPr/>
          <p:nvPr/>
        </p:nvSpPr>
        <p:spPr>
          <a:xfrm>
            <a:off x="6136655" y="1416865"/>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43" name="TextBox 42"/>
          <p:cNvSpPr txBox="1"/>
          <p:nvPr/>
        </p:nvSpPr>
        <p:spPr>
          <a:xfrm>
            <a:off x="6726528" y="2344611"/>
            <a:ext cx="1479892" cy="265457"/>
          </a:xfrm>
          <a:prstGeom prst="rect">
            <a:avLst/>
          </a:prstGeom>
          <a:noFill/>
        </p:spPr>
        <p:txBody>
          <a:bodyPr wrap="non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Atom for Cloud</a:t>
            </a:r>
          </a:p>
        </p:txBody>
      </p:sp>
      <p:pic>
        <p:nvPicPr>
          <p:cNvPr id="34" name="Picture 29" descr="atom_a_rgb_3000"/>
          <p:cNvPicPr>
            <a:picLocks noChangeAspect="1" noChangeArrowheads="1"/>
          </p:cNvPicPr>
          <p:nvPr/>
        </p:nvPicPr>
        <p:blipFill>
          <a:blip r:embed="rId7" cstate="print"/>
          <a:srcRect/>
          <a:stretch>
            <a:fillRect/>
          </a:stretch>
        </p:blipFill>
        <p:spPr bwMode="auto">
          <a:xfrm>
            <a:off x="6387574" y="1628029"/>
            <a:ext cx="780320" cy="575389"/>
          </a:xfrm>
          <a:prstGeom prst="rect">
            <a:avLst/>
          </a:prstGeom>
          <a:noFill/>
          <a:ln>
            <a:noFill/>
          </a:ln>
          <a:effectLst>
            <a:outerShdw blurRad="292100" dist="139700" dir="2700000" algn="ctr" rotWithShape="0">
              <a:schemeClr val="tx1">
                <a:alpha val="65000"/>
              </a:schemeClr>
            </a:outerShdw>
          </a:effectLst>
        </p:spPr>
      </p:pic>
      <p:pic>
        <p:nvPicPr>
          <p:cNvPr id="108"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406196" y="1658070"/>
            <a:ext cx="1046080" cy="515308"/>
          </a:xfrm>
          <a:prstGeom prst="rect">
            <a:avLst/>
          </a:prstGeom>
          <a:noFill/>
          <a:ln>
            <a:noFill/>
          </a:ln>
          <a:effectLst>
            <a:outerShdw blurRad="292100" dist="139700" dir="2700000" algn="r" rotWithShape="0">
              <a:prstClr val="black">
                <a:alpha val="65000"/>
              </a:prstClr>
            </a:outerShdw>
          </a:effectLst>
        </p:spPr>
      </p:pic>
      <p:pic>
        <p:nvPicPr>
          <p:cNvPr id="109" name="Picture 108" descr="Westmere-EX (11 of 12).jpg"/>
          <p:cNvPicPr>
            <a:picLocks noChangeAspect="1"/>
          </p:cNvPicPr>
          <p:nvPr/>
        </p:nvPicPr>
        <p:blipFill>
          <a:blip r:embed="rId9" cstate="email"/>
          <a:stretch>
            <a:fillRect/>
          </a:stretch>
        </p:blipFill>
        <p:spPr>
          <a:xfrm>
            <a:off x="4603196" y="1576357"/>
            <a:ext cx="820025" cy="678734"/>
          </a:xfrm>
          <a:prstGeom prst="rect">
            <a:avLst/>
          </a:prstGeom>
          <a:noFill/>
          <a:ln>
            <a:noFill/>
          </a:ln>
          <a:effectLst>
            <a:outerShdw blurRad="292100" dist="139700" dir="2700000" algn="ctr" rotWithShape="0">
              <a:schemeClr val="tx1">
                <a:alpha val="65000"/>
              </a:schemeClr>
            </a:outerShdw>
          </a:effectLst>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b="23935"/>
          <a:stretch/>
        </p:blipFill>
        <p:spPr>
          <a:xfrm>
            <a:off x="3645663" y="1613869"/>
            <a:ext cx="759545" cy="603708"/>
          </a:xfrm>
          <a:prstGeom prst="rect">
            <a:avLst/>
          </a:prstGeom>
          <a:noFill/>
          <a:ln>
            <a:noFill/>
          </a:ln>
          <a:effectLst>
            <a:outerShdw blurRad="292100" dist="139700" dir="2700000" algn="ctr" rotWithShape="0">
              <a:schemeClr val="tx1">
                <a:alpha val="65000"/>
              </a:schemeClr>
            </a:outerShdw>
          </a:effectLst>
        </p:spPr>
      </p:pic>
      <p:pic>
        <p:nvPicPr>
          <p:cNvPr id="48" name="Picture 2" descr="C:\Users\rjheiler\Documents\SSD\720\Promotion\Photos\RAMSDALE - Front_Tilt_Left.png"/>
          <p:cNvPicPr>
            <a:picLocks noChangeAspect="1" noChangeArrowheads="1"/>
          </p:cNvPicPr>
          <p:nvPr/>
        </p:nvPicPr>
        <p:blipFill>
          <a:blip r:embed="rId11" cstate="print"/>
          <a:srcRect/>
          <a:stretch>
            <a:fillRect/>
          </a:stretch>
        </p:blipFill>
        <p:spPr bwMode="auto">
          <a:xfrm>
            <a:off x="6426762" y="3863794"/>
            <a:ext cx="1070879" cy="557275"/>
          </a:xfrm>
          <a:prstGeom prst="rect">
            <a:avLst/>
          </a:prstGeom>
          <a:noFill/>
          <a:ln>
            <a:noFill/>
          </a:ln>
          <a:effectLst>
            <a:outerShdw blurRad="292100" dist="139700" dir="2700000" algn="tl" rotWithShape="0">
              <a:prstClr val="black">
                <a:alpha val="65000"/>
              </a:prstClr>
            </a:outerShdw>
          </a:effectLst>
        </p:spPr>
      </p:pic>
      <p:pic>
        <p:nvPicPr>
          <p:cNvPr id="49" name="Picture 48"/>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1935" y="3756829"/>
            <a:ext cx="870804" cy="626888"/>
          </a:xfrm>
          <a:prstGeom prst="rect">
            <a:avLst/>
          </a:prstGeom>
          <a:effectLst>
            <a:outerShdw blurRad="76200" dir="18900000" sy="23000" kx="-1200000" algn="bl" rotWithShape="0">
              <a:prstClr val="black">
                <a:alpha val="20000"/>
              </a:prstClr>
            </a:outerShdw>
          </a:effectLst>
        </p:spPr>
      </p:pic>
      <p:pic>
        <p:nvPicPr>
          <p:cNvPr id="50" name="Picture 6" descr="LargeSilicon_Angl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0126" y="3927423"/>
            <a:ext cx="718376" cy="600613"/>
          </a:xfrm>
          <a:prstGeom prst="rect">
            <a:avLst/>
          </a:prstGeom>
          <a:noFill/>
          <a:effectLst>
            <a:outerShdw blurRad="76200" dir="18900000" sy="23000" kx="-1200000" algn="bl" rotWithShape="0">
              <a:prstClr val="black">
                <a:alpha val="20000"/>
              </a:prstClr>
            </a:outerShdw>
          </a:effectLst>
        </p:spPr>
      </p:pic>
      <p:sp>
        <p:nvSpPr>
          <p:cNvPr id="51" name="TextBox 50"/>
          <p:cNvSpPr txBox="1"/>
          <p:nvPr/>
        </p:nvSpPr>
        <p:spPr>
          <a:xfrm>
            <a:off x="415353" y="3114996"/>
            <a:ext cx="8286120" cy="369332"/>
          </a:xfrm>
          <a:prstGeom prst="rect">
            <a:avLst/>
          </a:prstGeom>
          <a:noFill/>
        </p:spPr>
        <p:txBody>
          <a:bodyPr wrap="square" rtlCol="0">
            <a:spAutoFit/>
          </a:bodyPr>
          <a:lstStyle>
            <a:defPPr>
              <a:defRPr lang="en-US"/>
            </a:defPPr>
            <a:lvl1pPr algn="ctr">
              <a:defRPr sz="1600">
                <a:solidFill>
                  <a:srgbClr val="0071C5"/>
                </a:solidFill>
                <a:latin typeface="Neo Sans Intel Medium"/>
              </a:defRPr>
            </a:lvl1pPr>
          </a:lstStyle>
          <a:p>
            <a:r>
              <a:rPr lang="en-US" sz="1800" dirty="0" smtClean="0"/>
              <a:t>Intel® </a:t>
            </a:r>
            <a:r>
              <a:rPr lang="en-US" sz="1800" dirty="0"/>
              <a:t>Cloud Finder, helping customers find cloud services</a:t>
            </a:r>
          </a:p>
        </p:txBody>
      </p:sp>
      <p:sp>
        <p:nvSpPr>
          <p:cNvPr id="40" name="TextBox 39"/>
          <p:cNvSpPr txBox="1"/>
          <p:nvPr/>
        </p:nvSpPr>
        <p:spPr>
          <a:xfrm>
            <a:off x="3702930" y="4406135"/>
            <a:ext cx="1886735" cy="403957"/>
          </a:xfrm>
          <a:prstGeom prst="rect">
            <a:avLst/>
          </a:prstGeom>
          <a:noFill/>
          <a:ln>
            <a:noFill/>
          </a:ln>
        </p:spPr>
        <p:txBody>
          <a:bodyPr wrap="none" lIns="57150" tIns="28575" rIns="57150" bIns="28575" rtlCol="0">
            <a:spAutoFit/>
          </a:bodyPr>
          <a:lstStyle/>
          <a:p>
            <a:r>
              <a:rPr lang="en-US" sz="1125" i="1" dirty="0">
                <a:solidFill>
                  <a:schemeClr val="bg1"/>
                </a:solidFill>
                <a:effectLst>
                  <a:outerShdw blurRad="38100" dist="38100" dir="2700000" algn="tl">
                    <a:srgbClr val="000000">
                      <a:alpha val="43137"/>
                    </a:srgbClr>
                  </a:outerShdw>
                </a:effectLst>
              </a:rPr>
              <a:t>Intel®  Datacenter Software &amp; </a:t>
            </a:r>
          </a:p>
          <a:p>
            <a:r>
              <a:rPr lang="en-US" sz="1125" i="1" dirty="0">
                <a:solidFill>
                  <a:schemeClr val="bg1"/>
                </a:solidFill>
                <a:effectLst>
                  <a:outerShdw blurRad="38100" dist="38100" dir="2700000" algn="tl">
                    <a:srgbClr val="000000">
                      <a:alpha val="43137"/>
                    </a:srgbClr>
                  </a:outerShdw>
                </a:effectLst>
              </a:rPr>
              <a:t>McAfee Security Products </a:t>
            </a:r>
          </a:p>
        </p:txBody>
      </p:sp>
      <p:pic>
        <p:nvPicPr>
          <p:cNvPr id="44" name="Picture 6" descr="http://www.datacentervision.com/Htdocs/Images/CMS_290/048.png?puid=0ef39468-c414-4c01-99fd-e50dfe45c67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86166" y="3674447"/>
            <a:ext cx="915279" cy="720934"/>
          </a:xfrm>
          <a:prstGeom prst="roundRect">
            <a:avLst/>
          </a:prstGeom>
          <a:solidFill>
            <a:schemeClr val="bg1"/>
          </a:solidFill>
          <a:ln>
            <a:noFill/>
          </a:ln>
          <a:effectLst>
            <a:outerShdw blurRad="292100" dist="139700" dir="2700000" algn="tl" rotWithShape="0">
              <a:srgbClr val="333333">
                <a:alpha val="65000"/>
              </a:srgbClr>
            </a:outerShdw>
          </a:effectLst>
          <a:extLst/>
        </p:spPr>
      </p:pic>
      <p:pic>
        <p:nvPicPr>
          <p:cNvPr id="46" name="Picture 45" descr="IE_ServiceGateway.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92436" y="3674870"/>
            <a:ext cx="1015348" cy="383103"/>
          </a:xfrm>
          <a:prstGeom prst="roundRect">
            <a:avLst/>
          </a:prstGeom>
          <a:solidFill>
            <a:schemeClr val="bg1"/>
          </a:solidFill>
          <a:ln>
            <a:noFill/>
          </a:ln>
          <a:effectLst>
            <a:outerShdw blurRad="292100" dist="139700" dir="2700000" algn="tl" rotWithShape="0">
              <a:srgbClr val="333333">
                <a:alpha val="65000"/>
              </a:srgbClr>
            </a:outerShdw>
          </a:effectLst>
        </p:spPr>
      </p:pic>
      <p:sp>
        <p:nvSpPr>
          <p:cNvPr id="47" name="Rounded Rectangle 46"/>
          <p:cNvSpPr/>
          <p:nvPr/>
        </p:nvSpPr>
        <p:spPr>
          <a:xfrm>
            <a:off x="4499670" y="4116720"/>
            <a:ext cx="1015348" cy="289675"/>
          </a:xfrm>
          <a:prstGeom prst="roundRect">
            <a:avLst/>
          </a:prstGeom>
          <a:solidFill>
            <a:schemeClr val="bg1"/>
          </a:solidFill>
          <a:ln>
            <a:noFill/>
          </a:ln>
          <a:effectLst>
            <a:outerShdw blurRad="292100" dist="139700" dir="2700000" algn="tl" rotWithShape="0">
              <a:srgbClr val="333333">
                <a:alpha val="65000"/>
              </a:srgbClr>
            </a:outerShdw>
          </a:effectLst>
        </p:spPr>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313" b="1">
              <a:solidFill>
                <a:prstClr val="black"/>
              </a:solidFill>
              <a:cs typeface="Arial" pitchFamily="34" charset="0"/>
            </a:endParaRPr>
          </a:p>
        </p:txBody>
      </p:sp>
      <p:pic>
        <p:nvPicPr>
          <p:cNvPr id="53" name="Picture 2" descr="McAfee—Antivirus, Encryption, Firewall, Email Security, Web Security, Risk &amp; Compliance">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43635" y="4142313"/>
            <a:ext cx="942238" cy="240919"/>
          </a:xfrm>
          <a:prstGeom prst="rect">
            <a:avLst/>
          </a:prstGeom>
          <a:solidFill>
            <a:schemeClr val="bg1"/>
          </a:solidFill>
          <a:ln>
            <a:noFill/>
          </a:ln>
        </p:spPr>
      </p:pic>
      <p:sp>
        <p:nvSpPr>
          <p:cNvPr id="54" name="TextBox 53"/>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110419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3749" y="1794122"/>
            <a:ext cx="6478171" cy="2065484"/>
          </a:xfrm>
          <a:prstGeom prst="rect">
            <a:avLst/>
          </a:prstGeom>
          <a:noFill/>
          <a:ln>
            <a:noFill/>
          </a:ln>
          <a:extLst/>
        </p:spPr>
      </p:pic>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r="38558" b="73050"/>
          <a:stretch/>
        </p:blipFill>
        <p:spPr>
          <a:xfrm>
            <a:off x="1473772" y="322"/>
            <a:ext cx="5406016" cy="1333804"/>
          </a:xfrm>
          <a:prstGeom prst="rect">
            <a:avLst/>
          </a:prstGeom>
        </p:spPr>
      </p:pic>
      <p:cxnSp>
        <p:nvCxnSpPr>
          <p:cNvPr id="5" name="Straight Connector 4"/>
          <p:cNvCxnSpPr/>
          <p:nvPr/>
        </p:nvCxnSpPr>
        <p:spPr>
          <a:xfrm flipV="1">
            <a:off x="2226623" y="0"/>
            <a:ext cx="4690754" cy="5143500"/>
          </a:xfrm>
          <a:prstGeom prst="lin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2170959" y="9"/>
            <a:ext cx="4802084" cy="5143499"/>
          </a:xfrm>
          <a:prstGeom prst="lin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9" name="Title 38"/>
          <p:cNvSpPr>
            <a:spLocks noGrp="1"/>
          </p:cNvSpPr>
          <p:nvPr>
            <p:ph type="title"/>
          </p:nvPr>
        </p:nvSpPr>
        <p:spPr>
          <a:xfrm>
            <a:off x="251520" y="249848"/>
            <a:ext cx="7139880" cy="857250"/>
          </a:xfrm>
        </p:spPr>
        <p:txBody>
          <a:bodyPr>
            <a:normAutofit/>
          </a:bodyPr>
          <a:lstStyle/>
          <a:p>
            <a:r>
              <a:rPr lang="en-US" dirty="0" smtClean="0">
                <a:solidFill>
                  <a:srgbClr val="FFC000"/>
                </a:solidFill>
                <a:latin typeface="Neo Sans Intel Medium" panose="020B0604020202020204" pitchFamily="34" charset="0"/>
              </a:rPr>
              <a:t>3. </a:t>
            </a:r>
            <a:r>
              <a:rPr lang="en-US" dirty="0" smtClean="0"/>
              <a:t>HPC – Future Breakthroughs Start Here </a:t>
            </a:r>
            <a:endParaRPr lang="en-US" dirty="0"/>
          </a:p>
        </p:txBody>
      </p:sp>
      <p:grpSp>
        <p:nvGrpSpPr>
          <p:cNvPr id="2" name="Group 1"/>
          <p:cNvGrpSpPr/>
          <p:nvPr/>
        </p:nvGrpSpPr>
        <p:grpSpPr>
          <a:xfrm>
            <a:off x="533258" y="1270356"/>
            <a:ext cx="8079152" cy="3037163"/>
            <a:chOff x="61548" y="874274"/>
            <a:chExt cx="9144000" cy="3437467"/>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14" y="1219249"/>
              <a:ext cx="7961144" cy="2682570"/>
            </a:xfrm>
            <a:prstGeom prst="rect">
              <a:avLst/>
            </a:prstGeom>
          </p:spPr>
        </p:pic>
        <p:cxnSp>
          <p:nvCxnSpPr>
            <p:cNvPr id="3" name="Straight Connector 2"/>
            <p:cNvCxnSpPr/>
            <p:nvPr/>
          </p:nvCxnSpPr>
          <p:spPr>
            <a:xfrm>
              <a:off x="61548" y="1973628"/>
              <a:ext cx="9144000" cy="0"/>
            </a:xfrm>
            <a:prstGeom prst="lin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2" name="Rectangle 21"/>
            <p:cNvSpPr>
              <a:spLocks noChangeArrowheads="1"/>
            </p:cNvSpPr>
            <p:nvPr/>
          </p:nvSpPr>
          <p:spPr bwMode="auto">
            <a:xfrm>
              <a:off x="3040499" y="874292"/>
              <a:ext cx="1354794" cy="518263"/>
            </a:xfrm>
            <a:prstGeom prst="rect">
              <a:avLst/>
            </a:prstGeom>
            <a:noFill/>
            <a:ln w="12700">
              <a:noFill/>
              <a:miter lim="800000"/>
              <a:headEnd type="none" w="sm" len="sm"/>
              <a:tailEnd type="none" w="sm" len="sm"/>
            </a:ln>
            <a:effectLst/>
          </p:spPr>
          <p:txBody>
            <a:bodyPr lIns="91403" tIns="45702" rIns="91403" bIns="45702">
              <a:spAutoFit/>
            </a:bodyPr>
            <a:lstStyle/>
            <a:p>
              <a:pPr algn="ctr" eaLnBrk="0" hangingPunct="0"/>
              <a:r>
                <a:rPr lang="en-US" sz="1188" dirty="0">
                  <a:solidFill>
                    <a:srgbClr val="004280"/>
                  </a:solidFill>
                  <a:latin typeface="Neo Sans Intel Medium"/>
                  <a:ea typeface="SimSun" pitchFamily="2" charset="-122"/>
                </a:rPr>
                <a:t>ENERGY EXPLORATION</a:t>
              </a:r>
            </a:p>
          </p:txBody>
        </p:sp>
        <p:sp>
          <p:nvSpPr>
            <p:cNvPr id="35" name="Rectangle 26"/>
            <p:cNvSpPr>
              <a:spLocks noChangeArrowheads="1"/>
            </p:cNvSpPr>
            <p:nvPr/>
          </p:nvSpPr>
          <p:spPr bwMode="auto">
            <a:xfrm>
              <a:off x="2052228" y="3607801"/>
              <a:ext cx="1206730" cy="518263"/>
            </a:xfrm>
            <a:prstGeom prst="rect">
              <a:avLst/>
            </a:prstGeom>
            <a:noFill/>
            <a:ln w="12700">
              <a:noFill/>
              <a:miter lim="800000"/>
              <a:headEnd type="none" w="sm" len="sm"/>
              <a:tailEnd type="none" w="sm" len="sm"/>
            </a:ln>
            <a:effectLst/>
          </p:spPr>
          <p:txBody>
            <a:bodyPr wrap="square" lIns="91403" tIns="45702" rIns="91403" bIns="45702">
              <a:spAutoFit/>
            </a:bodyPr>
            <a:lstStyle/>
            <a:p>
              <a:pPr algn="ctr" eaLnBrk="0" hangingPunct="0"/>
              <a:r>
                <a:rPr lang="en-US" sz="1188" dirty="0">
                  <a:solidFill>
                    <a:srgbClr val="004280"/>
                  </a:solidFill>
                  <a:latin typeface="Neo Sans Intel Medium"/>
                  <a:ea typeface="SimSun" pitchFamily="2" charset="-122"/>
                </a:rPr>
                <a:t>SCIENTIFIC</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RESEARCH</a:t>
              </a:r>
            </a:p>
          </p:txBody>
        </p:sp>
        <p:sp>
          <p:nvSpPr>
            <p:cNvPr id="34" name="Rectangle 23"/>
            <p:cNvSpPr>
              <a:spLocks noChangeArrowheads="1"/>
            </p:cNvSpPr>
            <p:nvPr/>
          </p:nvSpPr>
          <p:spPr bwMode="auto">
            <a:xfrm>
              <a:off x="3750377" y="4000378"/>
              <a:ext cx="1757004" cy="311363"/>
            </a:xfrm>
            <a:prstGeom prst="rect">
              <a:avLst/>
            </a:prstGeom>
            <a:noFill/>
            <a:ln w="12700">
              <a:noFill/>
              <a:miter lim="800000"/>
              <a:headEnd type="none" w="sm" len="sm"/>
              <a:tailEnd type="none" w="sm" len="sm"/>
            </a:ln>
            <a:effectLst/>
          </p:spPr>
          <p:txBody>
            <a:bodyPr lIns="91403" tIns="45702" rIns="91403" bIns="45702">
              <a:spAutoFit/>
            </a:bodyPr>
            <a:lstStyle/>
            <a:p>
              <a:pPr algn="ctr" eaLnBrk="0" hangingPunct="0"/>
              <a:r>
                <a:rPr lang="en-US" sz="1188" dirty="0">
                  <a:solidFill>
                    <a:srgbClr val="004280"/>
                  </a:solidFill>
                  <a:latin typeface="Neo Sans Intel Medium"/>
                  <a:ea typeface="SimSun" pitchFamily="2" charset="-122"/>
                </a:rPr>
                <a:t>SECURITY</a:t>
              </a:r>
            </a:p>
          </p:txBody>
        </p:sp>
        <p:sp>
          <p:nvSpPr>
            <p:cNvPr id="41" name="Rectangle 40"/>
            <p:cNvSpPr/>
            <p:nvPr/>
          </p:nvSpPr>
          <p:spPr>
            <a:xfrm>
              <a:off x="4885756" y="874274"/>
              <a:ext cx="1635275" cy="518304"/>
            </a:xfrm>
            <a:prstGeom prst="rect">
              <a:avLst/>
            </a:prstGeom>
          </p:spPr>
          <p:txBody>
            <a:bodyPr wrap="square" lIns="91440" tIns="45720" rIns="91440" bIns="45720">
              <a:spAutoFit/>
            </a:bodyPr>
            <a:lstStyle/>
            <a:p>
              <a:pPr algn="ctr">
                <a:spcBef>
                  <a:spcPts val="1200"/>
                </a:spcBef>
              </a:pPr>
              <a:r>
                <a:rPr lang="en-US" sz="1188" dirty="0">
                  <a:solidFill>
                    <a:srgbClr val="004280"/>
                  </a:solidFill>
                  <a:latin typeface="Neo Sans Intel Medium"/>
                </a:rPr>
                <a:t>COMPUTATIONAL RACE </a:t>
              </a:r>
            </a:p>
          </p:txBody>
        </p:sp>
        <p:pic>
          <p:nvPicPr>
            <p:cNvPr id="58" name="Picture 57" descr="xe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3411" y="2015042"/>
              <a:ext cx="1096431" cy="822324"/>
            </a:xfrm>
            <a:prstGeom prst="rect">
              <a:avLst/>
            </a:prstGeom>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589" y="2082083"/>
              <a:ext cx="635211" cy="683022"/>
            </a:xfrm>
            <a:prstGeom prst="rect">
              <a:avLst/>
            </a:prstGeom>
            <a:effectLst>
              <a:outerShdw blurRad="254000" dist="101600" dir="13500000" algn="br" rotWithShape="0">
                <a:prstClr val="black">
                  <a:alpha val="40000"/>
                </a:prst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3409" y="2746799"/>
              <a:ext cx="536753" cy="789894"/>
            </a:xfrm>
            <a:prstGeom prst="rect">
              <a:avLst/>
            </a:prstGeom>
            <a:effectLst>
              <a:outerShdw blurRad="254000" dist="101600" dir="13500000" algn="br" rotWithShape="0">
                <a:prstClr val="black">
                  <a:alpha val="40000"/>
                </a:prstClr>
              </a:outerShdw>
            </a:effectLst>
          </p:spPr>
        </p:pic>
        <p:sp>
          <p:nvSpPr>
            <p:cNvPr id="19" name="Rectangle 18"/>
            <p:cNvSpPr/>
            <p:nvPr/>
          </p:nvSpPr>
          <p:spPr>
            <a:xfrm>
              <a:off x="356793" y="2787964"/>
              <a:ext cx="1634802" cy="725164"/>
            </a:xfrm>
            <a:prstGeom prst="rect">
              <a:avLst/>
            </a:prstGeom>
            <a:noFill/>
            <a:ln w="12700">
              <a:noFill/>
              <a:miter lim="800000"/>
              <a:headEnd type="none" w="sm" len="sm"/>
              <a:tailEnd type="none" w="sm" len="sm"/>
            </a:ln>
            <a:effectLst/>
          </p:spPr>
          <p:txBody>
            <a:bodyPr wrap="square" lIns="91403" tIns="45702" rIns="91403" bIns="45702">
              <a:spAutoFit/>
            </a:bodyPr>
            <a:lstStyle/>
            <a:p>
              <a:pPr algn="ctr" eaLnBrk="0" hangingPunct="0"/>
              <a:r>
                <a:rPr lang="en-US" sz="1188" dirty="0">
                  <a:solidFill>
                    <a:srgbClr val="004280"/>
                  </a:solidFill>
                  <a:latin typeface="Neo Sans Intel Medium"/>
                  <a:ea typeface="SimSun" pitchFamily="2" charset="-122"/>
                </a:rPr>
                <a:t>CLIMATE </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WEATHER </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MODELING</a:t>
              </a: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2015" y="1461626"/>
              <a:ext cx="543579" cy="595781"/>
            </a:xfrm>
            <a:prstGeom prst="rect">
              <a:avLst/>
            </a:prstGeom>
            <a:effectLst>
              <a:outerShdw blurRad="254000" dist="101600" dir="13500000" algn="br" rotWithShape="0">
                <a:prstClr val="black">
                  <a:alpha val="40000"/>
                </a:prstClr>
              </a:outerShdw>
            </a:effectLst>
          </p:spPr>
        </p:pic>
        <p:sp>
          <p:nvSpPr>
            <p:cNvPr id="27" name="Rectangle 26"/>
            <p:cNvSpPr/>
            <p:nvPr/>
          </p:nvSpPr>
          <p:spPr>
            <a:xfrm>
              <a:off x="1214545" y="1530200"/>
              <a:ext cx="887547" cy="518304"/>
            </a:xfrm>
            <a:prstGeom prst="rect">
              <a:avLst/>
            </a:prstGeom>
          </p:spPr>
          <p:txBody>
            <a:bodyPr wrap="none" lIns="91440" tIns="45720" rIns="91440" bIns="45720">
              <a:spAutoFit/>
            </a:bodyPr>
            <a:lstStyle/>
            <a:p>
              <a:pPr algn="ctr">
                <a:spcBef>
                  <a:spcPts val="1200"/>
                </a:spcBef>
              </a:pPr>
              <a:r>
                <a:rPr lang="en-US" sz="1188" dirty="0">
                  <a:solidFill>
                    <a:srgbClr val="004280"/>
                  </a:solidFill>
                  <a:latin typeface="Neo Sans Intel Medium"/>
                </a:rPr>
                <a:t>MEDICAL</a:t>
              </a:r>
              <a:br>
                <a:rPr lang="en-US" sz="1188" dirty="0">
                  <a:solidFill>
                    <a:srgbClr val="004280"/>
                  </a:solidFill>
                  <a:latin typeface="Neo Sans Intel Medium"/>
                </a:rPr>
              </a:br>
              <a:r>
                <a:rPr lang="en-US" sz="1188" dirty="0">
                  <a:solidFill>
                    <a:srgbClr val="004280"/>
                  </a:solidFill>
                  <a:latin typeface="Neo Sans Intel Medium"/>
                </a:rPr>
                <a:t>IMAGING</a:t>
              </a:r>
            </a:p>
          </p:txBody>
        </p:sp>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5838" y="3081884"/>
              <a:ext cx="626337" cy="909618"/>
            </a:xfrm>
            <a:prstGeom prst="rect">
              <a:avLst/>
            </a:prstGeom>
            <a:effectLst>
              <a:outerShdw blurRad="254000" dist="101600" dir="13500000" algn="br" rotWithShape="0">
                <a:prstClr val="black">
                  <a:alpha val="40000"/>
                </a:prstClr>
              </a:outerShdw>
            </a:effectLst>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5005" y="2871289"/>
              <a:ext cx="691406" cy="776445"/>
            </a:xfrm>
            <a:prstGeom prst="rect">
              <a:avLst/>
            </a:prstGeom>
            <a:effectLst>
              <a:outerShdw blurRad="254000" dist="101600" dir="13500000" algn="br" rotWithShape="0">
                <a:prstClr val="black">
                  <a:alpha val="40000"/>
                </a:prstClr>
              </a:outerShdw>
            </a:effectLst>
          </p:spPr>
        </p:pic>
        <p:sp>
          <p:nvSpPr>
            <p:cNvPr id="50" name="Rectangle 23"/>
            <p:cNvSpPr>
              <a:spLocks noChangeArrowheads="1"/>
            </p:cNvSpPr>
            <p:nvPr/>
          </p:nvSpPr>
          <p:spPr bwMode="auto">
            <a:xfrm>
              <a:off x="5627190" y="3575837"/>
              <a:ext cx="1627208" cy="518263"/>
            </a:xfrm>
            <a:prstGeom prst="rect">
              <a:avLst/>
            </a:prstGeom>
            <a:noFill/>
            <a:ln w="12700">
              <a:noFill/>
              <a:miter lim="800000"/>
              <a:headEnd type="none" w="sm" len="sm"/>
              <a:tailEnd type="none" w="sm" len="sm"/>
            </a:ln>
            <a:effectLst/>
          </p:spPr>
          <p:txBody>
            <a:bodyPr wrap="square" lIns="91403" tIns="45702" rIns="91403" bIns="45702">
              <a:spAutoFit/>
            </a:bodyPr>
            <a:lstStyle/>
            <a:p>
              <a:pPr algn="ctr" eaLnBrk="0" hangingPunct="0"/>
              <a:r>
                <a:rPr lang="en-US" sz="1188" dirty="0">
                  <a:solidFill>
                    <a:srgbClr val="004280"/>
                  </a:solidFill>
                  <a:latin typeface="Neo Sans Intel Medium"/>
                  <a:ea typeface="SimSun" pitchFamily="2" charset="-122"/>
                </a:rPr>
                <a:t>CAD</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MANUFACTURING</a:t>
              </a: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6622" y="2440726"/>
              <a:ext cx="870245" cy="473291"/>
            </a:xfrm>
            <a:prstGeom prst="rect">
              <a:avLst/>
            </a:prstGeom>
            <a:effectLst>
              <a:outerShdw blurRad="254000" dist="101600" dir="13500000" algn="br" rotWithShape="0">
                <a:prstClr val="black">
                  <a:alpha val="40000"/>
                </a:prstClr>
              </a:outerShdw>
            </a:effectLst>
          </p:spPr>
        </p:pic>
        <p:sp>
          <p:nvSpPr>
            <p:cNvPr id="52" name="Rectangle 23"/>
            <p:cNvSpPr>
              <a:spLocks noChangeArrowheads="1"/>
            </p:cNvSpPr>
            <p:nvPr/>
          </p:nvSpPr>
          <p:spPr bwMode="auto">
            <a:xfrm>
              <a:off x="7208573" y="2990602"/>
              <a:ext cx="1627208" cy="725164"/>
            </a:xfrm>
            <a:prstGeom prst="rect">
              <a:avLst/>
            </a:prstGeom>
            <a:noFill/>
            <a:ln w="12700">
              <a:noFill/>
              <a:miter lim="800000"/>
              <a:headEnd type="none" w="sm" len="sm"/>
              <a:tailEnd type="none" w="sm" len="sm"/>
            </a:ln>
            <a:effectLst/>
          </p:spPr>
          <p:txBody>
            <a:bodyPr wrap="square" lIns="91403" tIns="45702" rIns="91403" bIns="45702">
              <a:spAutoFit/>
            </a:bodyPr>
            <a:lstStyle/>
            <a:p>
              <a:pPr algn="ctr" eaLnBrk="0" hangingPunct="0"/>
              <a:r>
                <a:rPr lang="en-US" sz="1188" dirty="0">
                  <a:solidFill>
                    <a:srgbClr val="004280"/>
                  </a:solidFill>
                  <a:latin typeface="Neo Sans Intel Medium"/>
                  <a:ea typeface="SimSun" pitchFamily="2" charset="-122"/>
                </a:rPr>
                <a:t>DIGITAL </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CONTENT </a:t>
              </a:r>
              <a:br>
                <a:rPr lang="en-US" sz="1188" dirty="0">
                  <a:solidFill>
                    <a:srgbClr val="004280"/>
                  </a:solidFill>
                  <a:latin typeface="Neo Sans Intel Medium"/>
                  <a:ea typeface="SimSun" pitchFamily="2" charset="-122"/>
                </a:rPr>
              </a:br>
              <a:r>
                <a:rPr lang="en-US" sz="1188" dirty="0">
                  <a:solidFill>
                    <a:srgbClr val="004280"/>
                  </a:solidFill>
                  <a:latin typeface="Neo Sans Intel Medium"/>
                  <a:ea typeface="SimSun" pitchFamily="2" charset="-122"/>
                </a:rPr>
                <a:t>CREATION</a:t>
              </a:r>
            </a:p>
          </p:txBody>
        </p:sp>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0411" y="1594988"/>
              <a:ext cx="680212" cy="578180"/>
            </a:xfrm>
            <a:prstGeom prst="rect">
              <a:avLst/>
            </a:prstGeom>
            <a:effectLst>
              <a:outerShdw blurRad="254000" dist="101600" dir="13500000" algn="br" rotWithShape="0">
                <a:prstClr val="black">
                  <a:alpha val="40000"/>
                </a:prstClr>
              </a:outerShdw>
            </a:effectLst>
          </p:spPr>
        </p:pic>
        <p:sp>
          <p:nvSpPr>
            <p:cNvPr id="56" name="Rectangle 23"/>
            <p:cNvSpPr>
              <a:spLocks noChangeArrowheads="1"/>
            </p:cNvSpPr>
            <p:nvPr/>
          </p:nvSpPr>
          <p:spPr bwMode="auto">
            <a:xfrm>
              <a:off x="7268765" y="1530234"/>
              <a:ext cx="1289958" cy="518263"/>
            </a:xfrm>
            <a:prstGeom prst="rect">
              <a:avLst/>
            </a:prstGeom>
            <a:noFill/>
            <a:ln w="12700">
              <a:noFill/>
              <a:miter lim="800000"/>
              <a:headEnd type="none" w="sm" len="sm"/>
              <a:tailEnd type="none" w="sm" len="sm"/>
            </a:ln>
            <a:effectLst/>
          </p:spPr>
          <p:txBody>
            <a:bodyPr wrap="square" lIns="91403" tIns="45702" rIns="91403" bIns="45702">
              <a:spAutoFit/>
            </a:bodyPr>
            <a:lstStyle/>
            <a:p>
              <a:pPr algn="ctr" eaLnBrk="0" hangingPunct="0"/>
              <a:r>
                <a:rPr lang="en-US" sz="1188" dirty="0">
                  <a:solidFill>
                    <a:srgbClr val="004280"/>
                  </a:solidFill>
                  <a:latin typeface="Neo Sans Intel Medium"/>
                  <a:ea typeface="SimSun" pitchFamily="2" charset="-122"/>
                </a:rPr>
                <a:t>FINANCIAL ANALYSES</a:t>
              </a:r>
            </a:p>
          </p:txBody>
        </p:sp>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6454" y="1354876"/>
              <a:ext cx="472081" cy="565851"/>
            </a:xfrm>
            <a:prstGeom prst="rect">
              <a:avLst/>
            </a:prstGeom>
            <a:effectLst>
              <a:outerShdw blurRad="254000" dist="101600" dir="13500000" algn="br" rotWithShape="0">
                <a:prstClr val="black">
                  <a:alpha val="40000"/>
                </a:prstClr>
              </a:outerShdw>
            </a:effectLst>
          </p:spPr>
        </p:pic>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0203" y="1363488"/>
              <a:ext cx="834946" cy="463173"/>
            </a:xfrm>
            <a:prstGeom prst="rect">
              <a:avLst/>
            </a:prstGeom>
            <a:effectLst>
              <a:outerShdw blurRad="254000" dist="101600" dir="13500000" algn="br" rotWithShape="0">
                <a:prstClr val="black">
                  <a:alpha val="40000"/>
                </a:prstClr>
              </a:outerShdw>
            </a:effectLst>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70085" y="2015042"/>
              <a:ext cx="1096431" cy="822324"/>
            </a:xfrm>
            <a:prstGeom prst="rect">
              <a:avLst/>
            </a:prstGeom>
            <a:effectLst/>
          </p:spPr>
        </p:pic>
      </p:grpSp>
      <p:sp>
        <p:nvSpPr>
          <p:cNvPr id="38" name="TextBox 37"/>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
        <p:nvSpPr>
          <p:cNvPr id="42" name="Rounded Rectangle 41"/>
          <p:cNvSpPr/>
          <p:nvPr/>
        </p:nvSpPr>
        <p:spPr>
          <a:xfrm>
            <a:off x="774700" y="4275817"/>
            <a:ext cx="7624015" cy="689883"/>
          </a:xfrm>
          <a:prstGeom prst="roundRect">
            <a:avLst>
              <a:gd name="adj" fmla="val 25138"/>
            </a:avLst>
          </a:prstGeom>
          <a:gradFill flip="none" rotWithShape="1">
            <a:gsLst>
              <a:gs pos="5000">
                <a:srgbClr val="00AEEF"/>
              </a:gs>
              <a:gs pos="95000">
                <a:srgbClr val="0071C5"/>
              </a:gs>
            </a:gsLst>
            <a:path path="circle">
              <a:fillToRect l="50000" t="50000" r="50000" b="50000"/>
            </a:path>
            <a:tileRect/>
          </a:gradFill>
          <a:ln w="19050">
            <a:solidFill>
              <a:srgbClr val="FFFFFF"/>
            </a:solidFill>
            <a:round/>
            <a:headEnd/>
            <a:tailEnd/>
          </a:ln>
          <a:effectLst/>
        </p:spPr>
        <p:txBody>
          <a:bodyPr wrap="none" lIns="57150" tIns="57150" rIns="57150" bIns="57150" anchor="ctr" anchorCtr="1"/>
          <a:lstStyle/>
          <a:p>
            <a:pPr algn="ctr" defTabSz="816388" fontAlgn="base">
              <a:spcBef>
                <a:spcPct val="0"/>
              </a:spcBef>
              <a:spcAft>
                <a:spcPct val="0"/>
              </a:spcAft>
            </a:pPr>
            <a:r>
              <a:rPr lang="en-US" sz="2000" i="1" dirty="0" smtClean="0">
                <a:solidFill>
                  <a:prstClr val="white"/>
                </a:solidFill>
                <a:effectLst>
                  <a:glow rad="76200">
                    <a:prstClr val="black">
                      <a:alpha val="20000"/>
                    </a:prstClr>
                  </a:glow>
                </a:effectLst>
                <a:latin typeface="Neo Sans Intel Medium" pitchFamily="34" charset="0"/>
                <a:cs typeface="Arial" charset="0"/>
              </a:rPr>
              <a:t> </a:t>
            </a:r>
            <a:endParaRPr lang="en-US" sz="2000" i="1" dirty="0">
              <a:solidFill>
                <a:prstClr val="white"/>
              </a:solidFill>
              <a:effectLst>
                <a:glow rad="76200">
                  <a:prstClr val="black">
                    <a:alpha val="20000"/>
                  </a:prstClr>
                </a:glow>
              </a:effectLst>
              <a:latin typeface="Neo Sans Intel Medium" pitchFamily="34" charset="0"/>
              <a:cs typeface="Arial" charset="0"/>
            </a:endParaRPr>
          </a:p>
        </p:txBody>
      </p:sp>
      <p:sp>
        <p:nvSpPr>
          <p:cNvPr id="43" name="Rectangle 16"/>
          <p:cNvSpPr/>
          <p:nvPr/>
        </p:nvSpPr>
        <p:spPr>
          <a:xfrm>
            <a:off x="812800" y="4384920"/>
            <a:ext cx="7543800" cy="476250"/>
          </a:xfrm>
          <a:prstGeom prst="rect">
            <a:avLst/>
          </a:prstGeom>
          <a:noFill/>
          <a:ln w="26425" cap="flat" cmpd="sng" algn="ctr">
            <a:noFill/>
            <a:prstDash val="solid"/>
          </a:ln>
          <a:effectLst>
            <a:outerShdw blurRad="190500" dist="38100" dir="2700000" algn="tl" rotWithShape="0">
              <a:prstClr val="black">
                <a:alpha val="40000"/>
              </a:prstClr>
            </a:outerShdw>
          </a:effectLst>
        </p:spPr>
        <p:txBody>
          <a:bodyPr wrap="square" lIns="285750" tIns="57150" rIns="114300" bIns="57150" rtlCol="0" anchor="ctr" anchorCtr="0">
            <a:noAutofit/>
          </a:bodyPr>
          <a:lstStyle/>
          <a:p>
            <a:pPr algn="ctr" defTabSz="816388" fontAlgn="base">
              <a:lnSpc>
                <a:spcPct val="90000"/>
              </a:lnSpc>
              <a:spcBef>
                <a:spcPct val="0"/>
              </a:spcBef>
              <a:spcAft>
                <a:spcPct val="0"/>
              </a:spcAft>
              <a:defRPr/>
            </a:pPr>
            <a:r>
              <a:rPr lang="en-US" sz="2000" i="1" dirty="0">
                <a:solidFill>
                  <a:prstClr val="white"/>
                </a:solidFill>
                <a:effectLst>
                  <a:glow rad="76200">
                    <a:prstClr val="black">
                      <a:alpha val="20000"/>
                    </a:prstClr>
                  </a:glow>
                </a:effectLst>
                <a:latin typeface="Neo Sans Intel Medium" pitchFamily="34" charset="0"/>
                <a:cs typeface="Arial" charset="0"/>
              </a:rPr>
              <a:t>To Compete You Must </a:t>
            </a:r>
            <a:r>
              <a:rPr lang="en-US" sz="2000" i="1" dirty="0" smtClean="0">
                <a:solidFill>
                  <a:prstClr val="white"/>
                </a:solidFill>
                <a:effectLst>
                  <a:glow rad="76200">
                    <a:prstClr val="black">
                      <a:alpha val="20000"/>
                    </a:prstClr>
                  </a:glow>
                </a:effectLst>
                <a:latin typeface="Neo Sans Intel Medium" pitchFamily="34" charset="0"/>
                <a:cs typeface="Arial" charset="0"/>
              </a:rPr>
              <a:t>Compute</a:t>
            </a:r>
            <a:endParaRPr lang="en-US" sz="2000" i="1" dirty="0">
              <a:solidFill>
                <a:prstClr val="white"/>
              </a:solidFill>
              <a:effectLst>
                <a:glow rad="76200">
                  <a:prstClr val="black">
                    <a:alpha val="20000"/>
                  </a:prstClr>
                </a:glow>
              </a:effectLst>
              <a:latin typeface="Neo Sans Intel Medium" pitchFamily="34" charset="0"/>
              <a:cs typeface="Arial" charset="0"/>
            </a:endParaRPr>
          </a:p>
        </p:txBody>
      </p:sp>
    </p:spTree>
    <p:extLst>
      <p:ext uri="{BB962C8B-B14F-4D97-AF65-F5344CB8AC3E}">
        <p14:creationId xmlns:p14="http://schemas.microsoft.com/office/powerpoint/2010/main" val="3864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1552" y="2174876"/>
            <a:ext cx="4048125" cy="2102491"/>
          </a:xfrm>
          <a:prstGeom prst="rect">
            <a:avLst/>
          </a:prstGeom>
          <a:noFill/>
          <a:ln>
            <a:noFill/>
          </a:ln>
          <a:extLst/>
        </p:spPr>
      </p:pic>
      <p:sp>
        <p:nvSpPr>
          <p:cNvPr id="4" name="Title 3"/>
          <p:cNvSpPr>
            <a:spLocks noGrp="1"/>
          </p:cNvSpPr>
          <p:nvPr>
            <p:ph type="title"/>
          </p:nvPr>
        </p:nvSpPr>
        <p:spPr>
          <a:xfrm>
            <a:off x="251520" y="297473"/>
            <a:ext cx="5292030" cy="857250"/>
          </a:xfrm>
        </p:spPr>
        <p:txBody>
          <a:bodyPr>
            <a:normAutofit fontScale="90000"/>
          </a:bodyPr>
          <a:lstStyle/>
          <a:p>
            <a:r>
              <a:rPr lang="en-US" smtClean="0"/>
              <a:t>HPC: </a:t>
            </a:r>
            <a:r>
              <a:rPr lang="en-US" altLang="ja-JP" smtClean="0"/>
              <a:t>Greater Processing Required for Highly Parallel Applications</a:t>
            </a:r>
            <a:endParaRPr lang="en-US" dirty="0"/>
          </a:p>
        </p:txBody>
      </p:sp>
      <p:sp>
        <p:nvSpPr>
          <p:cNvPr id="8" name="Rounded Rectangle 7"/>
          <p:cNvSpPr/>
          <p:nvPr/>
        </p:nvSpPr>
        <p:spPr bwMode="auto">
          <a:xfrm>
            <a:off x="313993" y="1507262"/>
            <a:ext cx="4106891" cy="3321192"/>
          </a:xfrm>
          <a:prstGeom prst="roundRect">
            <a:avLst>
              <a:gd name="adj" fmla="val 5423"/>
            </a:avLst>
          </a:prstGeom>
          <a:solidFill>
            <a:schemeClr val="bg1"/>
          </a:solidFill>
          <a:ln w="76200" cap="flat" cmpd="sng" algn="ctr">
            <a:solidFill>
              <a:schemeClr val="accent1"/>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57108" tIns="28555" rIns="57108" bIns="28555"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pPr>
            <a:endParaRPr lang="en-US" sz="2000">
              <a:solidFill>
                <a:srgbClr val="FFFFFF"/>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0695" y="1774630"/>
            <a:ext cx="3756771" cy="2871733"/>
          </a:xfrm>
          <a:prstGeom prst="rect">
            <a:avLst/>
          </a:prstGeom>
          <a:solidFill>
            <a:schemeClr val="bg1"/>
          </a:solidFill>
          <a:ln>
            <a:noFill/>
          </a:ln>
          <a:effectLs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0695" y="1774630"/>
            <a:ext cx="3756771" cy="2871733"/>
          </a:xfrm>
          <a:prstGeom prst="rect">
            <a:avLst/>
          </a:prstGeom>
          <a:solidFill>
            <a:schemeClr val="bg1"/>
          </a:solidFill>
          <a:ln>
            <a:noFill/>
          </a:ln>
          <a:effectLst/>
          <a:extLst/>
        </p:spPr>
      </p:pic>
      <p:sp>
        <p:nvSpPr>
          <p:cNvPr id="11" name="TextBox 10"/>
          <p:cNvSpPr txBox="1"/>
          <p:nvPr/>
        </p:nvSpPr>
        <p:spPr>
          <a:xfrm rot="17911303">
            <a:off x="3617064" y="4085978"/>
            <a:ext cx="953787" cy="211596"/>
          </a:xfrm>
          <a:prstGeom prst="rect">
            <a:avLst/>
          </a:prstGeom>
          <a:solidFill>
            <a:schemeClr val="bg1"/>
          </a:solidFill>
        </p:spPr>
        <p:txBody>
          <a:bodyPr wrap="none" lIns="57150" tIns="28575" rIns="57150" bIns="28575" rtlCol="0">
            <a:spAutoFit/>
          </a:bodyPr>
          <a:lstStyle/>
          <a:p>
            <a:r>
              <a:rPr lang="en-US" sz="1000" dirty="0">
                <a:solidFill>
                  <a:prstClr val="black"/>
                </a:solidFill>
              </a:rPr>
              <a:t>Fraction Parallel</a:t>
            </a:r>
          </a:p>
        </p:txBody>
      </p:sp>
      <p:sp>
        <p:nvSpPr>
          <p:cNvPr id="12" name="TextBox 11"/>
          <p:cNvSpPr txBox="1"/>
          <p:nvPr/>
        </p:nvSpPr>
        <p:spPr>
          <a:xfrm rot="345580">
            <a:off x="1428035" y="4406182"/>
            <a:ext cx="553037" cy="211596"/>
          </a:xfrm>
          <a:prstGeom prst="rect">
            <a:avLst/>
          </a:prstGeom>
          <a:solidFill>
            <a:schemeClr val="bg1"/>
          </a:solidFill>
        </p:spPr>
        <p:txBody>
          <a:bodyPr wrap="none" lIns="57150" tIns="28575" rIns="57150" bIns="28575" rtlCol="0">
            <a:spAutoFit/>
          </a:bodyPr>
          <a:lstStyle/>
          <a:p>
            <a:r>
              <a:rPr lang="en-US" sz="1000" dirty="0">
                <a:solidFill>
                  <a:prstClr val="black"/>
                </a:solidFill>
              </a:rPr>
              <a:t>%Vector</a:t>
            </a:r>
          </a:p>
        </p:txBody>
      </p:sp>
      <p:sp>
        <p:nvSpPr>
          <p:cNvPr id="13" name="TextBox 12"/>
          <p:cNvSpPr txBox="1"/>
          <p:nvPr/>
        </p:nvSpPr>
        <p:spPr>
          <a:xfrm>
            <a:off x="348557" y="4629649"/>
            <a:ext cx="3896901" cy="153888"/>
          </a:xfrm>
          <a:prstGeom prst="rect">
            <a:avLst/>
          </a:prstGeom>
          <a:solidFill>
            <a:schemeClr val="bg1"/>
          </a:solidFill>
        </p:spPr>
        <p:txBody>
          <a:bodyPr wrap="none" lIns="57150" tIns="28575" rIns="57150" bIns="28575" rtlCol="0">
            <a:spAutoFit/>
          </a:bodyPr>
          <a:lstStyle/>
          <a:p>
            <a:r>
              <a:rPr lang="en-US" sz="625" dirty="0">
                <a:solidFill>
                  <a:schemeClr val="bg2"/>
                </a:solidFill>
              </a:rPr>
              <a:t>* Theoretical acceleration of a highly parallel processor over a Intel® Xeon® parallel processor (&lt;1Intel® Xeon® faster)</a:t>
            </a:r>
          </a:p>
        </p:txBody>
      </p:sp>
      <p:grpSp>
        <p:nvGrpSpPr>
          <p:cNvPr id="2" name="Group 1"/>
          <p:cNvGrpSpPr/>
          <p:nvPr/>
        </p:nvGrpSpPr>
        <p:grpSpPr>
          <a:xfrm>
            <a:off x="4492869" y="1602692"/>
            <a:ext cx="4801929" cy="3260921"/>
            <a:chOff x="6769989" y="1499155"/>
            <a:chExt cx="8228298" cy="5785565"/>
          </a:xfrm>
          <a:effectLst/>
        </p:grpSpPr>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1999" y="1562204"/>
              <a:ext cx="7438903" cy="572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782589" y="1499155"/>
              <a:ext cx="1513483" cy="819315"/>
            </a:xfrm>
            <a:prstGeom prst="rect">
              <a:avLst/>
            </a:prstGeom>
            <a:noFill/>
          </p:spPr>
          <p:txBody>
            <a:bodyPr wrap="none" lIns="57147" tIns="28574" rIns="57147" bIns="28574" rtlCol="0">
              <a:spAutoFit/>
            </a:bodyPr>
            <a:lstStyle/>
            <a:p>
              <a:pPr algn="ctr" defTabSz="571500"/>
              <a:r>
                <a:rPr lang="en-US" sz="1313" kern="0" dirty="0">
                  <a:solidFill>
                    <a:srgbClr val="004280"/>
                  </a:solidFill>
                  <a:effectLst/>
                  <a:latin typeface="Neo Sans Intel Medium"/>
                </a:rPr>
                <a:t>Molecular</a:t>
              </a:r>
              <a:br>
                <a:rPr lang="en-US" sz="1313" kern="0" dirty="0">
                  <a:solidFill>
                    <a:srgbClr val="004280"/>
                  </a:solidFill>
                  <a:effectLst/>
                  <a:latin typeface="Neo Sans Intel Medium"/>
                </a:rPr>
              </a:br>
              <a:r>
                <a:rPr lang="en-US" sz="1313" kern="0" dirty="0">
                  <a:solidFill>
                    <a:srgbClr val="004280"/>
                  </a:solidFill>
                  <a:effectLst/>
                  <a:latin typeface="Neo Sans Intel Medium"/>
                </a:rPr>
                <a:t> Dynamics</a:t>
              </a:r>
              <a:endParaRPr lang="en-US" sz="875" kern="0" dirty="0">
                <a:solidFill>
                  <a:srgbClr val="004280"/>
                </a:solidFill>
                <a:effectLst/>
              </a:endParaRPr>
            </a:p>
          </p:txBody>
        </p:sp>
        <p:sp>
          <p:nvSpPr>
            <p:cNvPr id="15" name="TextBox 14"/>
            <p:cNvSpPr txBox="1"/>
            <p:nvPr/>
          </p:nvSpPr>
          <p:spPr>
            <a:xfrm>
              <a:off x="8839068" y="6416486"/>
              <a:ext cx="1598634" cy="819315"/>
            </a:xfrm>
            <a:prstGeom prst="rect">
              <a:avLst/>
            </a:prstGeom>
            <a:noFill/>
          </p:spPr>
          <p:txBody>
            <a:bodyPr wrap="none" lIns="57147" tIns="28574" rIns="57147" bIns="28574" rtlCol="0">
              <a:spAutoFit/>
            </a:bodyPr>
            <a:lstStyle/>
            <a:p>
              <a:pPr algn="ctr" defTabSz="571500"/>
              <a:r>
                <a:rPr lang="en-US" sz="1313" kern="0" dirty="0" err="1">
                  <a:solidFill>
                    <a:srgbClr val="004280"/>
                  </a:solidFill>
                  <a:effectLst/>
                  <a:latin typeface="Neo Sans Intel Medium"/>
                </a:rPr>
                <a:t>Embree</a:t>
              </a:r>
              <a:r>
                <a:rPr lang="en-US" sz="1313" kern="0" dirty="0">
                  <a:solidFill>
                    <a:srgbClr val="004280"/>
                  </a:solidFill>
                  <a:effectLst/>
                  <a:latin typeface="Neo Sans Intel Medium"/>
                </a:rPr>
                <a:t> </a:t>
              </a:r>
              <a:br>
                <a:rPr lang="en-US" sz="1313" kern="0" dirty="0">
                  <a:solidFill>
                    <a:srgbClr val="004280"/>
                  </a:solidFill>
                  <a:effectLst/>
                  <a:latin typeface="Neo Sans Intel Medium"/>
                </a:rPr>
              </a:br>
              <a:r>
                <a:rPr lang="en-US" sz="1313" kern="0" dirty="0" err="1">
                  <a:solidFill>
                    <a:srgbClr val="004280"/>
                  </a:solidFill>
                  <a:effectLst/>
                  <a:latin typeface="Neo Sans Intel Medium"/>
                </a:rPr>
                <a:t>Raytracing</a:t>
              </a:r>
              <a:endParaRPr lang="en-US" sz="1313" kern="0" dirty="0">
                <a:solidFill>
                  <a:srgbClr val="004280"/>
                </a:solidFill>
                <a:effectLst/>
                <a:latin typeface="Neo Sans Intel Medium"/>
              </a:endParaRPr>
            </a:p>
          </p:txBody>
        </p:sp>
        <p:sp>
          <p:nvSpPr>
            <p:cNvPr id="16" name="TextBox 15"/>
            <p:cNvSpPr txBox="1"/>
            <p:nvPr/>
          </p:nvSpPr>
          <p:spPr>
            <a:xfrm>
              <a:off x="11240886" y="6455810"/>
              <a:ext cx="1205840" cy="460850"/>
            </a:xfrm>
            <a:prstGeom prst="rect">
              <a:avLst/>
            </a:prstGeom>
            <a:noFill/>
          </p:spPr>
          <p:txBody>
            <a:bodyPr wrap="none" lIns="57147" tIns="28574" rIns="57147" bIns="28574" rtlCol="0">
              <a:spAutoFit/>
            </a:bodyPr>
            <a:lstStyle/>
            <a:p>
              <a:pPr algn="ctr" defTabSz="571500"/>
              <a:r>
                <a:rPr lang="en-US" sz="1313" kern="0" dirty="0">
                  <a:solidFill>
                    <a:srgbClr val="004280"/>
                  </a:solidFill>
                  <a:effectLst/>
                  <a:latin typeface="Neo Sans Intel Medium"/>
                </a:rPr>
                <a:t>Finance</a:t>
              </a:r>
              <a:endParaRPr lang="en-US" sz="875" kern="0" dirty="0">
                <a:solidFill>
                  <a:srgbClr val="004280"/>
                </a:solidFill>
                <a:effectLst/>
              </a:endParaRPr>
            </a:p>
          </p:txBody>
        </p:sp>
        <p:sp>
          <p:nvSpPr>
            <p:cNvPr id="17" name="TextBox 16"/>
            <p:cNvSpPr txBox="1"/>
            <p:nvPr/>
          </p:nvSpPr>
          <p:spPr>
            <a:xfrm>
              <a:off x="8713251" y="1712830"/>
              <a:ext cx="2198820" cy="460850"/>
            </a:xfrm>
            <a:prstGeom prst="rect">
              <a:avLst/>
            </a:prstGeom>
            <a:noFill/>
          </p:spPr>
          <p:txBody>
            <a:bodyPr wrap="square" lIns="57147" tIns="28574" rIns="57147" bIns="28574" rtlCol="0">
              <a:spAutoFit/>
            </a:bodyPr>
            <a:lstStyle/>
            <a:p>
              <a:pPr algn="ctr" defTabSz="571500"/>
              <a:r>
                <a:rPr lang="en-US" sz="1313" kern="0" dirty="0">
                  <a:solidFill>
                    <a:srgbClr val="004280"/>
                  </a:solidFill>
                  <a:effectLst/>
                  <a:latin typeface="Neo Sans Intel Medium"/>
                </a:rPr>
                <a:t>Seismic</a:t>
              </a:r>
              <a:endParaRPr lang="en-US" sz="875" kern="0" dirty="0">
                <a:solidFill>
                  <a:srgbClr val="004280"/>
                </a:solidFill>
                <a:effectLst/>
              </a:endParaRPr>
            </a:p>
          </p:txBody>
        </p:sp>
        <p:sp>
          <p:nvSpPr>
            <p:cNvPr id="18" name="TextBox 17"/>
            <p:cNvSpPr txBox="1"/>
            <p:nvPr/>
          </p:nvSpPr>
          <p:spPr>
            <a:xfrm>
              <a:off x="6769989" y="2904013"/>
              <a:ext cx="2198820" cy="819315"/>
            </a:xfrm>
            <a:prstGeom prst="rect">
              <a:avLst/>
            </a:prstGeom>
            <a:noFill/>
          </p:spPr>
          <p:txBody>
            <a:bodyPr wrap="square" lIns="57147" tIns="28574" rIns="57147" bIns="28574" rtlCol="0">
              <a:spAutoFit/>
            </a:bodyPr>
            <a:lstStyle/>
            <a:p>
              <a:pPr algn="ctr" defTabSz="571500"/>
              <a:r>
                <a:rPr lang="en-US" sz="1313" kern="0" dirty="0">
                  <a:solidFill>
                    <a:srgbClr val="004280"/>
                  </a:solidFill>
                  <a:effectLst/>
                  <a:latin typeface="Neo Sans Intel Medium"/>
                </a:rPr>
                <a:t>Finite Element Analysis</a:t>
              </a:r>
            </a:p>
          </p:txBody>
        </p:sp>
        <p:sp>
          <p:nvSpPr>
            <p:cNvPr id="19" name="TextBox 18"/>
            <p:cNvSpPr txBox="1"/>
            <p:nvPr/>
          </p:nvSpPr>
          <p:spPr>
            <a:xfrm>
              <a:off x="12799467" y="3064056"/>
              <a:ext cx="2198820" cy="460850"/>
            </a:xfrm>
            <a:prstGeom prst="rect">
              <a:avLst/>
            </a:prstGeom>
            <a:noFill/>
          </p:spPr>
          <p:txBody>
            <a:bodyPr wrap="square" lIns="57147" tIns="28574" rIns="57147" bIns="28574" rtlCol="0">
              <a:spAutoFit/>
            </a:bodyPr>
            <a:lstStyle/>
            <a:p>
              <a:pPr algn="ctr" defTabSz="571500">
                <a:defRPr/>
              </a:pPr>
              <a:r>
                <a:rPr lang="en-US" sz="1313" kern="0" dirty="0">
                  <a:solidFill>
                    <a:srgbClr val="004280"/>
                  </a:solidFill>
                  <a:effectLst/>
                  <a:latin typeface="Neo Sans Intel Medium"/>
                </a:rPr>
                <a:t>Physics</a:t>
              </a:r>
              <a:endParaRPr lang="en-US" sz="875" kern="0" dirty="0">
                <a:solidFill>
                  <a:srgbClr val="004280"/>
                </a:solidFill>
                <a:effectLst/>
              </a:endParaRPr>
            </a:p>
          </p:txBody>
        </p:sp>
      </p:grpSp>
      <p:sp>
        <p:nvSpPr>
          <p:cNvPr id="20" name="TextBox 19"/>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215398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83548" y="1459627"/>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 name="Title 2"/>
          <p:cNvSpPr>
            <a:spLocks noGrp="1"/>
          </p:cNvSpPr>
          <p:nvPr>
            <p:ph type="title"/>
          </p:nvPr>
        </p:nvSpPr>
        <p:spPr>
          <a:xfrm>
            <a:off x="251520" y="249849"/>
            <a:ext cx="5565080" cy="1058252"/>
          </a:xfrm>
        </p:spPr>
        <p:txBody>
          <a:bodyPr>
            <a:normAutofit/>
          </a:bodyPr>
          <a:lstStyle/>
          <a:p>
            <a:r>
              <a:rPr lang="en-US" dirty="0" smtClean="0"/>
              <a:t>Intel Datacenter Ingredients</a:t>
            </a:r>
            <a:br>
              <a:rPr lang="en-US" dirty="0" smtClean="0"/>
            </a:br>
            <a:r>
              <a:rPr lang="en-US" dirty="0" smtClean="0"/>
              <a:t>for HPC Solutions</a:t>
            </a:r>
            <a:endParaRPr lang="en-US" dirty="0"/>
          </a:p>
        </p:txBody>
      </p:sp>
      <p:grpSp>
        <p:nvGrpSpPr>
          <p:cNvPr id="23" name="Group 22"/>
          <p:cNvGrpSpPr/>
          <p:nvPr/>
        </p:nvGrpSpPr>
        <p:grpSpPr>
          <a:xfrm>
            <a:off x="334675" y="1466663"/>
            <a:ext cx="2659626" cy="1195078"/>
            <a:chOff x="338527" y="2353052"/>
            <a:chExt cx="4952794" cy="3080394"/>
          </a:xfrm>
        </p:grpSpPr>
        <p:sp>
          <p:nvSpPr>
            <p:cNvPr id="26" name="Rounded Rectangle 25"/>
            <p:cNvSpPr/>
            <p:nvPr/>
          </p:nvSpPr>
          <p:spPr>
            <a:xfrm>
              <a:off x="338527" y="2353052"/>
              <a:ext cx="4952794" cy="3047698"/>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28" name="TextBox 27"/>
            <p:cNvSpPr txBox="1"/>
            <p:nvPr/>
          </p:nvSpPr>
          <p:spPr>
            <a:xfrm>
              <a:off x="634478" y="4749213"/>
              <a:ext cx="4225892" cy="684233"/>
            </a:xfrm>
            <a:prstGeom prst="rect">
              <a:avLst/>
            </a:prstGeom>
            <a:noFill/>
          </p:spPr>
          <p:txBody>
            <a:bodyPr wrap="square" rtlCol="0">
              <a:spAutoFit/>
            </a:bodyPr>
            <a:lstStyle/>
            <a:p>
              <a:pPr algn="ctr"/>
              <a:r>
                <a:rPr lang="en-US" sz="1125" i="1" dirty="0">
                  <a:solidFill>
                    <a:schemeClr val="bg1"/>
                  </a:solidFill>
                  <a:effectLst>
                    <a:outerShdw blurRad="38100" dist="38100" dir="2700000" algn="tl">
                      <a:srgbClr val="000000">
                        <a:alpha val="43137"/>
                      </a:srgbClr>
                    </a:outerShdw>
                  </a:effectLst>
                </a:rPr>
                <a:t>EPSD  HPC Systems</a:t>
              </a:r>
            </a:p>
          </p:txBody>
        </p:sp>
      </p:grpSp>
      <p:sp>
        <p:nvSpPr>
          <p:cNvPr id="33" name="Rounded Rectangle 32"/>
          <p:cNvSpPr/>
          <p:nvPr/>
        </p:nvSpPr>
        <p:spPr>
          <a:xfrm>
            <a:off x="3256993" y="1466663"/>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5" name="Rounded Rectangle 34"/>
          <p:cNvSpPr/>
          <p:nvPr/>
        </p:nvSpPr>
        <p:spPr>
          <a:xfrm>
            <a:off x="334674" y="3418285"/>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7" name="TextBox 36"/>
          <p:cNvSpPr txBox="1"/>
          <p:nvPr/>
        </p:nvSpPr>
        <p:spPr>
          <a:xfrm>
            <a:off x="493598" y="4365033"/>
            <a:ext cx="2405354" cy="248145"/>
          </a:xfrm>
          <a:prstGeom prst="rect">
            <a:avLst/>
          </a:prstGeom>
          <a:noFill/>
        </p:spPr>
        <p:txBody>
          <a:bodyPr wrap="square" rtlCol="0">
            <a:spAutoFit/>
          </a:bodyPr>
          <a:lstStyle/>
          <a:p>
            <a:pPr algn="ctr" fontAlgn="base">
              <a:lnSpc>
                <a:spcPct val="90000"/>
              </a:lnSpc>
              <a:spcBef>
                <a:spcPts val="268"/>
              </a:spcBef>
              <a:defRPr/>
            </a:pPr>
            <a:r>
              <a:rPr lang="en-US" sz="1125" dirty="0">
                <a:solidFill>
                  <a:prstClr val="white"/>
                </a:solidFill>
                <a:effectLst>
                  <a:outerShdw blurRad="38100" dist="38100" dir="2700000" algn="tl">
                    <a:srgbClr val="000000">
                      <a:alpha val="43137"/>
                    </a:srgbClr>
                  </a:outerShdw>
                </a:effectLst>
                <a:latin typeface="Neo Sans Intel" pitchFamily="34" charset="0"/>
              </a:rPr>
              <a:t>Intel®</a:t>
            </a:r>
            <a:r>
              <a:rPr lang="en-US" sz="1125" i="1" dirty="0">
                <a:solidFill>
                  <a:schemeClr val="bg1"/>
                </a:solidFill>
                <a:effectLst>
                  <a:outerShdw blurRad="38100" dist="38100" dir="2700000" algn="tl">
                    <a:srgbClr val="000000">
                      <a:alpha val="43137"/>
                    </a:srgbClr>
                  </a:outerShdw>
                </a:effectLst>
              </a:rPr>
              <a:t> 10G NIC / </a:t>
            </a:r>
            <a:r>
              <a:rPr lang="en-US" sz="1125" i="1" dirty="0" err="1">
                <a:solidFill>
                  <a:schemeClr val="bg1"/>
                </a:solidFill>
                <a:effectLst>
                  <a:outerShdw blurRad="38100" dist="38100" dir="2700000" algn="tl">
                    <a:srgbClr val="000000">
                      <a:alpha val="43137"/>
                    </a:srgbClr>
                  </a:outerShdw>
                </a:effectLst>
              </a:rPr>
              <a:t>Infiniband</a:t>
            </a:r>
            <a:r>
              <a:rPr lang="en-US" sz="1125" i="1" dirty="0">
                <a:solidFill>
                  <a:schemeClr val="bg1"/>
                </a:solidFill>
                <a:effectLst>
                  <a:outerShdw blurRad="38100" dist="38100" dir="2700000" algn="tl">
                    <a:srgbClr val="000000">
                      <a:alpha val="43137"/>
                    </a:srgbClr>
                  </a:outerShdw>
                </a:effectLst>
              </a:rPr>
              <a:t> </a:t>
            </a:r>
            <a:r>
              <a:rPr lang="en-US" sz="1125" i="1" dirty="0" err="1">
                <a:solidFill>
                  <a:schemeClr val="bg1"/>
                </a:solidFill>
                <a:effectLst>
                  <a:outerShdw blurRad="38100" dist="38100" dir="2700000" algn="tl">
                    <a:srgbClr val="000000">
                      <a:alpha val="43137"/>
                    </a:srgbClr>
                  </a:outerShdw>
                </a:effectLst>
              </a:rPr>
              <a:t>Truescale</a:t>
            </a:r>
            <a:endParaRPr lang="en-US" sz="1125" i="1" dirty="0">
              <a:solidFill>
                <a:schemeClr val="bg1"/>
              </a:solidFill>
              <a:effectLst>
                <a:outerShdw blurRad="38100" dist="38100" dir="2700000" algn="tl">
                  <a:srgbClr val="000000">
                    <a:alpha val="43137"/>
                  </a:srgbClr>
                </a:outerShdw>
              </a:effectLst>
            </a:endParaRPr>
          </a:p>
        </p:txBody>
      </p:sp>
      <p:sp>
        <p:nvSpPr>
          <p:cNvPr id="41" name="Rounded Rectangle 40"/>
          <p:cNvSpPr/>
          <p:nvPr/>
        </p:nvSpPr>
        <p:spPr>
          <a:xfrm>
            <a:off x="6183548" y="3418285"/>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42" name="TextBox 41"/>
          <p:cNvSpPr txBox="1"/>
          <p:nvPr/>
        </p:nvSpPr>
        <p:spPr>
          <a:xfrm>
            <a:off x="6736121" y="4376766"/>
            <a:ext cx="1781257"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Xeon® based Storage</a:t>
            </a:r>
          </a:p>
        </p:txBody>
      </p:sp>
      <p:sp>
        <p:nvSpPr>
          <p:cNvPr id="43" name="Rounded Rectangle 42"/>
          <p:cNvSpPr/>
          <p:nvPr/>
        </p:nvSpPr>
        <p:spPr>
          <a:xfrm>
            <a:off x="3256992" y="3418285"/>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44" name="TextBox 43"/>
          <p:cNvSpPr txBox="1"/>
          <p:nvPr/>
        </p:nvSpPr>
        <p:spPr>
          <a:xfrm>
            <a:off x="3421122" y="2395251"/>
            <a:ext cx="2331369" cy="265457"/>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Xeon®  E5 &amp; E7 processor</a:t>
            </a:r>
          </a:p>
        </p:txBody>
      </p:sp>
      <p:sp>
        <p:nvSpPr>
          <p:cNvPr id="47" name="TextBox 46"/>
          <p:cNvSpPr txBox="1"/>
          <p:nvPr/>
        </p:nvSpPr>
        <p:spPr>
          <a:xfrm>
            <a:off x="580494" y="2882368"/>
            <a:ext cx="8286120" cy="369332"/>
          </a:xfrm>
          <a:prstGeom prst="rect">
            <a:avLst/>
          </a:prstGeom>
          <a:noFill/>
        </p:spPr>
        <p:txBody>
          <a:bodyPr wrap="square" rtlCol="0">
            <a:spAutoFit/>
          </a:bodyPr>
          <a:lstStyle>
            <a:defPPr>
              <a:defRPr lang="en-US"/>
            </a:defPPr>
            <a:lvl1pPr algn="ctr">
              <a:defRPr sz="1600">
                <a:solidFill>
                  <a:srgbClr val="0071C5"/>
                </a:solidFill>
                <a:latin typeface="Neo Sans Intel Medium"/>
              </a:defRPr>
            </a:lvl1pPr>
          </a:lstStyle>
          <a:p>
            <a:r>
              <a:rPr lang="en-US" sz="1800" dirty="0"/>
              <a:t>Complete Parallel Technical Computing Solutions To Enable New </a:t>
            </a:r>
            <a:r>
              <a:rPr lang="en-US" sz="1800" dirty="0" smtClean="0"/>
              <a:t>Discoveries</a:t>
            </a:r>
            <a:endParaRPr lang="en-US" sz="1800" dirty="0"/>
          </a:p>
        </p:txBody>
      </p:sp>
      <p:sp>
        <p:nvSpPr>
          <p:cNvPr id="32" name="TextBox 31"/>
          <p:cNvSpPr txBox="1"/>
          <p:nvPr/>
        </p:nvSpPr>
        <p:spPr>
          <a:xfrm>
            <a:off x="3930892" y="4372920"/>
            <a:ext cx="1348446"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HPC Software</a:t>
            </a:r>
          </a:p>
        </p:txBody>
      </p:sp>
      <p:grpSp>
        <p:nvGrpSpPr>
          <p:cNvPr id="5" name="Group 4"/>
          <p:cNvGrpSpPr/>
          <p:nvPr/>
        </p:nvGrpSpPr>
        <p:grpSpPr>
          <a:xfrm>
            <a:off x="3388357" y="3809955"/>
            <a:ext cx="1310721" cy="413256"/>
            <a:chOff x="9964615" y="2315308"/>
            <a:chExt cx="2097154" cy="661209"/>
          </a:xfrm>
        </p:grpSpPr>
        <p:sp>
          <p:nvSpPr>
            <p:cNvPr id="4" name="Rounded Rectangle 3"/>
            <p:cNvSpPr/>
            <p:nvPr/>
          </p:nvSpPr>
          <p:spPr>
            <a:xfrm>
              <a:off x="9964615" y="2315308"/>
              <a:ext cx="2097154" cy="661209"/>
            </a:xfrm>
            <a:prstGeom prst="roundRect">
              <a:avLst/>
            </a:prstGeom>
            <a:solidFill>
              <a:schemeClr val="bg1"/>
            </a:solidFill>
            <a:ln>
              <a:noFill/>
            </a:ln>
            <a:effectLst>
              <a:outerShdw blurRad="292100" dist="139700" dir="2700000" algn="ctr" rotWithShape="0">
                <a:schemeClr val="tx1">
                  <a:alpha val="65000"/>
                </a:schemeClr>
              </a:outerShdw>
            </a:effectLst>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pic>
          <p:nvPicPr>
            <p:cNvPr id="18" name="Picture 17" descr="Lustre_logo.png"/>
            <p:cNvPicPr>
              <a:picLocks noChangeAspect="1"/>
            </p:cNvPicPr>
            <p:nvPr/>
          </p:nvPicPr>
          <p:blipFill>
            <a:blip r:embed="rId3" cstate="print"/>
            <a:stretch>
              <a:fillRect/>
            </a:stretch>
          </p:blipFill>
          <p:spPr>
            <a:xfrm>
              <a:off x="10070406" y="2409402"/>
              <a:ext cx="1865662" cy="408448"/>
            </a:xfrm>
            <a:prstGeom prst="rect">
              <a:avLst/>
            </a:prstGeom>
            <a:noFill/>
            <a:ln>
              <a:noFill/>
            </a:ln>
          </p:spPr>
        </p:pic>
      </p:grpSp>
      <p:pic>
        <p:nvPicPr>
          <p:cNvPr id="19" name="Picture 18" descr="parallel studioXE box.png"/>
          <p:cNvPicPr preferRelativeResize="0">
            <a:picLocks/>
          </p:cNvPicPr>
          <p:nvPr/>
        </p:nvPicPr>
        <p:blipFill>
          <a:blip r:embed="rId4" cstate="screen"/>
          <a:srcRect/>
          <a:stretch>
            <a:fillRect/>
          </a:stretch>
        </p:blipFill>
        <p:spPr>
          <a:xfrm>
            <a:off x="4596139" y="3437295"/>
            <a:ext cx="992102" cy="851228"/>
          </a:xfrm>
          <a:prstGeom prst="rect">
            <a:avLst/>
          </a:prstGeom>
        </p:spPr>
      </p:pic>
      <p:pic>
        <p:nvPicPr>
          <p:cNvPr id="20" name="Picture 19" descr="Cluster_studioXE_box.png"/>
          <p:cNvPicPr preferRelativeResize="0">
            <a:picLocks/>
          </p:cNvPicPr>
          <p:nvPr/>
        </p:nvPicPr>
        <p:blipFill>
          <a:blip r:embed="rId5" cstate="screen"/>
          <a:srcRect l="14969" t="16426" r="11033" b="14768"/>
          <a:stretch>
            <a:fillRect/>
          </a:stretch>
        </p:blipFill>
        <p:spPr>
          <a:xfrm>
            <a:off x="5117729" y="3726067"/>
            <a:ext cx="941024" cy="835184"/>
          </a:xfrm>
          <a:prstGeom prst="rect">
            <a:avLst/>
          </a:prstGeom>
        </p:spPr>
      </p:pic>
      <p:grpSp>
        <p:nvGrpSpPr>
          <p:cNvPr id="2" name="Group 1"/>
          <p:cNvGrpSpPr/>
          <p:nvPr/>
        </p:nvGrpSpPr>
        <p:grpSpPr>
          <a:xfrm>
            <a:off x="6440644" y="1622117"/>
            <a:ext cx="2331369" cy="1044438"/>
            <a:chOff x="5473792" y="5721718"/>
            <a:chExt cx="3730190" cy="1671100"/>
          </a:xfrm>
        </p:grpSpPr>
        <p:sp>
          <p:nvSpPr>
            <p:cNvPr id="45" name="TextBox 44"/>
            <p:cNvSpPr txBox="1"/>
            <p:nvPr/>
          </p:nvSpPr>
          <p:spPr>
            <a:xfrm>
              <a:off x="6435824" y="6968087"/>
              <a:ext cx="1806134" cy="424731"/>
            </a:xfrm>
            <a:prstGeom prst="rect">
              <a:avLst/>
            </a:prstGeom>
            <a:noFill/>
          </p:spPr>
          <p:txBody>
            <a:bodyPr wrap="none" rtlCol="0">
              <a:spAutoFit/>
            </a:bodyPr>
            <a:lstStyle/>
            <a:p>
              <a:pPr algn="ctr"/>
              <a:r>
                <a:rPr lang="en-US" sz="1125" i="1" dirty="0">
                  <a:solidFill>
                    <a:prstClr val="white"/>
                  </a:solidFill>
                  <a:effectLst>
                    <a:outerShdw blurRad="38100" dist="38100" dir="2700000" algn="tl">
                      <a:srgbClr val="000000">
                        <a:alpha val="43137"/>
                      </a:srgbClr>
                    </a:outerShdw>
                  </a:effectLst>
                  <a:latin typeface="Neo Sans Intel" pitchFamily="34" charset="0"/>
                </a:rPr>
                <a:t>Intel® Xeon PHI</a:t>
              </a:r>
            </a:p>
          </p:txBody>
        </p:sp>
        <p:pic>
          <p:nvPicPr>
            <p:cNvPr id="21" name="Picture 2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420" t="17648" r="10755" b="18841"/>
            <a:stretch/>
          </p:blipFill>
          <p:spPr>
            <a:xfrm>
              <a:off x="7338887" y="5721718"/>
              <a:ext cx="1865095" cy="1130978"/>
            </a:xfrm>
            <a:prstGeom prst="rect">
              <a:avLst/>
            </a:prstGeom>
            <a:noFill/>
            <a:ln>
              <a:noFill/>
            </a:ln>
            <a:effectLst>
              <a:outerShdw blurRad="292100" dist="139700" dir="2700000" algn="ctr" rotWithShape="0">
                <a:srgbClr val="000000">
                  <a:alpha val="65000"/>
                </a:srgbClr>
              </a:outerShdw>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792" y="5721718"/>
              <a:ext cx="1468994" cy="1101746"/>
            </a:xfrm>
            <a:prstGeom prst="rect">
              <a:avLst/>
            </a:prstGeom>
            <a:noFill/>
            <a:ln>
              <a:noFill/>
            </a:ln>
            <a:effectLst>
              <a:outerShdw blurRad="292100" dist="139700" dir="2700000" algn="ctr" rotWithShape="0">
                <a:schemeClr val="tx1">
                  <a:alpha val="65000"/>
                </a:schemeClr>
              </a:outerShdw>
            </a:effectLst>
          </p:spPr>
        </p:pic>
      </p:grpSp>
      <p:pic>
        <p:nvPicPr>
          <p:cNvPr id="25" name="Picture 24" descr="ethernet-card.png"/>
          <p:cNvPicPr>
            <a:picLocks noChangeAspect="1"/>
          </p:cNvPicPr>
          <p:nvPr/>
        </p:nvPicPr>
        <p:blipFill>
          <a:blip r:embed="rId8" cstate="print"/>
          <a:stretch>
            <a:fillRect/>
          </a:stretch>
        </p:blipFill>
        <p:spPr>
          <a:xfrm>
            <a:off x="493598" y="3577091"/>
            <a:ext cx="1156277" cy="696819"/>
          </a:xfrm>
          <a:prstGeom prst="rect">
            <a:avLst/>
          </a:prstGeom>
          <a:effectLst>
            <a:outerShdw blurRad="292100" dist="139700" dir="2700000" algn="ctr" rotWithShape="0">
              <a:srgbClr val="000000">
                <a:alpha val="65000"/>
              </a:srgbClr>
            </a:outerShdw>
          </a:effectLst>
        </p:spPr>
      </p:pic>
      <p:pic>
        <p:nvPicPr>
          <p:cNvPr id="27" name="Picture 26" descr="infiniband_int_395_Security%20force%20field_720x470.jpg"/>
          <p:cNvPicPr>
            <a:picLocks noChangeAspect="1"/>
          </p:cNvPicPr>
          <p:nvPr/>
        </p:nvPicPr>
        <p:blipFill>
          <a:blip r:embed="rId9" cstate="print">
            <a:lum bright="-21000"/>
          </a:blip>
          <a:stretch>
            <a:fillRect/>
          </a:stretch>
        </p:blipFill>
        <p:spPr>
          <a:xfrm>
            <a:off x="1947114" y="3567048"/>
            <a:ext cx="740774" cy="644748"/>
          </a:xfrm>
          <a:prstGeom prst="rect">
            <a:avLst/>
          </a:prstGeom>
          <a:ln>
            <a:noFill/>
          </a:ln>
          <a:effectLst>
            <a:outerShdw blurRad="50800" dist="38100" dir="2700000" algn="tl" rotWithShape="0">
              <a:prstClr val="black">
                <a:alpha val="40000"/>
              </a:prstClr>
            </a:outerShdw>
          </a:effectLst>
        </p:spPr>
      </p:pic>
      <p:sp>
        <p:nvSpPr>
          <p:cNvPr id="29" name="TextBox 28"/>
          <p:cNvSpPr txBox="1"/>
          <p:nvPr/>
        </p:nvSpPr>
        <p:spPr>
          <a:xfrm>
            <a:off x="1976212" y="3609539"/>
            <a:ext cx="711676" cy="559766"/>
          </a:xfrm>
          <a:prstGeom prst="rect">
            <a:avLst/>
          </a:prstGeom>
          <a:noFill/>
        </p:spPr>
        <p:txBody>
          <a:bodyPr wrap="square" lIns="40001" tIns="20001" rIns="40001" bIns="20001" rtlCol="0">
            <a:spAutoFit/>
          </a:bodyPr>
          <a:lstStyle/>
          <a:p>
            <a:pPr algn="ctr" defTabSz="571500">
              <a:defRPr/>
            </a:pPr>
            <a:r>
              <a:rPr lang="en-US" sz="1125" kern="0" dirty="0">
                <a:solidFill>
                  <a:srgbClr val="FFFFFF"/>
                </a:solidFill>
                <a:effectLst>
                  <a:outerShdw blurRad="38100" dist="38100" dir="2700000" algn="tl">
                    <a:srgbClr val="000000">
                      <a:alpha val="43137"/>
                    </a:srgbClr>
                  </a:outerShdw>
                </a:effectLst>
              </a:rPr>
              <a:t>Intel®</a:t>
            </a:r>
          </a:p>
          <a:p>
            <a:pPr algn="ctr" defTabSz="571500">
              <a:defRPr/>
            </a:pPr>
            <a:r>
              <a:rPr lang="en-US" sz="1125" kern="0" dirty="0">
                <a:solidFill>
                  <a:srgbClr val="FFFFFF"/>
                </a:solidFill>
                <a:effectLst>
                  <a:outerShdw blurRad="38100" dist="38100" dir="2700000" algn="tl">
                    <a:srgbClr val="000000">
                      <a:alpha val="43137"/>
                    </a:srgbClr>
                  </a:outerShdw>
                </a:effectLst>
              </a:rPr>
              <a:t>TrueScale</a:t>
            </a:r>
          </a:p>
          <a:p>
            <a:pPr algn="ctr" defTabSz="571500">
              <a:defRPr/>
            </a:pPr>
            <a:r>
              <a:rPr lang="en-US" sz="1125" kern="0" dirty="0" err="1">
                <a:solidFill>
                  <a:srgbClr val="FFFFFF"/>
                </a:solidFill>
                <a:effectLst>
                  <a:outerShdw blurRad="38100" dist="38100" dir="2700000" algn="tl">
                    <a:srgbClr val="000000">
                      <a:alpha val="43137"/>
                    </a:srgbClr>
                  </a:outerShdw>
                </a:effectLst>
              </a:rPr>
              <a:t>Infiniband</a:t>
            </a:r>
            <a:endParaRPr lang="en-US" sz="1125" kern="0" dirty="0">
              <a:solidFill>
                <a:srgbClr val="FFFFFF"/>
              </a:solidFill>
              <a:effectLst>
                <a:outerShdw blurRad="38100" dist="38100" dir="2700000" algn="tl">
                  <a:srgbClr val="000000">
                    <a:alpha val="43137"/>
                  </a:srgbClr>
                </a:outerShdw>
              </a:effectLst>
            </a:endParaRPr>
          </a:p>
        </p:txBody>
      </p:sp>
      <p:pic>
        <p:nvPicPr>
          <p:cNvPr id="39" name="Picture 2" descr="Z:\CBM\Marketing_Plans_&amp;_Collateral\Photo_Gallery\Bromolow_Romley\Bobcat_Peak\BCat25x16_RA_9924.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9044" y="1703268"/>
            <a:ext cx="1449908" cy="473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6327" y="3640137"/>
            <a:ext cx="1069210" cy="633772"/>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9258" y="3592700"/>
            <a:ext cx="541769" cy="386297"/>
          </a:xfrm>
          <a:prstGeom prst="rect">
            <a:avLst/>
          </a:prstGeom>
          <a:noFill/>
          <a:ln>
            <a:noFill/>
          </a:ln>
          <a:effectLst>
            <a:outerShdw blurRad="292100" dist="139700" dir="2700000" algn="ctr" rotWithShape="0">
              <a:srgbClr val="000000">
                <a:alpha val="65000"/>
              </a:srgbClr>
            </a:outerShdw>
          </a:effectLst>
        </p:spPr>
      </p:pic>
      <p:pic>
        <p:nvPicPr>
          <p:cNvPr id="49" name="Picture 2" descr="C:\Users\rjheiler\Documents\SSD\720\Promotion\Photos\RAMSDALE - Front_Tilt_Left.png"/>
          <p:cNvPicPr>
            <a:picLocks noChangeAspect="1" noChangeArrowheads="1"/>
          </p:cNvPicPr>
          <p:nvPr/>
        </p:nvPicPr>
        <p:blipFill>
          <a:blip r:embed="rId13" cstate="print"/>
          <a:srcRect/>
          <a:stretch>
            <a:fillRect/>
          </a:stretch>
        </p:blipFill>
        <p:spPr bwMode="auto">
          <a:xfrm>
            <a:off x="6330769" y="3930491"/>
            <a:ext cx="694719" cy="361525"/>
          </a:xfrm>
          <a:prstGeom prst="rect">
            <a:avLst/>
          </a:prstGeom>
          <a:noFill/>
          <a:ln>
            <a:noFill/>
          </a:ln>
          <a:effectLst>
            <a:outerShdw blurRad="292100" dist="139700" dir="2700000" algn="ctr" rotWithShape="0">
              <a:srgbClr val="000000">
                <a:alpha val="65000"/>
              </a:srgbClr>
            </a:outerShdw>
          </a:effectLst>
        </p:spPr>
      </p:pic>
      <p:pic>
        <p:nvPicPr>
          <p:cNvPr id="4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807" y="1605946"/>
            <a:ext cx="1435593" cy="715844"/>
          </a:xfrm>
          <a:prstGeom prst="rect">
            <a:avLst/>
          </a:prstGeom>
          <a:noFill/>
          <a:ln>
            <a:noFill/>
          </a:ln>
          <a:effectLst>
            <a:outerShdw blurRad="292100" dist="139700" dir="2700000" algn="ctr"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0" descr="Westmere-EX (11 of 12).jpg"/>
          <p:cNvPicPr>
            <a:picLocks noChangeAspect="1"/>
          </p:cNvPicPr>
          <p:nvPr/>
        </p:nvPicPr>
        <p:blipFill>
          <a:blip r:embed="rId15" cstate="email"/>
          <a:stretch>
            <a:fillRect/>
          </a:stretch>
        </p:blipFill>
        <p:spPr>
          <a:xfrm>
            <a:off x="4641296" y="1624501"/>
            <a:ext cx="820025" cy="678734"/>
          </a:xfrm>
          <a:prstGeom prst="rect">
            <a:avLst/>
          </a:prstGeom>
          <a:noFill/>
          <a:ln>
            <a:noFill/>
          </a:ln>
          <a:effectLst>
            <a:outerShdw blurRad="292100" dist="139700" dir="2700000" algn="ctr" rotWithShape="0">
              <a:schemeClr val="tx1">
                <a:alpha val="65000"/>
              </a:schemeClr>
            </a:outerShdw>
          </a:effectLst>
        </p:spPr>
      </p:pic>
      <p:pic>
        <p:nvPicPr>
          <p:cNvPr id="52" name="Picture 51"/>
          <p:cNvPicPr>
            <a:picLocks noChangeAspect="1"/>
          </p:cNvPicPr>
          <p:nvPr/>
        </p:nvPicPr>
        <p:blipFill rotWithShape="1">
          <a:blip r:embed="rId16" cstate="print">
            <a:extLst>
              <a:ext uri="{28A0092B-C50C-407E-A947-70E740481C1C}">
                <a14:useLocalDpi xmlns:a14="http://schemas.microsoft.com/office/drawing/2010/main" val="0"/>
              </a:ext>
            </a:extLst>
          </a:blip>
          <a:srcRect b="23935"/>
          <a:stretch/>
        </p:blipFill>
        <p:spPr>
          <a:xfrm>
            <a:off x="3683763" y="1662013"/>
            <a:ext cx="759545" cy="603708"/>
          </a:xfrm>
          <a:prstGeom prst="rect">
            <a:avLst/>
          </a:prstGeom>
          <a:noFill/>
          <a:ln>
            <a:noFill/>
          </a:ln>
          <a:effectLst>
            <a:outerShdw blurRad="292100" dist="139700" dir="2700000" algn="ctr" rotWithShape="0">
              <a:schemeClr val="tx1">
                <a:alpha val="65000"/>
              </a:schemeClr>
            </a:outerShdw>
          </a:effectLst>
        </p:spPr>
      </p:pic>
      <p:sp>
        <p:nvSpPr>
          <p:cNvPr id="7" name="Rectangle 6"/>
          <p:cNvSpPr/>
          <p:nvPr/>
        </p:nvSpPr>
        <p:spPr>
          <a:xfrm>
            <a:off x="7587055" y="4802422"/>
            <a:ext cx="1398852" cy="188137"/>
          </a:xfrm>
          <a:prstGeom prst="rect">
            <a:avLst/>
          </a:prstGeom>
          <a:noFill/>
        </p:spPr>
        <p:txBody>
          <a:bodyPr wrap="none" lIns="81474" tIns="40739" rIns="81474" bIns="40739" rtlCol="0">
            <a:spAutoFit/>
          </a:bodyPr>
          <a:lstStyle/>
          <a:p>
            <a:pPr algn="r" defTabSz="815697" fontAlgn="base">
              <a:spcBef>
                <a:spcPct val="0"/>
              </a:spcBef>
              <a:spcAft>
                <a:spcPct val="0"/>
              </a:spcAft>
            </a:pPr>
            <a:r>
              <a:rPr lang="en-US" sz="688" dirty="0" err="1">
                <a:solidFill>
                  <a:srgbClr val="004280"/>
                </a:solidFill>
                <a:latin typeface="Neo Sans Intel" pitchFamily="34" charset="0"/>
              </a:rPr>
              <a:t>Lustre</a:t>
            </a:r>
            <a:r>
              <a:rPr lang="en-US" sz="688" dirty="0">
                <a:solidFill>
                  <a:srgbClr val="004280"/>
                </a:solidFill>
                <a:latin typeface="Neo Sans Intel" pitchFamily="34" charset="0"/>
              </a:rPr>
              <a:t>* is the property of others</a:t>
            </a:r>
          </a:p>
        </p:txBody>
      </p:sp>
      <p:sp>
        <p:nvSpPr>
          <p:cNvPr id="8" name="TextBox 7"/>
          <p:cNvSpPr txBox="1"/>
          <p:nvPr/>
        </p:nvSpPr>
        <p:spPr>
          <a:xfrm>
            <a:off x="4649973" y="3757185"/>
            <a:ext cx="232756" cy="207749"/>
          </a:xfrm>
          <a:prstGeom prst="rect">
            <a:avLst/>
          </a:prstGeom>
          <a:noFill/>
        </p:spPr>
        <p:txBody>
          <a:bodyPr wrap="none" rtlCol="0">
            <a:spAutoFit/>
          </a:bodyPr>
          <a:lstStyle/>
          <a:p>
            <a:r>
              <a:rPr lang="en-US" sz="750" dirty="0"/>
              <a:t>*</a:t>
            </a:r>
          </a:p>
        </p:txBody>
      </p:sp>
      <p:sp>
        <p:nvSpPr>
          <p:cNvPr id="38" name="TextBox 37"/>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355098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53085" y="3665277"/>
            <a:ext cx="4132734" cy="677108"/>
          </a:xfrm>
        </p:spPr>
        <p:txBody>
          <a:bodyPr/>
          <a:lstStyle/>
          <a:p>
            <a:r>
              <a:rPr lang="en-US" dirty="0" smtClean="0">
                <a:latin typeface="Neo Sans Intel Medium" pitchFamily="34" charset="0"/>
              </a:rPr>
              <a:t>Lustre* Overview </a:t>
            </a:r>
            <a:endParaRPr lang="en-US" dirty="0">
              <a:latin typeface="Neo Sans Intel Medium" pitchFamily="34" charset="0"/>
            </a:endParaRPr>
          </a:p>
        </p:txBody>
      </p:sp>
      <p:sp>
        <p:nvSpPr>
          <p:cNvPr id="6" name="Subtitle 5"/>
          <p:cNvSpPr>
            <a:spLocks noGrp="1"/>
          </p:cNvSpPr>
          <p:nvPr>
            <p:ph type="subTitle" idx="1"/>
          </p:nvPr>
        </p:nvSpPr>
        <p:spPr>
          <a:xfrm>
            <a:off x="5727818" y="4287918"/>
            <a:ext cx="3416185" cy="738664"/>
          </a:xfrm>
        </p:spPr>
        <p:txBody>
          <a:bodyPr/>
          <a:lstStyle/>
          <a:p>
            <a:r>
              <a:rPr lang="en-US" sz="1400" dirty="0" smtClean="0">
                <a:latin typeface="Neo Sans Intel" pitchFamily="34" charset="0"/>
              </a:rPr>
              <a:t>Alejandro Pacheco</a:t>
            </a:r>
          </a:p>
          <a:p>
            <a:r>
              <a:rPr lang="en-US" sz="1400" dirty="0" smtClean="0">
                <a:latin typeface="Neo Sans Intel" pitchFamily="34" charset="0"/>
              </a:rPr>
              <a:t>High Performance Data Division</a:t>
            </a:r>
          </a:p>
          <a:p>
            <a:endParaRPr lang="en-US" sz="1400" dirty="0" smtClean="0">
              <a:latin typeface="Neo Sans Intel" pitchFamily="34" charset="0"/>
            </a:endParaRPr>
          </a:p>
        </p:txBody>
      </p:sp>
      <p:sp>
        <p:nvSpPr>
          <p:cNvPr id="5" name="Rectangle 4"/>
          <p:cNvSpPr/>
          <p:nvPr/>
        </p:nvSpPr>
        <p:spPr>
          <a:xfrm>
            <a:off x="219065" y="4957601"/>
            <a:ext cx="6492241" cy="246221"/>
          </a:xfrm>
          <a:prstGeom prst="rect">
            <a:avLst/>
          </a:prstGeom>
        </p:spPr>
        <p:txBody>
          <a:bodyPr wrap="square">
            <a:spAutoFit/>
          </a:bodyPr>
          <a:lstStyle/>
          <a:p>
            <a:r>
              <a:rPr lang="en-US" sz="1000" dirty="0">
                <a:solidFill>
                  <a:srgbClr val="000000"/>
                </a:solidFill>
              </a:rPr>
              <a:t>*Other names and brands may be claimed as the property of others.</a:t>
            </a:r>
          </a:p>
        </p:txBody>
      </p:sp>
    </p:spTree>
    <p:extLst>
      <p:ext uri="{BB962C8B-B14F-4D97-AF65-F5344CB8AC3E}">
        <p14:creationId xmlns:p14="http://schemas.microsoft.com/office/powerpoint/2010/main" val="49344446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Lustre from </a:t>
            </a:r>
            <a:r>
              <a:rPr lang="en-GB" dirty="0" err="1" smtClean="0"/>
              <a:t>Whamcloud</a:t>
            </a:r>
            <a:r>
              <a:rPr lang="en-GB" dirty="0" smtClean="0"/>
              <a:t> to Intel</a:t>
            </a:r>
            <a:endParaRPr lang="en-GB" dirty="0"/>
          </a:p>
        </p:txBody>
      </p:sp>
      <p:sp>
        <p:nvSpPr>
          <p:cNvPr id="4" name="Content Placeholder 2"/>
          <p:cNvSpPr txBox="1">
            <a:spLocks/>
          </p:cNvSpPr>
          <p:nvPr/>
        </p:nvSpPr>
        <p:spPr>
          <a:xfrm>
            <a:off x="735922" y="1192377"/>
            <a:ext cx="8408078" cy="3958438"/>
          </a:xfrm>
          <a:prstGeom prst="rect">
            <a:avLst/>
          </a:prstGeom>
        </p:spPr>
        <p:txBody>
          <a:bodyPr/>
          <a:lstStyle>
            <a:lvl1pPr marL="342900" indent="-342900" algn="l" defTabSz="914400" rtl="0" eaLnBrk="1" latinLnBrk="0" hangingPunct="1">
              <a:spcBef>
                <a:spcPts val="1200"/>
              </a:spcBef>
              <a:buFont typeface="Arial" pitchFamily="34" charset="0"/>
              <a:buChar char="•"/>
              <a:defRPr sz="2400" kern="1200">
                <a:solidFill>
                  <a:srgbClr val="004280"/>
                </a:solidFill>
                <a:latin typeface="Neo Sans Intel" pitchFamily="34" charset="0"/>
                <a:ea typeface="+mn-ea"/>
                <a:cs typeface="+mn-cs"/>
              </a:defRPr>
            </a:lvl1pPr>
            <a:lvl2pPr marL="742950" indent="-285750" algn="l" defTabSz="914400" rtl="0" eaLnBrk="1" latinLnBrk="0" hangingPunct="1">
              <a:spcBef>
                <a:spcPts val="1200"/>
              </a:spcBef>
              <a:buFont typeface="Arial" pitchFamily="34" charset="0"/>
              <a:buChar char="–"/>
              <a:defRPr sz="2000" kern="1200">
                <a:solidFill>
                  <a:srgbClr val="004280"/>
                </a:solidFill>
                <a:latin typeface="Neo Sans Intel" pitchFamily="34" charset="0"/>
                <a:ea typeface="+mn-ea"/>
                <a:cs typeface="+mn-cs"/>
              </a:defRPr>
            </a:lvl2pPr>
            <a:lvl3pPr marL="1143000" indent="-228600" algn="l" defTabSz="914400" rtl="0" eaLnBrk="1" latinLnBrk="0" hangingPunct="1">
              <a:spcBef>
                <a:spcPts val="1200"/>
              </a:spcBef>
              <a:buFont typeface="Arial" pitchFamily="34" charset="0"/>
              <a:buChar char="•"/>
              <a:defRPr sz="1800" kern="1200">
                <a:solidFill>
                  <a:srgbClr val="004280"/>
                </a:solidFill>
                <a:latin typeface="Neo Sans Intel" pitchFamily="34" charset="0"/>
                <a:ea typeface="+mn-ea"/>
                <a:cs typeface="+mn-cs"/>
              </a:defRPr>
            </a:lvl3pPr>
            <a:lvl4pPr marL="1600200" indent="-228600" algn="l" defTabSz="914400" rtl="0" eaLnBrk="1" latinLnBrk="0" hangingPunct="1">
              <a:spcBef>
                <a:spcPts val="1200"/>
              </a:spcBef>
              <a:buFont typeface="Arial" pitchFamily="34" charset="0"/>
              <a:buChar char="–"/>
              <a:defRPr sz="1600" kern="1200">
                <a:solidFill>
                  <a:srgbClr val="004280"/>
                </a:solidFill>
                <a:latin typeface="Neo Sans Intel" pitchFamily="34" charset="0"/>
                <a:ea typeface="+mn-ea"/>
                <a:cs typeface="+mn-cs"/>
              </a:defRPr>
            </a:lvl4pPr>
            <a:lvl5pPr marL="2057400" indent="-228600" algn="l" defTabSz="914400" rtl="0" eaLnBrk="1" latinLnBrk="0" hangingPunct="1">
              <a:spcBef>
                <a:spcPts val="1200"/>
              </a:spcBef>
              <a:buFont typeface="Arial" pitchFamily="34" charset="0"/>
              <a:buChar char="»"/>
              <a:defRPr sz="1600" kern="1200">
                <a:solidFill>
                  <a:srgbClr val="004280"/>
                </a:solidFill>
                <a:latin typeface="Neo Sans Inte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smtClean="0"/>
              <a:t>Started July 16, 2010</a:t>
            </a:r>
          </a:p>
          <a:p>
            <a:pPr marL="724428" lvl="2" indent="-282575">
              <a:buFont typeface="Arial"/>
              <a:buChar char="•"/>
            </a:pPr>
            <a:r>
              <a:rPr lang="en-US" dirty="0" smtClean="0"/>
              <a:t>Brent </a:t>
            </a:r>
            <a:r>
              <a:rPr lang="en-US" dirty="0" err="1" smtClean="0"/>
              <a:t>Gorda</a:t>
            </a:r>
            <a:r>
              <a:rPr lang="en-US" dirty="0" smtClean="0"/>
              <a:t> – CEO</a:t>
            </a:r>
          </a:p>
          <a:p>
            <a:pPr marL="724428" lvl="2" indent="-282575">
              <a:buFont typeface="Arial"/>
              <a:buChar char="•"/>
            </a:pPr>
            <a:r>
              <a:rPr lang="en-US" dirty="0" smtClean="0"/>
              <a:t>Eric Barton – CTO</a:t>
            </a:r>
          </a:p>
          <a:p>
            <a:pPr marL="0" indent="0">
              <a:buFont typeface="Arial" pitchFamily="34" charset="0"/>
              <a:buNone/>
            </a:pPr>
            <a:r>
              <a:rPr lang="en-US" sz="1800" dirty="0" smtClean="0"/>
              <a:t>Founded </a:t>
            </a:r>
            <a:r>
              <a:rPr lang="en-US" sz="1800" dirty="0" err="1" smtClean="0"/>
              <a:t>Whamcloud</a:t>
            </a:r>
            <a:r>
              <a:rPr lang="en-US" sz="1800" dirty="0" smtClean="0"/>
              <a:t> to keep </a:t>
            </a:r>
            <a:r>
              <a:rPr lang="en-US" sz="1800" dirty="0" err="1" smtClean="0"/>
              <a:t>Lustre</a:t>
            </a:r>
            <a:r>
              <a:rPr lang="en-US" sz="1800" dirty="0" smtClean="0"/>
              <a:t>* in play and vendor-neutral for HPC</a:t>
            </a:r>
          </a:p>
          <a:p>
            <a:pPr marL="724428" lvl="2" indent="-282575">
              <a:buFont typeface="Arial"/>
              <a:buChar char="•"/>
            </a:pPr>
            <a:r>
              <a:rPr lang="en-US" dirty="0" smtClean="0"/>
              <a:t>Recognized by </a:t>
            </a:r>
            <a:r>
              <a:rPr lang="en-US" dirty="0" err="1" smtClean="0"/>
              <a:t>OpenSFS</a:t>
            </a:r>
            <a:r>
              <a:rPr lang="en-US" dirty="0" smtClean="0"/>
              <a:t> and EOFS as the maintainer </a:t>
            </a:r>
          </a:p>
          <a:p>
            <a:pPr marL="441853" lvl="2" indent="0">
              <a:buNone/>
            </a:pPr>
            <a:r>
              <a:rPr lang="en-US" dirty="0"/>
              <a:t> </a:t>
            </a:r>
            <a:r>
              <a:rPr lang="en-US" dirty="0" smtClean="0"/>
              <a:t>   of open source repositories</a:t>
            </a:r>
          </a:p>
          <a:p>
            <a:pPr marL="0" indent="0">
              <a:buFont typeface="Arial" pitchFamily="34" charset="0"/>
              <a:buNone/>
            </a:pPr>
            <a:r>
              <a:rPr lang="en-US" sz="1800" dirty="0" smtClean="0"/>
              <a:t>Acquired by Intel in July 2012</a:t>
            </a:r>
          </a:p>
          <a:p>
            <a:pPr marL="287338" lvl="1" indent="-287338">
              <a:buFont typeface="Arial"/>
              <a:buChar char="•"/>
            </a:pPr>
            <a:r>
              <a:rPr lang="en-US" sz="1800" dirty="0" smtClean="0"/>
              <a:t>Becomes the High Performance Data Division</a:t>
            </a:r>
          </a:p>
          <a:p>
            <a:pPr marL="287338" lvl="1" indent="-287338">
              <a:buFont typeface="Arial"/>
              <a:buChar char="•"/>
            </a:pPr>
            <a:r>
              <a:rPr lang="en-US" sz="1800" b="1" dirty="0" smtClean="0"/>
              <a:t>Same team, same mission, more resources</a:t>
            </a:r>
            <a:endParaRPr lang="en-US" sz="1800" b="1" dirty="0"/>
          </a:p>
        </p:txBody>
      </p:sp>
      <p:sp>
        <p:nvSpPr>
          <p:cNvPr id="5" name="Rectangle 4"/>
          <p:cNvSpPr/>
          <p:nvPr/>
        </p:nvSpPr>
        <p:spPr>
          <a:xfrm>
            <a:off x="2881313" y="1716594"/>
            <a:ext cx="5759450" cy="369332"/>
          </a:xfrm>
          <a:prstGeom prst="rect">
            <a:avLst/>
          </a:prstGeom>
        </p:spPr>
        <p:txBody>
          <a:bodyPr>
            <a:spAutoFit/>
          </a:bodyPr>
          <a:lstStyle/>
          <a:p>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723" y="3062916"/>
            <a:ext cx="2333548" cy="18145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7" name="Rectangle 6"/>
          <p:cNvSpPr/>
          <p:nvPr/>
        </p:nvSpPr>
        <p:spPr>
          <a:xfrm>
            <a:off x="7009226" y="4962679"/>
            <a:ext cx="1398852" cy="188137"/>
          </a:xfrm>
          <a:prstGeom prst="rect">
            <a:avLst/>
          </a:prstGeom>
          <a:noFill/>
        </p:spPr>
        <p:txBody>
          <a:bodyPr wrap="none" lIns="81474" tIns="40739" rIns="81474" bIns="40739" rtlCol="0">
            <a:spAutoFit/>
          </a:bodyPr>
          <a:lstStyle/>
          <a:p>
            <a:pPr algn="r" defTabSz="815697" fontAlgn="base">
              <a:spcBef>
                <a:spcPct val="0"/>
              </a:spcBef>
              <a:spcAft>
                <a:spcPct val="0"/>
              </a:spcAft>
            </a:pPr>
            <a:r>
              <a:rPr lang="en-US" sz="688" dirty="0" err="1">
                <a:solidFill>
                  <a:srgbClr val="004280"/>
                </a:solidFill>
                <a:latin typeface="Neo Sans Intel" pitchFamily="34" charset="0"/>
              </a:rPr>
              <a:t>Lustre</a:t>
            </a:r>
            <a:r>
              <a:rPr lang="en-US" sz="688" dirty="0">
                <a:solidFill>
                  <a:srgbClr val="004280"/>
                </a:solidFill>
                <a:latin typeface="Neo Sans Intel" pitchFamily="34" charset="0"/>
              </a:rPr>
              <a:t>* is the property of others</a:t>
            </a:r>
          </a:p>
        </p:txBody>
      </p:sp>
    </p:spTree>
    <p:extLst>
      <p:ext uri="{BB962C8B-B14F-4D97-AF65-F5344CB8AC3E}">
        <p14:creationId xmlns:p14="http://schemas.microsoft.com/office/powerpoint/2010/main" val="210875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952878" y="-16240125"/>
            <a:ext cx="5191125" cy="3894534"/>
          </a:xfrm>
          <a:prstGeom prst="rect">
            <a:avLst/>
          </a:prstGeom>
          <a:solidFill>
            <a:srgbClr val="0860A8">
              <a:alpha val="70000"/>
            </a:srgbClr>
          </a:solidFill>
          <a:ln w="38100">
            <a:noFill/>
            <a:miter lim="800000"/>
            <a:headEnd/>
            <a:tailEnd/>
          </a:ln>
        </p:spPr>
        <p:txBody>
          <a:bodyPr/>
          <a:lstStyle/>
          <a:p>
            <a:pPr algn="ctr" fontAlgn="base">
              <a:spcBef>
                <a:spcPct val="0"/>
              </a:spcBef>
              <a:spcAft>
                <a:spcPct val="0"/>
              </a:spcAft>
            </a:pPr>
            <a:endParaRPr lang="en-US" sz="1000" b="1">
              <a:solidFill>
                <a:prstClr val="black"/>
              </a:solidFill>
              <a:latin typeface="Arial" charset="0"/>
              <a:cs typeface="Arial" charset="0"/>
            </a:endParaRPr>
          </a:p>
        </p:txBody>
      </p:sp>
      <p:sp>
        <p:nvSpPr>
          <p:cNvPr id="52227" name="Rectangle 3"/>
          <p:cNvSpPr>
            <a:spLocks noChangeArrowheads="1"/>
          </p:cNvSpPr>
          <p:nvPr/>
        </p:nvSpPr>
        <p:spPr bwMode="auto">
          <a:xfrm>
            <a:off x="0" y="2617968"/>
            <a:ext cx="9144000" cy="1526651"/>
          </a:xfrm>
          <a:prstGeom prst="rect">
            <a:avLst/>
          </a:prstGeom>
          <a:noFill/>
          <a:ln w="9525">
            <a:noFill/>
            <a:miter lim="800000"/>
            <a:headEnd/>
            <a:tailEnd/>
          </a:ln>
          <a:effectLst/>
        </p:spPr>
        <p:txBody>
          <a:bodyPr anchor="ctr"/>
          <a:lstStyle/>
          <a:p>
            <a:pPr algn="ctr">
              <a:defRPr/>
            </a:pPr>
            <a:r>
              <a:rPr lang="en-GB" sz="4800" b="1" dirty="0" smtClean="0">
                <a:solidFill>
                  <a:schemeClr val="bg1"/>
                </a:solidFill>
                <a:latin typeface="Neo Sans Intel" pitchFamily="34" charset="0"/>
                <a:cs typeface="Arial" charset="0"/>
              </a:rPr>
              <a:t>No </a:t>
            </a:r>
            <a:r>
              <a:rPr lang="en-GB" sz="4800" b="1" dirty="0">
                <a:solidFill>
                  <a:schemeClr val="bg1"/>
                </a:solidFill>
                <a:latin typeface="Neo Sans Intel" pitchFamily="34" charset="0"/>
                <a:cs typeface="Arial" charset="0"/>
              </a:rPr>
              <a:t>Time for Down Time</a:t>
            </a:r>
            <a:endParaRPr lang="en-US" sz="4800" b="1" dirty="0">
              <a:solidFill>
                <a:schemeClr val="bg1"/>
              </a:solidFill>
              <a:latin typeface="Neo Sans Intel" pitchFamily="34" charset="0"/>
              <a:cs typeface="Arial" charset="0"/>
            </a:endParaRPr>
          </a:p>
        </p:txBody>
      </p:sp>
      <p:sp>
        <p:nvSpPr>
          <p:cNvPr id="4" name="Slide Number Placeholder 2"/>
          <p:cNvSpPr txBox="1">
            <a:spLocks/>
          </p:cNvSpPr>
          <p:nvPr/>
        </p:nvSpPr>
        <p:spPr>
          <a:xfrm>
            <a:off x="0" y="5003006"/>
            <a:ext cx="425768" cy="142875"/>
          </a:xfrm>
          <a:prstGeom prst="rect">
            <a:avLst/>
          </a:prstGeom>
        </p:spPr>
        <p:txBody>
          <a:bodyPr/>
          <a:lstStyle>
            <a:defPPr>
              <a:defRPr lang="en-US"/>
            </a:defPPr>
            <a:lvl1pPr algn="ctr" rtl="0" fontAlgn="base">
              <a:spcBef>
                <a:spcPct val="0"/>
              </a:spcBef>
              <a:spcAft>
                <a:spcPct val="0"/>
              </a:spcAft>
              <a:defRPr sz="1000" b="1" kern="1200">
                <a:solidFill>
                  <a:schemeClr val="tx1"/>
                </a:solidFill>
                <a:latin typeface="Arial" charset="0"/>
                <a:ea typeface="+mn-ea"/>
                <a:cs typeface="Arial" charset="0"/>
              </a:defRPr>
            </a:lvl1pPr>
            <a:lvl2pPr marL="457200" algn="ctr" rtl="0" fontAlgn="base">
              <a:spcBef>
                <a:spcPct val="0"/>
              </a:spcBef>
              <a:spcAft>
                <a:spcPct val="0"/>
              </a:spcAft>
              <a:defRPr sz="1000" b="1" kern="1200">
                <a:solidFill>
                  <a:schemeClr val="tx1"/>
                </a:solidFill>
                <a:latin typeface="Arial" charset="0"/>
                <a:ea typeface="+mn-ea"/>
                <a:cs typeface="Arial" charset="0"/>
              </a:defRPr>
            </a:lvl2pPr>
            <a:lvl3pPr marL="914400" algn="ctr" rtl="0" fontAlgn="base">
              <a:spcBef>
                <a:spcPct val="0"/>
              </a:spcBef>
              <a:spcAft>
                <a:spcPct val="0"/>
              </a:spcAft>
              <a:defRPr sz="1000" b="1" kern="1200">
                <a:solidFill>
                  <a:schemeClr val="tx1"/>
                </a:solidFill>
                <a:latin typeface="Arial" charset="0"/>
                <a:ea typeface="+mn-ea"/>
                <a:cs typeface="Arial" charset="0"/>
              </a:defRPr>
            </a:lvl3pPr>
            <a:lvl4pPr marL="1371600" algn="ctr" rtl="0" fontAlgn="base">
              <a:spcBef>
                <a:spcPct val="0"/>
              </a:spcBef>
              <a:spcAft>
                <a:spcPct val="0"/>
              </a:spcAft>
              <a:defRPr sz="1000" b="1" kern="1200">
                <a:solidFill>
                  <a:schemeClr val="tx1"/>
                </a:solidFill>
                <a:latin typeface="Arial" charset="0"/>
                <a:ea typeface="+mn-ea"/>
                <a:cs typeface="Arial" charset="0"/>
              </a:defRPr>
            </a:lvl4pPr>
            <a:lvl5pPr marL="1828800" algn="ctr" rtl="0" fontAlgn="base">
              <a:spcBef>
                <a:spcPct val="0"/>
              </a:spcBef>
              <a:spcAft>
                <a:spcPct val="0"/>
              </a:spcAft>
              <a:defRPr sz="1000" b="1" kern="1200">
                <a:solidFill>
                  <a:schemeClr val="tx1"/>
                </a:solidFill>
                <a:latin typeface="Arial" charset="0"/>
                <a:ea typeface="+mn-ea"/>
                <a:cs typeface="Arial" charset="0"/>
              </a:defRPr>
            </a:lvl5pPr>
            <a:lvl6pPr marL="2286000" algn="l" defTabSz="914400" rtl="0" eaLnBrk="1" latinLnBrk="0" hangingPunct="1">
              <a:defRPr sz="1000" b="1" kern="1200">
                <a:solidFill>
                  <a:schemeClr val="tx1"/>
                </a:solidFill>
                <a:latin typeface="Arial" charset="0"/>
                <a:ea typeface="+mn-ea"/>
                <a:cs typeface="Arial" charset="0"/>
              </a:defRPr>
            </a:lvl6pPr>
            <a:lvl7pPr marL="2743200" algn="l" defTabSz="914400" rtl="0" eaLnBrk="1" latinLnBrk="0" hangingPunct="1">
              <a:defRPr sz="1000" b="1" kern="1200">
                <a:solidFill>
                  <a:schemeClr val="tx1"/>
                </a:solidFill>
                <a:latin typeface="Arial" charset="0"/>
                <a:ea typeface="+mn-ea"/>
                <a:cs typeface="Arial" charset="0"/>
              </a:defRPr>
            </a:lvl7pPr>
            <a:lvl8pPr marL="3200400" algn="l" defTabSz="914400" rtl="0" eaLnBrk="1" latinLnBrk="0" hangingPunct="1">
              <a:defRPr sz="1000" b="1" kern="1200">
                <a:solidFill>
                  <a:schemeClr val="tx1"/>
                </a:solidFill>
                <a:latin typeface="Arial" charset="0"/>
                <a:ea typeface="+mn-ea"/>
                <a:cs typeface="Arial" charset="0"/>
              </a:defRPr>
            </a:lvl8pPr>
            <a:lvl9pPr marL="3657600" algn="l" defTabSz="914400" rtl="0" eaLnBrk="1" latinLnBrk="0" hangingPunct="1">
              <a:defRPr sz="1000" b="1" kern="1200">
                <a:solidFill>
                  <a:schemeClr val="tx1"/>
                </a:solidFill>
                <a:latin typeface="Arial" charset="0"/>
                <a:ea typeface="+mn-ea"/>
                <a:cs typeface="Arial" charset="0"/>
              </a:defRPr>
            </a:lvl9pPr>
          </a:lstStyle>
          <a:p>
            <a:fld id="{FD44707B-D922-47D5-BD24-D96E91B70543}" type="slidenum">
              <a:rPr lang="en-US" smtClean="0">
                <a:solidFill>
                  <a:prstClr val="black"/>
                </a:solidFill>
              </a:rPr>
              <a:pPr/>
              <a:t>2</a:t>
            </a:fld>
            <a:endParaRPr lang="en-US" dirty="0">
              <a:solidFill>
                <a:prstClr val="black"/>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659" y="4162601"/>
            <a:ext cx="3204681" cy="43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563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98448" y="1360813"/>
            <a:ext cx="8288355" cy="3429000"/>
          </a:xfrm>
          <a:prstGeom prst="rect">
            <a:avLst/>
          </a:prstGeom>
        </p:spPr>
        <p:txBody>
          <a:bodyPr>
            <a:normAutofit lnSpcReduction="10000"/>
          </a:bodyPr>
          <a:lstStyle/>
          <a:p>
            <a:pPr marL="342900" indent="-342900">
              <a:buFont typeface="Arial" pitchFamily="34" charset="0"/>
              <a:buChar char="•"/>
            </a:pPr>
            <a:r>
              <a:rPr lang="en-US" sz="2800" dirty="0" smtClean="0">
                <a:latin typeface="Neo Sans Intel" pitchFamily="34" charset="0"/>
              </a:rPr>
              <a:t>Lustre </a:t>
            </a:r>
            <a:r>
              <a:rPr lang="en-US" sz="2800" dirty="0">
                <a:latin typeface="Neo Sans Intel" pitchFamily="34" charset="0"/>
              </a:rPr>
              <a:t>is </a:t>
            </a:r>
            <a:r>
              <a:rPr lang="en-US" sz="2800" dirty="0" smtClean="0">
                <a:latin typeface="Neo Sans Intel" pitchFamily="34" charset="0"/>
              </a:rPr>
              <a:t>a multi</a:t>
            </a:r>
            <a:r>
              <a:rPr lang="en-US" sz="2800" dirty="0">
                <a:latin typeface="Neo Sans Intel" pitchFamily="34" charset="0"/>
              </a:rPr>
              <a:t>-vendor </a:t>
            </a:r>
            <a:r>
              <a:rPr lang="en-US" sz="2800" dirty="0" smtClean="0">
                <a:latin typeface="Neo Sans Intel" pitchFamily="34" charset="0"/>
              </a:rPr>
              <a:t>global parallel file system</a:t>
            </a:r>
          </a:p>
          <a:p>
            <a:pPr marL="571500" lvl="1" indent="-342900"/>
            <a:r>
              <a:rPr lang="en-US" sz="2400" dirty="0" smtClean="0">
                <a:latin typeface="Neo Sans Intel" pitchFamily="34" charset="0"/>
              </a:rPr>
              <a:t>Parallel</a:t>
            </a:r>
          </a:p>
          <a:p>
            <a:pPr marL="571500" lvl="1" indent="-342900"/>
            <a:r>
              <a:rPr lang="en-US" sz="2400" dirty="0" smtClean="0">
                <a:latin typeface="Neo Sans Intel" pitchFamily="34" charset="0"/>
              </a:rPr>
              <a:t>Shared</a:t>
            </a:r>
          </a:p>
          <a:p>
            <a:pPr marL="571500" lvl="1" indent="-342900"/>
            <a:r>
              <a:rPr lang="en-US" sz="2400" dirty="0" smtClean="0">
                <a:latin typeface="Neo Sans Intel" pitchFamily="34" charset="0"/>
              </a:rPr>
              <a:t>Multi-vendor</a:t>
            </a:r>
          </a:p>
          <a:p>
            <a:pPr marL="571500" lvl="1" indent="-342900"/>
            <a:r>
              <a:rPr lang="en-US" sz="2400" dirty="0" smtClean="0">
                <a:latin typeface="Neo Sans Intel" pitchFamily="34" charset="0"/>
              </a:rPr>
              <a:t>Open source</a:t>
            </a:r>
          </a:p>
          <a:p>
            <a:pPr marL="571500" lvl="1" indent="-342900"/>
            <a:r>
              <a:rPr lang="en-US" sz="2400" dirty="0" smtClean="0">
                <a:latin typeface="Neo Sans Intel" pitchFamily="34" charset="0"/>
              </a:rPr>
              <a:t>Scalable</a:t>
            </a:r>
          </a:p>
          <a:p>
            <a:pPr marL="571500" lvl="1" indent="-342900"/>
            <a:r>
              <a:rPr lang="en-US" sz="2400" dirty="0" smtClean="0">
                <a:latin typeface="Neo Sans Intel" pitchFamily="34" charset="0"/>
              </a:rPr>
              <a:t>Provided by Intel</a:t>
            </a:r>
          </a:p>
        </p:txBody>
      </p:sp>
      <p:sp>
        <p:nvSpPr>
          <p:cNvPr id="3" name="Title 2"/>
          <p:cNvSpPr>
            <a:spLocks noGrp="1"/>
          </p:cNvSpPr>
          <p:nvPr>
            <p:ph type="title"/>
          </p:nvPr>
        </p:nvSpPr>
        <p:spPr/>
        <p:txBody>
          <a:bodyPr/>
          <a:lstStyle/>
          <a:p>
            <a:r>
              <a:rPr lang="en-US" sz="3200" dirty="0" smtClean="0">
                <a:latin typeface="Neo Sans Intel Medium" pitchFamily="34" charset="0"/>
              </a:rPr>
              <a:t>What is Lustre </a:t>
            </a:r>
            <a:endParaRPr lang="en-US" sz="3200" dirty="0">
              <a:latin typeface="Neo Sans Intel Medium" pitchFamily="34" charset="0"/>
            </a:endParaRPr>
          </a:p>
        </p:txBody>
      </p:sp>
      <p:grpSp>
        <p:nvGrpSpPr>
          <p:cNvPr id="8" name="Group 7"/>
          <p:cNvGrpSpPr/>
          <p:nvPr/>
        </p:nvGrpSpPr>
        <p:grpSpPr>
          <a:xfrm>
            <a:off x="3399235" y="2024668"/>
            <a:ext cx="5192237" cy="1783766"/>
            <a:chOff x="251520" y="1916832"/>
            <a:chExt cx="8612411" cy="3499864"/>
          </a:xfrm>
        </p:grpSpPr>
        <p:pic>
          <p:nvPicPr>
            <p:cNvPr id="9" name="Picture 8"/>
            <p:cNvPicPr>
              <a:picLocks noChangeAspect="1"/>
            </p:cNvPicPr>
            <p:nvPr/>
          </p:nvPicPr>
          <p:blipFill>
            <a:blip r:embed="rId3"/>
            <a:stretch>
              <a:fillRect/>
            </a:stretch>
          </p:blipFill>
          <p:spPr>
            <a:xfrm>
              <a:off x="251520" y="1916832"/>
              <a:ext cx="8612411" cy="3499864"/>
            </a:xfrm>
            <a:prstGeom prst="rect">
              <a:avLst/>
            </a:prstGeom>
          </p:spPr>
        </p:pic>
        <p:cxnSp>
          <p:nvCxnSpPr>
            <p:cNvPr id="11" name="Straight Connector 10"/>
            <p:cNvCxnSpPr/>
            <p:nvPr/>
          </p:nvCxnSpPr>
          <p:spPr bwMode="auto">
            <a:xfrm>
              <a:off x="4716016" y="2996952"/>
              <a:ext cx="0" cy="216024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4139952" y="2996952"/>
              <a:ext cx="0" cy="216024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3059832" y="5157192"/>
              <a:ext cx="575225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755576" y="5157192"/>
              <a:ext cx="158417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1979712" y="5013176"/>
              <a:ext cx="0" cy="144016"/>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1519703" y="5004414"/>
              <a:ext cx="10855" cy="130266"/>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1043608" y="5013176"/>
              <a:ext cx="0" cy="144016"/>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6300192" y="4221088"/>
              <a:ext cx="0" cy="93610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7884368" y="4221088"/>
              <a:ext cx="0" cy="93610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V="1">
              <a:off x="8460432" y="4221088"/>
              <a:ext cx="0" cy="936104"/>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5731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40780" y="1277324"/>
            <a:ext cx="7946020" cy="3429000"/>
          </a:xfrm>
          <a:prstGeom prst="rect">
            <a:avLst/>
          </a:prstGeom>
        </p:spPr>
        <p:txBody>
          <a:bodyPr/>
          <a:lstStyle/>
          <a:p>
            <a:pPr marL="342900" indent="-342900">
              <a:buFont typeface="Arial" pitchFamily="34" charset="0"/>
              <a:buChar char="•"/>
            </a:pPr>
            <a:r>
              <a:rPr lang="en-US" sz="2800" dirty="0">
                <a:latin typeface="Neo Sans Intel" pitchFamily="34" charset="0"/>
              </a:rPr>
              <a:t>Lustre accelerates workflow </a:t>
            </a:r>
            <a:r>
              <a:rPr lang="en-US" sz="2800" dirty="0" smtClean="0">
                <a:latin typeface="Neo Sans Intel" pitchFamily="34" charset="0"/>
              </a:rPr>
              <a:t/>
            </a:r>
            <a:br>
              <a:rPr lang="en-US" sz="2800" dirty="0" smtClean="0">
                <a:latin typeface="Neo Sans Intel" pitchFamily="34" charset="0"/>
              </a:rPr>
            </a:br>
            <a:r>
              <a:rPr lang="en-US" sz="2800" dirty="0" smtClean="0">
                <a:latin typeface="Neo Sans Intel" pitchFamily="34" charset="0"/>
              </a:rPr>
              <a:t>and </a:t>
            </a:r>
            <a:r>
              <a:rPr lang="en-US" sz="2800" dirty="0">
                <a:latin typeface="Neo Sans Intel" pitchFamily="34" charset="0"/>
              </a:rPr>
              <a:t>‘time to </a:t>
            </a:r>
            <a:r>
              <a:rPr lang="en-US" sz="2800" dirty="0" smtClean="0">
                <a:latin typeface="Neo Sans Intel" pitchFamily="34" charset="0"/>
              </a:rPr>
              <a:t>solution</a:t>
            </a:r>
            <a:endParaRPr lang="en-US" sz="2800" dirty="0">
              <a:latin typeface="Neo Sans Intel" pitchFamily="34" charset="0"/>
            </a:endParaRPr>
          </a:p>
          <a:p>
            <a:pPr marL="571500" lvl="1" indent="-342900"/>
            <a:r>
              <a:rPr lang="en-US" sz="2200" dirty="0">
                <a:latin typeface="Neo Sans Intel" pitchFamily="34" charset="0"/>
              </a:rPr>
              <a:t>Performance – Up to 1TB/sec</a:t>
            </a:r>
          </a:p>
          <a:p>
            <a:pPr marL="571500" lvl="1" indent="-342900"/>
            <a:r>
              <a:rPr lang="en-US" sz="2200" dirty="0">
                <a:latin typeface="Neo Sans Intel" pitchFamily="34" charset="0"/>
              </a:rPr>
              <a:t>Global name space </a:t>
            </a:r>
          </a:p>
          <a:p>
            <a:pPr marL="571500" lvl="1" indent="-342900"/>
            <a:r>
              <a:rPr lang="en-US" sz="2200" dirty="0">
                <a:latin typeface="Neo Sans Intel" pitchFamily="34" charset="0"/>
              </a:rPr>
              <a:t>Highly scalable – Up to 512 PB in one file system</a:t>
            </a:r>
          </a:p>
          <a:p>
            <a:pPr marL="571500" lvl="1" indent="-342900"/>
            <a:r>
              <a:rPr lang="en-US" sz="2200" dirty="0" smtClean="0">
                <a:latin typeface="Neo Sans Intel" pitchFamily="34" charset="0"/>
              </a:rPr>
              <a:t>Dominates the world’s </a:t>
            </a:r>
            <a:r>
              <a:rPr lang="en-US" sz="2200" dirty="0">
                <a:latin typeface="Neo Sans Intel" pitchFamily="34" charset="0"/>
              </a:rPr>
              <a:t>largest computing </a:t>
            </a:r>
            <a:r>
              <a:rPr lang="en-US" sz="2200" dirty="0" smtClean="0">
                <a:latin typeface="Neo Sans Intel" pitchFamily="34" charset="0"/>
              </a:rPr>
              <a:t>systems</a:t>
            </a:r>
          </a:p>
          <a:p>
            <a:pPr marL="571500" lvl="1" indent="-342900"/>
            <a:r>
              <a:rPr lang="en-US" sz="2200" dirty="0">
                <a:latin typeface="Neo Sans Intel" pitchFamily="34" charset="0"/>
              </a:rPr>
              <a:t>F</a:t>
            </a:r>
            <a:r>
              <a:rPr lang="en-US" sz="2200" dirty="0" smtClean="0">
                <a:latin typeface="Neo Sans Intel" pitchFamily="34" charset="0"/>
              </a:rPr>
              <a:t>aster and more scalable than NFS </a:t>
            </a:r>
          </a:p>
        </p:txBody>
      </p:sp>
      <p:sp>
        <p:nvSpPr>
          <p:cNvPr id="3" name="Title 2"/>
          <p:cNvSpPr>
            <a:spLocks noGrp="1"/>
          </p:cNvSpPr>
          <p:nvPr>
            <p:ph type="title"/>
          </p:nvPr>
        </p:nvSpPr>
        <p:spPr/>
        <p:txBody>
          <a:bodyPr>
            <a:normAutofit fontScale="90000"/>
          </a:bodyPr>
          <a:lstStyle/>
          <a:p>
            <a:r>
              <a:rPr lang="en-US" sz="3200" dirty="0">
                <a:latin typeface="Neo Sans Intel Medium" pitchFamily="34" charset="0"/>
              </a:rPr>
              <a:t>Why do Companies use </a:t>
            </a:r>
            <a:r>
              <a:rPr lang="en-US" sz="3200" dirty="0" err="1">
                <a:latin typeface="Neo Sans Intel Medium" pitchFamily="34" charset="0"/>
              </a:rPr>
              <a:t>Lustre</a:t>
            </a:r>
            <a:r>
              <a:rPr lang="en-US" sz="3200" dirty="0">
                <a:latin typeface="Neo Sans Intel Medium" pitchFamily="34" charset="0"/>
              </a:rPr>
              <a:t>? </a:t>
            </a:r>
          </a:p>
        </p:txBody>
      </p:sp>
      <p:grpSp>
        <p:nvGrpSpPr>
          <p:cNvPr id="4" name="Group 3"/>
          <p:cNvGrpSpPr/>
          <p:nvPr/>
        </p:nvGrpSpPr>
        <p:grpSpPr>
          <a:xfrm>
            <a:off x="6167859" y="1109662"/>
            <a:ext cx="2151659" cy="1243316"/>
            <a:chOff x="904528" y="1192532"/>
            <a:chExt cx="914400" cy="528377"/>
          </a:xfrm>
        </p:grpSpPr>
        <p:sp>
          <p:nvSpPr>
            <p:cNvPr id="5" name="Oval 4"/>
            <p:cNvSpPr/>
            <p:nvPr/>
          </p:nvSpPr>
          <p:spPr bwMode="auto">
            <a:xfrm>
              <a:off x="904528" y="1192532"/>
              <a:ext cx="914400" cy="142504"/>
            </a:xfrm>
            <a:prstGeom prst="ellipse">
              <a:avLst/>
            </a:prstGeom>
            <a:solidFill>
              <a:srgbClr val="FFFFFF"/>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lang="en-US" sz="1000" smtClean="0">
                <a:solidFill>
                  <a:schemeClr val="bg2"/>
                </a:solidFill>
                <a:latin typeface="+mj-lt"/>
              </a:endParaRPr>
            </a:p>
          </p:txBody>
        </p:sp>
        <p:pic>
          <p:nvPicPr>
            <p:cNvPr id="6" name="Picture 4" descr="C:\Users\vsharma9\AppData\Local\Temp\wzbfeb\2D_Diecon_Speedometer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603" y="1302595"/>
              <a:ext cx="823908" cy="4183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336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72678" y="1188188"/>
            <a:ext cx="7946020" cy="3429000"/>
          </a:xfrm>
          <a:prstGeom prst="rect">
            <a:avLst/>
          </a:prstGeom>
        </p:spPr>
        <p:txBody>
          <a:bodyPr/>
          <a:lstStyle/>
          <a:p>
            <a:pPr marL="342900" indent="-342900">
              <a:buFont typeface="Arial" pitchFamily="34" charset="0"/>
              <a:buChar char="•"/>
            </a:pPr>
            <a:r>
              <a:rPr lang="en-US" sz="2400" dirty="0" err="1">
                <a:latin typeface="Neo Sans Intel" pitchFamily="34" charset="0"/>
              </a:rPr>
              <a:t>Lustre</a:t>
            </a:r>
            <a:r>
              <a:rPr lang="en-US" sz="2400" dirty="0">
                <a:latin typeface="Neo Sans Intel" pitchFamily="34" charset="0"/>
              </a:rPr>
              <a:t> can easily accommodate mixed vendor environments for storage and server hardware</a:t>
            </a:r>
          </a:p>
          <a:p>
            <a:pPr marL="342900" indent="-342900">
              <a:buFont typeface="Arial" pitchFamily="34" charset="0"/>
              <a:buChar char="•"/>
            </a:pPr>
            <a:r>
              <a:rPr lang="en-US" sz="2400" dirty="0">
                <a:latin typeface="Neo Sans Intel" pitchFamily="34" charset="0"/>
              </a:rPr>
              <a:t>Users can add storage capacity incrementally</a:t>
            </a:r>
          </a:p>
          <a:p>
            <a:pPr marL="342900" indent="-342900">
              <a:buFont typeface="Arial" pitchFamily="34" charset="0"/>
              <a:buChar char="•"/>
            </a:pPr>
            <a:r>
              <a:rPr lang="en-US" sz="2400" dirty="0">
                <a:latin typeface="Neo Sans Intel" pitchFamily="34" charset="0"/>
              </a:rPr>
              <a:t>Can ‘build up’ for more performance</a:t>
            </a:r>
          </a:p>
          <a:p>
            <a:pPr marL="342900" indent="-342900">
              <a:buFont typeface="Arial" pitchFamily="34" charset="0"/>
              <a:buChar char="•"/>
            </a:pPr>
            <a:r>
              <a:rPr lang="en-US" sz="2400" dirty="0">
                <a:latin typeface="Neo Sans Intel" pitchFamily="34" charset="0"/>
              </a:rPr>
              <a:t>Can ‘build out’ for more </a:t>
            </a:r>
            <a:r>
              <a:rPr lang="en-US" sz="2400" dirty="0" smtClean="0">
                <a:latin typeface="Neo Sans Intel" pitchFamily="34" charset="0"/>
              </a:rPr>
              <a:t>capacity</a:t>
            </a:r>
            <a:endParaRPr lang="en-US" sz="2400" dirty="0">
              <a:latin typeface="Neo Sans Intel" pitchFamily="34" charset="0"/>
            </a:endParaRPr>
          </a:p>
          <a:p>
            <a:pPr marL="342900" indent="-342900">
              <a:buFont typeface="Arial" pitchFamily="34" charset="0"/>
              <a:buChar char="•"/>
            </a:pPr>
            <a:r>
              <a:rPr lang="en-US" sz="2400" dirty="0" smtClean="0">
                <a:latin typeface="Neo Sans Intel" pitchFamily="34" charset="0"/>
              </a:rPr>
              <a:t>High performance access via LAN and WAN</a:t>
            </a:r>
            <a:endParaRPr lang="en-US" sz="2400" dirty="0">
              <a:latin typeface="Neo Sans Intel" pitchFamily="34" charset="0"/>
            </a:endParaRPr>
          </a:p>
        </p:txBody>
      </p:sp>
      <p:sp>
        <p:nvSpPr>
          <p:cNvPr id="3" name="Title 2"/>
          <p:cNvSpPr>
            <a:spLocks noGrp="1"/>
          </p:cNvSpPr>
          <p:nvPr>
            <p:ph type="title"/>
          </p:nvPr>
        </p:nvSpPr>
        <p:spPr/>
        <p:txBody>
          <a:bodyPr>
            <a:normAutofit fontScale="90000"/>
          </a:bodyPr>
          <a:lstStyle/>
          <a:p>
            <a:r>
              <a:rPr lang="en-US" sz="3200" dirty="0">
                <a:latin typeface="Neo Sans Intel Medium" pitchFamily="34" charset="0"/>
              </a:rPr>
              <a:t>Why do Companies use </a:t>
            </a:r>
            <a:r>
              <a:rPr lang="en-US" sz="3200" dirty="0" err="1">
                <a:latin typeface="Neo Sans Intel Medium" pitchFamily="34" charset="0"/>
              </a:rPr>
              <a:t>Lustre</a:t>
            </a:r>
            <a:r>
              <a:rPr lang="en-US" sz="3200" dirty="0">
                <a:latin typeface="Neo Sans Intel Medium" pitchFamily="34" charset="0"/>
              </a:rPr>
              <a:t>? </a:t>
            </a:r>
          </a:p>
        </p:txBody>
      </p:sp>
    </p:spTree>
    <p:extLst>
      <p:ext uri="{BB962C8B-B14F-4D97-AF65-F5344CB8AC3E}">
        <p14:creationId xmlns:p14="http://schemas.microsoft.com/office/powerpoint/2010/main" val="302017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30148" y="1199358"/>
            <a:ext cx="7946020" cy="3429000"/>
          </a:xfrm>
          <a:prstGeom prst="rect">
            <a:avLst/>
          </a:prstGeom>
        </p:spPr>
        <p:txBody>
          <a:bodyPr>
            <a:normAutofit lnSpcReduction="10000"/>
          </a:bodyPr>
          <a:lstStyle/>
          <a:p>
            <a:r>
              <a:rPr lang="en-US" sz="1200" dirty="0">
                <a:latin typeface="Neo Sans Intel" pitchFamily="34" charset="0"/>
              </a:rPr>
              <a:t>Departments </a:t>
            </a:r>
            <a:r>
              <a:rPr lang="en-US" sz="1200" dirty="0" smtClean="0">
                <a:latin typeface="Neo Sans Intel" pitchFamily="34" charset="0"/>
              </a:rPr>
              <a:t>such as:</a:t>
            </a:r>
            <a:endParaRPr lang="en-US" sz="1200" dirty="0">
              <a:latin typeface="Neo Sans Intel" pitchFamily="34" charset="0"/>
            </a:endParaRPr>
          </a:p>
          <a:p>
            <a:pPr lvl="1"/>
            <a:r>
              <a:rPr lang="en-US" sz="1200" dirty="0">
                <a:latin typeface="Neo Sans Intel" pitchFamily="34" charset="0"/>
              </a:rPr>
              <a:t>R&amp;D</a:t>
            </a:r>
          </a:p>
          <a:p>
            <a:pPr lvl="1"/>
            <a:r>
              <a:rPr lang="en-US" sz="1200" dirty="0">
                <a:latin typeface="Neo Sans Intel" pitchFamily="34" charset="0"/>
              </a:rPr>
              <a:t>Technical computing</a:t>
            </a:r>
          </a:p>
          <a:p>
            <a:pPr lvl="1"/>
            <a:r>
              <a:rPr lang="en-US" sz="1200" dirty="0">
                <a:latin typeface="Neo Sans Intel" pitchFamily="34" charset="0"/>
              </a:rPr>
              <a:t>Advanced computing</a:t>
            </a:r>
          </a:p>
          <a:p>
            <a:r>
              <a:rPr lang="en-US" sz="1200" dirty="0">
                <a:latin typeface="Neo Sans Intel" pitchFamily="34" charset="0"/>
              </a:rPr>
              <a:t>A</a:t>
            </a:r>
            <a:r>
              <a:rPr lang="en-US" sz="1200" dirty="0" smtClean="0">
                <a:latin typeface="Neo Sans Intel" pitchFamily="34" charset="0"/>
              </a:rPr>
              <a:t>ny </a:t>
            </a:r>
            <a:r>
              <a:rPr lang="en-US" sz="1200" dirty="0">
                <a:latin typeface="Neo Sans Intel" pitchFamily="34" charset="0"/>
              </a:rPr>
              <a:t>areas doing work in:</a:t>
            </a:r>
          </a:p>
          <a:p>
            <a:pPr lvl="1"/>
            <a:r>
              <a:rPr lang="en-US" sz="1200" dirty="0">
                <a:latin typeface="Neo Sans Intel" pitchFamily="34" charset="0"/>
              </a:rPr>
              <a:t>Energy (Oil/gas – from seismic exploration to reservoir modeling)</a:t>
            </a:r>
          </a:p>
          <a:p>
            <a:pPr lvl="1"/>
            <a:r>
              <a:rPr lang="en-US" sz="1200" dirty="0">
                <a:latin typeface="Neo Sans Intel" pitchFamily="34" charset="0"/>
              </a:rPr>
              <a:t>Simulation (computer-aided engineering, finite element analysis)</a:t>
            </a:r>
          </a:p>
          <a:p>
            <a:pPr lvl="1"/>
            <a:r>
              <a:rPr lang="en-US" sz="1200" dirty="0">
                <a:latin typeface="Neo Sans Intel" pitchFamily="34" charset="0"/>
              </a:rPr>
              <a:t>Financial modeling (risk modeling, high frequency trading)</a:t>
            </a:r>
          </a:p>
          <a:p>
            <a:pPr lvl="1"/>
            <a:r>
              <a:rPr lang="en-US" sz="1200" dirty="0">
                <a:latin typeface="Neo Sans Intel" pitchFamily="34" charset="0"/>
              </a:rPr>
              <a:t>Climate modeling and weather forecasting</a:t>
            </a:r>
          </a:p>
          <a:p>
            <a:pPr lvl="1"/>
            <a:r>
              <a:rPr lang="en-US" sz="1200" dirty="0" smtClean="0">
                <a:latin typeface="Neo Sans Intel" pitchFamily="34" charset="0"/>
              </a:rPr>
              <a:t>Bio</a:t>
            </a:r>
            <a:r>
              <a:rPr lang="en-US" sz="1200" dirty="0">
                <a:latin typeface="Neo Sans Intel" pitchFamily="34" charset="0"/>
              </a:rPr>
              <a:t>-IT (genomics, computational chemistry)</a:t>
            </a:r>
          </a:p>
          <a:p>
            <a:pPr lvl="1"/>
            <a:r>
              <a:rPr lang="en-US" sz="1200" dirty="0">
                <a:latin typeface="Neo Sans Intel" pitchFamily="34" charset="0"/>
              </a:rPr>
              <a:t>Big Data </a:t>
            </a:r>
            <a:r>
              <a:rPr lang="en-US" sz="1200" dirty="0" smtClean="0">
                <a:latin typeface="Neo Sans Intel" pitchFamily="34" charset="0"/>
              </a:rPr>
              <a:t>(including interface to Hadoop </a:t>
            </a:r>
            <a:r>
              <a:rPr lang="en-US" sz="1200" dirty="0">
                <a:latin typeface="Neo Sans Intel" pitchFamily="34" charset="0"/>
              </a:rPr>
              <a:t>File System)</a:t>
            </a:r>
          </a:p>
          <a:p>
            <a:pPr marL="457200" lvl="1" indent="0">
              <a:buNone/>
            </a:pPr>
            <a:endParaRPr lang="en-US" sz="1200" dirty="0">
              <a:latin typeface="Neo Sans Intel" pitchFamily="34" charset="0"/>
            </a:endParaRPr>
          </a:p>
        </p:txBody>
      </p:sp>
      <p:sp>
        <p:nvSpPr>
          <p:cNvPr id="3" name="Title 2"/>
          <p:cNvSpPr>
            <a:spLocks noGrp="1"/>
          </p:cNvSpPr>
          <p:nvPr>
            <p:ph type="title"/>
          </p:nvPr>
        </p:nvSpPr>
        <p:spPr/>
        <p:txBody>
          <a:bodyPr/>
          <a:lstStyle/>
          <a:p>
            <a:r>
              <a:rPr lang="en-US" sz="3200" dirty="0">
                <a:latin typeface="Neo Sans Intel Medium" pitchFamily="34" charset="0"/>
              </a:rPr>
              <a:t>Typical </a:t>
            </a:r>
            <a:r>
              <a:rPr lang="en-US" sz="3200" dirty="0" err="1">
                <a:latin typeface="Neo Sans Intel Medium" pitchFamily="34" charset="0"/>
              </a:rPr>
              <a:t>Lustre</a:t>
            </a:r>
            <a:r>
              <a:rPr lang="en-US" sz="3200" dirty="0">
                <a:latin typeface="Neo Sans Intel Medium" pitchFamily="34" charset="0"/>
              </a:rPr>
              <a:t> Customers</a:t>
            </a:r>
          </a:p>
        </p:txBody>
      </p:sp>
    </p:spTree>
    <p:extLst>
      <p:ext uri="{BB962C8B-B14F-4D97-AF65-F5344CB8AC3E}">
        <p14:creationId xmlns:p14="http://schemas.microsoft.com/office/powerpoint/2010/main" val="241742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30147" y="1200549"/>
            <a:ext cx="7946020" cy="3429000"/>
          </a:xfrm>
          <a:prstGeom prst="rect">
            <a:avLst/>
          </a:prstGeom>
        </p:spPr>
        <p:txBody>
          <a:bodyPr/>
          <a:lstStyle/>
          <a:p>
            <a:pPr marL="342900" indent="-342900">
              <a:buFont typeface="Arial"/>
              <a:buChar char="•"/>
            </a:pPr>
            <a:r>
              <a:rPr lang="en-US" sz="1400" dirty="0" smtClean="0">
                <a:latin typeface="Neo Sans Intel" pitchFamily="34" charset="0"/>
              </a:rPr>
              <a:t>Intel® Enterprise Edition for Lustre</a:t>
            </a:r>
            <a:r>
              <a:rPr lang="en-US" sz="1400" dirty="0">
                <a:latin typeface="Neo Sans Intel" pitchFamily="34" charset="0"/>
              </a:rPr>
              <a:t>* software</a:t>
            </a:r>
            <a:br>
              <a:rPr lang="en-US" sz="1400" dirty="0">
                <a:latin typeface="Neo Sans Intel" pitchFamily="34" charset="0"/>
              </a:rPr>
            </a:br>
            <a:r>
              <a:rPr lang="en-US" sz="1400" i="1" dirty="0">
                <a:latin typeface="Neo Sans Intel" pitchFamily="34" charset="0"/>
              </a:rPr>
              <a:t>A New Generation of Lustre* Software Expands High Performance Computing into the Commercial Enterprise</a:t>
            </a:r>
            <a:endParaRPr lang="en-US" sz="1400" i="1" dirty="0" smtClean="0">
              <a:latin typeface="Neo Sans Intel" pitchFamily="34" charset="0"/>
            </a:endParaRPr>
          </a:p>
          <a:p>
            <a:pPr marL="571500" lvl="1" indent="-342900">
              <a:buFont typeface="Arial"/>
              <a:buChar char="•"/>
            </a:pPr>
            <a:r>
              <a:rPr lang="en-US" sz="1400" dirty="0">
                <a:latin typeface="Neo Sans Intel" pitchFamily="34" charset="0"/>
              </a:rPr>
              <a:t>24x7 Enterprise </a:t>
            </a:r>
            <a:r>
              <a:rPr lang="en-US" sz="1400" dirty="0" smtClean="0">
                <a:latin typeface="Neo Sans Intel" pitchFamily="34" charset="0"/>
              </a:rPr>
              <a:t>support</a:t>
            </a:r>
          </a:p>
          <a:p>
            <a:pPr marL="571500" lvl="1" indent="-342900">
              <a:buFont typeface="Arial"/>
              <a:buChar char="•"/>
            </a:pPr>
            <a:r>
              <a:rPr lang="en-US" sz="1400" dirty="0" smtClean="0">
                <a:latin typeface="Neo Sans Intel" pitchFamily="34" charset="0"/>
              </a:rPr>
              <a:t>Production quality Lustre file system</a:t>
            </a:r>
          </a:p>
          <a:p>
            <a:pPr marL="571500" lvl="1" indent="-342900">
              <a:buFont typeface="Arial"/>
              <a:buChar char="•"/>
            </a:pPr>
            <a:r>
              <a:rPr lang="en-US" sz="1400" dirty="0" smtClean="0">
                <a:latin typeface="Neo Sans Intel" pitchFamily="34" charset="0"/>
              </a:rPr>
              <a:t>Intel® Manager for Lustre*</a:t>
            </a:r>
          </a:p>
          <a:p>
            <a:pPr marL="571500" lvl="1" indent="-342900">
              <a:buFont typeface="Arial"/>
              <a:buChar char="•"/>
            </a:pPr>
            <a:r>
              <a:rPr lang="en-US" sz="1400" dirty="0">
                <a:latin typeface="Neo Sans Intel" pitchFamily="34" charset="0"/>
              </a:rPr>
              <a:t>Intel® </a:t>
            </a:r>
            <a:r>
              <a:rPr lang="en-US" sz="1400" dirty="0" smtClean="0">
                <a:latin typeface="Neo Sans Intel" pitchFamily="34" charset="0"/>
              </a:rPr>
              <a:t>Lustre* Adaptor </a:t>
            </a:r>
            <a:r>
              <a:rPr lang="en-US" sz="1400" dirty="0">
                <a:latin typeface="Neo Sans Intel" pitchFamily="34" charset="0"/>
              </a:rPr>
              <a:t>for Apache® </a:t>
            </a:r>
            <a:r>
              <a:rPr lang="en-US" sz="1400" dirty="0" smtClean="0">
                <a:latin typeface="Neo Sans Intel" pitchFamily="34" charset="0"/>
              </a:rPr>
              <a:t>Hadoop</a:t>
            </a:r>
          </a:p>
          <a:p>
            <a:pPr marL="571500" lvl="1" indent="-342900">
              <a:buFont typeface="Arial"/>
              <a:buChar char="•"/>
            </a:pPr>
            <a:r>
              <a:rPr lang="en-US" sz="1400" dirty="0" smtClean="0">
                <a:latin typeface="Neo Sans Intel" pitchFamily="34" charset="0"/>
              </a:rPr>
              <a:t>Documentation</a:t>
            </a:r>
          </a:p>
          <a:p>
            <a:pPr marL="571500" lvl="1" indent="-342900">
              <a:buFont typeface="Arial"/>
              <a:buChar char="•"/>
            </a:pPr>
            <a:r>
              <a:rPr lang="en-US" sz="1400" dirty="0" smtClean="0">
                <a:latin typeface="Neo Sans Intel" pitchFamily="34" charset="0"/>
              </a:rPr>
              <a:t>Professional services and training</a:t>
            </a:r>
          </a:p>
          <a:p>
            <a:pPr marL="571500" lvl="1" indent="-342900">
              <a:buFont typeface="Arial"/>
              <a:buChar char="•"/>
            </a:pPr>
            <a:r>
              <a:rPr lang="en-US" sz="1400" dirty="0" smtClean="0">
                <a:latin typeface="Neo Sans Intel" pitchFamily="34" charset="0"/>
              </a:rPr>
              <a:t>Available from Intel HPDD partners</a:t>
            </a:r>
            <a:endParaRPr lang="en-US" sz="1400" dirty="0">
              <a:latin typeface="Neo Sans Intel" pitchFamily="34" charset="0"/>
            </a:endParaRPr>
          </a:p>
        </p:txBody>
      </p:sp>
      <p:sp>
        <p:nvSpPr>
          <p:cNvPr id="3" name="Title 2"/>
          <p:cNvSpPr>
            <a:spLocks noGrp="1"/>
          </p:cNvSpPr>
          <p:nvPr>
            <p:ph type="title"/>
          </p:nvPr>
        </p:nvSpPr>
        <p:spPr/>
        <p:txBody>
          <a:bodyPr/>
          <a:lstStyle/>
          <a:p>
            <a:r>
              <a:rPr lang="en-US" sz="3200" dirty="0">
                <a:latin typeface="Neo Sans Intel Medium" pitchFamily="34" charset="0"/>
              </a:rPr>
              <a:t>What Intel </a:t>
            </a:r>
            <a:r>
              <a:rPr lang="en-US" sz="3200" dirty="0" smtClean="0">
                <a:latin typeface="Neo Sans Intel Medium" pitchFamily="34" charset="0"/>
              </a:rPr>
              <a:t>Provides</a:t>
            </a:r>
            <a:endParaRPr lang="en-US" sz="3200" dirty="0">
              <a:latin typeface="Neo Sans Intel Medium" pitchFamily="34" charset="0"/>
            </a:endParaRPr>
          </a:p>
        </p:txBody>
      </p:sp>
    </p:spTree>
    <p:extLst>
      <p:ext uri="{BB962C8B-B14F-4D97-AF65-F5344CB8AC3E}">
        <p14:creationId xmlns:p14="http://schemas.microsoft.com/office/powerpoint/2010/main" val="27454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091"/>
            <a:ext cx="8229600" cy="857250"/>
          </a:xfrm>
        </p:spPr>
        <p:txBody>
          <a:bodyPr/>
          <a:lstStyle/>
          <a:p>
            <a:r>
              <a:rPr lang="en-US" dirty="0"/>
              <a:t>Intel</a:t>
            </a:r>
            <a:r>
              <a:rPr lang="en-US" sz="3200" baseline="30000" dirty="0"/>
              <a:t>®</a:t>
            </a:r>
            <a:r>
              <a:rPr lang="en-US" dirty="0"/>
              <a:t> Manager for </a:t>
            </a:r>
            <a:r>
              <a:rPr lang="en-US" dirty="0" smtClean="0"/>
              <a:t>Lustre</a:t>
            </a:r>
            <a:endParaRPr lang="en-US" dirty="0"/>
          </a:p>
        </p:txBody>
      </p:sp>
      <p:sp>
        <p:nvSpPr>
          <p:cNvPr id="3" name="Content Placeholder 2"/>
          <p:cNvSpPr>
            <a:spLocks noGrp="1"/>
          </p:cNvSpPr>
          <p:nvPr>
            <p:ph idx="1"/>
          </p:nvPr>
        </p:nvSpPr>
        <p:spPr>
          <a:xfrm>
            <a:off x="336872" y="1362510"/>
            <a:ext cx="4557429" cy="3467843"/>
          </a:xfrm>
        </p:spPr>
        <p:txBody>
          <a:bodyPr>
            <a:normAutofit fontScale="70000" lnSpcReduction="20000"/>
          </a:bodyPr>
          <a:lstStyle/>
          <a:p>
            <a:pPr marL="282575" lvl="0" indent="-282575">
              <a:lnSpc>
                <a:spcPct val="90000"/>
              </a:lnSpc>
              <a:buSzPct val="80000"/>
              <a:buFont typeface="Arial"/>
              <a:buChar char="•"/>
              <a:defRPr/>
            </a:pPr>
            <a:r>
              <a:rPr lang="en-US" sz="2400" dirty="0"/>
              <a:t>Experience </a:t>
            </a:r>
            <a:r>
              <a:rPr lang="en-US" sz="2400" dirty="0" smtClean="0"/>
              <a:t>the </a:t>
            </a:r>
            <a:r>
              <a:rPr lang="en-US" sz="2400" dirty="0"/>
              <a:t>benefits of Lustre* </a:t>
            </a:r>
            <a:r>
              <a:rPr lang="en-US" sz="2400" dirty="0" smtClean="0"/>
              <a:t>quicker</a:t>
            </a:r>
            <a:endParaRPr lang="en-US" sz="2400" dirty="0"/>
          </a:p>
          <a:p>
            <a:pPr marL="282575" lvl="0" indent="-282575">
              <a:lnSpc>
                <a:spcPct val="90000"/>
              </a:lnSpc>
              <a:buSzPct val="80000"/>
              <a:buFont typeface="Arial"/>
              <a:buChar char="•"/>
              <a:defRPr/>
            </a:pPr>
            <a:r>
              <a:rPr lang="en-US" sz="2400" dirty="0" smtClean="0"/>
              <a:t>Simplified  installation, configuration, monitoring </a:t>
            </a:r>
            <a:r>
              <a:rPr lang="en-US" sz="2400" dirty="0"/>
              <a:t>and management </a:t>
            </a:r>
          </a:p>
          <a:p>
            <a:pPr marL="282575" lvl="0" indent="-282575">
              <a:lnSpc>
                <a:spcPct val="90000"/>
              </a:lnSpc>
              <a:buSzPct val="80000"/>
              <a:buFont typeface="Arial"/>
              <a:buChar char="•"/>
              <a:defRPr/>
            </a:pPr>
            <a:r>
              <a:rPr lang="en-US" sz="2400" dirty="0" smtClean="0"/>
              <a:t>Extensible storage plug-in</a:t>
            </a:r>
          </a:p>
          <a:p>
            <a:pPr marL="282575" lvl="0" indent="-282575">
              <a:lnSpc>
                <a:spcPct val="90000"/>
              </a:lnSpc>
              <a:buSzPct val="80000"/>
              <a:buFont typeface="Arial"/>
              <a:buChar char="•"/>
              <a:defRPr/>
            </a:pPr>
            <a:r>
              <a:rPr lang="en-GB" sz="2400" dirty="0" smtClean="0"/>
              <a:t>Management Console</a:t>
            </a:r>
            <a:endParaRPr lang="en-GB" sz="2400" dirty="0"/>
          </a:p>
          <a:p>
            <a:pPr marL="747713" lvl="2" indent="-403225">
              <a:lnSpc>
                <a:spcPct val="80000"/>
              </a:lnSpc>
              <a:buFont typeface="Neo Sans Intel" pitchFamily="34" charset="0"/>
              <a:buChar char="–"/>
            </a:pPr>
            <a:r>
              <a:rPr lang="en-GB" sz="2000" dirty="0" smtClean="0"/>
              <a:t>GUI and CLI administration</a:t>
            </a:r>
          </a:p>
          <a:p>
            <a:pPr marL="747713" lvl="2" indent="-403225">
              <a:lnSpc>
                <a:spcPct val="80000"/>
              </a:lnSpc>
              <a:buFont typeface="Neo Sans Intel" pitchFamily="34" charset="0"/>
              <a:buChar char="–"/>
            </a:pPr>
            <a:r>
              <a:rPr lang="en-GB" sz="2000" dirty="0" smtClean="0"/>
              <a:t>Detailed monitoring</a:t>
            </a:r>
            <a:endParaRPr lang="en-GB" sz="2000" dirty="0"/>
          </a:p>
          <a:p>
            <a:pPr marL="747713" lvl="2" indent="-403225">
              <a:lnSpc>
                <a:spcPct val="80000"/>
              </a:lnSpc>
              <a:buFont typeface="Neo Sans Intel" pitchFamily="34" charset="0"/>
              <a:buChar char="–"/>
            </a:pPr>
            <a:r>
              <a:rPr lang="en-GB" sz="2000" dirty="0" smtClean="0"/>
              <a:t>Centralized database and statistics</a:t>
            </a:r>
            <a:endParaRPr lang="en-GB" sz="2000" dirty="0"/>
          </a:p>
          <a:p>
            <a:pPr>
              <a:lnSpc>
                <a:spcPct val="90000"/>
              </a:lnSpc>
            </a:pPr>
            <a:r>
              <a:rPr lang="en-GB" sz="2400" dirty="0" smtClean="0"/>
              <a:t>Storage Servers</a:t>
            </a:r>
            <a:endParaRPr lang="en-GB" sz="2400" dirty="0"/>
          </a:p>
          <a:p>
            <a:pPr marL="747713" lvl="2" indent="-403225">
              <a:lnSpc>
                <a:spcPct val="90000"/>
              </a:lnSpc>
              <a:buFont typeface="Neo Sans Intel" pitchFamily="34" charset="0"/>
              <a:buChar char="–"/>
            </a:pPr>
            <a:r>
              <a:rPr lang="en-GB" sz="2000" dirty="0" smtClean="0"/>
              <a:t>Intelligent software layered over object servers</a:t>
            </a:r>
            <a:endParaRPr lang="en-GB" sz="2000" dirty="0"/>
          </a:p>
          <a:p>
            <a:pPr marL="0" indent="0">
              <a:buNone/>
            </a:pPr>
            <a:endParaRPr lang="en-US" sz="2400" dirty="0" smtClean="0"/>
          </a:p>
          <a:p>
            <a:pPr marL="0" indent="0">
              <a:buNone/>
            </a:pPr>
            <a:endParaRPr lang="en-US" sz="2000" dirty="0"/>
          </a:p>
        </p:txBody>
      </p:sp>
      <p:sp>
        <p:nvSpPr>
          <p:cNvPr id="4" name="Rectangle 3"/>
          <p:cNvSpPr/>
          <p:nvPr/>
        </p:nvSpPr>
        <p:spPr>
          <a:xfrm>
            <a:off x="2286630" y="1362510"/>
            <a:ext cx="4570740" cy="338554"/>
          </a:xfrm>
          <a:prstGeom prst="rect">
            <a:avLst/>
          </a:prstGeom>
        </p:spPr>
        <p:txBody>
          <a:bodyPr>
            <a:spAutoFit/>
          </a:bodyPr>
          <a:lstStyle/>
          <a:p>
            <a:pPr algn="ctr" fontAlgn="base">
              <a:spcBef>
                <a:spcPct val="0"/>
              </a:spcBef>
              <a:spcAft>
                <a:spcPct val="0"/>
              </a:spcAft>
            </a:pPr>
            <a:endParaRPr lang="en-US" sz="1600" b="1" dirty="0">
              <a:solidFill>
                <a:prstClr val="white"/>
              </a:solidFill>
              <a:latin typeface="Segoe UI" pitchFamily="34" charset="0"/>
              <a:cs typeface="Arial" charset="0"/>
            </a:endParaRPr>
          </a:p>
        </p:txBody>
      </p:sp>
      <p:pic>
        <p:nvPicPr>
          <p:cNvPr id="6" name="Picture 5"/>
          <p:cNvPicPr>
            <a:picLocks noChangeAspect="1"/>
          </p:cNvPicPr>
          <p:nvPr/>
        </p:nvPicPr>
        <p:blipFill>
          <a:blip r:embed="rId3"/>
          <a:stretch>
            <a:fillRect/>
          </a:stretch>
        </p:blipFill>
        <p:spPr>
          <a:xfrm>
            <a:off x="4894299" y="1362510"/>
            <a:ext cx="3946017" cy="2871833"/>
          </a:xfrm>
          <a:prstGeom prst="rect">
            <a:avLst/>
          </a:prstGeom>
        </p:spPr>
      </p:pic>
    </p:spTree>
    <p:extLst>
      <p:ext uri="{BB962C8B-B14F-4D97-AF65-F5344CB8AC3E}">
        <p14:creationId xmlns:p14="http://schemas.microsoft.com/office/powerpoint/2010/main" val="118311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348"/>
            <a:ext cx="9043218" cy="857250"/>
          </a:xfrm>
        </p:spPr>
        <p:txBody>
          <a:bodyPr/>
          <a:lstStyle/>
          <a:p>
            <a:pPr marL="395288" algn="l"/>
            <a:r>
              <a:rPr lang="en-US" dirty="0" smtClean="0"/>
              <a:t>Accelerating Hadoop Workloads</a:t>
            </a:r>
            <a:endParaRPr lang="en-US" dirty="0"/>
          </a:p>
        </p:txBody>
      </p:sp>
      <p:sp>
        <p:nvSpPr>
          <p:cNvPr id="3" name="Content Placeholder 2"/>
          <p:cNvSpPr>
            <a:spLocks noGrp="1"/>
          </p:cNvSpPr>
          <p:nvPr>
            <p:ph idx="1"/>
          </p:nvPr>
        </p:nvSpPr>
        <p:spPr>
          <a:xfrm>
            <a:off x="435936" y="1207983"/>
            <a:ext cx="5836648" cy="3394472"/>
          </a:xfrm>
        </p:spPr>
        <p:txBody>
          <a:bodyPr>
            <a:normAutofit/>
          </a:bodyPr>
          <a:lstStyle/>
          <a:p>
            <a:r>
              <a:rPr lang="en-US" sz="1800" dirty="0" smtClean="0"/>
              <a:t>Bringing Hadoop analytics to HPC</a:t>
            </a:r>
          </a:p>
          <a:p>
            <a:r>
              <a:rPr lang="en-US" sz="1800" dirty="0" smtClean="0"/>
              <a:t>Value:</a:t>
            </a:r>
          </a:p>
          <a:p>
            <a:pPr marL="628650" lvl="1" indent="-342900"/>
            <a:r>
              <a:rPr lang="en-US" sz="1800" dirty="0" smtClean="0"/>
              <a:t>Exploit the superior performance</a:t>
            </a:r>
            <a:r>
              <a:rPr lang="en-US" sz="1800" dirty="0"/>
              <a:t>, scalability and management simplicity of  shared storage</a:t>
            </a:r>
          </a:p>
          <a:p>
            <a:pPr marL="628650" lvl="1" indent="-342900"/>
            <a:r>
              <a:rPr lang="en-US" sz="1800" dirty="0" smtClean="0"/>
              <a:t>Allow seamless </a:t>
            </a:r>
            <a:r>
              <a:rPr lang="en-US" sz="1800" dirty="0" err="1" smtClean="0"/>
              <a:t>MapReduce</a:t>
            </a:r>
            <a:r>
              <a:rPr lang="en-US" sz="1800" dirty="0" smtClean="0"/>
              <a:t> access to existing Lustre* files</a:t>
            </a:r>
            <a:endParaRPr lang="en-US" sz="1800" dirty="0"/>
          </a:p>
          <a:p>
            <a:pPr>
              <a:lnSpc>
                <a:spcPct val="100000"/>
              </a:lnSpc>
            </a:pPr>
            <a:r>
              <a:rPr lang="en-US" sz="1800" dirty="0" smtClean="0"/>
              <a:t>Delivers the combined benefits of Lustre* with Intel® Distribution of Apache Hadoop*</a:t>
            </a:r>
            <a:endParaRPr lang="en-US" sz="1800" dirty="0"/>
          </a:p>
        </p:txBody>
      </p:sp>
      <p:sp>
        <p:nvSpPr>
          <p:cNvPr id="4" name="Rectangle 3"/>
          <p:cNvSpPr/>
          <p:nvPr/>
        </p:nvSpPr>
        <p:spPr>
          <a:xfrm>
            <a:off x="2286630" y="1362510"/>
            <a:ext cx="4570740" cy="338554"/>
          </a:xfrm>
          <a:prstGeom prst="rect">
            <a:avLst/>
          </a:prstGeom>
        </p:spPr>
        <p:txBody>
          <a:bodyPr>
            <a:spAutoFit/>
          </a:bodyPr>
          <a:lstStyle/>
          <a:p>
            <a:pPr algn="ctr" fontAlgn="base">
              <a:spcBef>
                <a:spcPct val="0"/>
              </a:spcBef>
              <a:spcAft>
                <a:spcPct val="0"/>
              </a:spcAft>
            </a:pPr>
            <a:endParaRPr lang="en-US" sz="1600" b="1" dirty="0">
              <a:solidFill>
                <a:prstClr val="white"/>
              </a:solidFill>
              <a:latin typeface="Segoe UI" pitchFamily="34" charset="0"/>
              <a:cs typeface="Arial" charset="0"/>
            </a:endParaRPr>
          </a:p>
        </p:txBody>
      </p:sp>
      <p:grpSp>
        <p:nvGrpSpPr>
          <p:cNvPr id="59" name="Group 58"/>
          <p:cNvGrpSpPr/>
          <p:nvPr/>
        </p:nvGrpSpPr>
        <p:grpSpPr>
          <a:xfrm>
            <a:off x="6349839" y="918383"/>
            <a:ext cx="2581374" cy="3700837"/>
            <a:chOff x="8269364" y="1171158"/>
            <a:chExt cx="3252711" cy="4662597"/>
          </a:xfrm>
        </p:grpSpPr>
        <p:sp>
          <p:nvSpPr>
            <p:cNvPr id="58" name="Rectangle 57"/>
            <p:cNvSpPr/>
            <p:nvPr/>
          </p:nvSpPr>
          <p:spPr bwMode="auto">
            <a:xfrm>
              <a:off x="8269364" y="1171158"/>
              <a:ext cx="3252711" cy="300433"/>
            </a:xfrm>
            <a:prstGeom prst="rect">
              <a:avLst/>
            </a:prstGeom>
            <a:solidFill>
              <a:schemeClr val="bg1">
                <a:lumMod val="20000"/>
                <a:lumOff val="80000"/>
              </a:schemeClr>
            </a:solidFill>
            <a:ln w="9525" cap="flat" cmpd="sng" algn="ctr">
              <a:solidFill>
                <a:srgbClr val="B3DAFF"/>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p>
              <a:pPr algn="ctr" fontAlgn="base">
                <a:lnSpc>
                  <a:spcPct val="95000"/>
                </a:lnSpc>
                <a:spcBef>
                  <a:spcPct val="30000"/>
                </a:spcBef>
                <a:spcAft>
                  <a:spcPct val="0"/>
                </a:spcAft>
                <a:buClr>
                  <a:prstClr val="white"/>
                </a:buClr>
                <a:buFont typeface="Wingdings" pitchFamily="2" charset="2"/>
                <a:buNone/>
              </a:pPr>
              <a:endParaRPr lang="en-US" sz="1000" b="1" smtClean="0">
                <a:solidFill>
                  <a:prstClr val="black"/>
                </a:solidFill>
                <a:latin typeface="Neo Sans Intel Medium"/>
                <a:cs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8383097" y="1360906"/>
              <a:ext cx="3017647" cy="2016305"/>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p:spPr>
        </p:pic>
        <p:grpSp>
          <p:nvGrpSpPr>
            <p:cNvPr id="6" name="Group 5"/>
            <p:cNvGrpSpPr/>
            <p:nvPr/>
          </p:nvGrpSpPr>
          <p:grpSpPr>
            <a:xfrm>
              <a:off x="8308773" y="3447626"/>
              <a:ext cx="3086311" cy="2386129"/>
              <a:chOff x="180974" y="3305175"/>
              <a:chExt cx="3819526" cy="2672838"/>
            </a:xfrm>
          </p:grpSpPr>
          <p:sp>
            <p:nvSpPr>
              <p:cNvPr id="7" name="Rounded Rectangle 6"/>
              <p:cNvSpPr/>
              <p:nvPr/>
            </p:nvSpPr>
            <p:spPr bwMode="auto">
              <a:xfrm>
                <a:off x="180974" y="3429000"/>
                <a:ext cx="3819526" cy="2549013"/>
              </a:xfrm>
              <a:prstGeom prst="roundRect">
                <a:avLst>
                  <a:gd name="adj" fmla="val 6929"/>
                </a:avLst>
              </a:prstGeom>
              <a:solidFill>
                <a:schemeClr val="bg1">
                  <a:lumMod val="85000"/>
                </a:schemeClr>
              </a:solidFill>
              <a:ln w="9525">
                <a:no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8" name="Rounded Rectangle 7"/>
              <p:cNvSpPr/>
              <p:nvPr/>
            </p:nvSpPr>
            <p:spPr bwMode="auto">
              <a:xfrm>
                <a:off x="1279127" y="4515466"/>
                <a:ext cx="1569720" cy="258096"/>
              </a:xfrm>
              <a:prstGeom prst="roundRect">
                <a:avLst>
                  <a:gd name="adj" fmla="val 18643"/>
                </a:avLst>
              </a:prstGeom>
              <a:solidFill>
                <a:schemeClr val="accent4">
                  <a:lumMod val="20000"/>
                  <a:lumOff val="80000"/>
                </a:schemeClr>
              </a:solidFill>
              <a:ln w="9525">
                <a:solidFill>
                  <a:schemeClr val="accent5"/>
                </a:solidFill>
                <a:miter lim="800000"/>
                <a:headEnd/>
                <a:tailEnd/>
              </a:ln>
              <a:effectLst>
                <a:outerShdw blurRad="50800" dist="38100" dir="2700000" algn="tl" rotWithShape="0">
                  <a:prstClr val="black">
                    <a:alpha val="40000"/>
                  </a:prstClr>
                </a:outerShdw>
              </a:effectLst>
            </p:spPr>
            <p:txBody>
              <a:bodyPr wrap="none" rtlCol="0" anchor="ctr"/>
              <a:lstStyle/>
              <a:p>
                <a:pPr algn="ctr" fontAlgn="base">
                  <a:spcBef>
                    <a:spcPct val="0"/>
                  </a:spcBef>
                  <a:spcAft>
                    <a:spcPct val="0"/>
                  </a:spcAft>
                </a:pPr>
                <a:r>
                  <a:rPr lang="en-US" sz="1000" b="1" dirty="0" smtClean="0">
                    <a:solidFill>
                      <a:srgbClr val="454545"/>
                    </a:solidFill>
                    <a:latin typeface="Calibri" pitchFamily="34" charset="0"/>
                    <a:ea typeface="宋体" pitchFamily="2" charset="-122"/>
                    <a:cs typeface="Calibri" pitchFamily="34" charset="0"/>
                  </a:rPr>
                  <a:t>Interconnect</a:t>
                </a:r>
              </a:p>
            </p:txBody>
          </p:sp>
          <p:cxnSp>
            <p:nvCxnSpPr>
              <p:cNvPr id="9" name="Straight Arrow Connector 8"/>
              <p:cNvCxnSpPr>
                <a:stCxn id="52" idx="2"/>
                <a:endCxn id="8" idx="0"/>
              </p:cNvCxnSpPr>
              <p:nvPr/>
            </p:nvCxnSpPr>
            <p:spPr bwMode="auto">
              <a:xfrm>
                <a:off x="887518" y="4102512"/>
                <a:ext cx="1176469"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0" name="Straight Arrow Connector 9"/>
              <p:cNvCxnSpPr>
                <a:stCxn id="51" idx="2"/>
                <a:endCxn id="8" idx="0"/>
              </p:cNvCxnSpPr>
              <p:nvPr/>
            </p:nvCxnSpPr>
            <p:spPr bwMode="auto">
              <a:xfrm>
                <a:off x="1223652" y="4102512"/>
                <a:ext cx="840335"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1" name="Straight Arrow Connector 10"/>
              <p:cNvCxnSpPr>
                <a:stCxn id="50" idx="2"/>
                <a:endCxn id="8" idx="0"/>
              </p:cNvCxnSpPr>
              <p:nvPr/>
            </p:nvCxnSpPr>
            <p:spPr bwMode="auto">
              <a:xfrm>
                <a:off x="1559786" y="4102512"/>
                <a:ext cx="504201"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2" name="Straight Arrow Connector 11"/>
              <p:cNvCxnSpPr>
                <a:stCxn id="49" idx="2"/>
                <a:endCxn id="8" idx="0"/>
              </p:cNvCxnSpPr>
              <p:nvPr/>
            </p:nvCxnSpPr>
            <p:spPr bwMode="auto">
              <a:xfrm>
                <a:off x="1895920" y="4102512"/>
                <a:ext cx="168067"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grpSp>
            <p:nvGrpSpPr>
              <p:cNvPr id="13" name="Group 12"/>
              <p:cNvGrpSpPr/>
              <p:nvPr/>
            </p:nvGrpSpPr>
            <p:grpSpPr>
              <a:xfrm>
                <a:off x="644896" y="3595227"/>
                <a:ext cx="2838182" cy="600075"/>
                <a:chOff x="504786" y="866775"/>
                <a:chExt cx="2838182" cy="600075"/>
              </a:xfrm>
            </p:grpSpPr>
            <p:sp>
              <p:nvSpPr>
                <p:cNvPr id="47" name="Rounded Rectangle 46"/>
                <p:cNvSpPr/>
                <p:nvPr/>
              </p:nvSpPr>
              <p:spPr bwMode="auto">
                <a:xfrm>
                  <a:off x="504786" y="866775"/>
                  <a:ext cx="2838182" cy="600075"/>
                </a:xfrm>
                <a:prstGeom prst="roundRect">
                  <a:avLst/>
                </a:prstGeom>
                <a:solidFill>
                  <a:schemeClr val="tx2">
                    <a:lumMod val="20000"/>
                    <a:lumOff val="80000"/>
                    <a:alpha val="60000"/>
                  </a:schemeClr>
                </a:solidFill>
                <a:ln w="9525">
                  <a:noFill/>
                  <a:miter lim="800000"/>
                  <a:headEnd/>
                  <a:tailEnd/>
                </a:ln>
                <a:effectLst>
                  <a:outerShdw blurRad="50800" dist="38100" dir="2700000" algn="tl" rotWithShape="0">
                    <a:prstClr val="black">
                      <a:alpha val="40000"/>
                    </a:prstClr>
                  </a:outerShdw>
                </a:effectLst>
              </p:spPr>
              <p:txBody>
                <a:bodyPr vert="horz" wrap="none" rtlCol="0" anchor="t"/>
                <a:lstStyle/>
                <a:p>
                  <a:pPr algn="ctr" fontAlgn="base">
                    <a:spcBef>
                      <a:spcPct val="0"/>
                    </a:spcBef>
                    <a:spcAft>
                      <a:spcPct val="0"/>
                    </a:spcAft>
                  </a:pPr>
                  <a:r>
                    <a:rPr lang="en-US" sz="1000" b="1" dirty="0" smtClean="0">
                      <a:solidFill>
                        <a:prstClr val="white"/>
                      </a:solidFill>
                      <a:latin typeface="Calibri" pitchFamily="34" charset="0"/>
                      <a:ea typeface="宋体" pitchFamily="2" charset="-122"/>
                      <a:cs typeface="Calibri" pitchFamily="34" charset="0"/>
                    </a:rPr>
                    <a:t>Hadoop Cluster/Compute Nodes</a:t>
                  </a:r>
                </a:p>
              </p:txBody>
            </p:sp>
            <p:grpSp>
              <p:nvGrpSpPr>
                <p:cNvPr id="48" name="Group 47"/>
                <p:cNvGrpSpPr/>
                <p:nvPr/>
              </p:nvGrpSpPr>
              <p:grpSpPr>
                <a:xfrm>
                  <a:off x="603148" y="1130086"/>
                  <a:ext cx="2641458" cy="243973"/>
                  <a:chOff x="569637" y="1130086"/>
                  <a:chExt cx="2641458" cy="243973"/>
                </a:xfrm>
              </p:grpSpPr>
              <p:sp>
                <p:nvSpPr>
                  <p:cNvPr id="49" name="Rounded Rectangle 48"/>
                  <p:cNvSpPr/>
                  <p:nvPr/>
                </p:nvSpPr>
                <p:spPr bwMode="auto">
                  <a:xfrm>
                    <a:off x="1578039"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0" name="Rounded Rectangle 49"/>
                  <p:cNvSpPr/>
                  <p:nvPr/>
                </p:nvSpPr>
                <p:spPr bwMode="auto">
                  <a:xfrm>
                    <a:off x="1241905"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1" name="Rounded Rectangle 50"/>
                  <p:cNvSpPr/>
                  <p:nvPr/>
                </p:nvSpPr>
                <p:spPr bwMode="auto">
                  <a:xfrm>
                    <a:off x="905771"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2" name="Rounded Rectangle 51"/>
                  <p:cNvSpPr/>
                  <p:nvPr/>
                </p:nvSpPr>
                <p:spPr bwMode="auto">
                  <a:xfrm>
                    <a:off x="569637"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3" name="Rounded Rectangle 52"/>
                  <p:cNvSpPr/>
                  <p:nvPr/>
                </p:nvSpPr>
                <p:spPr bwMode="auto">
                  <a:xfrm>
                    <a:off x="2922576"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4" name="Rounded Rectangle 53"/>
                  <p:cNvSpPr/>
                  <p:nvPr/>
                </p:nvSpPr>
                <p:spPr bwMode="auto">
                  <a:xfrm>
                    <a:off x="2586441"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5" name="Rounded Rectangle 54"/>
                  <p:cNvSpPr/>
                  <p:nvPr/>
                </p:nvSpPr>
                <p:spPr bwMode="auto">
                  <a:xfrm>
                    <a:off x="2250307"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56" name="Rounded Rectangle 55"/>
                  <p:cNvSpPr/>
                  <p:nvPr/>
                </p:nvSpPr>
                <p:spPr bwMode="auto">
                  <a:xfrm>
                    <a:off x="1914173" y="1130086"/>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grpSp>
          </p:grpSp>
          <p:cxnSp>
            <p:nvCxnSpPr>
              <p:cNvPr id="14" name="Straight Arrow Connector 13"/>
              <p:cNvCxnSpPr>
                <a:stCxn id="56" idx="2"/>
                <a:endCxn id="8" idx="0"/>
              </p:cNvCxnSpPr>
              <p:nvPr/>
            </p:nvCxnSpPr>
            <p:spPr bwMode="auto">
              <a:xfrm flipH="1">
                <a:off x="2063987" y="4102512"/>
                <a:ext cx="168067"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5" name="Straight Arrow Connector 14"/>
              <p:cNvCxnSpPr>
                <a:stCxn id="55" idx="2"/>
                <a:endCxn id="8" idx="0"/>
              </p:cNvCxnSpPr>
              <p:nvPr/>
            </p:nvCxnSpPr>
            <p:spPr bwMode="auto">
              <a:xfrm flipH="1">
                <a:off x="2063987" y="4102512"/>
                <a:ext cx="504201"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6" name="Straight Arrow Connector 15"/>
              <p:cNvCxnSpPr>
                <a:stCxn id="54" idx="2"/>
                <a:endCxn id="8" idx="0"/>
              </p:cNvCxnSpPr>
              <p:nvPr/>
            </p:nvCxnSpPr>
            <p:spPr bwMode="auto">
              <a:xfrm flipH="1">
                <a:off x="2063987" y="4102512"/>
                <a:ext cx="840335"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17" name="Straight Arrow Connector 16"/>
              <p:cNvCxnSpPr>
                <a:stCxn id="53" idx="2"/>
                <a:endCxn id="8" idx="0"/>
              </p:cNvCxnSpPr>
              <p:nvPr/>
            </p:nvCxnSpPr>
            <p:spPr bwMode="auto">
              <a:xfrm flipH="1">
                <a:off x="2063987" y="4102512"/>
                <a:ext cx="1176470" cy="412954"/>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grpSp>
            <p:nvGrpSpPr>
              <p:cNvPr id="18" name="Group 17"/>
              <p:cNvGrpSpPr/>
              <p:nvPr/>
            </p:nvGrpSpPr>
            <p:grpSpPr>
              <a:xfrm>
                <a:off x="644896" y="4773562"/>
                <a:ext cx="2838182" cy="793340"/>
                <a:chOff x="644896" y="4925962"/>
                <a:chExt cx="2838182" cy="793340"/>
              </a:xfrm>
            </p:grpSpPr>
            <p:cxnSp>
              <p:nvCxnSpPr>
                <p:cNvPr id="21" name="Straight Arrow Connector 20"/>
                <p:cNvCxnSpPr>
                  <a:stCxn id="34" idx="0"/>
                  <a:endCxn id="8" idx="2"/>
                </p:cNvCxnSpPr>
                <p:nvPr/>
              </p:nvCxnSpPr>
              <p:spPr bwMode="auto">
                <a:xfrm flipV="1">
                  <a:off x="887517" y="4925962"/>
                  <a:ext cx="1176469"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2" name="Straight Arrow Connector 21"/>
                <p:cNvCxnSpPr>
                  <a:stCxn id="33" idx="0"/>
                  <a:endCxn id="8" idx="2"/>
                </p:cNvCxnSpPr>
                <p:nvPr/>
              </p:nvCxnSpPr>
              <p:spPr bwMode="auto">
                <a:xfrm flipV="1">
                  <a:off x="1223651" y="4925962"/>
                  <a:ext cx="840335"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3" name="Straight Arrow Connector 22"/>
                <p:cNvCxnSpPr>
                  <a:stCxn id="32" idx="0"/>
                  <a:endCxn id="8" idx="2"/>
                </p:cNvCxnSpPr>
                <p:nvPr/>
              </p:nvCxnSpPr>
              <p:spPr bwMode="auto">
                <a:xfrm flipV="1">
                  <a:off x="1559785" y="4925962"/>
                  <a:ext cx="504201"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4" name="Straight Arrow Connector 23"/>
                <p:cNvCxnSpPr>
                  <a:stCxn id="31" idx="0"/>
                  <a:endCxn id="8" idx="2"/>
                </p:cNvCxnSpPr>
                <p:nvPr/>
              </p:nvCxnSpPr>
              <p:spPr bwMode="auto">
                <a:xfrm flipV="1">
                  <a:off x="1895919" y="4925962"/>
                  <a:ext cx="168067"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sp>
              <p:nvSpPr>
                <p:cNvPr id="25" name="Rounded Rectangle 24"/>
                <p:cNvSpPr/>
                <p:nvPr/>
              </p:nvSpPr>
              <p:spPr bwMode="auto">
                <a:xfrm>
                  <a:off x="644896" y="5119227"/>
                  <a:ext cx="2838182" cy="600075"/>
                </a:xfrm>
                <a:prstGeom prst="roundRect">
                  <a:avLst/>
                </a:prstGeom>
                <a:solidFill>
                  <a:schemeClr val="tx2">
                    <a:lumMod val="20000"/>
                    <a:lumOff val="80000"/>
                    <a:alpha val="60000"/>
                  </a:schemeClr>
                </a:solidFill>
                <a:ln w="9525">
                  <a:noFill/>
                  <a:miter lim="800000"/>
                  <a:headEnd/>
                  <a:tailEnd/>
                </a:ln>
                <a:effectLst>
                  <a:outerShdw blurRad="50800" dist="38100" dir="2700000" algn="tl" rotWithShape="0">
                    <a:prstClr val="black">
                      <a:alpha val="40000"/>
                    </a:prstClr>
                  </a:outerShdw>
                </a:effectLst>
              </p:spPr>
              <p:txBody>
                <a:bodyPr vert="horz" wrap="none" rtlCol="0" anchor="b"/>
                <a:lstStyle/>
                <a:p>
                  <a:pPr algn="ctr" fontAlgn="base">
                    <a:spcBef>
                      <a:spcPct val="0"/>
                    </a:spcBef>
                    <a:spcAft>
                      <a:spcPct val="0"/>
                    </a:spcAft>
                  </a:pPr>
                  <a:r>
                    <a:rPr lang="en-US" sz="1000" b="1" dirty="0" smtClean="0">
                      <a:solidFill>
                        <a:prstClr val="white"/>
                      </a:solidFill>
                      <a:latin typeface="Calibri" pitchFamily="34" charset="0"/>
                      <a:ea typeface="宋体" pitchFamily="2" charset="-122"/>
                      <a:cs typeface="Calibri" pitchFamily="34" charset="0"/>
                    </a:rPr>
                    <a:t>Lustre Storage</a:t>
                  </a:r>
                </a:p>
              </p:txBody>
            </p:sp>
            <p:cxnSp>
              <p:nvCxnSpPr>
                <p:cNvPr id="26" name="Straight Arrow Connector 25"/>
                <p:cNvCxnSpPr>
                  <a:stCxn id="38" idx="0"/>
                  <a:endCxn id="8" idx="2"/>
                </p:cNvCxnSpPr>
                <p:nvPr/>
              </p:nvCxnSpPr>
              <p:spPr bwMode="auto">
                <a:xfrm flipH="1" flipV="1">
                  <a:off x="2063986" y="4925962"/>
                  <a:ext cx="168067"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7" name="Straight Arrow Connector 26"/>
                <p:cNvCxnSpPr>
                  <a:stCxn id="37" idx="0"/>
                  <a:endCxn id="8" idx="2"/>
                </p:cNvCxnSpPr>
                <p:nvPr/>
              </p:nvCxnSpPr>
              <p:spPr bwMode="auto">
                <a:xfrm flipH="1" flipV="1">
                  <a:off x="2063986" y="4925962"/>
                  <a:ext cx="504201"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8" name="Straight Arrow Connector 27"/>
                <p:cNvCxnSpPr>
                  <a:stCxn id="36" idx="0"/>
                  <a:endCxn id="8" idx="2"/>
                </p:cNvCxnSpPr>
                <p:nvPr/>
              </p:nvCxnSpPr>
              <p:spPr bwMode="auto">
                <a:xfrm flipH="1" flipV="1">
                  <a:off x="2063986" y="4925962"/>
                  <a:ext cx="840335" cy="289432"/>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cxnSp>
              <p:nvCxnSpPr>
                <p:cNvPr id="29" name="Straight Arrow Connector 28"/>
                <p:cNvCxnSpPr/>
                <p:nvPr/>
              </p:nvCxnSpPr>
              <p:spPr bwMode="auto">
                <a:xfrm flipH="1" flipV="1">
                  <a:off x="2010464" y="4928548"/>
                  <a:ext cx="1176470" cy="298957"/>
                </a:xfrm>
                <a:prstGeom prst="straightConnector1">
                  <a:avLst/>
                </a:prstGeom>
                <a:solidFill>
                  <a:schemeClr val="accent1"/>
                </a:solidFill>
                <a:ln w="6350" cap="flat" cmpd="sng" algn="ctr">
                  <a:solidFill>
                    <a:schemeClr val="bg1">
                      <a:lumMod val="75000"/>
                    </a:schemeClr>
                  </a:solidFill>
                  <a:prstDash val="solid"/>
                  <a:round/>
                  <a:headEnd type="none" w="med" len="med"/>
                  <a:tailEnd type="none"/>
                </a:ln>
                <a:effectLst/>
              </p:spPr>
            </p:cxnSp>
            <p:grpSp>
              <p:nvGrpSpPr>
                <p:cNvPr id="30" name="Group 29"/>
                <p:cNvGrpSpPr/>
                <p:nvPr/>
              </p:nvGrpSpPr>
              <p:grpSpPr>
                <a:xfrm>
                  <a:off x="743258" y="5215394"/>
                  <a:ext cx="2641458" cy="243973"/>
                  <a:chOff x="743258" y="5215394"/>
                  <a:chExt cx="2641458" cy="243973"/>
                </a:xfrm>
              </p:grpSpPr>
              <p:sp>
                <p:nvSpPr>
                  <p:cNvPr id="31" name="Rounded Rectangle 30"/>
                  <p:cNvSpPr/>
                  <p:nvPr/>
                </p:nvSpPr>
                <p:spPr bwMode="auto">
                  <a:xfrm>
                    <a:off x="1751660"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2" name="Rounded Rectangle 31"/>
                  <p:cNvSpPr/>
                  <p:nvPr/>
                </p:nvSpPr>
                <p:spPr bwMode="auto">
                  <a:xfrm>
                    <a:off x="1415526"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3" name="Rounded Rectangle 32"/>
                  <p:cNvSpPr/>
                  <p:nvPr/>
                </p:nvSpPr>
                <p:spPr bwMode="auto">
                  <a:xfrm>
                    <a:off x="1079392"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4" name="Rounded Rectangle 33"/>
                  <p:cNvSpPr/>
                  <p:nvPr/>
                </p:nvSpPr>
                <p:spPr bwMode="auto">
                  <a:xfrm>
                    <a:off x="743258"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5" name="Rounded Rectangle 34"/>
                  <p:cNvSpPr/>
                  <p:nvPr/>
                </p:nvSpPr>
                <p:spPr bwMode="auto">
                  <a:xfrm>
                    <a:off x="3096197"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6" name="Rounded Rectangle 35"/>
                  <p:cNvSpPr/>
                  <p:nvPr/>
                </p:nvSpPr>
                <p:spPr bwMode="auto">
                  <a:xfrm>
                    <a:off x="2760062"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7" name="Rounded Rectangle 36"/>
                  <p:cNvSpPr/>
                  <p:nvPr/>
                </p:nvSpPr>
                <p:spPr bwMode="auto">
                  <a:xfrm>
                    <a:off x="2423928"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8" name="Rounded Rectangle 37"/>
                  <p:cNvSpPr/>
                  <p:nvPr/>
                </p:nvSpPr>
                <p:spPr bwMode="auto">
                  <a:xfrm>
                    <a:off x="2087794" y="5215394"/>
                    <a:ext cx="288519" cy="243973"/>
                  </a:xfrm>
                  <a:prstGeom prst="roundRect">
                    <a:avLst>
                      <a:gd name="adj" fmla="val 17664"/>
                    </a:avLst>
                  </a:prstGeom>
                  <a:noFill/>
                  <a:ln w="9525">
                    <a:solidFill>
                      <a:schemeClr val="bg1">
                        <a:lumMod val="95000"/>
                      </a:schemeClr>
                    </a:solidFill>
                    <a:miter lim="800000"/>
                    <a:headEnd/>
                    <a:tailEnd/>
                  </a:ln>
                </p:spPr>
                <p:txBody>
                  <a:bodyPr vert="horz" wrap="none" rtlCol="0" anchor="b"/>
                  <a:lstStyle/>
                  <a:p>
                    <a:pPr algn="ctr" fontAlgn="base">
                      <a:spcBef>
                        <a:spcPct val="0"/>
                      </a:spcBef>
                      <a:spcAft>
                        <a:spcPct val="0"/>
                      </a:spcAft>
                    </a:pPr>
                    <a:endParaRPr lang="en-US" sz="900" b="1" dirty="0" smtClean="0">
                      <a:solidFill>
                        <a:srgbClr val="004280">
                          <a:lumMod val="50000"/>
                        </a:srgbClr>
                      </a:solidFill>
                      <a:latin typeface="Calibri" pitchFamily="34" charset="0"/>
                      <a:ea typeface="宋体" pitchFamily="2" charset="-122"/>
                      <a:cs typeface="Calibri" pitchFamily="34" charset="0"/>
                    </a:endParaRPr>
                  </a:p>
                </p:txBody>
              </p:sp>
              <p:sp>
                <p:nvSpPr>
                  <p:cNvPr id="39" name="Can 38"/>
                  <p:cNvSpPr/>
                  <p:nvPr/>
                </p:nvSpPr>
                <p:spPr bwMode="auto">
                  <a:xfrm>
                    <a:off x="797864"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0" name="Can 39"/>
                  <p:cNvSpPr/>
                  <p:nvPr/>
                </p:nvSpPr>
                <p:spPr bwMode="auto">
                  <a:xfrm>
                    <a:off x="3150803"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1" name="Can 40"/>
                  <p:cNvSpPr/>
                  <p:nvPr/>
                </p:nvSpPr>
                <p:spPr bwMode="auto">
                  <a:xfrm>
                    <a:off x="1133998"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2" name="Can 41"/>
                  <p:cNvSpPr/>
                  <p:nvPr/>
                </p:nvSpPr>
                <p:spPr bwMode="auto">
                  <a:xfrm>
                    <a:off x="1470132"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3" name="Can 42"/>
                  <p:cNvSpPr/>
                  <p:nvPr/>
                </p:nvSpPr>
                <p:spPr bwMode="auto">
                  <a:xfrm>
                    <a:off x="1806266"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4" name="Can 43"/>
                  <p:cNvSpPr/>
                  <p:nvPr/>
                </p:nvSpPr>
                <p:spPr bwMode="auto">
                  <a:xfrm>
                    <a:off x="2142400"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5" name="Can 44"/>
                  <p:cNvSpPr/>
                  <p:nvPr/>
                </p:nvSpPr>
                <p:spPr bwMode="auto">
                  <a:xfrm>
                    <a:off x="2478534"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sp>
                <p:nvSpPr>
                  <p:cNvPr id="46" name="Can 45"/>
                  <p:cNvSpPr/>
                  <p:nvPr/>
                </p:nvSpPr>
                <p:spPr bwMode="auto">
                  <a:xfrm>
                    <a:off x="2814668" y="5273471"/>
                    <a:ext cx="179306" cy="127819"/>
                  </a:xfrm>
                  <a:prstGeom prst="can">
                    <a:avLst/>
                  </a:prstGeom>
                  <a:noFill/>
                  <a:ln w="9525">
                    <a:solidFill>
                      <a:schemeClr val="bg1"/>
                    </a:solidFill>
                    <a:miter lim="800000"/>
                    <a:headEnd/>
                    <a:tailEnd/>
                  </a:ln>
                </p:spPr>
                <p:txBody>
                  <a:bodyPr wrap="none" rtlCol="0" anchor="ctr"/>
                  <a:lstStyle/>
                  <a:p>
                    <a:pPr algn="ctr" fontAlgn="base">
                      <a:spcBef>
                        <a:spcPct val="0"/>
                      </a:spcBef>
                      <a:spcAft>
                        <a:spcPct val="0"/>
                      </a:spcAft>
                    </a:pPr>
                    <a:endParaRPr lang="en-US" sz="900" b="1" dirty="0" smtClean="0">
                      <a:solidFill>
                        <a:srgbClr val="F37021"/>
                      </a:solidFill>
                      <a:latin typeface="Segoe UI" pitchFamily="34" charset="0"/>
                      <a:ea typeface="宋体" pitchFamily="2" charset="-122"/>
                      <a:cs typeface="Arial" pitchFamily="34" charset="0"/>
                    </a:endParaRPr>
                  </a:p>
                </p:txBody>
              </p:sp>
            </p:grpSp>
          </p:grpSp>
          <p:pic>
            <p:nvPicPr>
              <p:cNvPr id="19" name="Picture 18" descr="hadoop-logo.png"/>
              <p:cNvPicPr>
                <a:picLocks noChangeAspect="1"/>
              </p:cNvPicPr>
              <p:nvPr/>
            </p:nvPicPr>
            <p:blipFill>
              <a:blip r:embed="rId4" cstate="print"/>
              <a:stretch>
                <a:fillRect/>
              </a:stretch>
            </p:blipFill>
            <p:spPr>
              <a:xfrm>
                <a:off x="393860" y="3305175"/>
                <a:ext cx="749525" cy="549157"/>
              </a:xfrm>
              <a:prstGeom prst="rect">
                <a:avLst/>
              </a:prstGeom>
            </p:spPr>
          </p:pic>
          <p:pic>
            <p:nvPicPr>
              <p:cNvPr id="20" name="Picture 19" descr="lustre logo.png"/>
              <p:cNvPicPr>
                <a:picLocks noChangeAspect="1"/>
              </p:cNvPicPr>
              <p:nvPr/>
            </p:nvPicPr>
            <p:blipFill>
              <a:blip r:embed="rId5" cstate="print"/>
              <a:stretch>
                <a:fillRect/>
              </a:stretch>
            </p:blipFill>
            <p:spPr>
              <a:xfrm>
                <a:off x="1464446" y="5600700"/>
                <a:ext cx="1297804" cy="353652"/>
              </a:xfrm>
              <a:prstGeom prst="rect">
                <a:avLst/>
              </a:prstGeom>
            </p:spPr>
          </p:pic>
        </p:grpSp>
      </p:grpSp>
    </p:spTree>
    <p:extLst>
      <p:ext uri="{BB962C8B-B14F-4D97-AF65-F5344CB8AC3E}">
        <p14:creationId xmlns:p14="http://schemas.microsoft.com/office/powerpoint/2010/main" val="139983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Lustre for Big data Technical Computing </a:t>
            </a:r>
            <a:endParaRPr lang="en-GB" dirty="0"/>
          </a:p>
        </p:txBody>
      </p:sp>
      <p:sp>
        <p:nvSpPr>
          <p:cNvPr id="4" name="Round Same Side Corner Rectangle 4"/>
          <p:cNvSpPr/>
          <p:nvPr/>
        </p:nvSpPr>
        <p:spPr>
          <a:xfrm>
            <a:off x="2646434" y="1977775"/>
            <a:ext cx="5649466" cy="8330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spcBef>
                <a:spcPct val="0"/>
              </a:spcBef>
              <a:spcAft>
                <a:spcPts val="600"/>
              </a:spcAft>
            </a:pPr>
            <a:r>
              <a:rPr lang="en-US" sz="1400" dirty="0">
                <a:solidFill>
                  <a:schemeClr val="tx2"/>
                </a:solidFill>
                <a:latin typeface="+mj-lt"/>
                <a:cs typeface="Calibri"/>
              </a:rPr>
              <a:t>Simple provisioning, monitoring and management</a:t>
            </a:r>
          </a:p>
          <a:p>
            <a:pPr marL="0" lvl="1" defTabSz="800100">
              <a:spcBef>
                <a:spcPct val="0"/>
              </a:spcBef>
              <a:spcAft>
                <a:spcPts val="600"/>
              </a:spcAft>
            </a:pPr>
            <a:r>
              <a:rPr lang="en-US" sz="1400" dirty="0">
                <a:solidFill>
                  <a:schemeClr val="tx2"/>
                </a:solidFill>
                <a:latin typeface="+mj-lt"/>
                <a:cs typeface="Calibri"/>
              </a:rPr>
              <a:t>Browser, CLI and REST interfaces, fully scriptable</a:t>
            </a:r>
          </a:p>
          <a:p>
            <a:pPr marL="0" lvl="1" defTabSz="800100">
              <a:spcBef>
                <a:spcPct val="0"/>
              </a:spcBef>
              <a:spcAft>
                <a:spcPts val="600"/>
              </a:spcAft>
            </a:pPr>
            <a:r>
              <a:rPr lang="en-US" sz="1400" dirty="0">
                <a:solidFill>
                  <a:schemeClr val="tx2"/>
                </a:solidFill>
                <a:latin typeface="+mj-lt"/>
                <a:cs typeface="Calibri"/>
              </a:rPr>
              <a:t>Lowers complexity and costs, highly extensible</a:t>
            </a:r>
          </a:p>
          <a:p>
            <a:pPr marL="0" lvl="1" defTabSz="800100">
              <a:spcBef>
                <a:spcPct val="0"/>
              </a:spcBef>
              <a:spcAft>
                <a:spcPts val="600"/>
              </a:spcAft>
            </a:pPr>
            <a:r>
              <a:rPr lang="en-US" sz="1400" dirty="0">
                <a:solidFill>
                  <a:schemeClr val="tx2"/>
                </a:solidFill>
                <a:latin typeface="+mj-lt"/>
                <a:cs typeface="Calibri"/>
              </a:rPr>
              <a:t>Priced per number of attached storage devices</a:t>
            </a:r>
          </a:p>
        </p:txBody>
      </p:sp>
      <p:sp>
        <p:nvSpPr>
          <p:cNvPr id="5" name="Rounded Rectangle 4"/>
          <p:cNvSpPr/>
          <p:nvPr/>
        </p:nvSpPr>
        <p:spPr>
          <a:xfrm>
            <a:off x="979853" y="1899243"/>
            <a:ext cx="1758037" cy="990070"/>
          </a:xfrm>
          <a:prstGeom prst="roundRect">
            <a:avLst/>
          </a:prstGeom>
          <a:solidFill>
            <a:srgbClr val="0071C5"/>
          </a:solidFill>
          <a:ln w="19050">
            <a:noFill/>
            <a:round/>
            <a:headEnd/>
            <a:tailEnd/>
          </a:ln>
          <a:effectLst>
            <a:innerShdw blurRad="63500" dist="50800" dir="13500000">
              <a:prstClr val="black">
                <a:alpha val="50000"/>
              </a:prstClr>
            </a:innerShdw>
          </a:effectLst>
        </p:spPr>
      </p:sp>
      <p:sp>
        <p:nvSpPr>
          <p:cNvPr id="6" name="Rounded Rectangle 6"/>
          <p:cNvSpPr/>
          <p:nvPr/>
        </p:nvSpPr>
        <p:spPr>
          <a:xfrm>
            <a:off x="1044295" y="1947575"/>
            <a:ext cx="1629153" cy="893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ts val="600"/>
              </a:spcAft>
            </a:pPr>
            <a:r>
              <a:rPr lang="en-US" sz="1400" dirty="0">
                <a:latin typeface="+mj-lt"/>
                <a:cs typeface="Calibri"/>
              </a:rPr>
              <a:t>Intel</a:t>
            </a:r>
            <a:r>
              <a:rPr lang="en-US" sz="1400" baseline="30000" dirty="0">
                <a:latin typeface="+mj-lt"/>
                <a:cs typeface="Calibri"/>
              </a:rPr>
              <a:t>®</a:t>
            </a:r>
            <a:r>
              <a:rPr lang="en-US" sz="1400" dirty="0">
                <a:latin typeface="+mj-lt"/>
                <a:cs typeface="Calibri"/>
              </a:rPr>
              <a:t> Manager for Lustre</a:t>
            </a:r>
          </a:p>
        </p:txBody>
      </p:sp>
      <p:sp>
        <p:nvSpPr>
          <p:cNvPr id="7" name="Round Same Side Corner Rectangle 8"/>
          <p:cNvSpPr/>
          <p:nvPr/>
        </p:nvSpPr>
        <p:spPr>
          <a:xfrm>
            <a:off x="2646434" y="3000779"/>
            <a:ext cx="5649466" cy="9235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spcBef>
                <a:spcPct val="0"/>
              </a:spcBef>
              <a:spcAft>
                <a:spcPts val="600"/>
              </a:spcAft>
            </a:pPr>
            <a:r>
              <a:rPr lang="en-US" sz="1400" dirty="0">
                <a:solidFill>
                  <a:schemeClr val="tx2"/>
                </a:solidFill>
                <a:latin typeface="+mj-lt"/>
                <a:cs typeface="Calibri"/>
              </a:rPr>
              <a:t>Proven sustained performance at massive scale</a:t>
            </a:r>
          </a:p>
          <a:p>
            <a:pPr marL="0" lvl="1" defTabSz="800100">
              <a:spcBef>
                <a:spcPct val="0"/>
              </a:spcBef>
              <a:spcAft>
                <a:spcPts val="600"/>
              </a:spcAft>
            </a:pPr>
            <a:r>
              <a:rPr lang="en-US" sz="1400" dirty="0">
                <a:solidFill>
                  <a:schemeClr val="tx2"/>
                </a:solidFill>
                <a:latin typeface="+mj-lt"/>
                <a:cs typeface="Calibri"/>
              </a:rPr>
              <a:t>Flexible,  scale-up and scale-out solutions</a:t>
            </a:r>
          </a:p>
          <a:p>
            <a:pPr marL="0" lvl="1" defTabSz="800100">
              <a:spcBef>
                <a:spcPct val="0"/>
              </a:spcBef>
              <a:spcAft>
                <a:spcPts val="600"/>
              </a:spcAft>
            </a:pPr>
            <a:r>
              <a:rPr lang="en-US" sz="1400" dirty="0">
                <a:solidFill>
                  <a:schemeClr val="tx2"/>
                </a:solidFill>
                <a:latin typeface="+mj-lt"/>
                <a:cs typeface="Calibri"/>
              </a:rPr>
              <a:t>Fee-paid development of new features and enhancements</a:t>
            </a:r>
          </a:p>
        </p:txBody>
      </p:sp>
      <p:sp>
        <p:nvSpPr>
          <p:cNvPr id="8" name="Rounded Rectangle 7"/>
          <p:cNvSpPr/>
          <p:nvPr/>
        </p:nvSpPr>
        <p:spPr>
          <a:xfrm>
            <a:off x="979853" y="2955528"/>
            <a:ext cx="1758037" cy="990070"/>
          </a:xfrm>
          <a:prstGeom prst="roundRect">
            <a:avLst/>
          </a:prstGeom>
          <a:solidFill>
            <a:srgbClr val="0071C5"/>
          </a:solidFill>
          <a:ln w="19050">
            <a:noFill/>
            <a:round/>
            <a:headEnd/>
            <a:tailEnd/>
          </a:ln>
          <a:effectLst>
            <a:innerShdw blurRad="63500" dist="50800" dir="13500000">
              <a:prstClr val="black">
                <a:alpha val="50000"/>
              </a:prstClr>
            </a:innerShdw>
          </a:effectLst>
        </p:spPr>
      </p:sp>
      <p:sp>
        <p:nvSpPr>
          <p:cNvPr id="9" name="Rounded Rectangle 10"/>
          <p:cNvSpPr/>
          <p:nvPr/>
        </p:nvSpPr>
        <p:spPr>
          <a:xfrm>
            <a:off x="1044295" y="3003860"/>
            <a:ext cx="1629153" cy="893407"/>
          </a:xfrm>
          <a:prstGeom prst="rect">
            <a:avLst/>
          </a:prstGeom>
          <a:effectLst>
            <a:innerShdw blurRad="63500" dist="50800" dir="13500000">
              <a:prstClr val="black">
                <a:alpha val="50000"/>
              </a:prstClr>
            </a:innerShdw>
          </a:effectLst>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ts val="600"/>
              </a:spcAft>
            </a:pPr>
            <a:r>
              <a:rPr lang="en-US" sz="1400" dirty="0">
                <a:latin typeface="+mj-lt"/>
                <a:cs typeface="Calibri"/>
              </a:rPr>
              <a:t>Lustre File System</a:t>
            </a:r>
          </a:p>
        </p:txBody>
      </p:sp>
      <p:sp>
        <p:nvSpPr>
          <p:cNvPr id="10" name="Round Same Side Corner Rectangle 12"/>
          <p:cNvSpPr/>
          <p:nvPr/>
        </p:nvSpPr>
        <p:spPr>
          <a:xfrm>
            <a:off x="2646436" y="4110584"/>
            <a:ext cx="5649467" cy="792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spcBef>
                <a:spcPct val="0"/>
              </a:spcBef>
              <a:spcAft>
                <a:spcPts val="600"/>
              </a:spcAft>
            </a:pPr>
            <a:r>
              <a:rPr lang="en-US" sz="1400" dirty="0">
                <a:solidFill>
                  <a:schemeClr val="tx2"/>
                </a:solidFill>
                <a:latin typeface="+mj-lt"/>
                <a:cs typeface="Calibri"/>
              </a:rPr>
              <a:t>Unrivaled Lustre support expertise</a:t>
            </a:r>
          </a:p>
          <a:p>
            <a:pPr marL="0" lvl="1" defTabSz="800100">
              <a:spcBef>
                <a:spcPct val="0"/>
              </a:spcBef>
              <a:spcAft>
                <a:spcPts val="600"/>
              </a:spcAft>
            </a:pPr>
            <a:r>
              <a:rPr lang="en-US" sz="1400" dirty="0">
                <a:solidFill>
                  <a:schemeClr val="tx2"/>
                </a:solidFill>
                <a:latin typeface="+mj-lt"/>
                <a:cs typeface="Calibri"/>
              </a:rPr>
              <a:t>Professional services offerings ensures success</a:t>
            </a:r>
          </a:p>
          <a:p>
            <a:pPr marL="0" lvl="1" defTabSz="800100">
              <a:spcBef>
                <a:spcPct val="0"/>
              </a:spcBef>
              <a:spcAft>
                <a:spcPts val="600"/>
              </a:spcAft>
            </a:pPr>
            <a:r>
              <a:rPr lang="en-US" sz="1400" dirty="0">
                <a:solidFill>
                  <a:schemeClr val="tx2"/>
                </a:solidFill>
                <a:latin typeface="+mj-lt"/>
                <a:cs typeface="Calibri"/>
              </a:rPr>
              <a:t>Priced per storage server</a:t>
            </a:r>
          </a:p>
        </p:txBody>
      </p:sp>
      <p:sp>
        <p:nvSpPr>
          <p:cNvPr id="11" name="Rounded Rectangle 10"/>
          <p:cNvSpPr/>
          <p:nvPr/>
        </p:nvSpPr>
        <p:spPr>
          <a:xfrm>
            <a:off x="979853" y="4011815"/>
            <a:ext cx="1758037" cy="990070"/>
          </a:xfrm>
          <a:prstGeom prst="roundRect">
            <a:avLst/>
          </a:prstGeom>
          <a:solidFill>
            <a:srgbClr val="0071C5"/>
          </a:solidFill>
          <a:ln w="19050">
            <a:noFill/>
            <a:round/>
            <a:headEnd/>
            <a:tailEnd/>
          </a:ln>
          <a:effectLst>
            <a:innerShdw blurRad="63500" dist="50800" dir="13500000">
              <a:prstClr val="black">
                <a:alpha val="50000"/>
              </a:prstClr>
            </a:innerShdw>
          </a:effectLst>
        </p:spPr>
      </p:sp>
      <p:sp>
        <p:nvSpPr>
          <p:cNvPr id="12" name="Rounded Rectangle 14"/>
          <p:cNvSpPr/>
          <p:nvPr/>
        </p:nvSpPr>
        <p:spPr>
          <a:xfrm>
            <a:off x="1044295" y="4060146"/>
            <a:ext cx="1629153" cy="893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ts val="600"/>
              </a:spcAft>
            </a:pPr>
            <a:r>
              <a:rPr lang="fr-FR" sz="1400" dirty="0">
                <a:latin typeface="+mj-lt"/>
                <a:cs typeface="Calibri"/>
              </a:rPr>
              <a:t>Intel Support Services for Lustre</a:t>
            </a:r>
          </a:p>
        </p:txBody>
      </p:sp>
      <p:sp>
        <p:nvSpPr>
          <p:cNvPr id="13" name="Rectangle 12"/>
          <p:cNvSpPr/>
          <p:nvPr/>
        </p:nvSpPr>
        <p:spPr>
          <a:xfrm>
            <a:off x="967299" y="1301153"/>
            <a:ext cx="7623260" cy="492443"/>
          </a:xfrm>
          <a:prstGeom prst="rect">
            <a:avLst/>
          </a:prstGeom>
        </p:spPr>
        <p:txBody>
          <a:bodyPr wrap="square" lIns="0" tIns="0" rIns="0" bIns="0">
            <a:spAutoFit/>
          </a:bodyPr>
          <a:lstStyle/>
          <a:p>
            <a:pPr lvl="0"/>
            <a:r>
              <a:rPr lang="en-US" sz="1600" b="1" dirty="0">
                <a:solidFill>
                  <a:srgbClr val="0071C5"/>
                </a:solidFill>
              </a:rPr>
              <a:t>Evaluating Hadoop + Lustre configurations for technical computing and other high-performance, parallel opportunities</a:t>
            </a:r>
          </a:p>
        </p:txBody>
      </p:sp>
      <p:cxnSp>
        <p:nvCxnSpPr>
          <p:cNvPr id="14" name="Straight Connector 13"/>
          <p:cNvCxnSpPr/>
          <p:nvPr/>
        </p:nvCxnSpPr>
        <p:spPr>
          <a:xfrm>
            <a:off x="982413" y="1793595"/>
            <a:ext cx="68693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587055" y="4953553"/>
            <a:ext cx="1398852" cy="188137"/>
          </a:xfrm>
          <a:prstGeom prst="rect">
            <a:avLst/>
          </a:prstGeom>
          <a:noFill/>
        </p:spPr>
        <p:txBody>
          <a:bodyPr wrap="none" lIns="81474" tIns="40739" rIns="81474" bIns="40739" rtlCol="0">
            <a:spAutoFit/>
          </a:bodyPr>
          <a:lstStyle/>
          <a:p>
            <a:pPr algn="r" defTabSz="815697" fontAlgn="base">
              <a:spcBef>
                <a:spcPct val="0"/>
              </a:spcBef>
              <a:spcAft>
                <a:spcPct val="0"/>
              </a:spcAft>
            </a:pPr>
            <a:r>
              <a:rPr lang="en-US" sz="688" dirty="0" err="1">
                <a:solidFill>
                  <a:srgbClr val="004280"/>
                </a:solidFill>
                <a:latin typeface="Neo Sans Intel" pitchFamily="34" charset="0"/>
              </a:rPr>
              <a:t>Lustre</a:t>
            </a:r>
            <a:r>
              <a:rPr lang="en-US" sz="688" dirty="0">
                <a:solidFill>
                  <a:srgbClr val="004280"/>
                </a:solidFill>
                <a:latin typeface="Neo Sans Intel" pitchFamily="34" charset="0"/>
              </a:rPr>
              <a:t>* is the property of others</a:t>
            </a:r>
          </a:p>
        </p:txBody>
      </p:sp>
    </p:spTree>
    <p:extLst>
      <p:ext uri="{BB962C8B-B14F-4D97-AF65-F5344CB8AC3E}">
        <p14:creationId xmlns:p14="http://schemas.microsoft.com/office/powerpoint/2010/main" val="21706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573205" y="1438769"/>
            <a:ext cx="257732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11" name="Rounded Rectangle 10"/>
          <p:cNvSpPr/>
          <p:nvPr/>
        </p:nvSpPr>
        <p:spPr bwMode="auto">
          <a:xfrm>
            <a:off x="3406066" y="1438769"/>
            <a:ext cx="257732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13" name="Rounded Rectangle 12"/>
          <p:cNvSpPr/>
          <p:nvPr/>
        </p:nvSpPr>
        <p:spPr bwMode="auto">
          <a:xfrm>
            <a:off x="6238931" y="1438769"/>
            <a:ext cx="257732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2" name="Title 1"/>
          <p:cNvSpPr>
            <a:spLocks noGrp="1"/>
          </p:cNvSpPr>
          <p:nvPr>
            <p:ph type="title"/>
          </p:nvPr>
        </p:nvSpPr>
        <p:spPr>
          <a:xfrm>
            <a:off x="251520" y="249848"/>
            <a:ext cx="5590480" cy="1197952"/>
          </a:xfrm>
        </p:spPr>
        <p:txBody>
          <a:bodyPr>
            <a:normAutofit/>
          </a:bodyPr>
          <a:lstStyle/>
          <a:p>
            <a:pPr>
              <a:tabLst>
                <a:tab pos="355600" algn="l"/>
              </a:tabLst>
            </a:pPr>
            <a:r>
              <a:rPr lang="en-US" dirty="0" smtClean="0">
                <a:solidFill>
                  <a:srgbClr val="FFC000"/>
                </a:solidFill>
                <a:latin typeface="Neo Sans Intel Medium" panose="020B0604020202020204" pitchFamily="34" charset="0"/>
              </a:rPr>
              <a:t>4</a:t>
            </a:r>
            <a:r>
              <a:rPr lang="en-US" dirty="0" smtClean="0"/>
              <a:t>. Big Data – Making Sense of</a:t>
            </a:r>
            <a:br>
              <a:rPr lang="en-US" dirty="0" smtClean="0"/>
            </a:br>
            <a:r>
              <a:rPr lang="en-US" dirty="0" smtClean="0"/>
              <a:t>	One Petabyte</a:t>
            </a:r>
            <a:endParaRPr lang="en-US" dirty="0"/>
          </a:p>
        </p:txBody>
      </p:sp>
      <p:sp>
        <p:nvSpPr>
          <p:cNvPr id="12" name="AutoShape 14" descr="transparent human brain Stock Photo - 5960357"/>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25"/>
          </a:p>
        </p:txBody>
      </p:sp>
      <p:sp>
        <p:nvSpPr>
          <p:cNvPr id="60" name="TextBox 59"/>
          <p:cNvSpPr txBox="1"/>
          <p:nvPr/>
        </p:nvSpPr>
        <p:spPr>
          <a:xfrm>
            <a:off x="783144" y="1782497"/>
            <a:ext cx="2168221" cy="1657377"/>
          </a:xfrm>
          <a:prstGeom prst="rect">
            <a:avLst/>
          </a:prstGeom>
          <a:noFill/>
        </p:spPr>
        <p:txBody>
          <a:bodyPr wrap="none" lIns="91440" tIns="45720" rIns="91440" bIns="45720" rtlCol="0">
            <a:spAutoFit/>
          </a:bodyPr>
          <a:lstStyle/>
          <a:p>
            <a:pPr algn="ctr"/>
            <a:r>
              <a:rPr lang="en-US" sz="6600" dirty="0">
                <a:solidFill>
                  <a:prstClr val="white"/>
                </a:solidFill>
                <a:effectLst>
                  <a:outerShdw blurRad="38100" dist="38100" dir="2700000" algn="tl">
                    <a:srgbClr val="000000">
                      <a:alpha val="43137"/>
                    </a:srgbClr>
                  </a:outerShdw>
                </a:effectLst>
                <a:latin typeface="Neo Sans Intel Medium" pitchFamily="34" charset="0"/>
              </a:rPr>
              <a:t>50x</a:t>
            </a:r>
          </a:p>
          <a:p>
            <a:pPr algn="ctr" defTabSz="914309">
              <a:lnSpc>
                <a:spcPct val="85000"/>
              </a:lnSpc>
            </a:pPr>
            <a:r>
              <a:rPr lang="en-US" sz="2100" dirty="0">
                <a:solidFill>
                  <a:prstClr val="white"/>
                </a:solidFill>
                <a:effectLst>
                  <a:outerShdw blurRad="38100" dist="38100" dir="2700000" algn="tl">
                    <a:srgbClr val="000000">
                      <a:alpha val="43137"/>
                    </a:srgbClr>
                  </a:outerShdw>
                </a:effectLst>
              </a:rPr>
              <a:t>Size of the </a:t>
            </a:r>
            <a:br>
              <a:rPr lang="en-US" sz="2100" dirty="0">
                <a:solidFill>
                  <a:prstClr val="white"/>
                </a:solidFill>
                <a:effectLst>
                  <a:outerShdw blurRad="38100" dist="38100" dir="2700000" algn="tl">
                    <a:srgbClr val="000000">
                      <a:alpha val="43137"/>
                    </a:srgbClr>
                  </a:outerShdw>
                </a:effectLst>
              </a:rPr>
            </a:br>
            <a:r>
              <a:rPr lang="en-US" sz="2100" dirty="0" err="1">
                <a:solidFill>
                  <a:prstClr val="white"/>
                </a:solidFill>
                <a:effectLst>
                  <a:outerShdw blurRad="38100" dist="38100" dir="2700000" algn="tl">
                    <a:srgbClr val="000000">
                      <a:alpha val="43137"/>
                    </a:srgbClr>
                  </a:outerShdw>
                </a:effectLst>
              </a:rPr>
              <a:t>The</a:t>
            </a:r>
            <a:r>
              <a:rPr lang="en-US" sz="2100" dirty="0">
                <a:solidFill>
                  <a:prstClr val="white"/>
                </a:solidFill>
                <a:effectLst>
                  <a:outerShdw blurRad="38100" dist="38100" dir="2700000" algn="tl">
                    <a:srgbClr val="000000">
                      <a:alpha val="43137"/>
                    </a:srgbClr>
                  </a:outerShdw>
                </a:effectLst>
              </a:rPr>
              <a:t> British Library</a:t>
            </a:r>
          </a:p>
        </p:txBody>
      </p:sp>
      <p:sp>
        <p:nvSpPr>
          <p:cNvPr id="69" name="TextBox 68"/>
          <p:cNvSpPr txBox="1"/>
          <p:nvPr/>
        </p:nvSpPr>
        <p:spPr>
          <a:xfrm>
            <a:off x="3894436" y="1773121"/>
            <a:ext cx="1696297" cy="1657377"/>
          </a:xfrm>
          <a:prstGeom prst="rect">
            <a:avLst/>
          </a:prstGeom>
          <a:noFill/>
        </p:spPr>
        <p:txBody>
          <a:bodyPr wrap="none" lIns="91440" tIns="45720" rIns="91440" bIns="45720" rtlCol="0">
            <a:spAutoFit/>
          </a:bodyPr>
          <a:lstStyle/>
          <a:p>
            <a:pPr algn="ctr"/>
            <a:r>
              <a:rPr lang="en-US" sz="6600" dirty="0">
                <a:solidFill>
                  <a:prstClr val="white"/>
                </a:solidFill>
                <a:effectLst>
                  <a:outerShdw blurRad="38100" dist="38100" dir="2700000" algn="tl">
                    <a:srgbClr val="000000">
                      <a:alpha val="43137"/>
                    </a:srgbClr>
                  </a:outerShdw>
                </a:effectLst>
                <a:latin typeface="Neo Sans Intel Medium" pitchFamily="34" charset="0"/>
              </a:rPr>
              <a:t>13y</a:t>
            </a:r>
          </a:p>
          <a:p>
            <a:pPr algn="ctr" defTabSz="914309">
              <a:lnSpc>
                <a:spcPct val="85000"/>
              </a:lnSpc>
            </a:pPr>
            <a:r>
              <a:rPr lang="en-US" sz="2100" dirty="0">
                <a:solidFill>
                  <a:prstClr val="white"/>
                </a:solidFill>
                <a:effectLst>
                  <a:outerShdw blurRad="38100" dist="38100" dir="2700000" algn="tl">
                    <a:srgbClr val="000000">
                      <a:alpha val="43137"/>
                    </a:srgbClr>
                  </a:outerShdw>
                </a:effectLst>
              </a:rPr>
              <a:t>To View</a:t>
            </a:r>
            <a:br>
              <a:rPr lang="en-US" sz="2100" dirty="0">
                <a:solidFill>
                  <a:prstClr val="white"/>
                </a:solidFill>
                <a:effectLst>
                  <a:outerShdw blurRad="38100" dist="38100" dir="2700000" algn="tl">
                    <a:srgbClr val="000000">
                      <a:alpha val="43137"/>
                    </a:srgbClr>
                  </a:outerShdw>
                </a:effectLst>
              </a:rPr>
            </a:br>
            <a:r>
              <a:rPr lang="en-US" sz="2100" dirty="0">
                <a:solidFill>
                  <a:prstClr val="white"/>
                </a:solidFill>
                <a:effectLst>
                  <a:outerShdw blurRad="38100" dist="38100" dir="2700000" algn="tl">
                    <a:srgbClr val="000000">
                      <a:alpha val="43137"/>
                    </a:srgbClr>
                  </a:outerShdw>
                </a:effectLst>
              </a:rPr>
              <a:t>as HD Video</a:t>
            </a:r>
          </a:p>
        </p:txBody>
      </p:sp>
      <p:sp>
        <p:nvSpPr>
          <p:cNvPr id="70" name="TextBox 69"/>
          <p:cNvSpPr txBox="1"/>
          <p:nvPr/>
        </p:nvSpPr>
        <p:spPr>
          <a:xfrm>
            <a:off x="6746826" y="1782497"/>
            <a:ext cx="1630575" cy="1657377"/>
          </a:xfrm>
          <a:prstGeom prst="rect">
            <a:avLst/>
          </a:prstGeom>
          <a:noFill/>
        </p:spPr>
        <p:txBody>
          <a:bodyPr wrap="none" lIns="91440" tIns="45720" rIns="91440" bIns="45720" rtlCol="0">
            <a:spAutoFit/>
          </a:bodyPr>
          <a:lstStyle/>
          <a:p>
            <a:pPr algn="ctr"/>
            <a:r>
              <a:rPr lang="en-US" sz="6600" dirty="0">
                <a:solidFill>
                  <a:prstClr val="white"/>
                </a:solidFill>
                <a:effectLst>
                  <a:outerShdw blurRad="38100" dist="38100" dir="2700000" algn="tl">
                    <a:srgbClr val="000000">
                      <a:alpha val="43137"/>
                    </a:srgbClr>
                  </a:outerShdw>
                </a:effectLst>
                <a:latin typeface="Neo Sans Intel Medium" pitchFamily="34" charset="0"/>
              </a:rPr>
              <a:t>11s</a:t>
            </a:r>
          </a:p>
          <a:p>
            <a:pPr algn="ctr" defTabSz="914309">
              <a:lnSpc>
                <a:spcPct val="85000"/>
              </a:lnSpc>
            </a:pPr>
            <a:r>
              <a:rPr lang="en-US" sz="2100" dirty="0">
                <a:solidFill>
                  <a:prstClr val="white"/>
                </a:solidFill>
                <a:effectLst>
                  <a:outerShdw blurRad="38100" dist="38100" dir="2700000" algn="tl">
                    <a:srgbClr val="000000">
                      <a:alpha val="43137"/>
                    </a:srgbClr>
                  </a:outerShdw>
                </a:effectLst>
              </a:rPr>
              <a:t>To Generate </a:t>
            </a:r>
            <a:br>
              <a:rPr lang="en-US" sz="2100" dirty="0">
                <a:solidFill>
                  <a:prstClr val="white"/>
                </a:solidFill>
                <a:effectLst>
                  <a:outerShdw blurRad="38100" dist="38100" dir="2700000" algn="tl">
                    <a:srgbClr val="000000">
                      <a:alpha val="43137"/>
                    </a:srgbClr>
                  </a:outerShdw>
                </a:effectLst>
              </a:rPr>
            </a:br>
            <a:r>
              <a:rPr lang="en-US" sz="2100" dirty="0">
                <a:solidFill>
                  <a:prstClr val="white"/>
                </a:solidFill>
                <a:effectLst>
                  <a:outerShdw blurRad="38100" dist="38100" dir="2700000" algn="tl">
                    <a:srgbClr val="000000">
                      <a:alpha val="43137"/>
                    </a:srgbClr>
                  </a:outerShdw>
                </a:effectLst>
              </a:rPr>
              <a:t>in 2012</a:t>
            </a:r>
          </a:p>
        </p:txBody>
      </p:sp>
      <p:sp>
        <p:nvSpPr>
          <p:cNvPr id="8" name="TextBox 7"/>
          <p:cNvSpPr txBox="1"/>
          <p:nvPr/>
        </p:nvSpPr>
        <p:spPr>
          <a:xfrm>
            <a:off x="5398958" y="4802422"/>
            <a:ext cx="3586950" cy="188137"/>
          </a:xfrm>
          <a:prstGeom prst="rect">
            <a:avLst/>
          </a:prstGeom>
          <a:noFill/>
        </p:spPr>
        <p:txBody>
          <a:bodyPr wrap="none" lIns="81474" tIns="40739" rIns="81474" bIns="40739" rtlCol="0">
            <a:spAutoFit/>
          </a:bodyPr>
          <a:lstStyle>
            <a:defPPr>
              <a:defRPr lang="en-US"/>
            </a:defPPr>
            <a:lvl1pPr algn="r" defTabSz="815697" fontAlgn="base">
              <a:spcBef>
                <a:spcPct val="0"/>
              </a:spcBef>
              <a:spcAft>
                <a:spcPct val="0"/>
              </a:spcAft>
              <a:defRPr sz="688">
                <a:solidFill>
                  <a:srgbClr val="004280"/>
                </a:solidFill>
                <a:latin typeface="Neo Sans Intel" pitchFamily="34" charset="0"/>
              </a:defRPr>
            </a:lvl1pPr>
          </a:lstStyle>
          <a:p>
            <a:r>
              <a:rPr lang="en-US" dirty="0"/>
              <a:t>http://blogs.loc.gov/digitalpreservation/2011/07/transferring-libraries-of-congress-of-data/</a:t>
            </a:r>
          </a:p>
        </p:txBody>
      </p:sp>
      <p:sp>
        <p:nvSpPr>
          <p:cNvPr id="9" name="TextBox 8"/>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30757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49848"/>
            <a:ext cx="5603180" cy="994752"/>
          </a:xfrm>
        </p:spPr>
        <p:txBody>
          <a:bodyPr>
            <a:normAutofit/>
          </a:bodyPr>
          <a:lstStyle/>
          <a:p>
            <a:r>
              <a:rPr lang="en-US" dirty="0" smtClean="0"/>
              <a:t>Big Data – Driving Advancements Across Society </a:t>
            </a:r>
            <a:endParaRPr lang="en-US" dirty="0"/>
          </a:p>
        </p:txBody>
      </p:sp>
      <p:pic>
        <p:nvPicPr>
          <p:cNvPr id="33" name="Picture 32" descr="C:\Users\rmbrown1\Desktop\in_planet1.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6331" y="1603202"/>
            <a:ext cx="4028218" cy="3300894"/>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6165" b="12674"/>
          <a:stretch/>
        </p:blipFill>
        <p:spPr bwMode="auto">
          <a:xfrm>
            <a:off x="5279508" y="1603204"/>
            <a:ext cx="3136618" cy="1286405"/>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p:spPr>
      </p:pic>
      <p:pic>
        <p:nvPicPr>
          <p:cNvPr id="7"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1000"/>
                    </a14:imgEffect>
                  </a14:imgLayer>
                </a14:imgProps>
              </a:ext>
              <a:ext uri="{28A0092B-C50C-407E-A947-70E740481C1C}">
                <a14:useLocalDpi xmlns:a14="http://schemas.microsoft.com/office/drawing/2010/main" val="0"/>
              </a:ext>
            </a:extLst>
          </a:blip>
          <a:srcRect t="4997"/>
          <a:stretch/>
        </p:blipFill>
        <p:spPr bwMode="auto">
          <a:xfrm>
            <a:off x="5279508" y="3596673"/>
            <a:ext cx="3136618" cy="1286404"/>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p:spPr>
      </p:pic>
      <p:sp>
        <p:nvSpPr>
          <p:cNvPr id="8" name="Rectangle 7"/>
          <p:cNvSpPr/>
          <p:nvPr/>
        </p:nvSpPr>
        <p:spPr>
          <a:xfrm>
            <a:off x="5376226" y="2091960"/>
            <a:ext cx="3136618" cy="784830"/>
          </a:xfrm>
          <a:prstGeom prst="rect">
            <a:avLst/>
          </a:prstGeom>
        </p:spPr>
        <p:txBody>
          <a:bodyPr wrap="square">
            <a:spAutoFit/>
          </a:bodyPr>
          <a:lstStyle/>
          <a:p>
            <a:pPr defTabSz="816388"/>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Therapies tailored to a persons genome</a:t>
            </a:r>
          </a:p>
          <a:p>
            <a:pPr defTabSz="816388"/>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Decoding the human genome:</a:t>
            </a:r>
          </a:p>
          <a:p>
            <a:pPr marL="178594" indent="-178594" defTabSz="816388">
              <a:buFont typeface="Arial" pitchFamily="34" charset="0"/>
              <a:buChar char="•"/>
            </a:pPr>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From 10 years to hours</a:t>
            </a:r>
          </a:p>
          <a:p>
            <a:pPr marL="178594" indent="-178594" defTabSz="816388">
              <a:buFont typeface="Arial" pitchFamily="34" charset="0"/>
              <a:buChar char="•"/>
            </a:pPr>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On track to hit &lt;$1000 per person</a:t>
            </a:r>
          </a:p>
        </p:txBody>
      </p:sp>
      <p:sp>
        <p:nvSpPr>
          <p:cNvPr id="9" name="Rectangle 8"/>
          <p:cNvSpPr/>
          <p:nvPr/>
        </p:nvSpPr>
        <p:spPr>
          <a:xfrm>
            <a:off x="5385019" y="4114763"/>
            <a:ext cx="3136618" cy="784830"/>
          </a:xfrm>
          <a:prstGeom prst="rect">
            <a:avLst/>
          </a:prstGeom>
        </p:spPr>
        <p:txBody>
          <a:bodyPr wrap="square">
            <a:spAutoFit/>
          </a:bodyPr>
          <a:lstStyle/>
          <a:p>
            <a:pPr defTabSz="816388"/>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Explosive growth, 30 Tb/month billing data</a:t>
            </a:r>
          </a:p>
          <a:p>
            <a:pPr defTabSz="816388"/>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Radical overhaul of customer service:</a:t>
            </a:r>
          </a:p>
          <a:p>
            <a:pPr marL="178594" indent="-178594" defTabSz="816388">
              <a:buFont typeface="Arial" pitchFamily="34" charset="0"/>
              <a:buChar char="•"/>
            </a:pPr>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Self service, real time access</a:t>
            </a:r>
          </a:p>
          <a:p>
            <a:pPr marL="178594" indent="-178594" defTabSz="816388">
              <a:buFont typeface="Arial" pitchFamily="34" charset="0"/>
              <a:buChar char="•"/>
            </a:pPr>
            <a:r>
              <a:rPr lang="en-US" sz="1125" dirty="0">
                <a:solidFill>
                  <a:prstClr val="white"/>
                </a:solidFill>
                <a:effectLst>
                  <a:outerShdw blurRad="38100" dist="38100" dir="2700000" algn="tl">
                    <a:srgbClr val="000000">
                      <a:alpha val="43137"/>
                    </a:srgbClr>
                  </a:outerShdw>
                </a:effectLst>
                <a:latin typeface="+mj-lt"/>
                <a:ea typeface="Verdana" pitchFamily="34" charset="0"/>
                <a:cs typeface="Verdana" pitchFamily="34" charset="0"/>
              </a:rPr>
              <a:t>30x performance increase</a:t>
            </a:r>
          </a:p>
        </p:txBody>
      </p:sp>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122130" y="3693391"/>
            <a:ext cx="1416206" cy="390380"/>
          </a:xfrm>
          <a:prstGeom prst="rect">
            <a:avLst/>
          </a:prstGeom>
        </p:spPr>
      </p:pic>
      <p:pic>
        <p:nvPicPr>
          <p:cNvPr id="11" name="Picture 2" descr="http://blog.nextbio.com/wp-content/uploads/2011/06/nb-logo-transpar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1983" y="1749116"/>
            <a:ext cx="1891671" cy="178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5597" y="1228689"/>
            <a:ext cx="1244443" cy="369332"/>
          </a:xfrm>
          <a:prstGeom prst="rect">
            <a:avLst/>
          </a:prstGeom>
          <a:noFill/>
        </p:spPr>
        <p:txBody>
          <a:bodyPr wrap="none" rtlCol="0">
            <a:spAutoFit/>
          </a:bodyPr>
          <a:lstStyle>
            <a:defPPr>
              <a:defRPr lang="en-US"/>
            </a:defPPr>
            <a:lvl1pPr algn="ctr">
              <a:defRPr>
                <a:solidFill>
                  <a:srgbClr val="004280"/>
                </a:solidFill>
                <a:latin typeface="Neo Sans Intel" panose="020B0504020202020204" pitchFamily="34" charset="0"/>
              </a:defRPr>
            </a:lvl1pPr>
          </a:lstStyle>
          <a:p>
            <a:r>
              <a:rPr lang="en-US" dirty="0"/>
              <a:t>Healthcare</a:t>
            </a:r>
          </a:p>
        </p:txBody>
      </p:sp>
      <p:sp>
        <p:nvSpPr>
          <p:cNvPr id="13" name="TextBox 12"/>
          <p:cNvSpPr txBox="1"/>
          <p:nvPr/>
        </p:nvSpPr>
        <p:spPr>
          <a:xfrm>
            <a:off x="6354222" y="3214583"/>
            <a:ext cx="987193" cy="369332"/>
          </a:xfrm>
          <a:prstGeom prst="rect">
            <a:avLst/>
          </a:prstGeom>
          <a:noFill/>
        </p:spPr>
        <p:txBody>
          <a:bodyPr wrap="none" rtlCol="0">
            <a:spAutoFit/>
          </a:bodyPr>
          <a:lstStyle>
            <a:defPPr>
              <a:defRPr lang="en-US"/>
            </a:defPPr>
            <a:lvl1pPr algn="ctr">
              <a:defRPr>
                <a:solidFill>
                  <a:srgbClr val="004280"/>
                </a:solidFill>
                <a:latin typeface="Neo Sans Intel" panose="020B0504020202020204" pitchFamily="34" charset="0"/>
              </a:defRPr>
            </a:lvl1pPr>
          </a:lstStyle>
          <a:p>
            <a:r>
              <a:rPr lang="en-US" dirty="0"/>
              <a:t>Telecom</a:t>
            </a:r>
          </a:p>
        </p:txBody>
      </p:sp>
      <p:sp>
        <p:nvSpPr>
          <p:cNvPr id="14" name="TextBox 13"/>
          <p:cNvSpPr txBox="1"/>
          <p:nvPr/>
        </p:nvSpPr>
        <p:spPr>
          <a:xfrm>
            <a:off x="1875153" y="1227828"/>
            <a:ext cx="1263486" cy="369332"/>
          </a:xfrm>
          <a:prstGeom prst="rect">
            <a:avLst/>
          </a:prstGeom>
          <a:noFill/>
        </p:spPr>
        <p:txBody>
          <a:bodyPr wrap="none" rtlCol="0">
            <a:spAutoFit/>
          </a:bodyPr>
          <a:lstStyle/>
          <a:p>
            <a:pPr algn="ctr"/>
            <a:r>
              <a:rPr lang="en-US" dirty="0">
                <a:solidFill>
                  <a:srgbClr val="004280"/>
                </a:solidFill>
                <a:latin typeface="Neo Sans Intel" panose="020B0504020202020204" pitchFamily="34" charset="0"/>
              </a:rPr>
              <a:t>Smart City </a:t>
            </a:r>
          </a:p>
        </p:txBody>
      </p:sp>
    </p:spTree>
    <p:extLst>
      <p:ext uri="{BB962C8B-B14F-4D97-AF65-F5344CB8AC3E}">
        <p14:creationId xmlns:p14="http://schemas.microsoft.com/office/powerpoint/2010/main" val="15022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dletts\Pictures\bootcamp covers\30168_Man server tech side_8948_5400 (853x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841" y="976942"/>
            <a:ext cx="3702161" cy="41665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p:cNvSpPr txBox="1">
            <a:spLocks/>
          </p:cNvSpPr>
          <p:nvPr/>
        </p:nvSpPr>
        <p:spPr>
          <a:xfrm>
            <a:off x="0" y="5003006"/>
            <a:ext cx="425768" cy="142875"/>
          </a:xfrm>
          <a:prstGeom prst="rect">
            <a:avLst/>
          </a:prstGeom>
        </p:spPr>
        <p:txBody>
          <a:bodyPr/>
          <a:lstStyle>
            <a:defPPr>
              <a:defRPr lang="en-US"/>
            </a:defPPr>
            <a:lvl1pPr algn="ctr" rtl="0" fontAlgn="base">
              <a:spcBef>
                <a:spcPct val="0"/>
              </a:spcBef>
              <a:spcAft>
                <a:spcPct val="0"/>
              </a:spcAft>
              <a:defRPr sz="1000" b="1" kern="1200">
                <a:solidFill>
                  <a:schemeClr val="tx1"/>
                </a:solidFill>
                <a:latin typeface="Arial" charset="0"/>
                <a:ea typeface="+mn-ea"/>
                <a:cs typeface="Arial" charset="0"/>
              </a:defRPr>
            </a:lvl1pPr>
            <a:lvl2pPr marL="457200" algn="ctr" rtl="0" fontAlgn="base">
              <a:spcBef>
                <a:spcPct val="0"/>
              </a:spcBef>
              <a:spcAft>
                <a:spcPct val="0"/>
              </a:spcAft>
              <a:defRPr sz="1000" b="1" kern="1200">
                <a:solidFill>
                  <a:schemeClr val="tx1"/>
                </a:solidFill>
                <a:latin typeface="Arial" charset="0"/>
                <a:ea typeface="+mn-ea"/>
                <a:cs typeface="Arial" charset="0"/>
              </a:defRPr>
            </a:lvl2pPr>
            <a:lvl3pPr marL="914400" algn="ctr" rtl="0" fontAlgn="base">
              <a:spcBef>
                <a:spcPct val="0"/>
              </a:spcBef>
              <a:spcAft>
                <a:spcPct val="0"/>
              </a:spcAft>
              <a:defRPr sz="1000" b="1" kern="1200">
                <a:solidFill>
                  <a:schemeClr val="tx1"/>
                </a:solidFill>
                <a:latin typeface="Arial" charset="0"/>
                <a:ea typeface="+mn-ea"/>
                <a:cs typeface="Arial" charset="0"/>
              </a:defRPr>
            </a:lvl3pPr>
            <a:lvl4pPr marL="1371600" algn="ctr" rtl="0" fontAlgn="base">
              <a:spcBef>
                <a:spcPct val="0"/>
              </a:spcBef>
              <a:spcAft>
                <a:spcPct val="0"/>
              </a:spcAft>
              <a:defRPr sz="1000" b="1" kern="1200">
                <a:solidFill>
                  <a:schemeClr val="tx1"/>
                </a:solidFill>
                <a:latin typeface="Arial" charset="0"/>
                <a:ea typeface="+mn-ea"/>
                <a:cs typeface="Arial" charset="0"/>
              </a:defRPr>
            </a:lvl4pPr>
            <a:lvl5pPr marL="1828800" algn="ctr" rtl="0" fontAlgn="base">
              <a:spcBef>
                <a:spcPct val="0"/>
              </a:spcBef>
              <a:spcAft>
                <a:spcPct val="0"/>
              </a:spcAft>
              <a:defRPr sz="1000" b="1" kern="1200">
                <a:solidFill>
                  <a:schemeClr val="tx1"/>
                </a:solidFill>
                <a:latin typeface="Arial" charset="0"/>
                <a:ea typeface="+mn-ea"/>
                <a:cs typeface="Arial" charset="0"/>
              </a:defRPr>
            </a:lvl5pPr>
            <a:lvl6pPr marL="2286000" algn="l" defTabSz="914400" rtl="0" eaLnBrk="1" latinLnBrk="0" hangingPunct="1">
              <a:defRPr sz="1000" b="1" kern="1200">
                <a:solidFill>
                  <a:schemeClr val="tx1"/>
                </a:solidFill>
                <a:latin typeface="Arial" charset="0"/>
                <a:ea typeface="+mn-ea"/>
                <a:cs typeface="Arial" charset="0"/>
              </a:defRPr>
            </a:lvl6pPr>
            <a:lvl7pPr marL="2743200" algn="l" defTabSz="914400" rtl="0" eaLnBrk="1" latinLnBrk="0" hangingPunct="1">
              <a:defRPr sz="1000" b="1" kern="1200">
                <a:solidFill>
                  <a:schemeClr val="tx1"/>
                </a:solidFill>
                <a:latin typeface="Arial" charset="0"/>
                <a:ea typeface="+mn-ea"/>
                <a:cs typeface="Arial" charset="0"/>
              </a:defRPr>
            </a:lvl7pPr>
            <a:lvl8pPr marL="3200400" algn="l" defTabSz="914400" rtl="0" eaLnBrk="1" latinLnBrk="0" hangingPunct="1">
              <a:defRPr sz="1000" b="1" kern="1200">
                <a:solidFill>
                  <a:schemeClr val="tx1"/>
                </a:solidFill>
                <a:latin typeface="Arial" charset="0"/>
                <a:ea typeface="+mn-ea"/>
                <a:cs typeface="Arial" charset="0"/>
              </a:defRPr>
            </a:lvl8pPr>
            <a:lvl9pPr marL="3657600" algn="l" defTabSz="914400" rtl="0" eaLnBrk="1" latinLnBrk="0" hangingPunct="1">
              <a:defRPr sz="1000" b="1" kern="1200">
                <a:solidFill>
                  <a:schemeClr val="tx1"/>
                </a:solidFill>
                <a:latin typeface="Arial" charset="0"/>
                <a:ea typeface="+mn-ea"/>
                <a:cs typeface="Arial" charset="0"/>
              </a:defRPr>
            </a:lvl9pPr>
          </a:lstStyle>
          <a:p>
            <a:fld id="{FD44707B-D922-47D5-BD24-D96E91B70543}" type="slidenum">
              <a:rPr lang="en-US" smtClean="0">
                <a:solidFill>
                  <a:prstClr val="black"/>
                </a:solidFill>
              </a:rPr>
              <a:pPr/>
              <a:t>3</a:t>
            </a:fld>
            <a:endParaRPr lang="en-US" dirty="0">
              <a:solidFill>
                <a:prstClr val="black"/>
              </a:solidFill>
            </a:endParaRPr>
          </a:p>
        </p:txBody>
      </p:sp>
      <p:sp>
        <p:nvSpPr>
          <p:cNvPr id="3" name="TextBox 2"/>
          <p:cNvSpPr txBox="1"/>
          <p:nvPr/>
        </p:nvSpPr>
        <p:spPr>
          <a:xfrm>
            <a:off x="595223" y="960657"/>
            <a:ext cx="4002656" cy="3293209"/>
          </a:xfrm>
          <a:prstGeom prst="rect">
            <a:avLst/>
          </a:prstGeom>
          <a:noFill/>
        </p:spPr>
        <p:txBody>
          <a:bodyPr wrap="square" rtlCol="0">
            <a:spAutoFit/>
          </a:bodyPr>
          <a:lstStyle/>
          <a:p>
            <a:r>
              <a:rPr lang="en-GB" sz="1400" b="1" dirty="0" smtClean="0">
                <a:solidFill>
                  <a:schemeClr val="bg1"/>
                </a:solidFill>
              </a:rPr>
              <a:t>Maguay </a:t>
            </a:r>
            <a:r>
              <a:rPr lang="en-GB" sz="1400" b="1" dirty="0">
                <a:solidFill>
                  <a:schemeClr val="bg1"/>
                </a:solidFill>
              </a:rPr>
              <a:t>is Intel Partner since 1998. </a:t>
            </a:r>
            <a:endParaRPr lang="en-GB" sz="1400" b="1" dirty="0" smtClean="0">
              <a:solidFill>
                <a:schemeClr val="bg1"/>
              </a:solidFill>
            </a:endParaRPr>
          </a:p>
          <a:p>
            <a:r>
              <a:rPr lang="en-GB" sz="1200" dirty="0" smtClean="0">
                <a:solidFill>
                  <a:schemeClr val="bg1"/>
                </a:solidFill>
              </a:rPr>
              <a:t>In 2000 Maguay become - </a:t>
            </a:r>
            <a:r>
              <a:rPr lang="en-GB" sz="1200" dirty="0">
                <a:solidFill>
                  <a:schemeClr val="bg1"/>
                </a:solidFill>
              </a:rPr>
              <a:t>Intel Authorized Solution Provider </a:t>
            </a:r>
            <a:endParaRPr lang="en-GB" sz="1200" dirty="0" smtClean="0">
              <a:solidFill>
                <a:schemeClr val="bg1"/>
              </a:solidFill>
            </a:endParaRPr>
          </a:p>
          <a:p>
            <a:r>
              <a:rPr lang="en-GB" sz="1200" dirty="0" smtClean="0">
                <a:solidFill>
                  <a:schemeClr val="bg1"/>
                </a:solidFill>
              </a:rPr>
              <a:t>Intel </a:t>
            </a:r>
            <a:r>
              <a:rPr lang="en-GB" sz="1200" dirty="0">
                <a:solidFill>
                  <a:schemeClr val="bg1"/>
                </a:solidFill>
              </a:rPr>
              <a:t>Technology Provider Platinum Partner </a:t>
            </a:r>
            <a:r>
              <a:rPr lang="en-GB" sz="1200" dirty="0" smtClean="0">
                <a:solidFill>
                  <a:schemeClr val="bg1"/>
                </a:solidFill>
              </a:rPr>
              <a:t>.       </a:t>
            </a:r>
          </a:p>
          <a:p>
            <a:r>
              <a:rPr lang="en-GB" sz="1200" dirty="0" smtClean="0">
                <a:solidFill>
                  <a:schemeClr val="bg1"/>
                </a:solidFill>
              </a:rPr>
              <a:t>Maguay </a:t>
            </a:r>
            <a:r>
              <a:rPr lang="en-GB" sz="1200" dirty="0">
                <a:solidFill>
                  <a:schemeClr val="bg1"/>
                </a:solidFill>
              </a:rPr>
              <a:t>fully embraced Intel concept of offering </a:t>
            </a:r>
            <a:r>
              <a:rPr lang="en-GB" sz="1200" dirty="0" smtClean="0">
                <a:solidFill>
                  <a:schemeClr val="bg1"/>
                </a:solidFill>
              </a:rPr>
              <a:t>the latest technology.</a:t>
            </a:r>
            <a:endParaRPr lang="en-GB" sz="1200" dirty="0">
              <a:solidFill>
                <a:schemeClr val="bg1"/>
              </a:solidFill>
            </a:endParaRPr>
          </a:p>
          <a:p>
            <a:r>
              <a:rPr lang="en-GB" sz="1200" dirty="0" smtClean="0">
                <a:solidFill>
                  <a:schemeClr val="bg1"/>
                </a:solidFill>
              </a:rPr>
              <a:t>In 2001 Maguay built the </a:t>
            </a:r>
            <a:r>
              <a:rPr lang="en-GB" sz="1200" dirty="0">
                <a:solidFill>
                  <a:schemeClr val="bg1"/>
                </a:solidFill>
              </a:rPr>
              <a:t>first server with 8 CPUs in Romania, </a:t>
            </a:r>
            <a:r>
              <a:rPr lang="en-GB" sz="1200" dirty="0" err="1">
                <a:solidFill>
                  <a:schemeClr val="bg1"/>
                </a:solidFill>
              </a:rPr>
              <a:t>PowerServer</a:t>
            </a:r>
            <a:r>
              <a:rPr lang="en-GB" sz="1200" dirty="0">
                <a:solidFill>
                  <a:schemeClr val="bg1"/>
                </a:solidFill>
              </a:rPr>
              <a:t> </a:t>
            </a:r>
            <a:r>
              <a:rPr lang="en-GB" sz="1200" dirty="0" smtClean="0">
                <a:solidFill>
                  <a:schemeClr val="bg1"/>
                </a:solidFill>
              </a:rPr>
              <a:t>8-way</a:t>
            </a:r>
            <a:endParaRPr lang="en-GB" sz="1200" dirty="0">
              <a:solidFill>
                <a:schemeClr val="bg1"/>
              </a:solidFill>
            </a:endParaRPr>
          </a:p>
          <a:p>
            <a:endParaRPr lang="en-GB" sz="1200" dirty="0" smtClean="0">
              <a:solidFill>
                <a:schemeClr val="bg1"/>
              </a:solidFill>
            </a:endParaRPr>
          </a:p>
          <a:p>
            <a:r>
              <a:rPr lang="en-GB" sz="1200" dirty="0" smtClean="0">
                <a:solidFill>
                  <a:schemeClr val="bg1"/>
                </a:solidFill>
              </a:rPr>
              <a:t>Maguay </a:t>
            </a:r>
            <a:r>
              <a:rPr lang="en-GB" sz="1200" dirty="0">
                <a:solidFill>
                  <a:schemeClr val="bg1"/>
                </a:solidFill>
              </a:rPr>
              <a:t>is the only Romanian partner trained and certified by Intel to provide Intel Itanium 2 </a:t>
            </a:r>
            <a:r>
              <a:rPr lang="en-GB" sz="1200" dirty="0" smtClean="0">
                <a:solidFill>
                  <a:schemeClr val="bg1"/>
                </a:solidFill>
              </a:rPr>
              <a:t>solutions</a:t>
            </a:r>
            <a:endParaRPr lang="en-GB" sz="1200" dirty="0">
              <a:solidFill>
                <a:schemeClr val="bg1"/>
              </a:solidFill>
            </a:endParaRPr>
          </a:p>
          <a:p>
            <a:r>
              <a:rPr lang="en-GB" sz="1200" dirty="0">
                <a:solidFill>
                  <a:schemeClr val="bg1"/>
                </a:solidFill>
              </a:rPr>
              <a:t> </a:t>
            </a:r>
          </a:p>
          <a:p>
            <a:r>
              <a:rPr lang="en-GB" sz="1200" dirty="0" smtClean="0">
                <a:solidFill>
                  <a:schemeClr val="bg1"/>
                </a:solidFill>
              </a:rPr>
              <a:t>In 2012 at CeBIT Intel awarded Maguay for their outstanding </a:t>
            </a:r>
            <a:r>
              <a:rPr lang="en-GB" sz="1200" dirty="0">
                <a:solidFill>
                  <a:schemeClr val="bg1"/>
                </a:solidFill>
              </a:rPr>
              <a:t>contribution to educate clients on Intel Server Technology in </a:t>
            </a:r>
            <a:r>
              <a:rPr lang="en-GB" sz="1200" dirty="0" smtClean="0">
                <a:solidFill>
                  <a:schemeClr val="bg1"/>
                </a:solidFill>
              </a:rPr>
              <a:t>Romania. </a:t>
            </a:r>
          </a:p>
          <a:p>
            <a:r>
              <a:rPr lang="en-GB" sz="1200" dirty="0" smtClean="0">
                <a:solidFill>
                  <a:schemeClr val="bg1"/>
                </a:solidFill>
              </a:rPr>
              <a:t>In 2012 Maguay  launched The </a:t>
            </a:r>
            <a:r>
              <a:rPr lang="en-GB" sz="1200" dirty="0">
                <a:solidFill>
                  <a:schemeClr val="bg1"/>
                </a:solidFill>
              </a:rPr>
              <a:t>first </a:t>
            </a:r>
            <a:r>
              <a:rPr lang="en-GB" sz="1200" dirty="0" err="1" smtClean="0">
                <a:solidFill>
                  <a:schemeClr val="bg1"/>
                </a:solidFill>
              </a:rPr>
              <a:t>Ultrabook</a:t>
            </a:r>
            <a:r>
              <a:rPr lang="en-GB" sz="1200" dirty="0" smtClean="0">
                <a:solidFill>
                  <a:schemeClr val="bg1"/>
                </a:solidFill>
              </a:rPr>
              <a:t> </a:t>
            </a:r>
            <a:r>
              <a:rPr lang="en-GB" sz="1200" dirty="0">
                <a:solidFill>
                  <a:schemeClr val="bg1"/>
                </a:solidFill>
              </a:rPr>
              <a:t>PC in CEE region Maguay  </a:t>
            </a:r>
            <a:r>
              <a:rPr lang="en-GB" sz="1200" dirty="0" err="1">
                <a:solidFill>
                  <a:schemeClr val="bg1"/>
                </a:solidFill>
              </a:rPr>
              <a:t>MyWay</a:t>
            </a:r>
            <a:r>
              <a:rPr lang="en-GB" sz="1200" dirty="0">
                <a:solidFill>
                  <a:schemeClr val="bg1"/>
                </a:solidFill>
              </a:rPr>
              <a:t> U1401i in 2012.</a:t>
            </a:r>
          </a:p>
          <a:p>
            <a:endParaRPr lang="en-GB" sz="1400" dirty="0" smtClean="0">
              <a:solidFill>
                <a:schemeClr val="bg1"/>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23" y="371255"/>
            <a:ext cx="3204681" cy="43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2353" y="4150519"/>
            <a:ext cx="1075526" cy="99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879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49848"/>
            <a:ext cx="5438080" cy="1070952"/>
          </a:xfrm>
        </p:spPr>
        <p:txBody>
          <a:bodyPr>
            <a:normAutofit/>
          </a:bodyPr>
          <a:lstStyle/>
          <a:p>
            <a:r>
              <a:rPr lang="en-US" dirty="0" smtClean="0"/>
              <a:t>Intel Datacenter Ingredients for Big Data Solutions</a:t>
            </a:r>
            <a:endParaRPr lang="en-US" dirty="0"/>
          </a:p>
        </p:txBody>
      </p:sp>
      <p:sp>
        <p:nvSpPr>
          <p:cNvPr id="24" name="Rounded Rectangle 23"/>
          <p:cNvSpPr/>
          <p:nvPr/>
        </p:nvSpPr>
        <p:spPr>
          <a:xfrm>
            <a:off x="283875" y="1554754"/>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26" name="TextBox 25"/>
          <p:cNvSpPr txBox="1"/>
          <p:nvPr/>
        </p:nvSpPr>
        <p:spPr>
          <a:xfrm>
            <a:off x="439588" y="2483342"/>
            <a:ext cx="2348198" cy="265457"/>
          </a:xfrm>
          <a:prstGeom prst="rect">
            <a:avLst/>
          </a:prstGeom>
          <a:noFill/>
        </p:spPr>
        <p:txBody>
          <a:bodyPr wrap="square" rtlCol="0">
            <a:spAutoFit/>
          </a:bodyPr>
          <a:lstStyle/>
          <a:p>
            <a:pPr algn="ctr"/>
            <a:r>
              <a:rPr lang="en-US" sz="1125" i="1" dirty="0">
                <a:solidFill>
                  <a:schemeClr val="bg1"/>
                </a:solidFill>
                <a:effectLst>
                  <a:outerShdw blurRad="38100" dist="38100" dir="2700000" algn="tl">
                    <a:srgbClr val="000000">
                      <a:alpha val="43137"/>
                    </a:srgbClr>
                  </a:outerShdw>
                </a:effectLst>
              </a:rPr>
              <a:t>EPSD  Big Data  Systems</a:t>
            </a:r>
          </a:p>
        </p:txBody>
      </p:sp>
      <p:sp>
        <p:nvSpPr>
          <p:cNvPr id="28" name="Rounded Rectangle 27"/>
          <p:cNvSpPr/>
          <p:nvPr/>
        </p:nvSpPr>
        <p:spPr>
          <a:xfrm>
            <a:off x="6132748" y="1547717"/>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0" name="TextBox 29"/>
          <p:cNvSpPr txBox="1"/>
          <p:nvPr/>
        </p:nvSpPr>
        <p:spPr>
          <a:xfrm>
            <a:off x="6676005" y="2483342"/>
            <a:ext cx="1611339"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Big Data Software</a:t>
            </a:r>
          </a:p>
        </p:txBody>
      </p:sp>
      <p:sp>
        <p:nvSpPr>
          <p:cNvPr id="32" name="Rounded Rectangle 31"/>
          <p:cNvSpPr/>
          <p:nvPr/>
        </p:nvSpPr>
        <p:spPr>
          <a:xfrm>
            <a:off x="3206193" y="1554754"/>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3" name="Rounded Rectangle 32"/>
          <p:cNvSpPr/>
          <p:nvPr/>
        </p:nvSpPr>
        <p:spPr>
          <a:xfrm>
            <a:off x="283875" y="3466886"/>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35" name="TextBox 34"/>
          <p:cNvSpPr txBox="1"/>
          <p:nvPr/>
        </p:nvSpPr>
        <p:spPr>
          <a:xfrm>
            <a:off x="541735" y="4422154"/>
            <a:ext cx="2143906" cy="248145"/>
          </a:xfrm>
          <a:prstGeom prst="rect">
            <a:avLst/>
          </a:prstGeom>
          <a:noFill/>
        </p:spPr>
        <p:txBody>
          <a:bodyPr wrap="square" rtlCol="0">
            <a:spAutoFit/>
          </a:bodyPr>
          <a:lstStyle/>
          <a:p>
            <a:pPr algn="ctr" fontAlgn="base">
              <a:lnSpc>
                <a:spcPct val="90000"/>
              </a:lnSpc>
              <a:spcBef>
                <a:spcPts val="268"/>
              </a:spcBef>
              <a:defRPr/>
            </a:pPr>
            <a:r>
              <a:rPr lang="en-US" sz="1125" i="1" dirty="0">
                <a:solidFill>
                  <a:prstClr val="white"/>
                </a:solidFill>
                <a:effectLst>
                  <a:outerShdw blurRad="38100" dist="38100" dir="2700000" algn="tl">
                    <a:srgbClr val="000000">
                      <a:alpha val="43137"/>
                    </a:srgbClr>
                  </a:outerShdw>
                </a:effectLst>
                <a:latin typeface="Neo Sans Intel" pitchFamily="34" charset="0"/>
              </a:rPr>
              <a:t>Intel®</a:t>
            </a:r>
            <a:r>
              <a:rPr lang="en-US" sz="1125" i="1" dirty="0">
                <a:solidFill>
                  <a:schemeClr val="bg1"/>
                </a:solidFill>
                <a:effectLst>
                  <a:outerShdw blurRad="38100" dist="38100" dir="2700000" algn="tl">
                    <a:srgbClr val="000000">
                      <a:alpha val="43137"/>
                    </a:srgbClr>
                  </a:outerShdw>
                </a:effectLst>
              </a:rPr>
              <a:t> 10G/40G Switch  &amp; NIC</a:t>
            </a:r>
          </a:p>
        </p:txBody>
      </p:sp>
      <p:sp>
        <p:nvSpPr>
          <p:cNvPr id="41" name="Rounded Rectangle 40"/>
          <p:cNvSpPr/>
          <p:nvPr/>
        </p:nvSpPr>
        <p:spPr>
          <a:xfrm>
            <a:off x="6132748" y="3466886"/>
            <a:ext cx="268306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42" name="TextBox 41"/>
          <p:cNvSpPr txBox="1"/>
          <p:nvPr/>
        </p:nvSpPr>
        <p:spPr>
          <a:xfrm>
            <a:off x="6421811" y="4404841"/>
            <a:ext cx="2077813"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SSD and Caching Software</a:t>
            </a:r>
          </a:p>
        </p:txBody>
      </p:sp>
      <p:sp>
        <p:nvSpPr>
          <p:cNvPr id="43" name="Rounded Rectangle 42"/>
          <p:cNvSpPr/>
          <p:nvPr/>
        </p:nvSpPr>
        <p:spPr>
          <a:xfrm>
            <a:off x="3206193" y="3466886"/>
            <a:ext cx="2659626" cy="1182393"/>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44" name="TextBox 43"/>
          <p:cNvSpPr txBox="1"/>
          <p:nvPr/>
        </p:nvSpPr>
        <p:spPr>
          <a:xfrm>
            <a:off x="3370323" y="2483342"/>
            <a:ext cx="2331369" cy="265457"/>
          </a:xfrm>
          <a:prstGeom prst="rect">
            <a:avLst/>
          </a:prstGeom>
          <a:noFill/>
        </p:spPr>
        <p:txBody>
          <a:bodyPr wrap="square" rtlCol="0">
            <a:spAutoFit/>
          </a:bodyPr>
          <a:lstStyle/>
          <a:p>
            <a:pPr algn="ctr"/>
            <a:r>
              <a:rPr lang="en-US" sz="1125" i="1" dirty="0">
                <a:solidFill>
                  <a:prstClr val="white"/>
                </a:solidFill>
                <a:effectLst>
                  <a:outerShdw blurRad="38100" dist="38100" dir="2700000" algn="tl">
                    <a:srgbClr val="000000">
                      <a:alpha val="43137"/>
                    </a:srgbClr>
                  </a:outerShdw>
                </a:effectLst>
              </a:rPr>
              <a:t>Intel® Xeon®  and Xeon PHI</a:t>
            </a:r>
          </a:p>
        </p:txBody>
      </p:sp>
      <p:sp>
        <p:nvSpPr>
          <p:cNvPr id="45" name="TextBox 44"/>
          <p:cNvSpPr txBox="1"/>
          <p:nvPr/>
        </p:nvSpPr>
        <p:spPr>
          <a:xfrm>
            <a:off x="3645378" y="4404841"/>
            <a:ext cx="1781257" cy="265457"/>
          </a:xfrm>
          <a:prstGeom prst="rect">
            <a:avLst/>
          </a:prstGeom>
          <a:noFill/>
        </p:spPr>
        <p:txBody>
          <a:bodyPr wrap="none" rtlCol="0">
            <a:spAutoFit/>
          </a:bodyPr>
          <a:lstStyle/>
          <a:p>
            <a:pPr algn="ctr"/>
            <a:r>
              <a:rPr lang="en-US" sz="1125" i="1" dirty="0">
                <a:solidFill>
                  <a:schemeClr val="bg1"/>
                </a:solidFill>
                <a:effectLst>
                  <a:outerShdw blurRad="38100" dist="38100" dir="2700000" algn="tl">
                    <a:srgbClr val="000000">
                      <a:alpha val="43137"/>
                    </a:srgbClr>
                  </a:outerShdw>
                </a:effectLst>
              </a:rPr>
              <a:t>Intel® Xeon® based Storage</a:t>
            </a:r>
          </a:p>
        </p:txBody>
      </p:sp>
      <p:sp>
        <p:nvSpPr>
          <p:cNvPr id="47" name="TextBox 46"/>
          <p:cNvSpPr txBox="1"/>
          <p:nvPr/>
        </p:nvSpPr>
        <p:spPr>
          <a:xfrm>
            <a:off x="406599" y="2931924"/>
            <a:ext cx="8286120" cy="400110"/>
          </a:xfrm>
          <a:prstGeom prst="rect">
            <a:avLst/>
          </a:prstGeom>
          <a:noFill/>
        </p:spPr>
        <p:txBody>
          <a:bodyPr wrap="square" rtlCol="0">
            <a:spAutoFit/>
          </a:bodyPr>
          <a:lstStyle>
            <a:defPPr>
              <a:defRPr lang="en-US"/>
            </a:defPPr>
            <a:lvl1pPr algn="ctr">
              <a:defRPr sz="1600">
                <a:solidFill>
                  <a:srgbClr val="0071C5"/>
                </a:solidFill>
                <a:latin typeface="Neo Sans Intel Medium"/>
              </a:defRPr>
            </a:lvl1pPr>
          </a:lstStyle>
          <a:p>
            <a:r>
              <a:rPr lang="en-US" sz="2000" dirty="0" smtClean="0"/>
              <a:t>Intel® </a:t>
            </a:r>
            <a:r>
              <a:rPr lang="en-US" sz="2000" dirty="0"/>
              <a:t>Distribution for </a:t>
            </a:r>
            <a:r>
              <a:rPr lang="en-US" sz="2000" dirty="0" smtClean="0"/>
              <a:t>Apache* Hadoop</a:t>
            </a:r>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910" y="1777553"/>
            <a:ext cx="866983" cy="662631"/>
          </a:xfrm>
          <a:prstGeom prst="rect">
            <a:avLst/>
          </a:prstGeom>
        </p:spPr>
      </p:pic>
      <p:pic>
        <p:nvPicPr>
          <p:cNvPr id="21"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120" y="1779896"/>
            <a:ext cx="866983" cy="657947"/>
          </a:xfrm>
          <a:prstGeom prst="rect">
            <a:avLst/>
          </a:prstGeom>
        </p:spPr>
      </p:pic>
      <p:pic>
        <p:nvPicPr>
          <p:cNvPr id="2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399" y="3679596"/>
            <a:ext cx="1069210" cy="633772"/>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descr="Intel Cache Acceleratio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600" y="3674560"/>
            <a:ext cx="1057148" cy="643847"/>
          </a:xfrm>
          <a:prstGeom prst="rect">
            <a:avLst/>
          </a:prstGeom>
          <a:noFill/>
          <a:ln>
            <a:noFill/>
          </a:ln>
          <a:effectLst>
            <a:outerShdw blurRad="292100" dist="139700" dir="2700000" algn="ctr" rotWithShape="0">
              <a:srgbClr val="000000">
                <a:alpha val="65000"/>
              </a:srgbClr>
            </a:outerShdw>
          </a:effectLst>
          <a:extLst/>
        </p:spPr>
      </p:pic>
      <p:pic>
        <p:nvPicPr>
          <p:cNvPr id="36" name="Picture 4" descr="Z:\CBM\Marketing_Plans_&amp;_Collateral\Photo_Gallery\Bromolow_Romley\Bobcat_Peak\BCatPk_WshTray_45_noHS_9705.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7823" y="1646191"/>
            <a:ext cx="1014563" cy="811651"/>
          </a:xfrm>
          <a:prstGeom prst="rect">
            <a:avLst/>
          </a:prstGeom>
          <a:noFill/>
          <a:ln>
            <a:noFill/>
          </a:ln>
          <a:effectLst>
            <a:glow rad="101600">
              <a:schemeClr val="accent1">
                <a:satMod val="175000"/>
                <a:alpha val="40000"/>
              </a:schemeClr>
            </a:glow>
            <a:outerShdw blurRad="292100" dist="139700" dir="2700000" algn="ctr" rotWithShape="0">
              <a:srgbClr val="000000">
                <a:alpha val="65000"/>
              </a:srgbClr>
            </a:outerShdw>
          </a:effectLst>
          <a:extLst/>
        </p:spPr>
      </p:pic>
      <p:pic>
        <p:nvPicPr>
          <p:cNvPr id="3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805" y="1682325"/>
            <a:ext cx="1640350" cy="78421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8646" y="3651153"/>
            <a:ext cx="935144" cy="690658"/>
          </a:xfrm>
          <a:prstGeom prst="rect">
            <a:avLst/>
          </a:prstGeom>
          <a:noFill/>
          <a:ln>
            <a:noFill/>
          </a:ln>
          <a:effectLst>
            <a:outerShdw blurRad="292100" dist="139700" dir="2700000" algn="ctr" rotWithShape="0">
              <a:srgbClr val="000000">
                <a:alpha val="65000"/>
              </a:srgbClr>
            </a:outerShdw>
          </a:effectLst>
        </p:spPr>
      </p:pic>
      <p:pic>
        <p:nvPicPr>
          <p:cNvPr id="39" name="Picture 38" descr="SeaCliffTOpen_0302FF57.jpg"/>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13689" y="3660314"/>
            <a:ext cx="1134199" cy="643847"/>
          </a:xfrm>
          <a:prstGeom prst="rect">
            <a:avLst/>
          </a:prstGeom>
          <a:noFill/>
          <a:ln>
            <a:noFill/>
          </a:ln>
          <a:effectLst>
            <a:outerShdw blurRad="292100" dist="139700" dir="2700000" algn="ctr" rotWithShape="0">
              <a:srgbClr val="000000">
                <a:alpha val="65000"/>
              </a:srgbClr>
            </a:outerShdw>
          </a:effectLst>
        </p:spPr>
      </p:pic>
      <p:grpSp>
        <p:nvGrpSpPr>
          <p:cNvPr id="5" name="Group 4"/>
          <p:cNvGrpSpPr/>
          <p:nvPr/>
        </p:nvGrpSpPr>
        <p:grpSpPr>
          <a:xfrm>
            <a:off x="6286578" y="3514553"/>
            <a:ext cx="1272216" cy="899080"/>
            <a:chOff x="9932276" y="5762759"/>
            <a:chExt cx="1728411" cy="1118906"/>
          </a:xfrm>
          <a:noFill/>
          <a:effectLst>
            <a:outerShdw blurRad="292100" dist="139700" dir="2700000" algn="ctr" rotWithShape="0">
              <a:srgbClr val="000000">
                <a:alpha val="65000"/>
              </a:srgbClr>
            </a:outerShdw>
          </a:effectLst>
        </p:grpSpPr>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93857" y="5762759"/>
              <a:ext cx="866830" cy="618075"/>
            </a:xfrm>
            <a:prstGeom prst="rect">
              <a:avLst/>
            </a:prstGeom>
            <a:grpFill/>
            <a:ln>
              <a:noFill/>
            </a:ln>
          </p:spPr>
        </p:pic>
        <p:pic>
          <p:nvPicPr>
            <p:cNvPr id="40" name="Picture 2" descr="C:\Users\rjheiler\Documents\SSD\720\Promotion\Photos\RAMSDALE - Front_Tilt_Left.png"/>
            <p:cNvPicPr>
              <a:picLocks noChangeAspect="1" noChangeArrowheads="1"/>
            </p:cNvPicPr>
            <p:nvPr/>
          </p:nvPicPr>
          <p:blipFill>
            <a:blip r:embed="rId12" cstate="print"/>
            <a:srcRect/>
            <a:stretch>
              <a:fillRect/>
            </a:stretch>
          </p:blipFill>
          <p:spPr bwMode="auto">
            <a:xfrm>
              <a:off x="9932276" y="6303225"/>
              <a:ext cx="1111550" cy="578440"/>
            </a:xfrm>
            <a:prstGeom prst="rect">
              <a:avLst/>
            </a:prstGeom>
            <a:grpFill/>
            <a:ln>
              <a:noFill/>
            </a:ln>
          </p:spPr>
        </p:pic>
      </p:grpSp>
      <p:pic>
        <p:nvPicPr>
          <p:cNvPr id="48"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4444" y="1630622"/>
            <a:ext cx="1979674" cy="85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274278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ed Rectangle 126"/>
          <p:cNvSpPr/>
          <p:nvPr/>
        </p:nvSpPr>
        <p:spPr bwMode="auto">
          <a:xfrm>
            <a:off x="205687" y="1256046"/>
            <a:ext cx="8579657" cy="582160"/>
          </a:xfrm>
          <a:prstGeom prst="roundRect">
            <a:avLst>
              <a:gd name="adj" fmla="val 10513"/>
            </a:avLst>
          </a:prstGeom>
          <a:gradFill flip="none" rotWithShape="1">
            <a:gsLst>
              <a:gs pos="0">
                <a:schemeClr val="bg1"/>
              </a:gs>
              <a:gs pos="100000">
                <a:schemeClr val="bg2">
                  <a:lumMod val="60000"/>
                  <a:lumOff val="40000"/>
                </a:schemeClr>
              </a:gs>
            </a:gsLst>
            <a:path path="circle">
              <a:fillToRect l="50000" t="50000" r="50000" b="50000"/>
            </a:path>
            <a:tileRect/>
          </a:gradFill>
          <a:ln>
            <a:solidFill>
              <a:srgbClr val="FFFFFF"/>
            </a:solidFill>
            <a:headEnd/>
            <a:tailEn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none" anchor="ctr"/>
          <a:lstStyle/>
          <a:p>
            <a:pPr algn="ctr" eaLnBrk="0" hangingPunct="0">
              <a:lnSpc>
                <a:spcPct val="80000"/>
              </a:lnSpc>
              <a:spcBef>
                <a:spcPct val="50000"/>
              </a:spcBef>
            </a:pPr>
            <a:endParaRPr lang="en-US" sz="2000" b="1" baseline="30000" dirty="0">
              <a:solidFill>
                <a:schemeClr val="tx2"/>
              </a:solidFill>
              <a:latin typeface="Neo Sans Intel" pitchFamily="34" charset="0"/>
            </a:endParaRPr>
          </a:p>
        </p:txBody>
      </p:sp>
      <p:sp>
        <p:nvSpPr>
          <p:cNvPr id="136" name="Rounded Rectangle 135"/>
          <p:cNvSpPr/>
          <p:nvPr/>
        </p:nvSpPr>
        <p:spPr bwMode="auto">
          <a:xfrm>
            <a:off x="205687" y="1925739"/>
            <a:ext cx="8579657" cy="582160"/>
          </a:xfrm>
          <a:prstGeom prst="roundRect">
            <a:avLst>
              <a:gd name="adj" fmla="val 10513"/>
            </a:avLst>
          </a:prstGeom>
          <a:gradFill flip="none" rotWithShape="1">
            <a:gsLst>
              <a:gs pos="0">
                <a:schemeClr val="bg1"/>
              </a:gs>
              <a:gs pos="100000">
                <a:schemeClr val="bg2">
                  <a:lumMod val="60000"/>
                  <a:lumOff val="40000"/>
                </a:schemeClr>
              </a:gs>
            </a:gsLst>
            <a:path path="circle">
              <a:fillToRect l="50000" t="50000" r="50000" b="50000"/>
            </a:path>
            <a:tileRect/>
          </a:gradFill>
          <a:ln>
            <a:solidFill>
              <a:srgbClr val="FFFFFF"/>
            </a:solidFill>
            <a:headEnd/>
            <a:tailEn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none" anchor="ctr"/>
          <a:lstStyle/>
          <a:p>
            <a:pPr algn="ctr" eaLnBrk="0" hangingPunct="0">
              <a:lnSpc>
                <a:spcPct val="80000"/>
              </a:lnSpc>
              <a:spcBef>
                <a:spcPct val="50000"/>
              </a:spcBef>
            </a:pPr>
            <a:endParaRPr lang="en-US" sz="2000" b="1" baseline="30000" dirty="0">
              <a:solidFill>
                <a:schemeClr val="tx2"/>
              </a:solidFill>
              <a:latin typeface="Neo Sans Intel" pitchFamily="34" charset="0"/>
            </a:endParaRPr>
          </a:p>
        </p:txBody>
      </p:sp>
      <p:sp>
        <p:nvSpPr>
          <p:cNvPr id="137" name="Rounded Rectangle 136"/>
          <p:cNvSpPr/>
          <p:nvPr/>
        </p:nvSpPr>
        <p:spPr bwMode="auto">
          <a:xfrm>
            <a:off x="205687" y="2595429"/>
            <a:ext cx="8579657" cy="582160"/>
          </a:xfrm>
          <a:prstGeom prst="roundRect">
            <a:avLst>
              <a:gd name="adj" fmla="val 10513"/>
            </a:avLst>
          </a:prstGeom>
          <a:gradFill flip="none" rotWithShape="1">
            <a:gsLst>
              <a:gs pos="0">
                <a:schemeClr val="bg1"/>
              </a:gs>
              <a:gs pos="100000">
                <a:schemeClr val="bg2">
                  <a:lumMod val="60000"/>
                  <a:lumOff val="40000"/>
                </a:schemeClr>
              </a:gs>
            </a:gsLst>
            <a:path path="circle">
              <a:fillToRect l="50000" t="50000" r="50000" b="50000"/>
            </a:path>
            <a:tileRect/>
          </a:gradFill>
          <a:ln>
            <a:solidFill>
              <a:srgbClr val="FFFFFF"/>
            </a:solidFill>
            <a:headEnd/>
            <a:tailEn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none" anchor="ctr"/>
          <a:lstStyle/>
          <a:p>
            <a:pPr algn="ctr" eaLnBrk="0" hangingPunct="0">
              <a:lnSpc>
                <a:spcPct val="80000"/>
              </a:lnSpc>
              <a:spcBef>
                <a:spcPct val="50000"/>
              </a:spcBef>
            </a:pPr>
            <a:endParaRPr lang="en-US" sz="2000" b="1" baseline="30000" dirty="0">
              <a:solidFill>
                <a:schemeClr val="tx2"/>
              </a:solidFill>
              <a:latin typeface="Neo Sans Intel" pitchFamily="34" charset="0"/>
            </a:endParaRPr>
          </a:p>
        </p:txBody>
      </p:sp>
      <p:sp>
        <p:nvSpPr>
          <p:cNvPr id="138" name="Rounded Rectangle 137"/>
          <p:cNvSpPr/>
          <p:nvPr/>
        </p:nvSpPr>
        <p:spPr bwMode="auto">
          <a:xfrm>
            <a:off x="205687" y="3265122"/>
            <a:ext cx="8579657" cy="582160"/>
          </a:xfrm>
          <a:prstGeom prst="roundRect">
            <a:avLst>
              <a:gd name="adj" fmla="val 10513"/>
            </a:avLst>
          </a:prstGeom>
          <a:gradFill flip="none" rotWithShape="1">
            <a:gsLst>
              <a:gs pos="0">
                <a:schemeClr val="bg1"/>
              </a:gs>
              <a:gs pos="100000">
                <a:schemeClr val="bg2">
                  <a:lumMod val="60000"/>
                  <a:lumOff val="40000"/>
                </a:schemeClr>
              </a:gs>
            </a:gsLst>
            <a:path path="circle">
              <a:fillToRect l="50000" t="50000" r="50000" b="50000"/>
            </a:path>
            <a:tileRect/>
          </a:gradFill>
          <a:ln>
            <a:solidFill>
              <a:srgbClr val="FFFFFF"/>
            </a:solidFill>
            <a:headEnd/>
            <a:tailEn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none" anchor="ctr"/>
          <a:lstStyle/>
          <a:p>
            <a:pPr algn="ctr" eaLnBrk="0" hangingPunct="0">
              <a:lnSpc>
                <a:spcPct val="80000"/>
              </a:lnSpc>
              <a:spcBef>
                <a:spcPct val="50000"/>
              </a:spcBef>
            </a:pPr>
            <a:endParaRPr lang="en-US" sz="2000" b="1" baseline="30000" dirty="0">
              <a:solidFill>
                <a:schemeClr val="tx2"/>
              </a:solidFill>
              <a:latin typeface="Neo Sans Intel" pitchFamily="34" charset="0"/>
            </a:endParaRPr>
          </a:p>
        </p:txBody>
      </p:sp>
      <p:sp>
        <p:nvSpPr>
          <p:cNvPr id="121" name="TextBox 120"/>
          <p:cNvSpPr txBox="1"/>
          <p:nvPr/>
        </p:nvSpPr>
        <p:spPr>
          <a:xfrm rot="16200000">
            <a:off x="73286" y="1449857"/>
            <a:ext cx="716863" cy="210058"/>
          </a:xfrm>
          <a:prstGeom prst="rect">
            <a:avLst/>
          </a:prstGeom>
          <a:noFill/>
        </p:spPr>
        <p:txBody>
          <a:bodyPr wrap="none" rtlCol="0">
            <a:spAutoFit/>
          </a:bodyPr>
          <a:lstStyle>
            <a:defPPr>
              <a:defRPr lang="en-US"/>
            </a:defPPr>
            <a:lvl1pPr algn="ctr">
              <a:lnSpc>
                <a:spcPct val="85000"/>
              </a:lnSpc>
              <a:defRPr sz="1000">
                <a:solidFill>
                  <a:schemeClr val="tx1"/>
                </a:solidFill>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900" spc="-50" dirty="0">
                <a:latin typeface="Neo Sans Intel Medium" pitchFamily="34" charset="0"/>
              </a:rPr>
              <a:t>Responsive</a:t>
            </a:r>
          </a:p>
        </p:txBody>
      </p:sp>
      <p:sp>
        <p:nvSpPr>
          <p:cNvPr id="122" name="TextBox 121"/>
          <p:cNvSpPr txBox="1"/>
          <p:nvPr/>
        </p:nvSpPr>
        <p:spPr>
          <a:xfrm rot="16200000">
            <a:off x="118969" y="2057288"/>
            <a:ext cx="625492" cy="327782"/>
          </a:xfrm>
          <a:prstGeom prst="rect">
            <a:avLst/>
          </a:prstGeom>
          <a:noFill/>
        </p:spPr>
        <p:txBody>
          <a:bodyPr wrap="none" rtlCol="0">
            <a:spAutoFit/>
          </a:bodyPr>
          <a:lstStyle/>
          <a:p>
            <a:pPr algn="ctr">
              <a:lnSpc>
                <a:spcPct val="85000"/>
              </a:lnSpc>
            </a:pPr>
            <a:r>
              <a:rPr lang="en-US" sz="900" dirty="0" smtClean="0">
                <a:effectLst/>
                <a:latin typeface="Neo Sans Intel Medium" pitchFamily="34" charset="0"/>
              </a:rPr>
              <a:t>Energy</a:t>
            </a:r>
            <a:br>
              <a:rPr lang="en-US" sz="900" dirty="0" smtClean="0">
                <a:effectLst/>
                <a:latin typeface="Neo Sans Intel Medium" pitchFamily="34" charset="0"/>
              </a:rPr>
            </a:br>
            <a:r>
              <a:rPr lang="en-US" sz="900" dirty="0" smtClean="0">
                <a:effectLst/>
                <a:latin typeface="Neo Sans Intel Medium" pitchFamily="34" charset="0"/>
              </a:rPr>
              <a:t>Efficient</a:t>
            </a:r>
            <a:endParaRPr lang="en-US" sz="900" dirty="0">
              <a:effectLst/>
              <a:latin typeface="Neo Sans Intel Medium" pitchFamily="34" charset="0"/>
            </a:endParaRPr>
          </a:p>
        </p:txBody>
      </p:sp>
      <p:sp>
        <p:nvSpPr>
          <p:cNvPr id="125" name="TextBox 124"/>
          <p:cNvSpPr txBox="1"/>
          <p:nvPr/>
        </p:nvSpPr>
        <p:spPr>
          <a:xfrm rot="16200000">
            <a:off x="89316" y="3391703"/>
            <a:ext cx="684803" cy="327782"/>
          </a:xfrm>
          <a:prstGeom prst="rect">
            <a:avLst/>
          </a:prstGeom>
          <a:noFill/>
        </p:spPr>
        <p:txBody>
          <a:bodyPr wrap="none" rtlCol="0">
            <a:spAutoFit/>
          </a:bodyPr>
          <a:lstStyle/>
          <a:p>
            <a:pPr algn="ctr">
              <a:lnSpc>
                <a:spcPct val="85000"/>
              </a:lnSpc>
            </a:pPr>
            <a:r>
              <a:rPr lang="en-US" sz="900" dirty="0" smtClean="0">
                <a:effectLst/>
                <a:latin typeface="Neo Sans Intel Medium" pitchFamily="34" charset="0"/>
              </a:rPr>
              <a:t>High</a:t>
            </a:r>
            <a:br>
              <a:rPr lang="en-US" sz="900" dirty="0" smtClean="0">
                <a:effectLst/>
                <a:latin typeface="Neo Sans Intel Medium" pitchFamily="34" charset="0"/>
              </a:rPr>
            </a:br>
            <a:r>
              <a:rPr lang="en-US" sz="900" spc="-50" dirty="0" smtClean="0">
                <a:effectLst/>
                <a:latin typeface="Neo Sans Intel Medium" pitchFamily="34" charset="0"/>
              </a:rPr>
              <a:t>Availability</a:t>
            </a:r>
            <a:endParaRPr lang="en-US" sz="900" spc="-50" dirty="0">
              <a:effectLst/>
              <a:latin typeface="Neo Sans Intel Medium" pitchFamily="34" charset="0"/>
            </a:endParaRPr>
          </a:p>
        </p:txBody>
      </p:sp>
      <p:sp>
        <p:nvSpPr>
          <p:cNvPr id="126" name="TextBox 125"/>
          <p:cNvSpPr txBox="1"/>
          <p:nvPr/>
        </p:nvSpPr>
        <p:spPr>
          <a:xfrm rot="16200000">
            <a:off x="163052" y="2768256"/>
            <a:ext cx="537328" cy="230832"/>
          </a:xfrm>
          <a:prstGeom prst="rect">
            <a:avLst/>
          </a:prstGeom>
          <a:noFill/>
        </p:spPr>
        <p:txBody>
          <a:bodyPr wrap="none" rtlCol="0">
            <a:spAutoFit/>
          </a:bodyPr>
          <a:lstStyle/>
          <a:p>
            <a:pPr algn="ctr"/>
            <a:r>
              <a:rPr lang="en-US" sz="900" dirty="0" smtClean="0">
                <a:effectLst/>
                <a:latin typeface="Neo Sans Intel Medium" pitchFamily="34" charset="0"/>
              </a:rPr>
              <a:t>Secure</a:t>
            </a:r>
            <a:endParaRPr lang="en-US" sz="900" dirty="0">
              <a:effectLst/>
              <a:latin typeface="Neo Sans Intel Medium" pitchFamily="34" charset="0"/>
            </a:endParaRPr>
          </a:p>
        </p:txBody>
      </p:sp>
      <p:sp>
        <p:nvSpPr>
          <p:cNvPr id="38" name="Rounded Rectangle 37"/>
          <p:cNvSpPr/>
          <p:nvPr/>
        </p:nvSpPr>
        <p:spPr bwMode="auto">
          <a:xfrm>
            <a:off x="220115" y="3934814"/>
            <a:ext cx="8577072" cy="574181"/>
          </a:xfrm>
          <a:prstGeom prst="roundRect">
            <a:avLst>
              <a:gd name="adj" fmla="val 6053"/>
            </a:avLst>
          </a:prstGeom>
          <a:gradFill flip="none" rotWithShape="1">
            <a:gsLst>
              <a:gs pos="0">
                <a:schemeClr val="bg1"/>
              </a:gs>
              <a:gs pos="100000">
                <a:schemeClr val="bg2">
                  <a:lumMod val="60000"/>
                  <a:lumOff val="40000"/>
                </a:schemeClr>
              </a:gs>
            </a:gsLst>
            <a:path path="circle">
              <a:fillToRect l="50000" t="50000" r="50000" b="50000"/>
            </a:path>
            <a:tileRect/>
          </a:gradFill>
          <a:ln>
            <a:solidFill>
              <a:srgbClr val="FFFFFF"/>
            </a:solidFill>
            <a:headEnd/>
            <a:tailEn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none" tIns="0" bIns="0" anchor="ctr"/>
          <a:lstStyle/>
          <a:p>
            <a:pPr algn="ctr" eaLnBrk="0" hangingPunct="0">
              <a:lnSpc>
                <a:spcPct val="90000"/>
              </a:lnSpc>
              <a:spcBef>
                <a:spcPct val="50000"/>
              </a:spcBef>
            </a:pPr>
            <a:r>
              <a:rPr lang="en-US" sz="1400" dirty="0">
                <a:solidFill>
                  <a:schemeClr val="tx2">
                    <a:lumMod val="50000"/>
                  </a:schemeClr>
                </a:solidFill>
                <a:latin typeface="+mj-lt"/>
              </a:rPr>
              <a:t>Intel’s </a:t>
            </a:r>
            <a:r>
              <a:rPr lang="en-US" sz="1400" dirty="0" smtClean="0">
                <a:solidFill>
                  <a:schemeClr val="tx2">
                    <a:lumMod val="50000"/>
                  </a:schemeClr>
                </a:solidFill>
                <a:latin typeface="+mj-lt"/>
              </a:rPr>
              <a:t>Foundational Technologies Offer Advanced Solutions for Big data Analytics</a:t>
            </a:r>
            <a:endParaRPr lang="en-US" dirty="0">
              <a:solidFill>
                <a:schemeClr val="tx2">
                  <a:lumMod val="50000"/>
                </a:schemeClr>
              </a:solidFill>
              <a:latin typeface="+mj-lt"/>
            </a:endParaRPr>
          </a:p>
        </p:txBody>
      </p:sp>
      <p:sp>
        <p:nvSpPr>
          <p:cNvPr id="119" name="TextBox 118"/>
          <p:cNvSpPr txBox="1"/>
          <p:nvPr/>
        </p:nvSpPr>
        <p:spPr>
          <a:xfrm rot="16200000">
            <a:off x="169466" y="4124632"/>
            <a:ext cx="524503" cy="210058"/>
          </a:xfrm>
          <a:prstGeom prst="rect">
            <a:avLst/>
          </a:prstGeom>
          <a:noFill/>
        </p:spPr>
        <p:txBody>
          <a:bodyPr wrap="none" rtlCol="0">
            <a:spAutoFit/>
          </a:bodyPr>
          <a:lstStyle>
            <a:defPPr>
              <a:defRPr lang="en-US"/>
            </a:defPPr>
            <a:lvl1pPr algn="ctr">
              <a:lnSpc>
                <a:spcPct val="85000"/>
              </a:lnSpc>
              <a:defRPr sz="800">
                <a:solidFill>
                  <a:schemeClr val="tx1"/>
                </a:solidFill>
                <a:latin typeface="Arial Narrow"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900" dirty="0">
                <a:effectLst/>
                <a:latin typeface="Neo Sans Intel Medium" pitchFamily="34" charset="0"/>
              </a:rPr>
              <a:t>Choice</a:t>
            </a:r>
          </a:p>
        </p:txBody>
      </p:sp>
      <p:sp>
        <p:nvSpPr>
          <p:cNvPr id="58" name="Title 1"/>
          <p:cNvSpPr txBox="1">
            <a:spLocks/>
          </p:cNvSpPr>
          <p:nvPr/>
        </p:nvSpPr>
        <p:spPr>
          <a:xfrm>
            <a:off x="482737" y="361602"/>
            <a:ext cx="8436076" cy="584775"/>
          </a:xfrm>
          <a:prstGeom prst="rect">
            <a:avLst/>
          </a:prstGeom>
        </p:spPr>
        <p:txBody>
          <a:bodyPr vert="horz" lIns="91440" tIns="45720" rIns="91440" bIns="45720" rtlCol="0" anchor="t" anchorCtr="0">
            <a:spAutoFit/>
          </a:bodyPr>
          <a:lstStyle>
            <a:lvl1pPr algn="l" defTabSz="914400" rtl="0" eaLnBrk="1" latinLnBrk="0" hangingPunct="1">
              <a:spcBef>
                <a:spcPct val="0"/>
              </a:spcBef>
              <a:buNone/>
              <a:defRPr sz="2400" b="0" kern="1200" baseline="0">
                <a:solidFill>
                  <a:schemeClr val="tx1"/>
                </a:solidFill>
                <a:latin typeface="+mj-lt"/>
                <a:ea typeface="+mj-ea"/>
                <a:cs typeface="+mj-cs"/>
              </a:defRPr>
            </a:lvl1pPr>
          </a:lstStyle>
          <a:p>
            <a:r>
              <a:rPr lang="en-US" sz="1400" dirty="0" smtClean="0"/>
              <a:t/>
            </a:r>
            <a:br>
              <a:rPr lang="en-US" sz="1400" dirty="0" smtClean="0"/>
            </a:br>
            <a:endParaRPr lang="en-US" sz="1800" dirty="0"/>
          </a:p>
        </p:txBody>
      </p:sp>
      <p:sp>
        <p:nvSpPr>
          <p:cNvPr id="8" name="Title 7"/>
          <p:cNvSpPr>
            <a:spLocks noGrp="1"/>
          </p:cNvSpPr>
          <p:nvPr>
            <p:ph type="title"/>
          </p:nvPr>
        </p:nvSpPr>
        <p:spPr>
          <a:xfrm>
            <a:off x="454201" y="119781"/>
            <a:ext cx="8229600" cy="666750"/>
          </a:xfrm>
        </p:spPr>
        <p:txBody>
          <a:bodyPr/>
          <a:lstStyle/>
          <a:p>
            <a:r>
              <a:rPr lang="en-US" altLang="ja-JP" sz="1400" b="0" kern="0" dirty="0">
                <a:solidFill>
                  <a:srgbClr val="0071C5"/>
                </a:solidFill>
              </a:rPr>
              <a:t>Big Data – A Foundation For Delivering Big Value</a:t>
            </a:r>
            <a:br>
              <a:rPr lang="en-US" altLang="ja-JP" sz="1400" b="0" kern="0" dirty="0">
                <a:solidFill>
                  <a:srgbClr val="0071C5"/>
                </a:solidFill>
              </a:rPr>
            </a:br>
            <a:r>
              <a:rPr lang="en-US" altLang="ja-JP" sz="2400" b="0" kern="0" dirty="0">
                <a:solidFill>
                  <a:sysClr val="windowText" lastClr="000000"/>
                </a:solidFill>
              </a:rPr>
              <a:t>Big Data Building Blocks</a:t>
            </a:r>
            <a:endParaRPr lang="en-US" sz="1400" b="0" dirty="0"/>
          </a:p>
        </p:txBody>
      </p:sp>
      <p:sp>
        <p:nvSpPr>
          <p:cNvPr id="56" name="Rounded Rectangle 55"/>
          <p:cNvSpPr/>
          <p:nvPr/>
        </p:nvSpPr>
        <p:spPr bwMode="auto">
          <a:xfrm>
            <a:off x="6726474" y="1210003"/>
            <a:ext cx="1881631" cy="2689022"/>
          </a:xfrm>
          <a:prstGeom prst="roundRect">
            <a:avLst>
              <a:gd name="adj" fmla="val 6053"/>
            </a:avLst>
          </a:prstGeom>
          <a:solidFill>
            <a:srgbClr val="B8B404"/>
          </a:solidFill>
          <a:ln>
            <a:noFill/>
            <a:headEnd type="none" w="sm" len="sm"/>
            <a:tailEnd type="none" w="sm" len="sm"/>
          </a:ln>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1600" b="1" dirty="0">
              <a:solidFill>
                <a:schemeClr val="tx1"/>
              </a:solidFill>
              <a:latin typeface="Neo Sans Intel" pitchFamily="34" charset="0"/>
              <a:cs typeface="Arial" pitchFamily="34" charset="0"/>
            </a:endParaRPr>
          </a:p>
        </p:txBody>
      </p:sp>
      <p:sp>
        <p:nvSpPr>
          <p:cNvPr id="45" name="Rounded Rectangle 44"/>
          <p:cNvSpPr/>
          <p:nvPr/>
        </p:nvSpPr>
        <p:spPr bwMode="auto">
          <a:xfrm>
            <a:off x="4716331" y="1211467"/>
            <a:ext cx="1881631" cy="2689022"/>
          </a:xfrm>
          <a:prstGeom prst="roundRect">
            <a:avLst>
              <a:gd name="adj" fmla="val 6053"/>
            </a:avLst>
          </a:prstGeom>
          <a:solidFill>
            <a:srgbClr val="E89132"/>
          </a:solidFill>
          <a:ln>
            <a:noFill/>
            <a:headEnd type="none" w="sm" len="sm"/>
            <a:tailEnd type="none" w="sm" len="sm"/>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1600" b="1" dirty="0">
              <a:solidFill>
                <a:schemeClr val="tx1"/>
              </a:solidFill>
              <a:latin typeface="Neo Sans Intel" pitchFamily="34" charset="0"/>
              <a:cs typeface="Arial" pitchFamily="34" charset="0"/>
            </a:endParaRPr>
          </a:p>
        </p:txBody>
      </p:sp>
      <p:sp>
        <p:nvSpPr>
          <p:cNvPr id="44" name="Rounded Rectangle 43"/>
          <p:cNvSpPr/>
          <p:nvPr/>
        </p:nvSpPr>
        <p:spPr bwMode="auto">
          <a:xfrm>
            <a:off x="2716650" y="1211467"/>
            <a:ext cx="1881631" cy="2689022"/>
          </a:xfrm>
          <a:prstGeom prst="roundRect">
            <a:avLst>
              <a:gd name="adj" fmla="val 6053"/>
            </a:avLst>
          </a:prstGeom>
          <a:solidFill>
            <a:srgbClr val="0070C0"/>
          </a:solidFill>
          <a:ln>
            <a:noFill/>
            <a:headEnd type="none" w="sm" len="sm"/>
            <a:tailEnd type="none" w="sm" len="sm"/>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1600" b="1" dirty="0">
              <a:solidFill>
                <a:schemeClr val="tx1"/>
              </a:solidFill>
              <a:latin typeface="Neo Sans Intel" pitchFamily="34" charset="0"/>
              <a:cs typeface="Arial" pitchFamily="34" charset="0"/>
            </a:endParaRPr>
          </a:p>
        </p:txBody>
      </p:sp>
      <p:sp>
        <p:nvSpPr>
          <p:cNvPr id="4" name="Rounded Rectangle 3"/>
          <p:cNvSpPr/>
          <p:nvPr/>
        </p:nvSpPr>
        <p:spPr bwMode="auto">
          <a:xfrm>
            <a:off x="733675" y="1211467"/>
            <a:ext cx="1881631" cy="2689022"/>
          </a:xfrm>
          <a:prstGeom prst="roundRect">
            <a:avLst>
              <a:gd name="adj" fmla="val 6053"/>
            </a:avLst>
          </a:prstGeom>
          <a:solidFill>
            <a:srgbClr val="004280"/>
          </a:solidFill>
          <a:ln>
            <a:noFill/>
            <a:headEnd type="none" w="sm" len="sm"/>
            <a:tailEnd type="none" w="sm" len="sm"/>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1600" b="1" dirty="0">
              <a:solidFill>
                <a:schemeClr val="tx1"/>
              </a:solidFill>
              <a:latin typeface="Neo Sans Intel" pitchFamily="34" charset="0"/>
              <a:cs typeface="Arial" pitchFamily="34" charset="0"/>
            </a:endParaRPr>
          </a:p>
        </p:txBody>
      </p:sp>
      <p:sp>
        <p:nvSpPr>
          <p:cNvPr id="84" name="Rounded Rectangle 83"/>
          <p:cNvSpPr/>
          <p:nvPr/>
        </p:nvSpPr>
        <p:spPr bwMode="auto">
          <a:xfrm>
            <a:off x="4826032" y="1278198"/>
            <a:ext cx="1681003" cy="728194"/>
          </a:xfrm>
          <a:prstGeom prst="roundRect">
            <a:avLst>
              <a:gd name="adj" fmla="val 1051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endParaRPr lang="en-US" sz="1100" b="1" dirty="0">
              <a:solidFill>
                <a:schemeClr val="tx2"/>
              </a:solidFill>
            </a:endParaRPr>
          </a:p>
        </p:txBody>
      </p:sp>
      <p:sp>
        <p:nvSpPr>
          <p:cNvPr id="82" name="Rounded Rectangle 81"/>
          <p:cNvSpPr/>
          <p:nvPr/>
        </p:nvSpPr>
        <p:spPr bwMode="auto">
          <a:xfrm>
            <a:off x="2835519" y="1278198"/>
            <a:ext cx="1681003" cy="728194"/>
          </a:xfrm>
          <a:prstGeom prst="roundRect">
            <a:avLst>
              <a:gd name="adj" fmla="val 1051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endParaRPr lang="en-US" sz="1100" b="1" dirty="0">
              <a:solidFill>
                <a:schemeClr val="tx2"/>
              </a:solidFill>
            </a:endParaRPr>
          </a:p>
        </p:txBody>
      </p:sp>
      <p:sp>
        <p:nvSpPr>
          <p:cNvPr id="17" name="Rounded Rectangle 16"/>
          <p:cNvSpPr/>
          <p:nvPr/>
        </p:nvSpPr>
        <p:spPr bwMode="auto">
          <a:xfrm>
            <a:off x="836498" y="1278198"/>
            <a:ext cx="1681003" cy="728194"/>
          </a:xfrm>
          <a:prstGeom prst="roundRect">
            <a:avLst>
              <a:gd name="adj" fmla="val 1051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endParaRPr lang="en-US" sz="1100" b="1" dirty="0">
              <a:solidFill>
                <a:schemeClr val="tx2"/>
              </a:solidFill>
            </a:endParaRPr>
          </a:p>
        </p:txBody>
      </p:sp>
      <p:sp>
        <p:nvSpPr>
          <p:cNvPr id="49" name="TextBox 48"/>
          <p:cNvSpPr txBox="1"/>
          <p:nvPr/>
        </p:nvSpPr>
        <p:spPr>
          <a:xfrm>
            <a:off x="4723439" y="2020221"/>
            <a:ext cx="1867640" cy="1508042"/>
          </a:xfrm>
          <a:prstGeom prst="rect">
            <a:avLst/>
          </a:prstGeom>
          <a:noFill/>
          <a:effectLst>
            <a:softEdge rad="317500"/>
          </a:effectLst>
        </p:spPr>
        <p:txBody>
          <a:bodyPr wrap="square" rtlCol="0">
            <a:spAutoFit/>
          </a:bodyPr>
          <a:lstStyle/>
          <a:p>
            <a:pPr algn="ctr">
              <a:lnSpc>
                <a:spcPct val="87000"/>
              </a:lnSpc>
              <a:spcBef>
                <a:spcPts val="600"/>
              </a:spcBef>
              <a:buClr>
                <a:schemeClr val="tx1"/>
              </a:buClr>
            </a:pPr>
            <a:r>
              <a:rPr lang="en-US" sz="1100" b="1" dirty="0">
                <a:solidFill>
                  <a:schemeClr val="bg1"/>
                </a:solidFill>
              </a:rPr>
              <a:t>Intelligent </a:t>
            </a:r>
            <a:r>
              <a:rPr lang="en-US" sz="1100" b="1" dirty="0" smtClean="0">
                <a:solidFill>
                  <a:schemeClr val="bg1"/>
                </a:solidFill>
              </a:rPr>
              <a:t>Storage</a:t>
            </a:r>
            <a:r>
              <a:rPr lang="en-US" sz="1100" b="1" baseline="30000" dirty="0" smtClean="0">
                <a:solidFill>
                  <a:schemeClr val="bg1"/>
                </a:solidFill>
              </a:rPr>
              <a:t>1</a:t>
            </a:r>
            <a:endParaRPr lang="en-US" sz="1100" b="1" baseline="30000" dirty="0">
              <a:solidFill>
                <a:schemeClr val="bg1"/>
              </a:solidFill>
            </a:endParaRPr>
          </a:p>
          <a:p>
            <a:pPr algn="ctr">
              <a:lnSpc>
                <a:spcPct val="87000"/>
              </a:lnSpc>
              <a:spcBef>
                <a:spcPts val="600"/>
              </a:spcBef>
              <a:buClr>
                <a:schemeClr val="tx1"/>
              </a:buClr>
            </a:pPr>
            <a:r>
              <a:rPr lang="en-US" sz="1100" b="1" dirty="0" smtClean="0">
                <a:solidFill>
                  <a:schemeClr val="bg1"/>
                </a:solidFill>
              </a:rPr>
              <a:t>Scale-out Storage</a:t>
            </a:r>
            <a:r>
              <a:rPr lang="en-US" sz="1100" b="1" baseline="30000" dirty="0" smtClean="0">
                <a:solidFill>
                  <a:schemeClr val="bg1"/>
                </a:solidFill>
              </a:rPr>
              <a:t>1</a:t>
            </a:r>
            <a:endParaRPr lang="en-US" sz="1100" b="1" dirty="0" smtClean="0">
              <a:solidFill>
                <a:schemeClr val="bg1"/>
              </a:solidFill>
            </a:endParaRPr>
          </a:p>
          <a:p>
            <a:pPr algn="ctr">
              <a:lnSpc>
                <a:spcPct val="87000"/>
              </a:lnSpc>
              <a:spcBef>
                <a:spcPts val="600"/>
              </a:spcBef>
              <a:buClr>
                <a:schemeClr val="tx1"/>
              </a:buClr>
            </a:pPr>
            <a:r>
              <a:rPr lang="en-US" sz="1100" b="1" dirty="0" smtClean="0">
                <a:solidFill>
                  <a:schemeClr val="bg1"/>
                </a:solidFill>
              </a:rPr>
              <a:t>Scale-up Storage</a:t>
            </a:r>
            <a:r>
              <a:rPr lang="en-US" sz="1100" b="1" baseline="30000" dirty="0" smtClean="0">
                <a:solidFill>
                  <a:schemeClr val="bg1"/>
                </a:solidFill>
              </a:rPr>
              <a:t>1</a:t>
            </a:r>
            <a:endParaRPr lang="en-US" sz="1100" b="1" dirty="0" smtClean="0">
              <a:solidFill>
                <a:schemeClr val="bg1"/>
              </a:solidFill>
            </a:endParaRPr>
          </a:p>
          <a:p>
            <a:pPr algn="ctr">
              <a:lnSpc>
                <a:spcPct val="87000"/>
              </a:lnSpc>
              <a:spcBef>
                <a:spcPts val="600"/>
              </a:spcBef>
              <a:buClr>
                <a:schemeClr val="tx1"/>
              </a:buClr>
            </a:pPr>
            <a:endParaRPr lang="en-US" sz="1100" b="1" dirty="0" smtClean="0">
              <a:solidFill>
                <a:schemeClr val="bg1"/>
              </a:solidFill>
            </a:endParaRPr>
          </a:p>
          <a:p>
            <a:pPr algn="ctr">
              <a:lnSpc>
                <a:spcPct val="87000"/>
              </a:lnSpc>
              <a:spcBef>
                <a:spcPts val="600"/>
              </a:spcBef>
              <a:buClr>
                <a:schemeClr val="tx1"/>
              </a:buClr>
            </a:pPr>
            <a:r>
              <a:rPr lang="en-US" sz="1100" b="1" dirty="0" smtClean="0">
                <a:solidFill>
                  <a:schemeClr val="bg1"/>
                </a:solidFill>
              </a:rPr>
              <a:t>Intel</a:t>
            </a:r>
            <a:r>
              <a:rPr lang="en-US" sz="1100" b="1" baseline="30000" dirty="0">
                <a:solidFill>
                  <a:schemeClr val="bg1"/>
                </a:solidFill>
              </a:rPr>
              <a:t>®</a:t>
            </a:r>
            <a:r>
              <a:rPr lang="en-US" sz="1100" b="1" dirty="0">
                <a:solidFill>
                  <a:schemeClr val="bg1"/>
                </a:solidFill>
              </a:rPr>
              <a:t> SSD </a:t>
            </a:r>
            <a:r>
              <a:rPr lang="en-US" sz="1100" b="1" dirty="0" smtClean="0">
                <a:solidFill>
                  <a:schemeClr val="bg1"/>
                </a:solidFill>
              </a:rPr>
              <a:t>710 series, DC S3700 (SATA)</a:t>
            </a:r>
          </a:p>
          <a:p>
            <a:pPr algn="ctr">
              <a:lnSpc>
                <a:spcPct val="87000"/>
              </a:lnSpc>
              <a:spcBef>
                <a:spcPts val="600"/>
              </a:spcBef>
              <a:buClr>
                <a:schemeClr val="tx1"/>
              </a:buClr>
            </a:pPr>
            <a:r>
              <a:rPr lang="en-US" sz="1100" b="1" dirty="0" smtClean="0">
                <a:solidFill>
                  <a:schemeClr val="bg1"/>
                </a:solidFill>
              </a:rPr>
              <a:t>Intel</a:t>
            </a:r>
            <a:r>
              <a:rPr lang="en-US" sz="1100" b="1" baseline="30000" dirty="0">
                <a:solidFill>
                  <a:schemeClr val="bg1"/>
                </a:solidFill>
              </a:rPr>
              <a:t>®</a:t>
            </a:r>
            <a:r>
              <a:rPr lang="en-US" sz="1100" b="1" dirty="0">
                <a:solidFill>
                  <a:schemeClr val="bg1"/>
                </a:solidFill>
              </a:rPr>
              <a:t> SSD </a:t>
            </a:r>
            <a:r>
              <a:rPr lang="en-US" sz="1100" b="1" dirty="0" smtClean="0">
                <a:solidFill>
                  <a:schemeClr val="bg1"/>
                </a:solidFill>
              </a:rPr>
              <a:t>910 series (PCIe)</a:t>
            </a:r>
          </a:p>
        </p:txBody>
      </p:sp>
      <p:sp>
        <p:nvSpPr>
          <p:cNvPr id="52" name="TextBox 51"/>
          <p:cNvSpPr txBox="1"/>
          <p:nvPr/>
        </p:nvSpPr>
        <p:spPr>
          <a:xfrm>
            <a:off x="2758955" y="2020222"/>
            <a:ext cx="1847576" cy="1059585"/>
          </a:xfrm>
          <a:prstGeom prst="rect">
            <a:avLst/>
          </a:prstGeom>
        </p:spPr>
        <p:txBody>
          <a:bodyPr wrap="square">
            <a:spAutoFit/>
          </a:bodyPr>
          <a:lstStyle>
            <a:defPPr>
              <a:defRPr lang="en-US"/>
            </a:defPPr>
            <a:lvl1pPr>
              <a:lnSpc>
                <a:spcPct val="85000"/>
              </a:lnSpc>
              <a:spcBef>
                <a:spcPts val="600"/>
              </a:spcBef>
              <a:buClr>
                <a:schemeClr val="tx1"/>
              </a:buClr>
              <a:defRPr sz="1200"/>
            </a:lvl1pPr>
          </a:lstStyle>
          <a:p>
            <a:pPr algn="ctr">
              <a:lnSpc>
                <a:spcPct val="87000"/>
              </a:lnSpc>
            </a:pPr>
            <a:r>
              <a:rPr lang="en-US" sz="1100" b="1" dirty="0">
                <a:solidFill>
                  <a:schemeClr val="bg1"/>
                </a:solidFill>
              </a:rPr>
              <a:t>Intel</a:t>
            </a:r>
            <a:r>
              <a:rPr lang="en-US" sz="1100" b="1" baseline="30000" dirty="0">
                <a:solidFill>
                  <a:schemeClr val="bg1"/>
                </a:solidFill>
              </a:rPr>
              <a:t>®</a:t>
            </a:r>
            <a:r>
              <a:rPr lang="en-US" sz="1100" b="1" dirty="0">
                <a:solidFill>
                  <a:schemeClr val="bg1"/>
                </a:solidFill>
              </a:rPr>
              <a:t> </a:t>
            </a:r>
            <a:r>
              <a:rPr lang="en-US" sz="1100" b="1" dirty="0" smtClean="0">
                <a:solidFill>
                  <a:schemeClr val="bg1"/>
                </a:solidFill>
              </a:rPr>
              <a:t> Ethernet Controllers</a:t>
            </a:r>
          </a:p>
          <a:p>
            <a:pPr algn="ctr">
              <a:lnSpc>
                <a:spcPct val="87000"/>
              </a:lnSpc>
            </a:pPr>
            <a:r>
              <a:rPr lang="en-US" sz="1100" b="1" dirty="0">
                <a:solidFill>
                  <a:schemeClr val="bg1"/>
                </a:solidFill>
              </a:rPr>
              <a:t>Intel</a:t>
            </a:r>
            <a:r>
              <a:rPr lang="en-US" sz="1100" b="1" baseline="30000" dirty="0">
                <a:solidFill>
                  <a:schemeClr val="bg1"/>
                </a:solidFill>
              </a:rPr>
              <a:t>®</a:t>
            </a:r>
            <a:r>
              <a:rPr lang="en-US" sz="1100" b="1" dirty="0">
                <a:solidFill>
                  <a:schemeClr val="bg1"/>
                </a:solidFill>
              </a:rPr>
              <a:t> </a:t>
            </a:r>
            <a:r>
              <a:rPr lang="en-US" sz="1100" b="1" dirty="0" smtClean="0">
                <a:solidFill>
                  <a:schemeClr val="bg1"/>
                </a:solidFill>
              </a:rPr>
              <a:t>Ethernet Adapters</a:t>
            </a:r>
          </a:p>
          <a:p>
            <a:pPr algn="ctr">
              <a:lnSpc>
                <a:spcPct val="87000"/>
              </a:lnSpc>
            </a:pPr>
            <a:r>
              <a:rPr lang="en-US" sz="1100" b="1" dirty="0">
                <a:solidFill>
                  <a:schemeClr val="bg1"/>
                </a:solidFill>
              </a:rPr>
              <a:t>Intel</a:t>
            </a:r>
            <a:r>
              <a:rPr lang="en-US" sz="1100" b="1" baseline="30000" dirty="0" smtClean="0">
                <a:solidFill>
                  <a:schemeClr val="bg1"/>
                </a:solidFill>
              </a:rPr>
              <a:t>®</a:t>
            </a:r>
            <a:r>
              <a:rPr lang="en-US" sz="1100" b="1" dirty="0" smtClean="0">
                <a:solidFill>
                  <a:schemeClr val="bg1"/>
                </a:solidFill>
              </a:rPr>
              <a:t> Ethernet </a:t>
            </a:r>
            <a:br>
              <a:rPr lang="en-US" sz="1100" b="1" dirty="0" smtClean="0">
                <a:solidFill>
                  <a:schemeClr val="bg1"/>
                </a:solidFill>
              </a:rPr>
            </a:br>
            <a:r>
              <a:rPr lang="en-US" sz="1100" b="1" dirty="0" smtClean="0">
                <a:solidFill>
                  <a:schemeClr val="bg1"/>
                </a:solidFill>
              </a:rPr>
              <a:t>Switch Silicon</a:t>
            </a:r>
          </a:p>
          <a:p>
            <a:pPr algn="ctr">
              <a:lnSpc>
                <a:spcPct val="87000"/>
              </a:lnSpc>
            </a:pPr>
            <a:r>
              <a:rPr lang="en-US" sz="1100" b="1" dirty="0" smtClean="0">
                <a:solidFill>
                  <a:schemeClr val="bg1"/>
                </a:solidFill>
              </a:rPr>
              <a:t>Intel</a:t>
            </a:r>
            <a:r>
              <a:rPr lang="en-US" sz="1100" b="1" baseline="30000" dirty="0">
                <a:solidFill>
                  <a:schemeClr val="bg1"/>
                </a:solidFill>
              </a:rPr>
              <a:t>®</a:t>
            </a:r>
            <a:r>
              <a:rPr lang="en-US" sz="1100" b="1" dirty="0">
                <a:solidFill>
                  <a:schemeClr val="bg1"/>
                </a:solidFill>
              </a:rPr>
              <a:t> </a:t>
            </a:r>
            <a:r>
              <a:rPr lang="en-US" sz="1100" b="1" dirty="0" smtClean="0">
                <a:solidFill>
                  <a:schemeClr val="bg1"/>
                </a:solidFill>
              </a:rPr>
              <a:t>True Scale Fabric</a:t>
            </a:r>
          </a:p>
        </p:txBody>
      </p:sp>
      <p:sp>
        <p:nvSpPr>
          <p:cNvPr id="90" name="TextBox 89"/>
          <p:cNvSpPr txBox="1"/>
          <p:nvPr/>
        </p:nvSpPr>
        <p:spPr>
          <a:xfrm>
            <a:off x="932965" y="979048"/>
            <a:ext cx="1483050" cy="276999"/>
          </a:xfrm>
          <a:prstGeom prst="rect">
            <a:avLst/>
          </a:prstGeom>
          <a:noFill/>
        </p:spPr>
        <p:txBody>
          <a:bodyPr wrap="square" rtlCol="0">
            <a:spAutoFit/>
          </a:bodyPr>
          <a:lstStyle/>
          <a:p>
            <a:pPr algn="ctr"/>
            <a:r>
              <a:rPr lang="en-US" sz="1200" dirty="0" smtClean="0">
                <a:latin typeface="Neo Sans Intel Medium" pitchFamily="34" charset="0"/>
              </a:rPr>
              <a:t>Compute</a:t>
            </a:r>
          </a:p>
        </p:txBody>
      </p:sp>
      <p:sp>
        <p:nvSpPr>
          <p:cNvPr id="91" name="TextBox 90"/>
          <p:cNvSpPr txBox="1"/>
          <p:nvPr/>
        </p:nvSpPr>
        <p:spPr>
          <a:xfrm>
            <a:off x="2938357" y="991416"/>
            <a:ext cx="1438210" cy="276999"/>
          </a:xfrm>
          <a:prstGeom prst="rect">
            <a:avLst/>
          </a:prstGeom>
          <a:noFill/>
        </p:spPr>
        <p:txBody>
          <a:bodyPr wrap="square" rtlCol="0">
            <a:spAutoFit/>
          </a:bodyPr>
          <a:lstStyle/>
          <a:p>
            <a:pPr algn="ctr"/>
            <a:r>
              <a:rPr lang="en-US" sz="1200" dirty="0" smtClean="0">
                <a:latin typeface="Neo Sans Intel Medium" pitchFamily="34" charset="0"/>
              </a:rPr>
              <a:t>Network</a:t>
            </a:r>
          </a:p>
        </p:txBody>
      </p:sp>
      <p:sp>
        <p:nvSpPr>
          <p:cNvPr id="92" name="TextBox 91"/>
          <p:cNvSpPr txBox="1"/>
          <p:nvPr/>
        </p:nvSpPr>
        <p:spPr>
          <a:xfrm>
            <a:off x="4884921" y="979047"/>
            <a:ext cx="1544444" cy="276999"/>
          </a:xfrm>
          <a:prstGeom prst="rect">
            <a:avLst/>
          </a:prstGeom>
          <a:noFill/>
        </p:spPr>
        <p:txBody>
          <a:bodyPr wrap="square" rtlCol="0">
            <a:spAutoFit/>
          </a:bodyPr>
          <a:lstStyle/>
          <a:p>
            <a:pPr algn="ctr"/>
            <a:r>
              <a:rPr lang="en-US" sz="1200" dirty="0" smtClean="0">
                <a:latin typeface="Neo Sans Intel Medium" pitchFamily="34" charset="0"/>
              </a:rPr>
              <a:t>Storage</a:t>
            </a:r>
          </a:p>
        </p:txBody>
      </p:sp>
      <p:sp>
        <p:nvSpPr>
          <p:cNvPr id="20" name="Rounded Rectangle 19"/>
          <p:cNvSpPr/>
          <p:nvPr/>
        </p:nvSpPr>
        <p:spPr bwMode="auto">
          <a:xfrm>
            <a:off x="6826243" y="1278198"/>
            <a:ext cx="1681003" cy="728194"/>
          </a:xfrm>
          <a:prstGeom prst="roundRect">
            <a:avLst>
              <a:gd name="adj" fmla="val 1051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endParaRPr lang="en-US" sz="1100" b="1" dirty="0">
              <a:solidFill>
                <a:schemeClr val="tx2"/>
              </a:solidFill>
            </a:endParaRPr>
          </a:p>
        </p:txBody>
      </p:sp>
      <p:sp>
        <p:nvSpPr>
          <p:cNvPr id="21" name="TextBox 20"/>
          <p:cNvSpPr txBox="1"/>
          <p:nvPr/>
        </p:nvSpPr>
        <p:spPr>
          <a:xfrm>
            <a:off x="6665573" y="2020221"/>
            <a:ext cx="2018228" cy="1969770"/>
          </a:xfrm>
          <a:prstGeom prst="rect">
            <a:avLst/>
          </a:prstGeom>
          <a:noFill/>
          <a:effectLst>
            <a:softEdge rad="317500"/>
          </a:effectLst>
        </p:spPr>
        <p:txBody>
          <a:bodyPr wrap="square" rtlCol="0">
            <a:spAutoFit/>
          </a:bodyPr>
          <a:lstStyle/>
          <a:p>
            <a:pPr algn="ctr">
              <a:lnSpc>
                <a:spcPct val="87000"/>
              </a:lnSpc>
              <a:spcBef>
                <a:spcPts val="600"/>
              </a:spcBef>
              <a:buClr>
                <a:schemeClr val="tx1"/>
              </a:buClr>
            </a:pPr>
            <a:r>
              <a:rPr lang="en-US" sz="1000" b="1" dirty="0" smtClean="0">
                <a:solidFill>
                  <a:schemeClr val="bg1"/>
                </a:solidFill>
              </a:rPr>
              <a:t>Intel</a:t>
            </a:r>
            <a:r>
              <a:rPr lang="en-US" sz="1000" b="1" baseline="30000" dirty="0">
                <a:solidFill>
                  <a:schemeClr val="bg1"/>
                </a:solidFill>
              </a:rPr>
              <a:t>®</a:t>
            </a:r>
            <a:r>
              <a:rPr lang="en-US" sz="1000" b="1" dirty="0">
                <a:solidFill>
                  <a:schemeClr val="bg1"/>
                </a:solidFill>
              </a:rPr>
              <a:t> </a:t>
            </a:r>
            <a:r>
              <a:rPr lang="en-US" sz="1000" b="1" dirty="0" smtClean="0">
                <a:solidFill>
                  <a:schemeClr val="bg1"/>
                </a:solidFill>
              </a:rPr>
              <a:t>Distribution for </a:t>
            </a:r>
            <a:br>
              <a:rPr lang="en-US" sz="1000" b="1" dirty="0" smtClean="0">
                <a:solidFill>
                  <a:schemeClr val="bg1"/>
                </a:solidFill>
              </a:rPr>
            </a:br>
            <a:r>
              <a:rPr lang="en-US" sz="1000" b="1" dirty="0" smtClean="0">
                <a:solidFill>
                  <a:schemeClr val="bg1"/>
                </a:solidFill>
              </a:rPr>
              <a:t>Apache Hadoop</a:t>
            </a:r>
          </a:p>
          <a:p>
            <a:pPr algn="ctr">
              <a:lnSpc>
                <a:spcPct val="87000"/>
              </a:lnSpc>
              <a:spcBef>
                <a:spcPts val="600"/>
              </a:spcBef>
              <a:buClr>
                <a:schemeClr val="tx1"/>
              </a:buClr>
            </a:pPr>
            <a:r>
              <a:rPr lang="en-US" sz="1000" b="1" dirty="0" smtClean="0">
                <a:solidFill>
                  <a:schemeClr val="bg1"/>
                </a:solidFill>
              </a:rPr>
              <a:t> </a:t>
            </a:r>
            <a:r>
              <a:rPr lang="en-US" sz="1000" b="1" dirty="0">
                <a:solidFill>
                  <a:schemeClr val="bg1"/>
                </a:solidFill>
              </a:rPr>
              <a:t>Intel</a:t>
            </a:r>
            <a:r>
              <a:rPr lang="en-US" sz="1000" b="1" baseline="30000" dirty="0">
                <a:solidFill>
                  <a:schemeClr val="bg1"/>
                </a:solidFill>
              </a:rPr>
              <a:t>®</a:t>
            </a:r>
            <a:r>
              <a:rPr lang="en-US" sz="1000" b="1" dirty="0">
                <a:solidFill>
                  <a:schemeClr val="bg1"/>
                </a:solidFill>
              </a:rPr>
              <a:t> Data </a:t>
            </a:r>
            <a:r>
              <a:rPr lang="en-US" sz="1000" b="1" dirty="0" smtClean="0">
                <a:solidFill>
                  <a:schemeClr val="bg1"/>
                </a:solidFill>
              </a:rPr>
              <a:t>Center Manager </a:t>
            </a:r>
          </a:p>
          <a:p>
            <a:pPr algn="ctr">
              <a:lnSpc>
                <a:spcPct val="87000"/>
              </a:lnSpc>
              <a:spcBef>
                <a:spcPts val="600"/>
              </a:spcBef>
              <a:buClr>
                <a:schemeClr val="tx1"/>
              </a:buClr>
            </a:pPr>
            <a:r>
              <a:rPr lang="en-US" sz="1000" b="1" dirty="0" smtClean="0">
                <a:solidFill>
                  <a:schemeClr val="bg1"/>
                </a:solidFill>
              </a:rPr>
              <a:t>Intel</a:t>
            </a:r>
            <a:r>
              <a:rPr lang="en-US" sz="1000" b="1" baseline="30000" dirty="0">
                <a:solidFill>
                  <a:schemeClr val="bg1"/>
                </a:solidFill>
              </a:rPr>
              <a:t>®</a:t>
            </a:r>
            <a:r>
              <a:rPr lang="en-US" sz="1000" b="1" dirty="0" smtClean="0">
                <a:solidFill>
                  <a:schemeClr val="bg1"/>
                </a:solidFill>
              </a:rPr>
              <a:t> Node </a:t>
            </a:r>
            <a:r>
              <a:rPr lang="en-US" sz="1000" b="1" dirty="0">
                <a:solidFill>
                  <a:schemeClr val="bg1"/>
                </a:solidFill>
              </a:rPr>
              <a:t>Manager </a:t>
            </a:r>
            <a:endParaRPr lang="en-US" sz="1000" b="1" dirty="0" smtClean="0">
              <a:solidFill>
                <a:schemeClr val="bg1"/>
              </a:solidFill>
            </a:endParaRPr>
          </a:p>
          <a:p>
            <a:pPr algn="ctr">
              <a:lnSpc>
                <a:spcPct val="87000"/>
              </a:lnSpc>
              <a:spcBef>
                <a:spcPts val="600"/>
              </a:spcBef>
              <a:buClr>
                <a:schemeClr val="tx1"/>
              </a:buClr>
            </a:pPr>
            <a:r>
              <a:rPr lang="en-US" sz="1000" b="1" dirty="0" smtClean="0">
                <a:solidFill>
                  <a:schemeClr val="bg1"/>
                </a:solidFill>
              </a:rPr>
              <a:t>Intel</a:t>
            </a:r>
            <a:r>
              <a:rPr lang="en-US" sz="1000" b="1" baseline="30000" dirty="0">
                <a:solidFill>
                  <a:schemeClr val="bg1"/>
                </a:solidFill>
              </a:rPr>
              <a:t>®</a:t>
            </a:r>
            <a:r>
              <a:rPr lang="en-US" sz="1000" b="1" dirty="0">
                <a:solidFill>
                  <a:schemeClr val="bg1"/>
                </a:solidFill>
              </a:rPr>
              <a:t> </a:t>
            </a:r>
            <a:r>
              <a:rPr lang="en-US" sz="1000" b="1" dirty="0" smtClean="0">
                <a:solidFill>
                  <a:schemeClr val="bg1"/>
                </a:solidFill>
              </a:rPr>
              <a:t>Expressway Service </a:t>
            </a:r>
            <a:r>
              <a:rPr lang="en-US" sz="1000" b="1" dirty="0">
                <a:solidFill>
                  <a:schemeClr val="bg1"/>
                </a:solidFill>
              </a:rPr>
              <a:t>Gateway </a:t>
            </a:r>
            <a:endParaRPr lang="en-US" sz="1000" b="1" dirty="0" smtClean="0">
              <a:solidFill>
                <a:schemeClr val="bg1"/>
              </a:solidFill>
            </a:endParaRPr>
          </a:p>
          <a:p>
            <a:pPr algn="ctr">
              <a:lnSpc>
                <a:spcPct val="87000"/>
              </a:lnSpc>
              <a:spcBef>
                <a:spcPts val="600"/>
              </a:spcBef>
              <a:buClr>
                <a:schemeClr val="tx1"/>
              </a:buClr>
            </a:pPr>
            <a:r>
              <a:rPr lang="en-US" sz="1000" b="1" dirty="0" smtClean="0">
                <a:solidFill>
                  <a:schemeClr val="bg1"/>
                </a:solidFill>
              </a:rPr>
              <a:t>Intel</a:t>
            </a:r>
            <a:r>
              <a:rPr lang="en-US" sz="1000" b="1" baseline="30000" dirty="0">
                <a:solidFill>
                  <a:schemeClr val="bg1"/>
                </a:solidFill>
              </a:rPr>
              <a:t>®</a:t>
            </a:r>
            <a:r>
              <a:rPr lang="en-US" sz="1000" b="1" dirty="0">
                <a:solidFill>
                  <a:schemeClr val="bg1"/>
                </a:solidFill>
              </a:rPr>
              <a:t> </a:t>
            </a:r>
            <a:r>
              <a:rPr lang="en-US" sz="1000" b="1" dirty="0" smtClean="0">
                <a:solidFill>
                  <a:schemeClr val="bg1"/>
                </a:solidFill>
              </a:rPr>
              <a:t>Cache Acceleration Software</a:t>
            </a:r>
            <a:endParaRPr lang="en-US" sz="1000" b="1" dirty="0">
              <a:solidFill>
                <a:schemeClr val="bg1"/>
              </a:solidFill>
            </a:endParaRPr>
          </a:p>
          <a:p>
            <a:pPr algn="ctr">
              <a:lnSpc>
                <a:spcPct val="87000"/>
              </a:lnSpc>
              <a:spcBef>
                <a:spcPts val="600"/>
              </a:spcBef>
              <a:buClr>
                <a:schemeClr val="tx1"/>
              </a:buClr>
            </a:pPr>
            <a:r>
              <a:rPr lang="en-US" sz="1000" b="1" dirty="0" smtClean="0">
                <a:solidFill>
                  <a:schemeClr val="bg1"/>
                </a:solidFill>
              </a:rPr>
              <a:t>Intel’s Lustre </a:t>
            </a:r>
            <a:endParaRPr lang="en-US" sz="1000" b="1" dirty="0">
              <a:solidFill>
                <a:schemeClr val="bg1"/>
              </a:solidFill>
            </a:endParaRPr>
          </a:p>
          <a:p>
            <a:pPr algn="ctr">
              <a:lnSpc>
                <a:spcPct val="87000"/>
              </a:lnSpc>
              <a:spcBef>
                <a:spcPts val="600"/>
              </a:spcBef>
              <a:buClr>
                <a:schemeClr val="tx1"/>
              </a:buClr>
            </a:pPr>
            <a:r>
              <a:rPr lang="en-US" sz="1000" b="1" dirty="0">
                <a:solidFill>
                  <a:schemeClr val="bg1"/>
                </a:solidFill>
              </a:rPr>
              <a:t>Intel</a:t>
            </a:r>
            <a:r>
              <a:rPr lang="en-US" sz="1000" b="1" baseline="30000" dirty="0">
                <a:solidFill>
                  <a:schemeClr val="bg1"/>
                </a:solidFill>
              </a:rPr>
              <a:t>®</a:t>
            </a:r>
            <a:r>
              <a:rPr lang="en-US" sz="1000" b="1" dirty="0">
                <a:solidFill>
                  <a:schemeClr val="bg1"/>
                </a:solidFill>
              </a:rPr>
              <a:t> VT and </a:t>
            </a:r>
            <a:r>
              <a:rPr lang="en-US" sz="1000" b="1" dirty="0" smtClean="0">
                <a:solidFill>
                  <a:schemeClr val="bg1"/>
                </a:solidFill>
              </a:rPr>
              <a:t/>
            </a:r>
            <a:br>
              <a:rPr lang="en-US" sz="1000" b="1" dirty="0" smtClean="0">
                <a:solidFill>
                  <a:schemeClr val="bg1"/>
                </a:solidFill>
              </a:rPr>
            </a:br>
            <a:r>
              <a:rPr lang="en-US" sz="1000" b="1" dirty="0" smtClean="0">
                <a:solidFill>
                  <a:schemeClr val="bg1"/>
                </a:solidFill>
              </a:rPr>
              <a:t>Intel</a:t>
            </a:r>
            <a:r>
              <a:rPr lang="en-US" sz="1000" b="1" baseline="30000" dirty="0" smtClean="0">
                <a:solidFill>
                  <a:schemeClr val="bg1"/>
                </a:solidFill>
              </a:rPr>
              <a:t>®</a:t>
            </a:r>
            <a:r>
              <a:rPr lang="en-US" sz="1000" b="1" dirty="0" smtClean="0">
                <a:solidFill>
                  <a:schemeClr val="bg1"/>
                </a:solidFill>
              </a:rPr>
              <a:t> TXT</a:t>
            </a:r>
            <a:endParaRPr lang="en-US" sz="1000" b="1" dirty="0">
              <a:solidFill>
                <a:schemeClr val="bg1"/>
              </a:solidFill>
            </a:endParaRPr>
          </a:p>
          <a:p>
            <a:pPr algn="ctr">
              <a:lnSpc>
                <a:spcPct val="87000"/>
              </a:lnSpc>
              <a:spcBef>
                <a:spcPts val="600"/>
              </a:spcBef>
              <a:buClr>
                <a:schemeClr val="tx1"/>
              </a:buClr>
            </a:pPr>
            <a:r>
              <a:rPr lang="en-US" sz="1000" b="1" dirty="0">
                <a:solidFill>
                  <a:schemeClr val="bg1"/>
                </a:solidFill>
              </a:rPr>
              <a:t>Intel</a:t>
            </a:r>
            <a:r>
              <a:rPr lang="en-US" sz="1000" b="1" baseline="30000" dirty="0">
                <a:solidFill>
                  <a:schemeClr val="bg1"/>
                </a:solidFill>
              </a:rPr>
              <a:t>®</a:t>
            </a:r>
            <a:r>
              <a:rPr lang="en-US" sz="1000" b="1" dirty="0">
                <a:solidFill>
                  <a:schemeClr val="bg1"/>
                </a:solidFill>
              </a:rPr>
              <a:t> </a:t>
            </a:r>
            <a:r>
              <a:rPr lang="en-US" sz="1000" b="1" dirty="0" smtClean="0">
                <a:solidFill>
                  <a:schemeClr val="bg1"/>
                </a:solidFill>
              </a:rPr>
              <a:t>AES-NI</a:t>
            </a:r>
            <a:endParaRPr lang="en-US" sz="1000" b="1" dirty="0">
              <a:solidFill>
                <a:schemeClr val="bg1"/>
              </a:solidFill>
            </a:endParaRPr>
          </a:p>
        </p:txBody>
      </p:sp>
      <p:sp>
        <p:nvSpPr>
          <p:cNvPr id="22" name="TextBox 21"/>
          <p:cNvSpPr txBox="1"/>
          <p:nvPr/>
        </p:nvSpPr>
        <p:spPr>
          <a:xfrm>
            <a:off x="6573159" y="979046"/>
            <a:ext cx="2188254" cy="276999"/>
          </a:xfrm>
          <a:prstGeom prst="rect">
            <a:avLst/>
          </a:prstGeom>
          <a:noFill/>
        </p:spPr>
        <p:txBody>
          <a:bodyPr wrap="square" rtlCol="0">
            <a:spAutoFit/>
          </a:bodyPr>
          <a:lstStyle>
            <a:defPPr>
              <a:defRPr lang="en-US"/>
            </a:defPPr>
            <a:lvl1pPr algn="ctr">
              <a:defRPr sz="1200">
                <a:latin typeface="Neo Sans Intel Medium" pitchFamily="34" charset="0"/>
              </a:defRPr>
            </a:lvl1pPr>
          </a:lstStyle>
          <a:p>
            <a:r>
              <a:rPr lang="en-US" dirty="0"/>
              <a:t>Software &amp; Technologies</a:t>
            </a:r>
          </a:p>
        </p:txBody>
      </p:sp>
      <p:pic>
        <p:nvPicPr>
          <p:cNvPr id="43" name="Picture 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3440" y="1424428"/>
            <a:ext cx="757059" cy="424286"/>
          </a:xfrm>
          <a:prstGeom prst="rect">
            <a:avLst/>
          </a:prstGeom>
          <a:noFill/>
          <a:ln>
            <a:noFill/>
          </a:ln>
        </p:spPr>
      </p:pic>
      <p:pic>
        <p:nvPicPr>
          <p:cNvPr id="47" name="Picture 4" descr="http://www.intel.com/pressroom/kits/atom/z6xx/gallery/images/t_IntelAtom.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63" b="1773"/>
          <a:stretch/>
        </p:blipFill>
        <p:spPr bwMode="auto">
          <a:xfrm>
            <a:off x="973932" y="1643076"/>
            <a:ext cx="454545" cy="253590"/>
          </a:xfrm>
          <a:prstGeom prst="roundRect">
            <a:avLst>
              <a:gd name="adj" fmla="val 9114"/>
            </a:avLst>
          </a:prstGeom>
          <a:noFill/>
          <a:ln>
            <a:noFill/>
          </a:ln>
          <a:extLst/>
        </p:spPr>
      </p:pic>
      <p:sp>
        <p:nvSpPr>
          <p:cNvPr id="6" name="Rectangle 5"/>
          <p:cNvSpPr/>
          <p:nvPr/>
        </p:nvSpPr>
        <p:spPr>
          <a:xfrm>
            <a:off x="822745" y="2020222"/>
            <a:ext cx="1716729" cy="835357"/>
          </a:xfrm>
          <a:prstGeom prst="rect">
            <a:avLst/>
          </a:prstGeom>
        </p:spPr>
        <p:txBody>
          <a:bodyPr wrap="square">
            <a:spAutoFit/>
          </a:bodyPr>
          <a:lstStyle/>
          <a:p>
            <a:pPr algn="ctr" eaLnBrk="0" hangingPunct="0">
              <a:lnSpc>
                <a:spcPct val="87000"/>
              </a:lnSpc>
              <a:spcBef>
                <a:spcPts val="600"/>
              </a:spcBef>
            </a:pPr>
            <a:r>
              <a:rPr lang="en-US" sz="1100" b="1" dirty="0" smtClean="0">
                <a:solidFill>
                  <a:schemeClr val="bg1"/>
                </a:solidFill>
              </a:rPr>
              <a:t>Intel</a:t>
            </a:r>
            <a:r>
              <a:rPr lang="en-US" sz="1100" b="1" baseline="30000" dirty="0" smtClean="0">
                <a:solidFill>
                  <a:schemeClr val="bg1"/>
                </a:solidFill>
              </a:rPr>
              <a:t>®</a:t>
            </a:r>
            <a:r>
              <a:rPr lang="en-US" sz="1100" b="1" dirty="0" smtClean="0">
                <a:solidFill>
                  <a:schemeClr val="bg1"/>
                </a:solidFill>
              </a:rPr>
              <a:t> Xeon</a:t>
            </a:r>
            <a:r>
              <a:rPr lang="en-US" sz="1100" b="1" baseline="30000" dirty="0" smtClean="0">
                <a:solidFill>
                  <a:schemeClr val="bg1"/>
                </a:solidFill>
              </a:rPr>
              <a:t>®</a:t>
            </a:r>
            <a:r>
              <a:rPr lang="en-US" sz="1100" b="1" dirty="0" smtClean="0">
                <a:solidFill>
                  <a:schemeClr val="bg1"/>
                </a:solidFill>
              </a:rPr>
              <a:t>  Product Family E3-E5-E7</a:t>
            </a:r>
            <a:endParaRPr lang="en-US" sz="1100" b="1" dirty="0">
              <a:solidFill>
                <a:schemeClr val="bg1"/>
              </a:solidFill>
            </a:endParaRPr>
          </a:p>
          <a:p>
            <a:pPr algn="ctr" eaLnBrk="0" hangingPunct="0">
              <a:lnSpc>
                <a:spcPct val="87000"/>
              </a:lnSpc>
              <a:spcBef>
                <a:spcPts val="600"/>
              </a:spcBef>
            </a:pPr>
            <a:r>
              <a:rPr lang="en-US" sz="1100" b="1" dirty="0" smtClean="0">
                <a:solidFill>
                  <a:schemeClr val="bg1"/>
                </a:solidFill>
              </a:rPr>
              <a:t>Intel</a:t>
            </a:r>
            <a:r>
              <a:rPr lang="en-US" sz="1100" b="1" baseline="30000" dirty="0" smtClean="0">
                <a:solidFill>
                  <a:schemeClr val="bg1"/>
                </a:solidFill>
              </a:rPr>
              <a:t>®</a:t>
            </a:r>
            <a:r>
              <a:rPr lang="en-US" sz="1100" b="1" dirty="0" smtClean="0">
                <a:solidFill>
                  <a:schemeClr val="bg1"/>
                </a:solidFill>
              </a:rPr>
              <a:t> Atom™</a:t>
            </a:r>
            <a:endParaRPr lang="en-US" sz="1100" b="1" dirty="0">
              <a:solidFill>
                <a:schemeClr val="bg1"/>
              </a:solidFill>
            </a:endParaRPr>
          </a:p>
          <a:p>
            <a:pPr algn="ctr" eaLnBrk="0" hangingPunct="0">
              <a:lnSpc>
                <a:spcPct val="87000"/>
              </a:lnSpc>
              <a:spcBef>
                <a:spcPts val="600"/>
              </a:spcBef>
            </a:pPr>
            <a:r>
              <a:rPr lang="en-US" sz="1100" b="1" dirty="0" smtClean="0">
                <a:solidFill>
                  <a:schemeClr val="bg1"/>
                </a:solidFill>
              </a:rPr>
              <a:t>Intel</a:t>
            </a:r>
            <a:r>
              <a:rPr lang="en-US" sz="1100" b="1" baseline="30000" dirty="0" smtClean="0">
                <a:solidFill>
                  <a:schemeClr val="bg1"/>
                </a:solidFill>
              </a:rPr>
              <a:t>®</a:t>
            </a:r>
            <a:r>
              <a:rPr lang="en-US" sz="1100" b="1" dirty="0" smtClean="0">
                <a:solidFill>
                  <a:schemeClr val="bg1"/>
                </a:solidFill>
              </a:rPr>
              <a:t> Xeon Phi</a:t>
            </a:r>
            <a:r>
              <a:rPr lang="en-US" sz="1100" b="1" baseline="30000" dirty="0" smtClean="0">
                <a:solidFill>
                  <a:schemeClr val="bg1"/>
                </a:solidFill>
              </a:rPr>
              <a:t>TM</a:t>
            </a:r>
            <a:endParaRPr lang="en-US" sz="1100" b="1" dirty="0" smtClean="0">
              <a:solidFill>
                <a:schemeClr val="bg1"/>
              </a:solidFill>
            </a:endParaRPr>
          </a:p>
        </p:txBody>
      </p:sp>
      <p:pic>
        <p:nvPicPr>
          <p:cNvPr id="50" name="Picture 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6265" y="1336177"/>
            <a:ext cx="405599" cy="232623"/>
          </a:xfrm>
          <a:prstGeom prst="rect">
            <a:avLst/>
          </a:prstGeom>
          <a:noFill/>
          <a:ln>
            <a:noFill/>
          </a:ln>
        </p:spPr>
      </p:pic>
      <p:pic>
        <p:nvPicPr>
          <p:cNvPr id="51" name="Picture 11" descr="Longcove_LeftAngle"/>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7220" y="1386412"/>
            <a:ext cx="847588" cy="464543"/>
          </a:xfrm>
          <a:prstGeom prst="rect">
            <a:avLst/>
          </a:prstGeom>
          <a:noFill/>
          <a:ln>
            <a:noFill/>
          </a:ln>
        </p:spPr>
      </p:pic>
      <p:pic>
        <p:nvPicPr>
          <p:cNvPr id="54" name="Picture 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7654" y="1534485"/>
            <a:ext cx="415645" cy="238385"/>
          </a:xfrm>
          <a:prstGeom prst="rect">
            <a:avLst/>
          </a:prstGeom>
          <a:noFill/>
          <a:ln>
            <a:noFill/>
          </a:ln>
        </p:spPr>
      </p:pic>
      <p:pic>
        <p:nvPicPr>
          <p:cNvPr id="55" name="Picture 54" descr="SSD 320 angle left high.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28763" y="1463422"/>
            <a:ext cx="872038" cy="446207"/>
          </a:xfrm>
          <a:prstGeom prst="rect">
            <a:avLst/>
          </a:prstGeom>
          <a:noFill/>
          <a:ln>
            <a:noFill/>
          </a:ln>
        </p:spPr>
      </p:pic>
      <p:pic>
        <p:nvPicPr>
          <p:cNvPr id="135" name="Picture 3" descr="C:\Users\v-kmcmah\Documents\Clients\_logos\intel.png"/>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040492" y="1510011"/>
            <a:ext cx="482120" cy="2548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369" t="2369" r="1309" b="1309"/>
          <a:stretch/>
        </p:blipFill>
        <p:spPr bwMode="auto">
          <a:xfrm>
            <a:off x="973931" y="1345462"/>
            <a:ext cx="452867" cy="254738"/>
          </a:xfrm>
          <a:prstGeom prst="roundRect">
            <a:avLst>
              <a:gd name="adj" fmla="val 9114"/>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75"/>
          <p:cNvSpPr txBox="1"/>
          <p:nvPr/>
        </p:nvSpPr>
        <p:spPr>
          <a:xfrm>
            <a:off x="383629" y="4614336"/>
            <a:ext cx="6035040" cy="92333"/>
          </a:xfrm>
          <a:prstGeom prst="rect">
            <a:avLst/>
          </a:prstGeom>
          <a:noFill/>
        </p:spPr>
        <p:txBody>
          <a:bodyPr wrap="square" lIns="0" tIns="0" rIns="0" bIns="0" rtlCol="0" anchor="b">
            <a:spAutoFit/>
          </a:bodyPr>
          <a:lstStyle/>
          <a:p>
            <a:pPr defTabSz="913808" fontAlgn="auto">
              <a:spcBef>
                <a:spcPts val="0"/>
              </a:spcBef>
              <a:spcAft>
                <a:spcPts val="0"/>
              </a:spcAft>
            </a:pPr>
            <a:r>
              <a:rPr lang="en-US" sz="600" dirty="0">
                <a:solidFill>
                  <a:schemeClr val="tx1">
                    <a:lumMod val="75000"/>
                    <a:lumOff val="25000"/>
                  </a:schemeClr>
                </a:solidFill>
                <a:cs typeface="Arial"/>
              </a:rPr>
              <a:t>Xeon-based storage systems are available in a wide range of configuration options from the industry’s leading storage </a:t>
            </a:r>
            <a:r>
              <a:rPr lang="en-US" sz="600" dirty="0" smtClean="0">
                <a:solidFill>
                  <a:schemeClr val="tx1">
                    <a:lumMod val="75000"/>
                    <a:lumOff val="25000"/>
                  </a:schemeClr>
                </a:solidFill>
                <a:cs typeface="Arial"/>
              </a:rPr>
              <a:t>vendors</a:t>
            </a:r>
            <a:endParaRPr lang="en-US" sz="600" dirty="0">
              <a:solidFill>
                <a:schemeClr val="tx1">
                  <a:lumMod val="75000"/>
                  <a:lumOff val="25000"/>
                </a:schemeClr>
              </a:solidFill>
              <a:cs typeface="Arial"/>
            </a:endParaRPr>
          </a:p>
        </p:txBody>
      </p:sp>
      <p:grpSp>
        <p:nvGrpSpPr>
          <p:cNvPr id="88" name="Group 87"/>
          <p:cNvGrpSpPr/>
          <p:nvPr/>
        </p:nvGrpSpPr>
        <p:grpSpPr>
          <a:xfrm>
            <a:off x="7808814" y="1323660"/>
            <a:ext cx="325848" cy="591815"/>
            <a:chOff x="3719394" y="2168039"/>
            <a:chExt cx="623134" cy="1522732"/>
          </a:xfrm>
        </p:grpSpPr>
        <p:sp>
          <p:nvSpPr>
            <p:cNvPr id="89" name="Freeform 212"/>
            <p:cNvSpPr>
              <a:spLocks/>
            </p:cNvSpPr>
            <p:nvPr/>
          </p:nvSpPr>
          <p:spPr bwMode="black">
            <a:xfrm>
              <a:off x="3824245" y="3329299"/>
              <a:ext cx="476865" cy="361472"/>
            </a:xfrm>
            <a:custGeom>
              <a:avLst/>
              <a:gdLst>
                <a:gd name="T0" fmla="*/ 422 w 541"/>
                <a:gd name="T1" fmla="*/ 196 h 410"/>
                <a:gd name="T2" fmla="*/ 536 w 541"/>
                <a:gd name="T3" fmla="*/ 14 h 410"/>
                <a:gd name="T4" fmla="*/ 528 w 541"/>
                <a:gd name="T5" fmla="*/ 0 h 410"/>
                <a:gd name="T6" fmla="*/ 12 w 541"/>
                <a:gd name="T7" fmla="*/ 0 h 410"/>
                <a:gd name="T8" fmla="*/ 5 w 541"/>
                <a:gd name="T9" fmla="*/ 14 h 410"/>
                <a:gd name="T10" fmla="*/ 138 w 541"/>
                <a:gd name="T11" fmla="*/ 197 h 410"/>
                <a:gd name="T12" fmla="*/ 149 w 541"/>
                <a:gd name="T13" fmla="*/ 206 h 410"/>
                <a:gd name="T14" fmla="*/ 142 w 541"/>
                <a:gd name="T15" fmla="*/ 229 h 410"/>
                <a:gd name="T16" fmla="*/ 152 w 541"/>
                <a:gd name="T17" fmla="*/ 256 h 410"/>
                <a:gd name="T18" fmla="*/ 142 w 541"/>
                <a:gd name="T19" fmla="*/ 282 h 410"/>
                <a:gd name="T20" fmla="*/ 152 w 541"/>
                <a:gd name="T21" fmla="*/ 309 h 410"/>
                <a:gd name="T22" fmla="*/ 142 w 541"/>
                <a:gd name="T23" fmla="*/ 336 h 410"/>
                <a:gd name="T24" fmla="*/ 184 w 541"/>
                <a:gd name="T25" fmla="*/ 377 h 410"/>
                <a:gd name="T26" fmla="*/ 212 w 541"/>
                <a:gd name="T27" fmla="*/ 377 h 410"/>
                <a:gd name="T28" fmla="*/ 234 w 541"/>
                <a:gd name="T29" fmla="*/ 407 h 410"/>
                <a:gd name="T30" fmla="*/ 240 w 541"/>
                <a:gd name="T31" fmla="*/ 410 h 410"/>
                <a:gd name="T32" fmla="*/ 335 w 541"/>
                <a:gd name="T33" fmla="*/ 410 h 410"/>
                <a:gd name="T34" fmla="*/ 341 w 541"/>
                <a:gd name="T35" fmla="*/ 407 h 410"/>
                <a:gd name="T36" fmla="*/ 360 w 541"/>
                <a:gd name="T37" fmla="*/ 377 h 410"/>
                <a:gd name="T38" fmla="*/ 384 w 541"/>
                <a:gd name="T39" fmla="*/ 377 h 410"/>
                <a:gd name="T40" fmla="*/ 425 w 541"/>
                <a:gd name="T41" fmla="*/ 336 h 410"/>
                <a:gd name="T42" fmla="*/ 415 w 541"/>
                <a:gd name="T43" fmla="*/ 309 h 410"/>
                <a:gd name="T44" fmla="*/ 425 w 541"/>
                <a:gd name="T45" fmla="*/ 282 h 410"/>
                <a:gd name="T46" fmla="*/ 415 w 541"/>
                <a:gd name="T47" fmla="*/ 256 h 410"/>
                <a:gd name="T48" fmla="*/ 425 w 541"/>
                <a:gd name="T49" fmla="*/ 229 h 410"/>
                <a:gd name="T50" fmla="*/ 416 w 541"/>
                <a:gd name="T51" fmla="*/ 203 h 410"/>
                <a:gd name="T52" fmla="*/ 422 w 541"/>
                <a:gd name="T53" fmla="*/ 19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410">
                  <a:moveTo>
                    <a:pt x="422" y="196"/>
                  </a:moveTo>
                  <a:cubicBezTo>
                    <a:pt x="536" y="14"/>
                    <a:pt x="536" y="14"/>
                    <a:pt x="536" y="14"/>
                  </a:cubicBezTo>
                  <a:cubicBezTo>
                    <a:pt x="541" y="7"/>
                    <a:pt x="537" y="0"/>
                    <a:pt x="528" y="0"/>
                  </a:cubicBezTo>
                  <a:cubicBezTo>
                    <a:pt x="12" y="0"/>
                    <a:pt x="12" y="0"/>
                    <a:pt x="12" y="0"/>
                  </a:cubicBezTo>
                  <a:cubicBezTo>
                    <a:pt x="3" y="0"/>
                    <a:pt x="0" y="6"/>
                    <a:pt x="5" y="14"/>
                  </a:cubicBezTo>
                  <a:cubicBezTo>
                    <a:pt x="138" y="197"/>
                    <a:pt x="138" y="197"/>
                    <a:pt x="138" y="197"/>
                  </a:cubicBezTo>
                  <a:cubicBezTo>
                    <a:pt x="140" y="201"/>
                    <a:pt x="145" y="204"/>
                    <a:pt x="149" y="206"/>
                  </a:cubicBezTo>
                  <a:cubicBezTo>
                    <a:pt x="145" y="213"/>
                    <a:pt x="142" y="221"/>
                    <a:pt x="142" y="229"/>
                  </a:cubicBezTo>
                  <a:cubicBezTo>
                    <a:pt x="142" y="239"/>
                    <a:pt x="146" y="248"/>
                    <a:pt x="152" y="256"/>
                  </a:cubicBezTo>
                  <a:cubicBezTo>
                    <a:pt x="146" y="263"/>
                    <a:pt x="142" y="272"/>
                    <a:pt x="142" y="282"/>
                  </a:cubicBezTo>
                  <a:cubicBezTo>
                    <a:pt x="142" y="293"/>
                    <a:pt x="146" y="302"/>
                    <a:pt x="152" y="309"/>
                  </a:cubicBezTo>
                  <a:cubicBezTo>
                    <a:pt x="146" y="316"/>
                    <a:pt x="142" y="326"/>
                    <a:pt x="142" y="336"/>
                  </a:cubicBezTo>
                  <a:cubicBezTo>
                    <a:pt x="142" y="359"/>
                    <a:pt x="161" y="377"/>
                    <a:pt x="184" y="377"/>
                  </a:cubicBezTo>
                  <a:cubicBezTo>
                    <a:pt x="212" y="377"/>
                    <a:pt x="212" y="377"/>
                    <a:pt x="212" y="377"/>
                  </a:cubicBezTo>
                  <a:cubicBezTo>
                    <a:pt x="234" y="407"/>
                    <a:pt x="234" y="407"/>
                    <a:pt x="234" y="407"/>
                  </a:cubicBezTo>
                  <a:cubicBezTo>
                    <a:pt x="235" y="409"/>
                    <a:pt x="238" y="410"/>
                    <a:pt x="240" y="410"/>
                  </a:cubicBezTo>
                  <a:cubicBezTo>
                    <a:pt x="335" y="410"/>
                    <a:pt x="335" y="410"/>
                    <a:pt x="335" y="410"/>
                  </a:cubicBezTo>
                  <a:cubicBezTo>
                    <a:pt x="337" y="410"/>
                    <a:pt x="340" y="409"/>
                    <a:pt x="341" y="407"/>
                  </a:cubicBezTo>
                  <a:cubicBezTo>
                    <a:pt x="360" y="377"/>
                    <a:pt x="360" y="377"/>
                    <a:pt x="360" y="377"/>
                  </a:cubicBezTo>
                  <a:cubicBezTo>
                    <a:pt x="384" y="377"/>
                    <a:pt x="384" y="377"/>
                    <a:pt x="384" y="377"/>
                  </a:cubicBezTo>
                  <a:cubicBezTo>
                    <a:pt x="407" y="377"/>
                    <a:pt x="425" y="359"/>
                    <a:pt x="425" y="336"/>
                  </a:cubicBezTo>
                  <a:cubicBezTo>
                    <a:pt x="425" y="326"/>
                    <a:pt x="421" y="316"/>
                    <a:pt x="415" y="309"/>
                  </a:cubicBezTo>
                  <a:cubicBezTo>
                    <a:pt x="421" y="302"/>
                    <a:pt x="425" y="293"/>
                    <a:pt x="425" y="282"/>
                  </a:cubicBezTo>
                  <a:cubicBezTo>
                    <a:pt x="425" y="272"/>
                    <a:pt x="421" y="263"/>
                    <a:pt x="415" y="256"/>
                  </a:cubicBezTo>
                  <a:cubicBezTo>
                    <a:pt x="421" y="248"/>
                    <a:pt x="425" y="239"/>
                    <a:pt x="425" y="229"/>
                  </a:cubicBezTo>
                  <a:cubicBezTo>
                    <a:pt x="425" y="219"/>
                    <a:pt x="421" y="210"/>
                    <a:pt x="416" y="203"/>
                  </a:cubicBezTo>
                  <a:cubicBezTo>
                    <a:pt x="418" y="201"/>
                    <a:pt x="420" y="198"/>
                    <a:pt x="422" y="196"/>
                  </a:cubicBezTo>
                </a:path>
              </a:pathLst>
            </a:custGeom>
            <a:gradFill flip="none" rotWithShape="1">
              <a:gsLst>
                <a:gs pos="5000">
                  <a:srgbClr val="D6DF27"/>
                </a:gs>
                <a:gs pos="95000">
                  <a:srgbClr val="8CC640"/>
                </a:gs>
              </a:gsLst>
              <a:lin ang="16200000" scaled="0"/>
              <a:tileRect/>
            </a:gradFill>
            <a:ln w="9525">
              <a:solidFill>
                <a:schemeClr val="bg1"/>
              </a:solidFill>
              <a:round/>
              <a:headEnd/>
              <a:tailEnd/>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2000" b="1" dirty="0">
                <a:solidFill>
                  <a:schemeClr val="tx1"/>
                </a:solidFill>
              </a:endParaRPr>
            </a:p>
          </p:txBody>
        </p:sp>
        <p:sp>
          <p:nvSpPr>
            <p:cNvPr id="94" name="Freeform 213"/>
            <p:cNvSpPr>
              <a:spLocks noEditPoints="1"/>
            </p:cNvSpPr>
            <p:nvPr/>
          </p:nvSpPr>
          <p:spPr bwMode="black">
            <a:xfrm>
              <a:off x="3719394" y="2168039"/>
              <a:ext cx="623134" cy="969147"/>
            </a:xfrm>
            <a:custGeom>
              <a:avLst/>
              <a:gdLst>
                <a:gd name="T0" fmla="*/ 122 w 707"/>
                <a:gd name="T1" fmla="*/ 705 h 1100"/>
                <a:gd name="T2" fmla="*/ 642 w 707"/>
                <a:gd name="T3" fmla="*/ 515 h 1100"/>
                <a:gd name="T4" fmla="*/ 691 w 707"/>
                <a:gd name="T5" fmla="*/ 408 h 1100"/>
                <a:gd name="T6" fmla="*/ 584 w 707"/>
                <a:gd name="T7" fmla="*/ 359 h 1100"/>
                <a:gd name="T8" fmla="*/ 65 w 707"/>
                <a:gd name="T9" fmla="*/ 548 h 1100"/>
                <a:gd name="T10" fmla="*/ 15 w 707"/>
                <a:gd name="T11" fmla="*/ 655 h 1100"/>
                <a:gd name="T12" fmla="*/ 122 w 707"/>
                <a:gd name="T13" fmla="*/ 705 h 1100"/>
                <a:gd name="T14" fmla="*/ 652 w 707"/>
                <a:gd name="T15" fmla="*/ 714 h 1100"/>
                <a:gd name="T16" fmla="*/ 706 w 707"/>
                <a:gd name="T17" fmla="*/ 636 h 1100"/>
                <a:gd name="T18" fmla="*/ 701 w 707"/>
                <a:gd name="T19" fmla="*/ 608 h 1100"/>
                <a:gd name="T20" fmla="*/ 594 w 707"/>
                <a:gd name="T21" fmla="*/ 558 h 1100"/>
                <a:gd name="T22" fmla="*/ 75 w 707"/>
                <a:gd name="T23" fmla="*/ 748 h 1100"/>
                <a:gd name="T24" fmla="*/ 20 w 707"/>
                <a:gd name="T25" fmla="*/ 825 h 1100"/>
                <a:gd name="T26" fmla="*/ 20 w 707"/>
                <a:gd name="T27" fmla="*/ 826 h 1100"/>
                <a:gd name="T28" fmla="*/ 73 w 707"/>
                <a:gd name="T29" fmla="*/ 904 h 1100"/>
                <a:gd name="T30" fmla="*/ 190 w 707"/>
                <a:gd name="T31" fmla="*/ 951 h 1100"/>
                <a:gd name="T32" fmla="*/ 190 w 707"/>
                <a:gd name="T33" fmla="*/ 1014 h 1100"/>
                <a:gd name="T34" fmla="*/ 191 w 707"/>
                <a:gd name="T35" fmla="*/ 1023 h 1100"/>
                <a:gd name="T36" fmla="*/ 132 w 707"/>
                <a:gd name="T37" fmla="*/ 1023 h 1100"/>
                <a:gd name="T38" fmla="*/ 115 w 707"/>
                <a:gd name="T39" fmla="*/ 1040 h 1100"/>
                <a:gd name="T40" fmla="*/ 115 w 707"/>
                <a:gd name="T41" fmla="*/ 1083 h 1100"/>
                <a:gd name="T42" fmla="*/ 132 w 707"/>
                <a:gd name="T43" fmla="*/ 1100 h 1100"/>
                <a:gd name="T44" fmla="*/ 648 w 707"/>
                <a:gd name="T45" fmla="*/ 1100 h 1100"/>
                <a:gd name="T46" fmla="*/ 664 w 707"/>
                <a:gd name="T47" fmla="*/ 1083 h 1100"/>
                <a:gd name="T48" fmla="*/ 664 w 707"/>
                <a:gd name="T49" fmla="*/ 1040 h 1100"/>
                <a:gd name="T50" fmla="*/ 648 w 707"/>
                <a:gd name="T51" fmla="*/ 1023 h 1100"/>
                <a:gd name="T52" fmla="*/ 622 w 707"/>
                <a:gd name="T53" fmla="*/ 1023 h 1100"/>
                <a:gd name="T54" fmla="*/ 622 w 707"/>
                <a:gd name="T55" fmla="*/ 1013 h 1100"/>
                <a:gd name="T56" fmla="*/ 622 w 707"/>
                <a:gd name="T57" fmla="*/ 873 h 1100"/>
                <a:gd name="T58" fmla="*/ 539 w 707"/>
                <a:gd name="T59" fmla="*/ 790 h 1100"/>
                <a:gd name="T60" fmla="*/ 456 w 707"/>
                <a:gd name="T61" fmla="*/ 873 h 1100"/>
                <a:gd name="T62" fmla="*/ 456 w 707"/>
                <a:gd name="T63" fmla="*/ 1013 h 1100"/>
                <a:gd name="T64" fmla="*/ 457 w 707"/>
                <a:gd name="T65" fmla="*/ 1023 h 1100"/>
                <a:gd name="T66" fmla="*/ 355 w 707"/>
                <a:gd name="T67" fmla="*/ 1023 h 1100"/>
                <a:gd name="T68" fmla="*/ 356 w 707"/>
                <a:gd name="T69" fmla="*/ 1014 h 1100"/>
                <a:gd name="T70" fmla="*/ 357 w 707"/>
                <a:gd name="T71" fmla="*/ 895 h 1100"/>
                <a:gd name="T72" fmla="*/ 346 w 707"/>
                <a:gd name="T73" fmla="*/ 855 h 1100"/>
                <a:gd name="T74" fmla="*/ 161 w 707"/>
                <a:gd name="T75" fmla="*/ 885 h 1100"/>
                <a:gd name="T76" fmla="*/ 348 w 707"/>
                <a:gd name="T77" fmla="*/ 826 h 1100"/>
                <a:gd name="T78" fmla="*/ 652 w 707"/>
                <a:gd name="T79" fmla="*/ 714 h 1100"/>
                <a:gd name="T80" fmla="*/ 122 w 707"/>
                <a:gd name="T81" fmla="*/ 500 h 1100"/>
                <a:gd name="T82" fmla="*/ 642 w 707"/>
                <a:gd name="T83" fmla="*/ 310 h 1100"/>
                <a:gd name="T84" fmla="*/ 696 w 707"/>
                <a:gd name="T85" fmla="*/ 232 h 1100"/>
                <a:gd name="T86" fmla="*/ 695 w 707"/>
                <a:gd name="T87" fmla="*/ 223 h 1100"/>
                <a:gd name="T88" fmla="*/ 624 w 707"/>
                <a:gd name="T89" fmla="*/ 149 h 1100"/>
                <a:gd name="T90" fmla="*/ 499 w 707"/>
                <a:gd name="T91" fmla="*/ 132 h 1100"/>
                <a:gd name="T92" fmla="*/ 509 w 707"/>
                <a:gd name="T93" fmla="*/ 93 h 1100"/>
                <a:gd name="T94" fmla="*/ 504 w 707"/>
                <a:gd name="T95" fmla="*/ 66 h 1100"/>
                <a:gd name="T96" fmla="*/ 398 w 707"/>
                <a:gd name="T97" fmla="*/ 15 h 1100"/>
                <a:gd name="T98" fmla="*/ 166 w 707"/>
                <a:gd name="T99" fmla="*/ 96 h 1100"/>
                <a:gd name="T100" fmla="*/ 110 w 707"/>
                <a:gd name="T101" fmla="*/ 175 h 1100"/>
                <a:gd name="T102" fmla="*/ 111 w 707"/>
                <a:gd name="T103" fmla="*/ 184 h 1100"/>
                <a:gd name="T104" fmla="*/ 182 w 707"/>
                <a:gd name="T105" fmla="*/ 257 h 1100"/>
                <a:gd name="T106" fmla="*/ 243 w 707"/>
                <a:gd name="T107" fmla="*/ 266 h 1100"/>
                <a:gd name="T108" fmla="*/ 439 w 707"/>
                <a:gd name="T109" fmla="*/ 213 h 1100"/>
                <a:gd name="T110" fmla="*/ 225 w 707"/>
                <a:gd name="T111" fmla="*/ 285 h 1100"/>
                <a:gd name="T112" fmla="*/ 65 w 707"/>
                <a:gd name="T113" fmla="*/ 343 h 1100"/>
                <a:gd name="T114" fmla="*/ 11 w 707"/>
                <a:gd name="T115" fmla="*/ 422 h 1100"/>
                <a:gd name="T116" fmla="*/ 15 w 707"/>
                <a:gd name="T117" fmla="*/ 451 h 1100"/>
                <a:gd name="T118" fmla="*/ 122 w 707"/>
                <a:gd name="T119" fmla="*/ 5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00">
                  <a:moveTo>
                    <a:pt x="122" y="705"/>
                  </a:moveTo>
                  <a:cubicBezTo>
                    <a:pt x="642" y="515"/>
                    <a:pt x="642" y="515"/>
                    <a:pt x="642" y="515"/>
                  </a:cubicBezTo>
                  <a:cubicBezTo>
                    <a:pt x="684" y="499"/>
                    <a:pt x="707" y="451"/>
                    <a:pt x="691" y="408"/>
                  </a:cubicBezTo>
                  <a:cubicBezTo>
                    <a:pt x="675" y="365"/>
                    <a:pt x="627" y="343"/>
                    <a:pt x="584" y="359"/>
                  </a:cubicBezTo>
                  <a:cubicBezTo>
                    <a:pt x="65" y="548"/>
                    <a:pt x="65" y="548"/>
                    <a:pt x="65" y="548"/>
                  </a:cubicBezTo>
                  <a:cubicBezTo>
                    <a:pt x="22" y="564"/>
                    <a:pt x="0" y="612"/>
                    <a:pt x="15" y="655"/>
                  </a:cubicBezTo>
                  <a:cubicBezTo>
                    <a:pt x="31" y="698"/>
                    <a:pt x="79" y="721"/>
                    <a:pt x="122" y="705"/>
                  </a:cubicBezTo>
                  <a:close/>
                  <a:moveTo>
                    <a:pt x="652" y="714"/>
                  </a:moveTo>
                  <a:cubicBezTo>
                    <a:pt x="685" y="702"/>
                    <a:pt x="706" y="671"/>
                    <a:pt x="706" y="636"/>
                  </a:cubicBezTo>
                  <a:cubicBezTo>
                    <a:pt x="706" y="627"/>
                    <a:pt x="704" y="617"/>
                    <a:pt x="701" y="608"/>
                  </a:cubicBezTo>
                  <a:cubicBezTo>
                    <a:pt x="685" y="565"/>
                    <a:pt x="637" y="543"/>
                    <a:pt x="594" y="558"/>
                  </a:cubicBezTo>
                  <a:cubicBezTo>
                    <a:pt x="75" y="748"/>
                    <a:pt x="75" y="748"/>
                    <a:pt x="75" y="748"/>
                  </a:cubicBezTo>
                  <a:cubicBezTo>
                    <a:pt x="43" y="760"/>
                    <a:pt x="21" y="790"/>
                    <a:pt x="20" y="825"/>
                  </a:cubicBezTo>
                  <a:cubicBezTo>
                    <a:pt x="20" y="826"/>
                    <a:pt x="20" y="826"/>
                    <a:pt x="20" y="826"/>
                  </a:cubicBezTo>
                  <a:cubicBezTo>
                    <a:pt x="20" y="860"/>
                    <a:pt x="41" y="891"/>
                    <a:pt x="73" y="904"/>
                  </a:cubicBezTo>
                  <a:cubicBezTo>
                    <a:pt x="73" y="904"/>
                    <a:pt x="140" y="931"/>
                    <a:pt x="190" y="951"/>
                  </a:cubicBezTo>
                  <a:cubicBezTo>
                    <a:pt x="190" y="982"/>
                    <a:pt x="190" y="1014"/>
                    <a:pt x="190" y="1014"/>
                  </a:cubicBezTo>
                  <a:cubicBezTo>
                    <a:pt x="190" y="1017"/>
                    <a:pt x="190" y="1020"/>
                    <a:pt x="191" y="1023"/>
                  </a:cubicBezTo>
                  <a:cubicBezTo>
                    <a:pt x="132" y="1023"/>
                    <a:pt x="132" y="1023"/>
                    <a:pt x="132" y="1023"/>
                  </a:cubicBezTo>
                  <a:cubicBezTo>
                    <a:pt x="122" y="1023"/>
                    <a:pt x="115" y="1030"/>
                    <a:pt x="115" y="1040"/>
                  </a:cubicBezTo>
                  <a:cubicBezTo>
                    <a:pt x="115" y="1083"/>
                    <a:pt x="115" y="1083"/>
                    <a:pt x="115" y="1083"/>
                  </a:cubicBezTo>
                  <a:cubicBezTo>
                    <a:pt x="115" y="1093"/>
                    <a:pt x="122" y="1100"/>
                    <a:pt x="132" y="1100"/>
                  </a:cubicBezTo>
                  <a:cubicBezTo>
                    <a:pt x="648" y="1100"/>
                    <a:pt x="648" y="1100"/>
                    <a:pt x="648" y="1100"/>
                  </a:cubicBezTo>
                  <a:cubicBezTo>
                    <a:pt x="657" y="1100"/>
                    <a:pt x="664" y="1093"/>
                    <a:pt x="664" y="1083"/>
                  </a:cubicBezTo>
                  <a:cubicBezTo>
                    <a:pt x="664" y="1040"/>
                    <a:pt x="664" y="1040"/>
                    <a:pt x="664" y="1040"/>
                  </a:cubicBezTo>
                  <a:cubicBezTo>
                    <a:pt x="664" y="1030"/>
                    <a:pt x="657" y="1023"/>
                    <a:pt x="648" y="1023"/>
                  </a:cubicBezTo>
                  <a:cubicBezTo>
                    <a:pt x="622" y="1023"/>
                    <a:pt x="622" y="1023"/>
                    <a:pt x="622" y="1023"/>
                  </a:cubicBezTo>
                  <a:cubicBezTo>
                    <a:pt x="622" y="1020"/>
                    <a:pt x="622" y="1017"/>
                    <a:pt x="622" y="1013"/>
                  </a:cubicBezTo>
                  <a:cubicBezTo>
                    <a:pt x="622" y="873"/>
                    <a:pt x="622" y="873"/>
                    <a:pt x="622" y="873"/>
                  </a:cubicBezTo>
                  <a:cubicBezTo>
                    <a:pt x="622" y="827"/>
                    <a:pt x="585" y="790"/>
                    <a:pt x="539" y="790"/>
                  </a:cubicBezTo>
                  <a:cubicBezTo>
                    <a:pt x="493" y="790"/>
                    <a:pt x="456" y="827"/>
                    <a:pt x="456" y="873"/>
                  </a:cubicBezTo>
                  <a:cubicBezTo>
                    <a:pt x="456" y="1013"/>
                    <a:pt x="456" y="1013"/>
                    <a:pt x="456" y="1013"/>
                  </a:cubicBezTo>
                  <a:cubicBezTo>
                    <a:pt x="456" y="1017"/>
                    <a:pt x="456" y="1020"/>
                    <a:pt x="457" y="1023"/>
                  </a:cubicBezTo>
                  <a:cubicBezTo>
                    <a:pt x="355" y="1023"/>
                    <a:pt x="355" y="1023"/>
                    <a:pt x="355" y="1023"/>
                  </a:cubicBezTo>
                  <a:cubicBezTo>
                    <a:pt x="356" y="1020"/>
                    <a:pt x="356" y="1017"/>
                    <a:pt x="356" y="1014"/>
                  </a:cubicBezTo>
                  <a:cubicBezTo>
                    <a:pt x="357" y="895"/>
                    <a:pt x="357" y="895"/>
                    <a:pt x="357" y="895"/>
                  </a:cubicBezTo>
                  <a:cubicBezTo>
                    <a:pt x="357" y="880"/>
                    <a:pt x="353" y="867"/>
                    <a:pt x="346" y="855"/>
                  </a:cubicBezTo>
                  <a:cubicBezTo>
                    <a:pt x="161" y="885"/>
                    <a:pt x="161" y="885"/>
                    <a:pt x="161" y="885"/>
                  </a:cubicBezTo>
                  <a:cubicBezTo>
                    <a:pt x="348" y="826"/>
                    <a:pt x="348" y="826"/>
                    <a:pt x="348" y="826"/>
                  </a:cubicBezTo>
                  <a:cubicBezTo>
                    <a:pt x="495" y="772"/>
                    <a:pt x="652" y="714"/>
                    <a:pt x="652" y="714"/>
                  </a:cubicBezTo>
                  <a:close/>
                  <a:moveTo>
                    <a:pt x="122" y="500"/>
                  </a:moveTo>
                  <a:cubicBezTo>
                    <a:pt x="642" y="310"/>
                    <a:pt x="642" y="310"/>
                    <a:pt x="642" y="310"/>
                  </a:cubicBezTo>
                  <a:cubicBezTo>
                    <a:pt x="675" y="298"/>
                    <a:pt x="696" y="267"/>
                    <a:pt x="696" y="232"/>
                  </a:cubicBezTo>
                  <a:cubicBezTo>
                    <a:pt x="696" y="229"/>
                    <a:pt x="696" y="226"/>
                    <a:pt x="695" y="223"/>
                  </a:cubicBezTo>
                  <a:cubicBezTo>
                    <a:pt x="691" y="185"/>
                    <a:pt x="662" y="155"/>
                    <a:pt x="624" y="149"/>
                  </a:cubicBezTo>
                  <a:cubicBezTo>
                    <a:pt x="624" y="149"/>
                    <a:pt x="551" y="139"/>
                    <a:pt x="499" y="132"/>
                  </a:cubicBezTo>
                  <a:cubicBezTo>
                    <a:pt x="505" y="120"/>
                    <a:pt x="509" y="107"/>
                    <a:pt x="509" y="93"/>
                  </a:cubicBezTo>
                  <a:cubicBezTo>
                    <a:pt x="509" y="84"/>
                    <a:pt x="508" y="75"/>
                    <a:pt x="504" y="66"/>
                  </a:cubicBezTo>
                  <a:cubicBezTo>
                    <a:pt x="489" y="22"/>
                    <a:pt x="441" y="0"/>
                    <a:pt x="398" y="15"/>
                  </a:cubicBezTo>
                  <a:cubicBezTo>
                    <a:pt x="166" y="96"/>
                    <a:pt x="166" y="96"/>
                    <a:pt x="166" y="96"/>
                  </a:cubicBezTo>
                  <a:cubicBezTo>
                    <a:pt x="132" y="109"/>
                    <a:pt x="110" y="140"/>
                    <a:pt x="110" y="175"/>
                  </a:cubicBezTo>
                  <a:cubicBezTo>
                    <a:pt x="110" y="178"/>
                    <a:pt x="110" y="181"/>
                    <a:pt x="111" y="184"/>
                  </a:cubicBezTo>
                  <a:cubicBezTo>
                    <a:pt x="115" y="222"/>
                    <a:pt x="145" y="253"/>
                    <a:pt x="182" y="257"/>
                  </a:cubicBezTo>
                  <a:cubicBezTo>
                    <a:pt x="182" y="257"/>
                    <a:pt x="215" y="262"/>
                    <a:pt x="243" y="266"/>
                  </a:cubicBezTo>
                  <a:cubicBezTo>
                    <a:pt x="439" y="213"/>
                    <a:pt x="439" y="213"/>
                    <a:pt x="439" y="213"/>
                  </a:cubicBezTo>
                  <a:cubicBezTo>
                    <a:pt x="225" y="285"/>
                    <a:pt x="225" y="285"/>
                    <a:pt x="225" y="285"/>
                  </a:cubicBezTo>
                  <a:cubicBezTo>
                    <a:pt x="142" y="315"/>
                    <a:pt x="65" y="343"/>
                    <a:pt x="65" y="343"/>
                  </a:cubicBezTo>
                  <a:cubicBezTo>
                    <a:pt x="31" y="356"/>
                    <a:pt x="11" y="388"/>
                    <a:pt x="11" y="422"/>
                  </a:cubicBezTo>
                  <a:cubicBezTo>
                    <a:pt x="11" y="431"/>
                    <a:pt x="12" y="441"/>
                    <a:pt x="15" y="451"/>
                  </a:cubicBezTo>
                  <a:cubicBezTo>
                    <a:pt x="31" y="494"/>
                    <a:pt x="79" y="516"/>
                    <a:pt x="122" y="500"/>
                  </a:cubicBezTo>
                  <a:close/>
                </a:path>
              </a:pathLst>
            </a:custGeom>
            <a:gradFill flip="none" rotWithShape="1">
              <a:gsLst>
                <a:gs pos="5000">
                  <a:srgbClr val="D6DF27"/>
                </a:gs>
                <a:gs pos="95000">
                  <a:srgbClr val="8CC640"/>
                </a:gs>
              </a:gsLst>
              <a:lin ang="16200000" scaled="0"/>
              <a:tileRect/>
            </a:gradFill>
            <a:ln w="9525">
              <a:solidFill>
                <a:schemeClr val="bg1"/>
              </a:solidFill>
              <a:round/>
              <a:headEnd/>
              <a:tailEnd/>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2000" b="1" dirty="0">
                <a:solidFill>
                  <a:schemeClr val="tx1"/>
                </a:solidFill>
              </a:endParaRPr>
            </a:p>
          </p:txBody>
        </p:sp>
        <p:sp>
          <p:nvSpPr>
            <p:cNvPr id="100" name="Freeform 214"/>
            <p:cNvSpPr>
              <a:spLocks/>
            </p:cNvSpPr>
            <p:nvPr/>
          </p:nvSpPr>
          <p:spPr bwMode="black">
            <a:xfrm>
              <a:off x="3819021" y="3180458"/>
              <a:ext cx="483582" cy="108180"/>
            </a:xfrm>
            <a:custGeom>
              <a:avLst/>
              <a:gdLst>
                <a:gd name="T0" fmla="*/ 549 w 549"/>
                <a:gd name="T1" fmla="*/ 10 h 123"/>
                <a:gd name="T2" fmla="*/ 535 w 549"/>
                <a:gd name="T3" fmla="*/ 0 h 123"/>
                <a:gd name="T4" fmla="*/ 17 w 549"/>
                <a:gd name="T5" fmla="*/ 0 h 123"/>
                <a:gd name="T6" fmla="*/ 0 w 549"/>
                <a:gd name="T7" fmla="*/ 17 h 123"/>
                <a:gd name="T8" fmla="*/ 0 w 549"/>
                <a:gd name="T9" fmla="*/ 106 h 123"/>
                <a:gd name="T10" fmla="*/ 17 w 549"/>
                <a:gd name="T11" fmla="*/ 123 h 123"/>
                <a:gd name="T12" fmla="*/ 535 w 549"/>
                <a:gd name="T13" fmla="*/ 123 h 123"/>
                <a:gd name="T14" fmla="*/ 549 w 549"/>
                <a:gd name="T15" fmla="*/ 113 h 123"/>
                <a:gd name="T16" fmla="*/ 549 w 549"/>
                <a:gd name="T17" fmla="*/ 1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123">
                  <a:moveTo>
                    <a:pt x="549" y="10"/>
                  </a:moveTo>
                  <a:cubicBezTo>
                    <a:pt x="547" y="4"/>
                    <a:pt x="541" y="0"/>
                    <a:pt x="535" y="0"/>
                  </a:cubicBezTo>
                  <a:cubicBezTo>
                    <a:pt x="17" y="0"/>
                    <a:pt x="17" y="0"/>
                    <a:pt x="17" y="0"/>
                  </a:cubicBezTo>
                  <a:cubicBezTo>
                    <a:pt x="8" y="0"/>
                    <a:pt x="0" y="7"/>
                    <a:pt x="0" y="17"/>
                  </a:cubicBezTo>
                  <a:cubicBezTo>
                    <a:pt x="0" y="106"/>
                    <a:pt x="0" y="106"/>
                    <a:pt x="0" y="106"/>
                  </a:cubicBezTo>
                  <a:cubicBezTo>
                    <a:pt x="0" y="115"/>
                    <a:pt x="8" y="123"/>
                    <a:pt x="17" y="123"/>
                  </a:cubicBezTo>
                  <a:cubicBezTo>
                    <a:pt x="535" y="123"/>
                    <a:pt x="535" y="123"/>
                    <a:pt x="535" y="123"/>
                  </a:cubicBezTo>
                  <a:cubicBezTo>
                    <a:pt x="541" y="123"/>
                    <a:pt x="547" y="118"/>
                    <a:pt x="549" y="113"/>
                  </a:cubicBezTo>
                  <a:cubicBezTo>
                    <a:pt x="549" y="10"/>
                    <a:pt x="549" y="10"/>
                    <a:pt x="549" y="10"/>
                  </a:cubicBezTo>
                  <a:close/>
                </a:path>
              </a:pathLst>
            </a:custGeom>
            <a:gradFill flip="none" rotWithShape="1">
              <a:gsLst>
                <a:gs pos="5000">
                  <a:srgbClr val="D6DF27"/>
                </a:gs>
                <a:gs pos="95000">
                  <a:srgbClr val="8CC640"/>
                </a:gs>
              </a:gsLst>
              <a:lin ang="16200000" scaled="0"/>
              <a:tileRect/>
            </a:gradFill>
            <a:ln w="9525">
              <a:solidFill>
                <a:schemeClr val="bg1"/>
              </a:solidFill>
              <a:round/>
              <a:headEnd/>
              <a:tailEnd/>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2000" b="1" dirty="0">
                <a:solidFill>
                  <a:schemeClr val="tx1"/>
                </a:solidFill>
              </a:endParaRPr>
            </a:p>
          </p:txBody>
        </p:sp>
      </p:grpSp>
      <p:sp>
        <p:nvSpPr>
          <p:cNvPr id="74" name="Slide Number Placeholder 1"/>
          <p:cNvSpPr>
            <a:spLocks noGrp="1"/>
          </p:cNvSpPr>
          <p:nvPr>
            <p:ph type="sldNum" sz="quarter" idx="4294967295"/>
          </p:nvPr>
        </p:nvSpPr>
        <p:spPr>
          <a:xfrm>
            <a:off x="-3455" y="5115734"/>
            <a:ext cx="460655" cy="164592"/>
          </a:xfrm>
          <a:prstGeom prst="rect">
            <a:avLst/>
          </a:prstGeom>
        </p:spPr>
        <p:txBody>
          <a:bodyPr/>
          <a:lstStyle/>
          <a:p>
            <a:fld id="{16580373-EDB2-411E-A085-8B0065DF0FF5}" type="slidenum">
              <a:rPr lang="en-US" smtClean="0"/>
              <a:pPr/>
              <a:t>31</a:t>
            </a:fld>
            <a:endParaRPr lang="en-US" dirty="0"/>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0562" y="1599729"/>
            <a:ext cx="532770" cy="399578"/>
          </a:xfrm>
          <a:prstGeom prst="rect">
            <a:avLst/>
          </a:prstGeom>
        </p:spPr>
      </p:pic>
    </p:spTree>
    <p:extLst>
      <p:ext uri="{BB962C8B-B14F-4D97-AF65-F5344CB8AC3E}">
        <p14:creationId xmlns:p14="http://schemas.microsoft.com/office/powerpoint/2010/main" val="1671221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3813"/>
          <a:stretch/>
        </p:blipFill>
        <p:spPr>
          <a:xfrm rot="5400000">
            <a:off x="5763361" y="-1119289"/>
            <a:ext cx="780323" cy="5663359"/>
          </a:xfrm>
          <a:prstGeom prst="rect">
            <a:avLst/>
          </a:prstGeom>
          <a:ln>
            <a:noFill/>
          </a:ln>
          <a:effectLst>
            <a:outerShdw blurRad="149987" dist="250190" dir="2700000" algn="ctr">
              <a:srgbClr val="000000">
                <a:alpha val="28000"/>
              </a:srgbClr>
            </a:outerShdw>
          </a:effectLst>
        </p:spPr>
      </p:pic>
      <p:sp>
        <p:nvSpPr>
          <p:cNvPr id="15" name="Title 1"/>
          <p:cNvSpPr>
            <a:spLocks noGrp="1"/>
          </p:cNvSpPr>
          <p:nvPr>
            <p:ph type="title"/>
          </p:nvPr>
        </p:nvSpPr>
        <p:spPr>
          <a:xfrm>
            <a:off x="251520" y="249848"/>
            <a:ext cx="4790890" cy="994752"/>
          </a:xfrm>
        </p:spPr>
        <p:txBody>
          <a:bodyPr>
            <a:normAutofit/>
          </a:bodyPr>
          <a:lstStyle/>
          <a:p>
            <a:r>
              <a:rPr lang="en-US" dirty="0" smtClean="0"/>
              <a:t>Intel Portfolio Delivers Balanced Performance</a:t>
            </a:r>
            <a:endParaRPr lang="en-US" dirty="0"/>
          </a:p>
        </p:txBody>
      </p:sp>
      <p:sp>
        <p:nvSpPr>
          <p:cNvPr id="16" name="Rectangle 15"/>
          <p:cNvSpPr/>
          <p:nvPr/>
        </p:nvSpPr>
        <p:spPr>
          <a:xfrm>
            <a:off x="3309264" y="4675312"/>
            <a:ext cx="5812950" cy="711990"/>
          </a:xfrm>
          <a:prstGeom prst="rect">
            <a:avLst/>
          </a:prstGeom>
        </p:spPr>
        <p:txBody>
          <a:bodyPr wrap="square" lIns="57150" tIns="28575" rIns="57150" bIns="28575">
            <a:spAutoFit/>
          </a:bodyPr>
          <a:lstStyle/>
          <a:p>
            <a:pPr algn="r"/>
            <a:r>
              <a:rPr lang="en-US" sz="563" dirty="0">
                <a:solidFill>
                  <a:srgbClr val="004280"/>
                </a:solidFill>
                <a:latin typeface="Neo Sans Intel" pitchFamily="34" charset="0"/>
                <a:ea typeface="Verdana" pitchFamily="34" charset="0"/>
                <a:cs typeface="Verdana" pitchFamily="34" charset="0"/>
              </a:rPr>
              <a:t>Based on internal Intel test results   Software and workloads used in performance tests may have been optimized for performance only on Intel microprocessors.  Performance tests, such as </a:t>
            </a:r>
            <a:r>
              <a:rPr lang="en-US" sz="563" dirty="0" err="1">
                <a:solidFill>
                  <a:srgbClr val="004280"/>
                </a:solidFill>
                <a:latin typeface="Neo Sans Intel" pitchFamily="34" charset="0"/>
                <a:ea typeface="Verdana" pitchFamily="34" charset="0"/>
                <a:cs typeface="Verdana" pitchFamily="34" charset="0"/>
              </a:rPr>
              <a:t>SYSmark</a:t>
            </a:r>
            <a:r>
              <a:rPr lang="en-US" sz="563" dirty="0">
                <a:solidFill>
                  <a:srgbClr val="004280"/>
                </a:solidFill>
                <a:latin typeface="Neo Sans Intel" pitchFamily="34" charset="0"/>
                <a:ea typeface="Verdana" pitchFamily="34" charset="0"/>
                <a:cs typeface="Verdana" pitchFamily="34" charset="0"/>
              </a:rPr>
              <a:t> and </a:t>
            </a:r>
            <a:r>
              <a:rPr lang="en-US" sz="563" dirty="0" err="1">
                <a:solidFill>
                  <a:srgbClr val="004280"/>
                </a:solidFill>
                <a:latin typeface="Neo Sans Intel" pitchFamily="34" charset="0"/>
                <a:ea typeface="Verdana" pitchFamily="34" charset="0"/>
                <a:cs typeface="Verdana" pitchFamily="34" charset="0"/>
              </a:rPr>
              <a:t>MobileMark</a:t>
            </a:r>
            <a:r>
              <a:rPr lang="en-US" sz="563" dirty="0">
                <a:solidFill>
                  <a:srgbClr val="004280"/>
                </a:solidFill>
                <a:latin typeface="Neo Sans Intel" pitchFamily="34" charset="0"/>
                <a:ea typeface="Verdana" pitchFamily="34" charset="0"/>
                <a:cs typeface="Verdana" pitchFamily="34"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Source: Intel Internal testing </a:t>
            </a:r>
            <a:r>
              <a:rPr lang="en-US" sz="563" dirty="0">
                <a:solidFill>
                  <a:srgbClr val="004280"/>
                </a:solidFill>
                <a:latin typeface="Neo Sans Intel" pitchFamily="34" charset="0"/>
              </a:rPr>
              <a:t>For more information go to </a:t>
            </a:r>
            <a:r>
              <a:rPr lang="en-US" sz="563" u="sng" dirty="0">
                <a:solidFill>
                  <a:srgbClr val="004280"/>
                </a:solidFill>
                <a:latin typeface="Neo Sans Intel" pitchFamily="34" charset="0"/>
              </a:rPr>
              <a:t>: intel.com/performance</a:t>
            </a:r>
            <a:r>
              <a:rPr lang="en-US" sz="563" dirty="0">
                <a:solidFill>
                  <a:srgbClr val="004280"/>
                </a:solidFill>
                <a:latin typeface="Neo Sans Intel" pitchFamily="34" charset="0"/>
              </a:rPr>
              <a:t> ` Other brands and names are the property of their respective owners</a:t>
            </a:r>
          </a:p>
          <a:p>
            <a:pPr algn="r"/>
            <a:endParaRPr lang="en-US" sz="2000" dirty="0">
              <a:solidFill>
                <a:srgbClr val="004280"/>
              </a:solidFill>
              <a:latin typeface="Neo Sans Intel" pitchFamily="34" charset="0"/>
            </a:endParaRPr>
          </a:p>
        </p:txBody>
      </p:sp>
      <p:sp>
        <p:nvSpPr>
          <p:cNvPr id="17" name="Rectangle 16"/>
          <p:cNvSpPr/>
          <p:nvPr/>
        </p:nvSpPr>
        <p:spPr>
          <a:xfrm>
            <a:off x="3998352" y="1322810"/>
            <a:ext cx="4938967" cy="830997"/>
          </a:xfrm>
          <a:prstGeom prst="rect">
            <a:avLst/>
          </a:prstGeom>
        </p:spPr>
        <p:txBody>
          <a:bodyPr wrap="square" lIns="91440" tIns="45720" rIns="91440" bIns="45720">
            <a:spAutoFit/>
          </a:bodyPr>
          <a:lstStyle/>
          <a:p>
            <a:pPr algn="ctr"/>
            <a:r>
              <a:rPr lang="en-US" sz="1600" i="1" dirty="0" smtClean="0">
                <a:solidFill>
                  <a:schemeClr val="bg1"/>
                </a:solidFill>
                <a:effectLst>
                  <a:outerShdw blurRad="38100" dist="38100" dir="2700000" algn="tl">
                    <a:srgbClr val="000000">
                      <a:alpha val="43137"/>
                    </a:srgbClr>
                  </a:outerShdw>
                </a:effectLst>
                <a:latin typeface="Neo Sans Intel Medium" panose="020B0604020202020204" pitchFamily="34" charset="0"/>
              </a:rPr>
              <a:t>Improved performance while analyzing 1 TB of data with 10 servers</a:t>
            </a:r>
            <a:r>
              <a:rPr lang="en-US" sz="1600" i="1" dirty="0">
                <a:solidFill>
                  <a:schemeClr val="bg1"/>
                </a:solidFill>
                <a:effectLst>
                  <a:outerShdw blurRad="38100" dist="38100" dir="2700000" algn="tl">
                    <a:srgbClr val="000000">
                      <a:alpha val="43137"/>
                    </a:srgbClr>
                  </a:outerShdw>
                </a:effectLst>
                <a:latin typeface="Neo Sans Intel Medium" panose="020B0604020202020204" pitchFamily="34" charset="0"/>
              </a:rPr>
              <a:t/>
            </a:r>
            <a:br>
              <a:rPr lang="en-US" sz="1600" i="1" dirty="0">
                <a:solidFill>
                  <a:schemeClr val="bg1"/>
                </a:solidFill>
                <a:effectLst>
                  <a:outerShdw blurRad="38100" dist="38100" dir="2700000" algn="tl">
                    <a:srgbClr val="000000">
                      <a:alpha val="43137"/>
                    </a:srgbClr>
                  </a:outerShdw>
                </a:effectLst>
                <a:latin typeface="Neo Sans Intel Medium" panose="020B0604020202020204" pitchFamily="34" charset="0"/>
              </a:rPr>
            </a:br>
            <a:r>
              <a:rPr lang="en-US" sz="1600" i="1" dirty="0">
                <a:solidFill>
                  <a:schemeClr val="bg1"/>
                </a:solidFill>
                <a:effectLst>
                  <a:outerShdw blurRad="38100" dist="38100" dir="2700000" algn="tl">
                    <a:srgbClr val="000000">
                      <a:alpha val="43137"/>
                    </a:srgbClr>
                  </a:outerShdw>
                </a:effectLst>
                <a:latin typeface="Neo Sans Intel Medium" panose="020B0604020202020204" pitchFamily="34" charset="0"/>
              </a:rPr>
              <a:t>From 4 Hours To 7 Minutes</a:t>
            </a:r>
          </a:p>
        </p:txBody>
      </p:sp>
      <p:grpSp>
        <p:nvGrpSpPr>
          <p:cNvPr id="2" name="Group 1"/>
          <p:cNvGrpSpPr/>
          <p:nvPr/>
        </p:nvGrpSpPr>
        <p:grpSpPr>
          <a:xfrm>
            <a:off x="123827" y="1314234"/>
            <a:ext cx="8470221" cy="3278880"/>
            <a:chOff x="127221" y="874402"/>
            <a:chExt cx="9050800" cy="3722811"/>
          </a:xfrm>
        </p:grpSpPr>
        <p:sp>
          <p:nvSpPr>
            <p:cNvPr id="10" name="Down Arrow 9"/>
            <p:cNvSpPr/>
            <p:nvPr/>
          </p:nvSpPr>
          <p:spPr>
            <a:xfrm>
              <a:off x="2246871" y="1664138"/>
              <a:ext cx="1297571" cy="1093387"/>
            </a:xfrm>
            <a:prstGeom prst="downArrow">
              <a:avLst/>
            </a:prstGeom>
            <a:gradFill>
              <a:gsLst>
                <a:gs pos="0">
                  <a:schemeClr val="tx2">
                    <a:alpha val="0"/>
                  </a:schemeClr>
                </a:gs>
                <a:gs pos="100000">
                  <a:schemeClr val="accent2"/>
                </a:gs>
              </a:gsLst>
              <a:lin ang="5400000" scaled="0"/>
            </a:gradFill>
            <a:ln w="3175" cap="flat" cmpd="sng" algn="ctr">
              <a:noFill/>
              <a:prstDash val="solid"/>
              <a:round/>
              <a:headEnd type="none" w="sm" len="sm"/>
              <a:tailEnd type="none" w="sm" len="sm"/>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sp>
          <p:nvSpPr>
            <p:cNvPr id="11" name="Down Arrow 10"/>
            <p:cNvSpPr/>
            <p:nvPr/>
          </p:nvSpPr>
          <p:spPr>
            <a:xfrm>
              <a:off x="3886677" y="2431367"/>
              <a:ext cx="1297571" cy="1093387"/>
            </a:xfrm>
            <a:prstGeom prst="downArrow">
              <a:avLst/>
            </a:prstGeom>
            <a:gradFill>
              <a:gsLst>
                <a:gs pos="0">
                  <a:schemeClr val="tx2">
                    <a:alpha val="0"/>
                  </a:schemeClr>
                </a:gs>
                <a:gs pos="100000">
                  <a:schemeClr val="accent4"/>
                </a:gs>
              </a:gsLst>
              <a:lin ang="5400000" scaled="0"/>
            </a:gradFill>
            <a:ln w="3175" cap="flat" cmpd="sng" algn="ctr">
              <a:noFill/>
              <a:prstDash val="solid"/>
              <a:round/>
              <a:headEnd type="none" w="sm" len="sm"/>
              <a:tailEnd type="none" w="sm" len="sm"/>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sp>
          <p:nvSpPr>
            <p:cNvPr id="13" name="Down Arrow 12"/>
            <p:cNvSpPr/>
            <p:nvPr/>
          </p:nvSpPr>
          <p:spPr>
            <a:xfrm>
              <a:off x="5544366" y="2583408"/>
              <a:ext cx="1297571" cy="1093387"/>
            </a:xfrm>
            <a:prstGeom prst="downArrow">
              <a:avLst/>
            </a:prstGeom>
            <a:gradFill>
              <a:gsLst>
                <a:gs pos="0">
                  <a:schemeClr val="tx2">
                    <a:alpha val="0"/>
                  </a:schemeClr>
                </a:gs>
                <a:gs pos="100000">
                  <a:schemeClr val="accent6"/>
                </a:gs>
              </a:gsLst>
              <a:lin ang="5400000" scaled="0"/>
            </a:gradFill>
            <a:ln w="3175" cap="flat" cmpd="sng" algn="ctr">
              <a:noFill/>
              <a:prstDash val="solid"/>
              <a:round/>
              <a:headEnd type="none" w="sm" len="sm"/>
              <a:tailEnd type="none" w="sm" len="sm"/>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sp>
          <p:nvSpPr>
            <p:cNvPr id="14" name="Down Arrow 13"/>
            <p:cNvSpPr/>
            <p:nvPr/>
          </p:nvSpPr>
          <p:spPr>
            <a:xfrm>
              <a:off x="7258725" y="2896500"/>
              <a:ext cx="1297571" cy="1093387"/>
            </a:xfrm>
            <a:prstGeom prst="downArrow">
              <a:avLst/>
            </a:prstGeom>
            <a:gradFill>
              <a:gsLst>
                <a:gs pos="0">
                  <a:schemeClr val="tx2">
                    <a:alpha val="0"/>
                  </a:schemeClr>
                </a:gs>
                <a:gs pos="100000">
                  <a:schemeClr val="accent3"/>
                </a:gs>
              </a:gsLst>
              <a:lin ang="5400000" scaled="0"/>
            </a:gradFill>
            <a:ln w="3175" cap="flat" cmpd="sng" algn="ctr">
              <a:noFill/>
              <a:prstDash val="solid"/>
              <a:round/>
              <a:headEnd type="none" w="sm" len="sm"/>
              <a:tailEnd type="none" w="sm" len="sm"/>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sp>
          <p:nvSpPr>
            <p:cNvPr id="18" name="Rectangle 17"/>
            <p:cNvSpPr/>
            <p:nvPr/>
          </p:nvSpPr>
          <p:spPr>
            <a:xfrm>
              <a:off x="418330" y="1276783"/>
              <a:ext cx="1640482" cy="3026179"/>
            </a:xfrm>
            <a:prstGeom prst="rect">
              <a:avLst/>
            </a:prstGeom>
            <a:gradFill>
              <a:gsLst>
                <a:gs pos="0">
                  <a:schemeClr val="tx2">
                    <a:lumMod val="40000"/>
                    <a:lumOff val="60000"/>
                  </a:schemeClr>
                </a:gs>
                <a:gs pos="100000">
                  <a:schemeClr val="tx2">
                    <a:lumMod val="75000"/>
                  </a:schemeClr>
                </a:gs>
              </a:gsLst>
              <a:lin ang="5400000" scaled="0"/>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114300" numCol="1" spcCol="0" rtlCol="0" fromWordArt="0" anchor="b" anchorCtr="1" forceAA="0" compatLnSpc="1">
              <a:prstTxWarp prst="textNoShape">
                <a:avLst/>
              </a:prstTxWarp>
              <a:noAutofit/>
            </a:bodyPr>
            <a:lstStyle/>
            <a:p>
              <a:pPr algn="ctr"/>
              <a:endParaRPr lang="en-US" sz="1125"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19" name="TextBox 18"/>
            <p:cNvSpPr txBox="1"/>
            <p:nvPr/>
          </p:nvSpPr>
          <p:spPr>
            <a:xfrm>
              <a:off x="7046478" y="4308924"/>
              <a:ext cx="1631819" cy="288289"/>
            </a:xfrm>
            <a:prstGeom prst="rect">
              <a:avLst/>
            </a:prstGeom>
            <a:solidFill>
              <a:srgbClr val="004280"/>
            </a:solidFill>
          </p:spPr>
          <p:txBody>
            <a:bodyPr wrap="square" lIns="57144" tIns="28573" rIns="57144" bIns="28573" rtlCol="0">
              <a:spAutoFit/>
            </a:bodyPr>
            <a:lstStyle/>
            <a:p>
              <a:pPr algn="ctr" defTabSz="571443">
                <a:lnSpc>
                  <a:spcPct val="85000"/>
                </a:lnSpc>
                <a:spcBef>
                  <a:spcPts val="375"/>
                </a:spcBef>
                <a:defRPr/>
              </a:pPr>
              <a:r>
                <a:rPr lang="en-US" sz="1500">
                  <a:solidFill>
                    <a:srgbClr val="FDB813"/>
                  </a:solidFill>
                  <a:effectLst>
                    <a:glow rad="101600">
                      <a:prstClr val="black">
                        <a:alpha val="15000"/>
                      </a:prstClr>
                    </a:glow>
                  </a:effectLst>
                  <a:latin typeface="Neo Sans Intel Medium" pitchFamily="34" charset="0"/>
                  <a:cs typeface="Arial"/>
                </a:rPr>
                <a:t>~7 minutes</a:t>
              </a:r>
              <a:endParaRPr lang="en-US" sz="1313" kern="0" dirty="0">
                <a:solidFill>
                  <a:prstClr val="white"/>
                </a:solidFill>
                <a:latin typeface="Neo Sans Intel" pitchFamily="34" charset="0"/>
              </a:endParaRPr>
            </a:p>
          </p:txBody>
        </p:sp>
        <p:sp>
          <p:nvSpPr>
            <p:cNvPr id="20" name="Title 1"/>
            <p:cNvSpPr txBox="1">
              <a:spLocks/>
            </p:cNvSpPr>
            <p:nvPr/>
          </p:nvSpPr>
          <p:spPr bwMode="auto">
            <a:xfrm>
              <a:off x="418330" y="874402"/>
              <a:ext cx="1657086" cy="379401"/>
            </a:xfrm>
            <a:prstGeom prst="rect">
              <a:avLst/>
            </a:prstGeom>
            <a:solidFill>
              <a:srgbClr val="004280"/>
            </a:solidFill>
            <a:ln w="9525">
              <a:noFill/>
              <a:miter lim="800000"/>
              <a:headEnd/>
              <a:tailEnd/>
            </a:ln>
            <a:effectLst/>
          </p:spPr>
          <p:txBody>
            <a:bodyPr vert="horz" wrap="square" lIns="39951" tIns="19974" rIns="39951" bIns="19974"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eaLnBrk="1" hangingPunct="1">
                <a:lnSpc>
                  <a:spcPct val="85000"/>
                </a:lnSpc>
                <a:spcBef>
                  <a:spcPts val="375"/>
                </a:spcBef>
                <a:buClr>
                  <a:prstClr val="white"/>
                </a:buClr>
              </a:pPr>
              <a:r>
                <a:rPr lang="en-US" sz="1500">
                  <a:solidFill>
                    <a:srgbClr val="FDB813"/>
                  </a:solidFill>
                  <a:effectLst>
                    <a:glow rad="101600">
                      <a:prstClr val="black">
                        <a:alpha val="15000"/>
                      </a:prstClr>
                    </a:glow>
                  </a:effectLst>
                  <a:latin typeface="Neo Sans Intel Medium" pitchFamily="34" charset="0"/>
                  <a:cs typeface="Arial"/>
                </a:rPr>
                <a:t>&gt;4 hours</a:t>
              </a:r>
              <a:endParaRPr lang="en-US" sz="1500" dirty="0">
                <a:solidFill>
                  <a:srgbClr val="FDB813"/>
                </a:solidFill>
                <a:effectLst>
                  <a:glow rad="101600">
                    <a:prstClr val="black">
                      <a:alpha val="15000"/>
                    </a:prstClr>
                  </a:glow>
                </a:effectLst>
                <a:latin typeface="Neo Sans Intel Medium" pitchFamily="34" charset="0"/>
                <a:cs typeface="Arial"/>
              </a:endParaRPr>
            </a:p>
          </p:txBody>
        </p:sp>
        <p:sp>
          <p:nvSpPr>
            <p:cNvPr id="21" name="Rectangle 7"/>
            <p:cNvSpPr>
              <a:spLocks noChangeArrowheads="1"/>
            </p:cNvSpPr>
            <p:nvPr/>
          </p:nvSpPr>
          <p:spPr bwMode="auto">
            <a:xfrm>
              <a:off x="7508660" y="3256880"/>
              <a:ext cx="797701" cy="257717"/>
            </a:xfrm>
            <a:prstGeom prst="rect">
              <a:avLst/>
            </a:prstGeom>
            <a:noFill/>
            <a:ln w="9525">
              <a:noFill/>
              <a:miter lim="800000"/>
              <a:headEnd/>
              <a:tailEnd/>
            </a:ln>
          </p:spPr>
          <p:txBody>
            <a:bodyPr wrap="square">
              <a:spAutoFit/>
            </a:bodyPr>
            <a:lstStyle/>
            <a:p>
              <a:pPr algn="ctr"/>
              <a:endParaRPr lang="en-US" sz="875" dirty="0">
                <a:solidFill>
                  <a:prstClr val="white"/>
                </a:solidFill>
                <a:effectLst>
                  <a:outerShdw blurRad="38100" dist="38100" dir="2700000" algn="tl">
                    <a:srgbClr val="000000">
                      <a:alpha val="43137"/>
                    </a:srgbClr>
                  </a:outerShdw>
                </a:effectLst>
                <a:latin typeface="Neo Sans Intel" pitchFamily="34" charset="0"/>
              </a:endParaRPr>
            </a:p>
          </p:txBody>
        </p:sp>
        <p:sp>
          <p:nvSpPr>
            <p:cNvPr id="22" name="Rectangle 21"/>
            <p:cNvSpPr/>
            <p:nvPr/>
          </p:nvSpPr>
          <p:spPr>
            <a:xfrm>
              <a:off x="2075415" y="2789872"/>
              <a:ext cx="1640481" cy="1513090"/>
            </a:xfrm>
            <a:prstGeom prst="rect">
              <a:avLst/>
            </a:prstGeom>
            <a:gradFill>
              <a:gsLst>
                <a:gs pos="0">
                  <a:schemeClr val="accent2"/>
                </a:gs>
                <a:gs pos="100000">
                  <a:schemeClr val="accent2">
                    <a:lumMod val="50000"/>
                  </a:schemeClr>
                </a:gs>
              </a:gsLst>
              <a:lin ang="5400000" scaled="0"/>
            </a:gra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114300" numCol="1" spcCol="0" rtlCol="0" fromWordArt="0" anchor="b" anchorCtr="1" forceAA="0" compatLnSpc="1">
              <a:prstTxWarp prst="textNoShape">
                <a:avLst/>
              </a:prstTxWarp>
              <a:noAutofit/>
            </a:bodyPr>
            <a:lstStyle/>
            <a:p>
              <a:pPr algn="ctr"/>
              <a:endParaRPr lang="en-US" sz="1125" dirty="0">
                <a:solidFill>
                  <a:prstClr val="white"/>
                </a:solidFill>
              </a:endParaRPr>
            </a:p>
          </p:txBody>
        </p:sp>
        <p:sp>
          <p:nvSpPr>
            <p:cNvPr id="23" name="Rectangle 22"/>
            <p:cNvSpPr/>
            <p:nvPr/>
          </p:nvSpPr>
          <p:spPr>
            <a:xfrm>
              <a:off x="3728072" y="4000344"/>
              <a:ext cx="1640482" cy="302618"/>
            </a:xfrm>
            <a:prstGeom prst="rect">
              <a:avLst/>
            </a:prstGeom>
            <a:gradFill>
              <a:gsLst>
                <a:gs pos="0">
                  <a:schemeClr val="accent4"/>
                </a:gs>
                <a:gs pos="100000">
                  <a:schemeClr val="accent4">
                    <a:lumMod val="50000"/>
                  </a:schemeClr>
                </a:gs>
              </a:gsLst>
              <a:lin ang="5400000" scaled="0"/>
            </a:gra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114300" numCol="1" spcCol="0" rtlCol="0" fromWordArt="0" anchor="b" anchorCtr="1" forceAA="0" compatLnSpc="1">
              <a:prstTxWarp prst="textNoShape">
                <a:avLst/>
              </a:prstTxWarp>
              <a:noAutofit/>
            </a:bodyPr>
            <a:lstStyle/>
            <a:p>
              <a:pPr algn="ctr"/>
              <a:endParaRPr lang="en-US" sz="1125" dirty="0">
                <a:solidFill>
                  <a:prstClr val="white"/>
                </a:solidFill>
              </a:endParaRPr>
            </a:p>
          </p:txBody>
        </p:sp>
        <p:pic>
          <p:nvPicPr>
            <p:cNvPr id="24" name="Picture 23" descr="SSD 320 angle left high.png"/>
            <p:cNvPicPr>
              <a:picLocks noChangeAspect="1"/>
            </p:cNvPicPr>
            <p:nvPr/>
          </p:nvPicPr>
          <p:blipFill rotWithShape="1">
            <a:blip r:embed="rId4" cstate="print"/>
            <a:srcRect r="3633" b="6927"/>
            <a:stretch/>
          </p:blipFill>
          <p:spPr>
            <a:xfrm rot="924687">
              <a:off x="3976089" y="3453025"/>
              <a:ext cx="1086888" cy="682506"/>
            </a:xfrm>
            <a:prstGeom prst="rect">
              <a:avLst/>
            </a:prstGeom>
            <a:effectLst/>
          </p:spPr>
        </p:pic>
        <p:sp>
          <p:nvSpPr>
            <p:cNvPr id="25" name="Rectangle 24"/>
            <p:cNvSpPr/>
            <p:nvPr/>
          </p:nvSpPr>
          <p:spPr>
            <a:xfrm>
              <a:off x="5382943" y="4151653"/>
              <a:ext cx="1640481" cy="15130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114300" numCol="1" spcCol="0" rtlCol="0" fromWordArt="0" anchor="b" anchorCtr="1" forceAA="0" compatLnSpc="1">
              <a:prstTxWarp prst="textNoShape">
                <a:avLst/>
              </a:prstTxWarp>
              <a:noAutofit/>
            </a:bodyPr>
            <a:lstStyle/>
            <a:p>
              <a:pPr algn="ctr"/>
              <a:endParaRPr lang="en-US" sz="1125" dirty="0">
                <a:solidFill>
                  <a:prstClr val="white"/>
                </a:solidFill>
              </a:endParaRPr>
            </a:p>
          </p:txBody>
        </p:sp>
        <p:sp>
          <p:nvSpPr>
            <p:cNvPr id="26" name="Rectangle 25"/>
            <p:cNvSpPr/>
            <p:nvPr/>
          </p:nvSpPr>
          <p:spPr>
            <a:xfrm>
              <a:off x="7037816" y="4212176"/>
              <a:ext cx="1640481" cy="90786"/>
            </a:xfrm>
            <a:prstGeom prst="rect">
              <a:avLst/>
            </a:prstGeom>
            <a:gradFill>
              <a:gsLst>
                <a:gs pos="0">
                  <a:schemeClr val="accent3"/>
                </a:gs>
                <a:gs pos="100000">
                  <a:schemeClr val="accent3">
                    <a:lumMod val="50000"/>
                  </a:schemeClr>
                </a:gs>
              </a:gsLst>
              <a:lin ang="5400000" scaled="0"/>
            </a:gradFill>
            <a:ln>
              <a:solidFill>
                <a:schemeClr val="accent3"/>
              </a:solidFill>
            </a:ln>
            <a:effectLst>
              <a:reflection blurRad="25400" stA="33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114300" numCol="1" spcCol="0" rtlCol="0" fromWordArt="0" anchor="b" anchorCtr="1" forceAA="0" compatLnSpc="1">
              <a:prstTxWarp prst="textNoShape">
                <a:avLst/>
              </a:prstTxWarp>
              <a:noAutofit/>
            </a:bodyPr>
            <a:lstStyle/>
            <a:p>
              <a:pPr algn="ctr"/>
              <a:endParaRPr lang="en-US" sz="1125" dirty="0">
                <a:solidFill>
                  <a:prstClr val="white"/>
                </a:solidFill>
                <a:latin typeface="Neo Sans Intel Medium" pitchFamily="34" charset="0"/>
              </a:endParaRPr>
            </a:p>
          </p:txBody>
        </p:sp>
        <p:pic>
          <p:nvPicPr>
            <p:cNvPr id="27" name="Picture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05539" y="3624256"/>
              <a:ext cx="501443" cy="351229"/>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b="23935"/>
            <a:stretch/>
          </p:blipFill>
          <p:spPr>
            <a:xfrm>
              <a:off x="2118065" y="2887927"/>
              <a:ext cx="777591" cy="586151"/>
            </a:xfrm>
            <a:prstGeom prst="rect">
              <a:avLst/>
            </a:prstGeom>
            <a:noFill/>
            <a:ln>
              <a:noFill/>
            </a:ln>
            <a:effectLst>
              <a:outerShdw blurRad="152400" dist="101600" dir="10800000" algn="r" rotWithShape="0">
                <a:prstClr val="black">
                  <a:alpha val="40000"/>
                </a:prstClr>
              </a:outerShdw>
            </a:effectLst>
          </p:spPr>
        </p:pic>
        <p:cxnSp>
          <p:nvCxnSpPr>
            <p:cNvPr id="29" name="Straight Connector 28"/>
            <p:cNvCxnSpPr/>
            <p:nvPr/>
          </p:nvCxnSpPr>
          <p:spPr bwMode="auto">
            <a:xfrm flipV="1">
              <a:off x="127221" y="4302964"/>
              <a:ext cx="8810045" cy="5963"/>
            </a:xfrm>
            <a:prstGeom prst="line">
              <a:avLst/>
            </a:prstGeom>
            <a:noFill/>
            <a:ln w="28575" cap="flat" cmpd="sng" algn="ctr">
              <a:solidFill>
                <a:schemeClr val="bg1"/>
              </a:solidFill>
              <a:prstDash val="solid"/>
              <a:round/>
              <a:headEnd type="none" w="med" len="med"/>
              <a:tailEnd type="none" w="med" len="med"/>
            </a:ln>
            <a:effectLst/>
          </p:spPr>
        </p:cxnSp>
        <p:pic>
          <p:nvPicPr>
            <p:cNvPr id="30" name="Picture 29" descr="C:\Users\jmckibbe\AppData\Local\Temp\wzcf14\INT092211_FNL\BCatPk_JfPs_Tray_45_436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93765" y="3419130"/>
              <a:ext cx="923564" cy="761481"/>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1" name="Picture 30" descr="SeaCliffTOpen_0302FF57.jpg"/>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55044" y="3728020"/>
              <a:ext cx="663417" cy="357161"/>
            </a:xfrm>
            <a:prstGeom prst="rect">
              <a:avLst/>
            </a:prstGeom>
            <a:noFill/>
            <a:ln>
              <a:noFill/>
            </a:ln>
          </p:spPr>
        </p:pic>
        <p:pic>
          <p:nvPicPr>
            <p:cNvPr id="32" name="Picture 2" descr="https://encrypted-tbn2.gstatic.com/images?q=tbn:ANd9GcT1P_1SspnMblmyREbU39GsiyOgyF-5FzdnkIpBtknhDdRwdBGQA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3089" r="100000"/>
                      </a14:imgEffect>
                    </a14:imgLayer>
                  </a14:imgProps>
                </a:ext>
                <a:ext uri="{28A0092B-C50C-407E-A947-70E740481C1C}">
                  <a14:useLocalDpi xmlns:a14="http://schemas.microsoft.com/office/drawing/2010/main" val="0"/>
                </a:ext>
              </a:extLst>
            </a:blip>
            <a:srcRect/>
            <a:stretch>
              <a:fillRect/>
            </a:stretch>
          </p:blipFill>
          <p:spPr bwMode="auto">
            <a:xfrm>
              <a:off x="7595515" y="3839996"/>
              <a:ext cx="533743" cy="379157"/>
            </a:xfrm>
            <a:prstGeom prst="rect">
              <a:avLst/>
            </a:prstGeom>
            <a:noFill/>
            <a:ln>
              <a:noFill/>
            </a:ln>
            <a:extLst/>
          </p:spPr>
        </p:pic>
        <p:sp>
          <p:nvSpPr>
            <p:cNvPr id="33" name="Rectangle 7"/>
            <p:cNvSpPr>
              <a:spLocks noChangeArrowheads="1"/>
            </p:cNvSpPr>
            <p:nvPr/>
          </p:nvSpPr>
          <p:spPr bwMode="auto">
            <a:xfrm>
              <a:off x="2169113" y="1245172"/>
              <a:ext cx="1519466" cy="760047"/>
            </a:xfrm>
            <a:prstGeom prst="rect">
              <a:avLst/>
            </a:prstGeom>
            <a:noFill/>
            <a:ln w="9525">
              <a:noFill/>
              <a:miter lim="800000"/>
              <a:headEnd/>
              <a:tailEnd/>
            </a:ln>
          </p:spPr>
          <p:txBody>
            <a:bodyPr wrap="square">
              <a:spAutoFit/>
            </a:bodyPr>
            <a:lstStyle/>
            <a:p>
              <a:pPr algn="ctr"/>
              <a:r>
                <a:rPr lang="en-US" sz="1250" dirty="0">
                  <a:solidFill>
                    <a:srgbClr val="004280"/>
                  </a:solidFill>
                  <a:latin typeface="Neo Sans Intel" pitchFamily="34" charset="0"/>
                </a:rPr>
                <a:t>Intel® Xeon®  E5-2690</a:t>
              </a:r>
              <a:br>
                <a:rPr lang="en-US" sz="1250" dirty="0">
                  <a:solidFill>
                    <a:srgbClr val="004280"/>
                  </a:solidFill>
                  <a:latin typeface="Neo Sans Intel" pitchFamily="34" charset="0"/>
                </a:rPr>
              </a:br>
              <a:r>
                <a:rPr lang="en-US" sz="1250" dirty="0">
                  <a:solidFill>
                    <a:srgbClr val="004280"/>
                  </a:solidFill>
                  <a:latin typeface="Neo Sans Intel" pitchFamily="34" charset="0"/>
                </a:rPr>
                <a:t>Processor</a:t>
              </a:r>
            </a:p>
          </p:txBody>
        </p:sp>
        <p:sp>
          <p:nvSpPr>
            <p:cNvPr id="34" name="Rectangle 33"/>
            <p:cNvSpPr/>
            <p:nvPr/>
          </p:nvSpPr>
          <p:spPr>
            <a:xfrm>
              <a:off x="2075416" y="1980871"/>
              <a:ext cx="1640481" cy="497962"/>
            </a:xfrm>
            <a:prstGeom prst="rect">
              <a:avLst/>
            </a:prstGeom>
          </p:spPr>
          <p:txBody>
            <a:bodyPr wrap="square">
              <a:spAutoFit/>
            </a:bodyPr>
            <a:lstStyle/>
            <a:p>
              <a:pPr algn="ctr">
                <a:buClr>
                  <a:prstClr val="white"/>
                </a:buClr>
              </a:pP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~50%</a:t>
              </a:r>
              <a:b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b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Improved</a:t>
              </a:r>
            </a:p>
          </p:txBody>
        </p:sp>
        <p:sp>
          <p:nvSpPr>
            <p:cNvPr id="35" name="Rectangle 7"/>
            <p:cNvSpPr>
              <a:spLocks noChangeArrowheads="1"/>
            </p:cNvSpPr>
            <p:nvPr/>
          </p:nvSpPr>
          <p:spPr bwMode="auto">
            <a:xfrm>
              <a:off x="3960921" y="2181143"/>
              <a:ext cx="1212864" cy="541643"/>
            </a:xfrm>
            <a:prstGeom prst="rect">
              <a:avLst/>
            </a:prstGeom>
            <a:noFill/>
            <a:ln w="9525">
              <a:noFill/>
              <a:miter lim="800000"/>
              <a:headEnd/>
              <a:tailEnd/>
            </a:ln>
          </p:spPr>
          <p:txBody>
            <a:bodyPr wrap="square">
              <a:spAutoFit/>
            </a:bodyPr>
            <a:lstStyle/>
            <a:p>
              <a:pPr algn="ctr"/>
              <a:r>
                <a:rPr lang="en-US" sz="1250" dirty="0">
                  <a:solidFill>
                    <a:srgbClr val="004280"/>
                  </a:solidFill>
                  <a:latin typeface="Neo Sans Intel" pitchFamily="34" charset="0"/>
                </a:rPr>
                <a:t>Intel® SSD 520 Series</a:t>
              </a:r>
            </a:p>
          </p:txBody>
        </p:sp>
        <p:sp>
          <p:nvSpPr>
            <p:cNvPr id="36" name="Rectangle 35"/>
            <p:cNvSpPr/>
            <p:nvPr/>
          </p:nvSpPr>
          <p:spPr>
            <a:xfrm>
              <a:off x="3887290" y="2714625"/>
              <a:ext cx="1296347" cy="497962"/>
            </a:xfrm>
            <a:prstGeom prst="rect">
              <a:avLst/>
            </a:prstGeom>
          </p:spPr>
          <p:txBody>
            <a:bodyPr wrap="square">
              <a:spAutoFit/>
            </a:bodyPr>
            <a:lstStyle/>
            <a:p>
              <a:pPr algn="ctr">
                <a:buClr>
                  <a:prstClr val="white"/>
                </a:buClr>
              </a:pP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~80%</a:t>
              </a:r>
              <a:b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b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Improved</a:t>
              </a:r>
            </a:p>
          </p:txBody>
        </p:sp>
        <p:sp>
          <p:nvSpPr>
            <p:cNvPr id="37" name="Rectangle 7"/>
            <p:cNvSpPr>
              <a:spLocks noChangeArrowheads="1"/>
            </p:cNvSpPr>
            <p:nvPr/>
          </p:nvSpPr>
          <p:spPr bwMode="auto">
            <a:xfrm>
              <a:off x="5570819" y="2265597"/>
              <a:ext cx="1335252" cy="760047"/>
            </a:xfrm>
            <a:prstGeom prst="rect">
              <a:avLst/>
            </a:prstGeom>
            <a:noFill/>
            <a:ln w="9525">
              <a:noFill/>
              <a:miter lim="800000"/>
              <a:headEnd/>
              <a:tailEnd/>
            </a:ln>
          </p:spPr>
          <p:txBody>
            <a:bodyPr wrap="square">
              <a:spAutoFit/>
            </a:bodyPr>
            <a:lstStyle/>
            <a:p>
              <a:pPr algn="ctr"/>
              <a:r>
                <a:rPr lang="en-US" sz="1250" dirty="0">
                  <a:solidFill>
                    <a:srgbClr val="004280"/>
                  </a:solidFill>
                  <a:latin typeface="Neo Sans Intel" pitchFamily="34" charset="0"/>
                </a:rPr>
                <a:t>Intel® 10GbE</a:t>
              </a:r>
              <a:br>
                <a:rPr lang="en-US" sz="1250" dirty="0">
                  <a:solidFill>
                    <a:srgbClr val="004280"/>
                  </a:solidFill>
                  <a:latin typeface="Neo Sans Intel" pitchFamily="34" charset="0"/>
                </a:rPr>
              </a:br>
              <a:r>
                <a:rPr lang="en-US" sz="1250" dirty="0">
                  <a:solidFill>
                    <a:srgbClr val="004280"/>
                  </a:solidFill>
                  <a:latin typeface="Neo Sans Intel" pitchFamily="34" charset="0"/>
                </a:rPr>
                <a:t>Adapters and Switch</a:t>
              </a:r>
            </a:p>
          </p:txBody>
        </p:sp>
        <p:sp>
          <p:nvSpPr>
            <p:cNvPr id="38" name="Rectangle 37"/>
            <p:cNvSpPr/>
            <p:nvPr/>
          </p:nvSpPr>
          <p:spPr>
            <a:xfrm>
              <a:off x="5588314" y="2978060"/>
              <a:ext cx="1209675" cy="497962"/>
            </a:xfrm>
            <a:prstGeom prst="rect">
              <a:avLst/>
            </a:prstGeom>
          </p:spPr>
          <p:txBody>
            <a:bodyPr wrap="square">
              <a:spAutoFit/>
            </a:bodyPr>
            <a:lstStyle/>
            <a:p>
              <a:pPr algn="ctr">
                <a:buClr>
                  <a:prstClr val="white"/>
                </a:buClr>
              </a:pP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~50%</a:t>
              </a:r>
              <a:b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b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Improved</a:t>
              </a:r>
            </a:p>
          </p:txBody>
        </p:sp>
        <p:sp>
          <p:nvSpPr>
            <p:cNvPr id="39" name="Rectangle 7"/>
            <p:cNvSpPr>
              <a:spLocks noChangeArrowheads="1"/>
            </p:cNvSpPr>
            <p:nvPr/>
          </p:nvSpPr>
          <p:spPr bwMode="auto">
            <a:xfrm>
              <a:off x="6927956" y="2521537"/>
              <a:ext cx="2250065" cy="541643"/>
            </a:xfrm>
            <a:prstGeom prst="rect">
              <a:avLst/>
            </a:prstGeom>
            <a:noFill/>
            <a:ln w="9525">
              <a:noFill/>
              <a:miter lim="800000"/>
              <a:headEnd/>
              <a:tailEnd/>
            </a:ln>
          </p:spPr>
          <p:txBody>
            <a:bodyPr wrap="square">
              <a:spAutoFit/>
            </a:bodyPr>
            <a:lstStyle/>
            <a:p>
              <a:pPr algn="ctr"/>
              <a:r>
                <a:rPr lang="en-US" sz="1250" dirty="0">
                  <a:solidFill>
                    <a:srgbClr val="004280"/>
                  </a:solidFill>
                  <a:latin typeface="Neo Sans Intel" pitchFamily="34" charset="0"/>
                </a:rPr>
                <a:t>Intel® Distribution for Apache Hadoop* Software</a:t>
              </a:r>
            </a:p>
          </p:txBody>
        </p:sp>
        <p:sp>
          <p:nvSpPr>
            <p:cNvPr id="40" name="Rectangle 39"/>
            <p:cNvSpPr/>
            <p:nvPr/>
          </p:nvSpPr>
          <p:spPr>
            <a:xfrm>
              <a:off x="7254432" y="3235432"/>
              <a:ext cx="1306158" cy="497962"/>
            </a:xfrm>
            <a:prstGeom prst="rect">
              <a:avLst/>
            </a:prstGeom>
          </p:spPr>
          <p:txBody>
            <a:bodyPr wrap="square">
              <a:spAutoFit/>
            </a:bodyPr>
            <a:lstStyle/>
            <a:p>
              <a:pPr algn="ctr">
                <a:buClr>
                  <a:prstClr val="white"/>
                </a:buClr>
              </a:pP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~40%</a:t>
              </a:r>
              <a:b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br>
              <a:r>
                <a:rPr lang="en-US" sz="1125" dirty="0">
                  <a:solidFill>
                    <a:schemeClr val="bg1"/>
                  </a:solidFill>
                  <a:effectLst>
                    <a:glow rad="101600">
                      <a:prstClr val="black">
                        <a:alpha val="15000"/>
                      </a:prstClr>
                    </a:glow>
                    <a:outerShdw blurRad="38100" dist="38100" dir="2700000" algn="tl">
                      <a:srgbClr val="000000">
                        <a:alpha val="43137"/>
                      </a:srgbClr>
                    </a:outerShdw>
                  </a:effectLst>
                  <a:latin typeface="Neo Sans Intel Medium" pitchFamily="34" charset="0"/>
                  <a:cs typeface="Arial"/>
                </a:rPr>
                <a:t>Improved</a:t>
              </a:r>
            </a:p>
          </p:txBody>
        </p:sp>
        <p:sp>
          <p:nvSpPr>
            <p:cNvPr id="41" name="Rectangle 40"/>
            <p:cNvSpPr/>
            <p:nvPr/>
          </p:nvSpPr>
          <p:spPr>
            <a:xfrm>
              <a:off x="448606" y="1303811"/>
              <a:ext cx="1601413" cy="760047"/>
            </a:xfrm>
            <a:prstGeom prst="rect">
              <a:avLst/>
            </a:prstGeom>
          </p:spPr>
          <p:txBody>
            <a:bodyPr wrap="square">
              <a:spAutoFit/>
            </a:bodyPr>
            <a:lstStyle/>
            <a:p>
              <a:pPr algn="ctr"/>
              <a:r>
                <a:rPr lang="en-US" sz="1250" dirty="0">
                  <a:solidFill>
                    <a:schemeClr val="bg1"/>
                  </a:solidFill>
                  <a:latin typeface="Neo Sans Intel Medium" pitchFamily="34" charset="0"/>
                </a:rPr>
                <a:t>Intel® Xeon 5690</a:t>
              </a:r>
            </a:p>
            <a:p>
              <a:pPr algn="ctr"/>
              <a:r>
                <a:rPr lang="en-US" sz="1250" dirty="0">
                  <a:solidFill>
                    <a:schemeClr val="bg1"/>
                  </a:solidFill>
                  <a:latin typeface="Neo Sans Intel Medium" pitchFamily="34" charset="0"/>
                </a:rPr>
                <a:t>7200 HDD</a:t>
              </a:r>
              <a:br>
                <a:rPr lang="en-US" sz="1250" dirty="0">
                  <a:solidFill>
                    <a:schemeClr val="bg1"/>
                  </a:solidFill>
                  <a:latin typeface="Neo Sans Intel Medium" pitchFamily="34" charset="0"/>
                </a:rPr>
              </a:br>
              <a:r>
                <a:rPr lang="en-US" sz="1250" dirty="0">
                  <a:solidFill>
                    <a:schemeClr val="bg1"/>
                  </a:solidFill>
                  <a:latin typeface="Neo Sans Intel Medium" pitchFamily="34" charset="0"/>
                </a:rPr>
                <a:t>1GbE Adapter</a:t>
              </a:r>
            </a:p>
          </p:txBody>
        </p:sp>
      </p:grpSp>
    </p:spTree>
    <p:extLst>
      <p:ext uri="{BB962C8B-B14F-4D97-AF65-F5344CB8AC3E}">
        <p14:creationId xmlns:p14="http://schemas.microsoft.com/office/powerpoint/2010/main" val="32624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38558" b="73050"/>
          <a:stretch/>
        </p:blipFill>
        <p:spPr>
          <a:xfrm>
            <a:off x="1588072" y="322"/>
            <a:ext cx="5406016" cy="1333804"/>
          </a:xfrm>
          <a:prstGeom prst="rect">
            <a:avLst/>
          </a:prstGeom>
        </p:spPr>
      </p:pic>
      <p:sp>
        <p:nvSpPr>
          <p:cNvPr id="20" name="Rounded Rectangle 19"/>
          <p:cNvSpPr/>
          <p:nvPr/>
        </p:nvSpPr>
        <p:spPr>
          <a:xfrm>
            <a:off x="919369" y="1562402"/>
            <a:ext cx="3095496" cy="1904811"/>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21" name="Plus 20"/>
          <p:cNvSpPr/>
          <p:nvPr/>
        </p:nvSpPr>
        <p:spPr>
          <a:xfrm>
            <a:off x="4044464" y="1987271"/>
            <a:ext cx="1055077" cy="1055077"/>
          </a:xfrm>
          <a:prstGeom prst="mathPlus">
            <a:avLst/>
          </a:prstGeom>
          <a:blipFill dpi="0" rotWithShape="1">
            <a:blip r:embed="rId4" cstate="print">
              <a:extLst>
                <a:ext uri="{28A0092B-C50C-407E-A947-70E740481C1C}">
                  <a14:useLocalDpi xmlns:a14="http://schemas.microsoft.com/office/drawing/2010/main" val="0"/>
                </a:ext>
              </a:extLst>
            </a:blip>
            <a:srcRect/>
            <a:stretch>
              <a:fillRect/>
            </a:stretch>
          </a:blipFill>
          <a:ln w="3175" cap="flat" cmpd="sng" algn="ctr">
            <a:noFill/>
            <a:prstDash val="solid"/>
            <a:round/>
            <a:headEnd type="none" w="sm" len="sm"/>
            <a:tailEnd type="none" w="sm" len="sm"/>
          </a:ln>
          <a:effectLst/>
        </p:spPr>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endParaRPr lang="en-US" sz="1250" b="1">
              <a:latin typeface="Neo Sans Intel" pitchFamily="34" charset="0"/>
              <a:cs typeface="Arial" pitchFamily="34" charset="0"/>
            </a:endParaRPr>
          </a:p>
        </p:txBody>
      </p:sp>
      <p:sp>
        <p:nvSpPr>
          <p:cNvPr id="22" name="Rounded Rectangle 21"/>
          <p:cNvSpPr/>
          <p:nvPr/>
        </p:nvSpPr>
        <p:spPr>
          <a:xfrm>
            <a:off x="5044171" y="1562402"/>
            <a:ext cx="3095496" cy="1904811"/>
          </a:xfrm>
          <a:prstGeom prst="roundRect">
            <a:avLst>
              <a:gd name="adj" fmla="val 9492"/>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a:solidFill>
                <a:prstClr val="black"/>
              </a:solidFill>
              <a:cs typeface="Arial" pitchFamily="34" charset="0"/>
            </a:endParaRPr>
          </a:p>
        </p:txBody>
      </p:sp>
      <p:sp>
        <p:nvSpPr>
          <p:cNvPr id="23" name="Title 2"/>
          <p:cNvSpPr>
            <a:spLocks noGrp="1"/>
          </p:cNvSpPr>
          <p:nvPr>
            <p:ph type="title"/>
          </p:nvPr>
        </p:nvSpPr>
        <p:spPr>
          <a:xfrm>
            <a:off x="251520" y="122848"/>
            <a:ext cx="5292030" cy="857250"/>
          </a:xfrm>
        </p:spPr>
        <p:txBody>
          <a:bodyPr>
            <a:noAutofit/>
          </a:bodyPr>
          <a:lstStyle/>
          <a:p>
            <a:r>
              <a:rPr lang="en-US" sz="1800" dirty="0"/>
              <a:t>Announcing:</a:t>
            </a:r>
            <a:r>
              <a:rPr lang="en-US" sz="2400" dirty="0" smtClean="0"/>
              <a:t/>
            </a:r>
            <a:br>
              <a:rPr lang="en-US" sz="2400" dirty="0" smtClean="0"/>
            </a:br>
            <a:r>
              <a:rPr lang="en-US" sz="2400" dirty="0" smtClean="0"/>
              <a:t>Big Data, Big-Time Bundle, Big Time Savings! EPSD Hadoop Product Bundle</a:t>
            </a:r>
            <a:endParaRPr lang="en-US" sz="2400" dirty="0"/>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327" y="1562403"/>
            <a:ext cx="2162668" cy="163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326" b="100000" l="1207" r="99698"/>
                    </a14:imgEffect>
                  </a14:imgLayer>
                </a14:imgProps>
              </a:ext>
              <a:ext uri="{28A0092B-C50C-407E-A947-70E740481C1C}">
                <a14:useLocalDpi xmlns:a14="http://schemas.microsoft.com/office/drawing/2010/main" val="0"/>
              </a:ext>
            </a:extLst>
          </a:blip>
          <a:srcRect/>
          <a:stretch>
            <a:fillRect/>
          </a:stretch>
        </p:blipFill>
        <p:spPr bwMode="auto">
          <a:xfrm>
            <a:off x="5266703" y="2161248"/>
            <a:ext cx="2650434" cy="68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4-Point Star 25"/>
          <p:cNvSpPr/>
          <p:nvPr/>
        </p:nvSpPr>
        <p:spPr>
          <a:xfrm>
            <a:off x="7124700" y="148828"/>
            <a:ext cx="1917502" cy="1380894"/>
          </a:xfrm>
          <a:prstGeom prst="star24">
            <a:avLst/>
          </a:prstGeom>
          <a:gradFill flip="none" rotWithShape="1">
            <a:gsLst>
              <a:gs pos="0">
                <a:srgbClr val="00AEEF"/>
              </a:gs>
              <a:gs pos="100000">
                <a:srgbClr val="0071C5"/>
              </a:gs>
            </a:gsLst>
            <a:path path="shape">
              <a:fillToRect l="50000" t="50000" r="50000" b="50000"/>
            </a:path>
            <a:tileRect/>
          </a:gra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r>
              <a:rPr lang="en-US" sz="1750" dirty="0">
                <a:solidFill>
                  <a:schemeClr val="bg1"/>
                </a:solidFill>
                <a:effectLst>
                  <a:outerShdw blurRad="38100" dist="38100" dir="2700000" algn="tl">
                    <a:srgbClr val="000000">
                      <a:alpha val="43137"/>
                    </a:srgbClr>
                  </a:outerShdw>
                </a:effectLst>
                <a:latin typeface="Neo Sans Intel Medium" panose="020B0604020202020204" pitchFamily="34" charset="0"/>
                <a:cs typeface="Arial" pitchFamily="34" charset="0"/>
              </a:rPr>
              <a:t>Launching </a:t>
            </a:r>
            <a:br>
              <a:rPr lang="en-US" sz="1750" dirty="0">
                <a:solidFill>
                  <a:schemeClr val="bg1"/>
                </a:solidFill>
                <a:effectLst>
                  <a:outerShdw blurRad="38100" dist="38100" dir="2700000" algn="tl">
                    <a:srgbClr val="000000">
                      <a:alpha val="43137"/>
                    </a:srgbClr>
                  </a:outerShdw>
                </a:effectLst>
                <a:latin typeface="Neo Sans Intel Medium" panose="020B0604020202020204" pitchFamily="34" charset="0"/>
                <a:cs typeface="Arial" pitchFamily="34" charset="0"/>
              </a:rPr>
            </a:br>
            <a:r>
              <a:rPr lang="en-US" sz="1750" dirty="0">
                <a:solidFill>
                  <a:schemeClr val="bg1"/>
                </a:solidFill>
                <a:effectLst>
                  <a:outerShdw blurRad="38100" dist="38100" dir="2700000" algn="tl">
                    <a:srgbClr val="000000">
                      <a:alpha val="43137"/>
                    </a:srgbClr>
                  </a:outerShdw>
                </a:effectLst>
                <a:latin typeface="Neo Sans Intel Medium" panose="020B0604020202020204" pitchFamily="34" charset="0"/>
                <a:cs typeface="Arial" pitchFamily="34" charset="0"/>
              </a:rPr>
              <a:t>May ‘13</a:t>
            </a:r>
          </a:p>
        </p:txBody>
      </p:sp>
      <p:sp>
        <p:nvSpPr>
          <p:cNvPr id="27" name="TextBox 26"/>
          <p:cNvSpPr txBox="1"/>
          <p:nvPr/>
        </p:nvSpPr>
        <p:spPr>
          <a:xfrm>
            <a:off x="2090072" y="3666172"/>
            <a:ext cx="4963859" cy="1477328"/>
          </a:xfrm>
          <a:prstGeom prst="rect">
            <a:avLst/>
          </a:prstGeom>
          <a:noFill/>
        </p:spPr>
        <p:txBody>
          <a:bodyPr wrap="none" rtlCol="0">
            <a:spAutoFit/>
          </a:bodyPr>
          <a:lstStyle/>
          <a:p>
            <a:pPr algn="ctr"/>
            <a:r>
              <a:rPr lang="en-US" i="1" dirty="0">
                <a:solidFill>
                  <a:srgbClr val="004280"/>
                </a:solidFill>
                <a:latin typeface="Neo Sans Intel Medium" panose="020B0604020202020204" pitchFamily="34" charset="0"/>
              </a:rPr>
              <a:t>Optimized </a:t>
            </a:r>
            <a:r>
              <a:rPr lang="en-US" i="1" dirty="0" err="1">
                <a:solidFill>
                  <a:srgbClr val="004280"/>
                </a:solidFill>
                <a:latin typeface="Neo Sans Intel Medium" panose="020B0604020202020204" pitchFamily="34" charset="0"/>
              </a:rPr>
              <a:t>HW</a:t>
            </a:r>
            <a:r>
              <a:rPr lang="en-US" i="1" dirty="0">
                <a:solidFill>
                  <a:srgbClr val="004280"/>
                </a:solidFill>
                <a:latin typeface="Neo Sans Intel Medium" panose="020B0604020202020204" pitchFamily="34" charset="0"/>
              </a:rPr>
              <a:t>/SW/Services Integration </a:t>
            </a:r>
          </a:p>
          <a:p>
            <a:pPr algn="ctr"/>
            <a:r>
              <a:rPr lang="en-US" i="1" dirty="0">
                <a:solidFill>
                  <a:srgbClr val="004280"/>
                </a:solidFill>
                <a:latin typeface="Neo Sans Intel Medium" panose="020B0604020202020204" pitchFamily="34" charset="0"/>
              </a:rPr>
              <a:t>Turn Key Hadoop Cluster Deployment</a:t>
            </a:r>
          </a:p>
          <a:p>
            <a:pPr algn="ctr"/>
            <a:r>
              <a:rPr lang="en-US" i="1" dirty="0">
                <a:solidFill>
                  <a:srgbClr val="004280"/>
                </a:solidFill>
                <a:latin typeface="Neo Sans Intel Medium" panose="020B0604020202020204" pitchFamily="34" charset="0"/>
              </a:rPr>
              <a:t>Total Solution to Kick Start Your Hadoop </a:t>
            </a:r>
            <a:r>
              <a:rPr lang="en-US" i="1" dirty="0" err="1">
                <a:solidFill>
                  <a:srgbClr val="004280"/>
                </a:solidFill>
                <a:latin typeface="Neo Sans Intel Medium" panose="020B0604020202020204" pitchFamily="34" charset="0"/>
              </a:rPr>
              <a:t>PoCs</a:t>
            </a:r>
            <a:endParaRPr lang="en-US" i="1" dirty="0">
              <a:solidFill>
                <a:srgbClr val="004280"/>
              </a:solidFill>
              <a:latin typeface="Neo Sans Intel Medium" panose="020B0604020202020204" pitchFamily="34" charset="0"/>
            </a:endParaRPr>
          </a:p>
          <a:p>
            <a:pPr algn="ctr"/>
            <a:r>
              <a:rPr lang="en-US" i="1" dirty="0">
                <a:solidFill>
                  <a:srgbClr val="004280"/>
                </a:solidFill>
                <a:latin typeface="Neo Sans Intel Medium" panose="020B0604020202020204" pitchFamily="34" charset="0"/>
              </a:rPr>
              <a:t> </a:t>
            </a:r>
          </a:p>
          <a:p>
            <a:pPr algn="ctr"/>
            <a:endParaRPr lang="en-US" i="1" dirty="0">
              <a:solidFill>
                <a:srgbClr val="004280"/>
              </a:solidFill>
              <a:latin typeface="Neo Sans Intel Medium" panose="020B0604020202020204" pitchFamily="34" charset="0"/>
            </a:endParaRPr>
          </a:p>
        </p:txBody>
      </p:sp>
      <p:sp>
        <p:nvSpPr>
          <p:cNvPr id="28" name="TextBox 27"/>
          <p:cNvSpPr txBox="1"/>
          <p:nvPr/>
        </p:nvSpPr>
        <p:spPr>
          <a:xfrm>
            <a:off x="1174060" y="3136914"/>
            <a:ext cx="2342308" cy="265457"/>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EPSD H2312XXJR + 4 x HN2600WPXX</a:t>
            </a:r>
          </a:p>
        </p:txBody>
      </p:sp>
      <p:sp>
        <p:nvSpPr>
          <p:cNvPr id="29" name="TextBox 28"/>
          <p:cNvSpPr txBox="1"/>
          <p:nvPr/>
        </p:nvSpPr>
        <p:spPr>
          <a:xfrm>
            <a:off x="5456169" y="2914960"/>
            <a:ext cx="2374368" cy="438582"/>
          </a:xfrm>
          <a:prstGeom prst="rect">
            <a:avLst/>
          </a:prstGeom>
          <a:noFill/>
        </p:spPr>
        <p:txBody>
          <a:bodyPr wrap="none" rtlCol="0">
            <a:spAutoFit/>
          </a:bodyPr>
          <a:lstStyle/>
          <a:p>
            <a:r>
              <a:rPr lang="en-US" sz="1125" i="1" dirty="0">
                <a:solidFill>
                  <a:schemeClr val="bg1"/>
                </a:solidFill>
                <a:effectLst>
                  <a:outerShdw blurRad="38100" dist="38100" dir="2700000" algn="tl">
                    <a:srgbClr val="000000">
                      <a:alpha val="43137"/>
                    </a:srgbClr>
                  </a:outerShdw>
                </a:effectLst>
              </a:rPr>
              <a:t>Intel® Distribution of Apache Hadoop </a:t>
            </a:r>
            <a:br>
              <a:rPr lang="en-US" sz="1125" i="1" dirty="0">
                <a:solidFill>
                  <a:schemeClr val="bg1"/>
                </a:solidFill>
                <a:effectLst>
                  <a:outerShdw blurRad="38100" dist="38100" dir="2700000" algn="tl">
                    <a:srgbClr val="000000">
                      <a:alpha val="43137"/>
                    </a:srgbClr>
                  </a:outerShdw>
                </a:effectLst>
              </a:rPr>
            </a:br>
            <a:r>
              <a:rPr lang="en-US" sz="1125" i="1" dirty="0">
                <a:solidFill>
                  <a:schemeClr val="bg1"/>
                </a:solidFill>
                <a:effectLst>
                  <a:outerShdw blurRad="38100" dist="38100" dir="2700000" algn="tl">
                    <a:srgbClr val="000000">
                      <a:alpha val="43137"/>
                    </a:srgbClr>
                  </a:outerShdw>
                </a:effectLst>
              </a:rPr>
              <a:t>4 Node License + Premier Support</a:t>
            </a:r>
          </a:p>
        </p:txBody>
      </p:sp>
      <p:pic>
        <p:nvPicPr>
          <p:cNvPr id="30" name="Picture 4" descr="http://ieeenano2011.org/wp-content/uploads/2010/08/Intel-Logo.jpg">
            <a:hlinkClick r:id="rId8"/>
          </p:cNvPr>
          <p:cNvPicPr>
            <a:picLocks noChangeAspect="1" noChangeArrowheads="1"/>
          </p:cNvPicPr>
          <p:nvPr/>
        </p:nvPicPr>
        <p:blipFill>
          <a:blip r:embed="rId9"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6256456" y="1686819"/>
            <a:ext cx="797201" cy="5263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244522" y="4802422"/>
            <a:ext cx="5741386" cy="188137"/>
          </a:xfrm>
          <a:prstGeom prst="rect">
            <a:avLst/>
          </a:prstGeom>
          <a:noFill/>
        </p:spPr>
        <p:txBody>
          <a:bodyPr wrap="none" lIns="81474" tIns="40739" rIns="81474" bIns="40739" rtlCol="0">
            <a:spAutoFit/>
          </a:bodyPr>
          <a:lstStyle/>
          <a:p>
            <a:pPr algn="r" defTabSz="815697" fontAlgn="base">
              <a:spcBef>
                <a:spcPct val="0"/>
              </a:spcBef>
              <a:spcAft>
                <a:spcPct val="0"/>
              </a:spcAft>
            </a:pPr>
            <a:r>
              <a:rPr lang="en-US" sz="688" dirty="0">
                <a:solidFill>
                  <a:srgbClr val="004280"/>
                </a:solidFill>
                <a:latin typeface="Neo Sans Intel" pitchFamily="34" charset="0"/>
              </a:rPr>
              <a:t>All products, computer systems, dates and figures specified are preliminary based on current expectations, and are subject to change without notice.</a:t>
            </a:r>
          </a:p>
        </p:txBody>
      </p:sp>
      <p:sp>
        <p:nvSpPr>
          <p:cNvPr id="14" name="TextBox 13"/>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23168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a:xfrm>
            <a:off x="504577" y="82971"/>
            <a:ext cx="8229600" cy="857250"/>
          </a:xfrm>
        </p:spPr>
        <p:txBody>
          <a:bodyPr>
            <a:normAutofit fontScale="90000"/>
          </a:bodyPr>
          <a:lstStyle/>
          <a:p>
            <a:pPr>
              <a:spcBef>
                <a:spcPts val="0"/>
              </a:spcBef>
              <a:defRPr/>
            </a:pPr>
            <a:r>
              <a:rPr lang="en-US" altLang="ja-JP" sz="1400" b="0" kern="0" dirty="0" smtClean="0">
                <a:solidFill>
                  <a:srgbClr val="0071C5"/>
                </a:solidFill>
              </a:rPr>
              <a:t>Big Data – A Foundation For </a:t>
            </a:r>
            <a:r>
              <a:rPr lang="en-US" altLang="ja-JP" sz="1400" b="0" kern="0" dirty="0">
                <a:solidFill>
                  <a:srgbClr val="0071C5"/>
                </a:solidFill>
              </a:rPr>
              <a:t>Delivering Big Value</a:t>
            </a:r>
            <a:r>
              <a:rPr lang="en-US" altLang="ja-JP" sz="1400" b="0" kern="0" dirty="0" smtClean="0">
                <a:solidFill>
                  <a:srgbClr val="0071C5"/>
                </a:solidFill>
              </a:rPr>
              <a:t/>
            </a:r>
            <a:br>
              <a:rPr lang="en-US" altLang="ja-JP" sz="1400" b="0" kern="0" dirty="0" smtClean="0">
                <a:solidFill>
                  <a:srgbClr val="0071C5"/>
                </a:solidFill>
              </a:rPr>
            </a:br>
            <a:r>
              <a:rPr lang="en-US" altLang="ja-JP" sz="2400" b="0" kern="0" dirty="0">
                <a:solidFill>
                  <a:sysClr val="windowText" lastClr="000000"/>
                </a:solidFill>
              </a:rPr>
              <a:t>Enterprise and Big Data</a:t>
            </a:r>
            <a:br>
              <a:rPr lang="en-US" altLang="ja-JP" sz="2400" b="0" kern="0" dirty="0">
                <a:solidFill>
                  <a:sysClr val="windowText" lastClr="000000"/>
                </a:solidFill>
              </a:rPr>
            </a:br>
            <a:r>
              <a:rPr lang="en-US" altLang="ja-JP" sz="1800" b="0" i="1" kern="0" dirty="0">
                <a:solidFill>
                  <a:sysClr val="windowText" lastClr="000000"/>
                </a:solidFill>
                <a:ea typeface="+mn-ea"/>
                <a:cs typeface="+mn-cs"/>
              </a:rPr>
              <a:t>How is it used in different sectors?</a:t>
            </a: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0373" y="1213242"/>
            <a:ext cx="1551380" cy="547441"/>
          </a:xfrm>
          <a:prstGeom prst="roundRect">
            <a:avLst/>
          </a:prstGeom>
          <a:solidFill>
            <a:srgbClr val="FFFFFF">
              <a:shade val="85000"/>
            </a:srgbClr>
          </a:solidFill>
          <a:ln w="28575" cmpd="sng">
            <a:solidFill>
              <a:srgbClr val="FFFFFF"/>
            </a:solidFill>
            <a:miter lim="800000"/>
            <a:headEnd/>
            <a:tailEnd/>
          </a:ln>
          <a:effectLst>
            <a:outerShdw blurRad="50800" dist="38100" dir="8100000" algn="tr" rotWithShape="0">
              <a:prstClr val="black">
                <a:alpha val="40000"/>
              </a:prstClr>
            </a:outerShdw>
          </a:effectLst>
        </p:spPr>
      </p:pic>
      <p:sp>
        <p:nvSpPr>
          <p:cNvPr id="20" name="TextBox 19"/>
          <p:cNvSpPr txBox="1"/>
          <p:nvPr/>
        </p:nvSpPr>
        <p:spPr>
          <a:xfrm>
            <a:off x="1982215" y="1177112"/>
            <a:ext cx="2560320" cy="582609"/>
          </a:xfrm>
          <a:prstGeom prst="rect">
            <a:avLst/>
          </a:prstGeom>
          <a:noFill/>
        </p:spPr>
        <p:txBody>
          <a:bodyPr wrap="square" lIns="63900" tIns="31947" rIns="63900" bIns="31947">
            <a:spAutoFit/>
          </a:bodyPr>
          <a:lstStyle/>
          <a:p>
            <a:pPr lvl="0" defTabSz="912748" eaLnBrk="0" fontAlgn="base" hangingPunct="0">
              <a:lnSpc>
                <a:spcPct val="90000"/>
              </a:lnSpc>
              <a:spcBef>
                <a:spcPct val="0"/>
              </a:spcBef>
              <a:spcAft>
                <a:spcPts val="200"/>
              </a:spcAft>
              <a:defRPr/>
            </a:pPr>
            <a:r>
              <a:rPr lang="en-US" sz="1000" b="1" dirty="0">
                <a:solidFill>
                  <a:srgbClr val="0071C5"/>
                </a:solidFill>
                <a:latin typeface="+mj-lt"/>
                <a:ea typeface="Arial" charset="0"/>
                <a:cs typeface="Neo Sans Intel Medium"/>
              </a:rPr>
              <a:t>US health </a:t>
            </a:r>
            <a:r>
              <a:rPr lang="en-US" sz="1000" b="1" dirty="0" smtClean="0">
                <a:solidFill>
                  <a:srgbClr val="0071C5"/>
                </a:solidFill>
                <a:latin typeface="+mj-lt"/>
                <a:ea typeface="Arial" charset="0"/>
                <a:cs typeface="Neo Sans Intel Medium"/>
              </a:rPr>
              <a:t>care</a:t>
            </a:r>
            <a:endParaRPr lang="en-US" sz="1000" b="1" dirty="0" smtClean="0">
              <a:solidFill>
                <a:srgbClr val="93958E"/>
              </a:solidFill>
              <a:latin typeface="+mj-lt"/>
            </a:endParaRPr>
          </a:p>
          <a:p>
            <a:pPr defTabSz="912748" eaLnBrk="0" fontAlgn="base" hangingPunct="0">
              <a:lnSpc>
                <a:spcPct val="90000"/>
              </a:lnSpc>
              <a:spcBef>
                <a:spcPct val="0"/>
              </a:spcBef>
              <a:spcAft>
                <a:spcPts val="600"/>
              </a:spcAft>
              <a:defRPr/>
            </a:pPr>
            <a:r>
              <a:rPr lang="en-US" sz="1000" dirty="0">
                <a:solidFill>
                  <a:schemeClr val="tx2"/>
                </a:solidFill>
              </a:rPr>
              <a:t>$300 billion value per year</a:t>
            </a:r>
          </a:p>
          <a:p>
            <a:pPr defTabSz="912748" eaLnBrk="0" fontAlgn="base" hangingPunct="0">
              <a:lnSpc>
                <a:spcPct val="90000"/>
              </a:lnSpc>
              <a:spcBef>
                <a:spcPct val="0"/>
              </a:spcBef>
              <a:spcAft>
                <a:spcPts val="600"/>
              </a:spcAft>
              <a:defRPr/>
            </a:pPr>
            <a:r>
              <a:rPr lang="en-US" sz="1000" dirty="0">
                <a:solidFill>
                  <a:schemeClr val="tx2"/>
                </a:solidFill>
              </a:rPr>
              <a:t>~0.7 percent annual productivity growth</a:t>
            </a:r>
          </a:p>
        </p:txBody>
      </p:sp>
      <p:sp>
        <p:nvSpPr>
          <p:cNvPr id="22" name="TextBox 21"/>
          <p:cNvSpPr txBox="1"/>
          <p:nvPr/>
        </p:nvSpPr>
        <p:spPr>
          <a:xfrm>
            <a:off x="1982214" y="1816749"/>
            <a:ext cx="2725812" cy="582609"/>
          </a:xfrm>
          <a:prstGeom prst="rect">
            <a:avLst/>
          </a:prstGeom>
          <a:noFill/>
        </p:spPr>
        <p:txBody>
          <a:bodyPr wrap="square" lIns="63900" tIns="31947" rIns="63900" bIns="31947">
            <a:spAutoFit/>
          </a:bodyPr>
          <a:lstStyle/>
          <a:p>
            <a:pPr lvl="0" defTabSz="912748" eaLnBrk="0" fontAlgn="base" hangingPunct="0">
              <a:lnSpc>
                <a:spcPct val="90000"/>
              </a:lnSpc>
              <a:spcBef>
                <a:spcPct val="0"/>
              </a:spcBef>
              <a:spcAft>
                <a:spcPts val="200"/>
              </a:spcAft>
              <a:defRPr/>
            </a:pPr>
            <a:r>
              <a:rPr lang="en-US" sz="1000" b="1" dirty="0" smtClean="0">
                <a:solidFill>
                  <a:srgbClr val="0071C5"/>
                </a:solidFill>
                <a:latin typeface="+mj-lt"/>
                <a:ea typeface="Arial" charset="0"/>
                <a:cs typeface="Neo Sans Intel Medium"/>
              </a:rPr>
              <a:t>Europe public sector administration</a:t>
            </a:r>
            <a:endParaRPr lang="en-US" sz="1000" b="1" dirty="0" smtClean="0">
              <a:solidFill>
                <a:srgbClr val="93958E"/>
              </a:solidFill>
              <a:latin typeface="+mj-lt"/>
            </a:endParaRPr>
          </a:p>
          <a:p>
            <a:pPr defTabSz="912748" eaLnBrk="0" fontAlgn="base" hangingPunct="0">
              <a:lnSpc>
                <a:spcPct val="90000"/>
              </a:lnSpc>
              <a:spcBef>
                <a:spcPct val="0"/>
              </a:spcBef>
              <a:spcAft>
                <a:spcPts val="600"/>
              </a:spcAft>
              <a:defRPr/>
            </a:pPr>
            <a:r>
              <a:rPr lang="en-US" sz="1000" dirty="0">
                <a:solidFill>
                  <a:schemeClr val="tx2"/>
                </a:solidFill>
              </a:rPr>
              <a:t>€250 billion value per year</a:t>
            </a:r>
          </a:p>
          <a:p>
            <a:pPr defTabSz="912748" eaLnBrk="0" fontAlgn="base" hangingPunct="0">
              <a:lnSpc>
                <a:spcPct val="90000"/>
              </a:lnSpc>
              <a:spcBef>
                <a:spcPct val="0"/>
              </a:spcBef>
              <a:spcAft>
                <a:spcPts val="600"/>
              </a:spcAft>
              <a:defRPr/>
            </a:pPr>
            <a:r>
              <a:rPr lang="en-US" sz="1000" dirty="0">
                <a:solidFill>
                  <a:schemeClr val="tx2"/>
                </a:solidFill>
              </a:rPr>
              <a:t>~0.5 percent annual productivity growth</a:t>
            </a:r>
          </a:p>
        </p:txBody>
      </p:sp>
      <p:sp>
        <p:nvSpPr>
          <p:cNvPr id="23" name="TextBox 22"/>
          <p:cNvSpPr txBox="1"/>
          <p:nvPr/>
        </p:nvSpPr>
        <p:spPr>
          <a:xfrm>
            <a:off x="1982215" y="2467723"/>
            <a:ext cx="2560320" cy="582609"/>
          </a:xfrm>
          <a:prstGeom prst="rect">
            <a:avLst/>
          </a:prstGeom>
          <a:noFill/>
        </p:spPr>
        <p:txBody>
          <a:bodyPr wrap="square" lIns="63900" tIns="31947" rIns="63900" bIns="31947">
            <a:spAutoFit/>
          </a:bodyPr>
          <a:lstStyle/>
          <a:p>
            <a:pPr defTabSz="912748" eaLnBrk="0" fontAlgn="base" hangingPunct="0">
              <a:lnSpc>
                <a:spcPct val="90000"/>
              </a:lnSpc>
              <a:spcBef>
                <a:spcPct val="0"/>
              </a:spcBef>
              <a:spcAft>
                <a:spcPts val="200"/>
              </a:spcAft>
              <a:defRPr/>
            </a:pPr>
            <a:r>
              <a:rPr lang="en-US" sz="1000" b="1" dirty="0">
                <a:solidFill>
                  <a:srgbClr val="0071C5"/>
                </a:solidFill>
                <a:latin typeface="+mj-lt"/>
                <a:ea typeface="Arial" charset="0"/>
                <a:cs typeface="Neo Sans Intel Medium"/>
              </a:rPr>
              <a:t>Global personal location data</a:t>
            </a:r>
          </a:p>
          <a:p>
            <a:pPr defTabSz="912748" eaLnBrk="0" fontAlgn="base" hangingPunct="0">
              <a:lnSpc>
                <a:spcPct val="90000"/>
              </a:lnSpc>
              <a:spcBef>
                <a:spcPct val="0"/>
              </a:spcBef>
              <a:spcAft>
                <a:spcPts val="600"/>
              </a:spcAft>
              <a:defRPr/>
            </a:pPr>
            <a:r>
              <a:rPr lang="en-US" sz="1000" dirty="0">
                <a:solidFill>
                  <a:schemeClr val="tx2"/>
                </a:solidFill>
              </a:rPr>
              <a:t>$100 billion+ revenue for service providers</a:t>
            </a:r>
          </a:p>
          <a:p>
            <a:pPr defTabSz="912748" eaLnBrk="0" fontAlgn="base" hangingPunct="0">
              <a:lnSpc>
                <a:spcPct val="90000"/>
              </a:lnSpc>
              <a:spcBef>
                <a:spcPct val="0"/>
              </a:spcBef>
              <a:spcAft>
                <a:spcPts val="600"/>
              </a:spcAft>
              <a:defRPr/>
            </a:pPr>
            <a:r>
              <a:rPr lang="en-US" sz="1000" dirty="0">
                <a:solidFill>
                  <a:schemeClr val="tx2"/>
                </a:solidFill>
              </a:rPr>
              <a:t>Up to $700 billion value to end users</a:t>
            </a:r>
          </a:p>
        </p:txBody>
      </p:sp>
      <p:sp>
        <p:nvSpPr>
          <p:cNvPr id="24" name="TextBox 23"/>
          <p:cNvSpPr txBox="1"/>
          <p:nvPr/>
        </p:nvSpPr>
        <p:spPr>
          <a:xfrm>
            <a:off x="1982217" y="3107361"/>
            <a:ext cx="2695583" cy="582609"/>
          </a:xfrm>
          <a:prstGeom prst="rect">
            <a:avLst/>
          </a:prstGeom>
          <a:noFill/>
        </p:spPr>
        <p:txBody>
          <a:bodyPr wrap="square" lIns="63900" tIns="31947" rIns="63900" bIns="31947">
            <a:spAutoFit/>
          </a:bodyPr>
          <a:lstStyle/>
          <a:p>
            <a:pPr defTabSz="912748" eaLnBrk="0" fontAlgn="base" hangingPunct="0">
              <a:lnSpc>
                <a:spcPct val="90000"/>
              </a:lnSpc>
              <a:spcBef>
                <a:spcPct val="0"/>
              </a:spcBef>
              <a:spcAft>
                <a:spcPts val="200"/>
              </a:spcAft>
              <a:defRPr/>
            </a:pPr>
            <a:r>
              <a:rPr lang="en-US" sz="1000" b="1" dirty="0">
                <a:solidFill>
                  <a:srgbClr val="0071C5"/>
                </a:solidFill>
                <a:latin typeface="+mj-lt"/>
                <a:ea typeface="Arial" charset="0"/>
                <a:cs typeface="Neo Sans Intel Medium"/>
              </a:rPr>
              <a:t>US retail</a:t>
            </a:r>
          </a:p>
          <a:p>
            <a:pPr defTabSz="912748" eaLnBrk="0" fontAlgn="base" hangingPunct="0">
              <a:lnSpc>
                <a:spcPct val="90000"/>
              </a:lnSpc>
              <a:spcBef>
                <a:spcPct val="0"/>
              </a:spcBef>
              <a:spcAft>
                <a:spcPts val="600"/>
              </a:spcAft>
              <a:defRPr/>
            </a:pPr>
            <a:r>
              <a:rPr lang="en-US" sz="1000" dirty="0">
                <a:solidFill>
                  <a:schemeClr val="tx2"/>
                </a:solidFill>
              </a:rPr>
              <a:t>60+% increase in net margin possible</a:t>
            </a:r>
          </a:p>
          <a:p>
            <a:pPr defTabSz="912748" eaLnBrk="0" fontAlgn="base" hangingPunct="0">
              <a:lnSpc>
                <a:spcPct val="90000"/>
              </a:lnSpc>
              <a:spcBef>
                <a:spcPct val="0"/>
              </a:spcBef>
              <a:spcAft>
                <a:spcPts val="600"/>
              </a:spcAft>
              <a:defRPr/>
            </a:pPr>
            <a:r>
              <a:rPr lang="en-US" sz="1000" dirty="0">
                <a:solidFill>
                  <a:schemeClr val="tx2"/>
                </a:solidFill>
              </a:rPr>
              <a:t>0.5-1.0 percent annual productivity growth</a:t>
            </a:r>
          </a:p>
        </p:txBody>
      </p:sp>
      <p:sp>
        <p:nvSpPr>
          <p:cNvPr id="25" name="TextBox 24"/>
          <p:cNvSpPr txBox="1"/>
          <p:nvPr/>
        </p:nvSpPr>
        <p:spPr>
          <a:xfrm>
            <a:off x="1982215" y="3752669"/>
            <a:ext cx="2560320" cy="721108"/>
          </a:xfrm>
          <a:prstGeom prst="rect">
            <a:avLst/>
          </a:prstGeom>
          <a:noFill/>
        </p:spPr>
        <p:txBody>
          <a:bodyPr wrap="square" lIns="63900" tIns="31947" rIns="63900" bIns="31947">
            <a:spAutoFit/>
          </a:bodyPr>
          <a:lstStyle/>
          <a:p>
            <a:pPr defTabSz="912748" eaLnBrk="0" fontAlgn="base" hangingPunct="0">
              <a:lnSpc>
                <a:spcPct val="90000"/>
              </a:lnSpc>
              <a:spcBef>
                <a:spcPct val="0"/>
              </a:spcBef>
              <a:spcAft>
                <a:spcPts val="200"/>
              </a:spcAft>
              <a:defRPr/>
            </a:pPr>
            <a:r>
              <a:rPr lang="en-US" sz="1000" b="1" dirty="0">
                <a:solidFill>
                  <a:srgbClr val="0071C5"/>
                </a:solidFill>
                <a:latin typeface="+mj-lt"/>
                <a:ea typeface="Arial" charset="0"/>
                <a:cs typeface="Neo Sans Intel Medium"/>
              </a:rPr>
              <a:t>Manufacturing</a:t>
            </a:r>
          </a:p>
          <a:p>
            <a:pPr defTabSz="912748" eaLnBrk="0" fontAlgn="base" hangingPunct="0">
              <a:lnSpc>
                <a:spcPct val="90000"/>
              </a:lnSpc>
              <a:spcBef>
                <a:spcPct val="0"/>
              </a:spcBef>
              <a:spcAft>
                <a:spcPts val="600"/>
              </a:spcAft>
              <a:defRPr/>
            </a:pPr>
            <a:r>
              <a:rPr lang="en-US" sz="1000" dirty="0">
                <a:solidFill>
                  <a:schemeClr val="tx2"/>
                </a:solidFill>
              </a:rPr>
              <a:t>Up to 50 percent decrease in product development, assembly costs</a:t>
            </a:r>
          </a:p>
          <a:p>
            <a:pPr defTabSz="912748" eaLnBrk="0" fontAlgn="base" hangingPunct="0">
              <a:lnSpc>
                <a:spcPct val="90000"/>
              </a:lnSpc>
              <a:spcBef>
                <a:spcPct val="0"/>
              </a:spcBef>
              <a:spcAft>
                <a:spcPts val="600"/>
              </a:spcAft>
              <a:defRPr/>
            </a:pPr>
            <a:r>
              <a:rPr lang="en-US" sz="1000" dirty="0">
                <a:solidFill>
                  <a:schemeClr val="tx2"/>
                </a:solidFill>
              </a:rPr>
              <a:t>Up to 7 percent reduction in working capital</a:t>
            </a:r>
          </a:p>
        </p:txBody>
      </p:sp>
      <p:cxnSp>
        <p:nvCxnSpPr>
          <p:cNvPr id="28" name="Straight Connector 27"/>
          <p:cNvCxnSpPr/>
          <p:nvPr/>
        </p:nvCxnSpPr>
        <p:spPr>
          <a:xfrm>
            <a:off x="353915" y="839896"/>
            <a:ext cx="837723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57" t="16418" r="4557" b="16418"/>
          <a:stretch/>
        </p:blipFill>
        <p:spPr bwMode="auto">
          <a:xfrm>
            <a:off x="420373" y="1858666"/>
            <a:ext cx="1551380" cy="547441"/>
          </a:xfrm>
          <a:prstGeom prst="roundRect">
            <a:avLst/>
          </a:prstGeom>
          <a:solidFill>
            <a:srgbClr val="FFFFFF">
              <a:shade val="85000"/>
            </a:srgbClr>
          </a:solidFill>
          <a:ln w="28575" cmpd="sng">
            <a:solidFill>
              <a:srgbClr val="FFFFFF"/>
            </a:solidFill>
            <a:miter lim="800000"/>
            <a:headEnd/>
            <a:tailEnd/>
          </a:ln>
          <a:effectLst>
            <a:outerShdw blurRad="50800" dist="38100" dir="8100000" algn="tr" rotWithShape="0">
              <a:prstClr val="black">
                <a:alpha val="40000"/>
              </a:prstClr>
            </a:outerShdw>
          </a:effectLst>
        </p:spPr>
      </p:pic>
      <p:pic>
        <p:nvPicPr>
          <p:cNvPr id="3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 t="5192" r="102" b="26430"/>
          <a:stretch/>
        </p:blipFill>
        <p:spPr bwMode="auto">
          <a:xfrm>
            <a:off x="420373" y="2504091"/>
            <a:ext cx="1551378" cy="547441"/>
          </a:xfrm>
          <a:prstGeom prst="roundRect">
            <a:avLst/>
          </a:prstGeom>
          <a:solidFill>
            <a:srgbClr val="FFFFFF">
              <a:shade val="85000"/>
            </a:srgbClr>
          </a:solidFill>
          <a:ln w="28575" cmpd="sng">
            <a:solidFill>
              <a:srgbClr val="FFFFFF"/>
            </a:solidFill>
            <a:miter lim="800000"/>
            <a:headEnd/>
            <a:tailEnd/>
          </a:ln>
          <a:effectLst>
            <a:outerShdw blurRad="50800" dist="38100" dir="8100000" algn="tr" rotWithShape="0">
              <a:prstClr val="black">
                <a:alpha val="40000"/>
              </a:prstClr>
            </a:outerShdw>
          </a:effectLst>
        </p:spPr>
      </p:pic>
      <p:pic>
        <p:nvPicPr>
          <p:cNvPr id="3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 t="10410" r="102" b="19160"/>
          <a:stretch/>
        </p:blipFill>
        <p:spPr bwMode="auto">
          <a:xfrm>
            <a:off x="420373" y="3149515"/>
            <a:ext cx="1551378" cy="547441"/>
          </a:xfrm>
          <a:prstGeom prst="roundRect">
            <a:avLst/>
          </a:prstGeom>
          <a:solidFill>
            <a:srgbClr val="FFFFFF">
              <a:shade val="85000"/>
            </a:srgbClr>
          </a:solidFill>
          <a:ln w="28575" cmpd="sng">
            <a:solidFill>
              <a:srgbClr val="FFFFFF"/>
            </a:solidFill>
            <a:miter lim="800000"/>
            <a:headEnd/>
            <a:tailEnd/>
          </a:ln>
          <a:effectLst>
            <a:outerShdw blurRad="50800" dist="38100" dir="8100000" algn="tr" rotWithShape="0">
              <a:prstClr val="black">
                <a:alpha val="40000"/>
              </a:prstClr>
            </a:outerShdw>
          </a:effectLst>
        </p:spPr>
      </p:pic>
      <p:pic>
        <p:nvPicPr>
          <p:cNvPr id="3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201" r="1004" b="20406"/>
          <a:stretch/>
        </p:blipFill>
        <p:spPr bwMode="auto">
          <a:xfrm>
            <a:off x="420373" y="3794938"/>
            <a:ext cx="1551378" cy="547441"/>
          </a:xfrm>
          <a:prstGeom prst="roundRect">
            <a:avLst/>
          </a:prstGeom>
          <a:solidFill>
            <a:srgbClr val="FFFFFF">
              <a:shade val="85000"/>
            </a:srgbClr>
          </a:solidFill>
          <a:ln w="28575" cmpd="sng">
            <a:solidFill>
              <a:srgbClr val="FFFFFF"/>
            </a:solidFill>
            <a:miter lim="800000"/>
            <a:headEnd/>
            <a:tailEnd/>
          </a:ln>
          <a:effectLst>
            <a:outerShdw blurRad="50800" dist="38100" dir="8100000" algn="tr" rotWithShape="0">
              <a:prstClr val="black">
                <a:alpha val="40000"/>
              </a:prstClr>
            </a:outerShdw>
          </a:effectLst>
        </p:spPr>
      </p:pic>
      <p:sp>
        <p:nvSpPr>
          <p:cNvPr id="36" name="Rectangle 35"/>
          <p:cNvSpPr/>
          <p:nvPr/>
        </p:nvSpPr>
        <p:spPr>
          <a:xfrm>
            <a:off x="4866724" y="990076"/>
            <a:ext cx="3891514" cy="3901068"/>
          </a:xfrm>
          <a:prstGeom prst="rect">
            <a:avLst/>
          </a:prstGeom>
        </p:spPr>
        <p:txBody>
          <a:bodyPr wrap="square" lIns="0" tIns="0" rIns="0" bIns="0">
            <a:spAutoFit/>
          </a:bodyPr>
          <a:lstStyle/>
          <a:p>
            <a:pPr defTabSz="914309">
              <a:spcBef>
                <a:spcPts val="500"/>
              </a:spcBef>
              <a:spcAft>
                <a:spcPts val="600"/>
              </a:spcAft>
            </a:pPr>
            <a:r>
              <a:rPr lang="en-US" sz="1000" b="1" dirty="0">
                <a:solidFill>
                  <a:srgbClr val="0071C5"/>
                </a:solidFill>
                <a:latin typeface="+mj-lt"/>
                <a:ea typeface="Arial" charset="0"/>
                <a:cs typeface="Neo Sans Intel Medium"/>
              </a:rPr>
              <a:t>FMCG: </a:t>
            </a:r>
            <a:r>
              <a:rPr lang="en-US" sz="1000" dirty="0" smtClean="0">
                <a:solidFill>
                  <a:schemeClr val="tx2"/>
                </a:solidFill>
                <a:latin typeface="+mj-lt"/>
              </a:rPr>
              <a:t>Problem </a:t>
            </a:r>
            <a:r>
              <a:rPr lang="en-US" sz="1000" dirty="0">
                <a:solidFill>
                  <a:schemeClr val="tx2"/>
                </a:solidFill>
                <a:latin typeface="+mj-lt"/>
              </a:rPr>
              <a:t>solving ideas, product decisions, </a:t>
            </a:r>
            <a:r>
              <a:rPr lang="en-US" sz="1000" dirty="0" smtClean="0">
                <a:solidFill>
                  <a:schemeClr val="tx2"/>
                </a:solidFill>
                <a:latin typeface="+mj-lt"/>
              </a:rPr>
              <a:t/>
            </a:r>
            <a:br>
              <a:rPr lang="en-US" sz="1000" dirty="0" smtClean="0">
                <a:solidFill>
                  <a:schemeClr val="tx2"/>
                </a:solidFill>
                <a:latin typeface="+mj-lt"/>
              </a:rPr>
            </a:br>
            <a:r>
              <a:rPr lang="en-US" sz="1000" dirty="0" smtClean="0">
                <a:solidFill>
                  <a:schemeClr val="tx2"/>
                </a:solidFill>
                <a:latin typeface="+mj-lt"/>
              </a:rPr>
              <a:t>predict </a:t>
            </a:r>
            <a:r>
              <a:rPr lang="en-US" sz="1000" dirty="0">
                <a:solidFill>
                  <a:schemeClr val="tx2"/>
                </a:solidFill>
                <a:latin typeface="+mj-lt"/>
              </a:rPr>
              <a:t>market reaction, enhance brand relevance</a:t>
            </a:r>
          </a:p>
          <a:p>
            <a:pPr defTabSz="914309">
              <a:spcBef>
                <a:spcPts val="500"/>
              </a:spcBef>
              <a:spcAft>
                <a:spcPts val="600"/>
              </a:spcAft>
            </a:pPr>
            <a:r>
              <a:rPr lang="en-US" sz="1000" b="1" dirty="0">
                <a:solidFill>
                  <a:srgbClr val="0071C5"/>
                </a:solidFill>
                <a:latin typeface="+mj-lt"/>
                <a:ea typeface="Arial" charset="0"/>
                <a:cs typeface="Neo Sans Intel Medium"/>
              </a:rPr>
              <a:t>Financial: </a:t>
            </a:r>
            <a:r>
              <a:rPr lang="en-US" sz="1000" dirty="0">
                <a:solidFill>
                  <a:schemeClr val="tx2"/>
                </a:solidFill>
                <a:latin typeface="+mj-lt"/>
              </a:rPr>
              <a:t>To detect credit card fraud, greater accuracy </a:t>
            </a:r>
            <a:r>
              <a:rPr lang="en-US" sz="1000" dirty="0" smtClean="0">
                <a:solidFill>
                  <a:schemeClr val="tx2"/>
                </a:solidFill>
                <a:latin typeface="+mj-lt"/>
              </a:rPr>
              <a:t>and </a:t>
            </a:r>
            <a:r>
              <a:rPr lang="en-US" sz="1000" dirty="0">
                <a:solidFill>
                  <a:schemeClr val="tx2"/>
                </a:solidFill>
                <a:latin typeface="+mj-lt"/>
              </a:rPr>
              <a:t>granularity in risk assessment</a:t>
            </a:r>
          </a:p>
          <a:p>
            <a:pPr defTabSz="914309">
              <a:spcBef>
                <a:spcPts val="500"/>
              </a:spcBef>
              <a:spcAft>
                <a:spcPts val="600"/>
              </a:spcAft>
            </a:pPr>
            <a:r>
              <a:rPr lang="en-US" sz="1000" b="1" dirty="0">
                <a:solidFill>
                  <a:srgbClr val="0071C5"/>
                </a:solidFill>
                <a:latin typeface="+mj-lt"/>
                <a:ea typeface="Arial" charset="0"/>
                <a:cs typeface="Neo Sans Intel Medium"/>
              </a:rPr>
              <a:t>Cable and TV: </a:t>
            </a:r>
            <a:r>
              <a:rPr lang="en-US" sz="1000" dirty="0">
                <a:solidFill>
                  <a:schemeClr val="tx2"/>
                </a:solidFill>
                <a:latin typeface="+mj-lt"/>
              </a:rPr>
              <a:t>Customize TV ads to individual </a:t>
            </a:r>
            <a:r>
              <a:rPr lang="en-US" sz="1000" dirty="0" smtClean="0">
                <a:solidFill>
                  <a:schemeClr val="tx2"/>
                </a:solidFill>
                <a:latin typeface="+mj-lt"/>
              </a:rPr>
              <a:t>household</a:t>
            </a:r>
          </a:p>
          <a:p>
            <a:pPr defTabSz="914309">
              <a:spcBef>
                <a:spcPts val="500"/>
              </a:spcBef>
              <a:spcAft>
                <a:spcPts val="600"/>
              </a:spcAft>
            </a:pPr>
            <a:r>
              <a:rPr lang="en-US" sz="1000" b="1" dirty="0">
                <a:solidFill>
                  <a:srgbClr val="0071C5"/>
                </a:solidFill>
                <a:latin typeface="+mj-lt"/>
                <a:ea typeface="Arial" charset="0"/>
                <a:cs typeface="Neo Sans Intel Medium"/>
              </a:rPr>
              <a:t>Mobile Ads: </a:t>
            </a:r>
            <a:r>
              <a:rPr lang="en-US" sz="1000" dirty="0" smtClean="0">
                <a:solidFill>
                  <a:schemeClr val="tx2"/>
                </a:solidFill>
                <a:latin typeface="+mj-lt"/>
              </a:rPr>
              <a:t>Ads based on locations</a:t>
            </a:r>
          </a:p>
          <a:p>
            <a:pPr defTabSz="914309">
              <a:spcBef>
                <a:spcPts val="500"/>
              </a:spcBef>
              <a:spcAft>
                <a:spcPts val="600"/>
              </a:spcAft>
            </a:pPr>
            <a:r>
              <a:rPr lang="en-US" sz="1000" b="1" dirty="0">
                <a:solidFill>
                  <a:srgbClr val="0071C5"/>
                </a:solidFill>
                <a:latin typeface="+mj-lt"/>
                <a:ea typeface="Arial" charset="0"/>
                <a:cs typeface="Neo Sans Intel Medium"/>
              </a:rPr>
              <a:t>Retail: </a:t>
            </a:r>
            <a:r>
              <a:rPr lang="en-US" sz="1000" dirty="0" smtClean="0">
                <a:solidFill>
                  <a:schemeClr val="tx2"/>
                </a:solidFill>
                <a:latin typeface="+mj-lt"/>
              </a:rPr>
              <a:t>Insight and understanding of customer likes, dislikes, influences and behaviors</a:t>
            </a:r>
          </a:p>
          <a:p>
            <a:pPr defTabSz="914309">
              <a:spcBef>
                <a:spcPts val="500"/>
              </a:spcBef>
              <a:spcAft>
                <a:spcPts val="600"/>
              </a:spcAft>
            </a:pPr>
            <a:r>
              <a:rPr lang="en-US" sz="1000" b="1" dirty="0">
                <a:solidFill>
                  <a:srgbClr val="0071C5"/>
                </a:solidFill>
                <a:latin typeface="+mj-lt"/>
                <a:ea typeface="Arial" charset="0"/>
                <a:cs typeface="Neo Sans Intel Medium"/>
              </a:rPr>
              <a:t>General business: </a:t>
            </a:r>
            <a:r>
              <a:rPr lang="en-US" sz="1000" dirty="0">
                <a:solidFill>
                  <a:schemeClr val="tx2"/>
                </a:solidFill>
                <a:latin typeface="+mj-lt"/>
              </a:rPr>
              <a:t>To discover unknown and untapped </a:t>
            </a:r>
            <a:r>
              <a:rPr lang="en-US" sz="1000" dirty="0" smtClean="0">
                <a:solidFill>
                  <a:schemeClr val="tx2"/>
                </a:solidFill>
                <a:latin typeface="+mj-lt"/>
              </a:rPr>
              <a:t>behaviors </a:t>
            </a:r>
            <a:r>
              <a:rPr lang="en-US" sz="1000" dirty="0">
                <a:solidFill>
                  <a:schemeClr val="tx2"/>
                </a:solidFill>
                <a:latin typeface="+mj-lt"/>
              </a:rPr>
              <a:t>and attitudes</a:t>
            </a:r>
          </a:p>
          <a:p>
            <a:pPr defTabSz="914309">
              <a:spcBef>
                <a:spcPts val="500"/>
              </a:spcBef>
              <a:spcAft>
                <a:spcPts val="600"/>
              </a:spcAft>
            </a:pPr>
            <a:r>
              <a:rPr lang="en-US" sz="1000" b="1" dirty="0">
                <a:solidFill>
                  <a:srgbClr val="0071C5"/>
                </a:solidFill>
                <a:latin typeface="+mj-lt"/>
                <a:ea typeface="Arial" charset="0"/>
                <a:cs typeface="Neo Sans Intel Medium"/>
              </a:rPr>
              <a:t>Healthcare: </a:t>
            </a:r>
            <a:r>
              <a:rPr lang="en-US" sz="1000" dirty="0">
                <a:solidFill>
                  <a:schemeClr val="tx2"/>
                </a:solidFill>
                <a:latin typeface="+mj-lt"/>
              </a:rPr>
              <a:t>Evidence based medicine</a:t>
            </a:r>
            <a:endParaRPr lang="en-US" sz="1000" dirty="0" smtClean="0">
              <a:solidFill>
                <a:schemeClr val="tx2"/>
              </a:solidFill>
              <a:latin typeface="+mj-lt"/>
            </a:endParaRPr>
          </a:p>
          <a:p>
            <a:pPr defTabSz="914309">
              <a:spcBef>
                <a:spcPts val="500"/>
              </a:spcBef>
              <a:spcAft>
                <a:spcPts val="600"/>
              </a:spcAft>
            </a:pPr>
            <a:r>
              <a:rPr lang="en-US" sz="1000" b="1" dirty="0">
                <a:solidFill>
                  <a:srgbClr val="0071C5"/>
                </a:solidFill>
                <a:latin typeface="+mj-lt"/>
                <a:ea typeface="Arial" charset="0"/>
                <a:cs typeface="Neo Sans Intel Medium"/>
              </a:rPr>
              <a:t>Utilities: </a:t>
            </a:r>
            <a:r>
              <a:rPr lang="en-US" sz="1000" dirty="0" smtClean="0">
                <a:solidFill>
                  <a:schemeClr val="tx2"/>
                </a:solidFill>
                <a:latin typeface="+mj-lt"/>
              </a:rPr>
              <a:t>Understanding of individualized use patterns and better manage demand</a:t>
            </a:r>
          </a:p>
          <a:p>
            <a:pPr defTabSz="914309">
              <a:spcBef>
                <a:spcPts val="500"/>
              </a:spcBef>
              <a:spcAft>
                <a:spcPts val="600"/>
              </a:spcAft>
            </a:pPr>
            <a:r>
              <a:rPr lang="en-US" sz="1000" b="1" dirty="0">
                <a:solidFill>
                  <a:srgbClr val="0071C5"/>
                </a:solidFill>
                <a:latin typeface="+mj-lt"/>
                <a:ea typeface="Arial" charset="0"/>
                <a:cs typeface="Neo Sans Intel Medium"/>
              </a:rPr>
              <a:t>Online businesses: </a:t>
            </a:r>
            <a:r>
              <a:rPr lang="en-US" sz="1000" dirty="0" smtClean="0">
                <a:solidFill>
                  <a:schemeClr val="tx2"/>
                </a:solidFill>
                <a:latin typeface="+mj-lt"/>
              </a:rPr>
              <a:t>Better understanding of customer preferences and social interactions</a:t>
            </a:r>
          </a:p>
          <a:p>
            <a:pPr defTabSz="914309">
              <a:spcBef>
                <a:spcPts val="500"/>
              </a:spcBef>
              <a:spcAft>
                <a:spcPts val="600"/>
              </a:spcAft>
            </a:pPr>
            <a:r>
              <a:rPr lang="en-US" sz="1000" b="1" dirty="0">
                <a:solidFill>
                  <a:srgbClr val="0071C5"/>
                </a:solidFill>
                <a:latin typeface="+mj-lt"/>
                <a:ea typeface="Arial" charset="0"/>
                <a:cs typeface="Neo Sans Intel Medium"/>
              </a:rPr>
              <a:t>Crime prevention/intelligence: </a:t>
            </a:r>
            <a:r>
              <a:rPr lang="en-US" sz="1000" dirty="0" smtClean="0">
                <a:solidFill>
                  <a:schemeClr val="tx2"/>
                </a:solidFill>
                <a:latin typeface="+mj-lt"/>
              </a:rPr>
              <a:t>Better analysis </a:t>
            </a:r>
            <a:r>
              <a:rPr lang="en-US" sz="1100" dirty="0" smtClean="0">
                <a:solidFill>
                  <a:schemeClr val="tx2"/>
                </a:solidFill>
                <a:latin typeface="+mj-lt"/>
              </a:rPr>
              <a:t/>
            </a:r>
            <a:br>
              <a:rPr lang="en-US" sz="1100" dirty="0" smtClean="0">
                <a:solidFill>
                  <a:schemeClr val="tx2"/>
                </a:solidFill>
                <a:latin typeface="+mj-lt"/>
              </a:rPr>
            </a:br>
            <a:r>
              <a:rPr lang="en-US" sz="1100" dirty="0" smtClean="0">
                <a:solidFill>
                  <a:schemeClr val="tx2"/>
                </a:solidFill>
                <a:latin typeface="+mj-lt"/>
              </a:rPr>
              <a:t>of patterns</a:t>
            </a:r>
            <a:endParaRPr lang="en-US" sz="1100" dirty="0">
              <a:solidFill>
                <a:schemeClr val="tx2"/>
              </a:solidFill>
              <a:latin typeface="+mj-lt"/>
            </a:endParaRPr>
          </a:p>
        </p:txBody>
      </p:sp>
      <p:sp>
        <p:nvSpPr>
          <p:cNvPr id="38" name="Rectangle 37"/>
          <p:cNvSpPr/>
          <p:nvPr/>
        </p:nvSpPr>
        <p:spPr>
          <a:xfrm>
            <a:off x="382589" y="4769774"/>
            <a:ext cx="1448473" cy="175433"/>
          </a:xfrm>
          <a:prstGeom prst="rect">
            <a:avLst/>
          </a:prstGeom>
        </p:spPr>
        <p:txBody>
          <a:bodyPr wrap="none" lIns="0">
            <a:spAutoFit/>
          </a:bodyPr>
          <a:lstStyle/>
          <a:p>
            <a:pPr lvl="0" defTabSz="912748" eaLnBrk="0" fontAlgn="base" hangingPunct="0">
              <a:lnSpc>
                <a:spcPct val="90000"/>
              </a:lnSpc>
              <a:spcBef>
                <a:spcPct val="0"/>
              </a:spcBef>
              <a:spcAft>
                <a:spcPts val="300"/>
              </a:spcAft>
              <a:defRPr/>
            </a:pPr>
            <a:r>
              <a:rPr lang="en-US" sz="600" dirty="0" smtClean="0">
                <a:solidFill>
                  <a:schemeClr val="bg1"/>
                </a:solidFill>
                <a:latin typeface="+mj-lt"/>
              </a:rPr>
              <a:t>SOURCE: McKinsey Global Institute analysis</a:t>
            </a:r>
            <a:endParaRPr lang="en-US" sz="600" dirty="0">
              <a:solidFill>
                <a:schemeClr val="bg1"/>
              </a:solidFill>
              <a:latin typeface="+mj-lt"/>
            </a:endParaRPr>
          </a:p>
        </p:txBody>
      </p:sp>
      <p:sp>
        <p:nvSpPr>
          <p:cNvPr id="39" name="Rectangle 38"/>
          <p:cNvSpPr/>
          <p:nvPr/>
        </p:nvSpPr>
        <p:spPr>
          <a:xfrm>
            <a:off x="4864205" y="4769774"/>
            <a:ext cx="687048" cy="175433"/>
          </a:xfrm>
          <a:prstGeom prst="rect">
            <a:avLst/>
          </a:prstGeom>
        </p:spPr>
        <p:txBody>
          <a:bodyPr wrap="none" lIns="0">
            <a:spAutoFit/>
          </a:bodyPr>
          <a:lstStyle/>
          <a:p>
            <a:pPr lvl="0" defTabSz="912748" eaLnBrk="0" fontAlgn="base" hangingPunct="0">
              <a:lnSpc>
                <a:spcPct val="90000"/>
              </a:lnSpc>
              <a:spcBef>
                <a:spcPct val="0"/>
              </a:spcBef>
              <a:spcAft>
                <a:spcPts val="300"/>
              </a:spcAft>
              <a:defRPr/>
            </a:pPr>
            <a:r>
              <a:rPr lang="en-US" sz="600" dirty="0" smtClean="0">
                <a:solidFill>
                  <a:schemeClr val="bg1"/>
                </a:solidFill>
                <a:latin typeface="+mj-lt"/>
              </a:rPr>
              <a:t>SOURCE: McKinsey</a:t>
            </a:r>
            <a:endParaRPr lang="en-US" sz="600" dirty="0">
              <a:solidFill>
                <a:schemeClr val="bg1"/>
              </a:solidFill>
              <a:latin typeface="+mj-lt"/>
            </a:endParaRPr>
          </a:p>
        </p:txBody>
      </p:sp>
      <p:sp>
        <p:nvSpPr>
          <p:cNvPr id="40" name="Rectangle 39"/>
          <p:cNvSpPr/>
          <p:nvPr/>
        </p:nvSpPr>
        <p:spPr>
          <a:xfrm>
            <a:off x="382588" y="940221"/>
            <a:ext cx="4572000" cy="253916"/>
          </a:xfrm>
          <a:prstGeom prst="rect">
            <a:avLst/>
          </a:prstGeom>
        </p:spPr>
        <p:txBody>
          <a:bodyPr lIns="0">
            <a:spAutoFit/>
          </a:bodyPr>
          <a:lstStyle/>
          <a:p>
            <a:pPr lvl="0" defTabSz="914309">
              <a:spcBef>
                <a:spcPts val="1200"/>
              </a:spcBef>
            </a:pPr>
            <a:r>
              <a:rPr lang="en-US" sz="1050" dirty="0" smtClean="0"/>
              <a:t>Big data can generate significant financial value across sectors</a:t>
            </a:r>
            <a:endParaRPr lang="en-US" sz="1050" dirty="0"/>
          </a:p>
        </p:txBody>
      </p:sp>
      <p:cxnSp>
        <p:nvCxnSpPr>
          <p:cNvPr id="41" name="Straight Connector 40"/>
          <p:cNvCxnSpPr/>
          <p:nvPr/>
        </p:nvCxnSpPr>
        <p:spPr>
          <a:xfrm>
            <a:off x="2059057" y="1760681"/>
            <a:ext cx="256032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059057" y="2406106"/>
            <a:ext cx="256032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059057" y="3051530"/>
            <a:ext cx="256032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059057" y="3696955"/>
            <a:ext cx="256032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106645" y="4891145"/>
            <a:ext cx="3142306" cy="269972"/>
            <a:chOff x="4851611" y="5296050"/>
            <a:chExt cx="3906628" cy="473217"/>
          </a:xfrm>
        </p:grpSpPr>
        <p:sp>
          <p:nvSpPr>
            <p:cNvPr id="56" name="Rounded Rectangle 55"/>
            <p:cNvSpPr/>
            <p:nvPr/>
          </p:nvSpPr>
          <p:spPr bwMode="auto">
            <a:xfrm>
              <a:off x="4851611" y="5296050"/>
              <a:ext cx="3906628" cy="360261"/>
            </a:xfrm>
            <a:prstGeom prst="roundRect">
              <a:avLst>
                <a:gd name="adj" fmla="val 16952"/>
              </a:avLst>
            </a:prstGeom>
            <a:solidFill>
              <a:schemeClr val="accent1"/>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solidFill>
                  <a:schemeClr val="tx2"/>
                </a:solidFill>
              </a:endParaRPr>
            </a:p>
          </p:txBody>
        </p:sp>
        <p:sp>
          <p:nvSpPr>
            <p:cNvPr id="57" name="Rectangle 56"/>
            <p:cNvSpPr/>
            <p:nvPr/>
          </p:nvSpPr>
          <p:spPr>
            <a:xfrm>
              <a:off x="4851611" y="5337682"/>
              <a:ext cx="3906628" cy="431585"/>
            </a:xfrm>
            <a:prstGeom prst="rect">
              <a:avLst/>
            </a:prstGeom>
          </p:spPr>
          <p:txBody>
            <a:bodyPr wrap="square">
              <a:spAutoFit/>
            </a:bodyPr>
            <a:lstStyle/>
            <a:p>
              <a:pPr algn="ctr"/>
              <a:r>
                <a:rPr lang="en-US" sz="1000" dirty="0">
                  <a:solidFill>
                    <a:schemeClr val="bg1"/>
                  </a:solidFill>
                </a:rPr>
                <a:t>Solving today’s problems </a:t>
              </a:r>
              <a:r>
                <a:rPr lang="en-US" sz="1000" i="1" dirty="0">
                  <a:solidFill>
                    <a:schemeClr val="bg1"/>
                  </a:solidFill>
                </a:rPr>
                <a:t>faster</a:t>
              </a:r>
            </a:p>
          </p:txBody>
        </p:sp>
      </p:grpSp>
    </p:spTree>
    <p:extLst>
      <p:ext uri="{BB962C8B-B14F-4D97-AF65-F5344CB8AC3E}">
        <p14:creationId xmlns:p14="http://schemas.microsoft.com/office/powerpoint/2010/main" val="1736386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defRPr/>
            </a:pPr>
            <a:r>
              <a:rPr lang="en-US" altLang="ja-JP" sz="1400" b="0" kern="0" dirty="0" smtClean="0">
                <a:solidFill>
                  <a:srgbClr val="0071C5"/>
                </a:solidFill>
              </a:rPr>
              <a:t>Big Data – A Foundation For </a:t>
            </a:r>
            <a:r>
              <a:rPr lang="en-US" altLang="ja-JP" sz="1400" b="0" kern="0" dirty="0">
                <a:solidFill>
                  <a:srgbClr val="0071C5"/>
                </a:solidFill>
              </a:rPr>
              <a:t>Delivering Big Value</a:t>
            </a:r>
            <a:r>
              <a:rPr lang="en-US" altLang="ja-JP" sz="1400" b="0" kern="0" dirty="0" smtClean="0">
                <a:solidFill>
                  <a:srgbClr val="0071C5"/>
                </a:solidFill>
              </a:rPr>
              <a:t/>
            </a:r>
            <a:br>
              <a:rPr lang="en-US" altLang="ja-JP" sz="1400" b="0" kern="0" dirty="0" smtClean="0">
                <a:solidFill>
                  <a:srgbClr val="0071C5"/>
                </a:solidFill>
              </a:rPr>
            </a:br>
            <a:r>
              <a:rPr lang="en-US" altLang="ja-JP" sz="2400" b="0" kern="0" dirty="0" smtClean="0">
                <a:solidFill>
                  <a:sysClr val="windowText" lastClr="000000"/>
                </a:solidFill>
              </a:rPr>
              <a:t>Reimagining the Possibilities with Big Data Analytics</a:t>
            </a:r>
            <a:br>
              <a:rPr lang="en-US" altLang="ja-JP" sz="2400" b="0" kern="0" dirty="0" smtClean="0">
                <a:solidFill>
                  <a:sysClr val="windowText" lastClr="000000"/>
                </a:solidFill>
              </a:rPr>
            </a:br>
            <a:r>
              <a:rPr lang="en-US" sz="1800" b="0" i="1" kern="0" dirty="0">
                <a:solidFill>
                  <a:sysClr val="windowText" lastClr="000000"/>
                </a:solidFill>
                <a:ea typeface="+mn-ea"/>
                <a:cs typeface="+mn-cs"/>
              </a:rPr>
              <a:t>Move </a:t>
            </a:r>
            <a:r>
              <a:rPr lang="en-US" sz="1800" b="0" i="1" kern="0" dirty="0" smtClean="0">
                <a:solidFill>
                  <a:sysClr val="windowText" lastClr="000000"/>
                </a:solidFill>
                <a:ea typeface="+mn-ea"/>
                <a:cs typeface="+mn-cs"/>
              </a:rPr>
              <a:t>to Value &amp; Vision</a:t>
            </a:r>
            <a:endParaRPr lang="en-US" dirty="0"/>
          </a:p>
        </p:txBody>
      </p:sp>
      <p:pic>
        <p:nvPicPr>
          <p:cNvPr id="4" name="Picture 3" descr="http://zedie.files.wordpress.com/2012/07/digital-data-human-face-intelligence-singularity-stock-620x348.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 y="1377534"/>
            <a:ext cx="4710223" cy="25610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736182" y="1374908"/>
            <a:ext cx="5407819" cy="2563085"/>
          </a:xfrm>
          <a:prstGeom prst="rect">
            <a:avLst/>
          </a:prstGeom>
          <a:gradFill flip="none" rotWithShape="1">
            <a:gsLst>
              <a:gs pos="32000">
                <a:srgbClr val="0070C0"/>
              </a:gs>
              <a:gs pos="99000">
                <a:schemeClr val="accent1">
                  <a:tint val="44500"/>
                  <a:satMod val="160000"/>
                </a:schemeClr>
              </a:gs>
              <a:gs pos="100000">
                <a:schemeClr val="accent1">
                  <a:tint val="23500"/>
                  <a:satMod val="160000"/>
                </a:schemeClr>
              </a:gs>
            </a:gsLst>
            <a:lin ang="27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0" name="Rectangle 19"/>
          <p:cNvSpPr/>
          <p:nvPr/>
        </p:nvSpPr>
        <p:spPr>
          <a:xfrm>
            <a:off x="1631147" y="1377533"/>
            <a:ext cx="3748284" cy="2564031"/>
          </a:xfrm>
          <a:prstGeom prst="rect">
            <a:avLst/>
          </a:prstGeom>
          <a:gradFill flip="none" rotWithShape="1">
            <a:gsLst>
              <a:gs pos="0">
                <a:schemeClr val="bg1">
                  <a:alpha val="0"/>
                </a:schemeClr>
              </a:gs>
              <a:gs pos="50000">
                <a:srgbClr val="FFFFFF"/>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schemeClr val="tx1"/>
              </a:buClr>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3" name="Oval 12"/>
          <p:cNvSpPr/>
          <p:nvPr/>
        </p:nvSpPr>
        <p:spPr bwMode="auto">
          <a:xfrm>
            <a:off x="3019437" y="1410942"/>
            <a:ext cx="962245" cy="540899"/>
          </a:xfrm>
          <a:prstGeom prst="ellipse">
            <a:avLst/>
          </a:prstGeom>
          <a:solidFill>
            <a:srgbClr val="F1F6F9"/>
          </a:solidFill>
          <a:ln w="76200" cap="flat" cmpd="sng" algn="ctr">
            <a:solidFill>
              <a:schemeClr val="accent3"/>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4" name="Oval 13"/>
          <p:cNvSpPr/>
          <p:nvPr/>
        </p:nvSpPr>
        <p:spPr bwMode="auto">
          <a:xfrm>
            <a:off x="3030070" y="2280506"/>
            <a:ext cx="962245" cy="540899"/>
          </a:xfrm>
          <a:prstGeom prst="ellipse">
            <a:avLst/>
          </a:prstGeom>
          <a:solidFill>
            <a:srgbClr val="F1F6F9"/>
          </a:solidFill>
          <a:ln w="76200" cap="flat" cmpd="sng" algn="ctr">
            <a:solidFill>
              <a:schemeClr val="accent3"/>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5" name="Oval 14"/>
          <p:cNvSpPr/>
          <p:nvPr/>
        </p:nvSpPr>
        <p:spPr bwMode="auto">
          <a:xfrm>
            <a:off x="3044646" y="3150073"/>
            <a:ext cx="962245" cy="540899"/>
          </a:xfrm>
          <a:prstGeom prst="ellipse">
            <a:avLst/>
          </a:prstGeom>
          <a:solidFill>
            <a:schemeClr val="bg1"/>
          </a:solidFill>
          <a:ln w="76200" cap="flat" cmpd="sng" algn="ctr">
            <a:solidFill>
              <a:schemeClr val="accent3"/>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10" name="Picture 9" descr="C:\Users\vsharma9\Documents\@Projects\DieCons\2D_Diecons_Digital_v09\microscope\2D_Diecon_Microscope_rgb.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2016" y="1470254"/>
            <a:ext cx="513913" cy="567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vsharma9\Documents\@Projects\DieCons\2D_Diecons_Digital_v09\creditcard\2D_Diecon_Banking_DebitCard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84468" y="2446304"/>
            <a:ext cx="849034" cy="4163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vsharma9\AppData\Local\Temp\wza3c2\2D_Diecon_Lightbulb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40324" y="3231271"/>
            <a:ext cx="556251" cy="5767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7"/>
          <p:cNvSpPr txBox="1"/>
          <p:nvPr/>
        </p:nvSpPr>
        <p:spPr>
          <a:xfrm>
            <a:off x="4287498" y="1557566"/>
            <a:ext cx="456994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Enhance understanding, drive innovation, and accelerate personalized medical cures</a:t>
            </a:r>
          </a:p>
        </p:txBody>
      </p:sp>
      <p:sp>
        <p:nvSpPr>
          <p:cNvPr id="7" name="TextBox 49"/>
          <p:cNvSpPr txBox="1"/>
          <p:nvPr/>
        </p:nvSpPr>
        <p:spPr>
          <a:xfrm>
            <a:off x="4321101" y="2341116"/>
            <a:ext cx="413970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Create new business models </a:t>
            </a:r>
            <a:r>
              <a:rPr lang="en-US" sz="1600" dirty="0" smtClean="0">
                <a:solidFill>
                  <a:schemeClr val="bg1"/>
                </a:solidFill>
              </a:rPr>
              <a:t/>
            </a:r>
            <a:br>
              <a:rPr lang="en-US" sz="1600" dirty="0" smtClean="0">
                <a:solidFill>
                  <a:schemeClr val="bg1"/>
                </a:solidFill>
              </a:rPr>
            </a:br>
            <a:r>
              <a:rPr lang="en-US" sz="1600" dirty="0" smtClean="0">
                <a:solidFill>
                  <a:schemeClr val="bg1"/>
                </a:solidFill>
              </a:rPr>
              <a:t>and </a:t>
            </a:r>
            <a:r>
              <a:rPr lang="en-US" sz="1600" dirty="0">
                <a:solidFill>
                  <a:schemeClr val="bg1"/>
                </a:solidFill>
              </a:rPr>
              <a:t>transform organizational processes</a:t>
            </a:r>
          </a:p>
        </p:txBody>
      </p:sp>
      <p:sp>
        <p:nvSpPr>
          <p:cNvPr id="8" name="TextBox 50"/>
          <p:cNvSpPr txBox="1"/>
          <p:nvPr/>
        </p:nvSpPr>
        <p:spPr>
          <a:xfrm>
            <a:off x="4311575" y="3204364"/>
            <a:ext cx="471651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Enhance public safety </a:t>
            </a:r>
            <a:r>
              <a:rPr lang="en-US" sz="1600" dirty="0" smtClean="0">
                <a:solidFill>
                  <a:schemeClr val="bg1"/>
                </a:solidFill>
              </a:rPr>
              <a:t>and  transportation</a:t>
            </a:r>
            <a:r>
              <a:rPr lang="en-US" sz="1600" dirty="0">
                <a:solidFill>
                  <a:schemeClr val="bg1"/>
                </a:solidFill>
              </a:rPr>
              <a:t>,  increase energy efficiency and reduce carbon </a:t>
            </a:r>
            <a:r>
              <a:rPr lang="en-US" sz="1600" dirty="0" smtClean="0">
                <a:solidFill>
                  <a:schemeClr val="bg1"/>
                </a:solidFill>
              </a:rPr>
              <a:t>footprint </a:t>
            </a:r>
          </a:p>
        </p:txBody>
      </p:sp>
      <p:cxnSp>
        <p:nvCxnSpPr>
          <p:cNvPr id="17" name="Straight Connector 16"/>
          <p:cNvCxnSpPr/>
          <p:nvPr/>
        </p:nvCxnSpPr>
        <p:spPr>
          <a:xfrm>
            <a:off x="4336565" y="2211638"/>
            <a:ext cx="425425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36565" y="3081203"/>
            <a:ext cx="425425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68538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683424" y="3028910"/>
            <a:ext cx="7494494" cy="1437297"/>
            <a:chOff x="5413365" y="6606735"/>
            <a:chExt cx="9217035" cy="657806"/>
          </a:xfrm>
          <a:solidFill>
            <a:schemeClr val="accent3">
              <a:lumMod val="50000"/>
            </a:schemeClr>
          </a:solidFill>
        </p:grpSpPr>
        <p:sp>
          <p:nvSpPr>
            <p:cNvPr id="38" name="Rectangle 37"/>
            <p:cNvSpPr/>
            <p:nvPr/>
          </p:nvSpPr>
          <p:spPr>
            <a:xfrm>
              <a:off x="5413365" y="6629020"/>
              <a:ext cx="9217034" cy="635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5496791" y="6606735"/>
              <a:ext cx="9133609" cy="6344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020" indent="-80010" eaLnBrk="0" hangingPunct="0">
                <a:spcBef>
                  <a:spcPct val="0"/>
                </a:spcBef>
              </a:pPr>
              <a:endParaRPr lang="en-US" sz="1500" kern="0" dirty="0">
                <a:solidFill>
                  <a:schemeClr val="bg1"/>
                </a:solidFill>
                <a:latin typeface="+mj-lt"/>
              </a:endParaRPr>
            </a:p>
          </p:txBody>
        </p:sp>
      </p:grpSp>
      <p:sp>
        <p:nvSpPr>
          <p:cNvPr id="28" name="Rectangle 27"/>
          <p:cNvSpPr/>
          <p:nvPr/>
        </p:nvSpPr>
        <p:spPr>
          <a:xfrm>
            <a:off x="-68013" y="841896"/>
            <a:ext cx="9280026" cy="255050"/>
          </a:xfrm>
          <a:prstGeom prst="rect">
            <a:avLst/>
          </a:prstGeom>
          <a:gradFill flip="none" rotWithShape="1">
            <a:gsLst>
              <a:gs pos="5000">
                <a:schemeClr val="accent1"/>
              </a:gs>
              <a:gs pos="95000">
                <a:schemeClr val="accent2"/>
              </a:gs>
            </a:gsLst>
            <a:lin ang="0" scaled="1"/>
            <a:tileRect/>
          </a:gradFill>
          <a:ln w="19050">
            <a:solidFill>
              <a:schemeClr val="bg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hangingPunct="0">
              <a:lnSpc>
                <a:spcPct val="90000"/>
              </a:lnSpc>
            </a:pPr>
            <a:endParaRPr lang="en-US" sz="1200" dirty="0">
              <a:solidFill>
                <a:srgbClr val="FFFFFF"/>
              </a:solidFill>
            </a:endParaRPr>
          </a:p>
        </p:txBody>
      </p:sp>
      <p:sp>
        <p:nvSpPr>
          <p:cNvPr id="2" name="Title 1"/>
          <p:cNvSpPr>
            <a:spLocks noGrp="1"/>
          </p:cNvSpPr>
          <p:nvPr>
            <p:ph type="title"/>
          </p:nvPr>
        </p:nvSpPr>
        <p:spPr/>
        <p:txBody>
          <a:bodyPr/>
          <a:lstStyle/>
          <a:p>
            <a:pPr lvl="0"/>
            <a:r>
              <a:rPr lang="en-US" altLang="ja-JP" sz="1400" b="0" kern="0" dirty="0">
                <a:solidFill>
                  <a:srgbClr val="0071C5"/>
                </a:solidFill>
              </a:rPr>
              <a:t>Big Data – A Foundation For Delivering Big Value</a:t>
            </a:r>
            <a:br>
              <a:rPr lang="en-US" altLang="ja-JP" sz="1400" b="0" kern="0" dirty="0">
                <a:solidFill>
                  <a:srgbClr val="0071C5"/>
                </a:solidFill>
              </a:rPr>
            </a:br>
            <a:r>
              <a:rPr lang="en-US" altLang="ja-JP" sz="2400" b="0" kern="0" dirty="0">
                <a:solidFill>
                  <a:sysClr val="windowText" lastClr="000000"/>
                </a:solidFill>
              </a:rPr>
              <a:t>Big Data Adoption and Deployment Phases</a:t>
            </a:r>
            <a:endParaRPr lang="en-US" altLang="ja-JP" dirty="0"/>
          </a:p>
        </p:txBody>
      </p:sp>
      <p:sp>
        <p:nvSpPr>
          <p:cNvPr id="10" name="Rectangle 9"/>
          <p:cNvSpPr/>
          <p:nvPr/>
        </p:nvSpPr>
        <p:spPr>
          <a:xfrm>
            <a:off x="3" y="704615"/>
            <a:ext cx="2143125" cy="523875"/>
          </a:xfrm>
          <a:prstGeom prst="rect">
            <a:avLst/>
          </a:prstGeom>
          <a:no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r>
              <a:rPr lang="en-US" sz="1600" dirty="0">
                <a:solidFill>
                  <a:schemeClr val="bg1"/>
                </a:solidFill>
                <a:latin typeface="+mj-lt"/>
              </a:rPr>
              <a:t>Investigate</a:t>
            </a:r>
          </a:p>
        </p:txBody>
      </p:sp>
      <p:sp>
        <p:nvSpPr>
          <p:cNvPr id="14" name="TextBox 13"/>
          <p:cNvSpPr txBox="1"/>
          <p:nvPr/>
        </p:nvSpPr>
        <p:spPr>
          <a:xfrm>
            <a:off x="261941" y="1143946"/>
            <a:ext cx="1619249" cy="1541961"/>
          </a:xfrm>
          <a:prstGeom prst="rect">
            <a:avLst/>
          </a:prstGeom>
          <a:noFill/>
        </p:spPr>
        <p:txBody>
          <a:bodyPr wrap="square" lIns="64008" tIns="32004" rIns="64008" bIns="32004" rtlCol="0">
            <a:spAutoFit/>
          </a:bodyPr>
          <a:lstStyle/>
          <a:p>
            <a:pPr algn="ctr"/>
            <a:r>
              <a:rPr lang="en-US" sz="1200" dirty="0">
                <a:solidFill>
                  <a:schemeClr val="tx2"/>
                </a:solidFill>
              </a:rPr>
              <a:t>Understand</a:t>
            </a:r>
          </a:p>
          <a:p>
            <a:pPr algn="ctr"/>
            <a:r>
              <a:rPr lang="en-US" sz="1200" dirty="0">
                <a:solidFill>
                  <a:schemeClr val="tx2"/>
                </a:solidFill>
              </a:rPr>
              <a:t>business model</a:t>
            </a:r>
          </a:p>
          <a:p>
            <a:pPr algn="ctr"/>
            <a:endParaRPr lang="en-US" sz="1200" dirty="0">
              <a:solidFill>
                <a:schemeClr val="tx2"/>
              </a:solidFill>
            </a:endParaRPr>
          </a:p>
          <a:p>
            <a:pPr algn="ctr"/>
            <a:r>
              <a:rPr lang="en-US" sz="1200" dirty="0" smtClean="0">
                <a:solidFill>
                  <a:schemeClr val="tx2"/>
                </a:solidFill>
              </a:rPr>
              <a:t>Organization alignment</a:t>
            </a:r>
          </a:p>
          <a:p>
            <a:pPr algn="ctr"/>
            <a:endParaRPr lang="en-US" sz="1200" dirty="0" smtClean="0">
              <a:solidFill>
                <a:schemeClr val="tx2"/>
              </a:solidFill>
            </a:endParaRPr>
          </a:p>
          <a:p>
            <a:pPr algn="ctr"/>
            <a:r>
              <a:rPr lang="en-US" sz="1200" dirty="0">
                <a:solidFill>
                  <a:schemeClr val="tx2"/>
                </a:solidFill>
              </a:rPr>
              <a:t>Market &amp; technology </a:t>
            </a:r>
            <a:r>
              <a:rPr lang="en-US" sz="1200" dirty="0" smtClean="0">
                <a:solidFill>
                  <a:schemeClr val="tx2"/>
                </a:solidFill>
              </a:rPr>
              <a:t>trends</a:t>
            </a:r>
            <a:endParaRPr lang="en-US" sz="1200" dirty="0">
              <a:solidFill>
                <a:schemeClr val="tx2"/>
              </a:solidFill>
            </a:endParaRPr>
          </a:p>
          <a:p>
            <a:pPr algn="ctr"/>
            <a:endParaRPr lang="en-US" sz="1200" dirty="0">
              <a:solidFill>
                <a:schemeClr val="tx2"/>
              </a:solidFill>
            </a:endParaRPr>
          </a:p>
        </p:txBody>
      </p:sp>
      <p:sp>
        <p:nvSpPr>
          <p:cNvPr id="11" name="Rectangle 10"/>
          <p:cNvSpPr/>
          <p:nvPr/>
        </p:nvSpPr>
        <p:spPr>
          <a:xfrm>
            <a:off x="2294317" y="704615"/>
            <a:ext cx="2143125" cy="523875"/>
          </a:xfrm>
          <a:prstGeom prst="rect">
            <a:avLst/>
          </a:prstGeom>
          <a:no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r>
              <a:rPr lang="en-US" sz="1600" dirty="0">
                <a:solidFill>
                  <a:schemeClr val="bg1"/>
                </a:solidFill>
                <a:latin typeface="+mj-lt"/>
              </a:rPr>
              <a:t>Discover</a:t>
            </a:r>
          </a:p>
        </p:txBody>
      </p:sp>
      <p:sp>
        <p:nvSpPr>
          <p:cNvPr id="15" name="TextBox 14"/>
          <p:cNvSpPr txBox="1"/>
          <p:nvPr/>
        </p:nvSpPr>
        <p:spPr>
          <a:xfrm>
            <a:off x="2565783" y="1161468"/>
            <a:ext cx="1600201" cy="1911292"/>
          </a:xfrm>
          <a:prstGeom prst="rect">
            <a:avLst/>
          </a:prstGeom>
          <a:noFill/>
        </p:spPr>
        <p:txBody>
          <a:bodyPr wrap="square" lIns="64008" tIns="32004" rIns="64008" bIns="32004" rtlCol="0">
            <a:spAutoFit/>
          </a:bodyPr>
          <a:lstStyle/>
          <a:p>
            <a:pPr algn="ctr"/>
            <a:r>
              <a:rPr lang="en-US" sz="1200" dirty="0">
                <a:solidFill>
                  <a:schemeClr val="tx2"/>
                </a:solidFill>
              </a:rPr>
              <a:t>Define problem statement</a:t>
            </a:r>
          </a:p>
          <a:p>
            <a:pPr algn="ctr"/>
            <a:endParaRPr lang="en-US" sz="1200" dirty="0">
              <a:solidFill>
                <a:schemeClr val="tx2"/>
              </a:solidFill>
            </a:endParaRPr>
          </a:p>
          <a:p>
            <a:pPr algn="ctr"/>
            <a:r>
              <a:rPr lang="en-US" sz="1200" dirty="0">
                <a:solidFill>
                  <a:schemeClr val="tx2"/>
                </a:solidFill>
              </a:rPr>
              <a:t>Identify business use cases</a:t>
            </a:r>
          </a:p>
          <a:p>
            <a:pPr algn="ctr"/>
            <a:endParaRPr lang="en-US" sz="1200" dirty="0">
              <a:solidFill>
                <a:schemeClr val="tx2"/>
              </a:solidFill>
            </a:endParaRPr>
          </a:p>
          <a:p>
            <a:pPr algn="ctr"/>
            <a:r>
              <a:rPr lang="en-US" sz="1200" dirty="0">
                <a:solidFill>
                  <a:schemeClr val="tx2"/>
                </a:solidFill>
              </a:rPr>
              <a:t>Gather requirements</a:t>
            </a:r>
          </a:p>
          <a:p>
            <a:pPr algn="ctr"/>
            <a:endParaRPr lang="en-US" sz="1200" dirty="0">
              <a:solidFill>
                <a:schemeClr val="tx2"/>
              </a:solidFill>
            </a:endParaRPr>
          </a:p>
          <a:p>
            <a:pPr algn="ctr"/>
            <a:r>
              <a:rPr lang="en-US" sz="1200" dirty="0">
                <a:solidFill>
                  <a:schemeClr val="tx2"/>
                </a:solidFill>
              </a:rPr>
              <a:t>Develop success metrics</a:t>
            </a:r>
          </a:p>
        </p:txBody>
      </p:sp>
      <p:sp>
        <p:nvSpPr>
          <p:cNvPr id="12" name="Rectangle 11"/>
          <p:cNvSpPr/>
          <p:nvPr/>
        </p:nvSpPr>
        <p:spPr>
          <a:xfrm>
            <a:off x="4588637" y="704615"/>
            <a:ext cx="2143125" cy="523875"/>
          </a:xfrm>
          <a:prstGeom prst="rect">
            <a:avLst/>
          </a:prstGeom>
          <a:no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r>
              <a:rPr lang="en-US" sz="1600" dirty="0">
                <a:solidFill>
                  <a:schemeClr val="bg1"/>
                </a:solidFill>
                <a:latin typeface="+mj-lt"/>
              </a:rPr>
              <a:t>Plan</a:t>
            </a:r>
          </a:p>
        </p:txBody>
      </p:sp>
      <p:sp>
        <p:nvSpPr>
          <p:cNvPr id="16" name="TextBox 15"/>
          <p:cNvSpPr txBox="1"/>
          <p:nvPr/>
        </p:nvSpPr>
        <p:spPr>
          <a:xfrm>
            <a:off x="4821998" y="1161469"/>
            <a:ext cx="1676400" cy="1541961"/>
          </a:xfrm>
          <a:prstGeom prst="rect">
            <a:avLst/>
          </a:prstGeom>
          <a:noFill/>
        </p:spPr>
        <p:txBody>
          <a:bodyPr wrap="square" lIns="64008" tIns="32004" rIns="64008" bIns="32004" rtlCol="0">
            <a:spAutoFit/>
          </a:bodyPr>
          <a:lstStyle/>
          <a:p>
            <a:pPr algn="ctr"/>
            <a:r>
              <a:rPr lang="en-US" sz="1200" dirty="0">
                <a:solidFill>
                  <a:schemeClr val="tx2"/>
                </a:solidFill>
              </a:rPr>
              <a:t>Identify high value, </a:t>
            </a:r>
          </a:p>
          <a:p>
            <a:pPr algn="ctr"/>
            <a:r>
              <a:rPr lang="en-US" sz="1200" dirty="0">
                <a:solidFill>
                  <a:schemeClr val="tx2"/>
                </a:solidFill>
              </a:rPr>
              <a:t>high visibility use cases</a:t>
            </a:r>
          </a:p>
          <a:p>
            <a:pPr algn="ctr"/>
            <a:endParaRPr lang="en-US" sz="1200" dirty="0">
              <a:solidFill>
                <a:schemeClr val="tx2"/>
              </a:solidFill>
            </a:endParaRPr>
          </a:p>
          <a:p>
            <a:pPr algn="ctr"/>
            <a:r>
              <a:rPr lang="en-US" sz="1200" dirty="0">
                <a:solidFill>
                  <a:schemeClr val="tx2"/>
                </a:solidFill>
              </a:rPr>
              <a:t>Define scope &amp; ROI for </a:t>
            </a:r>
            <a:r>
              <a:rPr lang="en-US" sz="1200" dirty="0" smtClean="0">
                <a:solidFill>
                  <a:schemeClr val="tx2"/>
                </a:solidFill>
              </a:rPr>
              <a:t>proof </a:t>
            </a:r>
            <a:r>
              <a:rPr lang="en-US" sz="1200" dirty="0">
                <a:solidFill>
                  <a:schemeClr val="tx2"/>
                </a:solidFill>
              </a:rPr>
              <a:t>of </a:t>
            </a:r>
            <a:r>
              <a:rPr lang="en-US" sz="1200" dirty="0" smtClean="0">
                <a:solidFill>
                  <a:schemeClr val="tx2"/>
                </a:solidFill>
              </a:rPr>
              <a:t>concept </a:t>
            </a:r>
            <a:r>
              <a:rPr lang="en-US" sz="1200" dirty="0">
                <a:solidFill>
                  <a:schemeClr val="tx2"/>
                </a:solidFill>
              </a:rPr>
              <a:t>(POC)</a:t>
            </a:r>
          </a:p>
          <a:p>
            <a:pPr algn="ctr"/>
            <a:endParaRPr lang="en-US" sz="1200" dirty="0">
              <a:solidFill>
                <a:schemeClr val="tx2"/>
              </a:solidFill>
            </a:endParaRPr>
          </a:p>
          <a:p>
            <a:pPr algn="ctr"/>
            <a:r>
              <a:rPr lang="en-US" sz="1200" dirty="0">
                <a:solidFill>
                  <a:schemeClr val="tx2"/>
                </a:solidFill>
              </a:rPr>
              <a:t>Identify Big Data </a:t>
            </a:r>
          </a:p>
          <a:p>
            <a:pPr algn="ctr"/>
            <a:r>
              <a:rPr lang="en-US" sz="1200" dirty="0">
                <a:solidFill>
                  <a:schemeClr val="tx2"/>
                </a:solidFill>
              </a:rPr>
              <a:t>reference architecture</a:t>
            </a:r>
          </a:p>
        </p:txBody>
      </p:sp>
      <p:sp>
        <p:nvSpPr>
          <p:cNvPr id="13" name="Rectangle 12"/>
          <p:cNvSpPr/>
          <p:nvPr/>
        </p:nvSpPr>
        <p:spPr>
          <a:xfrm>
            <a:off x="6882957" y="704615"/>
            <a:ext cx="2143125" cy="523875"/>
          </a:xfrm>
          <a:prstGeom prst="rect">
            <a:avLst/>
          </a:prstGeom>
          <a:no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r>
              <a:rPr lang="en-US" sz="1600" dirty="0">
                <a:solidFill>
                  <a:schemeClr val="bg1"/>
                </a:solidFill>
                <a:latin typeface="+mj-lt"/>
              </a:rPr>
              <a:t>Implement</a:t>
            </a:r>
          </a:p>
        </p:txBody>
      </p:sp>
      <p:sp>
        <p:nvSpPr>
          <p:cNvPr id="17" name="TextBox 16"/>
          <p:cNvSpPr txBox="1"/>
          <p:nvPr/>
        </p:nvSpPr>
        <p:spPr>
          <a:xfrm>
            <a:off x="7154419" y="1161469"/>
            <a:ext cx="1600201" cy="1726627"/>
          </a:xfrm>
          <a:prstGeom prst="rect">
            <a:avLst/>
          </a:prstGeom>
          <a:noFill/>
        </p:spPr>
        <p:txBody>
          <a:bodyPr wrap="square" lIns="64008" tIns="32004" rIns="64008" bIns="32004" rtlCol="0">
            <a:spAutoFit/>
          </a:bodyPr>
          <a:lstStyle/>
          <a:p>
            <a:pPr algn="ctr"/>
            <a:r>
              <a:rPr lang="en-US" sz="1200" dirty="0">
                <a:solidFill>
                  <a:schemeClr val="tx2"/>
                </a:solidFill>
              </a:rPr>
              <a:t>Pilot the POC</a:t>
            </a:r>
          </a:p>
          <a:p>
            <a:pPr algn="ctr"/>
            <a:endParaRPr lang="en-US" sz="1200" dirty="0">
              <a:solidFill>
                <a:schemeClr val="tx2"/>
              </a:solidFill>
            </a:endParaRPr>
          </a:p>
          <a:p>
            <a:pPr algn="ctr"/>
            <a:r>
              <a:rPr lang="en-US" sz="1200" dirty="0">
                <a:solidFill>
                  <a:schemeClr val="tx2"/>
                </a:solidFill>
              </a:rPr>
              <a:t>Promote and extend </a:t>
            </a:r>
            <a:r>
              <a:rPr lang="en-US" sz="1200" dirty="0" smtClean="0">
                <a:solidFill>
                  <a:schemeClr val="tx2"/>
                </a:solidFill>
              </a:rPr>
              <a:t>the </a:t>
            </a:r>
            <a:r>
              <a:rPr lang="en-US" sz="1200" dirty="0">
                <a:solidFill>
                  <a:schemeClr val="tx2"/>
                </a:solidFill>
              </a:rPr>
              <a:t>POC result for other projects</a:t>
            </a:r>
          </a:p>
          <a:p>
            <a:pPr algn="ctr"/>
            <a:endParaRPr lang="en-US" sz="1200" dirty="0">
              <a:solidFill>
                <a:schemeClr val="tx2"/>
              </a:solidFill>
            </a:endParaRPr>
          </a:p>
          <a:p>
            <a:pPr algn="ctr"/>
            <a:r>
              <a:rPr lang="en-US" sz="1200" dirty="0">
                <a:solidFill>
                  <a:schemeClr val="tx2"/>
                </a:solidFill>
              </a:rPr>
              <a:t>Extend and enhance more advanced analytic capabilities</a:t>
            </a:r>
          </a:p>
        </p:txBody>
      </p:sp>
      <p:sp>
        <p:nvSpPr>
          <p:cNvPr id="22" name="Chevron 21"/>
          <p:cNvSpPr/>
          <p:nvPr/>
        </p:nvSpPr>
        <p:spPr>
          <a:xfrm>
            <a:off x="6557709" y="781473"/>
            <a:ext cx="499294" cy="375896"/>
          </a:xfrm>
          <a:prstGeom prst="chevron">
            <a:avLst/>
          </a:prstGeom>
          <a:gradFill flip="none" rotWithShape="1">
            <a:gsLst>
              <a:gs pos="5000">
                <a:schemeClr val="accent1"/>
              </a:gs>
              <a:gs pos="95000">
                <a:schemeClr val="accent2"/>
              </a:gs>
            </a:gsLst>
            <a:lin ang="2700000" scaled="1"/>
            <a:tileRect/>
          </a:gradFill>
          <a:ln w="19050">
            <a:solidFill>
              <a:schemeClr val="bg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hangingPunct="0">
              <a:lnSpc>
                <a:spcPct val="90000"/>
              </a:lnSpc>
            </a:pPr>
            <a:endParaRPr lang="en-US" sz="1200" dirty="0">
              <a:solidFill>
                <a:srgbClr val="FFFFFF"/>
              </a:solidFill>
            </a:endParaRPr>
          </a:p>
        </p:txBody>
      </p:sp>
      <p:sp>
        <p:nvSpPr>
          <p:cNvPr id="23" name="Chevron 22"/>
          <p:cNvSpPr/>
          <p:nvPr/>
        </p:nvSpPr>
        <p:spPr>
          <a:xfrm>
            <a:off x="4263391" y="781473"/>
            <a:ext cx="499294" cy="375896"/>
          </a:xfrm>
          <a:prstGeom prst="chevron">
            <a:avLst/>
          </a:prstGeom>
          <a:gradFill flip="none" rotWithShape="1">
            <a:gsLst>
              <a:gs pos="5000">
                <a:schemeClr val="accent1"/>
              </a:gs>
              <a:gs pos="95000">
                <a:schemeClr val="accent2"/>
              </a:gs>
            </a:gsLst>
            <a:lin ang="2700000" scaled="1"/>
            <a:tileRect/>
          </a:gradFill>
          <a:ln w="19050">
            <a:solidFill>
              <a:schemeClr val="bg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hangingPunct="0">
              <a:lnSpc>
                <a:spcPct val="90000"/>
              </a:lnSpc>
            </a:pPr>
            <a:endParaRPr lang="en-US" sz="1200" dirty="0">
              <a:solidFill>
                <a:srgbClr val="FFFFFF"/>
              </a:solidFill>
            </a:endParaRPr>
          </a:p>
        </p:txBody>
      </p:sp>
      <p:sp>
        <p:nvSpPr>
          <p:cNvPr id="24" name="Chevron 23"/>
          <p:cNvSpPr/>
          <p:nvPr/>
        </p:nvSpPr>
        <p:spPr>
          <a:xfrm>
            <a:off x="1969074" y="781473"/>
            <a:ext cx="499294" cy="375896"/>
          </a:xfrm>
          <a:prstGeom prst="chevron">
            <a:avLst/>
          </a:prstGeom>
          <a:gradFill flip="none" rotWithShape="1">
            <a:gsLst>
              <a:gs pos="5000">
                <a:schemeClr val="accent1"/>
              </a:gs>
              <a:gs pos="95000">
                <a:schemeClr val="accent2"/>
              </a:gs>
            </a:gsLst>
            <a:lin ang="2700000" scaled="1"/>
            <a:tileRect/>
          </a:gradFill>
          <a:ln w="19050">
            <a:solidFill>
              <a:schemeClr val="bg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hangingPunct="0">
              <a:lnSpc>
                <a:spcPct val="90000"/>
              </a:lnSpc>
            </a:pPr>
            <a:endParaRPr lang="en-US" sz="1200" dirty="0">
              <a:solidFill>
                <a:srgbClr val="FFFFFF"/>
              </a:solidFill>
            </a:endParaRPr>
          </a:p>
        </p:txBody>
      </p:sp>
      <p:grpSp>
        <p:nvGrpSpPr>
          <p:cNvPr id="30" name="Group 29"/>
          <p:cNvGrpSpPr/>
          <p:nvPr/>
        </p:nvGrpSpPr>
        <p:grpSpPr>
          <a:xfrm>
            <a:off x="365312" y="2976440"/>
            <a:ext cx="942476" cy="706265"/>
            <a:chOff x="381000" y="4030835"/>
            <a:chExt cx="1371600" cy="1370451"/>
          </a:xfrm>
        </p:grpSpPr>
        <p:sp>
          <p:nvSpPr>
            <p:cNvPr id="29" name="Rounded Rectangle 28"/>
            <p:cNvSpPr/>
            <p:nvPr/>
          </p:nvSpPr>
          <p:spPr bwMode="auto">
            <a:xfrm>
              <a:off x="381000" y="4030835"/>
              <a:ext cx="1371600" cy="1370451"/>
            </a:xfrm>
            <a:prstGeom prst="roundRect">
              <a:avLst>
                <a:gd name="adj" fmla="val 8631"/>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solidFill>
                  <a:schemeClr val="tx2"/>
                </a:solidFill>
              </a:endParaRPr>
            </a:p>
          </p:txBody>
        </p:sp>
        <p:pic>
          <p:nvPicPr>
            <p:cNvPr id="18" name="Picture 5" descr="C:\Users\jdfister\AppData\Local\Microsoft\Windows\Temporary Internet Files\Content.IE5\CK8RIJMM\MC900442072[1].wmf"/>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1948" y="4328151"/>
              <a:ext cx="1038252" cy="741120"/>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789059" y="3020905"/>
            <a:ext cx="3392540" cy="1017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64008" bIns="32004" numCol="1" rtlCol="0" anchor="t"/>
          <a:lstStyle/>
          <a:p>
            <a:pPr marL="112713" indent="-112713">
              <a:lnSpc>
                <a:spcPct val="150000"/>
              </a:lnSpc>
              <a:buFont typeface="Arial" pitchFamily="34" charset="0"/>
              <a:buChar char="•"/>
            </a:pPr>
            <a:r>
              <a:rPr lang="en-US" sz="1200" dirty="0">
                <a:solidFill>
                  <a:schemeClr val="bg1"/>
                </a:solidFill>
              </a:rPr>
              <a:t>What insights would best benefit your business?</a:t>
            </a:r>
          </a:p>
          <a:p>
            <a:pPr marL="112713" indent="-112713">
              <a:lnSpc>
                <a:spcPct val="150000"/>
              </a:lnSpc>
              <a:buFont typeface="Arial" pitchFamily="34" charset="0"/>
              <a:buChar char="•"/>
            </a:pPr>
            <a:r>
              <a:rPr lang="en-US" sz="1200" dirty="0">
                <a:solidFill>
                  <a:schemeClr val="bg1"/>
                </a:solidFill>
              </a:rPr>
              <a:t>What results are you really trying to get?</a:t>
            </a:r>
          </a:p>
          <a:p>
            <a:pPr marL="112713" indent="-112713">
              <a:lnSpc>
                <a:spcPct val="150000"/>
              </a:lnSpc>
              <a:buFont typeface="Arial" pitchFamily="34" charset="0"/>
              <a:buChar char="•"/>
            </a:pPr>
            <a:r>
              <a:rPr lang="en-US" sz="1200" dirty="0">
                <a:solidFill>
                  <a:schemeClr val="bg1"/>
                </a:solidFill>
              </a:rPr>
              <a:t>What do you want to do with your data?</a:t>
            </a:r>
          </a:p>
          <a:p>
            <a:pPr marL="112713" indent="-112713">
              <a:lnSpc>
                <a:spcPct val="150000"/>
              </a:lnSpc>
              <a:buFont typeface="Arial" pitchFamily="34" charset="0"/>
              <a:buChar char="•"/>
            </a:pPr>
            <a:r>
              <a:rPr lang="en-US" sz="1200" dirty="0">
                <a:solidFill>
                  <a:schemeClr val="bg1"/>
                </a:solidFill>
              </a:rPr>
              <a:t>What kind of data </a:t>
            </a:r>
            <a:r>
              <a:rPr lang="en-US" sz="1200" dirty="0" smtClean="0">
                <a:solidFill>
                  <a:schemeClr val="bg1"/>
                </a:solidFill>
              </a:rPr>
              <a:t> &amp; correlations are </a:t>
            </a:r>
            <a:r>
              <a:rPr lang="en-US" sz="1200" dirty="0">
                <a:solidFill>
                  <a:schemeClr val="bg1"/>
                </a:solidFill>
              </a:rPr>
              <a:t>you  interested in mining</a:t>
            </a:r>
            <a:r>
              <a:rPr lang="en-US" sz="1200" dirty="0" smtClean="0">
                <a:solidFill>
                  <a:schemeClr val="bg1"/>
                </a:solidFill>
              </a:rPr>
              <a:t>?</a:t>
            </a:r>
            <a:endParaRPr lang="en-US" sz="1200" dirty="0">
              <a:solidFill>
                <a:schemeClr val="bg1"/>
              </a:solidFill>
            </a:endParaRPr>
          </a:p>
        </p:txBody>
      </p:sp>
      <p:sp>
        <p:nvSpPr>
          <p:cNvPr id="25" name="Slide Number Placeholder 1"/>
          <p:cNvSpPr>
            <a:spLocks noGrp="1"/>
          </p:cNvSpPr>
          <p:nvPr>
            <p:ph type="sldNum" sz="quarter" idx="4294967295"/>
          </p:nvPr>
        </p:nvSpPr>
        <p:spPr>
          <a:xfrm>
            <a:off x="-3455" y="4944284"/>
            <a:ext cx="460655" cy="164592"/>
          </a:xfrm>
          <a:prstGeom prst="rect">
            <a:avLst/>
          </a:prstGeom>
        </p:spPr>
        <p:txBody>
          <a:bodyPr/>
          <a:lstStyle/>
          <a:p>
            <a:fld id="{16580373-EDB2-411E-A085-8B0065DF0FF5}" type="slidenum">
              <a:rPr lang="en-US" smtClean="0"/>
              <a:pPr/>
              <a:t>36</a:t>
            </a:fld>
            <a:endParaRPr lang="en-US" dirty="0"/>
          </a:p>
        </p:txBody>
      </p:sp>
      <p:sp>
        <p:nvSpPr>
          <p:cNvPr id="3" name="TextBox 2"/>
          <p:cNvSpPr txBox="1"/>
          <p:nvPr/>
        </p:nvSpPr>
        <p:spPr>
          <a:xfrm>
            <a:off x="5396756" y="3042700"/>
            <a:ext cx="3747247" cy="900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64008" bIns="32004" numCol="1" rtlCol="0" anchor="t"/>
          <a:lstStyle>
            <a:defPPr>
              <a:defRPr lang="en-US"/>
            </a:defPPr>
            <a:lvl1pPr marL="112713" indent="-112713">
              <a:lnSpc>
                <a:spcPct val="150000"/>
              </a:lnSpc>
              <a:buFont typeface="Arial" pitchFamily="34" charset="0"/>
              <a:buChar char="•"/>
              <a:defRPr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How much return are you expecting on your investment?</a:t>
            </a:r>
          </a:p>
          <a:p>
            <a:r>
              <a:rPr lang="en-US" dirty="0"/>
              <a:t>What is your timeline for getting results?</a:t>
            </a:r>
          </a:p>
          <a:p>
            <a:r>
              <a:rPr lang="en-US" dirty="0"/>
              <a:t>Are there other industries or uses you’re using for a model?</a:t>
            </a:r>
          </a:p>
          <a:p>
            <a:endParaRPr lang="en-US" dirty="0"/>
          </a:p>
        </p:txBody>
      </p:sp>
    </p:spTree>
    <p:extLst>
      <p:ext uri="{BB962C8B-B14F-4D97-AF65-F5344CB8AC3E}">
        <p14:creationId xmlns:p14="http://schemas.microsoft.com/office/powerpoint/2010/main" val="201112931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a:graphicFrameLocks/>
          </p:cNvGraphicFramePr>
          <p:nvPr>
            <p:extLst>
              <p:ext uri="{D42A27DB-BD31-4B8C-83A1-F6EECF244321}">
                <p14:modId xmlns:p14="http://schemas.microsoft.com/office/powerpoint/2010/main" val="1920973631"/>
              </p:ext>
            </p:extLst>
          </p:nvPr>
        </p:nvGraphicFramePr>
        <p:xfrm>
          <a:off x="185704" y="853923"/>
          <a:ext cx="8739188" cy="2255364"/>
        </p:xfrm>
        <a:graphic>
          <a:graphicData uri="http://schemas.openxmlformats.org/drawingml/2006/chart">
            <c:chart xmlns:c="http://schemas.openxmlformats.org/drawingml/2006/chart" xmlns:r="http://schemas.openxmlformats.org/officeDocument/2006/relationships" r:id="rId3"/>
          </a:graphicData>
        </a:graphic>
      </p:graphicFrame>
      <p:sp>
        <p:nvSpPr>
          <p:cNvPr id="40" name="Title 1"/>
          <p:cNvSpPr>
            <a:spLocks noGrp="1"/>
          </p:cNvSpPr>
          <p:nvPr>
            <p:ph type="title"/>
          </p:nvPr>
        </p:nvSpPr>
        <p:spPr>
          <a:xfrm>
            <a:off x="251520" y="249848"/>
            <a:ext cx="4790890" cy="994752"/>
          </a:xfrm>
        </p:spPr>
        <p:txBody>
          <a:bodyPr vert="horz" lIns="91440" tIns="45720" rIns="91440" bIns="45720" rtlCol="0" anchor="t" anchorCtr="0">
            <a:normAutofit/>
          </a:bodyPr>
          <a:lstStyle/>
          <a:p>
            <a:r>
              <a:rPr lang="en-US" dirty="0"/>
              <a:t>Streamlined Roadmap</a:t>
            </a:r>
          </a:p>
        </p:txBody>
      </p:sp>
      <p:sp>
        <p:nvSpPr>
          <p:cNvPr id="41" name="TextBox 40"/>
          <p:cNvSpPr txBox="1"/>
          <p:nvPr/>
        </p:nvSpPr>
        <p:spPr>
          <a:xfrm>
            <a:off x="3014369" y="893311"/>
            <a:ext cx="2911078" cy="313173"/>
          </a:xfrm>
          <a:prstGeom prst="rect">
            <a:avLst/>
          </a:prstGeom>
          <a:noFill/>
        </p:spPr>
        <p:txBody>
          <a:bodyPr wrap="none" lIns="57147" tIns="28574" rIns="57147" bIns="28574" rtlCol="0">
            <a:noAutofit/>
          </a:bodyPr>
          <a:lstStyle/>
          <a:p>
            <a:pPr algn="ctr"/>
            <a:r>
              <a:rPr lang="en-US" sz="1250" dirty="0">
                <a:solidFill>
                  <a:schemeClr val="bg1"/>
                </a:solidFill>
                <a:effectLst>
                  <a:outerShdw blurRad="38100" dist="38100" dir="2700000" algn="tl">
                    <a:srgbClr val="000000">
                      <a:alpha val="43137"/>
                    </a:srgbClr>
                  </a:outerShdw>
                </a:effectLst>
                <a:ea typeface="Verdana" pitchFamily="34" charset="0"/>
                <a:cs typeface="Verdana" pitchFamily="34" charset="0"/>
              </a:rPr>
              <a:t>EPSD System Volume By SKU</a:t>
            </a:r>
          </a:p>
        </p:txBody>
      </p:sp>
      <p:grpSp>
        <p:nvGrpSpPr>
          <p:cNvPr id="42" name="Group 41"/>
          <p:cNvGrpSpPr/>
          <p:nvPr/>
        </p:nvGrpSpPr>
        <p:grpSpPr>
          <a:xfrm>
            <a:off x="3963050" y="1162415"/>
            <a:ext cx="4872837" cy="1611823"/>
            <a:chOff x="6363345" y="1428282"/>
            <a:chExt cx="7796539" cy="2353094"/>
          </a:xfrm>
        </p:grpSpPr>
        <p:sp>
          <p:nvSpPr>
            <p:cNvPr id="43" name="Rectangle 42"/>
            <p:cNvSpPr/>
            <p:nvPr/>
          </p:nvSpPr>
          <p:spPr bwMode="auto">
            <a:xfrm>
              <a:off x="6372225" y="1428282"/>
              <a:ext cx="7787659" cy="2353093"/>
            </a:xfrm>
            <a:prstGeom prst="rect">
              <a:avLst/>
            </a:prstGeom>
            <a:solidFill>
              <a:srgbClr val="FF0000">
                <a:alpha val="30196"/>
              </a:srgb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471">
                <a:lnSpc>
                  <a:spcPct val="95000"/>
                </a:lnSpc>
                <a:spcBef>
                  <a:spcPct val="30000"/>
                </a:spcBef>
                <a:buClr>
                  <a:schemeClr val="tx1"/>
                </a:buClr>
              </a:pPr>
              <a:endParaRPr lang="en-US" sz="1250">
                <a:solidFill>
                  <a:srgbClr val="FFFFFF"/>
                </a:solidFill>
                <a:effectLst>
                  <a:outerShdw blurRad="38100" dist="38100" dir="2700000" algn="tl">
                    <a:srgbClr val="000000">
                      <a:alpha val="43137"/>
                    </a:srgbClr>
                  </a:outerShdw>
                </a:effectLst>
                <a:latin typeface="Arial Narrow" pitchFamily="34" charset="0"/>
              </a:endParaRPr>
            </a:p>
          </p:txBody>
        </p:sp>
        <p:grpSp>
          <p:nvGrpSpPr>
            <p:cNvPr id="44" name="Group 43"/>
            <p:cNvGrpSpPr/>
            <p:nvPr/>
          </p:nvGrpSpPr>
          <p:grpSpPr>
            <a:xfrm>
              <a:off x="6363345" y="1436650"/>
              <a:ext cx="7047345" cy="2344726"/>
              <a:chOff x="5853211" y="1312363"/>
              <a:chExt cx="7525767" cy="2344726"/>
            </a:xfrm>
          </p:grpSpPr>
          <p:sp>
            <p:nvSpPr>
              <p:cNvPr id="45" name="Rounded Rectangle 44"/>
              <p:cNvSpPr/>
              <p:nvPr/>
            </p:nvSpPr>
            <p:spPr bwMode="auto">
              <a:xfrm>
                <a:off x="7242538" y="2069605"/>
                <a:ext cx="6136440" cy="707309"/>
              </a:xfrm>
              <a:prstGeom prst="roundRect">
                <a:avLst/>
              </a:prstGeom>
              <a:solidFill>
                <a:schemeClr val="tx2">
                  <a:lumMod val="50000"/>
                </a:schemeClr>
              </a:solidFill>
              <a:ln w="28575" cap="flat" cmpd="sng" algn="ctr">
                <a:solidFill>
                  <a:srgbClr val="FF0000"/>
                </a:solidFill>
                <a:prstDash val="solid"/>
                <a:round/>
                <a:headEnd type="none" w="med" len="med"/>
                <a:tailEnd type="none" w="med" len="med"/>
              </a:ln>
              <a:effectLst>
                <a:glow rad="139700">
                  <a:schemeClr val="accent5">
                    <a:satMod val="175000"/>
                    <a:alpha val="40000"/>
                  </a:schemeClr>
                </a:glow>
              </a:effectLst>
            </p:spPr>
            <p:txBody>
              <a:bodyPr vert="horz" wrap="square" lIns="57108" tIns="28555" rIns="57108" bIns="28555" numCol="1" rtlCol="0" anchor="t" anchorCtr="1" compatLnSpc="1">
                <a:prstTxWarp prst="textNoShape">
                  <a:avLst/>
                </a:prstTxWarp>
                <a:noAutofit/>
              </a:bodyPr>
              <a:lstStyle/>
              <a:p>
                <a:pPr algn="ctr" defTabSz="571471">
                  <a:lnSpc>
                    <a:spcPct val="95000"/>
                  </a:lnSpc>
                  <a:spcBef>
                    <a:spcPct val="30000"/>
                  </a:spcBef>
                  <a:buClr>
                    <a:schemeClr val="tx1"/>
                  </a:buClr>
                </a:pPr>
                <a:endParaRPr lang="en-US" sz="1250">
                  <a:solidFill>
                    <a:srgbClr val="FFFFFF"/>
                  </a:solidFill>
                  <a:effectLst>
                    <a:outerShdw blurRad="38100" dist="38100" dir="2700000" algn="tl">
                      <a:srgbClr val="000000">
                        <a:alpha val="43137"/>
                      </a:srgbClr>
                    </a:outerShdw>
                  </a:effectLst>
                  <a:latin typeface="Arial Narrow" pitchFamily="34" charset="0"/>
                </a:endParaRPr>
              </a:p>
            </p:txBody>
          </p:sp>
          <p:cxnSp>
            <p:nvCxnSpPr>
              <p:cNvPr id="46" name="Straight Connector 45"/>
              <p:cNvCxnSpPr/>
              <p:nvPr/>
            </p:nvCxnSpPr>
            <p:spPr bwMode="auto">
              <a:xfrm flipV="1">
                <a:off x="5853211" y="1312363"/>
                <a:ext cx="0" cy="2344726"/>
              </a:xfrm>
              <a:prstGeom prst="line">
                <a:avLst/>
              </a:prstGeom>
              <a:noFill/>
              <a:ln w="28575" cap="flat" cmpd="sng" algn="ctr">
                <a:solidFill>
                  <a:srgbClr val="FF0000"/>
                </a:solidFill>
                <a:prstDash val="dash"/>
                <a:round/>
                <a:headEnd type="none" w="med" len="med"/>
                <a:tailEnd type="none" w="med" len="med"/>
              </a:ln>
              <a:effectLst/>
            </p:spPr>
          </p:cxnSp>
          <p:sp>
            <p:nvSpPr>
              <p:cNvPr id="47" name="TextBox 46"/>
              <p:cNvSpPr txBox="1"/>
              <p:nvPr/>
            </p:nvSpPr>
            <p:spPr>
              <a:xfrm>
                <a:off x="7338122" y="2106804"/>
                <a:ext cx="6040856" cy="627864"/>
              </a:xfrm>
              <a:prstGeom prst="rect">
                <a:avLst/>
              </a:prstGeom>
              <a:noFill/>
            </p:spPr>
            <p:txBody>
              <a:bodyPr wrap="none" rtlCol="0">
                <a:noAutofit/>
              </a:bodyPr>
              <a:lstStyle/>
              <a:p>
                <a:pPr algn="ctr"/>
                <a:r>
                  <a:rPr lang="en-US" sz="1250" dirty="0">
                    <a:solidFill>
                      <a:schemeClr val="bg1"/>
                    </a:solidFill>
                    <a:effectLst>
                      <a:outerShdw blurRad="38100" dist="38100" dir="2700000" algn="tl">
                        <a:srgbClr val="000000">
                          <a:alpha val="43137"/>
                        </a:srgbClr>
                      </a:outerShdw>
                    </a:effectLst>
                    <a:ea typeface="Verdana" pitchFamily="34" charset="0"/>
                    <a:cs typeface="Verdana" pitchFamily="34" charset="0"/>
                  </a:rPr>
                  <a:t>Action:  50% Cut In System SKUs</a:t>
                </a:r>
              </a:p>
              <a:p>
                <a:pPr algn="ctr"/>
                <a:r>
                  <a:rPr lang="en-US" sz="1250" dirty="0">
                    <a:solidFill>
                      <a:schemeClr val="bg1"/>
                    </a:solidFill>
                    <a:effectLst>
                      <a:outerShdw blurRad="38100" dist="38100" dir="2700000" algn="tl">
                        <a:srgbClr val="000000">
                          <a:alpha val="43137"/>
                        </a:srgbClr>
                      </a:outerShdw>
                    </a:effectLst>
                    <a:ea typeface="Verdana" pitchFamily="34" charset="0"/>
                    <a:cs typeface="Verdana" pitchFamily="34" charset="0"/>
                  </a:rPr>
                  <a:t>Affecting &lt;10% of Projected Volume</a:t>
                </a:r>
              </a:p>
            </p:txBody>
          </p:sp>
        </p:grpSp>
      </p:grpSp>
      <p:grpSp>
        <p:nvGrpSpPr>
          <p:cNvPr id="48" name="Group 47"/>
          <p:cNvGrpSpPr/>
          <p:nvPr/>
        </p:nvGrpSpPr>
        <p:grpSpPr>
          <a:xfrm>
            <a:off x="172641" y="3154240"/>
            <a:ext cx="9072958" cy="2094321"/>
            <a:chOff x="172640" y="3538968"/>
            <a:chExt cx="9072958" cy="2792429"/>
          </a:xfrm>
        </p:grpSpPr>
        <p:sp>
          <p:nvSpPr>
            <p:cNvPr id="49" name="TextBox 48"/>
            <p:cNvSpPr txBox="1"/>
            <p:nvPr/>
          </p:nvSpPr>
          <p:spPr>
            <a:xfrm>
              <a:off x="3874460" y="4110337"/>
              <a:ext cx="545140" cy="762000"/>
            </a:xfrm>
            <a:prstGeom prst="rect">
              <a:avLst/>
            </a:prstGeom>
            <a:noFill/>
          </p:spPr>
          <p:txBody>
            <a:bodyPr wrap="none" rtlCol="0">
              <a:noAutofit/>
            </a:bodyPr>
            <a:lstStyle/>
            <a:p>
              <a:pPr marL="357169" indent="-357169"/>
              <a:r>
                <a:rPr lang="en-US" sz="1250" dirty="0">
                  <a:solidFill>
                    <a:srgbClr val="004280"/>
                  </a:solidFill>
                  <a:latin typeface="Neo Sans Intel Medium" panose="020B0604020202020204" pitchFamily="34" charset="0"/>
                  <a:ea typeface="Verdana" pitchFamily="34" charset="0"/>
                  <a:cs typeface="Verdana" pitchFamily="34" charset="0"/>
                </a:rPr>
                <a:t>2.   ~50% of Needs Filled with </a:t>
              </a:r>
              <a:br>
                <a:rPr lang="en-US" sz="1250" dirty="0">
                  <a:solidFill>
                    <a:srgbClr val="004280"/>
                  </a:solidFill>
                  <a:latin typeface="Neo Sans Intel Medium" panose="020B0604020202020204" pitchFamily="34" charset="0"/>
                  <a:ea typeface="Verdana" pitchFamily="34" charset="0"/>
                  <a:cs typeface="Verdana" pitchFamily="34" charset="0"/>
                </a:rPr>
              </a:br>
              <a:r>
                <a:rPr lang="en-US" sz="1250" dirty="0">
                  <a:solidFill>
                    <a:srgbClr val="004280"/>
                  </a:solidFill>
                  <a:latin typeface="Neo Sans Intel Medium" panose="020B0604020202020204" pitchFamily="34" charset="0"/>
                  <a:ea typeface="Verdana" pitchFamily="34" charset="0"/>
                  <a:cs typeface="Verdana" pitchFamily="34" charset="0"/>
                </a:rPr>
                <a:t>Acceptable Alternatives</a:t>
              </a:r>
            </a:p>
          </p:txBody>
        </p:sp>
        <p:sp>
          <p:nvSpPr>
            <p:cNvPr id="50" name="Right Arrow 49"/>
            <p:cNvSpPr/>
            <p:nvPr/>
          </p:nvSpPr>
          <p:spPr bwMode="auto">
            <a:xfrm>
              <a:off x="5261787" y="4876800"/>
              <a:ext cx="256804" cy="58835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7108" tIns="28555" rIns="57108" bIns="28555" numCol="1" rtlCol="0" anchor="t" anchorCtr="1" compatLnSpc="1">
              <a:prstTxWarp prst="textNoShape">
                <a:avLst/>
              </a:prstTxWarp>
              <a:spAutoFit/>
            </a:bodyPr>
            <a:lstStyle/>
            <a:p>
              <a:pPr algn="ctr" defTabSz="571471">
                <a:lnSpc>
                  <a:spcPct val="95000"/>
                </a:lnSpc>
                <a:spcBef>
                  <a:spcPct val="30000"/>
                </a:spcBef>
                <a:buClr>
                  <a:schemeClr val="tx1"/>
                </a:buClr>
              </a:pPr>
              <a:endParaRPr lang="en-US" sz="1125">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51" name="Picture 3" descr="Z:\CBM\Marketing_Plans_&amp;_Collateral\Photo_Gallery\Bromolow_Romley\BigHorn_Peak\2U common front rack\BgHornPk_LA_2208_505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796" y="4999770"/>
              <a:ext cx="1339603" cy="527492"/>
            </a:xfrm>
            <a:prstGeom prst="rect">
              <a:avLst/>
            </a:prstGeom>
            <a:ln>
              <a:noFill/>
            </a:ln>
            <a:effectLst>
              <a:glow rad="1397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3" descr="Z:\CBM\Marketing_Plans_&amp;_Collateral\Photo_Gallery\Bromolow_Romley\BigHorn_Peak\2U common front rack\BgHornPk_LA_2208_505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9579" y="4986425"/>
              <a:ext cx="1278369" cy="527492"/>
            </a:xfrm>
            <a:prstGeom prst="rect">
              <a:avLst/>
            </a:prstGeom>
            <a:ln>
              <a:noFill/>
            </a:ln>
            <a:effectLst>
              <a:glow rad="228600">
                <a:schemeClr val="accent5">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3" name="Straight Connector 52"/>
            <p:cNvCxnSpPr/>
            <p:nvPr/>
          </p:nvCxnSpPr>
          <p:spPr bwMode="auto">
            <a:xfrm>
              <a:off x="6917169" y="3849823"/>
              <a:ext cx="0" cy="2481574"/>
            </a:xfrm>
            <a:prstGeom prst="line">
              <a:avLst/>
            </a:prstGeom>
            <a:noFill/>
            <a:ln w="9525" cap="flat" cmpd="sng" algn="ctr">
              <a:solidFill>
                <a:schemeClr val="tx1"/>
              </a:solidFill>
              <a:prstDash val="dash"/>
              <a:round/>
              <a:headEnd type="none" w="med" len="med"/>
              <a:tailEnd type="none" w="med" len="med"/>
            </a:ln>
            <a:effectLst/>
          </p:spPr>
        </p:cxnSp>
        <p:sp>
          <p:nvSpPr>
            <p:cNvPr id="54" name="TextBox 53"/>
            <p:cNvSpPr txBox="1"/>
            <p:nvPr/>
          </p:nvSpPr>
          <p:spPr>
            <a:xfrm>
              <a:off x="6934199" y="4109671"/>
              <a:ext cx="2311399" cy="636072"/>
            </a:xfrm>
            <a:prstGeom prst="rect">
              <a:avLst/>
            </a:prstGeom>
            <a:noFill/>
          </p:spPr>
          <p:txBody>
            <a:bodyPr wrap="square" rtlCol="0">
              <a:spAutoFit/>
            </a:bodyPr>
            <a:lstStyle/>
            <a:p>
              <a:pPr>
                <a:tabLst>
                  <a:tab pos="266700" algn="l"/>
                </a:tabLst>
              </a:pPr>
              <a:r>
                <a:rPr lang="en-US" sz="1250" dirty="0">
                  <a:solidFill>
                    <a:srgbClr val="004280"/>
                  </a:solidFill>
                  <a:latin typeface="Neo Sans Intel Medium" panose="020B0604020202020204" pitchFamily="34" charset="0"/>
                  <a:ea typeface="Verdana" pitchFamily="34" charset="0"/>
                  <a:cs typeface="Verdana" pitchFamily="34" charset="0"/>
                </a:rPr>
                <a:t>3.   Some Orders - We Will </a:t>
              </a:r>
              <a:r>
                <a:rPr lang="en-US" sz="1250" dirty="0" smtClean="0">
                  <a:solidFill>
                    <a:srgbClr val="004280"/>
                  </a:solidFill>
                  <a:latin typeface="Neo Sans Intel Medium" panose="020B0604020202020204" pitchFamily="34" charset="0"/>
                  <a:ea typeface="Verdana" pitchFamily="34" charset="0"/>
                  <a:cs typeface="Verdana" pitchFamily="34" charset="0"/>
                </a:rPr>
                <a:t>	Need </a:t>
              </a:r>
              <a:r>
                <a:rPr lang="en-US" sz="1250" dirty="0">
                  <a:solidFill>
                    <a:srgbClr val="004280"/>
                  </a:solidFill>
                  <a:latin typeface="Neo Sans Intel Medium" panose="020B0604020202020204" pitchFamily="34" charset="0"/>
                  <a:ea typeface="Verdana" pitchFamily="34" charset="0"/>
                  <a:cs typeface="Verdana" pitchFamily="34" charset="0"/>
                </a:rPr>
                <a:t>to Work Together</a:t>
              </a:r>
            </a:p>
          </p:txBody>
        </p:sp>
        <p:grpSp>
          <p:nvGrpSpPr>
            <p:cNvPr id="55" name="Group 54"/>
            <p:cNvGrpSpPr/>
            <p:nvPr/>
          </p:nvGrpSpPr>
          <p:grpSpPr>
            <a:xfrm>
              <a:off x="381000" y="3811588"/>
              <a:ext cx="3384796" cy="2516187"/>
              <a:chOff x="2291732" y="4371975"/>
              <a:chExt cx="4610665" cy="3019425"/>
            </a:xfrm>
          </p:grpSpPr>
          <p:cxnSp>
            <p:nvCxnSpPr>
              <p:cNvPr id="66" name="Straight Connector 65"/>
              <p:cNvCxnSpPr/>
              <p:nvPr/>
            </p:nvCxnSpPr>
            <p:spPr bwMode="auto">
              <a:xfrm>
                <a:off x="6902397" y="4371975"/>
                <a:ext cx="0" cy="3019425"/>
              </a:xfrm>
              <a:prstGeom prst="line">
                <a:avLst/>
              </a:prstGeom>
              <a:noFill/>
              <a:ln w="9525" cap="flat" cmpd="sng" algn="ctr">
                <a:solidFill>
                  <a:schemeClr val="tx1"/>
                </a:solidFill>
                <a:prstDash val="dash"/>
                <a:round/>
                <a:headEnd type="none" w="med" len="med"/>
                <a:tailEnd type="none" w="med" len="med"/>
              </a:ln>
              <a:effectLst/>
            </p:spPr>
          </p:cxnSp>
          <p:sp>
            <p:nvSpPr>
              <p:cNvPr id="67" name="TextBox 66"/>
              <p:cNvSpPr txBox="1"/>
              <p:nvPr/>
            </p:nvSpPr>
            <p:spPr>
              <a:xfrm>
                <a:off x="2291732" y="4729676"/>
                <a:ext cx="1234214" cy="914401"/>
              </a:xfrm>
              <a:prstGeom prst="rect">
                <a:avLst/>
              </a:prstGeom>
              <a:noFill/>
            </p:spPr>
            <p:txBody>
              <a:bodyPr wrap="none" rtlCol="0">
                <a:noAutofit/>
              </a:bodyPr>
              <a:lstStyle/>
              <a:p>
                <a:pPr marL="357169" indent="-357169"/>
                <a:r>
                  <a:rPr lang="en-US" sz="1250" dirty="0">
                    <a:solidFill>
                      <a:srgbClr val="004280"/>
                    </a:solidFill>
                    <a:latin typeface="Neo Sans Intel Medium" panose="020B0604020202020204" pitchFamily="34" charset="0"/>
                    <a:ea typeface="Verdana" pitchFamily="34" charset="0"/>
                    <a:cs typeface="Verdana" pitchFamily="34" charset="0"/>
                  </a:rPr>
                  <a:t>1.   ~50% of Needs </a:t>
                </a:r>
                <a:br>
                  <a:rPr lang="en-US" sz="1250" dirty="0">
                    <a:solidFill>
                      <a:srgbClr val="004280"/>
                    </a:solidFill>
                    <a:latin typeface="Neo Sans Intel Medium" panose="020B0604020202020204" pitchFamily="34" charset="0"/>
                    <a:ea typeface="Verdana" pitchFamily="34" charset="0"/>
                    <a:cs typeface="Verdana" pitchFamily="34" charset="0"/>
                  </a:rPr>
                </a:br>
                <a:r>
                  <a:rPr lang="en-US" sz="1250" dirty="0">
                    <a:solidFill>
                      <a:srgbClr val="004280"/>
                    </a:solidFill>
                    <a:latin typeface="Neo Sans Intel Medium" panose="020B0604020202020204" pitchFamily="34" charset="0"/>
                    <a:ea typeface="Verdana" pitchFamily="34" charset="0"/>
                    <a:cs typeface="Verdana" pitchFamily="34" charset="0"/>
                  </a:rPr>
                  <a:t>Filled with Building Blocks</a:t>
                </a:r>
              </a:p>
            </p:txBody>
          </p:sp>
          <p:sp>
            <p:nvSpPr>
              <p:cNvPr id="68" name="Right Arrow 67"/>
              <p:cNvSpPr/>
              <p:nvPr/>
            </p:nvSpPr>
            <p:spPr bwMode="auto">
              <a:xfrm>
                <a:off x="3614889" y="5998131"/>
                <a:ext cx="472561" cy="70602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7108" tIns="28555" rIns="57108" bIns="28555" numCol="1" rtlCol="0" anchor="t" anchorCtr="1" compatLnSpc="1">
                <a:prstTxWarp prst="textNoShape">
                  <a:avLst/>
                </a:prstTxWarp>
                <a:spAutoFit/>
              </a:bodyPr>
              <a:lstStyle/>
              <a:p>
                <a:pPr algn="ctr" defTabSz="571471">
                  <a:lnSpc>
                    <a:spcPct val="95000"/>
                  </a:lnSpc>
                  <a:spcBef>
                    <a:spcPct val="30000"/>
                  </a:spcBef>
                  <a:buClr>
                    <a:schemeClr val="tx1"/>
                  </a:buClr>
                </a:pPr>
                <a:endParaRPr lang="en-US" sz="1125">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pic>
          <p:nvPicPr>
            <p:cNvPr id="56" name="Picture 4" descr="Z:\CBM\Marketing_Plans_&amp;_Collateral\Photo_Gallery\Bromolow_Romley\Bobcat_Peak\BCatPk_WshTray_45_noHS_9705.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640" y="4898846"/>
              <a:ext cx="1052283" cy="955592"/>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7" name="Picture 2" descr="Z:\CBM\Marketing_Plans_&amp;_Collateral\Photo_Gallery\Bromolow_Romley\Bobcat_Peak\BCat25x16_RA_9924.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8195" y="4734723"/>
              <a:ext cx="1126990" cy="430695"/>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2598066" y="4876800"/>
              <a:ext cx="830934" cy="1157087"/>
              <a:chOff x="5535111" y="6357889"/>
              <a:chExt cx="1284273" cy="1679476"/>
            </a:xfrm>
          </p:grpSpPr>
          <p:grpSp>
            <p:nvGrpSpPr>
              <p:cNvPr id="61" name="Group 60"/>
              <p:cNvGrpSpPr/>
              <p:nvPr/>
            </p:nvGrpSpPr>
            <p:grpSpPr>
              <a:xfrm>
                <a:off x="5535111" y="6357889"/>
                <a:ext cx="1131873" cy="1527076"/>
                <a:chOff x="5535111" y="6357889"/>
                <a:chExt cx="1131873" cy="1527076"/>
              </a:xfrm>
            </p:grpSpPr>
            <p:pic>
              <p:nvPicPr>
                <p:cNvPr id="63" name="Picture 3" descr="Z:\CBM\Marketing_Plans_&amp;_Collateral\Photo_Gallery\Bromolow_Romley\Jefferson_Pass_Board\JeffrsPs_inTray_45_HS_791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5111" y="6357889"/>
                  <a:ext cx="827073" cy="1222276"/>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4" name="Picture 3" descr="Z:\CBM\Marketing_Plans_&amp;_Collateral\Photo_Gallery\Bromolow_Romley\Jefferson_Pass_Board\JeffrsPs_inTray_45_HS_791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7511" y="6510289"/>
                  <a:ext cx="827073" cy="1222276"/>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5" name="Picture 3" descr="Z:\CBM\Marketing_Plans_&amp;_Collateral\Photo_Gallery\Bromolow_Romley\Jefferson_Pass_Board\JeffrsPs_inTray_45_HS_791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9911" y="6662689"/>
                  <a:ext cx="827073" cy="1222276"/>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pic>
            <p:nvPicPr>
              <p:cNvPr id="62" name="Picture 3" descr="Z:\CBM\Marketing_Plans_&amp;_Collateral\Photo_Gallery\Bromolow_Romley\Jefferson_Pass_Board\JeffrsPs_inTray_45_HS_791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2311" y="6815089"/>
                <a:ext cx="827073" cy="1222276"/>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59" name="TextBox 58"/>
            <p:cNvSpPr txBox="1"/>
            <p:nvPr/>
          </p:nvSpPr>
          <p:spPr>
            <a:xfrm>
              <a:off x="2268010" y="4959835"/>
              <a:ext cx="352070" cy="458389"/>
            </a:xfrm>
            <a:prstGeom prst="rect">
              <a:avLst/>
            </a:prstGeom>
            <a:noFill/>
          </p:spPr>
          <p:txBody>
            <a:bodyPr wrap="none" rtlCol="0">
              <a:noAutofit/>
            </a:bodyPr>
            <a:lstStyle/>
            <a:p>
              <a:r>
                <a:rPr lang="en-US" b="1" dirty="0">
                  <a:latin typeface="Verdana" pitchFamily="34" charset="0"/>
                  <a:ea typeface="Verdana" pitchFamily="34" charset="0"/>
                  <a:cs typeface="Verdana" pitchFamily="34" charset="0"/>
                </a:rPr>
                <a:t>+</a:t>
              </a:r>
            </a:p>
          </p:txBody>
        </p:sp>
        <p:sp>
          <p:nvSpPr>
            <p:cNvPr id="60" name="Rounded Rectangle 59"/>
            <p:cNvSpPr/>
            <p:nvPr/>
          </p:nvSpPr>
          <p:spPr bwMode="auto">
            <a:xfrm>
              <a:off x="381000" y="3538968"/>
              <a:ext cx="8409354" cy="484143"/>
            </a:xfrm>
            <a:prstGeom prst="roundRect">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r>
                <a:rPr lang="en-US" sz="1600" dirty="0">
                  <a:solidFill>
                    <a:schemeClr val="bg1"/>
                  </a:solidFill>
                  <a:latin typeface="Neo Sans Intel Medium" panose="020B0604020202020204" pitchFamily="34" charset="0"/>
                  <a:cs typeface="Arial" pitchFamily="34" charset="0"/>
                </a:rPr>
                <a:t>Of the &lt;10% of Volume Impacted</a:t>
              </a:r>
            </a:p>
          </p:txBody>
        </p:sp>
      </p:grpSp>
      <p:sp>
        <p:nvSpPr>
          <p:cNvPr id="69" name="TextBox 68"/>
          <p:cNvSpPr txBox="1"/>
          <p:nvPr/>
        </p:nvSpPr>
        <p:spPr>
          <a:xfrm rot="16200000">
            <a:off x="-159232" y="1810409"/>
            <a:ext cx="1083446" cy="274796"/>
          </a:xfrm>
          <a:prstGeom prst="rect">
            <a:avLst/>
          </a:prstGeom>
          <a:noFill/>
        </p:spPr>
        <p:txBody>
          <a:bodyPr wrap="square" lIns="81639" tIns="40819" rIns="81639" bIns="40819" rtlCol="0">
            <a:spAutoFit/>
          </a:bodyPr>
          <a:lstStyle/>
          <a:p>
            <a:r>
              <a:rPr lang="en-US" sz="1250" dirty="0">
                <a:solidFill>
                  <a:schemeClr val="bg1"/>
                </a:solidFill>
                <a:effectLst>
                  <a:outerShdw blurRad="38100" dist="38100" dir="2700000" algn="tl">
                    <a:srgbClr val="000000">
                      <a:alpha val="43137"/>
                    </a:srgbClr>
                  </a:outerShdw>
                </a:effectLst>
                <a:latin typeface="Neo Sans Intel" pitchFamily="34" charset="0"/>
              </a:rPr>
              <a:t>SKU Volume</a:t>
            </a:r>
          </a:p>
        </p:txBody>
      </p:sp>
      <p:sp>
        <p:nvSpPr>
          <p:cNvPr id="33" name="TextBox 32"/>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398574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7425" t="27327" r="7671"/>
          <a:stretch/>
        </p:blipFill>
        <p:spPr>
          <a:xfrm>
            <a:off x="7263992" y="2020338"/>
            <a:ext cx="1196417" cy="971720"/>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l="24402" t="18988" b="18183"/>
          <a:stretch/>
        </p:blipFill>
        <p:spPr>
          <a:xfrm>
            <a:off x="4713891" y="2052976"/>
            <a:ext cx="1191012" cy="971719"/>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10" name="Picture 9"/>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6839" t="28210" r="12199"/>
          <a:stretch/>
        </p:blipFill>
        <p:spPr>
          <a:xfrm>
            <a:off x="5988517" y="3025117"/>
            <a:ext cx="1191012" cy="971719"/>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11" name="Picture 2" descr="C:\Users\jmckibbe\AppData\Local\Temp\wz432e\int_390_Security Racks_CMYK.jpg"/>
          <p:cNvPicPr>
            <a:picLocks noChangeAspect="1" noChangeArrowheads="1"/>
          </p:cNvPicPr>
          <p:nvPr/>
        </p:nvPicPr>
        <p:blipFill rotWithShape="1">
          <a:blip r:embed="rId7" cstate="print"/>
          <a:srcRect l="15493" t="22002" r="14231" b="7015"/>
          <a:stretch/>
        </p:blipFill>
        <p:spPr bwMode="auto">
          <a:xfrm>
            <a:off x="5988517" y="1062262"/>
            <a:ext cx="1191013" cy="971720"/>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p:spPr>
      </p:pic>
      <p:sp>
        <p:nvSpPr>
          <p:cNvPr id="6" name="TextBox 5"/>
          <p:cNvSpPr txBox="1"/>
          <p:nvPr/>
        </p:nvSpPr>
        <p:spPr>
          <a:xfrm>
            <a:off x="7263991" y="2986250"/>
            <a:ext cx="1196416" cy="338554"/>
          </a:xfrm>
          <a:prstGeom prst="rect">
            <a:avLst/>
          </a:prstGeom>
          <a:noFill/>
        </p:spPr>
        <p:txBody>
          <a:bodyPr wrap="square" rtlCol="0">
            <a:spAutoFit/>
          </a:bodyPr>
          <a:lstStyle/>
          <a:p>
            <a:pPr algn="ctr"/>
            <a:r>
              <a:rPr lang="en-GB" sz="1600" dirty="0" smtClean="0">
                <a:solidFill>
                  <a:srgbClr val="004280"/>
                </a:solidFill>
                <a:latin typeface="Neo Sans Intel" pitchFamily="34" charset="0"/>
              </a:rPr>
              <a:t>SMB</a:t>
            </a:r>
            <a:endParaRPr lang="en-GB" sz="1200" dirty="0">
              <a:solidFill>
                <a:srgbClr val="004280"/>
              </a:solidFill>
              <a:latin typeface="Neo Sans Intel" pitchFamily="34" charset="0"/>
            </a:endParaRPr>
          </a:p>
        </p:txBody>
      </p:sp>
      <p:sp>
        <p:nvSpPr>
          <p:cNvPr id="15" name="TextBox 14"/>
          <p:cNvSpPr txBox="1"/>
          <p:nvPr/>
        </p:nvSpPr>
        <p:spPr>
          <a:xfrm>
            <a:off x="6000298" y="2056244"/>
            <a:ext cx="1167451" cy="338554"/>
          </a:xfrm>
          <a:prstGeom prst="rect">
            <a:avLst/>
          </a:prstGeom>
          <a:noFill/>
        </p:spPr>
        <p:txBody>
          <a:bodyPr wrap="square" rtlCol="0">
            <a:spAutoFit/>
          </a:bodyPr>
          <a:lstStyle/>
          <a:p>
            <a:pPr algn="ctr"/>
            <a:r>
              <a:rPr lang="en-GB" sz="1600" dirty="0" smtClean="0">
                <a:solidFill>
                  <a:srgbClr val="004280"/>
                </a:solidFill>
                <a:latin typeface="Neo Sans Intel" pitchFamily="34" charset="0"/>
              </a:rPr>
              <a:t>HPC</a:t>
            </a:r>
            <a:endParaRPr lang="en-GB" sz="1600" dirty="0">
              <a:solidFill>
                <a:srgbClr val="004280"/>
              </a:solidFill>
              <a:latin typeface="Neo Sans Intel" pitchFamily="34" charset="0"/>
            </a:endParaRPr>
          </a:p>
        </p:txBody>
      </p:sp>
      <p:sp>
        <p:nvSpPr>
          <p:cNvPr id="16" name="TextBox 15"/>
          <p:cNvSpPr txBox="1"/>
          <p:nvPr/>
        </p:nvSpPr>
        <p:spPr>
          <a:xfrm>
            <a:off x="5791935" y="4015866"/>
            <a:ext cx="1584176" cy="584775"/>
          </a:xfrm>
          <a:prstGeom prst="rect">
            <a:avLst/>
          </a:prstGeom>
          <a:noFill/>
        </p:spPr>
        <p:txBody>
          <a:bodyPr wrap="square" rtlCol="0">
            <a:spAutoFit/>
          </a:bodyPr>
          <a:lstStyle/>
          <a:p>
            <a:pPr algn="ctr"/>
            <a:r>
              <a:rPr lang="en-GB" sz="1600" dirty="0" smtClean="0">
                <a:solidFill>
                  <a:srgbClr val="004280"/>
                </a:solidFill>
                <a:latin typeface="Neo Sans Intel" pitchFamily="34" charset="0"/>
              </a:rPr>
              <a:t>Cloud &amp;</a:t>
            </a:r>
          </a:p>
          <a:p>
            <a:pPr algn="ctr"/>
            <a:r>
              <a:rPr lang="en-GB" sz="1600" dirty="0" smtClean="0">
                <a:solidFill>
                  <a:srgbClr val="004280"/>
                </a:solidFill>
                <a:latin typeface="Neo Sans Intel" pitchFamily="34" charset="0"/>
              </a:rPr>
              <a:t>Datacenter</a:t>
            </a:r>
          </a:p>
        </p:txBody>
      </p:sp>
      <p:sp>
        <p:nvSpPr>
          <p:cNvPr id="18" name="TextBox 17"/>
          <p:cNvSpPr txBox="1"/>
          <p:nvPr/>
        </p:nvSpPr>
        <p:spPr>
          <a:xfrm>
            <a:off x="4737451" y="3056543"/>
            <a:ext cx="1098026" cy="338554"/>
          </a:xfrm>
          <a:prstGeom prst="rect">
            <a:avLst/>
          </a:prstGeom>
          <a:noFill/>
        </p:spPr>
        <p:txBody>
          <a:bodyPr wrap="square" rtlCol="0">
            <a:spAutoFit/>
          </a:bodyPr>
          <a:lstStyle/>
          <a:p>
            <a:pPr algn="ctr"/>
            <a:r>
              <a:rPr lang="en-GB" sz="1600" dirty="0" smtClean="0">
                <a:solidFill>
                  <a:srgbClr val="004280"/>
                </a:solidFill>
                <a:latin typeface="Neo Sans Intel" pitchFamily="34" charset="0"/>
              </a:rPr>
              <a:t>Storage</a:t>
            </a:r>
            <a:endParaRPr lang="en-GB" sz="1200" dirty="0">
              <a:solidFill>
                <a:srgbClr val="004280"/>
              </a:solidFill>
              <a:latin typeface="Neo Sans Intel" pitchFamily="34" charset="0"/>
            </a:endParaRPr>
          </a:p>
        </p:txBody>
      </p:sp>
      <p:sp>
        <p:nvSpPr>
          <p:cNvPr id="4" name="Title 3"/>
          <p:cNvSpPr>
            <a:spLocks noGrp="1"/>
          </p:cNvSpPr>
          <p:nvPr>
            <p:ph type="title"/>
          </p:nvPr>
        </p:nvSpPr>
        <p:spPr/>
        <p:txBody>
          <a:bodyPr>
            <a:normAutofit fontScale="90000"/>
          </a:bodyPr>
          <a:lstStyle/>
          <a:p>
            <a:r>
              <a:rPr lang="en-US" smtClean="0"/>
              <a:t>New Focus SKU Program</a:t>
            </a:r>
            <a:br>
              <a:rPr lang="en-US" smtClean="0"/>
            </a:br>
            <a:endParaRPr lang="en-GB" dirty="0"/>
          </a:p>
        </p:txBody>
      </p:sp>
      <p:sp>
        <p:nvSpPr>
          <p:cNvPr id="5" name="Content Placeholder 4"/>
          <p:cNvSpPr>
            <a:spLocks noGrp="1"/>
          </p:cNvSpPr>
          <p:nvPr>
            <p:ph idx="1"/>
          </p:nvPr>
        </p:nvSpPr>
        <p:spPr/>
        <p:txBody>
          <a:bodyPr>
            <a:noAutofit/>
          </a:bodyPr>
          <a:lstStyle/>
          <a:p>
            <a:r>
              <a:rPr lang="en-US" sz="2400" smtClean="0"/>
              <a:t>Roadmap of SKUs chosen</a:t>
            </a:r>
            <a:br>
              <a:rPr lang="en-US" sz="2400" smtClean="0"/>
            </a:br>
            <a:r>
              <a:rPr lang="en-US" sz="2400" smtClean="0"/>
              <a:t>for key segments</a:t>
            </a:r>
          </a:p>
          <a:p>
            <a:r>
              <a:rPr lang="en-US" sz="2400" smtClean="0"/>
              <a:t>High availability</a:t>
            </a:r>
          </a:p>
          <a:p>
            <a:r>
              <a:rPr lang="en-US" sz="2400" smtClean="0"/>
              <a:t>New distributor and</a:t>
            </a:r>
            <a:br>
              <a:rPr lang="en-US" sz="2400" smtClean="0"/>
            </a:br>
            <a:r>
              <a:rPr lang="en-US" sz="2400" smtClean="0"/>
              <a:t>reseller promos</a:t>
            </a:r>
          </a:p>
          <a:p>
            <a:r>
              <a:rPr lang="en-US" sz="2400" smtClean="0"/>
              <a:t>Training and promotional</a:t>
            </a:r>
            <a:br>
              <a:rPr lang="en-US" sz="2400" smtClean="0"/>
            </a:br>
            <a:r>
              <a:rPr lang="en-US" sz="2400" smtClean="0"/>
              <a:t>materials</a:t>
            </a:r>
          </a:p>
          <a:p>
            <a:endParaRPr lang="en-GB" sz="2400" dirty="0"/>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3458" y="264388"/>
            <a:ext cx="6000166" cy="6000166"/>
          </a:xfrm>
          <a:prstGeom prst="rect">
            <a:avLst/>
          </a:prstGeom>
          <a:effectLst>
            <a:outerShdw blurRad="419100" dist="228600" dir="2700000" algn="tl" rotWithShape="0">
              <a:prstClr val="black">
                <a:alpha val="40000"/>
              </a:prstClr>
            </a:outerShdw>
          </a:effectLst>
        </p:spPr>
      </p:pic>
    </p:spTree>
    <p:extLst>
      <p:ext uri="{BB962C8B-B14F-4D97-AF65-F5344CB8AC3E}">
        <p14:creationId xmlns:p14="http://schemas.microsoft.com/office/powerpoint/2010/main" val="190805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49849"/>
            <a:ext cx="5621742" cy="1121752"/>
          </a:xfrm>
        </p:spPr>
        <p:txBody>
          <a:bodyPr>
            <a:normAutofit/>
          </a:bodyPr>
          <a:lstStyle/>
          <a:p>
            <a:r>
              <a:rPr lang="en-US" dirty="0" smtClean="0"/>
              <a:t>Datacenter Landscape Summary</a:t>
            </a:r>
            <a:endParaRPr lang="en-US" dirty="0"/>
          </a:p>
        </p:txBody>
      </p:sp>
      <p:sp>
        <p:nvSpPr>
          <p:cNvPr id="2" name="Text Placeholder 1"/>
          <p:cNvSpPr>
            <a:spLocks noGrp="1"/>
          </p:cNvSpPr>
          <p:nvPr>
            <p:ph type="body" sz="quarter" idx="1"/>
          </p:nvPr>
        </p:nvSpPr>
        <p:spPr>
          <a:xfrm>
            <a:off x="251520" y="1533154"/>
            <a:ext cx="5892105" cy="2955775"/>
          </a:xfrm>
        </p:spPr>
        <p:txBody>
          <a:bodyPr vert="horz" lIns="91440" tIns="45720" rIns="91440" bIns="45720" rtlCol="0">
            <a:noAutofit/>
          </a:bodyPr>
          <a:lstStyle/>
          <a:p>
            <a:r>
              <a:rPr lang="en-US" altLang="ja-JP" sz="2000" dirty="0"/>
              <a:t>Intelligent Devices, HPC, Cloud Computing and Big Data driving change in the Datacenter</a:t>
            </a:r>
          </a:p>
          <a:p>
            <a:r>
              <a:rPr lang="en-US" altLang="ja-JP" sz="2000" dirty="0"/>
              <a:t>Increased revenue opportunities with complete</a:t>
            </a:r>
            <a:br>
              <a:rPr lang="en-US" altLang="ja-JP" sz="2000" dirty="0"/>
            </a:br>
            <a:r>
              <a:rPr lang="en-US" altLang="ja-JP" sz="2000" dirty="0"/>
              <a:t>datacenter solutions </a:t>
            </a:r>
          </a:p>
          <a:p>
            <a:r>
              <a:rPr lang="en-US" altLang="ja-JP" sz="2000" dirty="0"/>
              <a:t>Take advantage in transition with 2013 launches: Intel® Xeon® Processors E3, E5 &amp; E7 Families; Intel® Xeon Phi™ Coprocessors</a:t>
            </a:r>
          </a:p>
          <a:p>
            <a:r>
              <a:rPr lang="en-US" altLang="ja-JP" sz="2000" dirty="0"/>
              <a:t>Partner with Intel to co-promote &amp; sell </a:t>
            </a:r>
            <a:br>
              <a:rPr lang="en-US" altLang="ja-JP" sz="2000" dirty="0"/>
            </a:br>
            <a:r>
              <a:rPr lang="en-US" altLang="ja-JP" sz="2000" dirty="0"/>
              <a:t>end-user value based on differentiated technology </a:t>
            </a:r>
          </a:p>
          <a:p>
            <a:endParaRPr lang="en-US" altLang="ja-JP" sz="2000" dirty="0"/>
          </a:p>
          <a:p>
            <a:endParaRPr lang="en-US" sz="2000" dirty="0"/>
          </a:p>
          <a:p>
            <a:endParaRPr lang="en-US" sz="2000" dirty="0"/>
          </a:p>
        </p:txBody>
      </p:sp>
      <p:pic>
        <p:nvPicPr>
          <p:cNvPr id="2051" name="Picture 3" descr="C:\Users\eohutson\Documents\Marcom\Processor Badges\xeon_d_rgb_30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5763" y="792773"/>
            <a:ext cx="16764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eohutson\Documents\Marcom\Processor Badges\xeon_Phi_rgb_30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763" y="2164167"/>
            <a:ext cx="16764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ntelserveredge.com/upload/assets/SERVERbadge-460x3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2882" y="3535562"/>
            <a:ext cx="1782167" cy="12397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149066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52400" y="171455"/>
            <a:ext cx="7543800" cy="625079"/>
          </a:xfrm>
          <a:prstGeom prst="rect">
            <a:avLst/>
          </a:prstGeom>
          <a:noFill/>
          <a:ln w="9525">
            <a:noFill/>
            <a:miter lim="800000"/>
            <a:headEnd/>
            <a:tailEnd/>
          </a:ln>
        </p:spPr>
        <p:txBody>
          <a:bodyPr lIns="82166" tIns="41084" rIns="82166" bIns="41084" anchor="ctr"/>
          <a:lstStyle/>
          <a:p>
            <a:endParaRPr lang="en-US" sz="2875" b="1" dirty="0">
              <a:solidFill>
                <a:srgbClr val="0860A8"/>
              </a:solidFill>
              <a:latin typeface="Verdana" pitchFamily="34" charset="0"/>
            </a:endParaRPr>
          </a:p>
        </p:txBody>
      </p:sp>
      <p:sp>
        <p:nvSpPr>
          <p:cNvPr id="5" name="Title 4"/>
          <p:cNvSpPr>
            <a:spLocks noGrp="1"/>
          </p:cNvSpPr>
          <p:nvPr>
            <p:ph type="title"/>
          </p:nvPr>
        </p:nvSpPr>
        <p:spPr/>
        <p:txBody>
          <a:bodyPr/>
          <a:lstStyle/>
          <a:p>
            <a:r>
              <a:rPr lang="en-US" smtClean="0"/>
              <a:t>Legal Disclaimers</a:t>
            </a:r>
            <a:endParaRPr lang="en-US" dirty="0"/>
          </a:p>
        </p:txBody>
      </p:sp>
      <p:sp>
        <p:nvSpPr>
          <p:cNvPr id="2" name="Content Placeholder 1"/>
          <p:cNvSpPr>
            <a:spLocks noGrp="1"/>
          </p:cNvSpPr>
          <p:nvPr>
            <p:ph type="body" sz="quarter" idx="1"/>
          </p:nvPr>
        </p:nvSpPr>
        <p:spPr>
          <a:xfrm>
            <a:off x="250825" y="1392849"/>
            <a:ext cx="8591550" cy="3442921"/>
          </a:xfrm>
        </p:spPr>
        <p:txBody>
          <a:bodyPr>
            <a:noAutofit/>
          </a:bodyPr>
          <a:lstStyle/>
          <a:p>
            <a:r>
              <a:rPr lang="en-US" sz="1100" smtClean="0"/>
              <a:t>All products, computer systems, dates, and figures specified are preliminary based on current expectations, and are subject to change without notice. Intel processor numbers are not a measure of performance.  Processor numbers differentiate features within each processor family, not across different processor families.  Go to: </a:t>
            </a:r>
            <a:r>
              <a:rPr lang="en-US" sz="1100" smtClean="0">
                <a:hlinkClick r:id="rId3"/>
              </a:rPr>
              <a:t>http://www.intel.com/products/processor_number</a:t>
            </a:r>
            <a:endParaRPr lang="en-US" sz="1100" smtClean="0"/>
          </a:p>
          <a:p>
            <a:r>
              <a:rPr lang="en-US" sz="1100" smtClean="0"/>
              <a:t> Intel, processors, chipsets, and desktop boards may contain design defects or errors known as errata, which may cause the product to deviate from published specifications. Current characterized errata are available on request.  Intel® Virtualization Technology requires a computer system with an enabled Intel® processor, BIOS, virtual machine monitor (VMM).  Functionality, performance or other benefits will vary depending on hardware and software configurations.  Software applications may not be compatible with all operating systems.  Consult your PC manufacturer.  For more information, visit http://www.intel.com/go/virtualization </a:t>
            </a:r>
          </a:p>
          <a:p>
            <a:r>
              <a:rPr lang="en-US" sz="1100" smtClean="0"/>
              <a:t>No computer system can provide absolute security under all conditions.  Intel® Trusted Execution Technology (Intel® TXT) requires a computer system with Intel® Virtualization Technology, an Intel TXT-enabled processor, chipset, BIOS, Authenticated Code Modules and an Intel TXT-compatible measured launched environment (MLE).  Intel TXT also requires the system to contain a TPM v1.s.  For more information, visit </a:t>
            </a:r>
            <a:r>
              <a:rPr lang="en-US" sz="1100" smtClean="0">
                <a:hlinkClick r:id="rId4"/>
              </a:rPr>
              <a:t>http://www.intel.com/technology/security</a:t>
            </a:r>
            <a:endParaRPr lang="en-US" sz="1100" smtClean="0"/>
          </a:p>
          <a:p>
            <a:r>
              <a:rPr lang="en-US" sz="1100" smtClean="0"/>
              <a:t> Intel, Intel Xeon, Intel Atom, Intel Xeon Phi, Intel Itanium, the Intel Itanium logo, the Intel Xeon Phi logo, the Intel Xeon logo and the Intel logo are trademarks or registered trademarks of Intel Corporation or its subsidiaries in the United States and other countries. </a:t>
            </a:r>
          </a:p>
          <a:p>
            <a:r>
              <a:rPr lang="en-US" sz="1100" smtClean="0"/>
              <a:t>Other names and brands may be claimed as the property of others.</a:t>
            </a:r>
          </a:p>
          <a:p>
            <a:r>
              <a:rPr lang="en-US" sz="1100" smtClean="0"/>
              <a:t>Copyright © 2013, Intel Corporation. All rights reserved.</a:t>
            </a:r>
            <a:endParaRPr lang="en-US" sz="1100" dirty="0"/>
          </a:p>
        </p:txBody>
      </p:sp>
    </p:spTree>
    <p:extLst>
      <p:ext uri="{BB962C8B-B14F-4D97-AF65-F5344CB8AC3E}">
        <p14:creationId xmlns:p14="http://schemas.microsoft.com/office/powerpoint/2010/main" val="286960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 name="Title 1"/>
          <p:cNvSpPr>
            <a:spLocks noGrp="1"/>
          </p:cNvSpPr>
          <p:nvPr>
            <p:ph type="title"/>
          </p:nvPr>
        </p:nvSpPr>
        <p:spPr>
          <a:xfrm>
            <a:off x="5647334" y="387705"/>
            <a:ext cx="3496666" cy="857250"/>
          </a:xfrm>
        </p:spPr>
        <p:txBody>
          <a:bodyPr/>
          <a:lstStyle/>
          <a:p>
            <a:r>
              <a:rPr lang="en-GB" dirty="0" smtClean="0"/>
              <a:t>Thank you </a:t>
            </a:r>
            <a:endParaRPr lang="en-GB" dirty="0"/>
          </a:p>
        </p:txBody>
      </p:sp>
      <p:grpSp>
        <p:nvGrpSpPr>
          <p:cNvPr id="5" name="Group 6"/>
          <p:cNvGrpSpPr>
            <a:grpSpLocks noChangeAspect="1"/>
          </p:cNvGrpSpPr>
          <p:nvPr/>
        </p:nvGrpSpPr>
        <p:grpSpPr bwMode="auto">
          <a:xfrm>
            <a:off x="7680960" y="4087265"/>
            <a:ext cx="1463040" cy="1104283"/>
            <a:chOff x="248" y="2908"/>
            <a:chExt cx="816" cy="616"/>
          </a:xfrm>
          <a:solidFill>
            <a:srgbClr val="FFFFFF"/>
          </a:solidFill>
        </p:grpSpPr>
        <p:sp>
          <p:nvSpPr>
            <p:cNvPr id="6" name="AutoShape 5"/>
            <p:cNvSpPr>
              <a:spLocks noChangeAspect="1" noChangeArrowheads="1" noTextEdit="1"/>
            </p:cNvSpPr>
            <p:nvPr userDrawn="1"/>
          </p:nvSpPr>
          <p:spPr bwMode="auto">
            <a:xfrm>
              <a:off x="248" y="2908"/>
              <a:ext cx="816" cy="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noEditPoints="1"/>
            </p:cNvSpPr>
            <p:nvPr userDrawn="1"/>
          </p:nvSpPr>
          <p:spPr bwMode="auto">
            <a:xfrm>
              <a:off x="365" y="3027"/>
              <a:ext cx="576" cy="380"/>
            </a:xfrm>
            <a:custGeom>
              <a:avLst/>
              <a:gdLst>
                <a:gd name="T0" fmla="*/ 1225 w 2881"/>
                <a:gd name="T1" fmla="*/ 1703 h 1899"/>
                <a:gd name="T2" fmla="*/ 1013 w 2881"/>
                <a:gd name="T3" fmla="*/ 1706 h 1899"/>
                <a:gd name="T4" fmla="*/ 810 w 2881"/>
                <a:gd name="T5" fmla="*/ 1691 h 1899"/>
                <a:gd name="T6" fmla="*/ 621 w 2881"/>
                <a:gd name="T7" fmla="*/ 1658 h 1899"/>
                <a:gd name="T8" fmla="*/ 453 w 2881"/>
                <a:gd name="T9" fmla="*/ 1601 h 1899"/>
                <a:gd name="T10" fmla="*/ 312 w 2881"/>
                <a:gd name="T11" fmla="*/ 1521 h 1899"/>
                <a:gd name="T12" fmla="*/ 203 w 2881"/>
                <a:gd name="T13" fmla="*/ 1411 h 1899"/>
                <a:gd name="T14" fmla="*/ 135 w 2881"/>
                <a:gd name="T15" fmla="*/ 1271 h 1899"/>
                <a:gd name="T16" fmla="*/ 114 w 2881"/>
                <a:gd name="T17" fmla="*/ 1086 h 1899"/>
                <a:gd name="T18" fmla="*/ 152 w 2881"/>
                <a:gd name="T19" fmla="*/ 891 h 1899"/>
                <a:gd name="T20" fmla="*/ 239 w 2881"/>
                <a:gd name="T21" fmla="*/ 718 h 1899"/>
                <a:gd name="T22" fmla="*/ 314 w 2881"/>
                <a:gd name="T23" fmla="*/ 544 h 1899"/>
                <a:gd name="T24" fmla="*/ 167 w 2881"/>
                <a:gd name="T25" fmla="*/ 699 h 1899"/>
                <a:gd name="T26" fmla="*/ 62 w 2881"/>
                <a:gd name="T27" fmla="*/ 869 h 1899"/>
                <a:gd name="T28" fmla="*/ 6 w 2881"/>
                <a:gd name="T29" fmla="*/ 1057 h 1899"/>
                <a:gd name="T30" fmla="*/ 6 w 2881"/>
                <a:gd name="T31" fmla="*/ 1260 h 1899"/>
                <a:gd name="T32" fmla="*/ 63 w 2881"/>
                <a:gd name="T33" fmla="*/ 1453 h 1899"/>
                <a:gd name="T34" fmla="*/ 178 w 2881"/>
                <a:gd name="T35" fmla="*/ 1610 h 1899"/>
                <a:gd name="T36" fmla="*/ 350 w 2881"/>
                <a:gd name="T37" fmla="*/ 1736 h 1899"/>
                <a:gd name="T38" fmla="*/ 574 w 2881"/>
                <a:gd name="T39" fmla="*/ 1829 h 1899"/>
                <a:gd name="T40" fmla="*/ 846 w 2881"/>
                <a:gd name="T41" fmla="*/ 1884 h 1899"/>
                <a:gd name="T42" fmla="*/ 1165 w 2881"/>
                <a:gd name="T43" fmla="*/ 1899 h 1899"/>
                <a:gd name="T44" fmla="*/ 1488 w 2881"/>
                <a:gd name="T45" fmla="*/ 1874 h 1899"/>
                <a:gd name="T46" fmla="*/ 1765 w 2881"/>
                <a:gd name="T47" fmla="*/ 1825 h 1899"/>
                <a:gd name="T48" fmla="*/ 2048 w 2881"/>
                <a:gd name="T49" fmla="*/ 1747 h 1899"/>
                <a:gd name="T50" fmla="*/ 2313 w 2881"/>
                <a:gd name="T51" fmla="*/ 1643 h 1899"/>
                <a:gd name="T52" fmla="*/ 2319 w 2881"/>
                <a:gd name="T53" fmla="*/ 1424 h 1899"/>
                <a:gd name="T54" fmla="*/ 2061 w 2881"/>
                <a:gd name="T55" fmla="*/ 1536 h 1899"/>
                <a:gd name="T56" fmla="*/ 1766 w 2881"/>
                <a:gd name="T57" fmla="*/ 1623 h 1899"/>
                <a:gd name="T58" fmla="*/ 1465 w 2881"/>
                <a:gd name="T59" fmla="*/ 1682 h 1899"/>
                <a:gd name="T60" fmla="*/ 2852 w 2881"/>
                <a:gd name="T61" fmla="*/ 481 h 1899"/>
                <a:gd name="T62" fmla="*/ 2771 w 2881"/>
                <a:gd name="T63" fmla="*/ 326 h 1899"/>
                <a:gd name="T64" fmla="*/ 2642 w 2881"/>
                <a:gd name="T65" fmla="*/ 203 h 1899"/>
                <a:gd name="T66" fmla="*/ 2474 w 2881"/>
                <a:gd name="T67" fmla="*/ 108 h 1899"/>
                <a:gd name="T68" fmla="*/ 2272 w 2881"/>
                <a:gd name="T69" fmla="*/ 43 h 1899"/>
                <a:gd name="T70" fmla="*/ 2046 w 2881"/>
                <a:gd name="T71" fmla="*/ 7 h 1899"/>
                <a:gd name="T72" fmla="*/ 1801 w 2881"/>
                <a:gd name="T73" fmla="*/ 1 h 1899"/>
                <a:gd name="T74" fmla="*/ 1545 w 2881"/>
                <a:gd name="T75" fmla="*/ 22 h 1899"/>
                <a:gd name="T76" fmla="*/ 1285 w 2881"/>
                <a:gd name="T77" fmla="*/ 72 h 1899"/>
                <a:gd name="T78" fmla="*/ 1028 w 2881"/>
                <a:gd name="T79" fmla="*/ 150 h 1899"/>
                <a:gd name="T80" fmla="*/ 782 w 2881"/>
                <a:gd name="T81" fmla="*/ 255 h 1899"/>
                <a:gd name="T82" fmla="*/ 627 w 2881"/>
                <a:gd name="T83" fmla="*/ 396 h 1899"/>
                <a:gd name="T84" fmla="*/ 867 w 2881"/>
                <a:gd name="T85" fmla="*/ 288 h 1899"/>
                <a:gd name="T86" fmla="*/ 1118 w 2881"/>
                <a:gd name="T87" fmla="*/ 204 h 1899"/>
                <a:gd name="T88" fmla="*/ 1373 w 2881"/>
                <a:gd name="T89" fmla="*/ 143 h 1899"/>
                <a:gd name="T90" fmla="*/ 1625 w 2881"/>
                <a:gd name="T91" fmla="*/ 109 h 1899"/>
                <a:gd name="T92" fmla="*/ 1869 w 2881"/>
                <a:gd name="T93" fmla="*/ 99 h 1899"/>
                <a:gd name="T94" fmla="*/ 2095 w 2881"/>
                <a:gd name="T95" fmla="*/ 117 h 1899"/>
                <a:gd name="T96" fmla="*/ 2298 w 2881"/>
                <a:gd name="T97" fmla="*/ 163 h 1899"/>
                <a:gd name="T98" fmla="*/ 2470 w 2881"/>
                <a:gd name="T99" fmla="*/ 237 h 1899"/>
                <a:gd name="T100" fmla="*/ 2605 w 2881"/>
                <a:gd name="T101" fmla="*/ 341 h 1899"/>
                <a:gd name="T102" fmla="*/ 2695 w 2881"/>
                <a:gd name="T103" fmla="*/ 475 h 1899"/>
                <a:gd name="T104" fmla="*/ 2733 w 2881"/>
                <a:gd name="T105" fmla="*/ 637 h 1899"/>
                <a:gd name="T106" fmla="*/ 2710 w 2881"/>
                <a:gd name="T107" fmla="*/ 800 h 1899"/>
                <a:gd name="T108" fmla="*/ 2630 w 2881"/>
                <a:gd name="T109" fmla="*/ 951 h 1899"/>
                <a:gd name="T110" fmla="*/ 2500 w 2881"/>
                <a:gd name="T111" fmla="*/ 1078 h 1899"/>
                <a:gd name="T112" fmla="*/ 2493 w 2881"/>
                <a:gd name="T113" fmla="*/ 1251 h 1899"/>
                <a:gd name="T114" fmla="*/ 2626 w 2881"/>
                <a:gd name="T115" fmla="*/ 1168 h 1899"/>
                <a:gd name="T116" fmla="*/ 2742 w 2881"/>
                <a:gd name="T117" fmla="*/ 1050 h 1899"/>
                <a:gd name="T118" fmla="*/ 2830 w 2881"/>
                <a:gd name="T119" fmla="*/ 903 h 1899"/>
                <a:gd name="T120" fmla="*/ 2877 w 2881"/>
                <a:gd name="T121" fmla="*/ 731 h 1899"/>
                <a:gd name="T122" fmla="*/ 2867 w 2881"/>
                <a:gd name="T123" fmla="*/ 539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1" h="1899">
                  <a:moveTo>
                    <a:pt x="1368" y="1693"/>
                  </a:moveTo>
                  <a:lnTo>
                    <a:pt x="1296" y="1699"/>
                  </a:lnTo>
                  <a:lnTo>
                    <a:pt x="1225" y="1703"/>
                  </a:lnTo>
                  <a:lnTo>
                    <a:pt x="1154" y="1706"/>
                  </a:lnTo>
                  <a:lnTo>
                    <a:pt x="1084" y="1706"/>
                  </a:lnTo>
                  <a:lnTo>
                    <a:pt x="1013" y="1706"/>
                  </a:lnTo>
                  <a:lnTo>
                    <a:pt x="945" y="1704"/>
                  </a:lnTo>
                  <a:lnTo>
                    <a:pt x="877" y="1699"/>
                  </a:lnTo>
                  <a:lnTo>
                    <a:pt x="810" y="1691"/>
                  </a:lnTo>
                  <a:lnTo>
                    <a:pt x="745" y="1683"/>
                  </a:lnTo>
                  <a:lnTo>
                    <a:pt x="682" y="1672"/>
                  </a:lnTo>
                  <a:lnTo>
                    <a:pt x="621" y="1658"/>
                  </a:lnTo>
                  <a:lnTo>
                    <a:pt x="563" y="1642"/>
                  </a:lnTo>
                  <a:lnTo>
                    <a:pt x="506" y="1623"/>
                  </a:lnTo>
                  <a:lnTo>
                    <a:pt x="453" y="1601"/>
                  </a:lnTo>
                  <a:lnTo>
                    <a:pt x="402" y="1578"/>
                  </a:lnTo>
                  <a:lnTo>
                    <a:pt x="355" y="1550"/>
                  </a:lnTo>
                  <a:lnTo>
                    <a:pt x="312" y="1521"/>
                  </a:lnTo>
                  <a:lnTo>
                    <a:pt x="271" y="1487"/>
                  </a:lnTo>
                  <a:lnTo>
                    <a:pt x="235" y="1450"/>
                  </a:lnTo>
                  <a:lnTo>
                    <a:pt x="203" y="1411"/>
                  </a:lnTo>
                  <a:lnTo>
                    <a:pt x="176" y="1369"/>
                  </a:lnTo>
                  <a:lnTo>
                    <a:pt x="154" y="1322"/>
                  </a:lnTo>
                  <a:lnTo>
                    <a:pt x="135" y="1271"/>
                  </a:lnTo>
                  <a:lnTo>
                    <a:pt x="121" y="1218"/>
                  </a:lnTo>
                  <a:lnTo>
                    <a:pt x="114" y="1152"/>
                  </a:lnTo>
                  <a:lnTo>
                    <a:pt x="114" y="1086"/>
                  </a:lnTo>
                  <a:lnTo>
                    <a:pt x="120" y="1020"/>
                  </a:lnTo>
                  <a:lnTo>
                    <a:pt x="134" y="955"/>
                  </a:lnTo>
                  <a:lnTo>
                    <a:pt x="152" y="891"/>
                  </a:lnTo>
                  <a:lnTo>
                    <a:pt x="177" y="831"/>
                  </a:lnTo>
                  <a:lnTo>
                    <a:pt x="207" y="773"/>
                  </a:lnTo>
                  <a:lnTo>
                    <a:pt x="239" y="718"/>
                  </a:lnTo>
                  <a:lnTo>
                    <a:pt x="275" y="668"/>
                  </a:lnTo>
                  <a:lnTo>
                    <a:pt x="314" y="622"/>
                  </a:lnTo>
                  <a:lnTo>
                    <a:pt x="314" y="544"/>
                  </a:lnTo>
                  <a:lnTo>
                    <a:pt x="261" y="593"/>
                  </a:lnTo>
                  <a:lnTo>
                    <a:pt x="212" y="645"/>
                  </a:lnTo>
                  <a:lnTo>
                    <a:pt x="167" y="699"/>
                  </a:lnTo>
                  <a:lnTo>
                    <a:pt x="128" y="753"/>
                  </a:lnTo>
                  <a:lnTo>
                    <a:pt x="92" y="810"/>
                  </a:lnTo>
                  <a:lnTo>
                    <a:pt x="62" y="869"/>
                  </a:lnTo>
                  <a:lnTo>
                    <a:pt x="39" y="930"/>
                  </a:lnTo>
                  <a:lnTo>
                    <a:pt x="19" y="992"/>
                  </a:lnTo>
                  <a:lnTo>
                    <a:pt x="6" y="1057"/>
                  </a:lnTo>
                  <a:lnTo>
                    <a:pt x="0" y="1123"/>
                  </a:lnTo>
                  <a:lnTo>
                    <a:pt x="0" y="1191"/>
                  </a:lnTo>
                  <a:lnTo>
                    <a:pt x="6" y="1260"/>
                  </a:lnTo>
                  <a:lnTo>
                    <a:pt x="20" y="1332"/>
                  </a:lnTo>
                  <a:lnTo>
                    <a:pt x="39" y="1393"/>
                  </a:lnTo>
                  <a:lnTo>
                    <a:pt x="63" y="1453"/>
                  </a:lnTo>
                  <a:lnTo>
                    <a:pt x="95" y="1508"/>
                  </a:lnTo>
                  <a:lnTo>
                    <a:pt x="134" y="1560"/>
                  </a:lnTo>
                  <a:lnTo>
                    <a:pt x="178" y="1610"/>
                  </a:lnTo>
                  <a:lnTo>
                    <a:pt x="230" y="1656"/>
                  </a:lnTo>
                  <a:lnTo>
                    <a:pt x="287" y="1698"/>
                  </a:lnTo>
                  <a:lnTo>
                    <a:pt x="350" y="1736"/>
                  </a:lnTo>
                  <a:lnTo>
                    <a:pt x="418" y="1771"/>
                  </a:lnTo>
                  <a:lnTo>
                    <a:pt x="494" y="1801"/>
                  </a:lnTo>
                  <a:lnTo>
                    <a:pt x="574" y="1829"/>
                  </a:lnTo>
                  <a:lnTo>
                    <a:pt x="659" y="1851"/>
                  </a:lnTo>
                  <a:lnTo>
                    <a:pt x="750" y="1869"/>
                  </a:lnTo>
                  <a:lnTo>
                    <a:pt x="846" y="1884"/>
                  </a:lnTo>
                  <a:lnTo>
                    <a:pt x="948" y="1893"/>
                  </a:lnTo>
                  <a:lnTo>
                    <a:pt x="1054" y="1898"/>
                  </a:lnTo>
                  <a:lnTo>
                    <a:pt x="1165" y="1899"/>
                  </a:lnTo>
                  <a:lnTo>
                    <a:pt x="1281" y="1894"/>
                  </a:lnTo>
                  <a:lnTo>
                    <a:pt x="1401" y="1884"/>
                  </a:lnTo>
                  <a:lnTo>
                    <a:pt x="1488" y="1874"/>
                  </a:lnTo>
                  <a:lnTo>
                    <a:pt x="1578" y="1862"/>
                  </a:lnTo>
                  <a:lnTo>
                    <a:pt x="1670" y="1845"/>
                  </a:lnTo>
                  <a:lnTo>
                    <a:pt x="1765" y="1825"/>
                  </a:lnTo>
                  <a:lnTo>
                    <a:pt x="1860" y="1803"/>
                  </a:lnTo>
                  <a:lnTo>
                    <a:pt x="1954" y="1777"/>
                  </a:lnTo>
                  <a:lnTo>
                    <a:pt x="2048" y="1747"/>
                  </a:lnTo>
                  <a:lnTo>
                    <a:pt x="2140" y="1715"/>
                  </a:lnTo>
                  <a:lnTo>
                    <a:pt x="2229" y="1680"/>
                  </a:lnTo>
                  <a:lnTo>
                    <a:pt x="2313" y="1643"/>
                  </a:lnTo>
                  <a:lnTo>
                    <a:pt x="2392" y="1602"/>
                  </a:lnTo>
                  <a:lnTo>
                    <a:pt x="2392" y="1384"/>
                  </a:lnTo>
                  <a:lnTo>
                    <a:pt x="2319" y="1424"/>
                  </a:lnTo>
                  <a:lnTo>
                    <a:pt x="2239" y="1464"/>
                  </a:lnTo>
                  <a:lnTo>
                    <a:pt x="2152" y="1501"/>
                  </a:lnTo>
                  <a:lnTo>
                    <a:pt x="2061" y="1536"/>
                  </a:lnTo>
                  <a:lnTo>
                    <a:pt x="1964" y="1568"/>
                  </a:lnTo>
                  <a:lnTo>
                    <a:pt x="1866" y="1597"/>
                  </a:lnTo>
                  <a:lnTo>
                    <a:pt x="1766" y="1623"/>
                  </a:lnTo>
                  <a:lnTo>
                    <a:pt x="1665" y="1647"/>
                  </a:lnTo>
                  <a:lnTo>
                    <a:pt x="1565" y="1667"/>
                  </a:lnTo>
                  <a:lnTo>
                    <a:pt x="1465" y="1682"/>
                  </a:lnTo>
                  <a:lnTo>
                    <a:pt x="1368" y="1693"/>
                  </a:lnTo>
                  <a:close/>
                  <a:moveTo>
                    <a:pt x="2867" y="539"/>
                  </a:moveTo>
                  <a:lnTo>
                    <a:pt x="2852" y="481"/>
                  </a:lnTo>
                  <a:lnTo>
                    <a:pt x="2831" y="427"/>
                  </a:lnTo>
                  <a:lnTo>
                    <a:pt x="2804" y="375"/>
                  </a:lnTo>
                  <a:lnTo>
                    <a:pt x="2771" y="326"/>
                  </a:lnTo>
                  <a:lnTo>
                    <a:pt x="2732" y="282"/>
                  </a:lnTo>
                  <a:lnTo>
                    <a:pt x="2690" y="240"/>
                  </a:lnTo>
                  <a:lnTo>
                    <a:pt x="2642" y="203"/>
                  </a:lnTo>
                  <a:lnTo>
                    <a:pt x="2590" y="168"/>
                  </a:lnTo>
                  <a:lnTo>
                    <a:pt x="2534" y="136"/>
                  </a:lnTo>
                  <a:lnTo>
                    <a:pt x="2474" y="108"/>
                  </a:lnTo>
                  <a:lnTo>
                    <a:pt x="2409" y="83"/>
                  </a:lnTo>
                  <a:lnTo>
                    <a:pt x="2343" y="62"/>
                  </a:lnTo>
                  <a:lnTo>
                    <a:pt x="2272" y="43"/>
                  </a:lnTo>
                  <a:lnTo>
                    <a:pt x="2199" y="28"/>
                  </a:lnTo>
                  <a:lnTo>
                    <a:pt x="2124" y="16"/>
                  </a:lnTo>
                  <a:lnTo>
                    <a:pt x="2046" y="7"/>
                  </a:lnTo>
                  <a:lnTo>
                    <a:pt x="1965" y="2"/>
                  </a:lnTo>
                  <a:lnTo>
                    <a:pt x="1884" y="0"/>
                  </a:lnTo>
                  <a:lnTo>
                    <a:pt x="1801" y="1"/>
                  </a:lnTo>
                  <a:lnTo>
                    <a:pt x="1717" y="5"/>
                  </a:lnTo>
                  <a:lnTo>
                    <a:pt x="1630" y="12"/>
                  </a:lnTo>
                  <a:lnTo>
                    <a:pt x="1545" y="22"/>
                  </a:lnTo>
                  <a:lnTo>
                    <a:pt x="1458" y="36"/>
                  </a:lnTo>
                  <a:lnTo>
                    <a:pt x="1372" y="52"/>
                  </a:lnTo>
                  <a:lnTo>
                    <a:pt x="1285" y="72"/>
                  </a:lnTo>
                  <a:lnTo>
                    <a:pt x="1199" y="95"/>
                  </a:lnTo>
                  <a:lnTo>
                    <a:pt x="1113" y="121"/>
                  </a:lnTo>
                  <a:lnTo>
                    <a:pt x="1028" y="150"/>
                  </a:lnTo>
                  <a:lnTo>
                    <a:pt x="944" y="182"/>
                  </a:lnTo>
                  <a:lnTo>
                    <a:pt x="862" y="218"/>
                  </a:lnTo>
                  <a:lnTo>
                    <a:pt x="782" y="255"/>
                  </a:lnTo>
                  <a:lnTo>
                    <a:pt x="704" y="297"/>
                  </a:lnTo>
                  <a:lnTo>
                    <a:pt x="627" y="340"/>
                  </a:lnTo>
                  <a:lnTo>
                    <a:pt x="627" y="396"/>
                  </a:lnTo>
                  <a:lnTo>
                    <a:pt x="705" y="357"/>
                  </a:lnTo>
                  <a:lnTo>
                    <a:pt x="786" y="321"/>
                  </a:lnTo>
                  <a:lnTo>
                    <a:pt x="867" y="288"/>
                  </a:lnTo>
                  <a:lnTo>
                    <a:pt x="950" y="257"/>
                  </a:lnTo>
                  <a:lnTo>
                    <a:pt x="1033" y="229"/>
                  </a:lnTo>
                  <a:lnTo>
                    <a:pt x="1118" y="204"/>
                  </a:lnTo>
                  <a:lnTo>
                    <a:pt x="1202" y="180"/>
                  </a:lnTo>
                  <a:lnTo>
                    <a:pt x="1288" y="161"/>
                  </a:lnTo>
                  <a:lnTo>
                    <a:pt x="1373" y="143"/>
                  </a:lnTo>
                  <a:lnTo>
                    <a:pt x="1458" y="129"/>
                  </a:lnTo>
                  <a:lnTo>
                    <a:pt x="1542" y="117"/>
                  </a:lnTo>
                  <a:lnTo>
                    <a:pt x="1625" y="109"/>
                  </a:lnTo>
                  <a:lnTo>
                    <a:pt x="1708" y="103"/>
                  </a:lnTo>
                  <a:lnTo>
                    <a:pt x="1789" y="100"/>
                  </a:lnTo>
                  <a:lnTo>
                    <a:pt x="1869" y="99"/>
                  </a:lnTo>
                  <a:lnTo>
                    <a:pt x="1946" y="103"/>
                  </a:lnTo>
                  <a:lnTo>
                    <a:pt x="2022" y="109"/>
                  </a:lnTo>
                  <a:lnTo>
                    <a:pt x="2095" y="117"/>
                  </a:lnTo>
                  <a:lnTo>
                    <a:pt x="2166" y="130"/>
                  </a:lnTo>
                  <a:lnTo>
                    <a:pt x="2233" y="145"/>
                  </a:lnTo>
                  <a:lnTo>
                    <a:pt x="2298" y="163"/>
                  </a:lnTo>
                  <a:lnTo>
                    <a:pt x="2359" y="184"/>
                  </a:lnTo>
                  <a:lnTo>
                    <a:pt x="2417" y="209"/>
                  </a:lnTo>
                  <a:lnTo>
                    <a:pt x="2470" y="237"/>
                  </a:lnTo>
                  <a:lnTo>
                    <a:pt x="2519" y="268"/>
                  </a:lnTo>
                  <a:lnTo>
                    <a:pt x="2564" y="303"/>
                  </a:lnTo>
                  <a:lnTo>
                    <a:pt x="2605" y="341"/>
                  </a:lnTo>
                  <a:lnTo>
                    <a:pt x="2639" y="382"/>
                  </a:lnTo>
                  <a:lnTo>
                    <a:pt x="2670" y="427"/>
                  </a:lnTo>
                  <a:lnTo>
                    <a:pt x="2695" y="475"/>
                  </a:lnTo>
                  <a:lnTo>
                    <a:pt x="2714" y="527"/>
                  </a:lnTo>
                  <a:lnTo>
                    <a:pt x="2727" y="582"/>
                  </a:lnTo>
                  <a:lnTo>
                    <a:pt x="2733" y="637"/>
                  </a:lnTo>
                  <a:lnTo>
                    <a:pt x="2732" y="692"/>
                  </a:lnTo>
                  <a:lnTo>
                    <a:pt x="2724" y="747"/>
                  </a:lnTo>
                  <a:lnTo>
                    <a:pt x="2710" y="800"/>
                  </a:lnTo>
                  <a:lnTo>
                    <a:pt x="2689" y="852"/>
                  </a:lnTo>
                  <a:lnTo>
                    <a:pt x="2662" y="903"/>
                  </a:lnTo>
                  <a:lnTo>
                    <a:pt x="2630" y="951"/>
                  </a:lnTo>
                  <a:lnTo>
                    <a:pt x="2591" y="997"/>
                  </a:lnTo>
                  <a:lnTo>
                    <a:pt x="2548" y="1039"/>
                  </a:lnTo>
                  <a:lnTo>
                    <a:pt x="2500" y="1078"/>
                  </a:lnTo>
                  <a:lnTo>
                    <a:pt x="2448" y="1113"/>
                  </a:lnTo>
                  <a:lnTo>
                    <a:pt x="2448" y="1270"/>
                  </a:lnTo>
                  <a:lnTo>
                    <a:pt x="2493" y="1251"/>
                  </a:lnTo>
                  <a:lnTo>
                    <a:pt x="2538" y="1228"/>
                  </a:lnTo>
                  <a:lnTo>
                    <a:pt x="2583" y="1199"/>
                  </a:lnTo>
                  <a:lnTo>
                    <a:pt x="2626" y="1168"/>
                  </a:lnTo>
                  <a:lnTo>
                    <a:pt x="2667" y="1133"/>
                  </a:lnTo>
                  <a:lnTo>
                    <a:pt x="2706" y="1093"/>
                  </a:lnTo>
                  <a:lnTo>
                    <a:pt x="2742" y="1050"/>
                  </a:lnTo>
                  <a:lnTo>
                    <a:pt x="2775" y="1004"/>
                  </a:lnTo>
                  <a:lnTo>
                    <a:pt x="2805" y="955"/>
                  </a:lnTo>
                  <a:lnTo>
                    <a:pt x="2830" y="903"/>
                  </a:lnTo>
                  <a:lnTo>
                    <a:pt x="2851" y="847"/>
                  </a:lnTo>
                  <a:lnTo>
                    <a:pt x="2867" y="790"/>
                  </a:lnTo>
                  <a:lnTo>
                    <a:pt x="2877" y="731"/>
                  </a:lnTo>
                  <a:lnTo>
                    <a:pt x="2881" y="669"/>
                  </a:lnTo>
                  <a:lnTo>
                    <a:pt x="2877" y="605"/>
                  </a:lnTo>
                  <a:lnTo>
                    <a:pt x="2867" y="5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userDrawn="1"/>
          </p:nvSpPr>
          <p:spPr bwMode="auto">
            <a:xfrm>
              <a:off x="805" y="3116"/>
              <a:ext cx="29" cy="164"/>
            </a:xfrm>
            <a:custGeom>
              <a:avLst/>
              <a:gdLst>
                <a:gd name="T0" fmla="*/ 149 w 149"/>
                <a:gd name="T1" fmla="*/ 0 h 822"/>
                <a:gd name="T2" fmla="*/ 0 w 149"/>
                <a:gd name="T3" fmla="*/ 0 h 822"/>
                <a:gd name="T4" fmla="*/ 0 w 149"/>
                <a:gd name="T5" fmla="*/ 665 h 822"/>
                <a:gd name="T6" fmla="*/ 1 w 149"/>
                <a:gd name="T7" fmla="*/ 691 h 822"/>
                <a:gd name="T8" fmla="*/ 6 w 149"/>
                <a:gd name="T9" fmla="*/ 714 h 822"/>
                <a:gd name="T10" fmla="*/ 13 w 149"/>
                <a:gd name="T11" fmla="*/ 738 h 822"/>
                <a:gd name="T12" fmla="*/ 26 w 149"/>
                <a:gd name="T13" fmla="*/ 759 h 822"/>
                <a:gd name="T14" fmla="*/ 40 w 149"/>
                <a:gd name="T15" fmla="*/ 777 h 822"/>
                <a:gd name="T16" fmla="*/ 60 w 149"/>
                <a:gd name="T17" fmla="*/ 793 h 822"/>
                <a:gd name="T18" fmla="*/ 85 w 149"/>
                <a:gd name="T19" fmla="*/ 806 h 822"/>
                <a:gd name="T20" fmla="*/ 115 w 149"/>
                <a:gd name="T21" fmla="*/ 816 h 822"/>
                <a:gd name="T22" fmla="*/ 149 w 149"/>
                <a:gd name="T23" fmla="*/ 822 h 822"/>
                <a:gd name="T24" fmla="*/ 149 w 149"/>
                <a:gd name="T25"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822">
                  <a:moveTo>
                    <a:pt x="149" y="0"/>
                  </a:moveTo>
                  <a:lnTo>
                    <a:pt x="0" y="0"/>
                  </a:lnTo>
                  <a:lnTo>
                    <a:pt x="0" y="665"/>
                  </a:lnTo>
                  <a:lnTo>
                    <a:pt x="1" y="691"/>
                  </a:lnTo>
                  <a:lnTo>
                    <a:pt x="6" y="714"/>
                  </a:lnTo>
                  <a:lnTo>
                    <a:pt x="13" y="738"/>
                  </a:lnTo>
                  <a:lnTo>
                    <a:pt x="26" y="759"/>
                  </a:lnTo>
                  <a:lnTo>
                    <a:pt x="40" y="777"/>
                  </a:lnTo>
                  <a:lnTo>
                    <a:pt x="60" y="793"/>
                  </a:lnTo>
                  <a:lnTo>
                    <a:pt x="85" y="806"/>
                  </a:lnTo>
                  <a:lnTo>
                    <a:pt x="115" y="816"/>
                  </a:lnTo>
                  <a:lnTo>
                    <a:pt x="149" y="82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userDrawn="1"/>
          </p:nvSpPr>
          <p:spPr bwMode="auto">
            <a:xfrm>
              <a:off x="449" y="3164"/>
              <a:ext cx="30" cy="118"/>
            </a:xfrm>
            <a:custGeom>
              <a:avLst/>
              <a:gdLst>
                <a:gd name="T0" fmla="*/ 150 w 150"/>
                <a:gd name="T1" fmla="*/ 0 h 590"/>
                <a:gd name="T2" fmla="*/ 0 w 150"/>
                <a:gd name="T3" fmla="*/ 0 h 590"/>
                <a:gd name="T4" fmla="*/ 0 w 150"/>
                <a:gd name="T5" fmla="*/ 434 h 590"/>
                <a:gd name="T6" fmla="*/ 2 w 150"/>
                <a:gd name="T7" fmla="*/ 460 h 590"/>
                <a:gd name="T8" fmla="*/ 5 w 150"/>
                <a:gd name="T9" fmla="*/ 484 h 590"/>
                <a:gd name="T10" fmla="*/ 14 w 150"/>
                <a:gd name="T11" fmla="*/ 507 h 590"/>
                <a:gd name="T12" fmla="*/ 25 w 150"/>
                <a:gd name="T13" fmla="*/ 528 h 590"/>
                <a:gd name="T14" fmla="*/ 41 w 150"/>
                <a:gd name="T15" fmla="*/ 547 h 590"/>
                <a:gd name="T16" fmla="*/ 61 w 150"/>
                <a:gd name="T17" fmla="*/ 563 h 590"/>
                <a:gd name="T18" fmla="*/ 86 w 150"/>
                <a:gd name="T19" fmla="*/ 575 h 590"/>
                <a:gd name="T20" fmla="*/ 115 w 150"/>
                <a:gd name="T21" fmla="*/ 585 h 590"/>
                <a:gd name="T22" fmla="*/ 150 w 150"/>
                <a:gd name="T23" fmla="*/ 590 h 590"/>
                <a:gd name="T24" fmla="*/ 150 w 150"/>
                <a:gd name="T25"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590">
                  <a:moveTo>
                    <a:pt x="150" y="0"/>
                  </a:moveTo>
                  <a:lnTo>
                    <a:pt x="0" y="0"/>
                  </a:lnTo>
                  <a:lnTo>
                    <a:pt x="0" y="434"/>
                  </a:lnTo>
                  <a:lnTo>
                    <a:pt x="2" y="460"/>
                  </a:lnTo>
                  <a:lnTo>
                    <a:pt x="5" y="484"/>
                  </a:lnTo>
                  <a:lnTo>
                    <a:pt x="14" y="507"/>
                  </a:lnTo>
                  <a:lnTo>
                    <a:pt x="25" y="528"/>
                  </a:lnTo>
                  <a:lnTo>
                    <a:pt x="41" y="547"/>
                  </a:lnTo>
                  <a:lnTo>
                    <a:pt x="61" y="563"/>
                  </a:lnTo>
                  <a:lnTo>
                    <a:pt x="86" y="575"/>
                  </a:lnTo>
                  <a:lnTo>
                    <a:pt x="115" y="585"/>
                  </a:lnTo>
                  <a:lnTo>
                    <a:pt x="150" y="590"/>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userDrawn="1"/>
          </p:nvSpPr>
          <p:spPr bwMode="auto">
            <a:xfrm>
              <a:off x="449" y="3120"/>
              <a:ext cx="30" cy="2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623" y="3133"/>
              <a:ext cx="52" cy="148"/>
            </a:xfrm>
            <a:custGeom>
              <a:avLst/>
              <a:gdLst>
                <a:gd name="T0" fmla="*/ 172 w 260"/>
                <a:gd name="T1" fmla="*/ 743 h 743"/>
                <a:gd name="T2" fmla="*/ 139 w 260"/>
                <a:gd name="T3" fmla="*/ 740 h 743"/>
                <a:gd name="T4" fmla="*/ 108 w 260"/>
                <a:gd name="T5" fmla="*/ 733 h 743"/>
                <a:gd name="T6" fmla="*/ 82 w 260"/>
                <a:gd name="T7" fmla="*/ 722 h 743"/>
                <a:gd name="T8" fmla="*/ 59 w 260"/>
                <a:gd name="T9" fmla="*/ 708 h 743"/>
                <a:gd name="T10" fmla="*/ 41 w 260"/>
                <a:gd name="T11" fmla="*/ 691 h 743"/>
                <a:gd name="T12" fmla="*/ 26 w 260"/>
                <a:gd name="T13" fmla="*/ 670 h 743"/>
                <a:gd name="T14" fmla="*/ 15 w 260"/>
                <a:gd name="T15" fmla="*/ 649 h 743"/>
                <a:gd name="T16" fmla="*/ 6 w 260"/>
                <a:gd name="T17" fmla="*/ 625 h 743"/>
                <a:gd name="T18" fmla="*/ 3 w 260"/>
                <a:gd name="T19" fmla="*/ 601 h 743"/>
                <a:gd name="T20" fmla="*/ 0 w 260"/>
                <a:gd name="T21" fmla="*/ 576 h 743"/>
                <a:gd name="T22" fmla="*/ 0 w 260"/>
                <a:gd name="T23" fmla="*/ 0 h 743"/>
                <a:gd name="T24" fmla="*/ 149 w 260"/>
                <a:gd name="T25" fmla="*/ 0 h 743"/>
                <a:gd name="T26" fmla="*/ 149 w 260"/>
                <a:gd name="T27" fmla="*/ 159 h 743"/>
                <a:gd name="T28" fmla="*/ 260 w 260"/>
                <a:gd name="T29" fmla="*/ 159 h 743"/>
                <a:gd name="T30" fmla="*/ 260 w 260"/>
                <a:gd name="T31" fmla="*/ 278 h 743"/>
                <a:gd name="T32" fmla="*/ 149 w 260"/>
                <a:gd name="T33" fmla="*/ 278 h 743"/>
                <a:gd name="T34" fmla="*/ 149 w 260"/>
                <a:gd name="T35" fmla="*/ 567 h 743"/>
                <a:gd name="T36" fmla="*/ 151 w 260"/>
                <a:gd name="T37" fmla="*/ 586 h 743"/>
                <a:gd name="T38" fmla="*/ 156 w 260"/>
                <a:gd name="T39" fmla="*/ 599 h 743"/>
                <a:gd name="T40" fmla="*/ 166 w 260"/>
                <a:gd name="T41" fmla="*/ 611 h 743"/>
                <a:gd name="T42" fmla="*/ 181 w 260"/>
                <a:gd name="T43" fmla="*/ 617 h 743"/>
                <a:gd name="T44" fmla="*/ 199 w 260"/>
                <a:gd name="T45" fmla="*/ 619 h 743"/>
                <a:gd name="T46" fmla="*/ 260 w 260"/>
                <a:gd name="T47" fmla="*/ 619 h 743"/>
                <a:gd name="T48" fmla="*/ 260 w 260"/>
                <a:gd name="T49" fmla="*/ 743 h 743"/>
                <a:gd name="T50" fmla="*/ 172 w 260"/>
                <a:gd name="T51" fmla="*/ 7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743">
                  <a:moveTo>
                    <a:pt x="172" y="743"/>
                  </a:moveTo>
                  <a:lnTo>
                    <a:pt x="139" y="740"/>
                  </a:lnTo>
                  <a:lnTo>
                    <a:pt x="108" y="733"/>
                  </a:lnTo>
                  <a:lnTo>
                    <a:pt x="82" y="722"/>
                  </a:lnTo>
                  <a:lnTo>
                    <a:pt x="59" y="708"/>
                  </a:lnTo>
                  <a:lnTo>
                    <a:pt x="41" y="691"/>
                  </a:lnTo>
                  <a:lnTo>
                    <a:pt x="26" y="670"/>
                  </a:lnTo>
                  <a:lnTo>
                    <a:pt x="15" y="649"/>
                  </a:lnTo>
                  <a:lnTo>
                    <a:pt x="6" y="625"/>
                  </a:lnTo>
                  <a:lnTo>
                    <a:pt x="3" y="601"/>
                  </a:lnTo>
                  <a:lnTo>
                    <a:pt x="0" y="576"/>
                  </a:lnTo>
                  <a:lnTo>
                    <a:pt x="0" y="0"/>
                  </a:lnTo>
                  <a:lnTo>
                    <a:pt x="149" y="0"/>
                  </a:lnTo>
                  <a:lnTo>
                    <a:pt x="149" y="159"/>
                  </a:lnTo>
                  <a:lnTo>
                    <a:pt x="260" y="159"/>
                  </a:lnTo>
                  <a:lnTo>
                    <a:pt x="260" y="278"/>
                  </a:lnTo>
                  <a:lnTo>
                    <a:pt x="149" y="278"/>
                  </a:lnTo>
                  <a:lnTo>
                    <a:pt x="149" y="567"/>
                  </a:lnTo>
                  <a:lnTo>
                    <a:pt x="151" y="586"/>
                  </a:lnTo>
                  <a:lnTo>
                    <a:pt x="156" y="599"/>
                  </a:lnTo>
                  <a:lnTo>
                    <a:pt x="166" y="611"/>
                  </a:lnTo>
                  <a:lnTo>
                    <a:pt x="181" y="617"/>
                  </a:lnTo>
                  <a:lnTo>
                    <a:pt x="199" y="619"/>
                  </a:lnTo>
                  <a:lnTo>
                    <a:pt x="260" y="619"/>
                  </a:lnTo>
                  <a:lnTo>
                    <a:pt x="260" y="743"/>
                  </a:lnTo>
                  <a:lnTo>
                    <a:pt x="172" y="7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userDrawn="1"/>
          </p:nvSpPr>
          <p:spPr bwMode="auto">
            <a:xfrm>
              <a:off x="683" y="3162"/>
              <a:ext cx="104" cy="121"/>
            </a:xfrm>
            <a:custGeom>
              <a:avLst/>
              <a:gdLst>
                <a:gd name="T0" fmla="*/ 150 w 523"/>
                <a:gd name="T1" fmla="*/ 375 h 604"/>
                <a:gd name="T2" fmla="*/ 167 w 523"/>
                <a:gd name="T3" fmla="*/ 423 h 604"/>
                <a:gd name="T4" fmla="*/ 200 w 523"/>
                <a:gd name="T5" fmla="*/ 458 h 604"/>
                <a:gd name="T6" fmla="*/ 250 w 523"/>
                <a:gd name="T7" fmla="*/ 476 h 604"/>
                <a:gd name="T8" fmla="*/ 309 w 523"/>
                <a:gd name="T9" fmla="*/ 478 h 604"/>
                <a:gd name="T10" fmla="*/ 357 w 523"/>
                <a:gd name="T11" fmla="*/ 465 h 604"/>
                <a:gd name="T12" fmla="*/ 396 w 523"/>
                <a:gd name="T13" fmla="*/ 440 h 604"/>
                <a:gd name="T14" fmla="*/ 506 w 523"/>
                <a:gd name="T15" fmla="*/ 511 h 604"/>
                <a:gd name="T16" fmla="*/ 461 w 523"/>
                <a:gd name="T17" fmla="*/ 549 h 604"/>
                <a:gd name="T18" fmla="*/ 411 w 523"/>
                <a:gd name="T19" fmla="*/ 579 h 604"/>
                <a:gd name="T20" fmla="*/ 351 w 523"/>
                <a:gd name="T21" fmla="*/ 598 h 604"/>
                <a:gd name="T22" fmla="*/ 278 w 523"/>
                <a:gd name="T23" fmla="*/ 604 h 604"/>
                <a:gd name="T24" fmla="*/ 218 w 523"/>
                <a:gd name="T25" fmla="*/ 599 h 604"/>
                <a:gd name="T26" fmla="*/ 161 w 523"/>
                <a:gd name="T27" fmla="*/ 584 h 604"/>
                <a:gd name="T28" fmla="*/ 109 w 523"/>
                <a:gd name="T29" fmla="*/ 555 h 604"/>
                <a:gd name="T30" fmla="*/ 65 w 523"/>
                <a:gd name="T31" fmla="*/ 515 h 604"/>
                <a:gd name="T32" fmla="*/ 31 w 523"/>
                <a:gd name="T33" fmla="*/ 460 h 604"/>
                <a:gd name="T34" fmla="*/ 9 w 523"/>
                <a:gd name="T35" fmla="*/ 389 h 604"/>
                <a:gd name="T36" fmla="*/ 0 w 523"/>
                <a:gd name="T37" fmla="*/ 301 h 604"/>
                <a:gd name="T38" fmla="*/ 10 w 523"/>
                <a:gd name="T39" fmla="*/ 212 h 604"/>
                <a:gd name="T40" fmla="*/ 37 w 523"/>
                <a:gd name="T41" fmla="*/ 138 h 604"/>
                <a:gd name="T42" fmla="*/ 79 w 523"/>
                <a:gd name="T43" fmla="*/ 78 h 604"/>
                <a:gd name="T44" fmla="*/ 135 w 523"/>
                <a:gd name="T45" fmla="*/ 35 h 604"/>
                <a:gd name="T46" fmla="*/ 200 w 523"/>
                <a:gd name="T47" fmla="*/ 9 h 604"/>
                <a:gd name="T48" fmla="*/ 275 w 523"/>
                <a:gd name="T49" fmla="*/ 0 h 604"/>
                <a:gd name="T50" fmla="*/ 354 w 523"/>
                <a:gd name="T51" fmla="*/ 11 h 604"/>
                <a:gd name="T52" fmla="*/ 419 w 523"/>
                <a:gd name="T53" fmla="*/ 46 h 604"/>
                <a:gd name="T54" fmla="*/ 469 w 523"/>
                <a:gd name="T55" fmla="*/ 99 h 604"/>
                <a:gd name="T56" fmla="*/ 503 w 523"/>
                <a:gd name="T57" fmla="*/ 168 h 604"/>
                <a:gd name="T58" fmla="*/ 521 w 523"/>
                <a:gd name="T59" fmla="*/ 250 h 604"/>
                <a:gd name="T60" fmla="*/ 523 w 523"/>
                <a:gd name="T61" fmla="*/ 348 h 604"/>
                <a:gd name="T62" fmla="*/ 268 w 523"/>
                <a:gd name="T63" fmla="*/ 123 h 604"/>
                <a:gd name="T64" fmla="*/ 214 w 523"/>
                <a:gd name="T65" fmla="*/ 134 h 604"/>
                <a:gd name="T66" fmla="*/ 174 w 523"/>
                <a:gd name="T67" fmla="*/ 164 h 604"/>
                <a:gd name="T68" fmla="*/ 155 w 523"/>
                <a:gd name="T69" fmla="*/ 203 h 604"/>
                <a:gd name="T70" fmla="*/ 147 w 523"/>
                <a:gd name="T71" fmla="*/ 248 h 604"/>
                <a:gd name="T72" fmla="*/ 373 w 523"/>
                <a:gd name="T73" fmla="*/ 227 h 604"/>
                <a:gd name="T74" fmla="*/ 364 w 523"/>
                <a:gd name="T75" fmla="*/ 187 h 604"/>
                <a:gd name="T76" fmla="*/ 344 w 523"/>
                <a:gd name="T77" fmla="*/ 154 h 604"/>
                <a:gd name="T78" fmla="*/ 312 w 523"/>
                <a:gd name="T79" fmla="*/ 130 h 604"/>
                <a:gd name="T80" fmla="*/ 268 w 523"/>
                <a:gd name="T81" fmla="*/ 12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3" h="604">
                  <a:moveTo>
                    <a:pt x="147" y="348"/>
                  </a:moveTo>
                  <a:lnTo>
                    <a:pt x="150" y="375"/>
                  </a:lnTo>
                  <a:lnTo>
                    <a:pt x="157" y="401"/>
                  </a:lnTo>
                  <a:lnTo>
                    <a:pt x="167" y="423"/>
                  </a:lnTo>
                  <a:lnTo>
                    <a:pt x="182" y="442"/>
                  </a:lnTo>
                  <a:lnTo>
                    <a:pt x="200" y="458"/>
                  </a:lnTo>
                  <a:lnTo>
                    <a:pt x="223" y="469"/>
                  </a:lnTo>
                  <a:lnTo>
                    <a:pt x="250" y="476"/>
                  </a:lnTo>
                  <a:lnTo>
                    <a:pt x="279" y="479"/>
                  </a:lnTo>
                  <a:lnTo>
                    <a:pt x="309" y="478"/>
                  </a:lnTo>
                  <a:lnTo>
                    <a:pt x="335" y="473"/>
                  </a:lnTo>
                  <a:lnTo>
                    <a:pt x="357" y="465"/>
                  </a:lnTo>
                  <a:lnTo>
                    <a:pt x="377" y="455"/>
                  </a:lnTo>
                  <a:lnTo>
                    <a:pt x="396" y="440"/>
                  </a:lnTo>
                  <a:lnTo>
                    <a:pt x="414" y="423"/>
                  </a:lnTo>
                  <a:lnTo>
                    <a:pt x="506" y="511"/>
                  </a:lnTo>
                  <a:lnTo>
                    <a:pt x="484" y="532"/>
                  </a:lnTo>
                  <a:lnTo>
                    <a:pt x="461" y="549"/>
                  </a:lnTo>
                  <a:lnTo>
                    <a:pt x="437" y="565"/>
                  </a:lnTo>
                  <a:lnTo>
                    <a:pt x="411" y="579"/>
                  </a:lnTo>
                  <a:lnTo>
                    <a:pt x="382" y="590"/>
                  </a:lnTo>
                  <a:lnTo>
                    <a:pt x="351" y="598"/>
                  </a:lnTo>
                  <a:lnTo>
                    <a:pt x="317" y="602"/>
                  </a:lnTo>
                  <a:lnTo>
                    <a:pt x="278" y="604"/>
                  </a:lnTo>
                  <a:lnTo>
                    <a:pt x="247" y="602"/>
                  </a:lnTo>
                  <a:lnTo>
                    <a:pt x="218" y="599"/>
                  </a:lnTo>
                  <a:lnTo>
                    <a:pt x="189" y="593"/>
                  </a:lnTo>
                  <a:lnTo>
                    <a:pt x="161" y="584"/>
                  </a:lnTo>
                  <a:lnTo>
                    <a:pt x="135" y="572"/>
                  </a:lnTo>
                  <a:lnTo>
                    <a:pt x="109" y="555"/>
                  </a:lnTo>
                  <a:lnTo>
                    <a:pt x="87" y="537"/>
                  </a:lnTo>
                  <a:lnTo>
                    <a:pt x="65" y="515"/>
                  </a:lnTo>
                  <a:lnTo>
                    <a:pt x="47" y="489"/>
                  </a:lnTo>
                  <a:lnTo>
                    <a:pt x="31" y="460"/>
                  </a:lnTo>
                  <a:lnTo>
                    <a:pt x="19" y="427"/>
                  </a:lnTo>
                  <a:lnTo>
                    <a:pt x="9" y="389"/>
                  </a:lnTo>
                  <a:lnTo>
                    <a:pt x="2" y="348"/>
                  </a:lnTo>
                  <a:lnTo>
                    <a:pt x="0" y="301"/>
                  </a:lnTo>
                  <a:lnTo>
                    <a:pt x="2" y="255"/>
                  </a:lnTo>
                  <a:lnTo>
                    <a:pt x="10" y="212"/>
                  </a:lnTo>
                  <a:lnTo>
                    <a:pt x="21" y="173"/>
                  </a:lnTo>
                  <a:lnTo>
                    <a:pt x="37" y="138"/>
                  </a:lnTo>
                  <a:lnTo>
                    <a:pt x="57" y="107"/>
                  </a:lnTo>
                  <a:lnTo>
                    <a:pt x="79" y="78"/>
                  </a:lnTo>
                  <a:lnTo>
                    <a:pt x="105" y="55"/>
                  </a:lnTo>
                  <a:lnTo>
                    <a:pt x="135" y="35"/>
                  </a:lnTo>
                  <a:lnTo>
                    <a:pt x="166" y="20"/>
                  </a:lnTo>
                  <a:lnTo>
                    <a:pt x="200" y="9"/>
                  </a:lnTo>
                  <a:lnTo>
                    <a:pt x="236" y="3"/>
                  </a:lnTo>
                  <a:lnTo>
                    <a:pt x="275" y="0"/>
                  </a:lnTo>
                  <a:lnTo>
                    <a:pt x="315" y="3"/>
                  </a:lnTo>
                  <a:lnTo>
                    <a:pt x="354" y="11"/>
                  </a:lnTo>
                  <a:lnTo>
                    <a:pt x="388" y="26"/>
                  </a:lnTo>
                  <a:lnTo>
                    <a:pt x="419" y="46"/>
                  </a:lnTo>
                  <a:lnTo>
                    <a:pt x="446" y="71"/>
                  </a:lnTo>
                  <a:lnTo>
                    <a:pt x="469" y="99"/>
                  </a:lnTo>
                  <a:lnTo>
                    <a:pt x="488" y="133"/>
                  </a:lnTo>
                  <a:lnTo>
                    <a:pt x="503" y="168"/>
                  </a:lnTo>
                  <a:lnTo>
                    <a:pt x="514" y="208"/>
                  </a:lnTo>
                  <a:lnTo>
                    <a:pt x="521" y="250"/>
                  </a:lnTo>
                  <a:lnTo>
                    <a:pt x="523" y="295"/>
                  </a:lnTo>
                  <a:lnTo>
                    <a:pt x="523" y="348"/>
                  </a:lnTo>
                  <a:lnTo>
                    <a:pt x="147" y="348"/>
                  </a:lnTo>
                  <a:close/>
                  <a:moveTo>
                    <a:pt x="268" y="123"/>
                  </a:moveTo>
                  <a:lnTo>
                    <a:pt x="239" y="125"/>
                  </a:lnTo>
                  <a:lnTo>
                    <a:pt x="214" y="134"/>
                  </a:lnTo>
                  <a:lnTo>
                    <a:pt x="192" y="146"/>
                  </a:lnTo>
                  <a:lnTo>
                    <a:pt x="174" y="164"/>
                  </a:lnTo>
                  <a:lnTo>
                    <a:pt x="162" y="183"/>
                  </a:lnTo>
                  <a:lnTo>
                    <a:pt x="155" y="203"/>
                  </a:lnTo>
                  <a:lnTo>
                    <a:pt x="150" y="224"/>
                  </a:lnTo>
                  <a:lnTo>
                    <a:pt x="147" y="248"/>
                  </a:lnTo>
                  <a:lnTo>
                    <a:pt x="376" y="248"/>
                  </a:lnTo>
                  <a:lnTo>
                    <a:pt x="373" y="227"/>
                  </a:lnTo>
                  <a:lnTo>
                    <a:pt x="370" y="206"/>
                  </a:lnTo>
                  <a:lnTo>
                    <a:pt x="364" y="187"/>
                  </a:lnTo>
                  <a:lnTo>
                    <a:pt x="355" y="168"/>
                  </a:lnTo>
                  <a:lnTo>
                    <a:pt x="344" y="154"/>
                  </a:lnTo>
                  <a:lnTo>
                    <a:pt x="329" y="140"/>
                  </a:lnTo>
                  <a:lnTo>
                    <a:pt x="312" y="130"/>
                  </a:lnTo>
                  <a:lnTo>
                    <a:pt x="292" y="124"/>
                  </a:lnTo>
                  <a:lnTo>
                    <a:pt x="268"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p:cNvSpPr>
            <p:nvPr userDrawn="1"/>
          </p:nvSpPr>
          <p:spPr bwMode="auto">
            <a:xfrm>
              <a:off x="505" y="3164"/>
              <a:ext cx="96" cy="117"/>
            </a:xfrm>
            <a:custGeom>
              <a:avLst/>
              <a:gdLst>
                <a:gd name="T0" fmla="*/ 270 w 480"/>
                <a:gd name="T1" fmla="*/ 119 h 585"/>
                <a:gd name="T2" fmla="*/ 290 w 480"/>
                <a:gd name="T3" fmla="*/ 121 h 585"/>
                <a:gd name="T4" fmla="*/ 306 w 480"/>
                <a:gd name="T5" fmla="*/ 126 h 585"/>
                <a:gd name="T6" fmla="*/ 317 w 480"/>
                <a:gd name="T7" fmla="*/ 135 h 585"/>
                <a:gd name="T8" fmla="*/ 325 w 480"/>
                <a:gd name="T9" fmla="*/ 146 h 585"/>
                <a:gd name="T10" fmla="*/ 330 w 480"/>
                <a:gd name="T11" fmla="*/ 160 h 585"/>
                <a:gd name="T12" fmla="*/ 332 w 480"/>
                <a:gd name="T13" fmla="*/ 176 h 585"/>
                <a:gd name="T14" fmla="*/ 332 w 480"/>
                <a:gd name="T15" fmla="*/ 585 h 585"/>
                <a:gd name="T16" fmla="*/ 480 w 480"/>
                <a:gd name="T17" fmla="*/ 585 h 585"/>
                <a:gd name="T18" fmla="*/ 480 w 480"/>
                <a:gd name="T19" fmla="*/ 175 h 585"/>
                <a:gd name="T20" fmla="*/ 479 w 480"/>
                <a:gd name="T21" fmla="*/ 152 h 585"/>
                <a:gd name="T22" fmla="*/ 475 w 480"/>
                <a:gd name="T23" fmla="*/ 129 h 585"/>
                <a:gd name="T24" fmla="*/ 469 w 480"/>
                <a:gd name="T25" fmla="*/ 107 h 585"/>
                <a:gd name="T26" fmla="*/ 460 w 480"/>
                <a:gd name="T27" fmla="*/ 86 h 585"/>
                <a:gd name="T28" fmla="*/ 448 w 480"/>
                <a:gd name="T29" fmla="*/ 66 h 585"/>
                <a:gd name="T30" fmla="*/ 433 w 480"/>
                <a:gd name="T31" fmla="*/ 47 h 585"/>
                <a:gd name="T32" fmla="*/ 416 w 480"/>
                <a:gd name="T33" fmla="*/ 31 h 585"/>
                <a:gd name="T34" fmla="*/ 393 w 480"/>
                <a:gd name="T35" fmla="*/ 19 h 585"/>
                <a:gd name="T36" fmla="*/ 369 w 480"/>
                <a:gd name="T37" fmla="*/ 9 h 585"/>
                <a:gd name="T38" fmla="*/ 339 w 480"/>
                <a:gd name="T39" fmla="*/ 3 h 585"/>
                <a:gd name="T40" fmla="*/ 306 w 480"/>
                <a:gd name="T41" fmla="*/ 0 h 585"/>
                <a:gd name="T42" fmla="*/ 0 w 480"/>
                <a:gd name="T43" fmla="*/ 0 h 585"/>
                <a:gd name="T44" fmla="*/ 0 w 480"/>
                <a:gd name="T45" fmla="*/ 585 h 585"/>
                <a:gd name="T46" fmla="*/ 147 w 480"/>
                <a:gd name="T47" fmla="*/ 585 h 585"/>
                <a:gd name="T48" fmla="*/ 147 w 480"/>
                <a:gd name="T49" fmla="*/ 119 h 585"/>
                <a:gd name="T50" fmla="*/ 270 w 480"/>
                <a:gd name="T51" fmla="*/ 119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85">
                  <a:moveTo>
                    <a:pt x="270" y="119"/>
                  </a:moveTo>
                  <a:lnTo>
                    <a:pt x="290" y="121"/>
                  </a:lnTo>
                  <a:lnTo>
                    <a:pt x="306" y="126"/>
                  </a:lnTo>
                  <a:lnTo>
                    <a:pt x="317" y="135"/>
                  </a:lnTo>
                  <a:lnTo>
                    <a:pt x="325" y="146"/>
                  </a:lnTo>
                  <a:lnTo>
                    <a:pt x="330" y="160"/>
                  </a:lnTo>
                  <a:lnTo>
                    <a:pt x="332" y="176"/>
                  </a:lnTo>
                  <a:lnTo>
                    <a:pt x="332" y="585"/>
                  </a:lnTo>
                  <a:lnTo>
                    <a:pt x="480" y="585"/>
                  </a:lnTo>
                  <a:lnTo>
                    <a:pt x="480" y="175"/>
                  </a:lnTo>
                  <a:lnTo>
                    <a:pt x="479" y="152"/>
                  </a:lnTo>
                  <a:lnTo>
                    <a:pt x="475" y="129"/>
                  </a:lnTo>
                  <a:lnTo>
                    <a:pt x="469" y="107"/>
                  </a:lnTo>
                  <a:lnTo>
                    <a:pt x="460" y="86"/>
                  </a:lnTo>
                  <a:lnTo>
                    <a:pt x="448" y="66"/>
                  </a:lnTo>
                  <a:lnTo>
                    <a:pt x="433" y="47"/>
                  </a:lnTo>
                  <a:lnTo>
                    <a:pt x="416" y="31"/>
                  </a:lnTo>
                  <a:lnTo>
                    <a:pt x="393" y="19"/>
                  </a:lnTo>
                  <a:lnTo>
                    <a:pt x="369" y="9"/>
                  </a:lnTo>
                  <a:lnTo>
                    <a:pt x="339" y="3"/>
                  </a:lnTo>
                  <a:lnTo>
                    <a:pt x="306" y="0"/>
                  </a:lnTo>
                  <a:lnTo>
                    <a:pt x="0" y="0"/>
                  </a:lnTo>
                  <a:lnTo>
                    <a:pt x="0" y="585"/>
                  </a:lnTo>
                  <a:lnTo>
                    <a:pt x="147" y="585"/>
                  </a:lnTo>
                  <a:lnTo>
                    <a:pt x="147" y="119"/>
                  </a:lnTo>
                  <a:lnTo>
                    <a:pt x="27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userDrawn="1"/>
          </p:nvSpPr>
          <p:spPr bwMode="auto">
            <a:xfrm>
              <a:off x="855" y="3116"/>
              <a:ext cx="23" cy="24"/>
            </a:xfrm>
            <a:custGeom>
              <a:avLst/>
              <a:gdLst>
                <a:gd name="T0" fmla="*/ 39 w 118"/>
                <a:gd name="T1" fmla="*/ 116 h 120"/>
                <a:gd name="T2" fmla="*/ 11 w 118"/>
                <a:gd name="T3" fmla="*/ 95 h 120"/>
                <a:gd name="T4" fmla="*/ 0 w 118"/>
                <a:gd name="T5" fmla="*/ 59 h 120"/>
                <a:gd name="T6" fmla="*/ 11 w 118"/>
                <a:gd name="T7" fmla="*/ 24 h 120"/>
                <a:gd name="T8" fmla="*/ 39 w 118"/>
                <a:gd name="T9" fmla="*/ 3 h 120"/>
                <a:gd name="T10" fmla="*/ 78 w 118"/>
                <a:gd name="T11" fmla="*/ 3 h 120"/>
                <a:gd name="T12" fmla="*/ 106 w 118"/>
                <a:gd name="T13" fmla="*/ 24 h 120"/>
                <a:gd name="T14" fmla="*/ 118 w 118"/>
                <a:gd name="T15" fmla="*/ 59 h 120"/>
                <a:gd name="T16" fmla="*/ 106 w 118"/>
                <a:gd name="T17" fmla="*/ 95 h 120"/>
                <a:gd name="T18" fmla="*/ 78 w 118"/>
                <a:gd name="T19" fmla="*/ 116 h 120"/>
                <a:gd name="T20" fmla="*/ 58 w 118"/>
                <a:gd name="T21" fmla="*/ 10 h 120"/>
                <a:gd name="T22" fmla="*/ 29 w 118"/>
                <a:gd name="T23" fmla="*/ 19 h 120"/>
                <a:gd name="T24" fmla="*/ 12 w 118"/>
                <a:gd name="T25" fmla="*/ 44 h 120"/>
                <a:gd name="T26" fmla="*/ 12 w 118"/>
                <a:gd name="T27" fmla="*/ 75 h 120"/>
                <a:gd name="T28" fmla="*/ 29 w 118"/>
                <a:gd name="T29" fmla="*/ 100 h 120"/>
                <a:gd name="T30" fmla="*/ 58 w 118"/>
                <a:gd name="T31" fmla="*/ 108 h 120"/>
                <a:gd name="T32" fmla="*/ 88 w 118"/>
                <a:gd name="T33" fmla="*/ 100 h 120"/>
                <a:gd name="T34" fmla="*/ 106 w 118"/>
                <a:gd name="T35" fmla="*/ 75 h 120"/>
                <a:gd name="T36" fmla="*/ 106 w 118"/>
                <a:gd name="T37" fmla="*/ 44 h 120"/>
                <a:gd name="T38" fmla="*/ 88 w 118"/>
                <a:gd name="T39" fmla="*/ 19 h 120"/>
                <a:gd name="T40" fmla="*/ 58 w 118"/>
                <a:gd name="T41" fmla="*/ 10 h 120"/>
                <a:gd name="T42" fmla="*/ 74 w 118"/>
                <a:gd name="T43" fmla="*/ 95 h 120"/>
                <a:gd name="T44" fmla="*/ 71 w 118"/>
                <a:gd name="T45" fmla="*/ 94 h 120"/>
                <a:gd name="T46" fmla="*/ 55 w 118"/>
                <a:gd name="T47" fmla="*/ 68 h 120"/>
                <a:gd name="T48" fmla="*/ 48 w 118"/>
                <a:gd name="T49" fmla="*/ 66 h 120"/>
                <a:gd name="T50" fmla="*/ 47 w 118"/>
                <a:gd name="T51" fmla="*/ 94 h 120"/>
                <a:gd name="T52" fmla="*/ 45 w 118"/>
                <a:gd name="T53" fmla="*/ 95 h 120"/>
                <a:gd name="T54" fmla="*/ 33 w 118"/>
                <a:gd name="T55" fmla="*/ 95 h 120"/>
                <a:gd name="T56" fmla="*/ 32 w 118"/>
                <a:gd name="T57" fmla="*/ 92 h 120"/>
                <a:gd name="T58" fmla="*/ 33 w 118"/>
                <a:gd name="T59" fmla="*/ 26 h 120"/>
                <a:gd name="T60" fmla="*/ 37 w 118"/>
                <a:gd name="T61" fmla="*/ 23 h 120"/>
                <a:gd name="T62" fmla="*/ 45 w 118"/>
                <a:gd name="T63" fmla="*/ 22 h 120"/>
                <a:gd name="T64" fmla="*/ 55 w 118"/>
                <a:gd name="T65" fmla="*/ 22 h 120"/>
                <a:gd name="T66" fmla="*/ 76 w 118"/>
                <a:gd name="T67" fmla="*/ 27 h 120"/>
                <a:gd name="T68" fmla="*/ 85 w 118"/>
                <a:gd name="T69" fmla="*/ 44 h 120"/>
                <a:gd name="T70" fmla="*/ 84 w 118"/>
                <a:gd name="T71" fmla="*/ 52 h 120"/>
                <a:gd name="T72" fmla="*/ 79 w 118"/>
                <a:gd name="T73" fmla="*/ 60 h 120"/>
                <a:gd name="T74" fmla="*/ 71 w 118"/>
                <a:gd name="T75" fmla="*/ 64 h 120"/>
                <a:gd name="T76" fmla="*/ 88 w 118"/>
                <a:gd name="T77" fmla="*/ 92 h 120"/>
                <a:gd name="T78" fmla="*/ 88 w 118"/>
                <a:gd name="T79" fmla="*/ 94 h 120"/>
                <a:gd name="T80" fmla="*/ 85 w 118"/>
                <a:gd name="T81" fmla="*/ 95 h 120"/>
                <a:gd name="T82" fmla="*/ 70 w 118"/>
                <a:gd name="T83" fmla="*/ 40 h 120"/>
                <a:gd name="T84" fmla="*/ 65 w 118"/>
                <a:gd name="T85" fmla="*/ 37 h 120"/>
                <a:gd name="T86" fmla="*/ 57 w 118"/>
                <a:gd name="T87" fmla="*/ 34 h 120"/>
                <a:gd name="T88" fmla="*/ 47 w 118"/>
                <a:gd name="T89" fmla="*/ 55 h 120"/>
                <a:gd name="T90" fmla="*/ 52 w 118"/>
                <a:gd name="T91" fmla="*/ 55 h 120"/>
                <a:gd name="T92" fmla="*/ 57 w 118"/>
                <a:gd name="T93" fmla="*/ 55 h 120"/>
                <a:gd name="T94" fmla="*/ 65 w 118"/>
                <a:gd name="T95" fmla="*/ 54 h 120"/>
                <a:gd name="T96" fmla="*/ 70 w 118"/>
                <a:gd name="T97" fmla="*/ 49 h 120"/>
                <a:gd name="T98" fmla="*/ 70 w 118"/>
                <a:gd name="T99"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20">
                  <a:moveTo>
                    <a:pt x="58" y="120"/>
                  </a:moveTo>
                  <a:lnTo>
                    <a:pt x="39" y="116"/>
                  </a:lnTo>
                  <a:lnTo>
                    <a:pt x="23" y="107"/>
                  </a:lnTo>
                  <a:lnTo>
                    <a:pt x="11" y="95"/>
                  </a:lnTo>
                  <a:lnTo>
                    <a:pt x="2" y="79"/>
                  </a:lnTo>
                  <a:lnTo>
                    <a:pt x="0" y="59"/>
                  </a:lnTo>
                  <a:lnTo>
                    <a:pt x="2" y="40"/>
                  </a:lnTo>
                  <a:lnTo>
                    <a:pt x="11" y="24"/>
                  </a:lnTo>
                  <a:lnTo>
                    <a:pt x="23" y="12"/>
                  </a:lnTo>
                  <a:lnTo>
                    <a:pt x="39" y="3"/>
                  </a:lnTo>
                  <a:lnTo>
                    <a:pt x="58" y="0"/>
                  </a:lnTo>
                  <a:lnTo>
                    <a:pt x="78" y="3"/>
                  </a:lnTo>
                  <a:lnTo>
                    <a:pt x="94" y="12"/>
                  </a:lnTo>
                  <a:lnTo>
                    <a:pt x="106" y="24"/>
                  </a:lnTo>
                  <a:lnTo>
                    <a:pt x="115" y="40"/>
                  </a:lnTo>
                  <a:lnTo>
                    <a:pt x="118" y="59"/>
                  </a:lnTo>
                  <a:lnTo>
                    <a:pt x="115" y="79"/>
                  </a:lnTo>
                  <a:lnTo>
                    <a:pt x="106" y="95"/>
                  </a:lnTo>
                  <a:lnTo>
                    <a:pt x="94" y="107"/>
                  </a:lnTo>
                  <a:lnTo>
                    <a:pt x="78" y="116"/>
                  </a:lnTo>
                  <a:lnTo>
                    <a:pt x="58" y="120"/>
                  </a:lnTo>
                  <a:close/>
                  <a:moveTo>
                    <a:pt x="58" y="10"/>
                  </a:moveTo>
                  <a:lnTo>
                    <a:pt x="43" y="13"/>
                  </a:lnTo>
                  <a:lnTo>
                    <a:pt x="29" y="19"/>
                  </a:lnTo>
                  <a:lnTo>
                    <a:pt x="20" y="31"/>
                  </a:lnTo>
                  <a:lnTo>
                    <a:pt x="12" y="44"/>
                  </a:lnTo>
                  <a:lnTo>
                    <a:pt x="10" y="59"/>
                  </a:lnTo>
                  <a:lnTo>
                    <a:pt x="12" y="75"/>
                  </a:lnTo>
                  <a:lnTo>
                    <a:pt x="20" y="89"/>
                  </a:lnTo>
                  <a:lnTo>
                    <a:pt x="29" y="100"/>
                  </a:lnTo>
                  <a:lnTo>
                    <a:pt x="43" y="106"/>
                  </a:lnTo>
                  <a:lnTo>
                    <a:pt x="58" y="108"/>
                  </a:lnTo>
                  <a:lnTo>
                    <a:pt x="74" y="106"/>
                  </a:lnTo>
                  <a:lnTo>
                    <a:pt x="88" y="100"/>
                  </a:lnTo>
                  <a:lnTo>
                    <a:pt x="99" y="89"/>
                  </a:lnTo>
                  <a:lnTo>
                    <a:pt x="106" y="75"/>
                  </a:lnTo>
                  <a:lnTo>
                    <a:pt x="109" y="59"/>
                  </a:lnTo>
                  <a:lnTo>
                    <a:pt x="106" y="44"/>
                  </a:lnTo>
                  <a:lnTo>
                    <a:pt x="99" y="31"/>
                  </a:lnTo>
                  <a:lnTo>
                    <a:pt x="88" y="19"/>
                  </a:lnTo>
                  <a:lnTo>
                    <a:pt x="74" y="13"/>
                  </a:lnTo>
                  <a:lnTo>
                    <a:pt x="58" y="10"/>
                  </a:lnTo>
                  <a:close/>
                  <a:moveTo>
                    <a:pt x="85" y="95"/>
                  </a:moveTo>
                  <a:lnTo>
                    <a:pt x="74" y="95"/>
                  </a:lnTo>
                  <a:lnTo>
                    <a:pt x="73" y="95"/>
                  </a:lnTo>
                  <a:lnTo>
                    <a:pt x="71" y="94"/>
                  </a:lnTo>
                  <a:lnTo>
                    <a:pt x="57" y="68"/>
                  </a:lnTo>
                  <a:lnTo>
                    <a:pt x="55" y="68"/>
                  </a:lnTo>
                  <a:lnTo>
                    <a:pt x="54" y="66"/>
                  </a:lnTo>
                  <a:lnTo>
                    <a:pt x="48" y="66"/>
                  </a:lnTo>
                  <a:lnTo>
                    <a:pt x="48" y="92"/>
                  </a:lnTo>
                  <a:lnTo>
                    <a:pt x="47" y="94"/>
                  </a:lnTo>
                  <a:lnTo>
                    <a:pt x="47" y="95"/>
                  </a:lnTo>
                  <a:lnTo>
                    <a:pt x="45" y="95"/>
                  </a:lnTo>
                  <a:lnTo>
                    <a:pt x="34" y="95"/>
                  </a:lnTo>
                  <a:lnTo>
                    <a:pt x="33" y="95"/>
                  </a:lnTo>
                  <a:lnTo>
                    <a:pt x="33" y="94"/>
                  </a:lnTo>
                  <a:lnTo>
                    <a:pt x="32" y="92"/>
                  </a:lnTo>
                  <a:lnTo>
                    <a:pt x="32" y="28"/>
                  </a:lnTo>
                  <a:lnTo>
                    <a:pt x="33" y="26"/>
                  </a:lnTo>
                  <a:lnTo>
                    <a:pt x="34" y="23"/>
                  </a:lnTo>
                  <a:lnTo>
                    <a:pt x="37" y="23"/>
                  </a:lnTo>
                  <a:lnTo>
                    <a:pt x="41" y="22"/>
                  </a:lnTo>
                  <a:lnTo>
                    <a:pt x="45" y="22"/>
                  </a:lnTo>
                  <a:lnTo>
                    <a:pt x="50" y="22"/>
                  </a:lnTo>
                  <a:lnTo>
                    <a:pt x="55" y="22"/>
                  </a:lnTo>
                  <a:lnTo>
                    <a:pt x="68" y="23"/>
                  </a:lnTo>
                  <a:lnTo>
                    <a:pt x="76" y="27"/>
                  </a:lnTo>
                  <a:lnTo>
                    <a:pt x="83" y="33"/>
                  </a:lnTo>
                  <a:lnTo>
                    <a:pt x="85" y="44"/>
                  </a:lnTo>
                  <a:lnTo>
                    <a:pt x="85" y="45"/>
                  </a:lnTo>
                  <a:lnTo>
                    <a:pt x="84" y="52"/>
                  </a:lnTo>
                  <a:lnTo>
                    <a:pt x="83" y="56"/>
                  </a:lnTo>
                  <a:lnTo>
                    <a:pt x="79" y="60"/>
                  </a:lnTo>
                  <a:lnTo>
                    <a:pt x="75" y="63"/>
                  </a:lnTo>
                  <a:lnTo>
                    <a:pt x="71" y="64"/>
                  </a:lnTo>
                  <a:lnTo>
                    <a:pt x="86" y="91"/>
                  </a:lnTo>
                  <a:lnTo>
                    <a:pt x="88" y="92"/>
                  </a:lnTo>
                  <a:lnTo>
                    <a:pt x="88" y="92"/>
                  </a:lnTo>
                  <a:lnTo>
                    <a:pt x="88" y="94"/>
                  </a:lnTo>
                  <a:lnTo>
                    <a:pt x="86" y="95"/>
                  </a:lnTo>
                  <a:lnTo>
                    <a:pt x="85" y="95"/>
                  </a:lnTo>
                  <a:close/>
                  <a:moveTo>
                    <a:pt x="70" y="44"/>
                  </a:moveTo>
                  <a:lnTo>
                    <a:pt x="70" y="40"/>
                  </a:lnTo>
                  <a:lnTo>
                    <a:pt x="68" y="38"/>
                  </a:lnTo>
                  <a:lnTo>
                    <a:pt x="65" y="37"/>
                  </a:lnTo>
                  <a:lnTo>
                    <a:pt x="62" y="35"/>
                  </a:lnTo>
                  <a:lnTo>
                    <a:pt x="57" y="34"/>
                  </a:lnTo>
                  <a:lnTo>
                    <a:pt x="47" y="34"/>
                  </a:lnTo>
                  <a:lnTo>
                    <a:pt x="47" y="55"/>
                  </a:lnTo>
                  <a:lnTo>
                    <a:pt x="49" y="55"/>
                  </a:lnTo>
                  <a:lnTo>
                    <a:pt x="52" y="55"/>
                  </a:lnTo>
                  <a:lnTo>
                    <a:pt x="54" y="55"/>
                  </a:lnTo>
                  <a:lnTo>
                    <a:pt x="57" y="55"/>
                  </a:lnTo>
                  <a:lnTo>
                    <a:pt x="62" y="55"/>
                  </a:lnTo>
                  <a:lnTo>
                    <a:pt x="65" y="54"/>
                  </a:lnTo>
                  <a:lnTo>
                    <a:pt x="68" y="52"/>
                  </a:lnTo>
                  <a:lnTo>
                    <a:pt x="70" y="49"/>
                  </a:lnTo>
                  <a:lnTo>
                    <a:pt x="70" y="45"/>
                  </a:lnTo>
                  <a:lnTo>
                    <a:pt x="70" y="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534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Intel Public Roadmap</a:t>
            </a:r>
            <a:r>
              <a:rPr lang="en-US" dirty="0"/>
              <a:t/>
            </a:r>
            <a:br>
              <a:rPr lang="en-US" dirty="0"/>
            </a:br>
            <a:r>
              <a:rPr lang="en-US" dirty="0" smtClean="0"/>
              <a:t>Datacenter and Connected Systems Group</a:t>
            </a:r>
            <a:endParaRPr lang="en-US" dirty="0"/>
          </a:p>
        </p:txBody>
      </p:sp>
      <p:sp>
        <p:nvSpPr>
          <p:cNvPr id="3" name="Subtitle 2"/>
          <p:cNvSpPr>
            <a:spLocks noGrp="1"/>
          </p:cNvSpPr>
          <p:nvPr>
            <p:ph type="subTitle" idx="1"/>
          </p:nvPr>
        </p:nvSpPr>
        <p:spPr/>
        <p:txBody>
          <a:bodyPr>
            <a:normAutofit fontScale="70000" lnSpcReduction="20000"/>
          </a:bodyPr>
          <a:lstStyle/>
          <a:p>
            <a:r>
              <a:rPr lang="en-US" smtClean="0">
                <a:solidFill>
                  <a:schemeClr val="bg1"/>
                </a:solidFill>
              </a:rPr>
              <a:t>2H </a:t>
            </a:r>
            <a:r>
              <a:rPr lang="en-US" dirty="0" smtClean="0">
                <a:solidFill>
                  <a:schemeClr val="bg1"/>
                </a:solidFill>
              </a:rPr>
              <a:t>2013</a:t>
            </a:r>
          </a:p>
          <a:p>
            <a:r>
              <a:rPr lang="en-US" smtClean="0">
                <a:solidFill>
                  <a:schemeClr val="bg1"/>
                </a:solidFill>
              </a:rPr>
              <a:t>Expiration Q1 2014</a:t>
            </a:r>
            <a:endParaRPr lang="en-US">
              <a:solidFill>
                <a:schemeClr val="bg1"/>
              </a:solidFill>
            </a:endParaRPr>
          </a:p>
          <a:p>
            <a:r>
              <a:rPr lang="en-US" smtClean="0">
                <a:solidFill>
                  <a:schemeClr val="bg1"/>
                </a:solidFill>
              </a:rPr>
              <a:t>Contact</a:t>
            </a:r>
            <a:r>
              <a:rPr lang="en-US" dirty="0" smtClean="0">
                <a:solidFill>
                  <a:schemeClr val="bg1"/>
                </a:solidFill>
              </a:rPr>
              <a:t>: roadmaps@intel.com</a:t>
            </a:r>
            <a:endParaRPr lang="en-US" dirty="0">
              <a:solidFill>
                <a:schemeClr val="bg1"/>
              </a:solidFill>
            </a:endParaRPr>
          </a:p>
        </p:txBody>
      </p:sp>
    </p:spTree>
    <p:extLst>
      <p:ext uri="{BB962C8B-B14F-4D97-AF65-F5344CB8AC3E}">
        <p14:creationId xmlns:p14="http://schemas.microsoft.com/office/powerpoint/2010/main" val="170518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7515" y="247651"/>
            <a:ext cx="8237537" cy="314325"/>
          </a:xfrm>
        </p:spPr>
        <p:txBody>
          <a:bodyPr>
            <a:normAutofit fontScale="90000"/>
          </a:bodyPr>
          <a:lstStyle/>
          <a:p>
            <a:pPr algn="ctr" eaLnBrk="1" hangingPunct="1"/>
            <a:r>
              <a:rPr lang="en-US" dirty="0" smtClean="0">
                <a:solidFill>
                  <a:srgbClr val="0071C5"/>
                </a:solidFill>
              </a:rPr>
              <a:t>Risk Factors</a:t>
            </a:r>
          </a:p>
        </p:txBody>
      </p:sp>
      <p:sp>
        <p:nvSpPr>
          <p:cNvPr id="3075" name="Rectangle 3"/>
          <p:cNvSpPr>
            <a:spLocks noGrp="1" noChangeArrowheads="1"/>
          </p:cNvSpPr>
          <p:nvPr>
            <p:ph type="body" idx="1"/>
          </p:nvPr>
        </p:nvSpPr>
        <p:spPr>
          <a:xfrm>
            <a:off x="203203" y="695325"/>
            <a:ext cx="8570913" cy="3619500"/>
          </a:xfrm>
        </p:spPr>
        <p:txBody>
          <a:bodyPr>
            <a:normAutofit fontScale="92500"/>
          </a:bodyPr>
          <a:lstStyle/>
          <a:p>
            <a:pPr>
              <a:defRPr/>
            </a:pPr>
            <a:r>
              <a:rPr lang="en-US" sz="900" dirty="0" smtClean="0">
                <a:solidFill>
                  <a:srgbClr val="004280"/>
                </a:solidFill>
              </a:rPr>
              <a:t>	The above statements and any others in this document that refer to plans and expectations for the quarter, the year and the future are forward-looking statements that involve a number of risks and uncertainties. Words such as “anticipates,” “expects,” “intends,” “plans,” “believes,” “seeks,” “estimates,” “may,” “will,” “should” and their variations identify forward-looking statements. Statements that refer to or are based on projections, uncertain events or assumptions also identify forward-looking statements. Many factors could affect Intel’s actual results, and variances from Intel’s current expectations regarding such factors could cause actual results to differ materially from those expressed in these forward-looking statements. Intel presently considers the following to be the important factors that could cause actual results to differ materially from the company’s expectations. Demand could be different from Intel's expectations due to factors including changes in business and economic conditions; customer acceptance of Intel’s and competitors’ products; supply constraints and other disruptions affecting customers; changes in customer order patterns including order cancellations; and changes in the level of inventory at customers. Uncertainty in global economic and financial conditions poses a risk that consumers and businesses may defer purchases in response to negative financial events, which could negatively affect product demand and other related matters.  Intel operates in intensely competitive industries that are characterized by a high percentage of costs that are fixed or difficult to reduce in the short term and product demand that is highly variable and difficult to forecast. Revenue and the gross margin percentage are affected by the timing of Intel product introductions and the demand for and market acceptance of Intel's products; actions taken by Intel's competitors, including product offerings and introductions, marketing programs and pricing pressures and Intel’s response to such actions; and Intel’s ability to respond quickly to technological developments and to incorporate new features into its products. The gross margin percentage could vary significantly from expectations based on capacity utilization; variations in inventory valuation, including variations related to the timing of qualifying products for sale; changes in revenue levels; segment product mix; the timing and execution of the manufacturing ramp and associated costs; start-up costs; excess or obsolete inventory; changes in unit costs; defects or disruptions in the supply of materials or resources; product manufacturing quality/yields; and impairments of long-lived assets, including manufacturing, assembly/test and intangible assets.  Intel's results could be affected by adverse economic, social, political and physical/infrastructure conditions in countries where Intel, its customers or its suppliers operate, including military conflict and other security risks, natural disasters, infrastructure disruptions, health concerns and fluctuations in currency exchange rates. Expenses, particularly certain marketing and compensation expenses, as well as restructuring and asset impairment charges, vary depending on the level of demand for Intel's products and the level of revenue and profits. Intel’s results could be affected by the timing of closing of acquisitions and divestitures. Intel's results could be affected by adverse effects associated with product defects and errata (deviations from published specifications), and by litigation or regulatory matters involving intellectual property, stockholder, consumer, antitrust, disclosure and other issues, such as the litigation and regulatory matters described in Intel's SEC reports. An unfavorable ruling could include monetary damages or an injunction prohibiting Intel from manufacturing or selling one or more products, precluding particular business practices, impacting Intel’s ability to design its products, or requiring other remedies such as compulsory licensing of intellectual property. A detailed discussion of these and other factors that could affect Intel’s results is included in Intel’s SEC filings, including the company’s most recent reports on Form 10-Q, Form 10-K and earnings release.</a:t>
            </a:r>
          </a:p>
          <a:p>
            <a:pPr>
              <a:defRPr/>
            </a:pPr>
            <a:r>
              <a:rPr lang="en-US" sz="900" dirty="0" smtClean="0">
                <a:solidFill>
                  <a:srgbClr val="004280"/>
                </a:solidFill>
              </a:rPr>
              <a:t> </a:t>
            </a:r>
          </a:p>
          <a:p>
            <a:pPr>
              <a:defRPr/>
            </a:pPr>
            <a:r>
              <a:rPr lang="en-US" sz="900" dirty="0" smtClean="0"/>
              <a:t> </a:t>
            </a:r>
          </a:p>
          <a:p>
            <a:pPr marL="0" indent="0" eaLnBrk="1" hangingPunct="1">
              <a:lnSpc>
                <a:spcPct val="80000"/>
              </a:lnSpc>
              <a:defRPr/>
            </a:pPr>
            <a:endParaRPr lang="en-US" sz="900" dirty="0" smtClean="0"/>
          </a:p>
        </p:txBody>
      </p:sp>
      <p:sp>
        <p:nvSpPr>
          <p:cNvPr id="3077" name="Text Box 5"/>
          <p:cNvSpPr txBox="1">
            <a:spLocks noChangeArrowheads="1"/>
          </p:cNvSpPr>
          <p:nvPr/>
        </p:nvSpPr>
        <p:spPr bwMode="auto">
          <a:xfrm>
            <a:off x="279401" y="4722020"/>
            <a:ext cx="11969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algn="ctr">
              <a:spcBef>
                <a:spcPct val="50000"/>
              </a:spcBef>
            </a:pPr>
            <a:r>
              <a:rPr lang="en-US">
                <a:solidFill>
                  <a:schemeClr val="bg2"/>
                </a:solidFill>
              </a:rPr>
              <a:t>Rev. 7/17/13</a:t>
            </a:r>
          </a:p>
        </p:txBody>
      </p:sp>
    </p:spTree>
    <p:extLst>
      <p:ext uri="{BB962C8B-B14F-4D97-AF65-F5344CB8AC3E}">
        <p14:creationId xmlns:p14="http://schemas.microsoft.com/office/powerpoint/2010/main" val="18246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6194784"/>
              </p:ext>
            </p:extLst>
          </p:nvPr>
        </p:nvGraphicFramePr>
        <p:xfrm>
          <a:off x="143000" y="514350"/>
          <a:ext cx="8838038" cy="4141470"/>
        </p:xfrm>
        <a:graphic>
          <a:graphicData uri="http://schemas.openxmlformats.org/drawingml/2006/table">
            <a:tbl>
              <a:tblPr>
                <a:tableStyleId>{93296810-A885-4BE3-A3E7-6D5BEEA58F35}</a:tableStyleId>
              </a:tblPr>
              <a:tblGrid>
                <a:gridCol w="8838038"/>
              </a:tblGrid>
              <a:tr h="2125980">
                <a:tc>
                  <a:txBody>
                    <a:bodyPr/>
                    <a:lstStyle/>
                    <a:p>
                      <a:pPr marL="231775" indent="-231775">
                        <a:lnSpc>
                          <a:spcPct val="90000"/>
                        </a:lnSpc>
                        <a:buSzPct val="130000"/>
                        <a:buFontTx/>
                        <a:buChar char="•"/>
                      </a:pPr>
                      <a:r>
                        <a:rPr lang="en-US" sz="600" dirty="0" smtClean="0">
                          <a:solidFill>
                            <a:srgbClr val="004280"/>
                          </a:solidFill>
                          <a:latin typeface="+mn-lt"/>
                        </a:rPr>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a:t>
                      </a:r>
                      <a:br>
                        <a:rPr lang="en-US" sz="600" dirty="0" smtClean="0">
                          <a:solidFill>
                            <a:srgbClr val="004280"/>
                          </a:solidFill>
                          <a:latin typeface="+mn-lt"/>
                        </a:rPr>
                      </a:br>
                      <a:r>
                        <a:rPr lang="en-US" sz="600" dirty="0" smtClean="0">
                          <a:solidFill>
                            <a:srgbClr val="004280"/>
                          </a:solidFill>
                          <a:latin typeface="+mn-lt"/>
                        </a:rPr>
                        <a:t/>
                      </a:r>
                      <a:br>
                        <a:rPr lang="en-US" sz="600" dirty="0" smtClean="0">
                          <a:solidFill>
                            <a:srgbClr val="004280"/>
                          </a:solidFill>
                          <a:latin typeface="+mn-lt"/>
                        </a:rPr>
                      </a:br>
                      <a:r>
                        <a:rPr lang="en-US" sz="600" dirty="0" smtClean="0">
                          <a:solidFill>
                            <a:srgbClr val="004280"/>
                          </a:solidFill>
                          <a:latin typeface="+mn-lt"/>
                        </a:rPr>
                        <a:t>A "Mission Critical Application" is any application in which failure of the Intel Product could result, directly or indirectly, in personal injury or death. SHOULD YOU PURCHASE OR USE INTEL'S PRODUCTS FOR ANY SUCH MISSION CRITICAL APPLICATION, YOU SHALL INDEMNIFY AND HOLD INTEL AND ITS SUBSIDIARIES, SUBCONTRACTORS AND AFFILIATES, AND THE DIRECTORS, OFFICERS, AND EMPLOYEES OF EACH, HARMLESS AGAINST ALL CLAIMS COSTS, DAMAGES, AND EXPENSES AND REASONABLE ATTORNEYS' FEES ARISING OUT OF, DIRECTLY OR INDIRECTLY, ANY CLAIM OF PRODUCT LIABILITY, PERSONAL INJURY, OR DEATH ARISING IN ANY WAY OUT OF SUCH MISSION CRITICAL APPLICATION, WHETHER OR NOT INTEL OR ITS SUBCONTRACTOR WAS NEGLIGENT IN THE DESIGN, MANUFACTURE, OR WARNING OF THE INTEL PRODUCT OR ANY OF ITS PARTS. </a:t>
                      </a:r>
                      <a:br>
                        <a:rPr lang="en-US" sz="600" dirty="0" smtClean="0">
                          <a:solidFill>
                            <a:srgbClr val="004280"/>
                          </a:solidFill>
                          <a:latin typeface="+mn-lt"/>
                        </a:rPr>
                      </a:br>
                      <a:r>
                        <a:rPr lang="en-US" sz="600" dirty="0" smtClean="0">
                          <a:solidFill>
                            <a:srgbClr val="004280"/>
                          </a:solidFill>
                          <a:latin typeface="+mn-lt"/>
                        </a:rPr>
                        <a:t/>
                      </a:r>
                      <a:br>
                        <a:rPr lang="en-US" sz="600" dirty="0" smtClean="0">
                          <a:solidFill>
                            <a:srgbClr val="004280"/>
                          </a:solidFill>
                          <a:latin typeface="+mn-lt"/>
                        </a:rPr>
                      </a:br>
                      <a:r>
                        <a:rPr lang="en-US" sz="600" dirty="0" smtClean="0">
                          <a:solidFill>
                            <a:srgbClr val="004280"/>
                          </a:solidFill>
                          <a:latin typeface="+mn-lt"/>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600" dirty="0" smtClean="0">
                          <a:solidFill>
                            <a:srgbClr val="004280"/>
                          </a:solidFill>
                          <a:latin typeface="+mn-lt"/>
                        </a:rPr>
                      </a:br>
                      <a:r>
                        <a:rPr lang="en-US" sz="600" dirty="0" smtClean="0">
                          <a:solidFill>
                            <a:srgbClr val="004280"/>
                          </a:solidFill>
                          <a:latin typeface="+mn-lt"/>
                        </a:rPr>
                        <a:t/>
                      </a:r>
                      <a:br>
                        <a:rPr lang="en-US" sz="600" dirty="0" smtClean="0">
                          <a:solidFill>
                            <a:srgbClr val="004280"/>
                          </a:solidFill>
                          <a:latin typeface="+mn-lt"/>
                        </a:rPr>
                      </a:br>
                      <a:r>
                        <a:rPr lang="en-US" sz="600" dirty="0" smtClean="0">
                          <a:solidFill>
                            <a:srgbClr val="004280"/>
                          </a:solidFill>
                          <a:latin typeface="+mn-lt"/>
                        </a:rPr>
                        <a:t>The products described in this document may contain design defects or errors known as errata which may cause the product to deviate from published specifications. Current characterized errata are available on request. </a:t>
                      </a:r>
                      <a:br>
                        <a:rPr lang="en-US" sz="600" dirty="0" smtClean="0">
                          <a:solidFill>
                            <a:srgbClr val="004280"/>
                          </a:solidFill>
                          <a:latin typeface="+mn-lt"/>
                        </a:rPr>
                      </a:br>
                      <a:r>
                        <a:rPr lang="en-US" sz="600" dirty="0" smtClean="0">
                          <a:solidFill>
                            <a:srgbClr val="004280"/>
                          </a:solidFill>
                          <a:latin typeface="+mn-lt"/>
                        </a:rPr>
                        <a:t/>
                      </a:r>
                      <a:br>
                        <a:rPr lang="en-US" sz="600" dirty="0" smtClean="0">
                          <a:solidFill>
                            <a:srgbClr val="004280"/>
                          </a:solidFill>
                          <a:latin typeface="+mn-lt"/>
                        </a:rPr>
                      </a:br>
                      <a:r>
                        <a:rPr lang="en-US" sz="600" dirty="0" smtClean="0">
                          <a:solidFill>
                            <a:srgbClr val="004280"/>
                          </a:solidFill>
                          <a:latin typeface="+mn-lt"/>
                        </a:rPr>
                        <a:t>Contact your local Intel sales office or your distributor to obtain the latest specifications and before placing your product order. </a:t>
                      </a:r>
                      <a:br>
                        <a:rPr lang="en-US" sz="600" dirty="0" smtClean="0">
                          <a:solidFill>
                            <a:srgbClr val="004280"/>
                          </a:solidFill>
                          <a:latin typeface="+mn-lt"/>
                        </a:rPr>
                      </a:br>
                      <a:r>
                        <a:rPr lang="en-US" sz="600" dirty="0" smtClean="0">
                          <a:solidFill>
                            <a:srgbClr val="004280"/>
                          </a:solidFill>
                          <a:latin typeface="+mn-lt"/>
                        </a:rPr>
                        <a:t/>
                      </a:r>
                      <a:br>
                        <a:rPr lang="en-US" sz="600" dirty="0" smtClean="0">
                          <a:solidFill>
                            <a:srgbClr val="004280"/>
                          </a:solidFill>
                          <a:latin typeface="+mn-lt"/>
                        </a:rPr>
                      </a:br>
                      <a:r>
                        <a:rPr lang="en-US" sz="600" dirty="0" smtClean="0">
                          <a:solidFill>
                            <a:srgbClr val="004280"/>
                          </a:solidFill>
                          <a:latin typeface="+mn-lt"/>
                        </a:rPr>
                        <a:t>Copies of documents which have an order number and are referenced in this document, or other Intel literature, may be obtained by calling 1-800-548-4725, or go to: </a:t>
                      </a:r>
                      <a:r>
                        <a:rPr lang="en-US" sz="600" dirty="0" smtClean="0">
                          <a:solidFill>
                            <a:srgbClr val="004280"/>
                          </a:solidFill>
                          <a:latin typeface="+mn-lt"/>
                          <a:hlinkClick r:id="rId3"/>
                        </a:rPr>
                        <a:t>http://www.intel.com/design/literature.htm</a:t>
                      </a:r>
                      <a:endParaRPr lang="en-US" sz="600" dirty="0" smtClean="0">
                        <a:solidFill>
                          <a:srgbClr val="004280"/>
                        </a:solidFill>
                        <a:latin typeface="+mn-lt"/>
                        <a:cs typeface="Arial" pitchFamily="34" charset="0"/>
                      </a:endParaRPr>
                    </a:p>
                    <a:p>
                      <a:pPr marL="231775" indent="-231775">
                        <a:lnSpc>
                          <a:spcPct val="90000"/>
                        </a:lnSpc>
                        <a:buSzPct val="130000"/>
                        <a:buFontTx/>
                        <a:buChar char="•"/>
                      </a:pPr>
                      <a:r>
                        <a:rPr lang="en-US" sz="600" dirty="0" smtClean="0">
                          <a:solidFill>
                            <a:srgbClr val="004280"/>
                          </a:solidFill>
                          <a:latin typeface="+mn-lt"/>
                          <a:cs typeface="Arial" pitchFamily="34" charset="0"/>
                        </a:rPr>
                        <a:t>Copyright © 2013 Intel Corporation.</a:t>
                      </a:r>
                    </a:p>
                    <a:p>
                      <a:pPr marL="231775" indent="-231775">
                        <a:lnSpc>
                          <a:spcPct val="90000"/>
                        </a:lnSpc>
                        <a:buSzPct val="130000"/>
                        <a:buFontTx/>
                        <a:buChar char="•"/>
                      </a:pPr>
                      <a:r>
                        <a:rPr lang="en-US" sz="600" dirty="0" smtClean="0">
                          <a:solidFill>
                            <a:srgbClr val="004280"/>
                          </a:solidFill>
                          <a:latin typeface="+mn-lt"/>
                          <a:cs typeface="Arial" pitchFamily="34" charset="0"/>
                        </a:rPr>
                        <a:t>Intel, the Intel logo, the Intel Inside logo, Xeon, Xeon Inside, Intel Atom, Intel Atom Inside, Itanium, and Intel Xeon Phi are trademarks of Intel</a:t>
                      </a:r>
                    </a:p>
                    <a:p>
                      <a:pPr marL="231775" marR="0" indent="-231775" algn="l" defTabSz="914400" rtl="0" eaLnBrk="1" fontAlgn="auto" latinLnBrk="0" hangingPunct="1">
                        <a:lnSpc>
                          <a:spcPct val="90000"/>
                        </a:lnSpc>
                        <a:spcBef>
                          <a:spcPts val="0"/>
                        </a:spcBef>
                        <a:spcAft>
                          <a:spcPts val="0"/>
                        </a:spcAft>
                        <a:buClrTx/>
                        <a:buSzPct val="130000"/>
                        <a:buFontTx/>
                        <a:buChar char="•"/>
                        <a:tabLst/>
                        <a:defRPr/>
                      </a:pPr>
                      <a:r>
                        <a:rPr lang="en-US" sz="600" dirty="0" smtClean="0">
                          <a:solidFill>
                            <a:srgbClr val="004280"/>
                          </a:solidFill>
                          <a:latin typeface="+mn-lt"/>
                          <a:cs typeface="Arial" pitchFamily="34" charset="0"/>
                        </a:rPr>
                        <a:t>*Other names and brands may be claimed as the property of others.</a:t>
                      </a:r>
                      <a:endParaRPr lang="en-US" sz="600" dirty="0">
                        <a:solidFill>
                          <a:srgbClr val="004280"/>
                        </a:solidFill>
                        <a:latin typeface="+mn-lt"/>
                        <a:cs typeface="Arial" pitchFamily="34" charset="0"/>
                      </a:endParaRPr>
                    </a:p>
                  </a:txBody>
                  <a:tcPr marT="34290" marB="34290">
                    <a:solidFill>
                      <a:schemeClr val="bg1"/>
                    </a:solidFill>
                  </a:tcPr>
                </a:tc>
              </a:tr>
              <a:tr h="480060">
                <a:tc>
                  <a:txBody>
                    <a:bodyPr/>
                    <a:lstStyle/>
                    <a:p>
                      <a:pPr marL="231775" indent="-231775">
                        <a:lnSpc>
                          <a:spcPct val="90000"/>
                        </a:lnSpc>
                        <a:buSzPct val="130000"/>
                        <a:buFontTx/>
                        <a:buChar char="•"/>
                      </a:pPr>
                      <a:r>
                        <a:rPr lang="en-US" sz="600" dirty="0" smtClean="0">
                          <a:solidFill>
                            <a:srgbClr val="004280"/>
                          </a:solidFill>
                          <a:latin typeface="+mn-lt"/>
                          <a:cs typeface="Arial" pitchFamily="34" charset="0"/>
                        </a:rPr>
                        <a:t>This document contains information on products</a:t>
                      </a:r>
                      <a:r>
                        <a:rPr lang="en-US" sz="600" baseline="0" dirty="0" smtClean="0">
                          <a:solidFill>
                            <a:srgbClr val="004280"/>
                          </a:solidFill>
                          <a:latin typeface="+mn-lt"/>
                          <a:cs typeface="Arial" pitchFamily="34" charset="0"/>
                        </a:rPr>
                        <a:t> i</a:t>
                      </a:r>
                      <a:r>
                        <a:rPr lang="en-US" sz="600" dirty="0" smtClean="0">
                          <a:solidFill>
                            <a:srgbClr val="004280"/>
                          </a:solidFill>
                          <a:latin typeface="+mn-lt"/>
                          <a:cs typeface="Arial" pitchFamily="34" charset="0"/>
                        </a:rPr>
                        <a:t>n the design phase of development. </a:t>
                      </a:r>
                    </a:p>
                    <a:p>
                      <a:pPr marL="231775" indent="-231775">
                        <a:lnSpc>
                          <a:spcPct val="90000"/>
                        </a:lnSpc>
                        <a:buSzPct val="130000"/>
                        <a:buFontTx/>
                        <a:buChar char="•"/>
                      </a:pPr>
                      <a:r>
                        <a:rPr lang="en-US" sz="600" dirty="0" smtClean="0">
                          <a:solidFill>
                            <a:srgbClr val="004280"/>
                          </a:solidFill>
                          <a:latin typeface="+mn-lt"/>
                          <a:cs typeface="Arial" pitchFamily="34" charset="0"/>
                        </a:rPr>
                        <a:t>All products, computer systems, dates and figures specified are preliminary based on current expectations, and are subject to change without notice.</a:t>
                      </a:r>
                    </a:p>
                    <a:p>
                      <a:pPr marL="231775" indent="-231775">
                        <a:lnSpc>
                          <a:spcPct val="90000"/>
                        </a:lnSpc>
                        <a:buSzPct val="130000"/>
                        <a:buFontTx/>
                        <a:buChar char="•"/>
                      </a:pPr>
                      <a:r>
                        <a:rPr lang="en-US" sz="600" dirty="0" smtClean="0">
                          <a:solidFill>
                            <a:srgbClr val="004280"/>
                          </a:solidFill>
                          <a:latin typeface="+mn-lt"/>
                          <a:cs typeface="Arial" pitchFamily="34" charset="0"/>
                        </a:rPr>
                        <a:t>Intel may make changes to specifications and product descriptions at any time, without notice.</a:t>
                      </a:r>
                    </a:p>
                    <a:p>
                      <a:pPr marL="231775" indent="-231775">
                        <a:lnSpc>
                          <a:spcPct val="90000"/>
                        </a:lnSpc>
                        <a:buSzPct val="130000"/>
                        <a:buFontTx/>
                        <a:buChar char="•"/>
                      </a:pPr>
                      <a:r>
                        <a:rPr lang="en-US" sz="600" dirty="0" smtClean="0">
                          <a:solidFill>
                            <a:srgbClr val="004280"/>
                          </a:solidFill>
                          <a:latin typeface="+mn-lt"/>
                          <a:cs typeface="Arial" pitchFamily="34" charset="0"/>
                        </a:rPr>
                        <a:t>Any code names featured are used internally within Intel to identify products that are in development and not yet publicly announced for release.  Customers, licensees and other third parties are not authorized by Intel to use code names in advertising, promotion or marketing of any product or services and any such use of Intel's internal code names is at the sole risk of the user.</a:t>
                      </a:r>
                    </a:p>
                  </a:txBody>
                  <a:tcPr marT="34290" marB="34290">
                    <a:solidFill>
                      <a:schemeClr val="bg1"/>
                    </a:solidFill>
                  </a:tcPr>
                </a:tc>
              </a:tr>
              <a:tr h="278130">
                <a:tc>
                  <a:txBody>
                    <a:bodyPr/>
                    <a:lstStyle/>
                    <a:p>
                      <a:pPr marL="225425" indent="-225425">
                        <a:buSzPct val="130000"/>
                        <a:buFontTx/>
                        <a:buChar char="•"/>
                      </a:pPr>
                      <a:r>
                        <a:rPr lang="en-US" sz="600" dirty="0" smtClean="0">
                          <a:solidFill>
                            <a:srgbClr val="004280"/>
                          </a:solidFill>
                          <a:latin typeface="+mn-lt"/>
                          <a:cs typeface="Arial" pitchFamily="34" charset="0"/>
                        </a:rPr>
                        <a:t>Intel processor numbers are not a measure of performance. Processor numbers differentiate features within each processor family, not across different processor families. Click </a:t>
                      </a:r>
                      <a:r>
                        <a:rPr lang="en-US" sz="600" dirty="0" smtClean="0">
                          <a:solidFill>
                            <a:srgbClr val="004280"/>
                          </a:solidFill>
                          <a:latin typeface="+mn-lt"/>
                          <a:cs typeface="Arial" pitchFamily="34" charset="0"/>
                          <a:hlinkClick r:id="rId4"/>
                        </a:rPr>
                        <a:t>http://www.intel.com/products/processor_number</a:t>
                      </a:r>
                      <a:r>
                        <a:rPr lang="en-US" sz="600" dirty="0" smtClean="0">
                          <a:solidFill>
                            <a:srgbClr val="004280"/>
                          </a:solidFill>
                          <a:latin typeface="+mn-lt"/>
                          <a:cs typeface="Arial" pitchFamily="34" charset="0"/>
                        </a:rPr>
                        <a:t> for details</a:t>
                      </a:r>
                      <a:endParaRPr lang="en-US" sz="600" dirty="0">
                        <a:solidFill>
                          <a:srgbClr val="004280"/>
                        </a:solidFill>
                        <a:latin typeface="+mn-lt"/>
                        <a:cs typeface="Arial" pitchFamily="34" charset="0"/>
                      </a:endParaRPr>
                    </a:p>
                  </a:txBody>
                  <a:tcPr marT="34290" marB="34290">
                    <a:solidFill>
                      <a:schemeClr val="bg1"/>
                    </a:solidFill>
                  </a:tcPr>
                </a:tc>
              </a:tr>
              <a:tr h="1257300">
                <a:tc>
                  <a:txBody>
                    <a:bodyPr/>
                    <a:lstStyle/>
                    <a:p>
                      <a:pPr marL="225425" indent="-225425">
                        <a:buSzPct val="130000"/>
                        <a:buFontTx/>
                        <a:buChar char="•"/>
                      </a:pPr>
                      <a:r>
                        <a:rPr lang="en-US" sz="600" b="1" dirty="0" smtClean="0">
                          <a:solidFill>
                            <a:srgbClr val="004280"/>
                          </a:solidFill>
                        </a:rPr>
                        <a:t>Intel® Hyper-Threading Technology (Intel® HT Technology) </a:t>
                      </a:r>
                      <a:r>
                        <a:rPr lang="en-US" sz="600" b="0" dirty="0" smtClean="0">
                          <a:solidFill>
                            <a:srgbClr val="004280"/>
                          </a:solidFill>
                        </a:rPr>
                        <a:t>r</a:t>
                      </a:r>
                      <a:r>
                        <a:rPr lang="en-US" sz="600" dirty="0" smtClean="0">
                          <a:solidFill>
                            <a:srgbClr val="004280"/>
                          </a:solidFill>
                        </a:rPr>
                        <a:t>equires an Intel® HT Technology-enabled system. Consult your PC manufacturer. Performance will vary depending on the specific hardware and software used. For more information including details on which processors support HT Technology, visit </a:t>
                      </a:r>
                      <a:r>
                        <a:rPr lang="en-US" sz="600" dirty="0" smtClean="0">
                          <a:solidFill>
                            <a:srgbClr val="004280"/>
                          </a:solidFill>
                          <a:hlinkClick r:id="rId5"/>
                        </a:rPr>
                        <a:t>http://www.intel.com/info/hyperthreading</a:t>
                      </a:r>
                      <a:r>
                        <a:rPr lang="en-US" sz="600" dirty="0" smtClean="0">
                          <a:solidFill>
                            <a:srgbClr val="004280"/>
                          </a:solidFill>
                        </a:rPr>
                        <a:t>.</a:t>
                      </a:r>
                    </a:p>
                    <a:p>
                      <a:pPr marL="225425" indent="-225425">
                        <a:buSzPct val="130000"/>
                        <a:buFontTx/>
                        <a:buChar char="•"/>
                      </a:pPr>
                      <a:r>
                        <a:rPr lang="en-US" sz="600" b="1" dirty="0" smtClean="0">
                          <a:solidFill>
                            <a:srgbClr val="004280"/>
                          </a:solidFill>
                        </a:rPr>
                        <a:t>Intel® Turbo Boost Technology </a:t>
                      </a:r>
                      <a:r>
                        <a:rPr lang="en-US" sz="600" dirty="0" smtClean="0">
                          <a:solidFill>
                            <a:srgbClr val="004280"/>
                          </a:solidFill>
                        </a:rPr>
                        <a:t>Requires a system with Intel® Turbo Boost Technology. Intel Turbo Boost Technology and Intel Turbo Boost Technology 2.0 are only available on select Intel® processors. Consult your system manufacturer. Performance varies depending on hardware, software, and system configuration. For more information, visit </a:t>
                      </a:r>
                      <a:r>
                        <a:rPr lang="en-US" sz="600" dirty="0" smtClean="0">
                          <a:solidFill>
                            <a:srgbClr val="004280"/>
                          </a:solidFill>
                          <a:hlinkClick r:id="rId6"/>
                        </a:rPr>
                        <a:t>http://www.intel.com/go/turbo</a:t>
                      </a:r>
                      <a:endParaRPr lang="en-US" sz="600" b="1" dirty="0" smtClean="0">
                        <a:solidFill>
                          <a:srgbClr val="004280"/>
                        </a:solidFill>
                      </a:endParaRPr>
                    </a:p>
                    <a:p>
                      <a:pPr marL="225425" indent="-225425">
                        <a:buSzPct val="130000"/>
                        <a:buFontTx/>
                        <a:buChar char="•"/>
                      </a:pPr>
                      <a:r>
                        <a:rPr lang="en-US" sz="600" b="1" dirty="0" smtClean="0">
                          <a:solidFill>
                            <a:srgbClr val="004280"/>
                          </a:solidFill>
                        </a:rPr>
                        <a:t>Intel® Platform/Device Protection Technology</a:t>
                      </a:r>
                      <a:r>
                        <a:rPr lang="en-US" sz="600" b="1" baseline="0" dirty="0" smtClean="0">
                          <a:solidFill>
                            <a:srgbClr val="004280"/>
                          </a:solidFill>
                        </a:rPr>
                        <a:t> </a:t>
                      </a:r>
                      <a:r>
                        <a:rPr lang="en-US" sz="600" i="1" dirty="0" smtClean="0">
                          <a:solidFill>
                            <a:srgbClr val="004280"/>
                          </a:solidFill>
                        </a:rPr>
                        <a:t>(includes the following features: Bios guard; Boot Guard; Platform Trust Technology {PTT}; OS Guard; Anti-Theft Technology {AT}; Trusted Execution Technology {TXT}; and Execute Disable Bit) </a:t>
                      </a:r>
                      <a:r>
                        <a:rPr lang="en-US" sz="600" i="0" dirty="0" smtClean="0">
                          <a:solidFill>
                            <a:srgbClr val="004280"/>
                          </a:solidFill>
                        </a:rPr>
                        <a:t>n</a:t>
                      </a:r>
                      <a:r>
                        <a:rPr lang="en-US" sz="600" dirty="0" smtClean="0">
                          <a:solidFill>
                            <a:srgbClr val="004280"/>
                          </a:solidFill>
                        </a:rPr>
                        <a:t>o computer system can provide absolute security.  Requires an enabled Intel® processor, enabled chipset, firmware, software and may require a subscription with a capable service provider (may not be available in all countries).  Intel assumes no liability for lost or stolen data and/or systems or any other damages resulting thereof.  Consult your Service Provider for availability and functionality.  For more information, visit </a:t>
                      </a:r>
                      <a:r>
                        <a:rPr lang="en-US" sz="600" dirty="0" smtClean="0">
                          <a:solidFill>
                            <a:srgbClr val="004280"/>
                          </a:solidFill>
                          <a:hlinkClick r:id="rId7"/>
                        </a:rPr>
                        <a:t>http://www.intel.com/go/anti-theft</a:t>
                      </a:r>
                      <a:r>
                        <a:rPr lang="en-US" sz="600" dirty="0" smtClean="0">
                          <a:solidFill>
                            <a:srgbClr val="004280"/>
                          </a:solidFill>
                        </a:rPr>
                        <a:t> .  Consult your system manufacturer and/or software vendor for more information.  </a:t>
                      </a:r>
                      <a:endParaRPr lang="en-US" sz="600" i="0" dirty="0" smtClean="0">
                        <a:solidFill>
                          <a:srgbClr val="004280"/>
                        </a:solidFill>
                        <a:latin typeface="+mn-lt"/>
                        <a:cs typeface="Arial" pitchFamily="34" charset="0"/>
                      </a:endParaRPr>
                    </a:p>
                    <a:p>
                      <a:pPr marL="225425" indent="-225425">
                        <a:buSzPct val="130000"/>
                        <a:buFontTx/>
                        <a:buChar char="•"/>
                      </a:pPr>
                      <a:r>
                        <a:rPr lang="en-US" sz="600" b="1" dirty="0" smtClean="0">
                          <a:solidFill>
                            <a:srgbClr val="004280"/>
                          </a:solidFill>
                        </a:rPr>
                        <a:t>Intel® Virtualization Technology (Intel® VT) </a:t>
                      </a:r>
                      <a:r>
                        <a:rPr lang="en-US" sz="600" dirty="0" smtClean="0">
                          <a:solidFill>
                            <a:srgbClr val="004280"/>
                          </a:solidFill>
                        </a:rPr>
                        <a:t>Intel® Virtualization Technology requires a computer system with an enabled Intel® processor, BIOS, and virtual machine monitor (VMM). Functionality, performance or other benefits will vary depending on hardware and software configurations. Software applications may not be compatible with all operating systems. Consult your PC manufacturer. For more information, visit </a:t>
                      </a:r>
                      <a:r>
                        <a:rPr lang="en-US" sz="600" dirty="0" smtClean="0">
                          <a:solidFill>
                            <a:srgbClr val="004280"/>
                          </a:solidFill>
                          <a:hlinkClick r:id="rId8"/>
                        </a:rPr>
                        <a:t>http://www.intel.com/go/virtualization</a:t>
                      </a:r>
                      <a:endParaRPr lang="en-US" sz="600" b="1" dirty="0" smtClean="0">
                        <a:solidFill>
                          <a:srgbClr val="004280"/>
                        </a:solidFill>
                      </a:endParaRPr>
                    </a:p>
                    <a:p>
                      <a:pPr marL="225425" indent="-225425">
                        <a:buSzPct val="130000"/>
                        <a:buFontTx/>
                        <a:buChar char="•"/>
                      </a:pPr>
                      <a:r>
                        <a:rPr lang="en-US" sz="600" b="1" dirty="0" smtClean="0">
                          <a:solidFill>
                            <a:srgbClr val="004280"/>
                          </a:solidFill>
                        </a:rPr>
                        <a:t>Intel® Data Protection Technology</a:t>
                      </a:r>
                      <a:r>
                        <a:rPr lang="en-US" sz="600" b="1" baseline="0" dirty="0" smtClean="0">
                          <a:solidFill>
                            <a:srgbClr val="004280"/>
                          </a:solidFill>
                        </a:rPr>
                        <a:t> </a:t>
                      </a:r>
                      <a:r>
                        <a:rPr lang="en-US" sz="600" i="1" dirty="0" smtClean="0">
                          <a:solidFill>
                            <a:srgbClr val="004280"/>
                          </a:solidFill>
                        </a:rPr>
                        <a:t>(includes the following features: Secure Key and Advanced Encryption Standard New Instructions {Intel® AES-NI}) </a:t>
                      </a:r>
                      <a:r>
                        <a:rPr lang="en-US" sz="600" dirty="0" smtClean="0">
                          <a:solidFill>
                            <a:srgbClr val="004280"/>
                          </a:solidFill>
                        </a:rPr>
                        <a:t>No computer system can provide absolute security.  Requires an enabled Intel® processor and software optimized for use of the technology.  Consult your system manufacturer and/or software vendor for more information.</a:t>
                      </a:r>
                      <a:endParaRPr lang="en-US" sz="600" dirty="0" smtClean="0">
                        <a:solidFill>
                          <a:srgbClr val="004280"/>
                        </a:solidFill>
                        <a:latin typeface="+mn-lt"/>
                        <a:cs typeface="Arial" pitchFamily="34" charset="0"/>
                      </a:endParaRPr>
                    </a:p>
                  </a:txBody>
                  <a:tcPr marT="34290" marB="34290">
                    <a:solidFill>
                      <a:schemeClr val="bg1"/>
                    </a:solidFill>
                  </a:tcPr>
                </a:tc>
              </a:tr>
            </a:tbl>
          </a:graphicData>
        </a:graphic>
      </p:graphicFrame>
      <p:sp>
        <p:nvSpPr>
          <p:cNvPr id="5" name="Title 4"/>
          <p:cNvSpPr>
            <a:spLocks noGrp="1"/>
          </p:cNvSpPr>
          <p:nvPr>
            <p:ph type="title"/>
          </p:nvPr>
        </p:nvSpPr>
        <p:spPr>
          <a:xfrm>
            <a:off x="228600" y="98735"/>
            <a:ext cx="8686800" cy="514350"/>
          </a:xfrm>
        </p:spPr>
        <p:txBody>
          <a:bodyPr/>
          <a:lstStyle/>
          <a:p>
            <a:pPr algn="ctr"/>
            <a:r>
              <a:rPr lang="en-US" dirty="0" smtClean="0">
                <a:solidFill>
                  <a:srgbClr val="0071C5"/>
                </a:solidFill>
              </a:rPr>
              <a:t>Legal Information</a:t>
            </a:r>
            <a:endParaRPr lang="en-US" dirty="0">
              <a:solidFill>
                <a:srgbClr val="0071C5"/>
              </a:solidFill>
            </a:endParaRPr>
          </a:p>
        </p:txBody>
      </p:sp>
    </p:spTree>
    <p:extLst>
      <p:ext uri="{BB962C8B-B14F-4D97-AF65-F5344CB8AC3E}">
        <p14:creationId xmlns:p14="http://schemas.microsoft.com/office/powerpoint/2010/main" val="4101595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a:off x="2021993" y="318694"/>
            <a:ext cx="6509285" cy="294656"/>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400" b="1" kern="0" dirty="0" smtClean="0">
                <a:solidFill>
                  <a:schemeClr val="bg1"/>
                </a:solidFill>
                <a:latin typeface="+mn-lt"/>
              </a:rPr>
              <a:t> 2013</a:t>
            </a:r>
            <a:r>
              <a:rPr lang="en-US" sz="1400" b="1" kern="0" dirty="0">
                <a:solidFill>
                  <a:schemeClr val="bg1"/>
                </a:solidFill>
                <a:latin typeface="+mn-lt"/>
              </a:rPr>
              <a:t>	</a:t>
            </a:r>
            <a:r>
              <a:rPr lang="en-US" sz="1400" b="1" kern="0" dirty="0" smtClean="0">
                <a:solidFill>
                  <a:schemeClr val="bg1"/>
                </a:solidFill>
                <a:latin typeface="+mn-lt"/>
              </a:rPr>
              <a:t>	           	        2014/Future</a:t>
            </a:r>
          </a:p>
        </p:txBody>
      </p:sp>
      <p:sp>
        <p:nvSpPr>
          <p:cNvPr id="2" name="Title 1"/>
          <p:cNvSpPr>
            <a:spLocks noGrp="1"/>
          </p:cNvSpPr>
          <p:nvPr>
            <p:ph type="title"/>
          </p:nvPr>
        </p:nvSpPr>
        <p:spPr>
          <a:xfrm>
            <a:off x="0" y="57150"/>
            <a:ext cx="9144000" cy="514350"/>
          </a:xfrm>
        </p:spPr>
        <p:txBody>
          <a:bodyPr/>
          <a:lstStyle/>
          <a:p>
            <a:r>
              <a:rPr lang="en-GB" sz="1700" dirty="0" smtClean="0"/>
              <a:t>	Intel</a:t>
            </a:r>
            <a:r>
              <a:rPr lang="en-GB" sz="1700" baseline="30000" dirty="0" smtClean="0"/>
              <a:t>®</a:t>
            </a:r>
            <a:r>
              <a:rPr lang="en-GB" sz="1700" dirty="0" smtClean="0"/>
              <a:t> </a:t>
            </a:r>
            <a:r>
              <a:rPr lang="en-GB" sz="1700" dirty="0" err="1" smtClean="0"/>
              <a:t>Datacenter</a:t>
            </a:r>
            <a:r>
              <a:rPr lang="en-GB" sz="1700" dirty="0" smtClean="0"/>
              <a:t> and Connected Systems Group (DCSG) Public Roadmap</a:t>
            </a:r>
            <a:endParaRPr lang="en-US" sz="1700" dirty="0"/>
          </a:p>
        </p:txBody>
      </p:sp>
      <p:sp>
        <p:nvSpPr>
          <p:cNvPr id="28" name="Rounded Rectangle 27"/>
          <p:cNvSpPr/>
          <p:nvPr/>
        </p:nvSpPr>
        <p:spPr bwMode="ltGray">
          <a:xfrm>
            <a:off x="2019293" y="1126018"/>
            <a:ext cx="2133609" cy="507207"/>
          </a:xfrm>
          <a:prstGeom prst="roundRect">
            <a:avLst/>
          </a:prstGeom>
          <a:gradFill>
            <a:gsLst>
              <a:gs pos="0">
                <a:srgbClr val="05477D">
                  <a:shade val="30000"/>
                  <a:satMod val="115000"/>
                </a:srgbClr>
              </a:gs>
              <a:gs pos="50000">
                <a:srgbClr val="009999"/>
              </a:gs>
              <a:gs pos="100000">
                <a:srgbClr val="009999"/>
              </a:gs>
            </a:gsLst>
            <a:lin ang="5400000" scaled="1"/>
          </a:gradFill>
          <a:ln w="76200">
            <a:noFill/>
            <a:round/>
            <a:headEnd/>
            <a:tailEnd/>
          </a:ln>
        </p:spPr>
        <p:txBody>
          <a:bodyPr wrap="square" tIns="0" bIns="0" rtlCol="0" anchor="ctr" anchorCtr="0">
            <a:noAutofit/>
          </a:bodyPr>
          <a:lstStyle/>
          <a:p>
            <a:pPr algn="ctr" eaLnBrk="0" hangingPunct="0"/>
            <a:r>
              <a:rPr lang="en-US" sz="1200" b="1" dirty="0">
                <a:solidFill>
                  <a:srgbClr val="FFFFFF"/>
                </a:solidFill>
                <a:latin typeface="+mn-lt"/>
              </a:rPr>
              <a:t>Boxboro-EX </a:t>
            </a:r>
            <a:r>
              <a:rPr lang="en-US" sz="1200" b="1" dirty="0" smtClean="0">
                <a:solidFill>
                  <a:srgbClr val="FFFFFF"/>
                </a:solidFill>
                <a:latin typeface="+mn-lt"/>
              </a:rPr>
              <a:t>Platform</a:t>
            </a:r>
            <a:endParaRPr lang="en-US" sz="1100" b="1" dirty="0" smtClean="0">
              <a:solidFill>
                <a:srgbClr val="FFFFFF"/>
              </a:solidFill>
              <a:latin typeface="+mn-lt"/>
            </a:endParaRPr>
          </a:p>
          <a:p>
            <a:pPr algn="ctr" eaLnBrk="0" hangingPunct="0"/>
            <a:endParaRPr lang="en-US" sz="700" b="1" dirty="0" smtClean="0">
              <a:solidFill>
                <a:srgbClr val="FFFFFF"/>
              </a:solidFill>
              <a:latin typeface="+mn-lt"/>
            </a:endParaRPr>
          </a:p>
          <a:p>
            <a:pPr algn="ctr" eaLnBrk="0" hangingPunct="0"/>
            <a:endParaRPr lang="en-US" sz="700" b="1" dirty="0">
              <a:solidFill>
                <a:srgbClr val="FFFFFF"/>
              </a:solidFill>
              <a:latin typeface="+mn-lt"/>
            </a:endParaRPr>
          </a:p>
          <a:p>
            <a:pPr algn="ctr" eaLnBrk="0" hangingPunct="0"/>
            <a:endParaRPr lang="en-US" sz="700" b="1" dirty="0" smtClean="0">
              <a:solidFill>
                <a:srgbClr val="FFFFFF"/>
              </a:solidFill>
              <a:latin typeface="+mn-lt"/>
            </a:endParaRPr>
          </a:p>
          <a:p>
            <a:pPr algn="ctr" eaLnBrk="0" hangingPunct="0"/>
            <a:r>
              <a:rPr lang="en-US" sz="600" b="1" dirty="0" smtClean="0">
                <a:solidFill>
                  <a:srgbClr val="FFFFFF"/>
                </a:solidFill>
                <a:latin typeface="+mn-lt"/>
              </a:rPr>
              <a:t>Intel</a:t>
            </a:r>
            <a:r>
              <a:rPr lang="en-US" sz="600" b="1" baseline="30000" dirty="0">
                <a:solidFill>
                  <a:srgbClr val="FFFFFF"/>
                </a:solidFill>
                <a:latin typeface="+mn-lt"/>
              </a:rPr>
              <a:t>® </a:t>
            </a:r>
            <a:r>
              <a:rPr lang="en-US" sz="600" b="1" dirty="0">
                <a:solidFill>
                  <a:srgbClr val="FFFFFF"/>
                </a:solidFill>
                <a:latin typeface="+mn-lt"/>
              </a:rPr>
              <a:t>7500 chipset, Intel 7510/7512 Scalable Memory </a:t>
            </a:r>
            <a:r>
              <a:rPr lang="en-US" sz="600" b="1" dirty="0" smtClean="0">
                <a:solidFill>
                  <a:srgbClr val="FFFFFF"/>
                </a:solidFill>
                <a:latin typeface="+mn-lt"/>
              </a:rPr>
              <a:t>Buffer</a:t>
            </a:r>
            <a:endParaRPr lang="en-US" sz="600" b="1" dirty="0">
              <a:solidFill>
                <a:srgbClr val="FFFFFF"/>
              </a:solidFill>
              <a:latin typeface="+mn-lt"/>
            </a:endParaRPr>
          </a:p>
        </p:txBody>
      </p:sp>
      <p:sp>
        <p:nvSpPr>
          <p:cNvPr id="29" name="Rounded Rectangle 28"/>
          <p:cNvSpPr/>
          <p:nvPr/>
        </p:nvSpPr>
        <p:spPr bwMode="ltGray">
          <a:xfrm>
            <a:off x="4229101" y="1126018"/>
            <a:ext cx="4293848" cy="507207"/>
          </a:xfrm>
          <a:prstGeom prst="roundRect">
            <a:avLst/>
          </a:prstGeom>
          <a:gradFill>
            <a:gsLst>
              <a:gs pos="0">
                <a:srgbClr val="05477D">
                  <a:shade val="30000"/>
                  <a:satMod val="115000"/>
                </a:srgbClr>
              </a:gs>
              <a:gs pos="50000">
                <a:srgbClr val="009999"/>
              </a:gs>
              <a:gs pos="100000">
                <a:srgbClr val="009999"/>
              </a:gs>
            </a:gsLst>
            <a:lin ang="5400000" scaled="1"/>
          </a:gradFill>
          <a:ln w="76200">
            <a:noFill/>
            <a:round/>
            <a:headEnd/>
            <a:tailEnd/>
          </a:ln>
        </p:spPr>
        <p:txBody>
          <a:bodyPr wrap="square" tIns="0" bIns="0" rtlCol="0" anchor="ctr" anchorCtr="0">
            <a:noAutofit/>
          </a:bodyPr>
          <a:lstStyle/>
          <a:p>
            <a:pPr algn="ctr" eaLnBrk="0" hangingPunct="0"/>
            <a:r>
              <a:rPr lang="en-US" sz="1200" b="1" dirty="0">
                <a:solidFill>
                  <a:srgbClr val="FFFFFF"/>
                </a:solidFill>
                <a:latin typeface="+mn-lt"/>
              </a:rPr>
              <a:t>Brickland Platform</a:t>
            </a:r>
            <a:endParaRPr lang="en-US" sz="1100" b="1" dirty="0">
              <a:solidFill>
                <a:srgbClr val="FFFFFF"/>
              </a:solidFill>
              <a:latin typeface="+mn-lt"/>
            </a:endParaRPr>
          </a:p>
          <a:p>
            <a:pPr algn="ctr" eaLnBrk="0" hangingPunct="0"/>
            <a:endParaRPr lang="en-US" sz="800" b="1" dirty="0" smtClean="0">
              <a:solidFill>
                <a:srgbClr val="FFFFFF"/>
              </a:solidFill>
              <a:latin typeface="+mn-lt"/>
            </a:endParaRPr>
          </a:p>
          <a:p>
            <a:pPr algn="ctr" eaLnBrk="0" hangingPunct="0"/>
            <a:endParaRPr lang="en-US" sz="800" b="1" dirty="0">
              <a:solidFill>
                <a:srgbClr val="FFFFFF"/>
              </a:solidFill>
              <a:latin typeface="+mn-lt"/>
            </a:endParaRPr>
          </a:p>
          <a:p>
            <a:pPr lvl="0" algn="ctr" eaLnBrk="0" hangingPunct="0"/>
            <a:endParaRPr lang="en-US" sz="800" b="1" dirty="0" smtClean="0">
              <a:solidFill>
                <a:srgbClr val="FFFFFF"/>
              </a:solidFill>
              <a:latin typeface="+mn-lt"/>
            </a:endParaRPr>
          </a:p>
          <a:p>
            <a:pPr lvl="0" algn="ctr" eaLnBrk="0" hangingPunct="0"/>
            <a:r>
              <a:rPr lang="en-US" sz="800" b="1" dirty="0" smtClean="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C602J </a:t>
            </a:r>
            <a:r>
              <a:rPr lang="en-US" sz="800" b="1" dirty="0" smtClean="0">
                <a:solidFill>
                  <a:srgbClr val="FFFFFF"/>
                </a:solidFill>
                <a:latin typeface="+mn-lt"/>
              </a:rPr>
              <a:t>chipset</a:t>
            </a:r>
            <a:endParaRPr lang="en-US" sz="800" b="1" dirty="0">
              <a:solidFill>
                <a:srgbClr val="FFFFFF"/>
              </a:solidFill>
              <a:latin typeface="+mn-lt"/>
            </a:endParaRPr>
          </a:p>
        </p:txBody>
      </p:sp>
      <p:sp>
        <p:nvSpPr>
          <p:cNvPr id="31" name="Rectangle 65"/>
          <p:cNvSpPr>
            <a:spLocks noChangeArrowheads="1"/>
          </p:cNvSpPr>
          <p:nvPr/>
        </p:nvSpPr>
        <p:spPr bwMode="gray">
          <a:xfrm>
            <a:off x="4229101" y="1281518"/>
            <a:ext cx="4293848" cy="245349"/>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a:solidFill>
                  <a:srgbClr val="FFFFFF"/>
                </a:solidFill>
                <a:latin typeface="+mn-lt"/>
              </a:rPr>
              <a:t>Intel</a:t>
            </a:r>
            <a:r>
              <a:rPr lang="en-US" sz="1000" b="1" baseline="30000" dirty="0">
                <a:solidFill>
                  <a:srgbClr val="FFFFFF"/>
                </a:solidFill>
                <a:latin typeface="+mn-lt"/>
              </a:rPr>
              <a:t>®</a:t>
            </a:r>
            <a:r>
              <a:rPr lang="en-US" sz="1000" b="1" dirty="0">
                <a:solidFill>
                  <a:srgbClr val="FFFFFF"/>
                </a:solidFill>
                <a:latin typeface="+mn-lt"/>
              </a:rPr>
              <a:t> Xeon</a:t>
            </a:r>
            <a:r>
              <a:rPr lang="en-US" sz="1000" b="1" baseline="30000" dirty="0">
                <a:solidFill>
                  <a:srgbClr val="FFFFFF"/>
                </a:solidFill>
                <a:latin typeface="+mn-lt"/>
              </a:rPr>
              <a:t>®</a:t>
            </a:r>
            <a:r>
              <a:rPr lang="en-US" sz="1000" b="1" dirty="0">
                <a:solidFill>
                  <a:srgbClr val="FFFFFF"/>
                </a:solidFill>
                <a:latin typeface="+mn-lt"/>
              </a:rPr>
              <a:t> processor </a:t>
            </a:r>
            <a:r>
              <a:rPr lang="en-US" sz="1000" b="1" dirty="0" smtClean="0">
                <a:solidFill>
                  <a:srgbClr val="FFFFFF"/>
                </a:solidFill>
                <a:latin typeface="+mn-lt"/>
              </a:rPr>
              <a:t>E7-8800/4800/2800 </a:t>
            </a:r>
            <a:r>
              <a:rPr lang="en-US" sz="1000" b="1" dirty="0">
                <a:solidFill>
                  <a:srgbClr val="FFFFFF"/>
                </a:solidFill>
                <a:latin typeface="+mn-lt"/>
              </a:rPr>
              <a:t>v2 </a:t>
            </a:r>
            <a:r>
              <a:rPr lang="en-US" sz="1000" b="1" dirty="0" smtClean="0">
                <a:solidFill>
                  <a:srgbClr val="FFFFFF"/>
                </a:solidFill>
                <a:latin typeface="+mn-lt"/>
              </a:rPr>
              <a:t>product </a:t>
            </a:r>
            <a:r>
              <a:rPr lang="en-US" sz="1000" b="1" dirty="0">
                <a:solidFill>
                  <a:srgbClr val="FFFFFF"/>
                </a:solidFill>
                <a:latin typeface="+mn-lt"/>
              </a:rPr>
              <a:t>families</a:t>
            </a:r>
          </a:p>
        </p:txBody>
      </p:sp>
      <p:sp>
        <p:nvSpPr>
          <p:cNvPr id="33" name="Rounded Rectangle 32"/>
          <p:cNvSpPr/>
          <p:nvPr/>
        </p:nvSpPr>
        <p:spPr bwMode="ltGray">
          <a:xfrm>
            <a:off x="2013115" y="1720229"/>
            <a:ext cx="6509834" cy="507207"/>
          </a:xfrm>
          <a:prstGeom prst="round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chorCtr="0">
            <a:noAutofit/>
          </a:bodyPr>
          <a:lstStyle/>
          <a:p>
            <a:pPr algn="ctr" eaLnBrk="0" hangingPunct="0"/>
            <a:r>
              <a:rPr lang="en-US" sz="1200" b="1" dirty="0">
                <a:solidFill>
                  <a:srgbClr val="FFFFFF"/>
                </a:solidFill>
                <a:latin typeface="+mn-lt"/>
              </a:rPr>
              <a:t>Romley-EP 4S </a:t>
            </a:r>
            <a:r>
              <a:rPr lang="en-US" sz="1200" b="1" dirty="0" smtClean="0">
                <a:solidFill>
                  <a:srgbClr val="FFFFFF"/>
                </a:solidFill>
                <a:latin typeface="+mn-lt"/>
              </a:rPr>
              <a:t>Platform</a:t>
            </a:r>
            <a:endParaRPr lang="en-US" sz="1100" b="1" dirty="0" smtClean="0">
              <a:solidFill>
                <a:srgbClr val="FFFFFF"/>
              </a:solidFill>
              <a:latin typeface="+mn-lt"/>
            </a:endParaRPr>
          </a:p>
          <a:p>
            <a:pPr algn="ctr" eaLnBrk="0" hangingPunct="0"/>
            <a:endParaRPr lang="en-US" sz="800" b="1" dirty="0">
              <a:solidFill>
                <a:srgbClr val="FFFFFF"/>
              </a:solidFill>
              <a:latin typeface="+mn-lt"/>
            </a:endParaRPr>
          </a:p>
          <a:p>
            <a:pPr algn="ctr" eaLnBrk="0" hangingPunct="0"/>
            <a:endParaRPr lang="en-US" sz="800" b="1" dirty="0" smtClean="0">
              <a:solidFill>
                <a:srgbClr val="FFFFFF"/>
              </a:solidFill>
              <a:latin typeface="+mn-lt"/>
            </a:endParaRPr>
          </a:p>
          <a:p>
            <a:pPr algn="ctr" eaLnBrk="0" hangingPunct="0"/>
            <a:endParaRPr lang="en-US" sz="800" b="1" dirty="0" smtClean="0">
              <a:solidFill>
                <a:srgbClr val="FFFFFF"/>
              </a:solidFill>
              <a:latin typeface="+mn-lt"/>
            </a:endParaRPr>
          </a:p>
          <a:p>
            <a:pPr lvl="0" algn="ctr" eaLnBrk="0" hangingPunct="0"/>
            <a:r>
              <a:rPr lang="en-US" sz="800" b="1" dirty="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C600 series </a:t>
            </a:r>
            <a:r>
              <a:rPr lang="en-US" sz="800" b="1" dirty="0" smtClean="0">
                <a:solidFill>
                  <a:srgbClr val="FFFFFF"/>
                </a:solidFill>
                <a:latin typeface="+mn-lt"/>
              </a:rPr>
              <a:t>chipset</a:t>
            </a:r>
            <a:endParaRPr lang="en-US" sz="800" b="1" dirty="0">
              <a:solidFill>
                <a:srgbClr val="FFFFFF"/>
              </a:solidFill>
              <a:latin typeface="+mn-lt"/>
            </a:endParaRPr>
          </a:p>
        </p:txBody>
      </p:sp>
      <p:sp>
        <p:nvSpPr>
          <p:cNvPr id="35" name="Rectangle 65"/>
          <p:cNvSpPr>
            <a:spLocks noChangeArrowheads="1"/>
          </p:cNvSpPr>
          <p:nvPr/>
        </p:nvSpPr>
        <p:spPr bwMode="gray">
          <a:xfrm>
            <a:off x="2013115" y="1867743"/>
            <a:ext cx="2139784"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800" b="1" dirty="0" smtClean="0">
                <a:solidFill>
                  <a:srgbClr val="FFFFFF"/>
                </a:solidFill>
                <a:latin typeface="+mn-lt"/>
              </a:rPr>
              <a:t>            Intel</a:t>
            </a:r>
            <a:r>
              <a:rPr lang="en-US" sz="800" b="1" baseline="30000" dirty="0">
                <a:solidFill>
                  <a:srgbClr val="FFFFFF"/>
                </a:solidFill>
                <a:latin typeface="+mn-lt"/>
              </a:rPr>
              <a:t>®</a:t>
            </a:r>
            <a:r>
              <a:rPr lang="en-US" sz="800" b="1" dirty="0">
                <a:solidFill>
                  <a:srgbClr val="FFFFFF"/>
                </a:solidFill>
                <a:latin typeface="+mn-lt"/>
              </a:rPr>
              <a:t> Xeon</a:t>
            </a:r>
            <a:r>
              <a:rPr lang="en-US" sz="800" b="1" baseline="30000" dirty="0">
                <a:solidFill>
                  <a:srgbClr val="FFFFFF"/>
                </a:solidFill>
                <a:latin typeface="+mn-lt"/>
              </a:rPr>
              <a:t>®</a:t>
            </a:r>
            <a:r>
              <a:rPr lang="en-US" sz="800" b="1" dirty="0">
                <a:solidFill>
                  <a:srgbClr val="FFFFFF"/>
                </a:solidFill>
                <a:latin typeface="+mn-lt"/>
              </a:rPr>
              <a:t> processor </a:t>
            </a:r>
            <a:r>
              <a:rPr lang="en-US" sz="800" b="1" dirty="0" smtClean="0">
                <a:solidFill>
                  <a:srgbClr val="FFFFFF"/>
                </a:solidFill>
                <a:latin typeface="+mn-lt"/>
              </a:rPr>
              <a:t> </a:t>
            </a:r>
          </a:p>
          <a:p>
            <a:pPr algn="ctr" eaLnBrk="0" hangingPunct="0"/>
            <a:r>
              <a:rPr lang="en-US" sz="800" b="1" dirty="0">
                <a:solidFill>
                  <a:srgbClr val="FFFFFF"/>
                </a:solidFill>
                <a:latin typeface="+mn-lt"/>
              </a:rPr>
              <a:t> </a:t>
            </a:r>
            <a:r>
              <a:rPr lang="en-US" sz="800" b="1" dirty="0" smtClean="0">
                <a:solidFill>
                  <a:srgbClr val="FFFFFF"/>
                </a:solidFill>
                <a:latin typeface="+mn-lt"/>
              </a:rPr>
              <a:t>           E5-4600 </a:t>
            </a:r>
            <a:r>
              <a:rPr lang="en-US" sz="800" b="1" dirty="0">
                <a:solidFill>
                  <a:srgbClr val="FFFFFF"/>
                </a:solidFill>
                <a:latin typeface="+mn-lt"/>
              </a:rPr>
              <a:t>product family</a:t>
            </a:r>
          </a:p>
        </p:txBody>
      </p:sp>
      <p:sp>
        <p:nvSpPr>
          <p:cNvPr id="36" name="Rectangle 65"/>
          <p:cNvSpPr>
            <a:spLocks noChangeArrowheads="1"/>
          </p:cNvSpPr>
          <p:nvPr/>
        </p:nvSpPr>
        <p:spPr bwMode="gray">
          <a:xfrm>
            <a:off x="4229100" y="1867743"/>
            <a:ext cx="4293848"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a:solidFill>
                  <a:srgbClr val="FFFFFF"/>
                </a:solidFill>
                <a:latin typeface="+mn-lt"/>
              </a:rPr>
              <a:t>Intel</a:t>
            </a:r>
            <a:r>
              <a:rPr lang="en-US" sz="1000" b="1" baseline="30000" dirty="0">
                <a:solidFill>
                  <a:srgbClr val="FFFFFF"/>
                </a:solidFill>
                <a:latin typeface="+mn-lt"/>
              </a:rPr>
              <a:t>®</a:t>
            </a:r>
            <a:r>
              <a:rPr lang="en-US" sz="1000" b="1" dirty="0">
                <a:solidFill>
                  <a:srgbClr val="FFFFFF"/>
                </a:solidFill>
                <a:latin typeface="+mn-lt"/>
              </a:rPr>
              <a:t> Xeon</a:t>
            </a:r>
            <a:r>
              <a:rPr lang="en-US" sz="1000" b="1" baseline="30000" dirty="0">
                <a:solidFill>
                  <a:srgbClr val="FFFFFF"/>
                </a:solidFill>
                <a:latin typeface="+mn-lt"/>
              </a:rPr>
              <a:t>®</a:t>
            </a:r>
            <a:r>
              <a:rPr lang="en-US" sz="1000" b="1" dirty="0">
                <a:solidFill>
                  <a:srgbClr val="FFFFFF"/>
                </a:solidFill>
                <a:latin typeface="+mn-lt"/>
              </a:rPr>
              <a:t> processor E5-4600 v2 </a:t>
            </a:r>
            <a:r>
              <a:rPr lang="en-US" sz="1000" b="1" dirty="0" smtClean="0">
                <a:solidFill>
                  <a:srgbClr val="FFFFFF"/>
                </a:solidFill>
                <a:latin typeface="+mn-lt"/>
              </a:rPr>
              <a:t>product </a:t>
            </a:r>
            <a:r>
              <a:rPr lang="en-US" sz="1000" b="1" dirty="0">
                <a:solidFill>
                  <a:srgbClr val="FFFFFF"/>
                </a:solidFill>
                <a:latin typeface="+mn-lt"/>
              </a:rPr>
              <a:t>family</a:t>
            </a:r>
          </a:p>
        </p:txBody>
      </p:sp>
      <p:sp>
        <p:nvSpPr>
          <p:cNvPr id="38" name="Rounded Rectangle 37"/>
          <p:cNvSpPr/>
          <p:nvPr/>
        </p:nvSpPr>
        <p:spPr bwMode="ltGray">
          <a:xfrm>
            <a:off x="2020199" y="2262260"/>
            <a:ext cx="6502749" cy="507207"/>
          </a:xfrm>
          <a:prstGeom prst="round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chorCtr="0">
            <a:noAutofit/>
          </a:bodyPr>
          <a:lstStyle/>
          <a:p>
            <a:pPr algn="ctr" eaLnBrk="0" hangingPunct="0"/>
            <a:r>
              <a:rPr lang="en-US" sz="1200" b="1" dirty="0" err="1">
                <a:solidFill>
                  <a:srgbClr val="FFFFFF"/>
                </a:solidFill>
                <a:latin typeface="+mn-lt"/>
              </a:rPr>
              <a:t>Romley</a:t>
            </a:r>
            <a:r>
              <a:rPr lang="en-US" sz="1200" b="1" dirty="0">
                <a:solidFill>
                  <a:srgbClr val="FFFFFF"/>
                </a:solidFill>
                <a:latin typeface="+mn-lt"/>
              </a:rPr>
              <a:t>-EP </a:t>
            </a:r>
            <a:r>
              <a:rPr lang="en-US" sz="1200" b="1" dirty="0" smtClean="0">
                <a:solidFill>
                  <a:srgbClr val="FFFFFF"/>
                </a:solidFill>
                <a:latin typeface="+mn-lt"/>
              </a:rPr>
              <a:t>Platform</a:t>
            </a:r>
            <a:endParaRPr lang="en-US" sz="1100" b="1" dirty="0" smtClean="0">
              <a:solidFill>
                <a:srgbClr val="FFFFFF"/>
              </a:solidFill>
              <a:latin typeface="+mn-lt"/>
            </a:endParaRPr>
          </a:p>
          <a:p>
            <a:pPr algn="ctr" eaLnBrk="0" hangingPunct="0"/>
            <a:endParaRPr lang="en-US" sz="800" b="1" dirty="0">
              <a:solidFill>
                <a:srgbClr val="FFFFFF"/>
              </a:solidFill>
              <a:latin typeface="+mn-lt"/>
            </a:endParaRPr>
          </a:p>
          <a:p>
            <a:pPr algn="ctr" eaLnBrk="0" hangingPunct="0"/>
            <a:endParaRPr lang="en-US" sz="800" b="1" dirty="0" smtClean="0">
              <a:solidFill>
                <a:srgbClr val="FFFFFF"/>
              </a:solidFill>
              <a:latin typeface="+mn-lt"/>
            </a:endParaRPr>
          </a:p>
          <a:p>
            <a:pPr algn="ctr" eaLnBrk="0" hangingPunct="0"/>
            <a:endParaRPr lang="en-US" sz="800" b="1" dirty="0" smtClean="0">
              <a:solidFill>
                <a:srgbClr val="FFFFFF"/>
              </a:solidFill>
              <a:latin typeface="+mn-lt"/>
            </a:endParaRPr>
          </a:p>
          <a:p>
            <a:pPr lvl="0" algn="ctr" eaLnBrk="0" hangingPunct="0"/>
            <a:r>
              <a:rPr lang="en-US" sz="800" b="1" dirty="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C600 series </a:t>
            </a:r>
            <a:r>
              <a:rPr lang="en-US" sz="800" b="1" dirty="0" smtClean="0">
                <a:solidFill>
                  <a:srgbClr val="FFFFFF"/>
                </a:solidFill>
                <a:latin typeface="+mn-lt"/>
              </a:rPr>
              <a:t>chipset</a:t>
            </a:r>
            <a:endParaRPr lang="en-US" sz="800" b="1" dirty="0">
              <a:solidFill>
                <a:srgbClr val="FFFFFF"/>
              </a:solidFill>
              <a:latin typeface="+mn-lt"/>
            </a:endParaRPr>
          </a:p>
        </p:txBody>
      </p:sp>
      <p:sp>
        <p:nvSpPr>
          <p:cNvPr id="39" name="Rounded Rectangle 38"/>
          <p:cNvSpPr/>
          <p:nvPr/>
        </p:nvSpPr>
        <p:spPr bwMode="ltGray">
          <a:xfrm>
            <a:off x="2010674" y="2809247"/>
            <a:ext cx="6516960" cy="507207"/>
          </a:xfrm>
          <a:prstGeom prst="round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chorCtr="0">
            <a:noAutofit/>
          </a:bodyPr>
          <a:lstStyle/>
          <a:p>
            <a:pPr algn="ctr" eaLnBrk="0" hangingPunct="0"/>
            <a:r>
              <a:rPr lang="en-US" sz="1200" b="1" dirty="0" smtClean="0">
                <a:solidFill>
                  <a:srgbClr val="FFFFFF"/>
                </a:solidFill>
                <a:latin typeface="+mn-lt"/>
              </a:rPr>
              <a:t>Romley Workstation Platform</a:t>
            </a:r>
            <a:endParaRPr lang="en-US" sz="1100" b="1" dirty="0" smtClean="0">
              <a:solidFill>
                <a:srgbClr val="FFFFFF"/>
              </a:solidFill>
              <a:latin typeface="+mn-lt"/>
            </a:endParaRPr>
          </a:p>
          <a:p>
            <a:pPr algn="ctr" eaLnBrk="0" hangingPunct="0"/>
            <a:endParaRPr lang="en-US" sz="800" b="1" dirty="0">
              <a:solidFill>
                <a:srgbClr val="FFFFFF"/>
              </a:solidFill>
              <a:latin typeface="+mn-lt"/>
            </a:endParaRPr>
          </a:p>
          <a:p>
            <a:pPr algn="ctr" eaLnBrk="0" hangingPunct="0"/>
            <a:endParaRPr lang="en-US" sz="800" b="1" dirty="0" smtClean="0">
              <a:solidFill>
                <a:srgbClr val="FFFFFF"/>
              </a:solidFill>
              <a:latin typeface="+mn-lt"/>
            </a:endParaRPr>
          </a:p>
          <a:p>
            <a:pPr algn="ctr" eaLnBrk="0" hangingPunct="0"/>
            <a:endParaRPr lang="en-US" sz="800" b="1" dirty="0" smtClean="0">
              <a:solidFill>
                <a:srgbClr val="FFFFFF"/>
              </a:solidFill>
              <a:latin typeface="+mn-lt"/>
            </a:endParaRPr>
          </a:p>
          <a:p>
            <a:pPr lvl="0" algn="ctr" eaLnBrk="0" hangingPunct="0"/>
            <a:r>
              <a:rPr lang="en-US" sz="800" b="1" dirty="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C600 series </a:t>
            </a:r>
            <a:r>
              <a:rPr lang="en-US" sz="800" b="1" dirty="0" smtClean="0">
                <a:solidFill>
                  <a:srgbClr val="FFFFFF"/>
                </a:solidFill>
                <a:latin typeface="+mn-lt"/>
              </a:rPr>
              <a:t>chipset</a:t>
            </a:r>
            <a:endParaRPr lang="en-US" sz="800" b="1" dirty="0">
              <a:solidFill>
                <a:srgbClr val="FFFFFF"/>
              </a:solidFill>
              <a:latin typeface="+mn-lt"/>
            </a:endParaRPr>
          </a:p>
        </p:txBody>
      </p:sp>
      <p:sp>
        <p:nvSpPr>
          <p:cNvPr id="40" name="Rectangle 65"/>
          <p:cNvSpPr>
            <a:spLocks noChangeArrowheads="1"/>
          </p:cNvSpPr>
          <p:nvPr/>
        </p:nvSpPr>
        <p:spPr bwMode="gray">
          <a:xfrm>
            <a:off x="2020200" y="2402632"/>
            <a:ext cx="2142225"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800" b="1" dirty="0" smtClean="0">
                <a:solidFill>
                  <a:srgbClr val="FFFFFF"/>
                </a:solidFill>
                <a:latin typeface="+mn-lt"/>
              </a:rPr>
              <a:t>           Intel</a:t>
            </a:r>
            <a:r>
              <a:rPr lang="en-US" sz="800" b="1" baseline="30000" dirty="0">
                <a:solidFill>
                  <a:srgbClr val="FFFFFF"/>
                </a:solidFill>
                <a:latin typeface="+mn-lt"/>
              </a:rPr>
              <a:t>®</a:t>
            </a:r>
            <a:r>
              <a:rPr lang="en-US" sz="800" b="1" dirty="0">
                <a:solidFill>
                  <a:srgbClr val="FFFFFF"/>
                </a:solidFill>
                <a:latin typeface="+mn-lt"/>
              </a:rPr>
              <a:t> Xeon</a:t>
            </a:r>
            <a:r>
              <a:rPr lang="en-US" sz="800" b="1" baseline="30000" dirty="0">
                <a:solidFill>
                  <a:srgbClr val="FFFFFF"/>
                </a:solidFill>
                <a:latin typeface="+mn-lt"/>
              </a:rPr>
              <a:t>®</a:t>
            </a:r>
            <a:r>
              <a:rPr lang="en-US" sz="800" b="1" dirty="0">
                <a:solidFill>
                  <a:srgbClr val="FFFFFF"/>
                </a:solidFill>
                <a:latin typeface="+mn-lt"/>
              </a:rPr>
              <a:t> processor </a:t>
            </a:r>
            <a:endParaRPr lang="en-US" sz="800" b="1" dirty="0" smtClean="0">
              <a:solidFill>
                <a:srgbClr val="FFFFFF"/>
              </a:solidFill>
              <a:latin typeface="+mn-lt"/>
            </a:endParaRPr>
          </a:p>
          <a:p>
            <a:pPr algn="ctr" eaLnBrk="0" hangingPunct="0"/>
            <a:r>
              <a:rPr lang="en-US" sz="800" b="1" dirty="0">
                <a:solidFill>
                  <a:srgbClr val="FFFFFF"/>
                </a:solidFill>
                <a:latin typeface="+mn-lt"/>
              </a:rPr>
              <a:t> </a:t>
            </a:r>
            <a:r>
              <a:rPr lang="en-US" sz="800" b="1" dirty="0" smtClean="0">
                <a:solidFill>
                  <a:srgbClr val="FFFFFF"/>
                </a:solidFill>
                <a:latin typeface="+mn-lt"/>
              </a:rPr>
              <a:t>          E5-2600 </a:t>
            </a:r>
            <a:r>
              <a:rPr lang="en-US" sz="800" b="1" dirty="0">
                <a:solidFill>
                  <a:srgbClr val="FFFFFF"/>
                </a:solidFill>
                <a:latin typeface="+mn-lt"/>
              </a:rPr>
              <a:t>product family</a:t>
            </a:r>
          </a:p>
        </p:txBody>
      </p:sp>
      <p:sp>
        <p:nvSpPr>
          <p:cNvPr id="41" name="Rectangle 65"/>
          <p:cNvSpPr>
            <a:spLocks noChangeArrowheads="1"/>
          </p:cNvSpPr>
          <p:nvPr/>
        </p:nvSpPr>
        <p:spPr bwMode="gray">
          <a:xfrm>
            <a:off x="4229100" y="2402632"/>
            <a:ext cx="4293848"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a:solidFill>
                  <a:srgbClr val="FFFFFF"/>
                </a:solidFill>
                <a:latin typeface="+mn-lt"/>
              </a:rPr>
              <a:t>Intel</a:t>
            </a:r>
            <a:r>
              <a:rPr lang="en-US" sz="1000" b="1" baseline="30000" dirty="0">
                <a:solidFill>
                  <a:srgbClr val="FFFFFF"/>
                </a:solidFill>
                <a:latin typeface="+mn-lt"/>
              </a:rPr>
              <a:t>®</a:t>
            </a:r>
            <a:r>
              <a:rPr lang="en-US" sz="1000" b="1" dirty="0">
                <a:solidFill>
                  <a:srgbClr val="FFFFFF"/>
                </a:solidFill>
                <a:latin typeface="+mn-lt"/>
              </a:rPr>
              <a:t> Xeon</a:t>
            </a:r>
            <a:r>
              <a:rPr lang="en-US" sz="1000" b="1" baseline="30000" dirty="0">
                <a:solidFill>
                  <a:srgbClr val="FFFFFF"/>
                </a:solidFill>
                <a:latin typeface="+mn-lt"/>
              </a:rPr>
              <a:t>®</a:t>
            </a:r>
            <a:r>
              <a:rPr lang="en-US" sz="1000" b="1" dirty="0">
                <a:solidFill>
                  <a:srgbClr val="FFFFFF"/>
                </a:solidFill>
                <a:latin typeface="+mn-lt"/>
              </a:rPr>
              <a:t> processor </a:t>
            </a:r>
            <a:r>
              <a:rPr lang="en-US" sz="1000" b="1" dirty="0" smtClean="0">
                <a:solidFill>
                  <a:srgbClr val="FFFFFF"/>
                </a:solidFill>
                <a:latin typeface="+mn-lt"/>
              </a:rPr>
              <a:t>E5-2600 v2 product </a:t>
            </a:r>
            <a:r>
              <a:rPr lang="en-US" sz="1000" b="1" dirty="0">
                <a:solidFill>
                  <a:srgbClr val="FFFFFF"/>
                </a:solidFill>
                <a:latin typeface="+mn-lt"/>
              </a:rPr>
              <a:t>family</a:t>
            </a:r>
          </a:p>
        </p:txBody>
      </p:sp>
      <p:sp>
        <p:nvSpPr>
          <p:cNvPr id="42" name="Rectangle 65"/>
          <p:cNvSpPr>
            <a:spLocks noChangeArrowheads="1"/>
          </p:cNvSpPr>
          <p:nvPr/>
        </p:nvSpPr>
        <p:spPr bwMode="gray">
          <a:xfrm>
            <a:off x="2010676" y="2954380"/>
            <a:ext cx="2142223"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800" b="1" dirty="0" smtClean="0">
                <a:solidFill>
                  <a:srgbClr val="FFFFFF"/>
                </a:solidFill>
                <a:latin typeface="+mn-lt"/>
              </a:rPr>
              <a:t>             Intel</a:t>
            </a:r>
            <a:r>
              <a:rPr lang="en-US" sz="800" b="1" baseline="30000" dirty="0">
                <a:solidFill>
                  <a:srgbClr val="FFFFFF"/>
                </a:solidFill>
                <a:latin typeface="+mn-lt"/>
              </a:rPr>
              <a:t>®</a:t>
            </a:r>
            <a:r>
              <a:rPr lang="en-US" sz="800" b="1" dirty="0">
                <a:solidFill>
                  <a:srgbClr val="FFFFFF"/>
                </a:solidFill>
                <a:latin typeface="+mn-lt"/>
              </a:rPr>
              <a:t> Xeon</a:t>
            </a:r>
            <a:r>
              <a:rPr lang="en-US" sz="800" b="1" baseline="30000" dirty="0">
                <a:solidFill>
                  <a:srgbClr val="FFFFFF"/>
                </a:solidFill>
                <a:latin typeface="+mn-lt"/>
              </a:rPr>
              <a:t>®</a:t>
            </a:r>
            <a:r>
              <a:rPr lang="en-US" sz="800" b="1" dirty="0">
                <a:solidFill>
                  <a:srgbClr val="FFFFFF"/>
                </a:solidFill>
                <a:latin typeface="+mn-lt"/>
              </a:rPr>
              <a:t> processor </a:t>
            </a:r>
            <a:r>
              <a:rPr lang="en-US" sz="800" b="1" dirty="0" smtClean="0">
                <a:solidFill>
                  <a:srgbClr val="FFFFFF"/>
                </a:solidFill>
                <a:latin typeface="+mn-lt"/>
              </a:rPr>
              <a:t>  </a:t>
            </a:r>
          </a:p>
          <a:p>
            <a:pPr algn="ctr" eaLnBrk="0" hangingPunct="0"/>
            <a:r>
              <a:rPr lang="en-US" sz="800" b="1" dirty="0">
                <a:solidFill>
                  <a:srgbClr val="FFFFFF"/>
                </a:solidFill>
                <a:latin typeface="+mn-lt"/>
              </a:rPr>
              <a:t> </a:t>
            </a:r>
            <a:r>
              <a:rPr lang="en-US" sz="800" b="1" dirty="0" smtClean="0">
                <a:solidFill>
                  <a:srgbClr val="FFFFFF"/>
                </a:solidFill>
                <a:latin typeface="+mn-lt"/>
              </a:rPr>
              <a:t>            E5-1600 </a:t>
            </a:r>
            <a:r>
              <a:rPr lang="en-US" sz="800" b="1" dirty="0">
                <a:solidFill>
                  <a:srgbClr val="FFFFFF"/>
                </a:solidFill>
                <a:latin typeface="+mn-lt"/>
              </a:rPr>
              <a:t>product family</a:t>
            </a:r>
          </a:p>
        </p:txBody>
      </p:sp>
      <p:sp>
        <p:nvSpPr>
          <p:cNvPr id="43" name="Rectangle 65"/>
          <p:cNvSpPr>
            <a:spLocks noChangeArrowheads="1"/>
          </p:cNvSpPr>
          <p:nvPr/>
        </p:nvSpPr>
        <p:spPr bwMode="gray">
          <a:xfrm>
            <a:off x="4229100" y="2954380"/>
            <a:ext cx="4293848"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a:solidFill>
                  <a:srgbClr val="FFFFFF"/>
                </a:solidFill>
                <a:latin typeface="+mn-lt"/>
              </a:rPr>
              <a:t>Intel</a:t>
            </a:r>
            <a:r>
              <a:rPr lang="en-US" sz="1000" b="1" baseline="30000" dirty="0">
                <a:solidFill>
                  <a:srgbClr val="FFFFFF"/>
                </a:solidFill>
                <a:latin typeface="+mn-lt"/>
              </a:rPr>
              <a:t>®</a:t>
            </a:r>
            <a:r>
              <a:rPr lang="en-US" sz="1000" b="1" dirty="0">
                <a:solidFill>
                  <a:srgbClr val="FFFFFF"/>
                </a:solidFill>
                <a:latin typeface="+mn-lt"/>
              </a:rPr>
              <a:t> Xeon</a:t>
            </a:r>
            <a:r>
              <a:rPr lang="en-US" sz="1000" b="1" baseline="30000" dirty="0">
                <a:solidFill>
                  <a:srgbClr val="FFFFFF"/>
                </a:solidFill>
                <a:latin typeface="+mn-lt"/>
              </a:rPr>
              <a:t>®</a:t>
            </a:r>
            <a:r>
              <a:rPr lang="en-US" sz="1000" b="1" dirty="0">
                <a:solidFill>
                  <a:srgbClr val="FFFFFF"/>
                </a:solidFill>
                <a:latin typeface="+mn-lt"/>
              </a:rPr>
              <a:t> processor </a:t>
            </a:r>
            <a:r>
              <a:rPr lang="en-US" sz="1000" b="1" dirty="0" smtClean="0">
                <a:solidFill>
                  <a:srgbClr val="FFFFFF"/>
                </a:solidFill>
                <a:latin typeface="+mn-lt"/>
              </a:rPr>
              <a:t>E5-1600 v2 product </a:t>
            </a:r>
            <a:r>
              <a:rPr lang="en-US" sz="1000" b="1" dirty="0">
                <a:solidFill>
                  <a:srgbClr val="FFFFFF"/>
                </a:solidFill>
                <a:latin typeface="+mn-lt"/>
              </a:rPr>
              <a:t>family</a:t>
            </a:r>
          </a:p>
        </p:txBody>
      </p:sp>
      <p:sp>
        <p:nvSpPr>
          <p:cNvPr id="46" name="Rounded Rectangle 45"/>
          <p:cNvSpPr/>
          <p:nvPr/>
        </p:nvSpPr>
        <p:spPr bwMode="ltGray">
          <a:xfrm>
            <a:off x="2010676" y="3403526"/>
            <a:ext cx="2142223" cy="507207"/>
          </a:xfrm>
          <a:prstGeom prst="roundRect">
            <a:avLst/>
          </a:prstGeom>
          <a:gradFill flip="none" rotWithShape="1">
            <a:gsLst>
              <a:gs pos="0">
                <a:srgbClr val="A50021">
                  <a:shade val="30000"/>
                  <a:satMod val="115000"/>
                </a:srgbClr>
              </a:gs>
              <a:gs pos="50000">
                <a:srgbClr val="A50021">
                  <a:shade val="67500"/>
                  <a:satMod val="115000"/>
                </a:srgbClr>
              </a:gs>
              <a:gs pos="100000">
                <a:srgbClr val="A50021">
                  <a:shade val="100000"/>
                  <a:satMod val="115000"/>
                </a:srgbClr>
              </a:gs>
            </a:gsLst>
            <a:lin ang="5400000" scaled="1"/>
            <a:tileRect/>
          </a:gradFill>
          <a:ln w="76200">
            <a:noFill/>
            <a:round/>
            <a:headEnd/>
            <a:tailEnd/>
          </a:ln>
        </p:spPr>
        <p:txBody>
          <a:bodyPr wrap="square" rtlCol="0" anchor="ctr" anchorCtr="0">
            <a:noAutofit/>
          </a:bodyPr>
          <a:lstStyle/>
          <a:p>
            <a:pPr algn="ctr"/>
            <a:r>
              <a:rPr lang="en-US" sz="1200" b="1" dirty="0">
                <a:solidFill>
                  <a:srgbClr val="FFFFFF"/>
                </a:solidFill>
                <a:latin typeface="+mn-lt"/>
              </a:rPr>
              <a:t>Bromolow </a:t>
            </a:r>
            <a:r>
              <a:rPr lang="en-US" sz="1200" b="1" dirty="0" smtClean="0">
                <a:solidFill>
                  <a:srgbClr val="FFFFFF"/>
                </a:solidFill>
                <a:latin typeface="+mn-lt"/>
              </a:rPr>
              <a:t>Platform</a:t>
            </a:r>
            <a:endParaRPr lang="en-US" sz="1100" b="1" dirty="0" smtClean="0">
              <a:solidFill>
                <a:srgbClr val="FFFFFF"/>
              </a:solidFill>
              <a:latin typeface="+mn-lt"/>
            </a:endParaRPr>
          </a:p>
          <a:p>
            <a:pPr algn="ctr"/>
            <a:endParaRPr lang="en-US" sz="800" b="1" dirty="0" smtClean="0">
              <a:solidFill>
                <a:srgbClr val="FFFFFF"/>
              </a:solidFill>
              <a:latin typeface="+mn-lt"/>
            </a:endParaRPr>
          </a:p>
          <a:p>
            <a:pPr algn="ctr"/>
            <a:endParaRPr lang="en-US" sz="800" b="1" dirty="0">
              <a:solidFill>
                <a:srgbClr val="FFFFFF"/>
              </a:solidFill>
              <a:latin typeface="+mn-lt"/>
            </a:endParaRPr>
          </a:p>
          <a:p>
            <a:pPr algn="ctr"/>
            <a:endParaRPr lang="en-US" sz="800" b="1" dirty="0" smtClean="0">
              <a:solidFill>
                <a:srgbClr val="FFFFFF"/>
              </a:solidFill>
              <a:latin typeface="+mn-lt"/>
            </a:endParaRPr>
          </a:p>
          <a:p>
            <a:pPr algn="ctr"/>
            <a:r>
              <a:rPr lang="en-US" sz="800" b="1" dirty="0" smtClean="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C200 series </a:t>
            </a:r>
            <a:r>
              <a:rPr lang="en-US" sz="800" b="1" dirty="0" smtClean="0">
                <a:solidFill>
                  <a:srgbClr val="FFFFFF"/>
                </a:solidFill>
                <a:latin typeface="+mn-lt"/>
              </a:rPr>
              <a:t>chipset</a:t>
            </a:r>
            <a:endParaRPr lang="en-US" sz="800" b="1" dirty="0">
              <a:solidFill>
                <a:srgbClr val="FFFFFF"/>
              </a:solidFill>
              <a:latin typeface="+mn-lt"/>
            </a:endParaRPr>
          </a:p>
        </p:txBody>
      </p:sp>
      <p:sp>
        <p:nvSpPr>
          <p:cNvPr id="47" name="Rectangle 65"/>
          <p:cNvSpPr>
            <a:spLocks noChangeArrowheads="1"/>
          </p:cNvSpPr>
          <p:nvPr/>
        </p:nvSpPr>
        <p:spPr bwMode="gray">
          <a:xfrm>
            <a:off x="2010676" y="3551041"/>
            <a:ext cx="2142223"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800" b="1" dirty="0" smtClean="0">
                <a:solidFill>
                  <a:srgbClr val="FFFFFF"/>
                </a:solidFill>
                <a:latin typeface="+mn-lt"/>
              </a:rPr>
              <a:t>           Intel</a:t>
            </a:r>
            <a:r>
              <a:rPr lang="en-US" sz="800" b="1" baseline="30000" dirty="0" smtClean="0">
                <a:solidFill>
                  <a:srgbClr val="FFFFFF"/>
                </a:solidFill>
                <a:latin typeface="+mn-lt"/>
              </a:rPr>
              <a:t>®</a:t>
            </a:r>
            <a:r>
              <a:rPr lang="en-US" sz="800" b="1" dirty="0" smtClean="0">
                <a:solidFill>
                  <a:srgbClr val="FFFFFF"/>
                </a:solidFill>
                <a:latin typeface="+mn-lt"/>
              </a:rPr>
              <a:t> Xeon</a:t>
            </a:r>
            <a:r>
              <a:rPr lang="en-US" sz="800" b="1" baseline="30000" dirty="0" smtClean="0">
                <a:solidFill>
                  <a:srgbClr val="FFFFFF"/>
                </a:solidFill>
                <a:latin typeface="+mn-lt"/>
              </a:rPr>
              <a:t>®</a:t>
            </a:r>
            <a:r>
              <a:rPr lang="en-US" sz="800" b="1" dirty="0" smtClean="0">
                <a:solidFill>
                  <a:srgbClr val="FFFFFF"/>
                </a:solidFill>
                <a:latin typeface="+mn-lt"/>
              </a:rPr>
              <a:t> processor </a:t>
            </a:r>
          </a:p>
          <a:p>
            <a:pPr algn="ctr" eaLnBrk="0" hangingPunct="0"/>
            <a:r>
              <a:rPr lang="en-US" sz="800" b="1" dirty="0">
                <a:solidFill>
                  <a:srgbClr val="FFFFFF"/>
                </a:solidFill>
                <a:latin typeface="+mn-lt"/>
              </a:rPr>
              <a:t> </a:t>
            </a:r>
            <a:r>
              <a:rPr lang="en-US" sz="800" b="1" dirty="0" smtClean="0">
                <a:solidFill>
                  <a:srgbClr val="FFFFFF"/>
                </a:solidFill>
                <a:latin typeface="+mn-lt"/>
              </a:rPr>
              <a:t>          E3-1200 v2 product family</a:t>
            </a:r>
            <a:endParaRPr lang="en-US" sz="800" b="1" dirty="0">
              <a:solidFill>
                <a:srgbClr val="FFFF00"/>
              </a:solidFill>
              <a:latin typeface="+mn-lt"/>
            </a:endParaRPr>
          </a:p>
        </p:txBody>
      </p:sp>
      <p:sp>
        <p:nvSpPr>
          <p:cNvPr id="48" name="Rounded Rectangle 47"/>
          <p:cNvSpPr/>
          <p:nvPr/>
        </p:nvSpPr>
        <p:spPr bwMode="ltGray">
          <a:xfrm>
            <a:off x="4229100" y="3403526"/>
            <a:ext cx="4293848" cy="507207"/>
          </a:xfrm>
          <a:prstGeom prst="roundRect">
            <a:avLst/>
          </a:prstGeom>
          <a:gradFill flip="none" rotWithShape="1">
            <a:gsLst>
              <a:gs pos="0">
                <a:srgbClr val="65000A"/>
              </a:gs>
              <a:gs pos="50000">
                <a:srgbClr val="A50021">
                  <a:shade val="67500"/>
                  <a:satMod val="115000"/>
                </a:srgbClr>
              </a:gs>
              <a:gs pos="100000">
                <a:srgbClr val="A50021">
                  <a:shade val="100000"/>
                  <a:satMod val="115000"/>
                </a:srgbClr>
              </a:gs>
            </a:gsLst>
            <a:lin ang="5400000" scaled="1"/>
            <a:tileRect/>
          </a:gradFill>
          <a:ln w="76200">
            <a:noFill/>
            <a:round/>
            <a:headEnd/>
            <a:tailEnd/>
          </a:ln>
        </p:spPr>
        <p:txBody>
          <a:bodyPr wrap="square" rtlCol="0" anchor="ctr" anchorCtr="0">
            <a:noAutofit/>
          </a:bodyPr>
          <a:lstStyle/>
          <a:p>
            <a:pPr algn="ctr"/>
            <a:r>
              <a:rPr lang="en-US" sz="1200" b="1" dirty="0" smtClean="0">
                <a:solidFill>
                  <a:srgbClr val="FFFFFF"/>
                </a:solidFill>
                <a:latin typeface="+mn-lt"/>
              </a:rPr>
              <a:t>Denlow Platform</a:t>
            </a:r>
            <a:endParaRPr lang="en-US" sz="1100" b="1" dirty="0" smtClean="0">
              <a:solidFill>
                <a:srgbClr val="FFFFFF"/>
              </a:solidFill>
              <a:latin typeface="+mn-lt"/>
            </a:endParaRPr>
          </a:p>
          <a:p>
            <a:pPr algn="ctr"/>
            <a:endParaRPr lang="en-US" sz="800" b="1" dirty="0" smtClean="0">
              <a:solidFill>
                <a:srgbClr val="FFFFFF"/>
              </a:solidFill>
              <a:latin typeface="+mn-lt"/>
            </a:endParaRPr>
          </a:p>
          <a:p>
            <a:pPr algn="ctr"/>
            <a:endParaRPr lang="en-US" sz="800" b="1" dirty="0">
              <a:solidFill>
                <a:srgbClr val="FFFFFF"/>
              </a:solidFill>
              <a:latin typeface="+mn-lt"/>
            </a:endParaRPr>
          </a:p>
          <a:p>
            <a:pPr algn="ctr"/>
            <a:endParaRPr lang="en-US" sz="800" b="1" dirty="0" smtClean="0">
              <a:solidFill>
                <a:srgbClr val="FFFFFF"/>
              </a:solidFill>
              <a:latin typeface="+mn-lt"/>
            </a:endParaRPr>
          </a:p>
          <a:p>
            <a:pPr algn="ctr"/>
            <a:r>
              <a:rPr lang="en-US" sz="800" b="1" dirty="0" smtClean="0">
                <a:solidFill>
                  <a:srgbClr val="FFFFFF"/>
                </a:solidFill>
                <a:latin typeface="+mn-lt"/>
              </a:rPr>
              <a:t>Intel</a:t>
            </a:r>
            <a:r>
              <a:rPr lang="en-US" sz="800" b="1" baseline="30000" dirty="0">
                <a:solidFill>
                  <a:srgbClr val="FFFFFF"/>
                </a:solidFill>
                <a:latin typeface="+mn-lt"/>
              </a:rPr>
              <a:t>®</a:t>
            </a:r>
            <a:r>
              <a:rPr lang="en-US" sz="800" b="1" dirty="0">
                <a:solidFill>
                  <a:srgbClr val="FFFFFF"/>
                </a:solidFill>
                <a:latin typeface="+mn-lt"/>
              </a:rPr>
              <a:t> </a:t>
            </a:r>
            <a:r>
              <a:rPr lang="en-US" sz="800" b="1" dirty="0" smtClean="0">
                <a:solidFill>
                  <a:srgbClr val="FFFFFF"/>
                </a:solidFill>
                <a:latin typeface="+mn-lt"/>
              </a:rPr>
              <a:t>C220 </a:t>
            </a:r>
            <a:r>
              <a:rPr lang="en-US" sz="800" b="1" dirty="0">
                <a:solidFill>
                  <a:srgbClr val="FFFFFF"/>
                </a:solidFill>
                <a:latin typeface="+mn-lt"/>
              </a:rPr>
              <a:t>series </a:t>
            </a:r>
            <a:r>
              <a:rPr lang="en-US" sz="800" b="1" dirty="0" smtClean="0">
                <a:solidFill>
                  <a:srgbClr val="FFFFFF"/>
                </a:solidFill>
                <a:latin typeface="+mn-lt"/>
              </a:rPr>
              <a:t>chipset</a:t>
            </a:r>
            <a:endParaRPr lang="en-US" sz="800" b="1" dirty="0">
              <a:solidFill>
                <a:srgbClr val="FFFFFF"/>
              </a:solidFill>
              <a:latin typeface="+mn-lt"/>
            </a:endParaRPr>
          </a:p>
        </p:txBody>
      </p:sp>
      <p:sp>
        <p:nvSpPr>
          <p:cNvPr id="49" name="Rectangle 65"/>
          <p:cNvSpPr>
            <a:spLocks noChangeArrowheads="1"/>
          </p:cNvSpPr>
          <p:nvPr/>
        </p:nvSpPr>
        <p:spPr bwMode="gray">
          <a:xfrm>
            <a:off x="4229101" y="3551041"/>
            <a:ext cx="4293848" cy="255041"/>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smtClean="0">
                <a:solidFill>
                  <a:srgbClr val="FFFFFF"/>
                </a:solidFill>
                <a:latin typeface="+mn-lt"/>
              </a:rPr>
              <a:t>Intel</a:t>
            </a:r>
            <a:r>
              <a:rPr lang="en-US" sz="1000" b="1" baseline="30000" dirty="0" smtClean="0">
                <a:solidFill>
                  <a:srgbClr val="FFFFFF"/>
                </a:solidFill>
                <a:latin typeface="+mn-lt"/>
              </a:rPr>
              <a:t>®</a:t>
            </a:r>
            <a:r>
              <a:rPr lang="en-US" sz="1000" b="1" dirty="0" smtClean="0">
                <a:solidFill>
                  <a:srgbClr val="FFFFFF"/>
                </a:solidFill>
                <a:latin typeface="+mn-lt"/>
              </a:rPr>
              <a:t> Xeon</a:t>
            </a:r>
            <a:r>
              <a:rPr lang="en-US" sz="1000" b="1" baseline="30000" dirty="0" smtClean="0">
                <a:solidFill>
                  <a:srgbClr val="FFFFFF"/>
                </a:solidFill>
                <a:latin typeface="+mn-lt"/>
              </a:rPr>
              <a:t>®</a:t>
            </a:r>
            <a:r>
              <a:rPr lang="en-US" sz="1000" b="1" dirty="0" smtClean="0">
                <a:solidFill>
                  <a:srgbClr val="FFFFFF"/>
                </a:solidFill>
                <a:latin typeface="+mn-lt"/>
              </a:rPr>
              <a:t> processor E3-1200 v3 product family</a:t>
            </a:r>
            <a:endParaRPr lang="en-US" sz="1000" b="1" dirty="0">
              <a:solidFill>
                <a:srgbClr val="FFFF00"/>
              </a:solidFill>
              <a:latin typeface="+mn-lt"/>
            </a:endParaRPr>
          </a:p>
        </p:txBody>
      </p:sp>
      <p:sp>
        <p:nvSpPr>
          <p:cNvPr id="51" name="Rounded Rectangle 50"/>
          <p:cNvSpPr/>
          <p:nvPr/>
        </p:nvSpPr>
        <p:spPr bwMode="ltGray">
          <a:xfrm>
            <a:off x="2010676" y="3950495"/>
            <a:ext cx="2142223" cy="341080"/>
          </a:xfrm>
          <a:prstGeom prst="roundRect">
            <a:avLst/>
          </a:prstGeom>
          <a:gradFill>
            <a:gsLst>
              <a:gs pos="0">
                <a:srgbClr val="336600"/>
              </a:gs>
              <a:gs pos="38000">
                <a:srgbClr val="336600">
                  <a:alpha val="99000"/>
                </a:srgbClr>
              </a:gs>
              <a:gs pos="100000">
                <a:srgbClr val="336600">
                  <a:lumMod val="87000"/>
                  <a:lumOff val="13000"/>
                </a:srgbClr>
              </a:gs>
            </a:gsLst>
            <a:lin ang="5400000" scaled="0"/>
          </a:gradFill>
          <a:ln w="76200">
            <a:noFill/>
            <a:round/>
            <a:headEnd/>
            <a:tailEnd/>
          </a:ln>
        </p:spPr>
        <p:txBody>
          <a:bodyPr wrap="square" tIns="0" bIns="0" rtlCol="0" anchor="t" anchorCtr="0">
            <a:noAutofit/>
          </a:bodyPr>
          <a:lstStyle/>
          <a:p>
            <a:pPr algn="ctr"/>
            <a:r>
              <a:rPr lang="en-US" sz="1100" b="1" dirty="0" smtClean="0">
                <a:solidFill>
                  <a:schemeClr val="bg1"/>
                </a:solidFill>
                <a:latin typeface="+mn-lt"/>
              </a:rPr>
              <a:t>      Bordenville Platform</a:t>
            </a:r>
            <a:endParaRPr lang="en-US" sz="1100" b="1" dirty="0">
              <a:solidFill>
                <a:schemeClr val="bg1"/>
              </a:solidFill>
              <a:latin typeface="+mn-lt"/>
            </a:endParaRPr>
          </a:p>
        </p:txBody>
      </p:sp>
      <p:sp>
        <p:nvSpPr>
          <p:cNvPr id="52" name="Rectangle 65"/>
          <p:cNvSpPr>
            <a:spLocks noChangeArrowheads="1"/>
          </p:cNvSpPr>
          <p:nvPr/>
        </p:nvSpPr>
        <p:spPr bwMode="gray">
          <a:xfrm>
            <a:off x="2010676" y="4126982"/>
            <a:ext cx="2142223" cy="164592"/>
          </a:xfrm>
          <a:prstGeom prst="rect">
            <a:avLst/>
          </a:prstGeom>
          <a:solidFill>
            <a:srgbClr val="002060"/>
          </a:solidFill>
          <a:ln w="9525" algn="ctr">
            <a:noFill/>
            <a:miter lim="800000"/>
            <a:headEnd/>
            <a:tailEnd/>
          </a:ln>
        </p:spPr>
        <p:txBody>
          <a:bodyPr anchor="ctr" anchorCtr="0">
            <a:noAutofit/>
          </a:bodyPr>
          <a:lstStyle/>
          <a:p>
            <a:pPr algn="ctr" eaLnBrk="0" hangingPunct="0"/>
            <a:r>
              <a:rPr lang="en-US" sz="800" b="1" dirty="0" smtClean="0">
                <a:solidFill>
                  <a:srgbClr val="FFFFFF"/>
                </a:solidFill>
                <a:latin typeface="+mn-lt"/>
              </a:rPr>
              <a:t>             Intel</a:t>
            </a:r>
            <a:r>
              <a:rPr lang="en-US" sz="800" b="1" baseline="30000" dirty="0">
                <a:solidFill>
                  <a:srgbClr val="FFFFFF"/>
                </a:solidFill>
                <a:latin typeface="+mn-lt"/>
              </a:rPr>
              <a:t>®</a:t>
            </a:r>
            <a:r>
              <a:rPr lang="en-US" sz="800" b="1" dirty="0">
                <a:solidFill>
                  <a:srgbClr val="FFFFFF"/>
                </a:solidFill>
                <a:latin typeface="+mn-lt"/>
              </a:rPr>
              <a:t> Atom™ processor </a:t>
            </a:r>
            <a:r>
              <a:rPr lang="en-US" sz="800" b="1" dirty="0" smtClean="0">
                <a:solidFill>
                  <a:srgbClr val="FFFFFF"/>
                </a:solidFill>
                <a:latin typeface="+mn-lt"/>
              </a:rPr>
              <a:t>  </a:t>
            </a:r>
          </a:p>
          <a:p>
            <a:pPr algn="ctr" eaLnBrk="0" hangingPunct="0"/>
            <a:r>
              <a:rPr lang="en-US" sz="800" b="1" dirty="0">
                <a:solidFill>
                  <a:srgbClr val="FFFFFF"/>
                </a:solidFill>
                <a:latin typeface="+mn-lt"/>
              </a:rPr>
              <a:t> </a:t>
            </a:r>
            <a:r>
              <a:rPr lang="en-US" sz="800" b="1" dirty="0" smtClean="0">
                <a:solidFill>
                  <a:srgbClr val="FFFFFF"/>
                </a:solidFill>
                <a:latin typeface="+mn-lt"/>
              </a:rPr>
              <a:t>           S1200 </a:t>
            </a:r>
            <a:r>
              <a:rPr lang="en-US" sz="800" b="1" dirty="0">
                <a:solidFill>
                  <a:srgbClr val="FFFFFF"/>
                </a:solidFill>
                <a:latin typeface="+mn-lt"/>
              </a:rPr>
              <a:t>product family</a:t>
            </a:r>
          </a:p>
        </p:txBody>
      </p:sp>
      <p:sp>
        <p:nvSpPr>
          <p:cNvPr id="53" name="Rounded Rectangle 52"/>
          <p:cNvSpPr/>
          <p:nvPr/>
        </p:nvSpPr>
        <p:spPr bwMode="ltGray">
          <a:xfrm>
            <a:off x="4229102" y="3950495"/>
            <a:ext cx="4293849" cy="341080"/>
          </a:xfrm>
          <a:prstGeom prst="roundRect">
            <a:avLst/>
          </a:prstGeom>
          <a:gradFill>
            <a:gsLst>
              <a:gs pos="0">
                <a:srgbClr val="336600"/>
              </a:gs>
              <a:gs pos="38000">
                <a:srgbClr val="336600">
                  <a:alpha val="99000"/>
                </a:srgbClr>
              </a:gs>
              <a:gs pos="100000">
                <a:srgbClr val="336600">
                  <a:lumMod val="87000"/>
                  <a:lumOff val="13000"/>
                </a:srgbClr>
              </a:gs>
            </a:gsLst>
            <a:lin ang="5400000" scaled="0"/>
          </a:gradFill>
          <a:ln w="76200">
            <a:noFill/>
            <a:round/>
            <a:headEnd/>
            <a:tailEnd/>
          </a:ln>
        </p:spPr>
        <p:txBody>
          <a:bodyPr wrap="square" tIns="0" bIns="0" rtlCol="0" anchor="t" anchorCtr="0">
            <a:noAutofit/>
          </a:bodyPr>
          <a:lstStyle/>
          <a:p>
            <a:pPr algn="ctr"/>
            <a:r>
              <a:rPr lang="en-US" sz="1100" b="1" dirty="0" err="1" smtClean="0">
                <a:solidFill>
                  <a:schemeClr val="bg1"/>
                </a:solidFill>
                <a:latin typeface="+mn-lt"/>
              </a:rPr>
              <a:t>Edisonville</a:t>
            </a:r>
            <a:r>
              <a:rPr lang="en-US" sz="1100" b="1" dirty="0" smtClean="0">
                <a:solidFill>
                  <a:schemeClr val="bg1"/>
                </a:solidFill>
                <a:latin typeface="+mn-lt"/>
              </a:rPr>
              <a:t> Platform</a:t>
            </a:r>
            <a:endParaRPr lang="en-US" sz="1100" b="1" dirty="0">
              <a:solidFill>
                <a:schemeClr val="bg1"/>
              </a:solidFill>
              <a:latin typeface="+mn-lt"/>
            </a:endParaRPr>
          </a:p>
        </p:txBody>
      </p:sp>
      <p:sp>
        <p:nvSpPr>
          <p:cNvPr id="54" name="Rectangle 65"/>
          <p:cNvSpPr>
            <a:spLocks noChangeArrowheads="1"/>
          </p:cNvSpPr>
          <p:nvPr/>
        </p:nvSpPr>
        <p:spPr bwMode="gray">
          <a:xfrm>
            <a:off x="4229102" y="4126982"/>
            <a:ext cx="4293849" cy="164592"/>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smtClean="0">
                <a:solidFill>
                  <a:srgbClr val="FFFFFF"/>
                </a:solidFill>
                <a:latin typeface="+mn-lt"/>
              </a:rPr>
              <a:t>Intel</a:t>
            </a:r>
            <a:r>
              <a:rPr lang="en-US" sz="1000" b="1" baseline="30000" dirty="0" smtClean="0">
                <a:solidFill>
                  <a:srgbClr val="FFFFFF"/>
                </a:solidFill>
                <a:latin typeface="+mn-lt"/>
              </a:rPr>
              <a:t>®</a:t>
            </a:r>
            <a:r>
              <a:rPr lang="en-US" sz="1000" b="1" dirty="0" smtClean="0">
                <a:solidFill>
                  <a:srgbClr val="FFFFFF"/>
                </a:solidFill>
                <a:latin typeface="+mn-lt"/>
              </a:rPr>
              <a:t> processor (</a:t>
            </a:r>
            <a:r>
              <a:rPr lang="en-US" sz="1000" b="1" dirty="0" err="1" smtClean="0">
                <a:solidFill>
                  <a:srgbClr val="FFFFFF"/>
                </a:solidFill>
                <a:latin typeface="+mn-lt"/>
              </a:rPr>
              <a:t>Avoton</a:t>
            </a:r>
            <a:r>
              <a:rPr lang="en-US" sz="1000" b="1" dirty="0" smtClean="0">
                <a:solidFill>
                  <a:srgbClr val="FFFFFF"/>
                </a:solidFill>
                <a:latin typeface="+mn-lt"/>
              </a:rPr>
              <a:t>)</a:t>
            </a:r>
            <a:endParaRPr lang="en-US" sz="1000" b="1" dirty="0">
              <a:solidFill>
                <a:srgbClr val="FFFFFF"/>
              </a:solidFill>
              <a:latin typeface="+mn-lt"/>
            </a:endParaRPr>
          </a:p>
        </p:txBody>
      </p:sp>
      <p:sp>
        <p:nvSpPr>
          <p:cNvPr id="57" name="Rounded Rectangle 56"/>
          <p:cNvSpPr/>
          <p:nvPr/>
        </p:nvSpPr>
        <p:spPr bwMode="ltGray">
          <a:xfrm>
            <a:off x="2019301" y="4371976"/>
            <a:ext cx="6511979" cy="302455"/>
          </a:xfrm>
          <a:prstGeom prst="roundRect">
            <a:avLst/>
          </a:prstGeom>
          <a:gradFill>
            <a:gsLst>
              <a:gs pos="0">
                <a:srgbClr val="0066CC"/>
              </a:gs>
              <a:gs pos="38000">
                <a:schemeClr val="accent3">
                  <a:lumMod val="60000"/>
                  <a:lumOff val="40000"/>
                </a:schemeClr>
              </a:gs>
              <a:gs pos="100000">
                <a:srgbClr val="0071C5"/>
              </a:gs>
            </a:gsLst>
            <a:lin ang="5400000" scaled="0"/>
          </a:gradFill>
          <a:ln w="76200">
            <a:noFill/>
            <a:round/>
            <a:headEnd/>
            <a:tailEnd/>
          </a:ln>
        </p:spPr>
        <p:txBody>
          <a:bodyPr wrap="square" tIns="0" bIns="0" rtlCol="0" anchor="t" anchorCtr="0">
            <a:noAutofit/>
          </a:bodyPr>
          <a:lstStyle/>
          <a:p>
            <a:pPr algn="ctr"/>
            <a:r>
              <a:rPr lang="en-US" sz="1100" b="1" dirty="0" smtClean="0">
                <a:solidFill>
                  <a:schemeClr val="bg1"/>
                </a:solidFill>
                <a:latin typeface="+mn-lt"/>
              </a:rPr>
              <a:t>Intel</a:t>
            </a:r>
            <a:r>
              <a:rPr lang="en-US" sz="1100" b="1" baseline="30000" dirty="0" smtClean="0">
                <a:solidFill>
                  <a:schemeClr val="bg1"/>
                </a:solidFill>
                <a:latin typeface="+mn-lt"/>
              </a:rPr>
              <a:t>®</a:t>
            </a:r>
            <a:r>
              <a:rPr lang="en-US" sz="1100" b="1" dirty="0" smtClean="0">
                <a:solidFill>
                  <a:schemeClr val="bg1"/>
                </a:solidFill>
                <a:latin typeface="+mn-lt"/>
              </a:rPr>
              <a:t> Xeon Phi™ Product Family</a:t>
            </a:r>
            <a:endParaRPr lang="en-US" sz="1100" b="1" dirty="0">
              <a:solidFill>
                <a:schemeClr val="bg1"/>
              </a:solidFill>
              <a:latin typeface="+mn-lt"/>
            </a:endParaRPr>
          </a:p>
        </p:txBody>
      </p:sp>
      <p:sp>
        <p:nvSpPr>
          <p:cNvPr id="58" name="Rectangle 65"/>
          <p:cNvSpPr>
            <a:spLocks noChangeArrowheads="1"/>
          </p:cNvSpPr>
          <p:nvPr/>
        </p:nvSpPr>
        <p:spPr bwMode="gray">
          <a:xfrm>
            <a:off x="2019300" y="4523202"/>
            <a:ext cx="6511976" cy="151228"/>
          </a:xfrm>
          <a:prstGeom prst="rect">
            <a:avLst/>
          </a:prstGeom>
          <a:solidFill>
            <a:srgbClr val="002060"/>
          </a:solidFill>
          <a:ln w="9525" algn="ctr">
            <a:noFill/>
            <a:miter lim="800000"/>
            <a:headEnd/>
            <a:tailEnd/>
          </a:ln>
        </p:spPr>
        <p:txBody>
          <a:bodyPr anchor="ctr" anchorCtr="0">
            <a:noAutofit/>
          </a:bodyPr>
          <a:lstStyle/>
          <a:p>
            <a:pPr algn="ctr" eaLnBrk="0" hangingPunct="0"/>
            <a:r>
              <a:rPr lang="en-US" sz="1000" b="1" dirty="0">
                <a:solidFill>
                  <a:srgbClr val="FFFFFF"/>
                </a:solidFill>
                <a:latin typeface="+mn-lt"/>
              </a:rPr>
              <a:t>Intel</a:t>
            </a:r>
            <a:r>
              <a:rPr lang="en-US" sz="1000" b="1" baseline="30000" dirty="0">
                <a:solidFill>
                  <a:srgbClr val="FFFFFF"/>
                </a:solidFill>
                <a:latin typeface="+mn-lt"/>
              </a:rPr>
              <a:t>®</a:t>
            </a:r>
            <a:r>
              <a:rPr lang="en-US" sz="1000" b="1" dirty="0">
                <a:solidFill>
                  <a:srgbClr val="FFFFFF"/>
                </a:solidFill>
                <a:latin typeface="+mn-lt"/>
              </a:rPr>
              <a:t> </a:t>
            </a:r>
            <a:r>
              <a:rPr lang="en-US" sz="1000" b="1" dirty="0" smtClean="0">
                <a:solidFill>
                  <a:srgbClr val="FFFFFF"/>
                </a:solidFill>
                <a:latin typeface="+mn-lt"/>
              </a:rPr>
              <a:t>Xeon Phi™ coprocessor (Knights Corner)</a:t>
            </a:r>
            <a:endParaRPr lang="en-US" sz="1000" b="1" dirty="0">
              <a:solidFill>
                <a:srgbClr val="FFFFFF"/>
              </a:solidFill>
              <a:latin typeface="+mn-lt"/>
            </a:endParaRPr>
          </a:p>
        </p:txBody>
      </p:sp>
      <p:sp>
        <p:nvSpPr>
          <p:cNvPr id="60" name="Rounded Rectangle 59"/>
          <p:cNvSpPr/>
          <p:nvPr/>
        </p:nvSpPr>
        <p:spPr bwMode="ltGray">
          <a:xfrm>
            <a:off x="2013860" y="629895"/>
            <a:ext cx="5644240" cy="4572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76200">
            <a:noFill/>
            <a:round/>
            <a:headEnd/>
            <a:tailEnd/>
          </a:ln>
        </p:spPr>
        <p:txBody>
          <a:bodyPr wrap="square" tIns="0" bIns="0" rtlCol="0" anchor="ctr" anchorCtr="0">
            <a:noAutofit/>
          </a:bodyPr>
          <a:lstStyle/>
          <a:p>
            <a:pPr algn="ctr"/>
            <a:r>
              <a:rPr lang="en-US" sz="1200" b="1" dirty="0">
                <a:solidFill>
                  <a:srgbClr val="FFFFFF"/>
                </a:solidFill>
                <a:latin typeface="+mn-lt"/>
              </a:rPr>
              <a:t>Boxboro-MC </a:t>
            </a:r>
            <a:r>
              <a:rPr lang="en-US" sz="1200" b="1" dirty="0" smtClean="0">
                <a:solidFill>
                  <a:srgbClr val="FFFFFF"/>
                </a:solidFill>
                <a:latin typeface="+mn-lt"/>
              </a:rPr>
              <a:t>Platform</a:t>
            </a:r>
            <a:endParaRPr lang="en-US" sz="1100" b="1" dirty="0" smtClean="0">
              <a:solidFill>
                <a:srgbClr val="FFFFFF"/>
              </a:solidFill>
              <a:latin typeface="+mn-lt"/>
            </a:endParaRPr>
          </a:p>
          <a:p>
            <a:pPr algn="ctr"/>
            <a:r>
              <a:rPr lang="en-US" sz="1000" b="1" dirty="0" smtClean="0">
                <a:solidFill>
                  <a:srgbClr val="FFFFFF"/>
                </a:solidFill>
                <a:latin typeface="+mn-lt"/>
              </a:rPr>
              <a:t> </a:t>
            </a:r>
          </a:p>
          <a:p>
            <a:pPr algn="ctr"/>
            <a:endParaRPr lang="en-US" sz="1000" b="1" dirty="0">
              <a:solidFill>
                <a:srgbClr val="FFFFFF"/>
              </a:solidFill>
              <a:latin typeface="+mn-lt"/>
            </a:endParaRPr>
          </a:p>
          <a:p>
            <a:pPr algn="ctr"/>
            <a:r>
              <a:rPr lang="en-US" sz="800" b="1" dirty="0">
                <a:solidFill>
                  <a:srgbClr val="FFFFFF"/>
                </a:solidFill>
              </a:rPr>
              <a:t>Intel</a:t>
            </a:r>
            <a:r>
              <a:rPr lang="en-US" sz="800" b="1" baseline="30000" dirty="0">
                <a:solidFill>
                  <a:srgbClr val="FFFFFF"/>
                </a:solidFill>
              </a:rPr>
              <a:t>® </a:t>
            </a:r>
            <a:r>
              <a:rPr lang="en-US" sz="800" b="1" dirty="0">
                <a:solidFill>
                  <a:srgbClr val="FFFFFF"/>
                </a:solidFill>
              </a:rPr>
              <a:t> 7500 chipset, Intel</a:t>
            </a:r>
            <a:r>
              <a:rPr lang="en-US" sz="800" b="1" baseline="30000" dirty="0">
                <a:solidFill>
                  <a:srgbClr val="FFFFFF"/>
                </a:solidFill>
              </a:rPr>
              <a:t>® </a:t>
            </a:r>
            <a:r>
              <a:rPr lang="en-US" sz="800" b="1" dirty="0">
                <a:solidFill>
                  <a:srgbClr val="FFFFFF"/>
                </a:solidFill>
              </a:rPr>
              <a:t>7500 Scalable Memory Buffer, OEM </a:t>
            </a:r>
            <a:r>
              <a:rPr lang="en-US" sz="800" b="1" dirty="0" smtClean="0">
                <a:solidFill>
                  <a:srgbClr val="FFFFFF"/>
                </a:solidFill>
              </a:rPr>
              <a:t>chipset</a:t>
            </a:r>
            <a:endParaRPr lang="en-US" sz="800" b="1" dirty="0">
              <a:solidFill>
                <a:srgbClr val="FFFFFF"/>
              </a:solidFill>
            </a:endParaRPr>
          </a:p>
        </p:txBody>
      </p:sp>
      <p:sp>
        <p:nvSpPr>
          <p:cNvPr id="61" name="Rectangle 65"/>
          <p:cNvSpPr>
            <a:spLocks noChangeArrowheads="1"/>
          </p:cNvSpPr>
          <p:nvPr/>
        </p:nvSpPr>
        <p:spPr bwMode="gray">
          <a:xfrm>
            <a:off x="2013860" y="782144"/>
            <a:ext cx="5644241" cy="195564"/>
          </a:xfrm>
          <a:prstGeom prst="rect">
            <a:avLst/>
          </a:prstGeom>
          <a:solidFill>
            <a:srgbClr val="002060"/>
          </a:solidFill>
          <a:ln w="9525" algn="ctr">
            <a:noFill/>
            <a:miter lim="800000"/>
            <a:headEnd/>
            <a:tailEnd/>
          </a:ln>
        </p:spPr>
        <p:txBody>
          <a:bodyPr anchor="ctr">
            <a:noAutofit/>
          </a:bodyPr>
          <a:lstStyle/>
          <a:p>
            <a:pPr algn="ctr" eaLnBrk="0" hangingPunct="0"/>
            <a:r>
              <a:rPr lang="en-US" sz="1000" b="1" dirty="0">
                <a:solidFill>
                  <a:srgbClr val="FFFFFF"/>
                </a:solidFill>
                <a:latin typeface="+mn-lt"/>
              </a:rPr>
              <a:t>Intel® Itanium® processor 9500 series</a:t>
            </a:r>
          </a:p>
        </p:txBody>
      </p:sp>
      <p:pic>
        <p:nvPicPr>
          <p:cNvPr id="66" name="Picture 65"/>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020797" y="758482"/>
            <a:ext cx="431802" cy="242888"/>
          </a:xfrm>
          <a:prstGeom prst="rect">
            <a:avLst/>
          </a:prstGeom>
          <a:ln>
            <a:noFill/>
          </a:ln>
          <a:effectLst/>
        </p:spPr>
      </p:pic>
      <p:pic>
        <p:nvPicPr>
          <p:cNvPr id="67" name="Picture 66" descr="atom_a_rgb_30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0675" y="4055479"/>
            <a:ext cx="437040" cy="242888"/>
          </a:xfrm>
          <a:prstGeom prst="rect">
            <a:avLst/>
          </a:prstGeom>
          <a:ln>
            <a:noFill/>
          </a:ln>
          <a:effectLst/>
        </p:spPr>
      </p:pic>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19300" y="4426051"/>
            <a:ext cx="438678" cy="248496"/>
          </a:xfrm>
          <a:prstGeom prst="rect">
            <a:avLst/>
          </a:prstGeom>
          <a:noFill/>
          <a:ln>
            <a:noFill/>
          </a:ln>
          <a:effectLst>
            <a:outerShdw dist="35921"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tangle 65"/>
          <p:cNvSpPr>
            <a:spLocks noChangeArrowheads="1"/>
          </p:cNvSpPr>
          <p:nvPr/>
        </p:nvSpPr>
        <p:spPr bwMode="gray">
          <a:xfrm>
            <a:off x="2021993" y="1256686"/>
            <a:ext cx="1598365" cy="245349"/>
          </a:xfrm>
          <a:prstGeom prst="rect">
            <a:avLst/>
          </a:prstGeom>
          <a:solidFill>
            <a:schemeClr val="accent3"/>
          </a:solidFill>
          <a:ln w="9525" algn="ctr">
            <a:noFill/>
            <a:miter lim="800000"/>
            <a:headEnd/>
            <a:tailEnd/>
          </a:ln>
        </p:spPr>
        <p:txBody>
          <a:bodyPr anchor="ctr" anchorCtr="0">
            <a:noAutofit/>
          </a:bodyPr>
          <a:lstStyle/>
          <a:p>
            <a:pPr algn="ctr" eaLnBrk="0" hangingPunct="0"/>
            <a:endParaRPr lang="en-US" sz="700" b="1" dirty="0">
              <a:solidFill>
                <a:srgbClr val="FFFFFF"/>
              </a:solidFill>
              <a:latin typeface="+mn-lt"/>
            </a:endParaRPr>
          </a:p>
        </p:txBody>
      </p:sp>
      <p:sp>
        <p:nvSpPr>
          <p:cNvPr id="30" name="Rectangle 65"/>
          <p:cNvSpPr>
            <a:spLocks noChangeArrowheads="1"/>
          </p:cNvSpPr>
          <p:nvPr/>
        </p:nvSpPr>
        <p:spPr bwMode="gray">
          <a:xfrm>
            <a:off x="2400303" y="1250774"/>
            <a:ext cx="1752599" cy="245349"/>
          </a:xfrm>
          <a:prstGeom prst="rect">
            <a:avLst/>
          </a:prstGeom>
          <a:solidFill>
            <a:srgbClr val="002060"/>
          </a:solidFill>
          <a:ln w="9525" algn="ctr">
            <a:noFill/>
            <a:miter lim="800000"/>
            <a:headEnd/>
            <a:tailEnd/>
          </a:ln>
        </p:spPr>
        <p:txBody>
          <a:bodyPr anchor="ctr" anchorCtr="0">
            <a:noAutofit/>
          </a:bodyPr>
          <a:lstStyle/>
          <a:p>
            <a:pPr algn="ctr" eaLnBrk="0" hangingPunct="0"/>
            <a:r>
              <a:rPr lang="en-US" sz="700" b="1" dirty="0" smtClean="0">
                <a:solidFill>
                  <a:srgbClr val="FFFFFF"/>
                </a:solidFill>
                <a:latin typeface="+mn-lt"/>
              </a:rPr>
              <a:t>Intel</a:t>
            </a:r>
            <a:r>
              <a:rPr lang="en-US" sz="700" b="1" baseline="30000" dirty="0">
                <a:solidFill>
                  <a:srgbClr val="FFFFFF"/>
                </a:solidFill>
                <a:latin typeface="+mn-lt"/>
              </a:rPr>
              <a:t>®</a:t>
            </a:r>
            <a:r>
              <a:rPr lang="en-US" sz="700" b="1" dirty="0">
                <a:solidFill>
                  <a:srgbClr val="FFFFFF"/>
                </a:solidFill>
                <a:latin typeface="+mn-lt"/>
              </a:rPr>
              <a:t> Xeon</a:t>
            </a:r>
            <a:r>
              <a:rPr lang="en-US" sz="700" b="1" baseline="30000" dirty="0">
                <a:solidFill>
                  <a:srgbClr val="FFFFFF"/>
                </a:solidFill>
                <a:latin typeface="+mn-lt"/>
              </a:rPr>
              <a:t>®</a:t>
            </a:r>
            <a:r>
              <a:rPr lang="en-US" sz="700" b="1" dirty="0">
                <a:solidFill>
                  <a:srgbClr val="FFFFFF"/>
                </a:solidFill>
                <a:latin typeface="+mn-lt"/>
              </a:rPr>
              <a:t> processor </a:t>
            </a:r>
            <a:endParaRPr lang="en-US" sz="700" b="1" dirty="0" smtClean="0">
              <a:solidFill>
                <a:srgbClr val="FFFFFF"/>
              </a:solidFill>
              <a:latin typeface="+mn-lt"/>
            </a:endParaRPr>
          </a:p>
          <a:p>
            <a:pPr algn="ctr" eaLnBrk="0" hangingPunct="0"/>
            <a:r>
              <a:rPr lang="en-US" sz="700" b="1" dirty="0" smtClean="0">
                <a:solidFill>
                  <a:srgbClr val="FFFFFF"/>
                </a:solidFill>
                <a:latin typeface="+mn-lt"/>
              </a:rPr>
              <a:t>E7-8800/4800/2800 </a:t>
            </a:r>
          </a:p>
          <a:p>
            <a:pPr algn="ctr" eaLnBrk="0" hangingPunct="0"/>
            <a:r>
              <a:rPr lang="en-US" sz="700" b="1" dirty="0" smtClean="0">
                <a:solidFill>
                  <a:srgbClr val="FFFFFF"/>
                </a:solidFill>
                <a:latin typeface="+mn-lt"/>
              </a:rPr>
              <a:t>product </a:t>
            </a:r>
            <a:r>
              <a:rPr lang="en-US" sz="700" b="1" dirty="0">
                <a:solidFill>
                  <a:srgbClr val="FFFFFF"/>
                </a:solidFill>
                <a:latin typeface="+mn-lt"/>
              </a:rPr>
              <a:t>families</a:t>
            </a:r>
          </a:p>
        </p:txBody>
      </p:sp>
      <p:pic>
        <p:nvPicPr>
          <p:cNvPr id="65" name="Picture 64"/>
          <p:cNvPicPr>
            <a:picLocks noChangeAspect="1" noChangeArrowheads="1"/>
          </p:cNvPicPr>
          <p:nvPr/>
        </p:nvPicPr>
        <p:blipFill>
          <a:blip r:embed="rId6" cstate="print"/>
          <a:srcRect/>
          <a:stretch>
            <a:fillRect/>
          </a:stretch>
        </p:blipFill>
        <p:spPr bwMode="auto">
          <a:xfrm>
            <a:off x="2020797" y="1249543"/>
            <a:ext cx="431802" cy="242888"/>
          </a:xfrm>
          <a:prstGeom prst="rect">
            <a:avLst/>
          </a:prstGeom>
          <a:ln>
            <a:noFill/>
          </a:ln>
          <a:effectLst/>
        </p:spPr>
      </p:pic>
      <p:pic>
        <p:nvPicPr>
          <p:cNvPr id="69" name="Picture 68"/>
          <p:cNvPicPr>
            <a:picLocks noChangeAspect="1" noChangeArrowheads="1"/>
          </p:cNvPicPr>
          <p:nvPr/>
        </p:nvPicPr>
        <p:blipFill>
          <a:blip r:embed="rId6" cstate="print"/>
          <a:srcRect/>
          <a:stretch>
            <a:fillRect/>
          </a:stretch>
        </p:blipFill>
        <p:spPr bwMode="auto">
          <a:xfrm>
            <a:off x="2011272" y="1874887"/>
            <a:ext cx="431802" cy="242888"/>
          </a:xfrm>
          <a:prstGeom prst="rect">
            <a:avLst/>
          </a:prstGeom>
          <a:ln>
            <a:noFill/>
          </a:ln>
          <a:effectLst/>
        </p:spPr>
      </p:pic>
      <p:pic>
        <p:nvPicPr>
          <p:cNvPr id="70" name="Picture 69"/>
          <p:cNvPicPr>
            <a:picLocks noChangeAspect="1" noChangeArrowheads="1"/>
          </p:cNvPicPr>
          <p:nvPr/>
        </p:nvPicPr>
        <p:blipFill>
          <a:blip r:embed="rId6" cstate="print"/>
          <a:srcRect/>
          <a:stretch>
            <a:fillRect/>
          </a:stretch>
        </p:blipFill>
        <p:spPr bwMode="auto">
          <a:xfrm>
            <a:off x="2020199" y="2409775"/>
            <a:ext cx="431802" cy="242888"/>
          </a:xfrm>
          <a:prstGeom prst="rect">
            <a:avLst/>
          </a:prstGeom>
          <a:ln>
            <a:noFill/>
          </a:ln>
          <a:effectLst/>
        </p:spPr>
      </p:pic>
      <p:pic>
        <p:nvPicPr>
          <p:cNvPr id="71" name="Picture 70"/>
          <p:cNvPicPr>
            <a:picLocks noChangeAspect="1" noChangeArrowheads="1"/>
          </p:cNvPicPr>
          <p:nvPr/>
        </p:nvPicPr>
        <p:blipFill>
          <a:blip r:embed="rId6" cstate="print"/>
          <a:srcRect/>
          <a:stretch>
            <a:fillRect/>
          </a:stretch>
        </p:blipFill>
        <p:spPr bwMode="auto">
          <a:xfrm>
            <a:off x="2010675" y="2961720"/>
            <a:ext cx="431802" cy="242888"/>
          </a:xfrm>
          <a:prstGeom prst="rect">
            <a:avLst/>
          </a:prstGeom>
          <a:ln>
            <a:noFill/>
          </a:ln>
          <a:effectLst/>
        </p:spPr>
      </p:pic>
      <p:pic>
        <p:nvPicPr>
          <p:cNvPr id="72" name="Picture 71"/>
          <p:cNvPicPr>
            <a:picLocks noChangeAspect="1" noChangeArrowheads="1"/>
          </p:cNvPicPr>
          <p:nvPr/>
        </p:nvPicPr>
        <p:blipFill>
          <a:blip r:embed="rId6" cstate="print"/>
          <a:srcRect/>
          <a:stretch>
            <a:fillRect/>
          </a:stretch>
        </p:blipFill>
        <p:spPr bwMode="auto">
          <a:xfrm>
            <a:off x="2020797" y="3557116"/>
            <a:ext cx="431802" cy="242888"/>
          </a:xfrm>
          <a:prstGeom prst="rect">
            <a:avLst/>
          </a:prstGeom>
          <a:ln>
            <a:noFill/>
          </a:ln>
          <a:effectLst/>
        </p:spPr>
      </p:pic>
      <p:sp>
        <p:nvSpPr>
          <p:cNvPr id="78" name="Text Box 12"/>
          <p:cNvSpPr txBox="1">
            <a:spLocks noChangeArrowheads="1"/>
          </p:cNvSpPr>
          <p:nvPr/>
        </p:nvSpPr>
        <p:spPr bwMode="gray">
          <a:xfrm rot="16200000">
            <a:off x="-377736" y="1133260"/>
            <a:ext cx="1320493" cy="196977"/>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600" b="1" dirty="0" smtClean="0">
                <a:solidFill>
                  <a:schemeClr val="tx1"/>
                </a:solidFill>
                <a:ea typeface="Verdana" pitchFamily="34" charset="0"/>
                <a:cs typeface="Verdana" pitchFamily="34" charset="0"/>
              </a:rPr>
              <a:t>Mission Critical</a:t>
            </a:r>
          </a:p>
        </p:txBody>
      </p:sp>
      <p:sp>
        <p:nvSpPr>
          <p:cNvPr id="5" name="Rounded Rectangle 4"/>
          <p:cNvSpPr/>
          <p:nvPr/>
        </p:nvSpPr>
        <p:spPr bwMode="auto">
          <a:xfrm>
            <a:off x="7696200" y="629896"/>
            <a:ext cx="990600" cy="445681"/>
          </a:xfrm>
          <a:prstGeom prst="roundRect">
            <a:avLst/>
          </a:prstGeom>
          <a:solidFill>
            <a:schemeClr val="accent3">
              <a:lumMod val="20000"/>
              <a:lumOff val="80000"/>
            </a:schemeClr>
          </a:solidFill>
          <a:ln w="28575">
            <a:solidFill>
              <a:schemeClr val="tx1"/>
            </a:solidFill>
            <a:prstDash val="dash"/>
            <a:round/>
            <a:headEnd/>
            <a:tailEnd/>
          </a:ln>
        </p:spPr>
        <p:txBody>
          <a:bodyPr wrap="square" tIns="0" bIns="0" rtlCol="0" anchor="ctr" anchorCtr="0">
            <a:noAutofit/>
          </a:bodyPr>
          <a:lstStyle/>
          <a:p>
            <a:pPr algn="ctr"/>
            <a:r>
              <a:rPr lang="en-US" sz="1050" b="1" dirty="0">
                <a:solidFill>
                  <a:schemeClr val="tx1"/>
                </a:solidFill>
                <a:latin typeface="+mn-lt"/>
              </a:rPr>
              <a:t>Future Kittson </a:t>
            </a:r>
            <a:r>
              <a:rPr lang="en-US" sz="1050" b="1" dirty="0" smtClean="0">
                <a:solidFill>
                  <a:schemeClr val="tx1"/>
                </a:solidFill>
                <a:latin typeface="+mn-lt"/>
              </a:rPr>
              <a:t>processor</a:t>
            </a:r>
            <a:endParaRPr lang="en-US" sz="1050" b="1" dirty="0">
              <a:solidFill>
                <a:schemeClr val="tx1"/>
              </a:solidFill>
              <a:latin typeface="+mn-lt"/>
            </a:endParaRPr>
          </a:p>
        </p:txBody>
      </p:sp>
      <p:sp>
        <p:nvSpPr>
          <p:cNvPr id="11" name="TextBox 10"/>
          <p:cNvSpPr txBox="1"/>
          <p:nvPr/>
        </p:nvSpPr>
        <p:spPr>
          <a:xfrm>
            <a:off x="27710" y="764383"/>
            <a:ext cx="2026517" cy="307777"/>
          </a:xfrm>
          <a:prstGeom prst="rect">
            <a:avLst/>
          </a:prstGeom>
          <a:noFill/>
        </p:spPr>
        <p:txBody>
          <a:bodyPr wrap="square" rtlCol="0">
            <a:spAutoFit/>
          </a:bodyPr>
          <a:lstStyle/>
          <a:p>
            <a:pPr algn="ctr"/>
            <a:r>
              <a:rPr lang="en-US" sz="1400" b="1" dirty="0" smtClean="0">
                <a:solidFill>
                  <a:schemeClr val="tx1"/>
                </a:solidFill>
              </a:rPr>
              <a:t>Itanium</a:t>
            </a:r>
            <a:endParaRPr lang="en-US" sz="1400" b="1" dirty="0">
              <a:solidFill>
                <a:schemeClr val="tx1"/>
              </a:solidFill>
            </a:endParaRPr>
          </a:p>
        </p:txBody>
      </p:sp>
      <p:sp>
        <p:nvSpPr>
          <p:cNvPr id="55" name="TextBox 54"/>
          <p:cNvSpPr txBox="1"/>
          <p:nvPr/>
        </p:nvSpPr>
        <p:spPr>
          <a:xfrm>
            <a:off x="27710" y="1257301"/>
            <a:ext cx="2026517" cy="307777"/>
          </a:xfrm>
          <a:prstGeom prst="rect">
            <a:avLst/>
          </a:prstGeom>
          <a:noFill/>
        </p:spPr>
        <p:txBody>
          <a:bodyPr wrap="square" rtlCol="0">
            <a:spAutoFit/>
          </a:bodyPr>
          <a:lstStyle/>
          <a:p>
            <a:pPr algn="ctr"/>
            <a:r>
              <a:rPr lang="en-US" sz="1400" b="1" dirty="0" smtClean="0">
                <a:solidFill>
                  <a:schemeClr val="tx1"/>
                </a:solidFill>
              </a:rPr>
              <a:t>Expandable</a:t>
            </a:r>
            <a:endParaRPr lang="en-US" sz="1400" b="1" dirty="0">
              <a:solidFill>
                <a:schemeClr val="tx1"/>
              </a:solidFill>
            </a:endParaRPr>
          </a:p>
        </p:txBody>
      </p:sp>
      <p:sp>
        <p:nvSpPr>
          <p:cNvPr id="56" name="TextBox 55"/>
          <p:cNvSpPr txBox="1"/>
          <p:nvPr/>
        </p:nvSpPr>
        <p:spPr>
          <a:xfrm>
            <a:off x="27710" y="2183756"/>
            <a:ext cx="2026517" cy="954107"/>
          </a:xfrm>
          <a:prstGeom prst="rect">
            <a:avLst/>
          </a:prstGeom>
          <a:noFill/>
        </p:spPr>
        <p:txBody>
          <a:bodyPr wrap="square" rtlCol="0">
            <a:spAutoFit/>
          </a:bodyPr>
          <a:lstStyle>
            <a:defPPr>
              <a:defRPr lang="en-US"/>
            </a:defPPr>
            <a:lvl1pPr>
              <a:defRPr sz="1400" b="1"/>
            </a:lvl1pPr>
          </a:lstStyle>
          <a:p>
            <a:pPr algn="ctr"/>
            <a:r>
              <a:rPr lang="en-US" dirty="0">
                <a:solidFill>
                  <a:schemeClr val="tx1"/>
                </a:solidFill>
              </a:rPr>
              <a:t>Efficient</a:t>
            </a:r>
          </a:p>
          <a:p>
            <a:pPr algn="ctr"/>
            <a:r>
              <a:rPr lang="en-US" dirty="0">
                <a:solidFill>
                  <a:schemeClr val="tx1"/>
                </a:solidFill>
              </a:rPr>
              <a:t>Performance </a:t>
            </a:r>
          </a:p>
          <a:p>
            <a:pPr algn="ctr"/>
            <a:r>
              <a:rPr lang="en-US" dirty="0">
                <a:solidFill>
                  <a:schemeClr val="tx1"/>
                </a:solidFill>
              </a:rPr>
              <a:t>&amp; </a:t>
            </a:r>
          </a:p>
          <a:p>
            <a:pPr algn="ctr"/>
            <a:r>
              <a:rPr lang="en-US" dirty="0">
                <a:solidFill>
                  <a:schemeClr val="tx1"/>
                </a:solidFill>
              </a:rPr>
              <a:t>Workstation</a:t>
            </a:r>
          </a:p>
        </p:txBody>
      </p:sp>
      <p:sp>
        <p:nvSpPr>
          <p:cNvPr id="59" name="TextBox 58"/>
          <p:cNvSpPr txBox="1"/>
          <p:nvPr/>
        </p:nvSpPr>
        <p:spPr>
          <a:xfrm>
            <a:off x="27710" y="3375065"/>
            <a:ext cx="2026517" cy="523220"/>
          </a:xfrm>
          <a:prstGeom prst="rect">
            <a:avLst/>
          </a:prstGeom>
          <a:noFill/>
        </p:spPr>
        <p:txBody>
          <a:bodyPr wrap="square" rtlCol="0">
            <a:spAutoFit/>
          </a:bodyPr>
          <a:lstStyle>
            <a:defPPr>
              <a:defRPr lang="en-US"/>
            </a:defPPr>
            <a:lvl1pPr>
              <a:defRPr sz="1400" b="1"/>
            </a:lvl1pPr>
          </a:lstStyle>
          <a:p>
            <a:pPr algn="ctr"/>
            <a:r>
              <a:rPr lang="en-US" dirty="0">
                <a:solidFill>
                  <a:schemeClr val="tx1"/>
                </a:solidFill>
              </a:rPr>
              <a:t>Entry</a:t>
            </a:r>
            <a:r>
              <a:rPr lang="en-US" dirty="0" smtClean="0">
                <a:solidFill>
                  <a:schemeClr val="tx1"/>
                </a:solidFill>
              </a:rPr>
              <a:t>, </a:t>
            </a:r>
            <a:r>
              <a:rPr lang="en-US" dirty="0" err="1" smtClean="0">
                <a:solidFill>
                  <a:schemeClr val="tx1"/>
                </a:solidFill>
              </a:rPr>
              <a:t>Perf</a:t>
            </a:r>
            <a:r>
              <a:rPr lang="en-US" dirty="0" smtClean="0">
                <a:solidFill>
                  <a:schemeClr val="tx1"/>
                </a:solidFill>
              </a:rPr>
              <a:t>/Watt </a:t>
            </a:r>
            <a:r>
              <a:rPr lang="en-US" dirty="0">
                <a:solidFill>
                  <a:schemeClr val="tx1"/>
                </a:solidFill>
              </a:rPr>
              <a:t>Optimized </a:t>
            </a:r>
            <a:r>
              <a:rPr lang="en-US" dirty="0" smtClean="0">
                <a:solidFill>
                  <a:schemeClr val="tx1"/>
                </a:solidFill>
              </a:rPr>
              <a:t>Microserver</a:t>
            </a:r>
            <a:endParaRPr lang="en-US" dirty="0">
              <a:solidFill>
                <a:schemeClr val="tx1"/>
              </a:solidFill>
            </a:endParaRPr>
          </a:p>
        </p:txBody>
      </p:sp>
      <p:sp>
        <p:nvSpPr>
          <p:cNvPr id="62" name="TextBox 61"/>
          <p:cNvSpPr txBox="1"/>
          <p:nvPr/>
        </p:nvSpPr>
        <p:spPr>
          <a:xfrm>
            <a:off x="266974" y="3922410"/>
            <a:ext cx="1547988" cy="523220"/>
          </a:xfrm>
          <a:prstGeom prst="rect">
            <a:avLst/>
          </a:prstGeom>
          <a:noFill/>
        </p:spPr>
        <p:txBody>
          <a:bodyPr wrap="none" rtlCol="0">
            <a:spAutoFit/>
          </a:bodyPr>
          <a:lstStyle/>
          <a:p>
            <a:pPr algn="ctr"/>
            <a:r>
              <a:rPr lang="en-US" sz="1400" b="1" dirty="0">
                <a:solidFill>
                  <a:schemeClr val="tx1"/>
                </a:solidFill>
              </a:rPr>
              <a:t>Density-optimized</a:t>
            </a:r>
          </a:p>
          <a:p>
            <a:pPr algn="ctr"/>
            <a:r>
              <a:rPr lang="en-US" sz="1400" b="1" dirty="0" smtClean="0">
                <a:solidFill>
                  <a:schemeClr val="tx1"/>
                </a:solidFill>
              </a:rPr>
              <a:t>Microserver</a:t>
            </a:r>
            <a:endParaRPr lang="en-US" sz="1400" b="1" dirty="0">
              <a:solidFill>
                <a:schemeClr val="tx1"/>
              </a:solidFill>
            </a:endParaRPr>
          </a:p>
        </p:txBody>
      </p:sp>
      <p:sp>
        <p:nvSpPr>
          <p:cNvPr id="63" name="TextBox 62"/>
          <p:cNvSpPr txBox="1"/>
          <p:nvPr/>
        </p:nvSpPr>
        <p:spPr>
          <a:xfrm>
            <a:off x="43552" y="4343891"/>
            <a:ext cx="2010674" cy="523220"/>
          </a:xfrm>
          <a:prstGeom prst="rect">
            <a:avLst/>
          </a:prstGeom>
          <a:noFill/>
        </p:spPr>
        <p:txBody>
          <a:bodyPr wrap="square" rtlCol="0">
            <a:spAutoFit/>
          </a:bodyPr>
          <a:lstStyle/>
          <a:p>
            <a:pPr algn="ctr"/>
            <a:r>
              <a:rPr lang="en-US" sz="1400" b="1" dirty="0">
                <a:solidFill>
                  <a:schemeClr val="tx1"/>
                </a:solidFill>
              </a:rPr>
              <a:t>Many Integrated Core (MIC)</a:t>
            </a:r>
          </a:p>
        </p:txBody>
      </p:sp>
    </p:spTree>
    <p:extLst>
      <p:ext uri="{BB962C8B-B14F-4D97-AF65-F5344CB8AC3E}">
        <p14:creationId xmlns:p14="http://schemas.microsoft.com/office/powerpoint/2010/main" val="17779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bwMode="gray">
          <a:xfrm>
            <a:off x="457203" y="917732"/>
            <a:ext cx="8153399" cy="3700949"/>
          </a:xfrm>
          <a:prstGeom prst="roundRect">
            <a:avLst>
              <a:gd name="adj" fmla="val 4889"/>
            </a:avLst>
          </a:prstGeom>
          <a:gradFill flip="none" rotWithShape="1">
            <a:gsLst>
              <a:gs pos="0">
                <a:schemeClr val="accent1"/>
              </a:gs>
              <a:gs pos="71224">
                <a:schemeClr val="accent1">
                  <a:lumMod val="75000"/>
                </a:schemeClr>
              </a:gs>
              <a:gs pos="34000">
                <a:schemeClr val="accent3"/>
              </a:gs>
              <a:gs pos="100000">
                <a:schemeClr val="accent1">
                  <a:shade val="100000"/>
                  <a:satMod val="115000"/>
                </a:schemeClr>
              </a:gs>
            </a:gsLst>
            <a:lin ang="5400000" scaled="1"/>
            <a:tileRect/>
          </a:gradFill>
          <a:ln w="76200">
            <a:noFill/>
            <a:round/>
            <a:headEnd/>
            <a:tailEnd/>
          </a:ln>
        </p:spPr>
        <p:txBody>
          <a:bodyPr wrap="square" rtlCol="0" anchor="ctr">
            <a:noAutofit/>
          </a:bodyPr>
          <a:lstStyle/>
          <a:p>
            <a:pPr algn="ctr"/>
            <a:endParaRPr lang="en-US" sz="2000" b="1" dirty="0"/>
          </a:p>
        </p:txBody>
      </p:sp>
      <p:sp>
        <p:nvSpPr>
          <p:cNvPr id="102404" name="Rectangle 5"/>
          <p:cNvSpPr>
            <a:spLocks noGrp="1" noChangeArrowheads="1"/>
          </p:cNvSpPr>
          <p:nvPr>
            <p:ph type="title"/>
          </p:nvPr>
        </p:nvSpPr>
        <p:spPr/>
        <p:txBody>
          <a:bodyPr/>
          <a:lstStyle/>
          <a:p>
            <a:r>
              <a:rPr lang="en-US" sz="2400" dirty="0" smtClean="0"/>
              <a:t>Mission Critical Platform Roadmap: Itanium</a:t>
            </a:r>
            <a:r>
              <a:rPr lang="en-US" sz="2400" baseline="30000" dirty="0" smtClean="0"/>
              <a:t>®</a:t>
            </a:r>
            <a:r>
              <a:rPr lang="en-US" sz="2400" dirty="0" smtClean="0"/>
              <a:t> </a:t>
            </a:r>
            <a:br>
              <a:rPr lang="en-US" sz="2400" dirty="0" smtClean="0"/>
            </a:br>
            <a:endParaRPr lang="en-US" sz="2400" dirty="0" smtClean="0"/>
          </a:p>
        </p:txBody>
      </p:sp>
      <p:sp>
        <p:nvSpPr>
          <p:cNvPr id="102405" name="Line 7"/>
          <p:cNvSpPr>
            <a:spLocks noChangeShapeType="1"/>
          </p:cNvSpPr>
          <p:nvPr/>
        </p:nvSpPr>
        <p:spPr bwMode="gray">
          <a:xfrm>
            <a:off x="1733550" y="628650"/>
            <a:ext cx="0" cy="4114800"/>
          </a:xfrm>
          <a:prstGeom prst="line">
            <a:avLst/>
          </a:prstGeom>
          <a:noFill/>
          <a:ln w="28575">
            <a:solidFill>
              <a:schemeClr val="bg1">
                <a:alpha val="70195"/>
              </a:schemeClr>
            </a:solidFill>
            <a:round/>
            <a:headEnd/>
            <a:tailEnd/>
          </a:ln>
        </p:spPr>
        <p:txBody>
          <a:bodyPr anchor="ctr">
            <a:spAutoFit/>
          </a:bodyPr>
          <a:lstStyle/>
          <a:p>
            <a:endParaRPr lang="en-US"/>
          </a:p>
        </p:txBody>
      </p:sp>
      <p:sp>
        <p:nvSpPr>
          <p:cNvPr id="29" name="TextBox 28"/>
          <p:cNvSpPr txBox="1"/>
          <p:nvPr/>
        </p:nvSpPr>
        <p:spPr>
          <a:xfrm>
            <a:off x="1885950" y="892165"/>
            <a:ext cx="5843588" cy="369332"/>
          </a:xfrm>
          <a:prstGeom prst="rect">
            <a:avLst/>
          </a:prstGeom>
          <a:noFill/>
        </p:spPr>
        <p:txBody>
          <a:bodyPr wrap="square" rtlCol="0" anchor="ctr" anchorCtr="0">
            <a:spAutoFit/>
          </a:bodyPr>
          <a:lstStyle/>
          <a:p>
            <a:pPr algn="ctr" eaLnBrk="0" hangingPunct="0"/>
            <a:r>
              <a:rPr lang="en-US" b="1" dirty="0" smtClean="0">
                <a:solidFill>
                  <a:srgbClr val="FFFFFF"/>
                </a:solidFill>
              </a:rPr>
              <a:t>Boxboro-MC Platform </a:t>
            </a:r>
          </a:p>
        </p:txBody>
      </p:sp>
      <p:sp>
        <p:nvSpPr>
          <p:cNvPr id="30" name="Text Box 12"/>
          <p:cNvSpPr txBox="1">
            <a:spLocks noChangeArrowheads="1"/>
          </p:cNvSpPr>
          <p:nvPr/>
        </p:nvSpPr>
        <p:spPr bwMode="gray">
          <a:xfrm>
            <a:off x="304800" y="2672232"/>
            <a:ext cx="1500188" cy="196977"/>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600" b="1" dirty="0" smtClean="0">
                <a:solidFill>
                  <a:schemeClr val="bg1"/>
                </a:solidFill>
              </a:rPr>
              <a:t>Itanium</a:t>
            </a:r>
            <a:r>
              <a:rPr lang="en-US" sz="1600" b="1" baseline="30000" dirty="0" smtClean="0">
                <a:solidFill>
                  <a:schemeClr val="bg1"/>
                </a:solidFill>
              </a:rPr>
              <a:t>®</a:t>
            </a:r>
          </a:p>
        </p:txBody>
      </p:sp>
      <p:sp>
        <p:nvSpPr>
          <p:cNvPr id="24" name="TextBox 68"/>
          <p:cNvSpPr txBox="1">
            <a:spLocks noChangeArrowheads="1"/>
          </p:cNvSpPr>
          <p:nvPr/>
        </p:nvSpPr>
        <p:spPr bwMode="white">
          <a:xfrm>
            <a:off x="1905000" y="1714639"/>
            <a:ext cx="6316022" cy="227755"/>
          </a:xfrm>
          <a:prstGeom prst="rect">
            <a:avLst/>
          </a:prstGeom>
          <a:noFill/>
          <a:ln w="9525">
            <a:noFill/>
            <a:miter lim="800000"/>
            <a:headEnd/>
            <a:tailEnd/>
          </a:ln>
        </p:spPr>
        <p:txBody>
          <a:bodyPr wrap="square">
            <a:spAutoFit/>
          </a:bodyPr>
          <a:lstStyle/>
          <a:p>
            <a:pPr marL="0" lvl="1">
              <a:lnSpc>
                <a:spcPct val="80000"/>
              </a:lnSpc>
              <a:spcBef>
                <a:spcPct val="100000"/>
              </a:spcBef>
              <a:tabLst>
                <a:tab pos="2800350" algn="l"/>
              </a:tabLst>
              <a:defRPr/>
            </a:pPr>
            <a:r>
              <a:rPr lang="en-US" sz="1100" b="1" dirty="0" smtClean="0">
                <a:solidFill>
                  <a:srgbClr val="FFFFFF"/>
                </a:solidFill>
              </a:rPr>
              <a:t>Intel</a:t>
            </a:r>
            <a:r>
              <a:rPr lang="en-US" sz="1100" b="1" baseline="30000" dirty="0" smtClean="0">
                <a:solidFill>
                  <a:srgbClr val="FFFFFF"/>
                </a:solidFill>
              </a:rPr>
              <a:t>® </a:t>
            </a:r>
            <a:r>
              <a:rPr lang="en-US" sz="1100" b="1" dirty="0" smtClean="0">
                <a:solidFill>
                  <a:srgbClr val="FFFFFF"/>
                </a:solidFill>
              </a:rPr>
              <a:t> 7500 chipset, </a:t>
            </a:r>
            <a:r>
              <a:rPr lang="en-US" sz="1100" b="1" dirty="0" smtClean="0">
                <a:solidFill>
                  <a:schemeClr val="bg1"/>
                </a:solidFill>
              </a:rPr>
              <a:t>Intel</a:t>
            </a:r>
            <a:r>
              <a:rPr lang="en-US" sz="1100" b="1" baseline="30000" dirty="0" smtClean="0">
                <a:solidFill>
                  <a:schemeClr val="bg1"/>
                </a:solidFill>
              </a:rPr>
              <a:t>® </a:t>
            </a:r>
            <a:r>
              <a:rPr lang="en-US" sz="1100" b="1" dirty="0" smtClean="0">
                <a:solidFill>
                  <a:schemeClr val="bg1"/>
                </a:solidFill>
              </a:rPr>
              <a:t>7500 Scalable Memory Buffer, </a:t>
            </a:r>
            <a:r>
              <a:rPr lang="en-US" sz="1100" b="1" dirty="0" smtClean="0">
                <a:solidFill>
                  <a:srgbClr val="FFFFFF"/>
                </a:solidFill>
              </a:rPr>
              <a:t>OEM chipset</a:t>
            </a:r>
          </a:p>
        </p:txBody>
      </p:sp>
      <p:sp>
        <p:nvSpPr>
          <p:cNvPr id="32" name="Rounded Rectangle 31"/>
          <p:cNvSpPr/>
          <p:nvPr/>
        </p:nvSpPr>
        <p:spPr bwMode="gray">
          <a:xfrm>
            <a:off x="1905000" y="1939094"/>
            <a:ext cx="5887563" cy="2650524"/>
          </a:xfrm>
          <a:prstGeom prst="roundRect">
            <a:avLst>
              <a:gd name="adj" fmla="val 4642"/>
            </a:avLst>
          </a:prstGeom>
          <a:solidFill>
            <a:schemeClr val="bg2">
              <a:lumMod val="20000"/>
              <a:lumOff val="80000"/>
              <a:alpha val="20000"/>
            </a:schemeClr>
          </a:solidFill>
          <a:ln w="76200">
            <a:noFill/>
            <a:round/>
            <a:headEnd/>
            <a:tailEnd/>
          </a:ln>
        </p:spPr>
        <p:txBody>
          <a:bodyPr wrap="square" rtlCol="0" anchor="ctr">
            <a:noAutofit/>
          </a:bodyPr>
          <a:lstStyle/>
          <a:p>
            <a:pPr algn="ctr"/>
            <a:endParaRPr lang="en-US" sz="2000" b="1" dirty="0"/>
          </a:p>
        </p:txBody>
      </p:sp>
      <p:sp>
        <p:nvSpPr>
          <p:cNvPr id="34" name="TextBox 33"/>
          <p:cNvSpPr txBox="1"/>
          <p:nvPr/>
        </p:nvSpPr>
        <p:spPr>
          <a:xfrm>
            <a:off x="6361474" y="4743450"/>
            <a:ext cx="2020529" cy="253916"/>
          </a:xfrm>
          <a:prstGeom prst="rect">
            <a:avLst/>
          </a:prstGeom>
          <a:noFill/>
        </p:spPr>
        <p:txBody>
          <a:bodyPr wrap="square" rtlCol="0">
            <a:spAutoFit/>
          </a:bodyPr>
          <a:lstStyle/>
          <a:p>
            <a:pPr algn="r"/>
            <a:r>
              <a:rPr lang="en-US" sz="1050" dirty="0" smtClean="0">
                <a:solidFill>
                  <a:srgbClr val="FFFFFF"/>
                </a:solidFill>
                <a:latin typeface="Arial" pitchFamily="34" charset="0"/>
                <a:ea typeface="MS PGothic" pitchFamily="34" charset="-128"/>
                <a:cs typeface="+mn-cs"/>
              </a:rPr>
              <a:t>- - - - In Planning</a:t>
            </a:r>
            <a:endParaRPr lang="en-US" sz="1050" dirty="0">
              <a:solidFill>
                <a:srgbClr val="FFFFFF"/>
              </a:solidFill>
              <a:latin typeface="Arial" pitchFamily="34" charset="0"/>
              <a:ea typeface="MS PGothic" pitchFamily="34" charset="-128"/>
              <a:cs typeface="+mn-cs"/>
            </a:endParaRPr>
          </a:p>
        </p:txBody>
      </p:sp>
      <p:sp>
        <p:nvSpPr>
          <p:cNvPr id="36" name="TextBox 68"/>
          <p:cNvSpPr txBox="1">
            <a:spLocks noChangeArrowheads="1"/>
          </p:cNvSpPr>
          <p:nvPr/>
        </p:nvSpPr>
        <p:spPr bwMode="white">
          <a:xfrm>
            <a:off x="1905947" y="1969345"/>
            <a:ext cx="5333054" cy="2914644"/>
          </a:xfrm>
          <a:prstGeom prst="rect">
            <a:avLst/>
          </a:prstGeom>
          <a:noFill/>
          <a:ln w="9525">
            <a:noFill/>
            <a:miter lim="800000"/>
            <a:headEnd/>
            <a:tailEnd/>
          </a:ln>
        </p:spPr>
        <p:txBody>
          <a:bodyPr wrap="square">
            <a:spAutoFit/>
          </a:bodyPr>
          <a:lstStyle/>
          <a:p>
            <a:pPr eaLnBrk="0" hangingPunct="0">
              <a:lnSpc>
                <a:spcPct val="80000"/>
              </a:lnSpc>
              <a:spcBef>
                <a:spcPct val="100000"/>
              </a:spcBef>
              <a:spcAft>
                <a:spcPts val="0"/>
              </a:spcAft>
              <a:tabLst>
                <a:tab pos="2800350" algn="l"/>
              </a:tabLst>
              <a:defRPr/>
            </a:pPr>
            <a:r>
              <a:rPr lang="en-US" sz="1200" b="1" dirty="0" smtClean="0">
                <a:solidFill>
                  <a:schemeClr val="bg1"/>
                </a:solidFill>
              </a:rPr>
              <a:t>Technologies</a:t>
            </a:r>
          </a:p>
          <a:p>
            <a:pPr eaLnBrk="0" hangingPunct="0">
              <a:lnSpc>
                <a:spcPct val="80000"/>
              </a:lnSpc>
              <a:spcBef>
                <a:spcPct val="100000"/>
              </a:spcBef>
              <a:spcAft>
                <a:spcPts val="0"/>
              </a:spcAft>
              <a:tabLst>
                <a:tab pos="2800350" algn="l"/>
              </a:tabLst>
              <a:defRPr/>
            </a:pPr>
            <a:r>
              <a:rPr lang="en-US" sz="1100" b="1" dirty="0" smtClean="0">
                <a:solidFill>
                  <a:schemeClr val="bg1"/>
                </a:solidFill>
              </a:rPr>
              <a:t>8-Core, 54MB Total On-Die Cache</a:t>
            </a:r>
          </a:p>
          <a:p>
            <a:pPr>
              <a:spcAft>
                <a:spcPts val="0"/>
              </a:spcAft>
            </a:pPr>
            <a:r>
              <a:rPr lang="en-US" altLang="ja-JP" sz="1100" b="1" dirty="0">
                <a:solidFill>
                  <a:schemeClr val="bg1"/>
                </a:solidFill>
                <a:sym typeface="Wingdings" pitchFamily="2" charset="2"/>
              </a:rPr>
              <a:t>New architecture with 12-wide Instruction Throughput</a:t>
            </a:r>
          </a:p>
          <a:p>
            <a:pPr lvl="0">
              <a:spcAft>
                <a:spcPts val="0"/>
              </a:spcAft>
            </a:pPr>
            <a:r>
              <a:rPr lang="en-US" sz="1100" b="1" dirty="0">
                <a:solidFill>
                  <a:schemeClr val="bg1"/>
                </a:solidFill>
              </a:rPr>
              <a:t>Compatible with Itanium</a:t>
            </a:r>
            <a:r>
              <a:rPr lang="en-US" sz="1100" b="1" baseline="30000" dirty="0">
                <a:solidFill>
                  <a:schemeClr val="bg1"/>
                </a:solidFill>
              </a:rPr>
              <a:t>®</a:t>
            </a:r>
            <a:r>
              <a:rPr lang="en-US" sz="1100" b="1" dirty="0">
                <a:solidFill>
                  <a:schemeClr val="bg1"/>
                </a:solidFill>
              </a:rPr>
              <a:t> processor 9300 series platforms</a:t>
            </a:r>
          </a:p>
          <a:p>
            <a:pPr>
              <a:spcAft>
                <a:spcPts val="0"/>
              </a:spcAft>
            </a:pPr>
            <a:r>
              <a:rPr lang="en-US" sz="1100" b="1" dirty="0">
                <a:solidFill>
                  <a:schemeClr val="bg1"/>
                </a:solidFill>
              </a:rPr>
              <a:t>Intel</a:t>
            </a:r>
            <a:r>
              <a:rPr lang="en-US" sz="1100" b="1" baseline="30000" dirty="0">
                <a:solidFill>
                  <a:schemeClr val="bg1"/>
                </a:solidFill>
              </a:rPr>
              <a:t>®</a:t>
            </a:r>
            <a:r>
              <a:rPr lang="en-US" sz="1100" b="1" dirty="0">
                <a:solidFill>
                  <a:schemeClr val="bg1"/>
                </a:solidFill>
              </a:rPr>
              <a:t> Hyper-Threading Technology, enhanced with dual-domain multi-threading support</a:t>
            </a:r>
          </a:p>
          <a:p>
            <a:pPr>
              <a:spcAft>
                <a:spcPts val="0"/>
              </a:spcAft>
            </a:pPr>
            <a:r>
              <a:rPr lang="en-US" sz="1100" b="1" dirty="0">
                <a:solidFill>
                  <a:schemeClr val="bg1"/>
                </a:solidFill>
              </a:rPr>
              <a:t>Itanium</a:t>
            </a:r>
            <a:r>
              <a:rPr lang="en-US" sz="1100" b="1" baseline="30000" dirty="0">
                <a:solidFill>
                  <a:schemeClr val="bg1"/>
                </a:solidFill>
              </a:rPr>
              <a:t>®</a:t>
            </a:r>
            <a:r>
              <a:rPr lang="en-US" sz="1100" b="1" dirty="0">
                <a:solidFill>
                  <a:schemeClr val="bg1"/>
                </a:solidFill>
              </a:rPr>
              <a:t> New Instructions</a:t>
            </a:r>
          </a:p>
          <a:p>
            <a:pPr lvl="0">
              <a:spcAft>
                <a:spcPts val="0"/>
              </a:spcAft>
            </a:pPr>
            <a:r>
              <a:rPr lang="en-US" sz="1100" b="1" dirty="0" smtClean="0">
                <a:solidFill>
                  <a:schemeClr val="bg1"/>
                </a:solidFill>
              </a:rPr>
              <a:t>Intel</a:t>
            </a:r>
            <a:r>
              <a:rPr lang="en-US" sz="1100" b="1" baseline="30000" dirty="0">
                <a:solidFill>
                  <a:schemeClr val="bg1"/>
                </a:solidFill>
              </a:rPr>
              <a:t>®</a:t>
            </a:r>
            <a:r>
              <a:rPr lang="en-US" sz="1100" b="1" dirty="0">
                <a:solidFill>
                  <a:schemeClr val="bg1"/>
                </a:solidFill>
              </a:rPr>
              <a:t> Instruction Replay Technology</a:t>
            </a:r>
          </a:p>
          <a:p>
            <a:pPr>
              <a:spcAft>
                <a:spcPts val="0"/>
              </a:spcAft>
            </a:pPr>
            <a:r>
              <a:rPr lang="en-US" altLang="ja-JP" sz="1100" b="1" dirty="0" smtClean="0">
                <a:solidFill>
                  <a:schemeClr val="bg1"/>
                </a:solidFill>
                <a:sym typeface="Wingdings" pitchFamily="2" charset="2"/>
              </a:rPr>
              <a:t>Intel</a:t>
            </a:r>
            <a:r>
              <a:rPr lang="en-US" altLang="ja-JP" sz="1100" b="1" baseline="30000" dirty="0" smtClean="0">
                <a:solidFill>
                  <a:schemeClr val="bg1"/>
                </a:solidFill>
                <a:sym typeface="Wingdings" pitchFamily="2" charset="2"/>
              </a:rPr>
              <a:t>®</a:t>
            </a:r>
            <a:r>
              <a:rPr lang="en-US" altLang="ja-JP" sz="1100" b="1" dirty="0" smtClean="0">
                <a:solidFill>
                  <a:schemeClr val="bg1"/>
                </a:solidFill>
                <a:sym typeface="Wingdings" pitchFamily="2" charset="2"/>
              </a:rPr>
              <a:t> Turbo Boost Technology</a:t>
            </a:r>
          </a:p>
          <a:p>
            <a:pPr>
              <a:spcAft>
                <a:spcPts val="0"/>
              </a:spcAft>
            </a:pPr>
            <a:r>
              <a:rPr lang="en-US" altLang="ja-JP" sz="1100" b="1" dirty="0" smtClean="0">
                <a:solidFill>
                  <a:schemeClr val="bg1"/>
                </a:solidFill>
                <a:sym typeface="Wingdings" pitchFamily="2" charset="2"/>
              </a:rPr>
              <a:t>Intel</a:t>
            </a:r>
            <a:r>
              <a:rPr lang="en-US" altLang="ja-JP" sz="1100" b="1" baseline="30000" dirty="0" smtClean="0">
                <a:solidFill>
                  <a:schemeClr val="bg1"/>
                </a:solidFill>
                <a:sym typeface="Wingdings" pitchFamily="2" charset="2"/>
              </a:rPr>
              <a:t>®</a:t>
            </a:r>
            <a:r>
              <a:rPr lang="en-US" altLang="ja-JP" sz="1100" b="1" dirty="0" smtClean="0">
                <a:solidFill>
                  <a:schemeClr val="bg1"/>
                </a:solidFill>
                <a:sym typeface="Wingdings" pitchFamily="2" charset="2"/>
              </a:rPr>
              <a:t> VT-i, -d</a:t>
            </a:r>
          </a:p>
          <a:p>
            <a:pPr>
              <a:spcAft>
                <a:spcPts val="0"/>
              </a:spcAft>
            </a:pPr>
            <a:r>
              <a:rPr lang="en-US" altLang="ja-JP" sz="1100" b="1" dirty="0" smtClean="0">
                <a:solidFill>
                  <a:schemeClr val="bg1"/>
                </a:solidFill>
                <a:sym typeface="Wingdings" pitchFamily="2" charset="2"/>
              </a:rPr>
              <a:t>Enhanced Demand Based Switching</a:t>
            </a:r>
          </a:p>
          <a:p>
            <a:pPr>
              <a:spcAft>
                <a:spcPts val="0"/>
              </a:spcAft>
            </a:pPr>
            <a:r>
              <a:rPr lang="en-US" altLang="ja-JP" sz="1100" b="1" dirty="0" smtClean="0">
                <a:solidFill>
                  <a:schemeClr val="bg1"/>
                </a:solidFill>
                <a:sym typeface="Wingdings" pitchFamily="2" charset="2"/>
              </a:rPr>
              <a:t>8-Socket </a:t>
            </a:r>
            <a:r>
              <a:rPr lang="en-US" altLang="ja-JP" sz="1100" b="1" dirty="0" err="1" smtClean="0">
                <a:solidFill>
                  <a:schemeClr val="bg1"/>
                </a:solidFill>
                <a:sym typeface="Wingdings" pitchFamily="2" charset="2"/>
              </a:rPr>
              <a:t>Glueless</a:t>
            </a:r>
            <a:r>
              <a:rPr lang="en-US" altLang="ja-JP" sz="1100" b="1" dirty="0" smtClean="0">
                <a:solidFill>
                  <a:schemeClr val="bg1"/>
                </a:solidFill>
                <a:sym typeface="Wingdings" pitchFamily="2" charset="2"/>
              </a:rPr>
              <a:t> Support</a:t>
            </a:r>
          </a:p>
          <a:p>
            <a:pPr>
              <a:spcAft>
                <a:spcPts val="0"/>
              </a:spcAft>
            </a:pPr>
            <a:r>
              <a:rPr lang="en-US" altLang="ja-JP" sz="1100" b="1" dirty="0" smtClean="0">
                <a:solidFill>
                  <a:schemeClr val="bg1"/>
                </a:solidFill>
                <a:sym typeface="Wingdings" pitchFamily="2" charset="2"/>
              </a:rPr>
              <a:t>Advanced RAS</a:t>
            </a:r>
          </a:p>
          <a:p>
            <a:pPr>
              <a:spcAft>
                <a:spcPts val="0"/>
              </a:spcAft>
            </a:pPr>
            <a:r>
              <a:rPr lang="en-US" altLang="ja-JP" sz="1100" b="1" dirty="0" smtClean="0">
                <a:solidFill>
                  <a:schemeClr val="bg1"/>
                </a:solidFill>
                <a:sym typeface="Wingdings" pitchFamily="2" charset="2"/>
              </a:rPr>
              <a:t>Common platform ingredients w/ Intel® Xeon® processor E7-8800/4800/2800 product families</a:t>
            </a:r>
          </a:p>
          <a:p>
            <a:pPr>
              <a:spcAft>
                <a:spcPts val="0"/>
              </a:spcAft>
            </a:pPr>
            <a:r>
              <a:rPr lang="en-US" altLang="ja-JP" sz="1100" b="1" dirty="0">
                <a:solidFill>
                  <a:schemeClr val="bg1"/>
                </a:solidFill>
                <a:sym typeface="Wingdings" pitchFamily="2" charset="2"/>
              </a:rPr>
              <a:t> </a:t>
            </a:r>
            <a:r>
              <a:rPr lang="en-US" altLang="ja-JP" sz="1100" b="1" dirty="0" smtClean="0">
                <a:solidFill>
                  <a:schemeClr val="bg1"/>
                </a:solidFill>
                <a:sym typeface="Wingdings" pitchFamily="2" charset="2"/>
              </a:rPr>
              <a:t>  Intel® 7500 chipset</a:t>
            </a:r>
          </a:p>
          <a:p>
            <a:pPr>
              <a:spcAft>
                <a:spcPts val="0"/>
              </a:spcAft>
            </a:pPr>
            <a:r>
              <a:rPr lang="en-US" altLang="ja-JP" sz="1100" b="1" dirty="0" smtClean="0">
                <a:solidFill>
                  <a:schemeClr val="bg1"/>
                </a:solidFill>
                <a:sym typeface="Wingdings" pitchFamily="2" charset="2"/>
              </a:rPr>
              <a:t>   Intel® 7500 Scalable Memory Buffer</a:t>
            </a:r>
          </a:p>
        </p:txBody>
      </p:sp>
      <p:sp>
        <p:nvSpPr>
          <p:cNvPr id="33" name="Rectangle 65"/>
          <p:cNvSpPr>
            <a:spLocks noChangeArrowheads="1"/>
          </p:cNvSpPr>
          <p:nvPr/>
        </p:nvSpPr>
        <p:spPr bwMode="gray">
          <a:xfrm>
            <a:off x="1752600" y="1282247"/>
            <a:ext cx="6039963" cy="411480"/>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lstStyle/>
          <a:p>
            <a:pPr algn="ctr" eaLnBrk="0" hangingPunct="0"/>
            <a:r>
              <a:rPr lang="en-US" sz="1400" b="1" dirty="0">
                <a:solidFill>
                  <a:schemeClr val="bg1"/>
                </a:solidFill>
                <a:ea typeface="MS PGothic" pitchFamily="34" charset="-128"/>
              </a:rPr>
              <a:t>Intel</a:t>
            </a:r>
            <a:r>
              <a:rPr lang="en-US" sz="1400" b="1" baseline="30000" dirty="0">
                <a:solidFill>
                  <a:schemeClr val="bg1"/>
                </a:solidFill>
                <a:ea typeface="MS PGothic" pitchFamily="34" charset="-128"/>
              </a:rPr>
              <a:t>®</a:t>
            </a:r>
            <a:r>
              <a:rPr lang="en-US" sz="1400" b="1" dirty="0">
                <a:solidFill>
                  <a:schemeClr val="bg1"/>
                </a:solidFill>
                <a:ea typeface="MS PGothic" pitchFamily="34" charset="-128"/>
              </a:rPr>
              <a:t> Itanium</a:t>
            </a:r>
            <a:r>
              <a:rPr lang="en-US" sz="1400" b="1" baseline="30000" dirty="0">
                <a:solidFill>
                  <a:schemeClr val="bg1"/>
                </a:solidFill>
                <a:ea typeface="MS PGothic" pitchFamily="34" charset="-128"/>
              </a:rPr>
              <a:t>®</a:t>
            </a:r>
            <a:r>
              <a:rPr lang="en-US" sz="1400" b="1" dirty="0">
                <a:solidFill>
                  <a:schemeClr val="bg1"/>
                </a:solidFill>
                <a:ea typeface="MS PGothic" pitchFamily="34" charset="-128"/>
              </a:rPr>
              <a:t> processor 9500 series</a:t>
            </a:r>
          </a:p>
        </p:txBody>
      </p:sp>
      <p:pic>
        <p:nvPicPr>
          <p:cNvPr id="27"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66085" y="1367252"/>
            <a:ext cx="777618" cy="437411"/>
          </a:xfrm>
          <a:prstGeom prst="rect">
            <a:avLst/>
          </a:prstGeom>
          <a:noFill/>
          <a:ln w="9525">
            <a:noFill/>
            <a:miter lim="800000"/>
            <a:headEnd/>
            <a:tailEnd/>
          </a:ln>
          <a:effectLst/>
        </p:spPr>
      </p:pic>
      <p:sp>
        <p:nvSpPr>
          <p:cNvPr id="39" name="Right Arrow 38"/>
          <p:cNvSpPr/>
          <p:nvPr/>
        </p:nvSpPr>
        <p:spPr bwMode="auto">
          <a:xfrm>
            <a:off x="1752602" y="470556"/>
            <a:ext cx="6778679"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
        <p:nvSpPr>
          <p:cNvPr id="49" name="Rounded Rectangle 48"/>
          <p:cNvSpPr/>
          <p:nvPr/>
        </p:nvSpPr>
        <p:spPr bwMode="auto">
          <a:xfrm>
            <a:off x="7848600" y="1257301"/>
            <a:ext cx="990600" cy="445681"/>
          </a:xfrm>
          <a:prstGeom prst="roundRect">
            <a:avLst/>
          </a:prstGeom>
          <a:solidFill>
            <a:schemeClr val="accent3">
              <a:lumMod val="20000"/>
              <a:lumOff val="80000"/>
            </a:schemeClr>
          </a:solidFill>
          <a:ln w="28575">
            <a:solidFill>
              <a:schemeClr val="tx1"/>
            </a:solidFill>
            <a:prstDash val="dash"/>
            <a:round/>
            <a:headEnd/>
            <a:tailEnd/>
          </a:ln>
        </p:spPr>
        <p:txBody>
          <a:bodyPr wrap="square" tIns="0" bIns="0" rtlCol="0" anchor="ctr" anchorCtr="0">
            <a:noAutofit/>
          </a:bodyPr>
          <a:lstStyle/>
          <a:p>
            <a:pPr algn="ctr"/>
            <a:r>
              <a:rPr lang="en-US" sz="1050" b="1" dirty="0">
                <a:solidFill>
                  <a:schemeClr val="tx1"/>
                </a:solidFill>
                <a:latin typeface="+mn-lt"/>
              </a:rPr>
              <a:t>Future Kittson </a:t>
            </a:r>
            <a:r>
              <a:rPr lang="en-US" sz="1050" b="1" dirty="0" smtClean="0">
                <a:solidFill>
                  <a:schemeClr val="tx1"/>
                </a:solidFill>
                <a:latin typeface="+mn-lt"/>
              </a:rPr>
              <a:t>processor</a:t>
            </a:r>
            <a:endParaRPr lang="en-US" sz="1050" b="1" dirty="0">
              <a:solidFill>
                <a:schemeClr val="tx1"/>
              </a:solidFill>
              <a:latin typeface="+mn-lt"/>
            </a:endParaRPr>
          </a:p>
        </p:txBody>
      </p:sp>
    </p:spTree>
    <p:extLst>
      <p:ext uri="{BB962C8B-B14F-4D97-AF65-F5344CB8AC3E}">
        <p14:creationId xmlns:p14="http://schemas.microsoft.com/office/powerpoint/2010/main" val="25589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gray">
          <a:xfrm>
            <a:off x="463659" y="914401"/>
            <a:ext cx="4149563" cy="3605882"/>
          </a:xfrm>
          <a:prstGeom prst="roundRect">
            <a:avLst>
              <a:gd name="adj" fmla="val 4417"/>
            </a:avLst>
          </a:prstGeom>
          <a:gradFill>
            <a:gsLst>
              <a:gs pos="0">
                <a:schemeClr val="tx2">
                  <a:lumMod val="75000"/>
                </a:schemeClr>
              </a:gs>
              <a:gs pos="39999">
                <a:srgbClr val="009999"/>
              </a:gs>
              <a:gs pos="70000">
                <a:srgbClr val="009999"/>
              </a:gs>
              <a:gs pos="88000">
                <a:srgbClr val="009999"/>
              </a:gs>
              <a:gs pos="100000">
                <a:srgbClr val="009999"/>
              </a:gs>
            </a:gsLst>
            <a:lin ang="5400000" scaled="0"/>
          </a:gradFill>
          <a:ln w="76200">
            <a:noFill/>
            <a:round/>
            <a:headEnd/>
            <a:tailEnd/>
          </a:ln>
        </p:spPr>
        <p:txBody>
          <a:bodyPr wrap="square" rtlCol="0" anchor="ctr">
            <a:noAutofit/>
          </a:bodyPr>
          <a:lstStyle/>
          <a:p>
            <a:pPr algn="ctr"/>
            <a:endParaRPr lang="en-US" sz="2400" b="1" dirty="0"/>
          </a:p>
        </p:txBody>
      </p:sp>
      <p:pic>
        <p:nvPicPr>
          <p:cNvPr id="37" name="Picture 3"/>
          <p:cNvPicPr>
            <a:picLocks noChangeAspect="1" noChangeArrowheads="1"/>
          </p:cNvPicPr>
          <p:nvPr/>
        </p:nvPicPr>
        <p:blipFill>
          <a:blip r:embed="rId3" cstate="print"/>
          <a:srcRect/>
          <a:stretch>
            <a:fillRect/>
          </a:stretch>
        </p:blipFill>
        <p:spPr bwMode="auto">
          <a:xfrm>
            <a:off x="784452" y="1987182"/>
            <a:ext cx="764774" cy="407598"/>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29" name="TextBox 28"/>
          <p:cNvSpPr txBox="1"/>
          <p:nvPr/>
        </p:nvSpPr>
        <p:spPr>
          <a:xfrm>
            <a:off x="1393770" y="920796"/>
            <a:ext cx="3502782" cy="369332"/>
          </a:xfrm>
          <a:prstGeom prst="rect">
            <a:avLst/>
          </a:prstGeom>
          <a:noFill/>
        </p:spPr>
        <p:txBody>
          <a:bodyPr wrap="square" rtlCol="0" anchor="ctr" anchorCtr="0">
            <a:spAutoFit/>
          </a:bodyPr>
          <a:lstStyle/>
          <a:p>
            <a:pPr algn="ctr"/>
            <a:r>
              <a:rPr lang="en-US" b="1" dirty="0" smtClean="0">
                <a:solidFill>
                  <a:srgbClr val="FFFFFF"/>
                </a:solidFill>
              </a:rPr>
              <a:t>Boxboro-EX Platform</a:t>
            </a:r>
            <a:endParaRPr lang="en-US" b="1" dirty="0"/>
          </a:p>
        </p:txBody>
      </p:sp>
      <p:sp>
        <p:nvSpPr>
          <p:cNvPr id="18" name="TextBox 68"/>
          <p:cNvSpPr txBox="1">
            <a:spLocks noChangeArrowheads="1"/>
          </p:cNvSpPr>
          <p:nvPr/>
        </p:nvSpPr>
        <p:spPr bwMode="white">
          <a:xfrm>
            <a:off x="1872441" y="1823144"/>
            <a:ext cx="2740783" cy="363176"/>
          </a:xfrm>
          <a:prstGeom prst="rect">
            <a:avLst/>
          </a:prstGeom>
          <a:noFill/>
          <a:ln w="9525">
            <a:noFill/>
            <a:miter lim="800000"/>
            <a:headEnd/>
            <a:tailEnd/>
          </a:ln>
        </p:spPr>
        <p:txBody>
          <a:bodyPr wrap="square">
            <a:spAutoFit/>
          </a:bodyPr>
          <a:lstStyle/>
          <a:p>
            <a:pPr algn="ctr" eaLnBrk="0" hangingPunct="0">
              <a:lnSpc>
                <a:spcPct val="80000"/>
              </a:lnSpc>
              <a:spcBef>
                <a:spcPct val="100000"/>
              </a:spcBef>
              <a:tabLst>
                <a:tab pos="2800350" algn="l"/>
              </a:tabLst>
              <a:defRPr/>
            </a:pPr>
            <a:r>
              <a:rPr lang="en-US" sz="1100" b="1" dirty="0" smtClean="0">
                <a:solidFill>
                  <a:srgbClr val="FFFFFF"/>
                </a:solidFill>
                <a:cs typeface="Arial" pitchFamily="34" charset="0"/>
              </a:rPr>
              <a:t>Intel</a:t>
            </a:r>
            <a:r>
              <a:rPr lang="en-US" sz="1100" b="1" baseline="30000" dirty="0" smtClean="0">
                <a:solidFill>
                  <a:srgbClr val="FFFFFF"/>
                </a:solidFill>
                <a:cs typeface="Arial" pitchFamily="34" charset="0"/>
              </a:rPr>
              <a:t>® </a:t>
            </a:r>
            <a:r>
              <a:rPr lang="en-US" sz="1100" b="1" dirty="0" smtClean="0">
                <a:solidFill>
                  <a:srgbClr val="FFFFFF"/>
                </a:solidFill>
                <a:cs typeface="Arial" pitchFamily="34" charset="0"/>
              </a:rPr>
              <a:t> 7500 chipset, </a:t>
            </a:r>
            <a:br>
              <a:rPr lang="en-US" sz="1100" b="1" dirty="0" smtClean="0">
                <a:solidFill>
                  <a:srgbClr val="FFFFFF"/>
                </a:solidFill>
                <a:cs typeface="Arial" pitchFamily="34" charset="0"/>
              </a:rPr>
            </a:br>
            <a:r>
              <a:rPr lang="en-US" sz="1100" b="1" dirty="0" smtClean="0">
                <a:solidFill>
                  <a:srgbClr val="FFFFFF"/>
                </a:solidFill>
                <a:cs typeface="Arial" pitchFamily="34" charset="0"/>
              </a:rPr>
              <a:t>Intel</a:t>
            </a:r>
            <a:r>
              <a:rPr lang="en-US" sz="1100" b="1" baseline="30000" dirty="0" smtClean="0">
                <a:solidFill>
                  <a:srgbClr val="FFFFFF"/>
                </a:solidFill>
                <a:cs typeface="Arial" pitchFamily="34" charset="0"/>
              </a:rPr>
              <a:t>® </a:t>
            </a:r>
            <a:r>
              <a:rPr lang="en-US" sz="1100" b="1" dirty="0" smtClean="0">
                <a:solidFill>
                  <a:srgbClr val="FFFFFF"/>
                </a:solidFill>
                <a:cs typeface="Arial" pitchFamily="34" charset="0"/>
              </a:rPr>
              <a:t> 7510/7512 Scalable Memory Buffer</a:t>
            </a:r>
          </a:p>
        </p:txBody>
      </p:sp>
      <p:sp>
        <p:nvSpPr>
          <p:cNvPr id="36" name="Rectangle 65"/>
          <p:cNvSpPr>
            <a:spLocks noChangeArrowheads="1"/>
          </p:cNvSpPr>
          <p:nvPr/>
        </p:nvSpPr>
        <p:spPr bwMode="gray">
          <a:xfrm>
            <a:off x="1784296" y="1350626"/>
            <a:ext cx="2828925" cy="456159"/>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46075" algn="ctr" eaLnBrk="0" hangingPunct="0"/>
            <a:r>
              <a:rPr lang="en-US" sz="1200" b="1" kern="0" dirty="0" smtClean="0">
                <a:solidFill>
                  <a:schemeClr val="bg1"/>
                </a:solidFill>
              </a:rPr>
              <a:t>Intel</a:t>
            </a:r>
            <a:r>
              <a:rPr lang="en-US" sz="1200" b="1" kern="0" baseline="30000" dirty="0" smtClean="0">
                <a:solidFill>
                  <a:schemeClr val="bg1"/>
                </a:solidFill>
              </a:rPr>
              <a:t>®</a:t>
            </a:r>
            <a:r>
              <a:rPr lang="en-US" sz="1200" b="1" kern="0" dirty="0" smtClean="0">
                <a:solidFill>
                  <a:schemeClr val="bg1"/>
                </a:solidFill>
              </a:rPr>
              <a:t> Xeon</a:t>
            </a:r>
            <a:r>
              <a:rPr lang="en-US" sz="1200" b="1" kern="0" baseline="30000" dirty="0" smtClean="0">
                <a:solidFill>
                  <a:schemeClr val="bg1"/>
                </a:solidFill>
              </a:rPr>
              <a:t>®</a:t>
            </a:r>
            <a:r>
              <a:rPr lang="en-US" sz="1200" b="1" kern="0" dirty="0" smtClean="0">
                <a:solidFill>
                  <a:schemeClr val="bg1"/>
                </a:solidFill>
              </a:rPr>
              <a:t> processor</a:t>
            </a:r>
          </a:p>
          <a:p>
            <a:pPr marL="346075" algn="ctr" eaLnBrk="0" hangingPunct="0"/>
            <a:r>
              <a:rPr lang="en-US" sz="1200" b="1" kern="0" dirty="0" smtClean="0">
                <a:solidFill>
                  <a:schemeClr val="bg1"/>
                </a:solidFill>
              </a:rPr>
              <a:t>E7-8800/4800/2800 product families</a:t>
            </a:r>
            <a:endParaRPr lang="en-US" sz="1200" b="1" dirty="0" smtClean="0">
              <a:solidFill>
                <a:srgbClr val="FFFFFF"/>
              </a:solidFill>
              <a:ea typeface="MS PGothic" pitchFamily="34" charset="-128"/>
            </a:endParaRPr>
          </a:p>
        </p:txBody>
      </p:sp>
      <p:sp>
        <p:nvSpPr>
          <p:cNvPr id="35" name="Rectangle 34"/>
          <p:cNvSpPr/>
          <p:nvPr/>
        </p:nvSpPr>
        <p:spPr>
          <a:xfrm>
            <a:off x="1930283" y="2286001"/>
            <a:ext cx="2682938" cy="2710357"/>
          </a:xfrm>
          <a:prstGeom prst="rect">
            <a:avLst/>
          </a:prstGeom>
        </p:spPr>
        <p:txBody>
          <a:bodyPr wrap="square">
            <a:spAutoFit/>
          </a:bodyPr>
          <a:lstStyle/>
          <a:p>
            <a:pPr>
              <a:spcBef>
                <a:spcPct val="25000"/>
              </a:spcBef>
              <a:tabLst>
                <a:tab pos="1489075" algn="l"/>
              </a:tabLst>
            </a:pPr>
            <a:r>
              <a:rPr lang="en-US" sz="1400" b="1" dirty="0">
                <a:solidFill>
                  <a:schemeClr val="bg1"/>
                </a:solidFill>
              </a:rPr>
              <a:t>Technologies </a:t>
            </a:r>
            <a:endParaRPr lang="en-US" sz="1400" b="1" dirty="0" smtClean="0">
              <a:solidFill>
                <a:schemeClr val="bg1"/>
              </a:solidFill>
            </a:endParaRPr>
          </a:p>
          <a:p>
            <a:pPr>
              <a:spcBef>
                <a:spcPct val="25000"/>
              </a:spcBef>
              <a:tabLst>
                <a:tab pos="1489075" algn="l"/>
              </a:tabLst>
            </a:pPr>
            <a:r>
              <a:rPr lang="en-US" sz="1100" dirty="0" smtClean="0">
                <a:solidFill>
                  <a:schemeClr val="bg1"/>
                </a:solidFill>
              </a:rPr>
              <a:t>Up to 10 Cores /20 Threads</a:t>
            </a:r>
          </a:p>
          <a:p>
            <a:pPr>
              <a:spcBef>
                <a:spcPct val="25000"/>
              </a:spcBef>
              <a:tabLst>
                <a:tab pos="1489075" algn="l"/>
              </a:tabLst>
            </a:pPr>
            <a:r>
              <a:rPr lang="en-US" sz="1100" dirty="0" smtClean="0">
                <a:solidFill>
                  <a:schemeClr val="bg1"/>
                </a:solidFill>
              </a:rPr>
              <a:t>30MB Shared Cache</a:t>
            </a:r>
          </a:p>
          <a:p>
            <a:pPr>
              <a:spcBef>
                <a:spcPct val="25000"/>
              </a:spcBef>
              <a:tabLst>
                <a:tab pos="1489075" algn="l"/>
              </a:tabLst>
            </a:pPr>
            <a:r>
              <a:rPr lang="en-US" sz="1100" dirty="0" smtClean="0">
                <a:solidFill>
                  <a:schemeClr val="bg1"/>
                </a:solidFill>
              </a:rPr>
              <a:t>Intel</a:t>
            </a:r>
            <a:r>
              <a:rPr lang="en-US" sz="1100" baseline="30000" dirty="0" smtClean="0">
                <a:solidFill>
                  <a:schemeClr val="bg1"/>
                </a:solidFill>
              </a:rPr>
              <a:t>®</a:t>
            </a:r>
            <a:r>
              <a:rPr lang="en-US" sz="1100" dirty="0" smtClean="0">
                <a:solidFill>
                  <a:schemeClr val="bg1"/>
                </a:solidFill>
              </a:rPr>
              <a:t>  Turbo Boost Technology</a:t>
            </a:r>
          </a:p>
          <a:p>
            <a:pPr>
              <a:spcBef>
                <a:spcPct val="25000"/>
              </a:spcBef>
              <a:tabLst>
                <a:tab pos="1489075" algn="l"/>
              </a:tabLst>
            </a:pPr>
            <a:r>
              <a:rPr lang="en-US" sz="1100" dirty="0" smtClean="0">
                <a:solidFill>
                  <a:schemeClr val="bg1"/>
                </a:solidFill>
              </a:rPr>
              <a:t>Intel</a:t>
            </a:r>
            <a:r>
              <a:rPr lang="en-US" sz="1100" baseline="30000" dirty="0" smtClean="0">
                <a:solidFill>
                  <a:schemeClr val="bg1"/>
                </a:solidFill>
              </a:rPr>
              <a:t>®</a:t>
            </a:r>
            <a:r>
              <a:rPr lang="en-US" sz="1100" dirty="0" smtClean="0">
                <a:solidFill>
                  <a:schemeClr val="bg1"/>
                </a:solidFill>
              </a:rPr>
              <a:t> Hyper-Threading Technology </a:t>
            </a:r>
          </a:p>
          <a:p>
            <a:pPr>
              <a:spcBef>
                <a:spcPct val="25000"/>
              </a:spcBef>
              <a:tabLst>
                <a:tab pos="1489075" algn="l"/>
              </a:tabLst>
            </a:pPr>
            <a:r>
              <a:rPr lang="en-US" sz="1100" dirty="0" smtClean="0">
                <a:solidFill>
                  <a:schemeClr val="bg1"/>
                </a:solidFill>
              </a:rPr>
              <a:t>Intel</a:t>
            </a:r>
            <a:r>
              <a:rPr lang="en-US" sz="1100" baseline="30000" dirty="0" smtClean="0">
                <a:solidFill>
                  <a:schemeClr val="bg1"/>
                </a:solidFill>
              </a:rPr>
              <a:t>®</a:t>
            </a:r>
            <a:r>
              <a:rPr lang="en-US" sz="1100" dirty="0" smtClean="0">
                <a:solidFill>
                  <a:schemeClr val="bg1"/>
                </a:solidFill>
              </a:rPr>
              <a:t> VT-x, -d, &amp; -c</a:t>
            </a:r>
          </a:p>
          <a:p>
            <a:pPr>
              <a:spcBef>
                <a:spcPct val="25000"/>
              </a:spcBef>
              <a:tabLst>
                <a:tab pos="1489075" algn="l"/>
              </a:tabLst>
            </a:pPr>
            <a:r>
              <a:rPr lang="en-US" sz="1100" dirty="0" smtClean="0">
                <a:solidFill>
                  <a:schemeClr val="bg1"/>
                </a:solidFill>
              </a:rPr>
              <a:t>DDR3-1066/978/800 MHz memory (1.5V &amp; DDR3L 1.35V)</a:t>
            </a:r>
          </a:p>
          <a:p>
            <a:pPr>
              <a:spcBef>
                <a:spcPct val="25000"/>
              </a:spcBef>
              <a:tabLst>
                <a:tab pos="1489075" algn="l"/>
              </a:tabLst>
            </a:pPr>
            <a:r>
              <a:rPr lang="en-US" sz="1100" dirty="0" smtClean="0">
                <a:solidFill>
                  <a:schemeClr val="bg1"/>
                </a:solidFill>
              </a:rPr>
              <a:t>Intel</a:t>
            </a:r>
            <a:r>
              <a:rPr lang="en-US" sz="1100" baseline="30000" dirty="0" smtClean="0">
                <a:solidFill>
                  <a:schemeClr val="bg1"/>
                </a:solidFill>
              </a:rPr>
              <a:t>®</a:t>
            </a:r>
            <a:r>
              <a:rPr lang="en-US" sz="1100" dirty="0" smtClean="0">
                <a:solidFill>
                  <a:schemeClr val="bg1"/>
                </a:solidFill>
              </a:rPr>
              <a:t> Advanced Encryption Standard New Instructions (</a:t>
            </a:r>
            <a:r>
              <a:rPr lang="en-US" sz="1100" dirty="0" err="1" smtClean="0">
                <a:solidFill>
                  <a:schemeClr val="bg1"/>
                </a:solidFill>
              </a:rPr>
              <a:t>Intle</a:t>
            </a:r>
            <a:r>
              <a:rPr lang="en-US" sz="1100" baseline="30000" dirty="0" smtClean="0">
                <a:solidFill>
                  <a:schemeClr val="bg1"/>
                </a:solidFill>
              </a:rPr>
              <a:t>®</a:t>
            </a:r>
            <a:r>
              <a:rPr lang="en-US" sz="1100" dirty="0" smtClean="0">
                <a:solidFill>
                  <a:schemeClr val="bg1"/>
                </a:solidFill>
              </a:rPr>
              <a:t> AES-NI)</a:t>
            </a:r>
          </a:p>
          <a:p>
            <a:pPr>
              <a:spcBef>
                <a:spcPct val="25000"/>
              </a:spcBef>
              <a:tabLst>
                <a:tab pos="1489075" algn="l"/>
              </a:tabLst>
            </a:pPr>
            <a:r>
              <a:rPr lang="en-US" sz="1100" dirty="0" smtClean="0">
                <a:solidFill>
                  <a:schemeClr val="bg1"/>
                </a:solidFill>
              </a:rPr>
              <a:t>Intel</a:t>
            </a:r>
            <a:r>
              <a:rPr lang="en-US" sz="1100" baseline="30000" dirty="0" smtClean="0">
                <a:solidFill>
                  <a:schemeClr val="bg1"/>
                </a:solidFill>
              </a:rPr>
              <a:t>®</a:t>
            </a:r>
            <a:r>
              <a:rPr lang="en-US" sz="1100" dirty="0" smtClean="0">
                <a:solidFill>
                  <a:schemeClr val="bg1"/>
                </a:solidFill>
              </a:rPr>
              <a:t> Trusted Execution Technology (Intel</a:t>
            </a:r>
            <a:r>
              <a:rPr lang="en-US" sz="1100" baseline="30000" dirty="0" smtClean="0">
                <a:solidFill>
                  <a:schemeClr val="bg1"/>
                </a:solidFill>
              </a:rPr>
              <a:t>®</a:t>
            </a:r>
            <a:r>
              <a:rPr lang="en-US" sz="1100" dirty="0" smtClean="0">
                <a:solidFill>
                  <a:schemeClr val="bg1"/>
                </a:solidFill>
              </a:rPr>
              <a:t>  TXT)</a:t>
            </a:r>
          </a:p>
          <a:p>
            <a:pPr>
              <a:spcBef>
                <a:spcPct val="25000"/>
              </a:spcBef>
              <a:tabLst>
                <a:tab pos="1489075" algn="l"/>
              </a:tabLst>
            </a:pPr>
            <a:endParaRPr lang="en-US" sz="1050" dirty="0" smtClean="0">
              <a:solidFill>
                <a:schemeClr val="bg1"/>
              </a:solidFill>
            </a:endParaRPr>
          </a:p>
        </p:txBody>
      </p:sp>
      <p:sp>
        <p:nvSpPr>
          <p:cNvPr id="6" name="TextBox 5"/>
          <p:cNvSpPr txBox="1"/>
          <p:nvPr/>
        </p:nvSpPr>
        <p:spPr>
          <a:xfrm>
            <a:off x="425558" y="2557424"/>
            <a:ext cx="1406362" cy="523220"/>
          </a:xfrm>
          <a:prstGeom prst="rect">
            <a:avLst/>
          </a:prstGeom>
          <a:noFill/>
        </p:spPr>
        <p:txBody>
          <a:bodyPr wrap="square" rtlCol="0">
            <a:spAutoFit/>
          </a:bodyPr>
          <a:lstStyle/>
          <a:p>
            <a:pPr algn="ctr"/>
            <a:r>
              <a:rPr lang="en-US" sz="1400" b="1" dirty="0" smtClean="0">
                <a:solidFill>
                  <a:schemeClr val="bg1"/>
                </a:solidFill>
              </a:rPr>
              <a:t>Expandable/Mission Critical</a:t>
            </a:r>
            <a:endParaRPr lang="en-US" sz="1400" b="1" dirty="0">
              <a:solidFill>
                <a:schemeClr val="bg1"/>
              </a:solidFill>
            </a:endParaRPr>
          </a:p>
        </p:txBody>
      </p:sp>
      <p:sp>
        <p:nvSpPr>
          <p:cNvPr id="34" name="Rounded Rectangle 33"/>
          <p:cNvSpPr/>
          <p:nvPr/>
        </p:nvSpPr>
        <p:spPr bwMode="gray">
          <a:xfrm>
            <a:off x="4689423" y="914400"/>
            <a:ext cx="3924301" cy="3600450"/>
          </a:xfrm>
          <a:prstGeom prst="roundRect">
            <a:avLst>
              <a:gd name="adj" fmla="val 4639"/>
            </a:avLst>
          </a:prstGeom>
          <a:gradFill>
            <a:gsLst>
              <a:gs pos="0">
                <a:schemeClr val="tx2">
                  <a:lumMod val="75000"/>
                </a:schemeClr>
              </a:gs>
              <a:gs pos="39999">
                <a:srgbClr val="009999"/>
              </a:gs>
              <a:gs pos="70000">
                <a:srgbClr val="009999"/>
              </a:gs>
              <a:gs pos="88000">
                <a:srgbClr val="009999"/>
              </a:gs>
              <a:gs pos="100000">
                <a:srgbClr val="009999"/>
              </a:gs>
            </a:gsLst>
            <a:lin ang="5400000" scaled="0"/>
          </a:gradFill>
          <a:ln w="76200">
            <a:noFill/>
            <a:round/>
            <a:headEnd/>
            <a:tailEnd/>
          </a:ln>
        </p:spPr>
        <p:txBody>
          <a:bodyPr wrap="square" rtlCol="0" anchor="ctr">
            <a:noAutofit/>
          </a:bodyPr>
          <a:lstStyle/>
          <a:p>
            <a:pPr algn="ctr"/>
            <a:endParaRPr lang="en-US" b="1" dirty="0"/>
          </a:p>
        </p:txBody>
      </p:sp>
      <p:sp>
        <p:nvSpPr>
          <p:cNvPr id="39" name="TextBox 38"/>
          <p:cNvSpPr txBox="1"/>
          <p:nvPr/>
        </p:nvSpPr>
        <p:spPr>
          <a:xfrm>
            <a:off x="5222823" y="914400"/>
            <a:ext cx="3116241" cy="345516"/>
          </a:xfrm>
          <a:prstGeom prst="rect">
            <a:avLst/>
          </a:prstGeom>
          <a:noFill/>
        </p:spPr>
        <p:txBody>
          <a:bodyPr wrap="square" rtlCol="0" anchor="b" anchorCtr="0">
            <a:noAutofit/>
          </a:bodyPr>
          <a:lstStyle/>
          <a:p>
            <a:pPr algn="ctr" eaLnBrk="0" hangingPunct="0"/>
            <a:r>
              <a:rPr lang="en-US" b="1" dirty="0" err="1" smtClean="0">
                <a:solidFill>
                  <a:srgbClr val="FFFFFF"/>
                </a:solidFill>
              </a:rPr>
              <a:t>Brickland</a:t>
            </a:r>
            <a:r>
              <a:rPr lang="en-US" b="1" dirty="0" smtClean="0">
                <a:solidFill>
                  <a:srgbClr val="FFFFFF"/>
                </a:solidFill>
              </a:rPr>
              <a:t> Platform </a:t>
            </a:r>
          </a:p>
        </p:txBody>
      </p:sp>
      <p:sp>
        <p:nvSpPr>
          <p:cNvPr id="31" name="Rectangle 65"/>
          <p:cNvSpPr>
            <a:spLocks noChangeArrowheads="1"/>
          </p:cNvSpPr>
          <p:nvPr/>
        </p:nvSpPr>
        <p:spPr bwMode="gray">
          <a:xfrm>
            <a:off x="4689421" y="1350626"/>
            <a:ext cx="3924300" cy="459486"/>
          </a:xfrm>
          <a:prstGeom prst="rect">
            <a:avLst/>
          </a:prstGeom>
          <a:solidFill>
            <a:schemeClr val="accent3">
              <a:lumMod val="75000"/>
            </a:schemeClr>
          </a:solidFill>
          <a:ln w="9525" algn="ctr">
            <a:noFill/>
            <a:miter lim="800000"/>
            <a:headEnd/>
            <a:tailEnd/>
          </a:ln>
        </p:spPr>
        <p:txBody>
          <a:bodyPr anchor="ctr">
            <a:noAutofit/>
          </a:bodyPr>
          <a:lstStyle/>
          <a:p>
            <a:pPr marL="346075" algn="ctr" eaLnBrk="0" hangingPunct="0"/>
            <a:r>
              <a:rPr lang="en-US" sz="1200" b="1" dirty="0" smtClean="0">
                <a:solidFill>
                  <a:schemeClr val="bg1"/>
                </a:solidFill>
              </a:rPr>
              <a:t>   </a:t>
            </a:r>
            <a:r>
              <a:rPr lang="en-US" sz="1200" b="1" kern="0" dirty="0" smtClean="0">
                <a:solidFill>
                  <a:schemeClr val="bg1"/>
                </a:solidFill>
              </a:rPr>
              <a:t>Intel</a:t>
            </a:r>
            <a:r>
              <a:rPr lang="en-US" sz="1200" b="1" kern="0" baseline="30000" dirty="0" smtClean="0">
                <a:solidFill>
                  <a:schemeClr val="bg1"/>
                </a:solidFill>
              </a:rPr>
              <a:t>®</a:t>
            </a:r>
            <a:r>
              <a:rPr lang="en-US" sz="1200" b="1" kern="0" dirty="0" smtClean="0">
                <a:solidFill>
                  <a:schemeClr val="bg1"/>
                </a:solidFill>
              </a:rPr>
              <a:t> Xeon</a:t>
            </a:r>
            <a:r>
              <a:rPr lang="en-US" sz="1200" b="1" kern="0" baseline="30000" dirty="0" smtClean="0">
                <a:solidFill>
                  <a:schemeClr val="bg1"/>
                </a:solidFill>
              </a:rPr>
              <a:t>®</a:t>
            </a:r>
            <a:r>
              <a:rPr lang="en-US" sz="1200" b="1" kern="0" dirty="0" smtClean="0">
                <a:solidFill>
                  <a:schemeClr val="bg1"/>
                </a:solidFill>
              </a:rPr>
              <a:t> processor </a:t>
            </a:r>
          </a:p>
          <a:p>
            <a:pPr marL="346075" algn="ctr" eaLnBrk="0" hangingPunct="0"/>
            <a:r>
              <a:rPr lang="en-US" sz="1200" b="1" kern="0" dirty="0" smtClean="0">
                <a:solidFill>
                  <a:schemeClr val="bg1"/>
                </a:solidFill>
              </a:rPr>
              <a:t>E7-8800/4800/2800 v2 </a:t>
            </a:r>
          </a:p>
          <a:p>
            <a:pPr marL="346075" algn="ctr" eaLnBrk="0" hangingPunct="0"/>
            <a:r>
              <a:rPr lang="en-US" sz="1200" b="1" kern="0" dirty="0" smtClean="0">
                <a:solidFill>
                  <a:schemeClr val="bg1"/>
                </a:solidFill>
              </a:rPr>
              <a:t>product families</a:t>
            </a:r>
          </a:p>
        </p:txBody>
      </p:sp>
      <p:sp>
        <p:nvSpPr>
          <p:cNvPr id="27" name="TextBox 68"/>
          <p:cNvSpPr txBox="1">
            <a:spLocks noChangeArrowheads="1"/>
          </p:cNvSpPr>
          <p:nvPr/>
        </p:nvSpPr>
        <p:spPr bwMode="white">
          <a:xfrm>
            <a:off x="5247028" y="1878549"/>
            <a:ext cx="3176195" cy="237190"/>
          </a:xfrm>
          <a:prstGeom prst="rect">
            <a:avLst/>
          </a:prstGeom>
          <a:noFill/>
          <a:ln w="9525">
            <a:noFill/>
            <a:miter lim="800000"/>
            <a:headEnd/>
            <a:tailEnd/>
          </a:ln>
        </p:spPr>
        <p:txBody>
          <a:bodyPr wrap="square">
            <a:noAutofit/>
          </a:bodyPr>
          <a:lstStyle/>
          <a:p>
            <a:pPr algn="ctr" eaLnBrk="0" hangingPunct="0">
              <a:lnSpc>
                <a:spcPct val="80000"/>
              </a:lnSpc>
              <a:spcBef>
                <a:spcPct val="100000"/>
              </a:spcBef>
              <a:tabLst>
                <a:tab pos="2800350" algn="l"/>
              </a:tabLst>
              <a:defRPr/>
            </a:pPr>
            <a:r>
              <a:rPr lang="en-US" sz="1100" b="1" dirty="0" smtClean="0">
                <a:solidFill>
                  <a:srgbClr val="FFFFFF"/>
                </a:solidFill>
              </a:rPr>
              <a:t>Intel</a:t>
            </a:r>
            <a:r>
              <a:rPr lang="en-US" sz="1100" b="1" baseline="30000" dirty="0" smtClean="0">
                <a:solidFill>
                  <a:srgbClr val="FFFFFF"/>
                </a:solidFill>
              </a:rPr>
              <a:t>® </a:t>
            </a:r>
            <a:r>
              <a:rPr lang="en-US" sz="1100" b="1" dirty="0">
                <a:solidFill>
                  <a:srgbClr val="FFFFFF"/>
                </a:solidFill>
              </a:rPr>
              <a:t> </a:t>
            </a:r>
            <a:r>
              <a:rPr lang="en-US" sz="1100" b="1" dirty="0" smtClean="0">
                <a:solidFill>
                  <a:srgbClr val="FFFFFF"/>
                </a:solidFill>
              </a:rPr>
              <a:t>C602J chipset</a:t>
            </a:r>
            <a:endParaRPr lang="en-US" sz="1100" b="1" dirty="0" smtClean="0">
              <a:solidFill>
                <a:schemeClr val="bg1"/>
              </a:solidFill>
            </a:endParaRPr>
          </a:p>
        </p:txBody>
      </p:sp>
      <p:sp>
        <p:nvSpPr>
          <p:cNvPr id="33" name="Right Arrow 32"/>
          <p:cNvSpPr/>
          <p:nvPr/>
        </p:nvSpPr>
        <p:spPr bwMode="auto">
          <a:xfrm>
            <a:off x="1755722" y="470556"/>
            <a:ext cx="7007278"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
        <p:nvSpPr>
          <p:cNvPr id="2" name="Title 1"/>
          <p:cNvSpPr>
            <a:spLocks noGrp="1"/>
          </p:cNvSpPr>
          <p:nvPr>
            <p:ph type="title"/>
          </p:nvPr>
        </p:nvSpPr>
        <p:spPr/>
        <p:txBody>
          <a:bodyPr/>
          <a:lstStyle/>
          <a:p>
            <a:r>
              <a:rPr lang="en-US" sz="2400" dirty="0"/>
              <a:t>Mission Critical Platform Roadmap: Expandable</a:t>
            </a:r>
          </a:p>
        </p:txBody>
      </p:sp>
      <p:sp>
        <p:nvSpPr>
          <p:cNvPr id="41" name="Line 7"/>
          <p:cNvSpPr>
            <a:spLocks noChangeShapeType="1"/>
          </p:cNvSpPr>
          <p:nvPr/>
        </p:nvSpPr>
        <p:spPr bwMode="gray">
          <a:xfrm>
            <a:off x="1758896" y="914401"/>
            <a:ext cx="0" cy="3605882"/>
          </a:xfrm>
          <a:prstGeom prst="line">
            <a:avLst/>
          </a:prstGeom>
          <a:noFill/>
          <a:ln w="28575">
            <a:solidFill>
              <a:schemeClr val="bg1">
                <a:alpha val="70195"/>
              </a:schemeClr>
            </a:solidFill>
            <a:round/>
            <a:headEnd/>
            <a:tailEnd/>
          </a:ln>
        </p:spPr>
        <p:txBody>
          <a:bodyPr wrap="square" anchor="ctr">
            <a:spAutoFit/>
          </a:bodyPr>
          <a:lstStyle/>
          <a:p>
            <a:endParaRPr lang="en-US"/>
          </a:p>
        </p:txBody>
      </p:sp>
    </p:spTree>
    <p:extLst>
      <p:ext uri="{BB962C8B-B14F-4D97-AF65-F5344CB8AC3E}">
        <p14:creationId xmlns:p14="http://schemas.microsoft.com/office/powerpoint/2010/main" val="395452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bwMode="gray">
          <a:xfrm>
            <a:off x="460321" y="915970"/>
            <a:ext cx="8150278" cy="1120142"/>
          </a:xfrm>
          <a:prstGeom prst="roundRect">
            <a:avLst>
              <a:gd name="adj" fmla="val 13478"/>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oAutofit/>
          </a:bodyPr>
          <a:lstStyle/>
          <a:p>
            <a:pPr algn="ctr"/>
            <a:endParaRPr lang="en-US" sz="1600" b="1" dirty="0">
              <a:solidFill>
                <a:schemeClr val="bg1"/>
              </a:solidFill>
              <a:ea typeface="MS PGothic" pitchFamily="34" charset="-128"/>
            </a:endParaRPr>
          </a:p>
        </p:txBody>
      </p:sp>
      <p:sp>
        <p:nvSpPr>
          <p:cNvPr id="33" name="Rounded Rectangle 32"/>
          <p:cNvSpPr/>
          <p:nvPr/>
        </p:nvSpPr>
        <p:spPr bwMode="gray">
          <a:xfrm>
            <a:off x="460321" y="2201199"/>
            <a:ext cx="8150278" cy="2305030"/>
          </a:xfrm>
          <a:prstGeom prst="roundRect">
            <a:avLst>
              <a:gd name="adj" fmla="val 6440"/>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oAutofit/>
          </a:bodyPr>
          <a:lstStyle/>
          <a:p>
            <a:pPr algn="ctr"/>
            <a:endParaRPr lang="en-US" sz="1600" b="1" dirty="0">
              <a:solidFill>
                <a:schemeClr val="bg1"/>
              </a:solidFill>
              <a:ea typeface="MS PGothic" pitchFamily="34" charset="-128"/>
            </a:endParaRPr>
          </a:p>
        </p:txBody>
      </p:sp>
      <p:pic>
        <p:nvPicPr>
          <p:cNvPr id="45" name="Picture 3"/>
          <p:cNvPicPr>
            <a:picLocks noChangeAspect="1" noChangeArrowheads="1"/>
          </p:cNvPicPr>
          <p:nvPr/>
        </p:nvPicPr>
        <p:blipFill>
          <a:blip r:embed="rId3" cstate="print"/>
          <a:srcRect/>
          <a:stretch>
            <a:fillRect/>
          </a:stretch>
        </p:blipFill>
        <p:spPr bwMode="auto">
          <a:xfrm>
            <a:off x="687199" y="1071563"/>
            <a:ext cx="832440" cy="468247"/>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102404" name="Rectangle 5"/>
          <p:cNvSpPr>
            <a:spLocks noGrp="1" noChangeArrowheads="1"/>
          </p:cNvSpPr>
          <p:nvPr>
            <p:ph type="title"/>
          </p:nvPr>
        </p:nvSpPr>
        <p:spPr/>
        <p:txBody>
          <a:bodyPr/>
          <a:lstStyle/>
          <a:p>
            <a:r>
              <a:rPr lang="en-US" sz="2400" smtClean="0"/>
              <a:t>Efficient Performance Server Platforms Roadmap</a:t>
            </a:r>
            <a:endParaRPr lang="en-US" sz="2400" dirty="0" smtClean="0"/>
          </a:p>
        </p:txBody>
      </p:sp>
      <p:sp>
        <p:nvSpPr>
          <p:cNvPr id="25" name="Text Box 12"/>
          <p:cNvSpPr txBox="1">
            <a:spLocks noChangeArrowheads="1"/>
          </p:cNvSpPr>
          <p:nvPr/>
        </p:nvSpPr>
        <p:spPr bwMode="gray">
          <a:xfrm>
            <a:off x="483274" y="3427895"/>
            <a:ext cx="1259340" cy="295466"/>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200" b="1" dirty="0" smtClean="0">
                <a:solidFill>
                  <a:schemeClr val="bg1"/>
                </a:solidFill>
                <a:ea typeface="MS PGothic" pitchFamily="34" charset="-128"/>
              </a:rPr>
              <a:t>2S Efficient</a:t>
            </a:r>
          </a:p>
          <a:p>
            <a:pPr algn="ctr" eaLnBrk="0" hangingPunct="0">
              <a:lnSpc>
                <a:spcPct val="80000"/>
              </a:lnSpc>
            </a:pPr>
            <a:r>
              <a:rPr lang="en-US" sz="1200" b="1" dirty="0" smtClean="0">
                <a:solidFill>
                  <a:schemeClr val="bg1"/>
                </a:solidFill>
                <a:ea typeface="MS PGothic" pitchFamily="34" charset="-128"/>
              </a:rPr>
              <a:t> Performance </a:t>
            </a:r>
          </a:p>
        </p:txBody>
      </p:sp>
      <p:sp>
        <p:nvSpPr>
          <p:cNvPr id="36" name="TextBox 35"/>
          <p:cNvSpPr txBox="1"/>
          <p:nvPr/>
        </p:nvSpPr>
        <p:spPr>
          <a:xfrm>
            <a:off x="1897647" y="2350295"/>
            <a:ext cx="6712953" cy="797003"/>
          </a:xfrm>
          <a:prstGeom prst="rect">
            <a:avLst/>
          </a:prstGeom>
          <a:noFill/>
        </p:spPr>
        <p:txBody>
          <a:bodyPr wrap="square" rtlCol="0" anchor="ctr" anchorCtr="0">
            <a:noAutofit/>
          </a:bodyPr>
          <a:lstStyle/>
          <a:p>
            <a:pPr algn="ctr" eaLnBrk="0" hangingPunct="0"/>
            <a:r>
              <a:rPr lang="en-US" sz="1400" b="1" dirty="0" smtClean="0">
                <a:solidFill>
                  <a:srgbClr val="FFFFFF"/>
                </a:solidFill>
                <a:ea typeface="MS PGothic" pitchFamily="34" charset="-128"/>
              </a:rPr>
              <a:t>Romley-EP Platform</a:t>
            </a:r>
          </a:p>
          <a:p>
            <a:pPr algn="ctr" eaLnBrk="0" hangingPunct="0"/>
            <a:endParaRPr lang="en-US" sz="1400" b="1" dirty="0" smtClean="0">
              <a:solidFill>
                <a:srgbClr val="FFFFFF"/>
              </a:solidFill>
              <a:ea typeface="MS PGothic" pitchFamily="34" charset="-128"/>
            </a:endParaRPr>
          </a:p>
          <a:p>
            <a:pPr algn="ctr" eaLnBrk="0" hangingPunct="0"/>
            <a:endParaRPr lang="en-US" sz="1400" b="1" dirty="0" smtClean="0">
              <a:solidFill>
                <a:srgbClr val="FFFFFF"/>
              </a:solidFill>
              <a:ea typeface="MS PGothic" pitchFamily="34" charset="-128"/>
            </a:endParaRPr>
          </a:p>
          <a:p>
            <a:pPr algn="ctr" eaLnBrk="0" hangingPunct="0"/>
            <a:endParaRPr lang="en-US" sz="1200" b="1" dirty="0">
              <a:solidFill>
                <a:srgbClr val="FFFFFF"/>
              </a:solidFill>
              <a:ea typeface="MS PGothic" pitchFamily="34" charset="-128"/>
            </a:endParaRPr>
          </a:p>
          <a:p>
            <a:pPr algn="ctr" eaLnBrk="0" hangingPunct="0"/>
            <a:r>
              <a:rPr lang="en-US" sz="1200" b="1" dirty="0">
                <a:solidFill>
                  <a:schemeClr val="bg1"/>
                </a:solidFill>
                <a:ea typeface="MS PGothic" pitchFamily="34" charset="-128"/>
              </a:rPr>
              <a:t>Intel</a:t>
            </a:r>
            <a:r>
              <a:rPr lang="en-US" sz="1200" b="1" baseline="30000" dirty="0">
                <a:solidFill>
                  <a:schemeClr val="bg1"/>
                </a:solidFill>
                <a:ea typeface="MS PGothic" pitchFamily="34" charset="-128"/>
              </a:rPr>
              <a:t>®</a:t>
            </a:r>
            <a:r>
              <a:rPr lang="en-US" sz="1200" b="1" dirty="0">
                <a:solidFill>
                  <a:schemeClr val="bg1"/>
                </a:solidFill>
                <a:ea typeface="MS PGothic" pitchFamily="34" charset="-128"/>
              </a:rPr>
              <a:t> C600 series chipset</a:t>
            </a:r>
          </a:p>
          <a:p>
            <a:pPr algn="ctr" eaLnBrk="0" hangingPunct="0"/>
            <a:endParaRPr lang="en-US" sz="1400" b="1" dirty="0" smtClean="0">
              <a:solidFill>
                <a:srgbClr val="FFFFFF"/>
              </a:solidFill>
              <a:ea typeface="MS PGothic" pitchFamily="34" charset="-128"/>
            </a:endParaRPr>
          </a:p>
        </p:txBody>
      </p:sp>
      <p:sp>
        <p:nvSpPr>
          <p:cNvPr id="35" name="Rectangle 65"/>
          <p:cNvSpPr>
            <a:spLocks noChangeArrowheads="1"/>
          </p:cNvSpPr>
          <p:nvPr/>
        </p:nvSpPr>
        <p:spPr bwMode="gray">
          <a:xfrm>
            <a:off x="1773259" y="2543558"/>
            <a:ext cx="2649463" cy="305322"/>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95288"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E5-2600 product family</a:t>
            </a:r>
          </a:p>
        </p:txBody>
      </p:sp>
      <p:sp>
        <p:nvSpPr>
          <p:cNvPr id="40" name="Rounded Rectangle 39"/>
          <p:cNvSpPr/>
          <p:nvPr/>
        </p:nvSpPr>
        <p:spPr bwMode="gray">
          <a:xfrm>
            <a:off x="1771193" y="3083005"/>
            <a:ext cx="2651531" cy="1353050"/>
          </a:xfrm>
          <a:prstGeom prst="roundRect">
            <a:avLst>
              <a:gd name="adj" fmla="val 8747"/>
            </a:avLst>
          </a:prstGeom>
          <a:solidFill>
            <a:schemeClr val="bg2">
              <a:lumMod val="20000"/>
              <a:lumOff val="80000"/>
              <a:alpha val="20000"/>
            </a:schemeClr>
          </a:solidFill>
          <a:ln w="76200">
            <a:noFill/>
            <a:round/>
            <a:headEnd/>
            <a:tailEnd/>
          </a:ln>
        </p:spPr>
        <p:txBody>
          <a:bodyPr wrap="square" rtlCol="0" anchor="ctr">
            <a:noAutofit/>
          </a:bodyPr>
          <a:lstStyle/>
          <a:p>
            <a:pPr lvl="0">
              <a:spcAft>
                <a:spcPts val="600"/>
              </a:spcAft>
            </a:pPr>
            <a:r>
              <a:rPr lang="en-US" sz="900" b="1" dirty="0" smtClean="0">
                <a:solidFill>
                  <a:schemeClr val="bg1"/>
                </a:solidFill>
              </a:rPr>
              <a:t>Technologies </a:t>
            </a:r>
          </a:p>
          <a:p>
            <a:pPr lvl="0"/>
            <a:r>
              <a:rPr lang="en-US" sz="900" dirty="0" smtClean="0">
                <a:solidFill>
                  <a:srgbClr val="FFFFFF"/>
                </a:solidFill>
                <a:ea typeface="MS PGothic" pitchFamily="34" charset="-128"/>
                <a:cs typeface="Arial"/>
              </a:rPr>
              <a:t>Up </a:t>
            </a:r>
            <a:r>
              <a:rPr lang="en-US" sz="900" dirty="0">
                <a:solidFill>
                  <a:srgbClr val="FFFFFF"/>
                </a:solidFill>
                <a:ea typeface="MS PGothic" pitchFamily="34" charset="-128"/>
                <a:cs typeface="Arial"/>
              </a:rPr>
              <a:t>to </a:t>
            </a:r>
            <a:r>
              <a:rPr lang="en-US" sz="900" dirty="0" smtClean="0">
                <a:solidFill>
                  <a:srgbClr val="FFFFFF"/>
                </a:solidFill>
                <a:ea typeface="MS PGothic" pitchFamily="34" charset="-128"/>
                <a:cs typeface="Arial"/>
              </a:rPr>
              <a:t>8 cores/16 threads</a:t>
            </a:r>
          </a:p>
          <a:p>
            <a:pPr lvl="0"/>
            <a:r>
              <a:rPr lang="en-US" sz="900" dirty="0" smtClean="0">
                <a:solidFill>
                  <a:srgbClr val="FFFFFF"/>
                </a:solidFill>
                <a:ea typeface="MS PGothic" pitchFamily="34" charset="-128"/>
                <a:cs typeface="Arial"/>
              </a:rPr>
              <a:t>Intel</a:t>
            </a:r>
            <a:r>
              <a:rPr lang="en-US" sz="900" baseline="30000" dirty="0" smtClean="0">
                <a:solidFill>
                  <a:srgbClr val="FFFFFF"/>
                </a:solidFill>
                <a:ea typeface="MS PGothic" pitchFamily="34" charset="-128"/>
                <a:cs typeface="Arial"/>
              </a:rPr>
              <a:t>®</a:t>
            </a:r>
            <a:r>
              <a:rPr lang="en-US" sz="900" dirty="0" smtClean="0">
                <a:solidFill>
                  <a:srgbClr val="FFFFFF"/>
                </a:solidFill>
                <a:ea typeface="MS PGothic" pitchFamily="34" charset="-128"/>
                <a:cs typeface="Arial"/>
              </a:rPr>
              <a:t> Integrated I/O</a:t>
            </a:r>
            <a:endParaRPr lang="en-US" sz="900" dirty="0">
              <a:solidFill>
                <a:srgbClr val="FFFFFF"/>
              </a:solidFill>
              <a:ea typeface="MS PGothic" pitchFamily="34" charset="-128"/>
              <a:cs typeface="Arial"/>
            </a:endParaRPr>
          </a:p>
          <a:p>
            <a:r>
              <a:rPr lang="en-US" sz="900" dirty="0" smtClean="0">
                <a:solidFill>
                  <a:srgbClr val="FFFFFF"/>
                </a:solidFill>
                <a:ea typeface="MS PGothic" pitchFamily="34" charset="-128"/>
                <a:cs typeface="Arial"/>
              </a:rPr>
              <a:t>Integrated </a:t>
            </a:r>
            <a:r>
              <a:rPr lang="en-US" sz="900" dirty="0">
                <a:solidFill>
                  <a:srgbClr val="FFFFFF"/>
                </a:solidFill>
                <a:ea typeface="MS PGothic" pitchFamily="34" charset="-128"/>
                <a:cs typeface="Arial"/>
              </a:rPr>
              <a:t>3Gb/s SAS </a:t>
            </a:r>
            <a:endParaRPr lang="en-US" sz="900" dirty="0" smtClean="0">
              <a:solidFill>
                <a:srgbClr val="FFFFFF"/>
              </a:solidFill>
              <a:ea typeface="MS PGothic" pitchFamily="34" charset="-128"/>
              <a:cs typeface="Arial"/>
            </a:endParaRPr>
          </a:p>
          <a:p>
            <a:pPr lvl="0"/>
            <a:r>
              <a:rPr lang="en-US" sz="900" dirty="0" smtClean="0">
                <a:solidFill>
                  <a:srgbClr val="FFFFFF"/>
                </a:solidFill>
                <a:ea typeface="MS PGothic" pitchFamily="34" charset="-128"/>
                <a:cs typeface="Arial"/>
              </a:rPr>
              <a:t>Intel</a:t>
            </a:r>
            <a:r>
              <a:rPr lang="en-US" sz="900" baseline="30000" dirty="0">
                <a:solidFill>
                  <a:srgbClr val="FFFFFF"/>
                </a:solidFill>
                <a:ea typeface="MS PGothic" pitchFamily="34" charset="-128"/>
                <a:cs typeface="Arial"/>
              </a:rPr>
              <a:t>®</a:t>
            </a:r>
            <a:r>
              <a:rPr lang="en-US" sz="900" dirty="0">
                <a:solidFill>
                  <a:srgbClr val="FFFFFF"/>
                </a:solidFill>
                <a:ea typeface="MS PGothic" pitchFamily="34" charset="-128"/>
                <a:cs typeface="Arial"/>
              </a:rPr>
              <a:t> Advanced Vector Extensions (Intel</a:t>
            </a:r>
            <a:r>
              <a:rPr lang="en-US" sz="900" baseline="30000" dirty="0">
                <a:solidFill>
                  <a:srgbClr val="FFFFFF"/>
                </a:solidFill>
                <a:ea typeface="MS PGothic" pitchFamily="34" charset="-128"/>
                <a:cs typeface="Arial"/>
              </a:rPr>
              <a:t>®</a:t>
            </a:r>
            <a:r>
              <a:rPr lang="en-US" sz="900" dirty="0">
                <a:solidFill>
                  <a:srgbClr val="FFFFFF"/>
                </a:solidFill>
                <a:ea typeface="MS PGothic" pitchFamily="34" charset="-128"/>
                <a:cs typeface="Arial"/>
              </a:rPr>
              <a:t> </a:t>
            </a:r>
            <a:r>
              <a:rPr lang="en-US" sz="900" dirty="0" smtClean="0">
                <a:solidFill>
                  <a:srgbClr val="FFFFFF"/>
                </a:solidFill>
                <a:ea typeface="MS PGothic" pitchFamily="34" charset="-128"/>
                <a:cs typeface="Arial"/>
              </a:rPr>
              <a:t>AVX)</a:t>
            </a:r>
          </a:p>
          <a:p>
            <a:pPr lvl="0"/>
            <a:r>
              <a:rPr lang="en-US" sz="900" dirty="0" smtClean="0">
                <a:solidFill>
                  <a:srgbClr val="FFFFFF"/>
                </a:solidFill>
                <a:ea typeface="MS PGothic" pitchFamily="34" charset="-128"/>
                <a:cs typeface="Arial"/>
              </a:rPr>
              <a:t>Intel</a:t>
            </a:r>
            <a:r>
              <a:rPr lang="en-US" sz="900" baseline="30000" dirty="0" smtClean="0">
                <a:solidFill>
                  <a:srgbClr val="FFFFFF"/>
                </a:solidFill>
                <a:ea typeface="MS PGothic" pitchFamily="34" charset="-128"/>
                <a:cs typeface="Arial"/>
              </a:rPr>
              <a:t>®</a:t>
            </a:r>
            <a:r>
              <a:rPr lang="en-US" sz="900" dirty="0" smtClean="0">
                <a:solidFill>
                  <a:srgbClr val="FFFFFF"/>
                </a:solidFill>
                <a:ea typeface="MS PGothic" pitchFamily="34" charset="-128"/>
                <a:cs typeface="Arial"/>
              </a:rPr>
              <a:t> Advanced </a:t>
            </a:r>
            <a:r>
              <a:rPr lang="en-US" sz="900" dirty="0">
                <a:solidFill>
                  <a:srgbClr val="FFFFFF"/>
                </a:solidFill>
                <a:ea typeface="MS PGothic" pitchFamily="34" charset="-128"/>
                <a:cs typeface="Arial"/>
              </a:rPr>
              <a:t>Encryption Standard New Instructions (Intel</a:t>
            </a:r>
            <a:r>
              <a:rPr lang="en-US" sz="900" baseline="30000" dirty="0">
                <a:solidFill>
                  <a:srgbClr val="FFFFFF"/>
                </a:solidFill>
                <a:ea typeface="MS PGothic" pitchFamily="34" charset="-128"/>
                <a:cs typeface="Arial"/>
              </a:rPr>
              <a:t>®</a:t>
            </a:r>
            <a:r>
              <a:rPr lang="en-US" sz="900" dirty="0">
                <a:solidFill>
                  <a:srgbClr val="FFFFFF"/>
                </a:solidFill>
                <a:ea typeface="MS PGothic" pitchFamily="34" charset="-128"/>
                <a:cs typeface="Arial"/>
              </a:rPr>
              <a:t> </a:t>
            </a:r>
            <a:r>
              <a:rPr lang="en-US" sz="900" dirty="0" smtClean="0">
                <a:solidFill>
                  <a:srgbClr val="FFFFFF"/>
                </a:solidFill>
                <a:ea typeface="MS PGothic" pitchFamily="34" charset="-128"/>
                <a:cs typeface="Arial"/>
              </a:rPr>
              <a:t>AES-NI)</a:t>
            </a:r>
          </a:p>
          <a:p>
            <a:pPr lvl="0"/>
            <a:r>
              <a:rPr lang="en-US" sz="900" dirty="0" smtClean="0">
                <a:solidFill>
                  <a:srgbClr val="FFFFFF"/>
                </a:solidFill>
                <a:ea typeface="MS PGothic" pitchFamily="34" charset="-128"/>
                <a:cs typeface="Arial"/>
              </a:rPr>
              <a:t>Intel</a:t>
            </a:r>
            <a:r>
              <a:rPr lang="en-US" sz="900" baseline="30000" dirty="0">
                <a:solidFill>
                  <a:srgbClr val="FFFFFF"/>
                </a:solidFill>
                <a:ea typeface="MS PGothic" pitchFamily="34" charset="-128"/>
                <a:cs typeface="Arial"/>
              </a:rPr>
              <a:t>®</a:t>
            </a:r>
            <a:r>
              <a:rPr lang="en-US" sz="900" dirty="0">
                <a:solidFill>
                  <a:srgbClr val="FFFFFF"/>
                </a:solidFill>
                <a:ea typeface="MS PGothic" pitchFamily="34" charset="-128"/>
                <a:cs typeface="Arial"/>
              </a:rPr>
              <a:t> Trusted Execution Technology (Intel</a:t>
            </a:r>
            <a:r>
              <a:rPr lang="en-US" sz="900" baseline="30000" dirty="0">
                <a:solidFill>
                  <a:srgbClr val="FFFFFF"/>
                </a:solidFill>
                <a:ea typeface="MS PGothic" pitchFamily="34" charset="-128"/>
                <a:cs typeface="Arial"/>
              </a:rPr>
              <a:t>®</a:t>
            </a:r>
            <a:r>
              <a:rPr lang="en-US" sz="900" dirty="0">
                <a:solidFill>
                  <a:srgbClr val="FFFFFF"/>
                </a:solidFill>
                <a:ea typeface="MS PGothic" pitchFamily="34" charset="-128"/>
                <a:cs typeface="Arial"/>
              </a:rPr>
              <a:t> </a:t>
            </a:r>
            <a:r>
              <a:rPr lang="en-US" sz="900" dirty="0" smtClean="0">
                <a:solidFill>
                  <a:srgbClr val="FFFFFF"/>
                </a:solidFill>
                <a:ea typeface="MS PGothic" pitchFamily="34" charset="-128"/>
                <a:cs typeface="Arial"/>
              </a:rPr>
              <a:t>TXT)</a:t>
            </a:r>
          </a:p>
          <a:p>
            <a:pPr lvl="0"/>
            <a:r>
              <a:rPr lang="en-US" sz="900" dirty="0" smtClean="0">
                <a:solidFill>
                  <a:srgbClr val="FFFFFF"/>
                </a:solidFill>
                <a:ea typeface="MS PGothic" pitchFamily="34" charset="-128"/>
                <a:cs typeface="Arial"/>
              </a:rPr>
              <a:t>Intel</a:t>
            </a:r>
            <a:r>
              <a:rPr lang="en-US" sz="900" baseline="30000" dirty="0" smtClean="0">
                <a:solidFill>
                  <a:srgbClr val="FFFFFF"/>
                </a:solidFill>
                <a:ea typeface="MS PGothic" pitchFamily="34" charset="-128"/>
                <a:cs typeface="Arial"/>
              </a:rPr>
              <a:t>®</a:t>
            </a:r>
            <a:r>
              <a:rPr lang="en-US" sz="900" dirty="0" smtClean="0">
                <a:solidFill>
                  <a:srgbClr val="FFFFFF"/>
                </a:solidFill>
                <a:ea typeface="MS PGothic" pitchFamily="34" charset="-128"/>
                <a:cs typeface="Arial"/>
              </a:rPr>
              <a:t> Data Direct I/O (Intel</a:t>
            </a:r>
            <a:r>
              <a:rPr lang="en-US" sz="900" baseline="30000" dirty="0" smtClean="0">
                <a:solidFill>
                  <a:srgbClr val="FFFFFF"/>
                </a:solidFill>
                <a:ea typeface="MS PGothic" pitchFamily="34" charset="-128"/>
                <a:cs typeface="Arial"/>
              </a:rPr>
              <a:t>®</a:t>
            </a:r>
            <a:r>
              <a:rPr lang="en-US" sz="900" dirty="0" smtClean="0">
                <a:solidFill>
                  <a:srgbClr val="FFFFFF"/>
                </a:solidFill>
                <a:ea typeface="MS PGothic" pitchFamily="34" charset="-128"/>
                <a:cs typeface="Arial"/>
              </a:rPr>
              <a:t> DDIO)</a:t>
            </a:r>
          </a:p>
          <a:p>
            <a:pPr lvl="0"/>
            <a:r>
              <a:rPr lang="en-US" sz="900" dirty="0" smtClean="0">
                <a:solidFill>
                  <a:srgbClr val="FFFFFF"/>
                </a:solidFill>
                <a:ea typeface="MS PGothic" pitchFamily="34" charset="-128"/>
                <a:cs typeface="Arial"/>
              </a:rPr>
              <a:t>LR-DIMM</a:t>
            </a:r>
            <a:endParaRPr lang="en-US" sz="900" dirty="0">
              <a:solidFill>
                <a:schemeClr val="bg1"/>
              </a:solidFill>
            </a:endParaRPr>
          </a:p>
        </p:txBody>
      </p:sp>
      <p:pic>
        <p:nvPicPr>
          <p:cNvPr id="19" name="Picture 3"/>
          <p:cNvPicPr>
            <a:picLocks noChangeAspect="1" noChangeArrowheads="1"/>
          </p:cNvPicPr>
          <p:nvPr/>
        </p:nvPicPr>
        <p:blipFill>
          <a:blip r:embed="rId3" cstate="print"/>
          <a:srcRect/>
          <a:stretch>
            <a:fillRect/>
          </a:stretch>
        </p:blipFill>
        <p:spPr bwMode="auto">
          <a:xfrm>
            <a:off x="696724" y="2848882"/>
            <a:ext cx="832440" cy="468247"/>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34" name="Text Box 12"/>
          <p:cNvSpPr txBox="1">
            <a:spLocks noChangeArrowheads="1"/>
          </p:cNvSpPr>
          <p:nvPr/>
        </p:nvSpPr>
        <p:spPr bwMode="gray">
          <a:xfrm>
            <a:off x="473749" y="1643062"/>
            <a:ext cx="1259340" cy="295466"/>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200" b="1" dirty="0">
                <a:solidFill>
                  <a:schemeClr val="bg1"/>
                </a:solidFill>
                <a:ea typeface="MS PGothic" pitchFamily="34" charset="-128"/>
              </a:rPr>
              <a:t>4</a:t>
            </a:r>
            <a:r>
              <a:rPr lang="en-US" sz="1200" b="1" dirty="0" smtClean="0">
                <a:solidFill>
                  <a:schemeClr val="bg1"/>
                </a:solidFill>
                <a:ea typeface="MS PGothic" pitchFamily="34" charset="-128"/>
              </a:rPr>
              <a:t>S Efficient</a:t>
            </a:r>
          </a:p>
          <a:p>
            <a:pPr algn="ctr" eaLnBrk="0" hangingPunct="0">
              <a:lnSpc>
                <a:spcPct val="80000"/>
              </a:lnSpc>
            </a:pPr>
            <a:r>
              <a:rPr lang="en-US" sz="1200" b="1" dirty="0" smtClean="0">
                <a:solidFill>
                  <a:schemeClr val="bg1"/>
                </a:solidFill>
                <a:ea typeface="MS PGothic" pitchFamily="34" charset="-128"/>
              </a:rPr>
              <a:t> Performance </a:t>
            </a:r>
          </a:p>
        </p:txBody>
      </p:sp>
      <p:sp>
        <p:nvSpPr>
          <p:cNvPr id="43" name="TextBox 42"/>
          <p:cNvSpPr txBox="1"/>
          <p:nvPr/>
        </p:nvSpPr>
        <p:spPr>
          <a:xfrm>
            <a:off x="1944403" y="1071564"/>
            <a:ext cx="6666197" cy="865334"/>
          </a:xfrm>
          <a:prstGeom prst="rect">
            <a:avLst/>
          </a:prstGeom>
          <a:noFill/>
        </p:spPr>
        <p:txBody>
          <a:bodyPr wrap="square" rtlCol="0" anchor="ctr" anchorCtr="0">
            <a:noAutofit/>
          </a:bodyPr>
          <a:lstStyle/>
          <a:p>
            <a:pPr algn="ctr" eaLnBrk="0" hangingPunct="0"/>
            <a:r>
              <a:rPr lang="en-US" sz="1400" b="1" dirty="0" smtClean="0">
                <a:solidFill>
                  <a:srgbClr val="FFFFFF"/>
                </a:solidFill>
                <a:ea typeface="MS PGothic" pitchFamily="34" charset="-128"/>
              </a:rPr>
              <a:t>Romley-EP 4S Platform</a:t>
            </a:r>
          </a:p>
          <a:p>
            <a:pPr algn="ctr" eaLnBrk="0" hangingPunct="0"/>
            <a:endParaRPr lang="en-US" sz="1400" b="1" dirty="0" smtClean="0">
              <a:solidFill>
                <a:srgbClr val="FFFFFF"/>
              </a:solidFill>
              <a:ea typeface="MS PGothic" pitchFamily="34" charset="-128"/>
            </a:endParaRPr>
          </a:p>
          <a:p>
            <a:pPr algn="ctr" eaLnBrk="0" hangingPunct="0"/>
            <a:endParaRPr lang="en-US" sz="1400" b="1" dirty="0">
              <a:solidFill>
                <a:srgbClr val="FFFFFF"/>
              </a:solidFill>
              <a:ea typeface="MS PGothic" pitchFamily="34" charset="-128"/>
            </a:endParaRPr>
          </a:p>
          <a:p>
            <a:pPr algn="ctr" eaLnBrk="0" hangingPunct="0"/>
            <a:endParaRPr lang="en-US" sz="1200" b="1" dirty="0" smtClean="0">
              <a:solidFill>
                <a:srgbClr val="FFFFFF"/>
              </a:solidFill>
              <a:ea typeface="MS PGothic" pitchFamily="34" charset="-128"/>
            </a:endParaRPr>
          </a:p>
          <a:p>
            <a:pPr algn="ctr" eaLnBrk="0" hangingPunct="0"/>
            <a:r>
              <a:rPr lang="en-US" sz="1200" b="1" dirty="0" smtClean="0">
                <a:solidFill>
                  <a:schemeClr val="bg1"/>
                </a:solidFill>
                <a:ea typeface="MS PGothic" pitchFamily="34" charset="-128"/>
              </a:rPr>
              <a:t>Intel</a:t>
            </a:r>
            <a:r>
              <a:rPr lang="en-US" sz="1200" b="1" baseline="30000" dirty="0">
                <a:solidFill>
                  <a:schemeClr val="bg1"/>
                </a:solidFill>
                <a:ea typeface="MS PGothic" pitchFamily="34" charset="-128"/>
              </a:rPr>
              <a:t>®</a:t>
            </a:r>
            <a:r>
              <a:rPr lang="en-US" sz="1200" b="1" dirty="0">
                <a:solidFill>
                  <a:schemeClr val="bg1"/>
                </a:solidFill>
                <a:ea typeface="MS PGothic" pitchFamily="34" charset="-128"/>
              </a:rPr>
              <a:t> C600 series chipset</a:t>
            </a:r>
          </a:p>
          <a:p>
            <a:pPr algn="ctr" eaLnBrk="0" hangingPunct="0"/>
            <a:endParaRPr lang="en-US" sz="1400" b="1" dirty="0" smtClean="0">
              <a:solidFill>
                <a:srgbClr val="FFFFFF"/>
              </a:solidFill>
              <a:ea typeface="MS PGothic" pitchFamily="34" charset="-128"/>
            </a:endParaRPr>
          </a:p>
        </p:txBody>
      </p:sp>
      <p:sp>
        <p:nvSpPr>
          <p:cNvPr id="39" name="Rectangle 65"/>
          <p:cNvSpPr>
            <a:spLocks noChangeArrowheads="1"/>
          </p:cNvSpPr>
          <p:nvPr/>
        </p:nvSpPr>
        <p:spPr bwMode="gray">
          <a:xfrm>
            <a:off x="1771193" y="1326784"/>
            <a:ext cx="2651531" cy="316280"/>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95288"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E5-4600 product family</a:t>
            </a:r>
          </a:p>
        </p:txBody>
      </p:sp>
      <p:sp>
        <p:nvSpPr>
          <p:cNvPr id="49" name="Rectangle 22"/>
          <p:cNvSpPr>
            <a:spLocks noChangeArrowheads="1"/>
          </p:cNvSpPr>
          <p:nvPr/>
        </p:nvSpPr>
        <p:spPr bwMode="auto">
          <a:xfrm>
            <a:off x="4963740" y="631951"/>
            <a:ext cx="768159" cy="289310"/>
          </a:xfrm>
          <a:prstGeom prst="rect">
            <a:avLst/>
          </a:prstGeom>
          <a:noFill/>
          <a:ln w="19050">
            <a:noFill/>
            <a:miter lim="800000"/>
            <a:headEnd/>
            <a:tailEnd/>
          </a:ln>
        </p:spPr>
        <p:txBody>
          <a:bodyPr wrap="none">
            <a:spAutoFit/>
          </a:bodyPr>
          <a:lstStyle/>
          <a:p>
            <a:pPr algn="ctr" rtl="0" eaLnBrk="0" fontAlgn="base" hangingPunct="0">
              <a:lnSpc>
                <a:spcPct val="80000"/>
              </a:lnSpc>
              <a:spcBef>
                <a:spcPct val="50000"/>
              </a:spcBef>
              <a:spcAft>
                <a:spcPct val="0"/>
              </a:spcAft>
            </a:pPr>
            <a:r>
              <a:rPr lang="en-US" sz="1600" b="1" kern="1200" dirty="0" smtClean="0">
                <a:solidFill>
                  <a:schemeClr val="bg1"/>
                </a:solidFill>
                <a:latin typeface="Verdana" pitchFamily="34" charset="0"/>
                <a:ea typeface="+mn-ea"/>
                <a:cs typeface="+mn-cs"/>
              </a:rPr>
              <a:t>2013</a:t>
            </a:r>
            <a:endParaRPr lang="en-US" sz="1600" b="1" kern="1200" dirty="0">
              <a:solidFill>
                <a:schemeClr val="bg1"/>
              </a:solidFill>
              <a:latin typeface="Verdana" pitchFamily="34" charset="0"/>
              <a:ea typeface="+mn-ea"/>
              <a:cs typeface="+mn-cs"/>
            </a:endParaRPr>
          </a:p>
        </p:txBody>
      </p:sp>
      <p:sp>
        <p:nvSpPr>
          <p:cNvPr id="54" name="Rectangle 65"/>
          <p:cNvSpPr>
            <a:spLocks noChangeArrowheads="1"/>
          </p:cNvSpPr>
          <p:nvPr/>
        </p:nvSpPr>
        <p:spPr bwMode="gray">
          <a:xfrm>
            <a:off x="4498924" y="2543558"/>
            <a:ext cx="4111677" cy="305322"/>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95288"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p>
          <a:p>
            <a:pPr marL="395288" algn="ctr" eaLnBrk="0" hangingPunct="0"/>
            <a:r>
              <a:rPr lang="en-US" sz="1200" b="1" dirty="0" smtClean="0">
                <a:solidFill>
                  <a:srgbClr val="FFFFFF"/>
                </a:solidFill>
                <a:ea typeface="MS PGothic" pitchFamily="34" charset="-128"/>
              </a:rPr>
              <a:t>E5-2600 v2 product family</a:t>
            </a:r>
          </a:p>
        </p:txBody>
      </p:sp>
      <p:sp>
        <p:nvSpPr>
          <p:cNvPr id="55" name="Rectangle 65"/>
          <p:cNvSpPr>
            <a:spLocks noChangeArrowheads="1"/>
          </p:cNvSpPr>
          <p:nvPr/>
        </p:nvSpPr>
        <p:spPr bwMode="gray">
          <a:xfrm>
            <a:off x="4498924" y="1326784"/>
            <a:ext cx="4111679" cy="316280"/>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95288"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p>
          <a:p>
            <a:pPr marL="395288" algn="ctr" eaLnBrk="0" hangingPunct="0"/>
            <a:r>
              <a:rPr lang="en-US" sz="1200" b="1" dirty="0" smtClean="0">
                <a:solidFill>
                  <a:srgbClr val="FFFFFF"/>
                </a:solidFill>
                <a:ea typeface="MS PGothic" pitchFamily="34" charset="-128"/>
              </a:rPr>
              <a:t>E5-4600 v2 product family</a:t>
            </a:r>
          </a:p>
        </p:txBody>
      </p:sp>
      <p:sp>
        <p:nvSpPr>
          <p:cNvPr id="28" name="Right Arrow 27"/>
          <p:cNvSpPr/>
          <p:nvPr/>
        </p:nvSpPr>
        <p:spPr bwMode="auto">
          <a:xfrm>
            <a:off x="1755722" y="470556"/>
            <a:ext cx="7007278"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
        <p:nvSpPr>
          <p:cNvPr id="29" name="Line 7"/>
          <p:cNvSpPr>
            <a:spLocks noChangeShapeType="1"/>
          </p:cNvSpPr>
          <p:nvPr/>
        </p:nvSpPr>
        <p:spPr bwMode="gray">
          <a:xfrm flipH="1">
            <a:off x="1746196" y="914401"/>
            <a:ext cx="3174" cy="3591831"/>
          </a:xfrm>
          <a:prstGeom prst="line">
            <a:avLst/>
          </a:prstGeom>
          <a:noFill/>
          <a:ln w="28575">
            <a:solidFill>
              <a:schemeClr val="bg1">
                <a:alpha val="70195"/>
              </a:schemeClr>
            </a:solidFill>
            <a:round/>
            <a:headEnd/>
            <a:tailEnd/>
          </a:ln>
        </p:spPr>
        <p:txBody>
          <a:bodyPr wrap="square" anchor="ctr">
            <a:spAutoFit/>
          </a:bodyPr>
          <a:lstStyle/>
          <a:p>
            <a:endParaRPr lang="en-US"/>
          </a:p>
        </p:txBody>
      </p:sp>
      <p:sp>
        <p:nvSpPr>
          <p:cNvPr id="21" name="Rounded Rectangle 20"/>
          <p:cNvSpPr/>
          <p:nvPr/>
        </p:nvSpPr>
        <p:spPr bwMode="gray">
          <a:xfrm>
            <a:off x="4511270" y="3083005"/>
            <a:ext cx="4023131" cy="1353050"/>
          </a:xfrm>
          <a:prstGeom prst="roundRect">
            <a:avLst>
              <a:gd name="adj" fmla="val 8747"/>
            </a:avLst>
          </a:prstGeom>
          <a:solidFill>
            <a:schemeClr val="bg2">
              <a:lumMod val="20000"/>
              <a:lumOff val="80000"/>
              <a:alpha val="20000"/>
            </a:schemeClr>
          </a:solidFill>
          <a:ln w="76200">
            <a:noFill/>
            <a:round/>
            <a:headEnd/>
            <a:tailEnd/>
          </a:ln>
        </p:spPr>
        <p:txBody>
          <a:bodyPr wrap="square" rtlCol="0" anchor="ctr">
            <a:noAutofit/>
          </a:bodyPr>
          <a:lstStyle/>
          <a:p>
            <a:pPr lvl="0">
              <a:spcAft>
                <a:spcPts val="600"/>
              </a:spcAft>
            </a:pPr>
            <a:r>
              <a:rPr lang="en-US" sz="900" b="1" dirty="0" smtClean="0">
                <a:solidFill>
                  <a:schemeClr val="bg1"/>
                </a:solidFill>
              </a:rPr>
              <a:t>Technologies </a:t>
            </a:r>
          </a:p>
          <a:p>
            <a:pPr lvl="0"/>
            <a:r>
              <a:rPr lang="en-US" sz="900" dirty="0" smtClean="0">
                <a:solidFill>
                  <a:srgbClr val="FFFFFF"/>
                </a:solidFill>
                <a:ea typeface="MS PGothic" pitchFamily="34" charset="-128"/>
                <a:cs typeface="Arial"/>
              </a:rPr>
              <a:t>Up to 12 cores/24 threads</a:t>
            </a:r>
          </a:p>
          <a:p>
            <a:r>
              <a:rPr lang="en-US" sz="900" dirty="0">
                <a:solidFill>
                  <a:srgbClr val="FFFFFF"/>
                </a:solidFill>
                <a:ea typeface="MS PGothic" pitchFamily="34" charset="-128"/>
                <a:cs typeface="Arial"/>
              </a:rPr>
              <a:t>Max </a:t>
            </a:r>
            <a:r>
              <a:rPr lang="en-US" sz="900" dirty="0" smtClean="0">
                <a:solidFill>
                  <a:srgbClr val="FFFFFF"/>
                </a:solidFill>
                <a:ea typeface="MS PGothic" pitchFamily="34" charset="-128"/>
                <a:cs typeface="Arial"/>
              </a:rPr>
              <a:t>1536GB </a:t>
            </a:r>
            <a:r>
              <a:rPr lang="en-US" sz="900" dirty="0">
                <a:solidFill>
                  <a:srgbClr val="FFFFFF"/>
                </a:solidFill>
                <a:ea typeface="MS PGothic" pitchFamily="34" charset="-128"/>
                <a:cs typeface="Arial"/>
              </a:rPr>
              <a:t>memory support with octal rank LR-DIMM</a:t>
            </a:r>
            <a:endParaRPr lang="en-US" sz="900" dirty="0">
              <a:solidFill>
                <a:schemeClr val="bg1"/>
              </a:solidFill>
            </a:endParaRPr>
          </a:p>
          <a:p>
            <a:pPr lvl="0"/>
            <a:r>
              <a:rPr lang="en-US" sz="900" dirty="0" smtClean="0">
                <a:solidFill>
                  <a:srgbClr val="FFFFFF"/>
                </a:solidFill>
                <a:ea typeface="MS PGothic" pitchFamily="34" charset="-128"/>
                <a:cs typeface="Arial"/>
              </a:rPr>
              <a:t>Intel® Data Protection Technology with Secure Key</a:t>
            </a:r>
          </a:p>
          <a:p>
            <a:pPr lvl="0"/>
            <a:r>
              <a:rPr lang="en-US" sz="900" dirty="0" smtClean="0">
                <a:solidFill>
                  <a:srgbClr val="FFFFFF"/>
                </a:solidFill>
                <a:ea typeface="MS PGothic" pitchFamily="34" charset="-128"/>
                <a:cs typeface="Arial"/>
              </a:rPr>
              <a:t>Intel® Platform Protection Technology with OS Guard</a:t>
            </a:r>
          </a:p>
          <a:p>
            <a:pPr lvl="0"/>
            <a:r>
              <a:rPr lang="en-US" sz="900" dirty="0" smtClean="0">
                <a:solidFill>
                  <a:srgbClr val="FFFFFF"/>
                </a:solidFill>
                <a:ea typeface="MS PGothic" pitchFamily="34" charset="-128"/>
                <a:cs typeface="Arial"/>
              </a:rPr>
              <a:t>Advanced Programmable Interrupt Controller virtualization</a:t>
            </a:r>
          </a:p>
          <a:p>
            <a:pPr lvl="0"/>
            <a:r>
              <a:rPr lang="en-US" sz="900" dirty="0" err="1" smtClean="0">
                <a:solidFill>
                  <a:srgbClr val="FFFFFF"/>
                </a:solidFill>
                <a:ea typeface="MS PGothic" pitchFamily="34" charset="-128"/>
                <a:cs typeface="Arial"/>
              </a:rPr>
              <a:t>PCIe</a:t>
            </a:r>
            <a:r>
              <a:rPr lang="en-US" sz="900" dirty="0" smtClean="0">
                <a:solidFill>
                  <a:srgbClr val="FFFFFF"/>
                </a:solidFill>
                <a:ea typeface="MS PGothic" pitchFamily="34" charset="-128"/>
                <a:cs typeface="Arial"/>
              </a:rPr>
              <a:t>* support for Atomics Operations, x16 Non-transparent bridge</a:t>
            </a:r>
          </a:p>
          <a:p>
            <a:pPr lvl="0"/>
            <a:endParaRPr lang="en-US" sz="900" dirty="0">
              <a:solidFill>
                <a:srgbClr val="FFFFFF"/>
              </a:solidFill>
              <a:ea typeface="MS PGothic" pitchFamily="34" charset="-128"/>
              <a:cs typeface="Arial"/>
            </a:endParaRPr>
          </a:p>
          <a:p>
            <a:pPr lvl="0"/>
            <a:endParaRPr lang="en-US" sz="900" dirty="0" smtClean="0">
              <a:solidFill>
                <a:srgbClr val="FFFFFF"/>
              </a:solidFill>
              <a:ea typeface="MS PGothic" pitchFamily="34" charset="-128"/>
              <a:cs typeface="Arial"/>
            </a:endParaRPr>
          </a:p>
          <a:p>
            <a:pPr lvl="0"/>
            <a:r>
              <a:rPr lang="en-US" sz="900" dirty="0" smtClean="0">
                <a:solidFill>
                  <a:srgbClr val="FFFFFF"/>
                </a:solidFill>
                <a:ea typeface="MS PGothic" pitchFamily="34" charset="-128"/>
                <a:cs typeface="Arial"/>
              </a:rPr>
              <a:t>Includes all technologies supported by Intel® Xeon® processor E5-2600 product family</a:t>
            </a:r>
          </a:p>
        </p:txBody>
      </p:sp>
    </p:spTree>
    <p:extLst>
      <p:ext uri="{BB962C8B-B14F-4D97-AF65-F5344CB8AC3E}">
        <p14:creationId xmlns:p14="http://schemas.microsoft.com/office/powerpoint/2010/main" val="23522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gray">
          <a:xfrm>
            <a:off x="457201" y="914400"/>
            <a:ext cx="3589883" cy="2623952"/>
          </a:xfrm>
          <a:prstGeom prst="roundRect">
            <a:avLst>
              <a:gd name="adj" fmla="val 5505"/>
            </a:avLst>
          </a:prstGeom>
          <a:gradFill flip="none" rotWithShape="1">
            <a:gsLst>
              <a:gs pos="0">
                <a:srgbClr val="A7014C">
                  <a:shade val="30000"/>
                  <a:satMod val="115000"/>
                </a:srgbClr>
              </a:gs>
              <a:gs pos="50000">
                <a:srgbClr val="A7014C">
                  <a:shade val="67500"/>
                  <a:satMod val="115000"/>
                </a:srgbClr>
              </a:gs>
              <a:gs pos="100000">
                <a:srgbClr val="A7014C">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102404" name="Rectangle 5"/>
          <p:cNvSpPr>
            <a:spLocks noGrp="1" noChangeArrowheads="1"/>
          </p:cNvSpPr>
          <p:nvPr>
            <p:ph type="title"/>
          </p:nvPr>
        </p:nvSpPr>
        <p:spPr/>
        <p:txBody>
          <a:bodyPr/>
          <a:lstStyle/>
          <a:p>
            <a:r>
              <a:rPr lang="en-US" sz="2400" smtClean="0"/>
              <a:t>Entry Server Platforms Roadmap </a:t>
            </a:r>
            <a:br>
              <a:rPr lang="en-US" sz="2400" smtClean="0"/>
            </a:br>
            <a:endParaRPr lang="en-US" sz="2400" dirty="0" smtClean="0"/>
          </a:p>
        </p:txBody>
      </p:sp>
      <p:sp>
        <p:nvSpPr>
          <p:cNvPr id="102405" name="Line 7"/>
          <p:cNvSpPr>
            <a:spLocks noChangeShapeType="1"/>
          </p:cNvSpPr>
          <p:nvPr/>
        </p:nvSpPr>
        <p:spPr bwMode="gray">
          <a:xfrm>
            <a:off x="1735683" y="914400"/>
            <a:ext cx="8726" cy="2623952"/>
          </a:xfrm>
          <a:prstGeom prst="line">
            <a:avLst/>
          </a:prstGeom>
          <a:noFill/>
          <a:ln w="28575">
            <a:solidFill>
              <a:schemeClr val="bg1">
                <a:alpha val="70195"/>
              </a:schemeClr>
            </a:solidFill>
            <a:round/>
            <a:headEnd/>
            <a:tailEnd/>
          </a:ln>
        </p:spPr>
        <p:txBody>
          <a:bodyPr wrap="square" anchor="ctr">
            <a:spAutoFit/>
          </a:bodyPr>
          <a:lstStyle/>
          <a:p>
            <a:endParaRPr lang="en-US"/>
          </a:p>
        </p:txBody>
      </p:sp>
      <p:sp>
        <p:nvSpPr>
          <p:cNvPr id="22" name="TextBox 68"/>
          <p:cNvSpPr txBox="1">
            <a:spLocks noChangeArrowheads="1"/>
          </p:cNvSpPr>
          <p:nvPr/>
        </p:nvSpPr>
        <p:spPr bwMode="white">
          <a:xfrm>
            <a:off x="1766663" y="1711706"/>
            <a:ext cx="2261370" cy="1471391"/>
          </a:xfrm>
          <a:prstGeom prst="rect">
            <a:avLst/>
          </a:prstGeom>
          <a:noFill/>
          <a:ln w="9525">
            <a:noFill/>
            <a:miter lim="800000"/>
            <a:headEnd/>
            <a:tailEnd/>
          </a:ln>
        </p:spPr>
        <p:txBody>
          <a:bodyPr wrap="square">
            <a:noAutofit/>
          </a:bodyPr>
          <a:lstStyle/>
          <a:p>
            <a:pPr algn="ctr" eaLnBrk="0" hangingPunct="0">
              <a:spcBef>
                <a:spcPts val="0"/>
              </a:spcBef>
              <a:tabLst>
                <a:tab pos="1709738" algn="l"/>
                <a:tab pos="2517775" algn="l"/>
              </a:tabLst>
            </a:pPr>
            <a:r>
              <a:rPr lang="en-US" sz="1100" b="1" dirty="0" smtClean="0">
                <a:solidFill>
                  <a:schemeClr val="bg1"/>
                </a:solidFill>
              </a:rPr>
              <a:t>Intel</a:t>
            </a:r>
            <a:r>
              <a:rPr lang="en-US" sz="1100" b="1" baseline="30000" dirty="0" smtClean="0">
                <a:solidFill>
                  <a:schemeClr val="bg1"/>
                </a:solidFill>
              </a:rPr>
              <a:t>®</a:t>
            </a:r>
            <a:r>
              <a:rPr lang="en-US" sz="1100" b="1" dirty="0" smtClean="0">
                <a:solidFill>
                  <a:schemeClr val="bg1"/>
                </a:solidFill>
              </a:rPr>
              <a:t> C200 series chipset</a:t>
            </a:r>
          </a:p>
          <a:p>
            <a:pPr algn="ctr" eaLnBrk="0" hangingPunct="0">
              <a:spcBef>
                <a:spcPts val="0"/>
              </a:spcBef>
              <a:tabLst>
                <a:tab pos="1709738" algn="l"/>
                <a:tab pos="2517775" algn="l"/>
              </a:tabLst>
            </a:pPr>
            <a:endParaRPr lang="en-US" sz="1000" b="1" dirty="0" smtClean="0">
              <a:solidFill>
                <a:schemeClr val="bg1"/>
              </a:solidFill>
            </a:endParaRPr>
          </a:p>
          <a:p>
            <a:pPr eaLnBrk="0" hangingPunct="0">
              <a:spcBef>
                <a:spcPts val="0"/>
              </a:spcBef>
              <a:spcAft>
                <a:spcPts val="600"/>
              </a:spcAft>
              <a:tabLst>
                <a:tab pos="1709738" algn="l"/>
                <a:tab pos="2517775" algn="l"/>
              </a:tabLst>
            </a:pPr>
            <a:r>
              <a:rPr lang="en-US" sz="1000" b="1" dirty="0" smtClean="0">
                <a:solidFill>
                  <a:schemeClr val="bg1"/>
                </a:solidFill>
              </a:rPr>
              <a:t>Technologies</a:t>
            </a:r>
            <a:endParaRPr lang="en-US" sz="400" b="1" dirty="0">
              <a:solidFill>
                <a:schemeClr val="bg1"/>
              </a:solidFill>
            </a:endParaRPr>
          </a:p>
          <a:p>
            <a:pPr eaLnBrk="0" hangingPunct="0">
              <a:spcBef>
                <a:spcPts val="0"/>
              </a:spcBef>
              <a:spcAft>
                <a:spcPts val="600"/>
              </a:spcAft>
              <a:tabLst>
                <a:tab pos="1709738" algn="l"/>
                <a:tab pos="2517775" algn="l"/>
              </a:tabLst>
            </a:pPr>
            <a:r>
              <a:rPr lang="en-US" sz="1000" b="1" dirty="0" smtClean="0">
                <a:solidFill>
                  <a:schemeClr val="bg1"/>
                </a:solidFill>
              </a:rPr>
              <a:t/>
            </a:r>
            <a:br>
              <a:rPr lang="en-US" sz="1000" b="1" dirty="0" smtClean="0">
                <a:solidFill>
                  <a:schemeClr val="bg1"/>
                </a:solidFill>
              </a:rPr>
            </a:br>
            <a:r>
              <a:rPr lang="en-US" sz="900" dirty="0" smtClean="0">
                <a:solidFill>
                  <a:schemeClr val="bg1"/>
                </a:solidFill>
              </a:rPr>
              <a:t>Up to 4 cores/8 threads, Up to 8MB of cache, ECC Memory Support, Intel</a:t>
            </a:r>
            <a:r>
              <a:rPr lang="en-US" sz="900" baseline="30000" dirty="0" smtClean="0">
                <a:solidFill>
                  <a:schemeClr val="bg1"/>
                </a:solidFill>
              </a:rPr>
              <a:t>®</a:t>
            </a:r>
            <a:r>
              <a:rPr lang="en-US" sz="900" dirty="0" smtClean="0">
                <a:solidFill>
                  <a:schemeClr val="bg1"/>
                </a:solidFill>
              </a:rPr>
              <a:t> Active Management Technology (Intel</a:t>
            </a:r>
            <a:r>
              <a:rPr lang="en-US" sz="900" baseline="30000" dirty="0" smtClean="0">
                <a:solidFill>
                  <a:schemeClr val="bg1"/>
                </a:solidFill>
              </a:rPr>
              <a:t>®</a:t>
            </a:r>
            <a:r>
              <a:rPr lang="en-US" sz="900" dirty="0" smtClean="0">
                <a:solidFill>
                  <a:schemeClr val="bg1"/>
                </a:solidFill>
              </a:rPr>
              <a:t> AMT), Intel</a:t>
            </a:r>
            <a:r>
              <a:rPr lang="en-US" sz="900" baseline="30000" dirty="0" smtClean="0">
                <a:solidFill>
                  <a:schemeClr val="bg1"/>
                </a:solidFill>
              </a:rPr>
              <a:t>®</a:t>
            </a:r>
            <a:r>
              <a:rPr lang="en-US" sz="900" dirty="0" smtClean="0">
                <a:solidFill>
                  <a:schemeClr val="bg1"/>
                </a:solidFill>
              </a:rPr>
              <a:t> HD Graphics, Intel</a:t>
            </a:r>
            <a:r>
              <a:rPr lang="en-US" sz="900" baseline="30000" dirty="0" smtClean="0">
                <a:solidFill>
                  <a:schemeClr val="bg1"/>
                </a:solidFill>
              </a:rPr>
              <a:t>®</a:t>
            </a:r>
            <a:r>
              <a:rPr lang="en-US" sz="900" dirty="0" smtClean="0">
                <a:solidFill>
                  <a:schemeClr val="bg1"/>
                </a:solidFill>
              </a:rPr>
              <a:t> Turbo Boost 2.0 Technology, Intel</a:t>
            </a:r>
            <a:r>
              <a:rPr lang="en-US" sz="900" baseline="30000" dirty="0" smtClean="0">
                <a:solidFill>
                  <a:schemeClr val="bg1"/>
                </a:solidFill>
              </a:rPr>
              <a:t>®</a:t>
            </a:r>
            <a:r>
              <a:rPr lang="en-US" sz="900" dirty="0" smtClean="0">
                <a:solidFill>
                  <a:schemeClr val="bg1"/>
                </a:solidFill>
              </a:rPr>
              <a:t> Trusted Execution Technology  (Intel</a:t>
            </a:r>
            <a:r>
              <a:rPr lang="en-US" sz="900" baseline="30000" dirty="0" smtClean="0">
                <a:solidFill>
                  <a:schemeClr val="bg1"/>
                </a:solidFill>
              </a:rPr>
              <a:t>®</a:t>
            </a:r>
            <a:r>
              <a:rPr lang="en-US" sz="900" dirty="0" smtClean="0">
                <a:solidFill>
                  <a:schemeClr val="bg1"/>
                </a:solidFill>
              </a:rPr>
              <a:t> TXT), Intel</a:t>
            </a:r>
            <a:r>
              <a:rPr lang="en-US" sz="900" baseline="30000" dirty="0" smtClean="0">
                <a:solidFill>
                  <a:schemeClr val="bg1"/>
                </a:solidFill>
              </a:rPr>
              <a:t>®</a:t>
            </a:r>
            <a:r>
              <a:rPr lang="en-US" sz="900" dirty="0" smtClean="0">
                <a:solidFill>
                  <a:schemeClr val="bg1"/>
                </a:solidFill>
              </a:rPr>
              <a:t> Advanced Encryption Standard New Instructions (Intel</a:t>
            </a:r>
            <a:r>
              <a:rPr lang="en-US" sz="900" baseline="30000" dirty="0" smtClean="0">
                <a:solidFill>
                  <a:schemeClr val="bg1"/>
                </a:solidFill>
              </a:rPr>
              <a:t>®</a:t>
            </a:r>
            <a:r>
              <a:rPr lang="en-US" sz="900" dirty="0" smtClean="0">
                <a:solidFill>
                  <a:schemeClr val="bg1"/>
                </a:solidFill>
              </a:rPr>
              <a:t> AES-NI), Intel</a:t>
            </a:r>
            <a:r>
              <a:rPr lang="en-US" sz="900" baseline="30000" dirty="0" smtClean="0">
                <a:solidFill>
                  <a:schemeClr val="bg1"/>
                </a:solidFill>
              </a:rPr>
              <a:t>®</a:t>
            </a:r>
            <a:r>
              <a:rPr lang="en-US" sz="900" dirty="0" smtClean="0">
                <a:solidFill>
                  <a:schemeClr val="bg1"/>
                </a:solidFill>
              </a:rPr>
              <a:t> VT-x &amp; VT-d</a:t>
            </a:r>
          </a:p>
        </p:txBody>
      </p:sp>
      <p:sp>
        <p:nvSpPr>
          <p:cNvPr id="33" name="Text Box 12"/>
          <p:cNvSpPr txBox="1">
            <a:spLocks noChangeArrowheads="1"/>
          </p:cNvSpPr>
          <p:nvPr/>
        </p:nvSpPr>
        <p:spPr bwMode="gray">
          <a:xfrm>
            <a:off x="457203" y="2451100"/>
            <a:ext cx="1272473" cy="295466"/>
          </a:xfrm>
          <a:prstGeom prst="rect">
            <a:avLst/>
          </a:prstGeom>
          <a:noFill/>
          <a:ln w="50800" algn="ctr">
            <a:noFill/>
            <a:miter lim="800000"/>
            <a:headEnd/>
            <a:tailEnd/>
          </a:ln>
        </p:spPr>
        <p:txBody>
          <a:bodyPr wrap="square" lIns="0" tIns="0" rIns="0" bIns="0">
            <a:noAutofit/>
          </a:bodyPr>
          <a:lstStyle/>
          <a:p>
            <a:pPr algn="ctr" eaLnBrk="0" hangingPunct="0">
              <a:lnSpc>
                <a:spcPct val="80000"/>
              </a:lnSpc>
            </a:pPr>
            <a:r>
              <a:rPr lang="en-US" sz="1600" b="1" dirty="0" smtClean="0">
                <a:solidFill>
                  <a:schemeClr val="bg1"/>
                </a:solidFill>
              </a:rPr>
              <a:t>Entry</a:t>
            </a:r>
          </a:p>
          <a:p>
            <a:pPr algn="ctr" eaLnBrk="0" hangingPunct="0">
              <a:lnSpc>
                <a:spcPct val="80000"/>
              </a:lnSpc>
            </a:pPr>
            <a:r>
              <a:rPr lang="en-US" sz="1600" b="1" dirty="0" smtClean="0">
                <a:solidFill>
                  <a:schemeClr val="bg1"/>
                </a:solidFill>
              </a:rPr>
              <a:t> 1 socket</a:t>
            </a:r>
            <a:endParaRPr lang="en-US" sz="1600" b="1" dirty="0">
              <a:solidFill>
                <a:schemeClr val="bg1"/>
              </a:solidFill>
            </a:endParaRPr>
          </a:p>
        </p:txBody>
      </p:sp>
      <p:sp>
        <p:nvSpPr>
          <p:cNvPr id="39" name="Rectangle 65"/>
          <p:cNvSpPr>
            <a:spLocks noChangeArrowheads="1"/>
          </p:cNvSpPr>
          <p:nvPr/>
        </p:nvSpPr>
        <p:spPr bwMode="gray">
          <a:xfrm>
            <a:off x="1744409" y="1278088"/>
            <a:ext cx="2302674" cy="419109"/>
          </a:xfrm>
          <a:prstGeom prst="rect">
            <a:avLst/>
          </a:prstGeom>
          <a:solidFill>
            <a:schemeClr val="accent3">
              <a:lumMod val="50000"/>
            </a:schemeClr>
          </a:solidFill>
          <a:ln w="9525" algn="ctr">
            <a:noFill/>
            <a:miter lim="800000"/>
            <a:headEnd/>
            <a:tailEnd/>
          </a:ln>
        </p:spPr>
        <p:txBody>
          <a:bodyPr anchor="ctr">
            <a:noAutofit/>
          </a:bodyPr>
          <a:lstStyle/>
          <a:p>
            <a:pPr algn="ctr" eaLnBrk="0" hangingPunct="0">
              <a:lnSpc>
                <a:spcPct val="90000"/>
              </a:lnSpc>
              <a:spcBef>
                <a:spcPts val="0"/>
              </a:spcBef>
              <a:tabLst>
                <a:tab pos="1709738" algn="l"/>
                <a:tab pos="2517775" algn="l"/>
              </a:tabLst>
            </a:pPr>
            <a:r>
              <a:rPr lang="en-US" sz="1200" b="1" dirty="0" smtClean="0">
                <a:solidFill>
                  <a:srgbClr val="F2F2F2"/>
                </a:solidFill>
              </a:rPr>
              <a:t>Intel</a:t>
            </a:r>
            <a:r>
              <a:rPr lang="en-US" sz="1200" b="1" baseline="30000" dirty="0" smtClean="0">
                <a:solidFill>
                  <a:srgbClr val="F2F2F2"/>
                </a:solidFill>
              </a:rPr>
              <a:t>®</a:t>
            </a:r>
            <a:r>
              <a:rPr lang="en-US" sz="1200" b="1" dirty="0" smtClean="0">
                <a:solidFill>
                  <a:srgbClr val="F2F2F2"/>
                </a:solidFill>
              </a:rPr>
              <a:t> Xeon</a:t>
            </a:r>
            <a:r>
              <a:rPr lang="en-US" sz="1200" b="1" baseline="30000" dirty="0" smtClean="0">
                <a:solidFill>
                  <a:srgbClr val="F2F2F2"/>
                </a:solidFill>
              </a:rPr>
              <a:t>®</a:t>
            </a:r>
            <a:r>
              <a:rPr lang="en-US" sz="1200" b="1" dirty="0" smtClean="0">
                <a:solidFill>
                  <a:srgbClr val="F2F2F2"/>
                </a:solidFill>
              </a:rPr>
              <a:t> processor E3-1200 v2 product family</a:t>
            </a:r>
          </a:p>
        </p:txBody>
      </p:sp>
      <p:sp>
        <p:nvSpPr>
          <p:cNvPr id="23" name="TextBox 22"/>
          <p:cNvSpPr txBox="1"/>
          <p:nvPr/>
        </p:nvSpPr>
        <p:spPr>
          <a:xfrm>
            <a:off x="1684883" y="954247"/>
            <a:ext cx="2201798" cy="240957"/>
          </a:xfrm>
          <a:prstGeom prst="rect">
            <a:avLst/>
          </a:prstGeom>
          <a:noFill/>
        </p:spPr>
        <p:txBody>
          <a:bodyPr wrap="square" rtlCol="0" anchor="ctr" anchorCtr="0">
            <a:noAutofit/>
          </a:bodyPr>
          <a:lstStyle/>
          <a:p>
            <a:pPr algn="ctr" eaLnBrk="0" hangingPunct="0"/>
            <a:r>
              <a:rPr lang="en-US" sz="1400" b="1" dirty="0" err="1" smtClean="0">
                <a:solidFill>
                  <a:srgbClr val="FFFFFF"/>
                </a:solidFill>
                <a:ea typeface="MS PGothic" pitchFamily="34" charset="-128"/>
              </a:rPr>
              <a:t>Bromolow</a:t>
            </a:r>
            <a:r>
              <a:rPr lang="en-US" sz="1400" b="1" dirty="0" smtClean="0">
                <a:solidFill>
                  <a:srgbClr val="FFFFFF"/>
                </a:solidFill>
                <a:ea typeface="MS PGothic" pitchFamily="34" charset="-128"/>
              </a:rPr>
              <a:t> Platform </a:t>
            </a:r>
          </a:p>
        </p:txBody>
      </p:sp>
      <p:pic>
        <p:nvPicPr>
          <p:cNvPr id="25" name="Picture 3"/>
          <p:cNvPicPr>
            <a:picLocks noChangeAspect="1" noChangeArrowheads="1"/>
          </p:cNvPicPr>
          <p:nvPr/>
        </p:nvPicPr>
        <p:blipFill>
          <a:blip r:embed="rId3" cstate="print"/>
          <a:srcRect/>
          <a:stretch>
            <a:fillRect/>
          </a:stretch>
        </p:blipFill>
        <p:spPr bwMode="auto">
          <a:xfrm>
            <a:off x="681867" y="1786786"/>
            <a:ext cx="832440" cy="468247"/>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35" name="Rectangle 22"/>
          <p:cNvSpPr>
            <a:spLocks noChangeArrowheads="1"/>
          </p:cNvSpPr>
          <p:nvPr/>
        </p:nvSpPr>
        <p:spPr bwMode="auto">
          <a:xfrm>
            <a:off x="4969102" y="631951"/>
            <a:ext cx="768159" cy="289310"/>
          </a:xfrm>
          <a:prstGeom prst="rect">
            <a:avLst/>
          </a:prstGeom>
          <a:noFill/>
          <a:ln w="19050">
            <a:noFill/>
            <a:miter lim="800000"/>
            <a:headEnd/>
            <a:tailEnd/>
          </a:ln>
        </p:spPr>
        <p:txBody>
          <a:bodyPr wrap="none">
            <a:spAutoFit/>
          </a:bodyPr>
          <a:lstStyle/>
          <a:p>
            <a:pPr algn="ctr" rtl="0" eaLnBrk="0" fontAlgn="base" hangingPunct="0">
              <a:lnSpc>
                <a:spcPct val="80000"/>
              </a:lnSpc>
              <a:spcBef>
                <a:spcPct val="50000"/>
              </a:spcBef>
              <a:spcAft>
                <a:spcPct val="0"/>
              </a:spcAft>
            </a:pPr>
            <a:r>
              <a:rPr lang="en-US" sz="1600" b="1" kern="1200" dirty="0" smtClean="0">
                <a:solidFill>
                  <a:schemeClr val="bg1"/>
                </a:solidFill>
                <a:latin typeface="Verdana" pitchFamily="34" charset="0"/>
                <a:ea typeface="+mn-ea"/>
                <a:cs typeface="+mn-cs"/>
              </a:rPr>
              <a:t>2013</a:t>
            </a:r>
            <a:endParaRPr lang="en-US" sz="1600" b="1" kern="1200" dirty="0">
              <a:solidFill>
                <a:schemeClr val="bg1"/>
              </a:solidFill>
              <a:latin typeface="Verdana" pitchFamily="34" charset="0"/>
              <a:ea typeface="+mn-ea"/>
              <a:cs typeface="+mn-cs"/>
            </a:endParaRPr>
          </a:p>
        </p:txBody>
      </p:sp>
      <p:sp>
        <p:nvSpPr>
          <p:cNvPr id="19" name="Rounded Rectangle 18"/>
          <p:cNvSpPr/>
          <p:nvPr/>
        </p:nvSpPr>
        <p:spPr bwMode="gray">
          <a:xfrm>
            <a:off x="4123286" y="914400"/>
            <a:ext cx="4487317" cy="2623952"/>
          </a:xfrm>
          <a:prstGeom prst="roundRect">
            <a:avLst>
              <a:gd name="adj" fmla="val 5505"/>
            </a:avLst>
          </a:prstGeom>
          <a:gradFill flip="none" rotWithShape="1">
            <a:gsLst>
              <a:gs pos="0">
                <a:srgbClr val="A7014C">
                  <a:shade val="30000"/>
                  <a:satMod val="115000"/>
                </a:srgbClr>
              </a:gs>
              <a:gs pos="50000">
                <a:srgbClr val="A7014C">
                  <a:shade val="67500"/>
                  <a:satMod val="115000"/>
                </a:srgbClr>
              </a:gs>
              <a:gs pos="100000">
                <a:srgbClr val="A7014C">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20" name="Rectangle 65"/>
          <p:cNvSpPr>
            <a:spLocks noChangeArrowheads="1"/>
          </p:cNvSpPr>
          <p:nvPr/>
        </p:nvSpPr>
        <p:spPr bwMode="gray">
          <a:xfrm>
            <a:off x="4132810" y="1292597"/>
            <a:ext cx="4477793" cy="419109"/>
          </a:xfrm>
          <a:prstGeom prst="rect">
            <a:avLst/>
          </a:prstGeom>
          <a:solidFill>
            <a:schemeClr val="accent3">
              <a:lumMod val="50000"/>
            </a:schemeClr>
          </a:solidFill>
          <a:ln w="9525" algn="ctr">
            <a:noFill/>
            <a:miter lim="800000"/>
            <a:headEnd/>
            <a:tailEnd/>
          </a:ln>
        </p:spPr>
        <p:txBody>
          <a:bodyPr anchor="ctr">
            <a:noAutofit/>
          </a:bodyPr>
          <a:lstStyle/>
          <a:p>
            <a:pPr algn="ctr" eaLnBrk="0" hangingPunct="0">
              <a:lnSpc>
                <a:spcPct val="90000"/>
              </a:lnSpc>
              <a:spcBef>
                <a:spcPts val="0"/>
              </a:spcBef>
              <a:tabLst>
                <a:tab pos="1709738" algn="l"/>
                <a:tab pos="2517775" algn="l"/>
              </a:tabLst>
            </a:pPr>
            <a:r>
              <a:rPr lang="en-US" sz="1200" b="1" dirty="0" smtClean="0">
                <a:solidFill>
                  <a:srgbClr val="F2F2F2"/>
                </a:solidFill>
              </a:rPr>
              <a:t>Intel</a:t>
            </a:r>
            <a:r>
              <a:rPr lang="en-US" sz="1200" b="1" baseline="30000" dirty="0" smtClean="0">
                <a:solidFill>
                  <a:srgbClr val="F2F2F2"/>
                </a:solidFill>
              </a:rPr>
              <a:t>®</a:t>
            </a:r>
            <a:r>
              <a:rPr lang="en-US" sz="1200" b="1" dirty="0" smtClean="0">
                <a:solidFill>
                  <a:srgbClr val="F2F2F2"/>
                </a:solidFill>
              </a:rPr>
              <a:t> Xeon</a:t>
            </a:r>
            <a:r>
              <a:rPr lang="en-US" sz="1200" b="1" baseline="30000" dirty="0" smtClean="0">
                <a:solidFill>
                  <a:srgbClr val="F2F2F2"/>
                </a:solidFill>
              </a:rPr>
              <a:t>®</a:t>
            </a:r>
            <a:r>
              <a:rPr lang="en-US" sz="1200" b="1" dirty="0" smtClean="0">
                <a:solidFill>
                  <a:srgbClr val="F2F2F2"/>
                </a:solidFill>
              </a:rPr>
              <a:t> processor </a:t>
            </a:r>
          </a:p>
          <a:p>
            <a:pPr algn="ctr" eaLnBrk="0" hangingPunct="0">
              <a:lnSpc>
                <a:spcPct val="90000"/>
              </a:lnSpc>
              <a:spcBef>
                <a:spcPts val="0"/>
              </a:spcBef>
              <a:tabLst>
                <a:tab pos="1709738" algn="l"/>
                <a:tab pos="2517775" algn="l"/>
              </a:tabLst>
            </a:pPr>
            <a:r>
              <a:rPr lang="en-US" sz="1200" b="1" dirty="0" smtClean="0">
                <a:solidFill>
                  <a:srgbClr val="F2F2F2"/>
                </a:solidFill>
              </a:rPr>
              <a:t>E3-1200 v3 product family</a:t>
            </a:r>
          </a:p>
        </p:txBody>
      </p:sp>
      <p:sp>
        <p:nvSpPr>
          <p:cNvPr id="21" name="TextBox 20"/>
          <p:cNvSpPr txBox="1"/>
          <p:nvPr/>
        </p:nvSpPr>
        <p:spPr>
          <a:xfrm>
            <a:off x="5122645" y="954247"/>
            <a:ext cx="2201798" cy="240957"/>
          </a:xfrm>
          <a:prstGeom prst="rect">
            <a:avLst/>
          </a:prstGeom>
          <a:noFill/>
        </p:spPr>
        <p:txBody>
          <a:bodyPr wrap="square" rtlCol="0" anchor="ctr" anchorCtr="0">
            <a:noAutofit/>
          </a:bodyPr>
          <a:lstStyle/>
          <a:p>
            <a:pPr algn="ctr" eaLnBrk="0" hangingPunct="0"/>
            <a:r>
              <a:rPr lang="en-US" sz="1400" b="1" dirty="0" err="1" smtClean="0">
                <a:solidFill>
                  <a:srgbClr val="FFFFFF"/>
                </a:solidFill>
                <a:ea typeface="MS PGothic" pitchFamily="34" charset="-128"/>
              </a:rPr>
              <a:t>Denlow</a:t>
            </a:r>
            <a:r>
              <a:rPr lang="en-US" sz="1400" b="1" dirty="0" smtClean="0">
                <a:solidFill>
                  <a:srgbClr val="FFFFFF"/>
                </a:solidFill>
                <a:ea typeface="MS PGothic" pitchFamily="34" charset="-128"/>
              </a:rPr>
              <a:t> Platform </a:t>
            </a:r>
          </a:p>
        </p:txBody>
      </p:sp>
      <p:sp>
        <p:nvSpPr>
          <p:cNvPr id="24" name="TextBox 68"/>
          <p:cNvSpPr txBox="1">
            <a:spLocks noChangeArrowheads="1"/>
          </p:cNvSpPr>
          <p:nvPr/>
        </p:nvSpPr>
        <p:spPr bwMode="white">
          <a:xfrm>
            <a:off x="4606573" y="1711706"/>
            <a:ext cx="3326710" cy="1471391"/>
          </a:xfrm>
          <a:prstGeom prst="rect">
            <a:avLst/>
          </a:prstGeom>
          <a:noFill/>
          <a:ln w="9525">
            <a:noFill/>
            <a:miter lim="800000"/>
            <a:headEnd/>
            <a:tailEnd/>
          </a:ln>
        </p:spPr>
        <p:txBody>
          <a:bodyPr wrap="square">
            <a:noAutofit/>
          </a:bodyPr>
          <a:lstStyle/>
          <a:p>
            <a:pPr algn="ctr" eaLnBrk="0" hangingPunct="0">
              <a:spcBef>
                <a:spcPts val="0"/>
              </a:spcBef>
              <a:tabLst>
                <a:tab pos="1709738" algn="l"/>
                <a:tab pos="2517775" algn="l"/>
              </a:tabLst>
            </a:pPr>
            <a:r>
              <a:rPr lang="en-US" sz="1100" b="1" dirty="0" smtClean="0">
                <a:solidFill>
                  <a:schemeClr val="bg1"/>
                </a:solidFill>
              </a:rPr>
              <a:t>Intel</a:t>
            </a:r>
            <a:r>
              <a:rPr lang="en-US" sz="1100" b="1" baseline="30000" dirty="0" smtClean="0">
                <a:solidFill>
                  <a:schemeClr val="bg1"/>
                </a:solidFill>
              </a:rPr>
              <a:t>®</a:t>
            </a:r>
            <a:r>
              <a:rPr lang="en-US" sz="1100" b="1" dirty="0" smtClean="0">
                <a:solidFill>
                  <a:schemeClr val="bg1"/>
                </a:solidFill>
              </a:rPr>
              <a:t> C220 series chipset</a:t>
            </a:r>
          </a:p>
          <a:p>
            <a:pPr algn="ctr" eaLnBrk="0" hangingPunct="0">
              <a:spcBef>
                <a:spcPts val="0"/>
              </a:spcBef>
              <a:tabLst>
                <a:tab pos="1709738" algn="l"/>
                <a:tab pos="2517775" algn="l"/>
              </a:tabLst>
            </a:pPr>
            <a:endParaRPr lang="en-US" sz="1050" b="1" dirty="0" smtClean="0">
              <a:solidFill>
                <a:schemeClr val="bg1"/>
              </a:solidFill>
            </a:endParaRPr>
          </a:p>
        </p:txBody>
      </p:sp>
      <p:sp>
        <p:nvSpPr>
          <p:cNvPr id="26" name="Right Arrow 25"/>
          <p:cNvSpPr/>
          <p:nvPr/>
        </p:nvSpPr>
        <p:spPr bwMode="auto">
          <a:xfrm>
            <a:off x="1761084" y="470556"/>
            <a:ext cx="7007278"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Tree>
    <p:extLst>
      <p:ext uri="{BB962C8B-B14F-4D97-AF65-F5344CB8AC3E}">
        <p14:creationId xmlns:p14="http://schemas.microsoft.com/office/powerpoint/2010/main" val="9039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gray">
          <a:xfrm>
            <a:off x="459780" y="2269712"/>
            <a:ext cx="8150819" cy="1152144"/>
          </a:xfrm>
          <a:prstGeom prst="roundRect">
            <a:avLst>
              <a:gd name="adj" fmla="val 12947"/>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27" name="Rounded Rectangle 26"/>
          <p:cNvSpPr/>
          <p:nvPr/>
        </p:nvSpPr>
        <p:spPr bwMode="gray">
          <a:xfrm>
            <a:off x="459782" y="1108818"/>
            <a:ext cx="8150818" cy="1083564"/>
          </a:xfrm>
          <a:prstGeom prst="roundRect">
            <a:avLst>
              <a:gd name="adj" fmla="val 12052"/>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102404" name="Rectangle 5"/>
          <p:cNvSpPr>
            <a:spLocks noGrp="1" noChangeArrowheads="1"/>
          </p:cNvSpPr>
          <p:nvPr>
            <p:ph type="title"/>
          </p:nvPr>
        </p:nvSpPr>
        <p:spPr/>
        <p:txBody>
          <a:bodyPr>
            <a:normAutofit fontScale="90000"/>
          </a:bodyPr>
          <a:lstStyle/>
          <a:p>
            <a:r>
              <a:rPr lang="en-US" sz="2400" smtClean="0"/>
              <a:t>Workstation Platform Roadmap </a:t>
            </a:r>
            <a:br>
              <a:rPr lang="en-US" sz="2400" smtClean="0"/>
            </a:br>
            <a:r>
              <a:rPr lang="en-US" sz="2400" smtClean="0"/>
              <a:t/>
            </a:r>
            <a:br>
              <a:rPr lang="en-US" sz="2400" smtClean="0"/>
            </a:br>
            <a:endParaRPr lang="en-US" sz="2400" dirty="0" smtClean="0"/>
          </a:p>
        </p:txBody>
      </p:sp>
      <p:sp>
        <p:nvSpPr>
          <p:cNvPr id="30" name="Text Box 12"/>
          <p:cNvSpPr txBox="1">
            <a:spLocks noChangeArrowheads="1"/>
          </p:cNvSpPr>
          <p:nvPr/>
        </p:nvSpPr>
        <p:spPr bwMode="gray">
          <a:xfrm>
            <a:off x="371973" y="1262803"/>
            <a:ext cx="1500188" cy="517065"/>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400" b="1" dirty="0" smtClean="0">
                <a:solidFill>
                  <a:schemeClr val="bg1"/>
                </a:solidFill>
              </a:rPr>
              <a:t>Expert</a:t>
            </a:r>
          </a:p>
          <a:p>
            <a:pPr algn="ctr" eaLnBrk="0" hangingPunct="0">
              <a:lnSpc>
                <a:spcPct val="80000"/>
              </a:lnSpc>
            </a:pPr>
            <a:r>
              <a:rPr lang="en-US" sz="1400" b="1" dirty="0" smtClean="0">
                <a:solidFill>
                  <a:schemeClr val="bg1"/>
                </a:solidFill>
              </a:rPr>
              <a:t>Workstation</a:t>
            </a:r>
          </a:p>
          <a:p>
            <a:pPr algn="ctr" eaLnBrk="0" hangingPunct="0">
              <a:lnSpc>
                <a:spcPct val="80000"/>
              </a:lnSpc>
            </a:pPr>
            <a:r>
              <a:rPr lang="en-US" sz="1400" b="1" dirty="0" smtClean="0">
                <a:solidFill>
                  <a:schemeClr val="bg1"/>
                </a:solidFill>
              </a:rPr>
              <a:t>2 socket</a:t>
            </a:r>
            <a:endParaRPr lang="en-US" sz="1400" b="1" dirty="0">
              <a:solidFill>
                <a:schemeClr val="bg1"/>
              </a:solidFill>
            </a:endParaRPr>
          </a:p>
        </p:txBody>
      </p:sp>
      <p:sp>
        <p:nvSpPr>
          <p:cNvPr id="37" name="Text Box 12"/>
          <p:cNvSpPr txBox="1">
            <a:spLocks noChangeArrowheads="1"/>
          </p:cNvSpPr>
          <p:nvPr/>
        </p:nvSpPr>
        <p:spPr bwMode="gray">
          <a:xfrm>
            <a:off x="371972" y="2580651"/>
            <a:ext cx="1500188" cy="517065"/>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400" b="1" dirty="0" smtClean="0">
                <a:solidFill>
                  <a:schemeClr val="bg1"/>
                </a:solidFill>
              </a:rPr>
              <a:t>Essential</a:t>
            </a:r>
          </a:p>
          <a:p>
            <a:pPr algn="ctr" eaLnBrk="0" hangingPunct="0">
              <a:lnSpc>
                <a:spcPct val="80000"/>
              </a:lnSpc>
            </a:pPr>
            <a:r>
              <a:rPr lang="en-US" sz="1400" b="1" dirty="0" smtClean="0">
                <a:solidFill>
                  <a:schemeClr val="bg1"/>
                </a:solidFill>
              </a:rPr>
              <a:t>Workstation</a:t>
            </a:r>
          </a:p>
          <a:p>
            <a:pPr algn="ctr" eaLnBrk="0" hangingPunct="0">
              <a:lnSpc>
                <a:spcPct val="80000"/>
              </a:lnSpc>
            </a:pPr>
            <a:r>
              <a:rPr lang="en-US" sz="1400" b="1" dirty="0" smtClean="0">
                <a:solidFill>
                  <a:schemeClr val="bg1"/>
                </a:solidFill>
              </a:rPr>
              <a:t>1 socket</a:t>
            </a:r>
            <a:endParaRPr lang="en-US" sz="1400" b="1" dirty="0">
              <a:solidFill>
                <a:schemeClr val="bg1"/>
              </a:solidFill>
            </a:endParaRPr>
          </a:p>
        </p:txBody>
      </p:sp>
      <p:sp>
        <p:nvSpPr>
          <p:cNvPr id="67" name="TextBox 68"/>
          <p:cNvSpPr txBox="1">
            <a:spLocks noChangeArrowheads="1"/>
          </p:cNvSpPr>
          <p:nvPr/>
        </p:nvSpPr>
        <p:spPr bwMode="white">
          <a:xfrm>
            <a:off x="1866122" y="1934324"/>
            <a:ext cx="6515038" cy="258061"/>
          </a:xfrm>
          <a:prstGeom prst="rect">
            <a:avLst/>
          </a:prstGeom>
          <a:noFill/>
          <a:ln w="9525">
            <a:noFill/>
            <a:miter lim="800000"/>
            <a:headEnd/>
            <a:tailEnd/>
          </a:ln>
        </p:spPr>
        <p:txBody>
          <a:bodyPr wrap="square">
            <a:noAutofit/>
          </a:bodyPr>
          <a:lstStyle/>
          <a:p>
            <a:pPr algn="ctr">
              <a:lnSpc>
                <a:spcPct val="80000"/>
              </a:lnSpc>
              <a:spcBef>
                <a:spcPct val="100000"/>
              </a:spcBef>
              <a:tabLst>
                <a:tab pos="2800350" algn="l"/>
              </a:tabLst>
              <a:defRPr/>
            </a:pPr>
            <a:r>
              <a:rPr lang="en-US" sz="1200" b="1" dirty="0" smtClean="0">
                <a:solidFill>
                  <a:srgbClr val="FFFFFF"/>
                </a:solidFill>
                <a:ea typeface="MS PGothic" pitchFamily="34" charset="-128"/>
                <a:cs typeface="Arial"/>
              </a:rPr>
              <a:t>Intel</a:t>
            </a:r>
            <a:r>
              <a:rPr lang="en-US" sz="1200" b="1" baseline="30000" dirty="0" smtClean="0">
                <a:solidFill>
                  <a:srgbClr val="FFFFFF"/>
                </a:solidFill>
                <a:ea typeface="MS PGothic" pitchFamily="34" charset="-128"/>
                <a:cs typeface="Arial"/>
              </a:rPr>
              <a:t>®</a:t>
            </a:r>
            <a:r>
              <a:rPr lang="en-US" sz="1200" b="1" dirty="0" smtClean="0">
                <a:solidFill>
                  <a:srgbClr val="FFFFFF"/>
                </a:solidFill>
                <a:ea typeface="MS PGothic" pitchFamily="34" charset="-128"/>
                <a:cs typeface="Arial"/>
              </a:rPr>
              <a:t> C600 series chipset</a:t>
            </a:r>
          </a:p>
        </p:txBody>
      </p:sp>
      <p:sp>
        <p:nvSpPr>
          <p:cNvPr id="68" name="Rectangle 65"/>
          <p:cNvSpPr>
            <a:spLocks noChangeArrowheads="1"/>
          </p:cNvSpPr>
          <p:nvPr/>
        </p:nvSpPr>
        <p:spPr bwMode="gray">
          <a:xfrm>
            <a:off x="1783083" y="1424250"/>
            <a:ext cx="2484118" cy="459031"/>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46075" indent="111125"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p>
          <a:p>
            <a:pPr marL="346075" indent="111125" algn="ctr" eaLnBrk="0" hangingPunct="0"/>
            <a:r>
              <a:rPr lang="en-US" sz="1200" b="1" dirty="0" smtClean="0">
                <a:solidFill>
                  <a:srgbClr val="FFFFFF"/>
                </a:solidFill>
                <a:ea typeface="MS PGothic" pitchFamily="34" charset="-128"/>
              </a:rPr>
              <a:t>E5-2600 product family</a:t>
            </a:r>
          </a:p>
        </p:txBody>
      </p:sp>
      <p:sp>
        <p:nvSpPr>
          <p:cNvPr id="69" name="TextBox 68"/>
          <p:cNvSpPr txBox="1"/>
          <p:nvPr/>
        </p:nvSpPr>
        <p:spPr>
          <a:xfrm>
            <a:off x="1848976" y="1087566"/>
            <a:ext cx="6531420" cy="337124"/>
          </a:xfrm>
          <a:prstGeom prst="rect">
            <a:avLst/>
          </a:prstGeom>
          <a:noFill/>
        </p:spPr>
        <p:txBody>
          <a:bodyPr wrap="square" rtlCol="0" anchor="ctr" anchorCtr="0">
            <a:noAutofit/>
          </a:bodyPr>
          <a:lstStyle/>
          <a:p>
            <a:pPr algn="ctr" eaLnBrk="0" hangingPunct="0"/>
            <a:r>
              <a:rPr lang="en-US" sz="1400" b="1" dirty="0" err="1" smtClean="0">
                <a:solidFill>
                  <a:srgbClr val="FFFFFF"/>
                </a:solidFill>
                <a:ea typeface="MS PGothic" pitchFamily="34" charset="-128"/>
              </a:rPr>
              <a:t>Romley</a:t>
            </a:r>
            <a:r>
              <a:rPr lang="en-US" sz="1400" b="1" dirty="0" smtClean="0">
                <a:solidFill>
                  <a:srgbClr val="FFFFFF"/>
                </a:solidFill>
                <a:ea typeface="MS PGothic" pitchFamily="34" charset="-128"/>
              </a:rPr>
              <a:t> Platform</a:t>
            </a:r>
          </a:p>
        </p:txBody>
      </p:sp>
      <p:sp>
        <p:nvSpPr>
          <p:cNvPr id="73" name="TextBox 72"/>
          <p:cNvSpPr txBox="1"/>
          <p:nvPr/>
        </p:nvSpPr>
        <p:spPr>
          <a:xfrm>
            <a:off x="1841804" y="2280088"/>
            <a:ext cx="6538272" cy="305522"/>
          </a:xfrm>
          <a:prstGeom prst="rect">
            <a:avLst/>
          </a:prstGeom>
          <a:noFill/>
        </p:spPr>
        <p:txBody>
          <a:bodyPr wrap="square" rtlCol="0" anchor="ctr" anchorCtr="0">
            <a:noAutofit/>
          </a:bodyPr>
          <a:lstStyle/>
          <a:p>
            <a:pPr algn="ctr" eaLnBrk="0" hangingPunct="0">
              <a:lnSpc>
                <a:spcPct val="80000"/>
              </a:lnSpc>
            </a:pPr>
            <a:r>
              <a:rPr lang="en-US" sz="1400" b="1" dirty="0" err="1" smtClean="0">
                <a:solidFill>
                  <a:srgbClr val="FFFFFF"/>
                </a:solidFill>
                <a:ea typeface="MS PGothic" pitchFamily="34" charset="-128"/>
              </a:rPr>
              <a:t>Romley</a:t>
            </a:r>
            <a:r>
              <a:rPr lang="en-US" sz="1400" b="1" dirty="0" smtClean="0">
                <a:solidFill>
                  <a:srgbClr val="FFFFFF"/>
                </a:solidFill>
                <a:ea typeface="MS PGothic" pitchFamily="34" charset="-128"/>
              </a:rPr>
              <a:t> Platform</a:t>
            </a:r>
            <a:endParaRPr lang="en-US" sz="1400" b="1" dirty="0">
              <a:solidFill>
                <a:srgbClr val="FFFFFF"/>
              </a:solidFill>
              <a:ea typeface="MS PGothic" pitchFamily="34" charset="-128"/>
            </a:endParaRPr>
          </a:p>
        </p:txBody>
      </p:sp>
      <p:pic>
        <p:nvPicPr>
          <p:cNvPr id="50" name="Picture 3"/>
          <p:cNvPicPr>
            <a:picLocks noChangeAspect="1" noChangeArrowheads="1"/>
          </p:cNvPicPr>
          <p:nvPr/>
        </p:nvPicPr>
        <p:blipFill>
          <a:blip r:embed="rId3" cstate="print"/>
          <a:srcRect/>
          <a:stretch>
            <a:fillRect/>
          </a:stretch>
        </p:blipFill>
        <p:spPr bwMode="auto">
          <a:xfrm>
            <a:off x="861639" y="1736787"/>
            <a:ext cx="520861" cy="292984"/>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49" name="TextBox 68"/>
          <p:cNvSpPr txBox="1">
            <a:spLocks noChangeArrowheads="1"/>
          </p:cNvSpPr>
          <p:nvPr/>
        </p:nvSpPr>
        <p:spPr bwMode="white">
          <a:xfrm>
            <a:off x="1884967" y="3031367"/>
            <a:ext cx="6497035" cy="390490"/>
          </a:xfrm>
          <a:prstGeom prst="rect">
            <a:avLst/>
          </a:prstGeom>
          <a:noFill/>
          <a:ln w="9525">
            <a:noFill/>
            <a:miter lim="800000"/>
            <a:headEnd/>
            <a:tailEnd/>
          </a:ln>
        </p:spPr>
        <p:txBody>
          <a:bodyPr wrap="square" anchor="ctr" anchorCtr="0">
            <a:noAutofit/>
          </a:bodyPr>
          <a:lstStyle/>
          <a:p>
            <a:pPr algn="ctr">
              <a:lnSpc>
                <a:spcPct val="80000"/>
              </a:lnSpc>
              <a:spcBef>
                <a:spcPct val="100000"/>
              </a:spcBef>
              <a:tabLst>
                <a:tab pos="2800350" algn="l"/>
              </a:tabLst>
              <a:defRPr/>
            </a:pPr>
            <a:r>
              <a:rPr lang="en-US" sz="1200" b="1" dirty="0" smtClean="0">
                <a:solidFill>
                  <a:srgbClr val="FFFFFF"/>
                </a:solidFill>
                <a:ea typeface="MS PGothic" pitchFamily="34" charset="-128"/>
                <a:cs typeface="Arial"/>
              </a:rPr>
              <a:t>Intel</a:t>
            </a:r>
            <a:r>
              <a:rPr lang="en-US" sz="1200" b="1" baseline="30000" dirty="0" smtClean="0">
                <a:solidFill>
                  <a:srgbClr val="FFFFFF"/>
                </a:solidFill>
                <a:ea typeface="MS PGothic" pitchFamily="34" charset="-128"/>
                <a:cs typeface="Arial"/>
              </a:rPr>
              <a:t>®</a:t>
            </a:r>
            <a:r>
              <a:rPr lang="en-US" sz="1200" b="1" dirty="0" smtClean="0">
                <a:solidFill>
                  <a:srgbClr val="FFFFFF"/>
                </a:solidFill>
                <a:ea typeface="MS PGothic" pitchFamily="34" charset="-128"/>
                <a:cs typeface="Arial"/>
              </a:rPr>
              <a:t> C600 series chipset</a:t>
            </a:r>
          </a:p>
        </p:txBody>
      </p:sp>
      <p:sp>
        <p:nvSpPr>
          <p:cNvPr id="47" name="Rectangle 22"/>
          <p:cNvSpPr>
            <a:spLocks noChangeArrowheads="1"/>
          </p:cNvSpPr>
          <p:nvPr/>
        </p:nvSpPr>
        <p:spPr bwMode="auto">
          <a:xfrm>
            <a:off x="4732019" y="631951"/>
            <a:ext cx="768159" cy="289310"/>
          </a:xfrm>
          <a:prstGeom prst="rect">
            <a:avLst/>
          </a:prstGeom>
          <a:noFill/>
          <a:ln w="19050">
            <a:noFill/>
            <a:miter lim="800000"/>
            <a:headEnd/>
            <a:tailEnd/>
          </a:ln>
        </p:spPr>
        <p:txBody>
          <a:bodyPr wrap="none">
            <a:spAutoFit/>
          </a:bodyPr>
          <a:lstStyle/>
          <a:p>
            <a:pPr algn="ctr" rtl="0" eaLnBrk="0" fontAlgn="base" hangingPunct="0">
              <a:lnSpc>
                <a:spcPct val="80000"/>
              </a:lnSpc>
              <a:spcBef>
                <a:spcPct val="50000"/>
              </a:spcBef>
              <a:spcAft>
                <a:spcPct val="0"/>
              </a:spcAft>
            </a:pPr>
            <a:r>
              <a:rPr lang="en-US" sz="1600" b="1" kern="1200" dirty="0" smtClean="0">
                <a:solidFill>
                  <a:schemeClr val="bg1"/>
                </a:solidFill>
                <a:latin typeface="Verdana" pitchFamily="34" charset="0"/>
                <a:ea typeface="+mn-ea"/>
                <a:cs typeface="+mn-cs"/>
              </a:rPr>
              <a:t>2013</a:t>
            </a:r>
            <a:endParaRPr lang="en-US" sz="1600" b="1" kern="1200" dirty="0">
              <a:solidFill>
                <a:schemeClr val="bg1"/>
              </a:solidFill>
              <a:latin typeface="Verdana" pitchFamily="34" charset="0"/>
              <a:ea typeface="+mn-ea"/>
              <a:cs typeface="+mn-cs"/>
            </a:endParaRPr>
          </a:p>
        </p:txBody>
      </p:sp>
      <p:sp>
        <p:nvSpPr>
          <p:cNvPr id="51" name="Rounded Rectangle 50"/>
          <p:cNvSpPr/>
          <p:nvPr/>
        </p:nvSpPr>
        <p:spPr bwMode="gray">
          <a:xfrm>
            <a:off x="459782" y="3499090"/>
            <a:ext cx="3807420" cy="1117766"/>
          </a:xfrm>
          <a:prstGeom prst="roundRect">
            <a:avLst>
              <a:gd name="adj" fmla="val 12193"/>
            </a:avLst>
          </a:prstGeom>
          <a:gradFill flip="none" rotWithShape="1">
            <a:gsLst>
              <a:gs pos="0">
                <a:srgbClr val="A7014C">
                  <a:shade val="30000"/>
                  <a:satMod val="115000"/>
                </a:srgbClr>
              </a:gs>
              <a:gs pos="50000">
                <a:srgbClr val="A7014C">
                  <a:shade val="67500"/>
                  <a:satMod val="115000"/>
                </a:srgbClr>
              </a:gs>
              <a:gs pos="100000">
                <a:srgbClr val="A7014C">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52" name="TextBox 68"/>
          <p:cNvSpPr txBox="1">
            <a:spLocks noChangeArrowheads="1"/>
          </p:cNvSpPr>
          <p:nvPr/>
        </p:nvSpPr>
        <p:spPr bwMode="white">
          <a:xfrm>
            <a:off x="1774197" y="4226068"/>
            <a:ext cx="2161536" cy="320461"/>
          </a:xfrm>
          <a:prstGeom prst="rect">
            <a:avLst/>
          </a:prstGeom>
          <a:noFill/>
          <a:ln w="9525">
            <a:noFill/>
            <a:miter lim="800000"/>
            <a:headEnd/>
            <a:tailEnd/>
          </a:ln>
        </p:spPr>
        <p:txBody>
          <a:bodyPr wrap="square">
            <a:noAutofit/>
          </a:bodyPr>
          <a:lstStyle/>
          <a:p>
            <a:pPr algn="ctr" eaLnBrk="0" hangingPunct="0">
              <a:spcBef>
                <a:spcPts val="0"/>
              </a:spcBef>
              <a:tabLst>
                <a:tab pos="1709738" algn="l"/>
                <a:tab pos="2517775" algn="l"/>
              </a:tabLst>
            </a:pPr>
            <a:r>
              <a:rPr lang="en-US" sz="1200" b="1" dirty="0" smtClean="0">
                <a:solidFill>
                  <a:schemeClr val="bg1"/>
                </a:solidFill>
              </a:rPr>
              <a:t>Intel</a:t>
            </a:r>
            <a:r>
              <a:rPr lang="en-US" sz="1200" b="1" baseline="30000" dirty="0" smtClean="0">
                <a:solidFill>
                  <a:schemeClr val="bg1"/>
                </a:solidFill>
              </a:rPr>
              <a:t>®</a:t>
            </a:r>
            <a:r>
              <a:rPr lang="en-US" sz="1200" b="1" dirty="0" smtClean="0">
                <a:solidFill>
                  <a:schemeClr val="bg1"/>
                </a:solidFill>
              </a:rPr>
              <a:t> C216 chipset</a:t>
            </a:r>
          </a:p>
          <a:p>
            <a:pPr algn="ctr" eaLnBrk="0" hangingPunct="0">
              <a:spcBef>
                <a:spcPts val="0"/>
              </a:spcBef>
              <a:tabLst>
                <a:tab pos="1709738" algn="l"/>
                <a:tab pos="2517775" algn="l"/>
              </a:tabLst>
            </a:pPr>
            <a:endParaRPr lang="en-US" sz="1100" b="1" dirty="0" smtClean="0">
              <a:solidFill>
                <a:schemeClr val="bg1"/>
              </a:solidFill>
            </a:endParaRPr>
          </a:p>
        </p:txBody>
      </p:sp>
      <p:sp>
        <p:nvSpPr>
          <p:cNvPr id="53" name="Text Box 12"/>
          <p:cNvSpPr txBox="1">
            <a:spLocks noChangeArrowheads="1"/>
          </p:cNvSpPr>
          <p:nvPr/>
        </p:nvSpPr>
        <p:spPr bwMode="gray">
          <a:xfrm>
            <a:off x="459782" y="3756906"/>
            <a:ext cx="1272473" cy="295466"/>
          </a:xfrm>
          <a:prstGeom prst="rect">
            <a:avLst/>
          </a:prstGeom>
          <a:noFill/>
          <a:ln w="50800" algn="ctr">
            <a:noFill/>
            <a:miter lim="800000"/>
            <a:headEnd/>
            <a:tailEnd/>
          </a:ln>
        </p:spPr>
        <p:txBody>
          <a:bodyPr wrap="square" lIns="0" tIns="0" rIns="0" bIns="0">
            <a:noAutofit/>
          </a:bodyPr>
          <a:lstStyle/>
          <a:p>
            <a:pPr algn="ctr" eaLnBrk="0" hangingPunct="0">
              <a:lnSpc>
                <a:spcPct val="80000"/>
              </a:lnSpc>
            </a:pPr>
            <a:r>
              <a:rPr lang="en-US" sz="1400" b="1" dirty="0" smtClean="0">
                <a:solidFill>
                  <a:schemeClr val="bg1"/>
                </a:solidFill>
              </a:rPr>
              <a:t>Entry</a:t>
            </a:r>
          </a:p>
          <a:p>
            <a:pPr algn="ctr" eaLnBrk="0" hangingPunct="0">
              <a:lnSpc>
                <a:spcPct val="80000"/>
              </a:lnSpc>
            </a:pPr>
            <a:r>
              <a:rPr lang="en-US" sz="1400" b="1" dirty="0" smtClean="0">
                <a:solidFill>
                  <a:schemeClr val="bg1"/>
                </a:solidFill>
              </a:rPr>
              <a:t>Workstation</a:t>
            </a:r>
          </a:p>
          <a:p>
            <a:pPr algn="ctr" eaLnBrk="0" hangingPunct="0">
              <a:lnSpc>
                <a:spcPct val="80000"/>
              </a:lnSpc>
            </a:pPr>
            <a:r>
              <a:rPr lang="en-US" sz="1400" b="1" dirty="0" smtClean="0">
                <a:solidFill>
                  <a:schemeClr val="bg1"/>
                </a:solidFill>
              </a:rPr>
              <a:t> 1 socket</a:t>
            </a:r>
            <a:endParaRPr lang="en-US" sz="1400" b="1" dirty="0">
              <a:solidFill>
                <a:schemeClr val="bg1"/>
              </a:solidFill>
            </a:endParaRPr>
          </a:p>
        </p:txBody>
      </p:sp>
      <p:sp>
        <p:nvSpPr>
          <p:cNvPr id="54" name="Rectangle 65"/>
          <p:cNvSpPr>
            <a:spLocks noChangeArrowheads="1"/>
          </p:cNvSpPr>
          <p:nvPr/>
        </p:nvSpPr>
        <p:spPr bwMode="gray">
          <a:xfrm>
            <a:off x="1791526" y="3794663"/>
            <a:ext cx="2475675" cy="419109"/>
          </a:xfrm>
          <a:prstGeom prst="rect">
            <a:avLst/>
          </a:prstGeom>
          <a:solidFill>
            <a:schemeClr val="accent3">
              <a:lumMod val="50000"/>
            </a:schemeClr>
          </a:solidFill>
          <a:ln w="9525" algn="ctr">
            <a:noFill/>
            <a:miter lim="800000"/>
            <a:headEnd/>
            <a:tailEnd/>
          </a:ln>
        </p:spPr>
        <p:txBody>
          <a:bodyPr anchor="ctr">
            <a:noAutofit/>
          </a:bodyPr>
          <a:lstStyle/>
          <a:p>
            <a:pPr algn="ctr" eaLnBrk="0" hangingPunct="0">
              <a:lnSpc>
                <a:spcPct val="90000"/>
              </a:lnSpc>
              <a:spcBef>
                <a:spcPts val="0"/>
              </a:spcBef>
              <a:tabLst>
                <a:tab pos="1709738" algn="l"/>
                <a:tab pos="2517775" algn="l"/>
              </a:tabLst>
            </a:pPr>
            <a:r>
              <a:rPr lang="en-US" sz="1200" b="1" dirty="0" smtClean="0">
                <a:solidFill>
                  <a:srgbClr val="F2F2F2"/>
                </a:solidFill>
              </a:rPr>
              <a:t>Intel</a:t>
            </a:r>
            <a:r>
              <a:rPr lang="en-US" sz="1200" b="1" baseline="30000" dirty="0" smtClean="0">
                <a:solidFill>
                  <a:srgbClr val="F2F2F2"/>
                </a:solidFill>
              </a:rPr>
              <a:t>®</a:t>
            </a:r>
            <a:r>
              <a:rPr lang="en-US" sz="1200" b="1" dirty="0" smtClean="0">
                <a:solidFill>
                  <a:srgbClr val="F2F2F2"/>
                </a:solidFill>
              </a:rPr>
              <a:t> Xeon</a:t>
            </a:r>
            <a:r>
              <a:rPr lang="en-US" sz="1200" b="1" baseline="30000" dirty="0" smtClean="0">
                <a:solidFill>
                  <a:srgbClr val="F2F2F2"/>
                </a:solidFill>
              </a:rPr>
              <a:t>®</a:t>
            </a:r>
            <a:r>
              <a:rPr lang="en-US" sz="1200" b="1" dirty="0" smtClean="0">
                <a:solidFill>
                  <a:srgbClr val="F2F2F2"/>
                </a:solidFill>
              </a:rPr>
              <a:t> processor </a:t>
            </a:r>
          </a:p>
          <a:p>
            <a:pPr algn="ctr" eaLnBrk="0" hangingPunct="0">
              <a:lnSpc>
                <a:spcPct val="90000"/>
              </a:lnSpc>
              <a:spcBef>
                <a:spcPts val="0"/>
              </a:spcBef>
              <a:tabLst>
                <a:tab pos="1709738" algn="l"/>
                <a:tab pos="2517775" algn="l"/>
              </a:tabLst>
            </a:pPr>
            <a:r>
              <a:rPr lang="en-US" sz="1200" b="1" dirty="0" smtClean="0">
                <a:solidFill>
                  <a:srgbClr val="F2F2F2"/>
                </a:solidFill>
              </a:rPr>
              <a:t>E3-1200 v2 product family</a:t>
            </a:r>
          </a:p>
        </p:txBody>
      </p:sp>
      <p:sp>
        <p:nvSpPr>
          <p:cNvPr id="55" name="TextBox 54"/>
          <p:cNvSpPr txBox="1"/>
          <p:nvPr/>
        </p:nvSpPr>
        <p:spPr>
          <a:xfrm>
            <a:off x="1757569" y="3508769"/>
            <a:ext cx="2178164" cy="240957"/>
          </a:xfrm>
          <a:prstGeom prst="rect">
            <a:avLst/>
          </a:prstGeom>
          <a:noFill/>
        </p:spPr>
        <p:txBody>
          <a:bodyPr wrap="square" rtlCol="0" anchor="ctr" anchorCtr="0">
            <a:noAutofit/>
          </a:bodyPr>
          <a:lstStyle/>
          <a:p>
            <a:pPr algn="ctr" eaLnBrk="0" hangingPunct="0"/>
            <a:r>
              <a:rPr lang="en-US" sz="1400" b="1" dirty="0" err="1" smtClean="0">
                <a:solidFill>
                  <a:srgbClr val="FFFFFF"/>
                </a:solidFill>
                <a:ea typeface="MS PGothic" pitchFamily="34" charset="-128"/>
              </a:rPr>
              <a:t>Carlow</a:t>
            </a:r>
            <a:r>
              <a:rPr lang="en-US" sz="1400" b="1" dirty="0" smtClean="0">
                <a:solidFill>
                  <a:srgbClr val="FFFFFF"/>
                </a:solidFill>
                <a:ea typeface="MS PGothic" pitchFamily="34" charset="-128"/>
              </a:rPr>
              <a:t> Platform </a:t>
            </a:r>
          </a:p>
        </p:txBody>
      </p:sp>
      <p:pic>
        <p:nvPicPr>
          <p:cNvPr id="58" name="Picture 3"/>
          <p:cNvPicPr>
            <a:picLocks noChangeAspect="1" noChangeArrowheads="1"/>
          </p:cNvPicPr>
          <p:nvPr/>
        </p:nvPicPr>
        <p:blipFill>
          <a:blip r:embed="rId3" cstate="print"/>
          <a:srcRect/>
          <a:stretch>
            <a:fillRect/>
          </a:stretch>
        </p:blipFill>
        <p:spPr bwMode="auto">
          <a:xfrm>
            <a:off x="861639" y="4150710"/>
            <a:ext cx="520861" cy="292984"/>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60" name="Rectangle 65"/>
          <p:cNvSpPr>
            <a:spLocks noChangeArrowheads="1"/>
          </p:cNvSpPr>
          <p:nvPr/>
        </p:nvSpPr>
        <p:spPr bwMode="gray">
          <a:xfrm>
            <a:off x="4343400" y="1424250"/>
            <a:ext cx="4267200" cy="459031"/>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46075" indent="111125"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p>
          <a:p>
            <a:pPr marL="346075" indent="111125" algn="ctr" eaLnBrk="0" hangingPunct="0"/>
            <a:r>
              <a:rPr lang="en-US" sz="1200" b="1" dirty="0" smtClean="0">
                <a:solidFill>
                  <a:srgbClr val="FFFFFF"/>
                </a:solidFill>
                <a:ea typeface="MS PGothic" pitchFamily="34" charset="-128"/>
              </a:rPr>
              <a:t>E5-2600 v2 product family</a:t>
            </a:r>
          </a:p>
        </p:txBody>
      </p:sp>
      <p:sp>
        <p:nvSpPr>
          <p:cNvPr id="61" name="Rectangle 65"/>
          <p:cNvSpPr>
            <a:spLocks noChangeArrowheads="1"/>
          </p:cNvSpPr>
          <p:nvPr/>
        </p:nvSpPr>
        <p:spPr bwMode="gray">
          <a:xfrm>
            <a:off x="4343403" y="2621581"/>
            <a:ext cx="4267199" cy="459031"/>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46075" indent="111125"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p>
          <a:p>
            <a:pPr marL="346075" indent="111125" algn="ctr" eaLnBrk="0" hangingPunct="0"/>
            <a:r>
              <a:rPr lang="en-US" sz="1200" b="1" dirty="0" smtClean="0">
                <a:solidFill>
                  <a:srgbClr val="FFFFFF"/>
                </a:solidFill>
                <a:ea typeface="MS PGothic" pitchFamily="34" charset="-128"/>
              </a:rPr>
              <a:t>E5-1600 v2 product family</a:t>
            </a:r>
          </a:p>
        </p:txBody>
      </p:sp>
      <p:sp>
        <p:nvSpPr>
          <p:cNvPr id="62" name="Rectangle 65"/>
          <p:cNvSpPr>
            <a:spLocks noChangeArrowheads="1"/>
          </p:cNvSpPr>
          <p:nvPr/>
        </p:nvSpPr>
        <p:spPr bwMode="gray">
          <a:xfrm>
            <a:off x="1786316" y="2621581"/>
            <a:ext cx="2480886" cy="459031"/>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marL="346075" indent="111125" algn="ctr" eaLnBrk="0" hangingPunct="0"/>
            <a:r>
              <a:rPr lang="en-US" sz="1200" b="1" dirty="0" smtClean="0">
                <a:solidFill>
                  <a:srgbClr val="FFFFFF"/>
                </a:solidFill>
                <a:ea typeface="MS PGothic" pitchFamily="34" charset="-128"/>
              </a:rPr>
              <a:t>Intel</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Xeon</a:t>
            </a:r>
            <a:r>
              <a:rPr lang="en-US" sz="1200" b="1" baseline="30000" dirty="0" smtClean="0">
                <a:solidFill>
                  <a:srgbClr val="FFFFFF"/>
                </a:solidFill>
                <a:ea typeface="MS PGothic" pitchFamily="34" charset="-128"/>
              </a:rPr>
              <a:t>®</a:t>
            </a:r>
            <a:r>
              <a:rPr lang="en-US" sz="1200" b="1" dirty="0" smtClean="0">
                <a:solidFill>
                  <a:srgbClr val="FFFFFF"/>
                </a:solidFill>
                <a:ea typeface="MS PGothic" pitchFamily="34" charset="-128"/>
              </a:rPr>
              <a:t> processor </a:t>
            </a:r>
            <a:endParaRPr lang="en-US" sz="1200" b="1" dirty="0">
              <a:solidFill>
                <a:srgbClr val="FFFFFF"/>
              </a:solidFill>
              <a:ea typeface="MS PGothic" pitchFamily="34" charset="-128"/>
            </a:endParaRPr>
          </a:p>
          <a:p>
            <a:pPr marL="346075" indent="111125" algn="ctr" eaLnBrk="0" hangingPunct="0"/>
            <a:r>
              <a:rPr lang="en-US" sz="1200" b="1" dirty="0" smtClean="0">
                <a:solidFill>
                  <a:srgbClr val="FFFFFF"/>
                </a:solidFill>
                <a:ea typeface="MS PGothic" pitchFamily="34" charset="-128"/>
              </a:rPr>
              <a:t>E5-1600 product family</a:t>
            </a:r>
          </a:p>
        </p:txBody>
      </p:sp>
      <p:pic>
        <p:nvPicPr>
          <p:cNvPr id="34" name="Picture 3"/>
          <p:cNvPicPr>
            <a:picLocks noChangeAspect="1" noChangeArrowheads="1"/>
          </p:cNvPicPr>
          <p:nvPr/>
        </p:nvPicPr>
        <p:blipFill>
          <a:blip r:embed="rId3" cstate="print"/>
          <a:srcRect/>
          <a:stretch>
            <a:fillRect/>
          </a:stretch>
        </p:blipFill>
        <p:spPr bwMode="auto">
          <a:xfrm>
            <a:off x="861638" y="3000159"/>
            <a:ext cx="520861" cy="292984"/>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102405" name="Line 7"/>
          <p:cNvSpPr>
            <a:spLocks noChangeShapeType="1"/>
          </p:cNvSpPr>
          <p:nvPr/>
        </p:nvSpPr>
        <p:spPr bwMode="gray">
          <a:xfrm>
            <a:off x="1752601" y="1085851"/>
            <a:ext cx="0" cy="3531005"/>
          </a:xfrm>
          <a:prstGeom prst="line">
            <a:avLst/>
          </a:prstGeom>
          <a:noFill/>
          <a:ln w="28575">
            <a:solidFill>
              <a:schemeClr val="bg1">
                <a:alpha val="70195"/>
              </a:schemeClr>
            </a:solidFill>
            <a:round/>
            <a:headEnd/>
            <a:tailEnd/>
          </a:ln>
        </p:spPr>
        <p:txBody>
          <a:bodyPr wrap="square" anchor="ctr">
            <a:spAutoFit/>
          </a:bodyPr>
          <a:lstStyle/>
          <a:p>
            <a:pPr algn="ctr"/>
            <a:endParaRPr lang="en-US" b="1"/>
          </a:p>
        </p:txBody>
      </p:sp>
      <p:sp>
        <p:nvSpPr>
          <p:cNvPr id="35" name="Rounded Rectangle 34"/>
          <p:cNvSpPr/>
          <p:nvPr/>
        </p:nvSpPr>
        <p:spPr bwMode="gray">
          <a:xfrm>
            <a:off x="4343403" y="3511384"/>
            <a:ext cx="4164333" cy="1117766"/>
          </a:xfrm>
          <a:prstGeom prst="roundRect">
            <a:avLst/>
          </a:prstGeom>
          <a:gradFill flip="none" rotWithShape="1">
            <a:gsLst>
              <a:gs pos="0">
                <a:srgbClr val="A7014C">
                  <a:shade val="30000"/>
                  <a:satMod val="115000"/>
                </a:srgbClr>
              </a:gs>
              <a:gs pos="50000">
                <a:srgbClr val="A7014C">
                  <a:shade val="67500"/>
                  <a:satMod val="115000"/>
                </a:srgbClr>
              </a:gs>
              <a:gs pos="100000">
                <a:srgbClr val="A7014C">
                  <a:shade val="100000"/>
                  <a:satMod val="115000"/>
                </a:srgbClr>
              </a:gs>
            </a:gsLst>
            <a:lin ang="5400000" scaled="1"/>
            <a:tileRect/>
          </a:gradFill>
          <a:ln w="76200">
            <a:noFill/>
            <a:round/>
            <a:headEnd/>
            <a:tailEnd/>
          </a:ln>
        </p:spPr>
        <p:txBody>
          <a:bodyPr wrap="square" rtlCol="0" anchor="ctr">
            <a:noAutofit/>
          </a:bodyPr>
          <a:lstStyle/>
          <a:p>
            <a:pPr algn="ctr"/>
            <a:endParaRPr lang="en-US" b="1" dirty="0"/>
          </a:p>
        </p:txBody>
      </p:sp>
      <p:sp>
        <p:nvSpPr>
          <p:cNvPr id="36" name="TextBox 68"/>
          <p:cNvSpPr txBox="1">
            <a:spLocks noChangeArrowheads="1"/>
          </p:cNvSpPr>
          <p:nvPr/>
        </p:nvSpPr>
        <p:spPr bwMode="white">
          <a:xfrm>
            <a:off x="4041182" y="4308691"/>
            <a:ext cx="4645618" cy="320461"/>
          </a:xfrm>
          <a:prstGeom prst="rect">
            <a:avLst/>
          </a:prstGeom>
          <a:noFill/>
          <a:ln w="9525">
            <a:noFill/>
            <a:miter lim="800000"/>
            <a:headEnd/>
            <a:tailEnd/>
          </a:ln>
        </p:spPr>
        <p:txBody>
          <a:bodyPr wrap="square">
            <a:noAutofit/>
          </a:bodyPr>
          <a:lstStyle/>
          <a:p>
            <a:pPr algn="ctr" eaLnBrk="0" hangingPunct="0">
              <a:spcBef>
                <a:spcPts val="0"/>
              </a:spcBef>
              <a:tabLst>
                <a:tab pos="1709738" algn="l"/>
                <a:tab pos="2517775" algn="l"/>
              </a:tabLst>
            </a:pPr>
            <a:r>
              <a:rPr lang="en-US" sz="1200" b="1" dirty="0" smtClean="0">
                <a:solidFill>
                  <a:schemeClr val="bg1"/>
                </a:solidFill>
              </a:rPr>
              <a:t>Intel</a:t>
            </a:r>
            <a:r>
              <a:rPr lang="en-US" sz="1200" b="1" baseline="30000" dirty="0" smtClean="0">
                <a:solidFill>
                  <a:schemeClr val="bg1"/>
                </a:solidFill>
              </a:rPr>
              <a:t>®</a:t>
            </a:r>
            <a:r>
              <a:rPr lang="en-US" sz="1200" b="1" dirty="0" smtClean="0">
                <a:solidFill>
                  <a:schemeClr val="bg1"/>
                </a:solidFill>
              </a:rPr>
              <a:t> C220 series chipset</a:t>
            </a:r>
          </a:p>
          <a:p>
            <a:pPr algn="ctr" eaLnBrk="0" hangingPunct="0">
              <a:spcBef>
                <a:spcPts val="0"/>
              </a:spcBef>
              <a:tabLst>
                <a:tab pos="1709738" algn="l"/>
                <a:tab pos="2517775" algn="l"/>
              </a:tabLst>
            </a:pPr>
            <a:endParaRPr lang="en-US" sz="1200" b="1" dirty="0" smtClean="0">
              <a:solidFill>
                <a:schemeClr val="bg1"/>
              </a:solidFill>
            </a:endParaRPr>
          </a:p>
        </p:txBody>
      </p:sp>
      <p:sp>
        <p:nvSpPr>
          <p:cNvPr id="38" name="Rectangle 65"/>
          <p:cNvSpPr>
            <a:spLocks noChangeArrowheads="1"/>
          </p:cNvSpPr>
          <p:nvPr/>
        </p:nvSpPr>
        <p:spPr bwMode="gray">
          <a:xfrm>
            <a:off x="4343400" y="3806957"/>
            <a:ext cx="4164334" cy="419109"/>
          </a:xfrm>
          <a:prstGeom prst="rect">
            <a:avLst/>
          </a:prstGeom>
          <a:solidFill>
            <a:schemeClr val="accent3">
              <a:lumMod val="50000"/>
            </a:schemeClr>
          </a:solidFill>
          <a:ln w="9525" algn="ctr">
            <a:noFill/>
            <a:miter lim="800000"/>
            <a:headEnd/>
            <a:tailEnd/>
          </a:ln>
        </p:spPr>
        <p:txBody>
          <a:bodyPr anchor="ctr">
            <a:noAutofit/>
          </a:bodyPr>
          <a:lstStyle/>
          <a:p>
            <a:pPr algn="ctr" eaLnBrk="0" hangingPunct="0">
              <a:lnSpc>
                <a:spcPct val="90000"/>
              </a:lnSpc>
              <a:spcBef>
                <a:spcPts val="0"/>
              </a:spcBef>
              <a:tabLst>
                <a:tab pos="1709738" algn="l"/>
                <a:tab pos="2517775" algn="l"/>
              </a:tabLst>
            </a:pPr>
            <a:r>
              <a:rPr lang="en-US" sz="1200" b="1" dirty="0" smtClean="0">
                <a:solidFill>
                  <a:srgbClr val="F2F2F2"/>
                </a:solidFill>
              </a:rPr>
              <a:t>Intel</a:t>
            </a:r>
            <a:r>
              <a:rPr lang="en-US" sz="1200" b="1" baseline="30000" dirty="0" smtClean="0">
                <a:solidFill>
                  <a:srgbClr val="F2F2F2"/>
                </a:solidFill>
              </a:rPr>
              <a:t>®</a:t>
            </a:r>
            <a:r>
              <a:rPr lang="en-US" sz="1200" b="1" dirty="0" smtClean="0">
                <a:solidFill>
                  <a:srgbClr val="F2F2F2"/>
                </a:solidFill>
              </a:rPr>
              <a:t> Xeon</a:t>
            </a:r>
            <a:r>
              <a:rPr lang="en-US" sz="1200" b="1" baseline="30000" dirty="0" smtClean="0">
                <a:solidFill>
                  <a:srgbClr val="F2F2F2"/>
                </a:solidFill>
              </a:rPr>
              <a:t>®</a:t>
            </a:r>
            <a:r>
              <a:rPr lang="en-US" sz="1200" b="1" dirty="0" smtClean="0">
                <a:solidFill>
                  <a:srgbClr val="F2F2F2"/>
                </a:solidFill>
              </a:rPr>
              <a:t> processor </a:t>
            </a:r>
          </a:p>
          <a:p>
            <a:pPr algn="ctr" eaLnBrk="0" hangingPunct="0">
              <a:lnSpc>
                <a:spcPct val="90000"/>
              </a:lnSpc>
              <a:spcBef>
                <a:spcPts val="0"/>
              </a:spcBef>
              <a:tabLst>
                <a:tab pos="1709738" algn="l"/>
                <a:tab pos="2517775" algn="l"/>
              </a:tabLst>
            </a:pPr>
            <a:r>
              <a:rPr lang="en-US" sz="1200" b="1" dirty="0" smtClean="0">
                <a:solidFill>
                  <a:srgbClr val="F2F2F2"/>
                </a:solidFill>
              </a:rPr>
              <a:t>E3-1200 v3 product family</a:t>
            </a:r>
          </a:p>
        </p:txBody>
      </p:sp>
      <p:sp>
        <p:nvSpPr>
          <p:cNvPr id="41" name="TextBox 40"/>
          <p:cNvSpPr txBox="1"/>
          <p:nvPr/>
        </p:nvSpPr>
        <p:spPr>
          <a:xfrm>
            <a:off x="4041182" y="3521063"/>
            <a:ext cx="4645618" cy="240957"/>
          </a:xfrm>
          <a:prstGeom prst="rect">
            <a:avLst/>
          </a:prstGeom>
          <a:noFill/>
        </p:spPr>
        <p:txBody>
          <a:bodyPr wrap="square" rtlCol="0" anchor="ctr" anchorCtr="0">
            <a:noAutofit/>
          </a:bodyPr>
          <a:lstStyle/>
          <a:p>
            <a:pPr algn="ctr" eaLnBrk="0" hangingPunct="0"/>
            <a:r>
              <a:rPr lang="en-US" sz="1400" b="1" dirty="0" err="1" smtClean="0">
                <a:solidFill>
                  <a:srgbClr val="FFFFFF"/>
                </a:solidFill>
                <a:ea typeface="MS PGothic" pitchFamily="34" charset="-128"/>
              </a:rPr>
              <a:t>Denlow</a:t>
            </a:r>
            <a:r>
              <a:rPr lang="en-US" sz="1400" b="1" dirty="0" smtClean="0">
                <a:solidFill>
                  <a:srgbClr val="FFFFFF"/>
                </a:solidFill>
                <a:ea typeface="MS PGothic" pitchFamily="34" charset="-128"/>
              </a:rPr>
              <a:t> Platform </a:t>
            </a:r>
          </a:p>
        </p:txBody>
      </p:sp>
      <p:sp>
        <p:nvSpPr>
          <p:cNvPr id="43" name="Right Arrow 42"/>
          <p:cNvSpPr/>
          <p:nvPr/>
        </p:nvSpPr>
        <p:spPr bwMode="auto">
          <a:xfrm>
            <a:off x="1761084" y="470556"/>
            <a:ext cx="7007278"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Tree>
    <p:extLst>
      <p:ext uri="{BB962C8B-B14F-4D97-AF65-F5344CB8AC3E}">
        <p14:creationId xmlns:p14="http://schemas.microsoft.com/office/powerpoint/2010/main" val="100249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63" y="1372028"/>
            <a:ext cx="8504262" cy="3627914"/>
          </a:xfrm>
          <a:prstGeom prst="rect">
            <a:avLst/>
          </a:prstGeom>
        </p:spPr>
        <p:txBody>
          <a:bodyPr wrap="square" lIns="57147" tIns="28574" rIns="57147" bIns="28574">
            <a:spAutoFit/>
          </a:bodyPr>
          <a:lstStyle/>
          <a:p>
            <a:pPr>
              <a:defRPr/>
            </a:pPr>
            <a:r>
              <a:rPr lang="en-US" altLang="ja-JP" sz="1000" dirty="0">
                <a:solidFill>
                  <a:srgbClr val="004280"/>
                </a:solidFill>
                <a:latin typeface="Neo Sans Intel" pitchFamily="34" charset="0"/>
                <a:ea typeface="MS PGothic" pitchFamily="34" charset="-128"/>
              </a:rPr>
              <a:t>Today’s presentations contain forward-looking statements. All statements made that are not historical facts are subject to a number of risks and uncertainties, and actual results may differ materially. Please refer to </a:t>
            </a:r>
            <a:r>
              <a:rPr lang="en-US" sz="1000" dirty="0">
                <a:solidFill>
                  <a:srgbClr val="004280"/>
                </a:solidFill>
                <a:latin typeface="Neo Sans Intel" pitchFamily="34" charset="0"/>
              </a:rPr>
              <a:t>our most recent Earnings Release and our most recent Form 10-Q or 10-K filing for more information on the risk factors that could cause actual results to differ.</a:t>
            </a:r>
          </a:p>
          <a:p>
            <a:pPr>
              <a:defRPr/>
            </a:pPr>
            <a:endParaRPr lang="en-US" sz="1000" dirty="0">
              <a:solidFill>
                <a:srgbClr val="004280"/>
              </a:solidFill>
              <a:latin typeface="Neo Sans Intel" pitchFamily="34" charset="0"/>
            </a:endParaRPr>
          </a:p>
          <a:p>
            <a:pPr>
              <a:defRPr/>
            </a:pPr>
            <a:r>
              <a:rPr lang="en-US" sz="1000" dirty="0">
                <a:solidFill>
                  <a:srgbClr val="004280"/>
                </a:solidFill>
                <a:latin typeface="Neo Sans Intel" pitchFamily="34" charset="0"/>
              </a:rPr>
              <a:t>If we use any non-GAAP financial measures during the presentations, you will find on our website, intc.com, the required reconciliation to the most directly comparable GAAP financial measure.</a:t>
            </a:r>
          </a:p>
          <a:p>
            <a:pPr>
              <a:defRPr/>
            </a:pPr>
            <a:endParaRPr lang="en-US" sz="1000" dirty="0">
              <a:solidFill>
                <a:srgbClr val="004280"/>
              </a:solidFill>
              <a:latin typeface="Neo Sans Intel" pitchFamily="34" charset="0"/>
            </a:endParaRPr>
          </a:p>
          <a:p>
            <a:r>
              <a:rPr lang="en-US" sz="600" dirty="0">
                <a:solidFill>
                  <a:srgbClr val="004280"/>
                </a:solidFill>
                <a:latin typeface="Neo Sans Intel" pitchFamily="34" charset="0"/>
              </a:rPr>
              <a:t>INFORMATION IN THIS DOCUMENT IS PROVIDED “AS IS”. NO LICENSE, EXPRESS OR IMPLIED, BY ESTOPPEL OR OTHERWISE, TO ANY INTELLECTUAL PROPERTY RIGHTS IS GRANTED BY THIS DOCUMENT.  INTEL ASSUMES NO LIABILITY WHATSOEVER AND INTEL DISCLAIMS ANY EXPRESS OR IMPLIED WARRANTY, RELATING TO THIS INFORMATION INCLUDING LIABILITY OR WARRANTIES RELATING TO FITNESS FOR A PARTICULAR PURPOSE, MERCHANTABILITY, OR INFRINGEMENT OF ANY PATENT, COPYRIGHT OR OTHER INTELLECTUAL PROPERTY RIGHT.</a:t>
            </a:r>
          </a:p>
          <a:p>
            <a:endParaRPr lang="en-US" sz="1000" dirty="0">
              <a:solidFill>
                <a:srgbClr val="004280"/>
              </a:solidFill>
              <a:latin typeface="Neo Sans Intel" pitchFamily="34" charset="0"/>
            </a:endParaRPr>
          </a:p>
          <a:p>
            <a:r>
              <a:rPr lang="en-US" sz="600" dirty="0">
                <a:solidFill>
                  <a:srgbClr val="004280"/>
                </a:solidFill>
                <a:latin typeface="Neo Sans Intel" pitchFamily="34" charset="0"/>
              </a:rPr>
              <a:t>Software and workloads used in performance tests may have been optimized for performance only on Intel microprocessors.  Performance tests, such as </a:t>
            </a:r>
            <a:r>
              <a:rPr lang="en-US" sz="600" dirty="0" err="1">
                <a:solidFill>
                  <a:srgbClr val="004280"/>
                </a:solidFill>
                <a:latin typeface="Neo Sans Intel" pitchFamily="34" charset="0"/>
              </a:rPr>
              <a:t>SYSmark</a:t>
            </a:r>
            <a:r>
              <a:rPr lang="en-US" sz="600" dirty="0">
                <a:solidFill>
                  <a:srgbClr val="004280"/>
                </a:solidFill>
                <a:latin typeface="Neo Sans Intel" pitchFamily="34" charset="0"/>
              </a:rPr>
              <a:t> and </a:t>
            </a:r>
            <a:r>
              <a:rPr lang="en-US" sz="600" dirty="0" err="1">
                <a:solidFill>
                  <a:srgbClr val="004280"/>
                </a:solidFill>
                <a:latin typeface="Neo Sans Intel" pitchFamily="34" charset="0"/>
              </a:rPr>
              <a:t>MobileMark</a:t>
            </a:r>
            <a:r>
              <a:rPr lang="en-US" sz="600" dirty="0">
                <a:solidFill>
                  <a:srgbClr val="004280"/>
                </a:solidFill>
                <a:latin typeface="Neo Sans Intel" pitchFamily="34"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a:t>
            </a:r>
          </a:p>
          <a:p>
            <a:endParaRPr lang="en-US" sz="1000" dirty="0">
              <a:solidFill>
                <a:srgbClr val="004280"/>
              </a:solidFill>
              <a:latin typeface="Neo Sans Intel" pitchFamily="34" charset="0"/>
            </a:endParaRPr>
          </a:p>
          <a:p>
            <a:r>
              <a:rPr lang="en-US" sz="600" dirty="0">
                <a:solidFill>
                  <a:srgbClr val="004280"/>
                </a:solidFill>
                <a:latin typeface="Neo Sans Intel" pitchFamily="34" charset="0"/>
              </a:rPr>
              <a:t>Intel product plans in this presentation do not constitute Intel plan of record product roadmaps. Please contact your Intel representative to obtain Intel's current plan of record product roadmaps. </a:t>
            </a:r>
          </a:p>
          <a:p>
            <a:endParaRPr lang="en-US" sz="1000" dirty="0">
              <a:solidFill>
                <a:srgbClr val="004280"/>
              </a:solidFill>
              <a:latin typeface="Neo Sans Intel" pitchFamily="34" charset="0"/>
            </a:endParaRPr>
          </a:p>
          <a:p>
            <a:r>
              <a:rPr lang="en-US" sz="1000" dirty="0">
                <a:solidFill>
                  <a:srgbClr val="004280"/>
                </a:solidFill>
                <a:latin typeface="Neo Sans Intel" pitchFamily="34" charset="0"/>
              </a:rPr>
              <a:t>Intel's compilers may or may not optimize to the same degree for non-Intel microprocessors for optimizations that are not unique to Intel microprocessors. These optimizations include SSE2, SSE3, and SSE3 instruction sets and other optimizations. Intel does not guarantee the availability, functionality, or effectiveness of any optimization on microprocessors not manufactured by Intel. </a:t>
            </a:r>
            <a:br>
              <a:rPr lang="en-US" sz="1000" dirty="0">
                <a:solidFill>
                  <a:srgbClr val="004280"/>
                </a:solidFill>
                <a:latin typeface="Neo Sans Intel" pitchFamily="34" charset="0"/>
              </a:rPr>
            </a:br>
            <a:r>
              <a:rPr lang="en-US" sz="1000" dirty="0">
                <a:solidFill>
                  <a:srgbClr val="004280"/>
                </a:solidFill>
                <a:latin typeface="Neo Sans Intel" pitchFamily="34" charset="0"/>
              </a:rPr>
              <a:t/>
            </a:r>
            <a:br>
              <a:rPr lang="en-US" sz="1000" dirty="0">
                <a:solidFill>
                  <a:srgbClr val="004280"/>
                </a:solidFill>
                <a:latin typeface="Neo Sans Intel" pitchFamily="34" charset="0"/>
              </a:rPr>
            </a:br>
            <a:r>
              <a:rPr lang="en-US" sz="1000" dirty="0">
                <a:solidFill>
                  <a:srgbClr val="004280"/>
                </a:solidFill>
                <a:latin typeface="Neo Sans Intel" pitchFamily="34" charset="0"/>
              </a:rPr>
              <a:t>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a:t>
            </a:r>
            <a:br>
              <a:rPr lang="en-US" sz="1000" dirty="0">
                <a:solidFill>
                  <a:srgbClr val="004280"/>
                </a:solidFill>
                <a:latin typeface="Neo Sans Intel" pitchFamily="34" charset="0"/>
              </a:rPr>
            </a:br>
            <a:r>
              <a:rPr lang="en-US" sz="1000" dirty="0">
                <a:solidFill>
                  <a:srgbClr val="004280"/>
                </a:solidFill>
                <a:latin typeface="Neo Sans Intel" pitchFamily="34" charset="0"/>
              </a:rPr>
              <a:t/>
            </a:r>
            <a:br>
              <a:rPr lang="en-US" sz="1000" dirty="0">
                <a:solidFill>
                  <a:srgbClr val="004280"/>
                </a:solidFill>
                <a:latin typeface="Neo Sans Intel" pitchFamily="34" charset="0"/>
              </a:rPr>
            </a:br>
            <a:r>
              <a:rPr lang="en-US" sz="1000" dirty="0">
                <a:solidFill>
                  <a:srgbClr val="004280"/>
                </a:solidFill>
                <a:latin typeface="Neo Sans Intel" pitchFamily="34" charset="0"/>
              </a:rPr>
              <a:t>Notice revision #20110804</a:t>
            </a:r>
          </a:p>
        </p:txBody>
      </p:sp>
      <p:sp>
        <p:nvSpPr>
          <p:cNvPr id="2" name="Title 1"/>
          <p:cNvSpPr>
            <a:spLocks noGrp="1"/>
          </p:cNvSpPr>
          <p:nvPr>
            <p:ph type="title"/>
          </p:nvPr>
        </p:nvSpPr>
        <p:spPr/>
        <p:txBody>
          <a:bodyPr/>
          <a:lstStyle/>
          <a:p>
            <a:r>
              <a:rPr lang="en-US" smtClean="0"/>
              <a:t>Legal Information</a:t>
            </a:r>
            <a:endParaRPr lang="en-GB" dirty="0"/>
          </a:p>
        </p:txBody>
      </p:sp>
    </p:spTree>
    <p:extLst>
      <p:ext uri="{BB962C8B-B14F-4D97-AF65-F5344CB8AC3E}">
        <p14:creationId xmlns:p14="http://schemas.microsoft.com/office/powerpoint/2010/main" val="101950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bwMode="gray">
          <a:xfrm>
            <a:off x="4419599" y="914400"/>
            <a:ext cx="4073056" cy="1142068"/>
          </a:xfrm>
          <a:prstGeom prst="roundRect">
            <a:avLst/>
          </a:prstGeom>
          <a:gradFill flip="none" rotWithShape="1">
            <a:gsLst>
              <a:gs pos="0">
                <a:srgbClr val="A50021">
                  <a:shade val="30000"/>
                  <a:satMod val="115000"/>
                </a:srgbClr>
              </a:gs>
              <a:gs pos="50000">
                <a:srgbClr val="A50021">
                  <a:shade val="67500"/>
                  <a:satMod val="115000"/>
                </a:srgbClr>
              </a:gs>
              <a:gs pos="100000">
                <a:srgbClr val="A50021">
                  <a:shade val="100000"/>
                  <a:satMod val="115000"/>
                </a:srgbClr>
              </a:gs>
            </a:gsLst>
            <a:lin ang="5400000" scaled="1"/>
            <a:tileRect/>
          </a:gradFill>
          <a:ln w="76200">
            <a:noFill/>
            <a:round/>
            <a:headEnd/>
            <a:tailEnd/>
          </a:ln>
        </p:spPr>
        <p:txBody>
          <a:bodyPr wrap="square" rtlCol="0" anchor="ctr">
            <a:noAutofit/>
          </a:bodyPr>
          <a:lstStyle/>
          <a:p>
            <a:pPr algn="ctr"/>
            <a:endParaRPr lang="en-US" sz="2000" b="1" dirty="0">
              <a:solidFill>
                <a:srgbClr val="000000"/>
              </a:solidFill>
              <a:latin typeface="Verdana" pitchFamily="34" charset="0"/>
              <a:ea typeface="+mn-ea"/>
              <a:cs typeface="Arial" charset="0"/>
            </a:endParaRPr>
          </a:p>
        </p:txBody>
      </p:sp>
      <p:sp>
        <p:nvSpPr>
          <p:cNvPr id="27" name="Rounded Rectangle 26"/>
          <p:cNvSpPr/>
          <p:nvPr/>
        </p:nvSpPr>
        <p:spPr bwMode="gray">
          <a:xfrm>
            <a:off x="457202" y="914400"/>
            <a:ext cx="3886198" cy="1142068"/>
          </a:xfrm>
          <a:prstGeom prst="roundRect">
            <a:avLst/>
          </a:prstGeom>
          <a:gradFill flip="none" rotWithShape="1">
            <a:gsLst>
              <a:gs pos="0">
                <a:srgbClr val="A50021">
                  <a:shade val="30000"/>
                  <a:satMod val="115000"/>
                </a:srgbClr>
              </a:gs>
              <a:gs pos="50000">
                <a:srgbClr val="A50021">
                  <a:shade val="67500"/>
                  <a:satMod val="115000"/>
                </a:srgbClr>
              </a:gs>
              <a:gs pos="100000">
                <a:srgbClr val="A50021">
                  <a:shade val="100000"/>
                  <a:satMod val="115000"/>
                </a:srgbClr>
              </a:gs>
            </a:gsLst>
            <a:lin ang="5400000" scaled="1"/>
            <a:tileRect/>
          </a:gradFill>
          <a:ln w="76200">
            <a:noFill/>
            <a:round/>
            <a:headEnd/>
            <a:tailEnd/>
          </a:ln>
        </p:spPr>
        <p:txBody>
          <a:bodyPr wrap="square" rtlCol="0" anchor="ctr">
            <a:noAutofit/>
          </a:bodyPr>
          <a:lstStyle/>
          <a:p>
            <a:pPr algn="ctr"/>
            <a:endParaRPr lang="en-US" sz="2000" b="1" dirty="0">
              <a:solidFill>
                <a:srgbClr val="000000"/>
              </a:solidFill>
              <a:latin typeface="Verdana" pitchFamily="34" charset="0"/>
              <a:ea typeface="+mn-ea"/>
              <a:cs typeface="Arial" charset="0"/>
            </a:endParaRPr>
          </a:p>
        </p:txBody>
      </p:sp>
      <p:sp>
        <p:nvSpPr>
          <p:cNvPr id="102404" name="Rectangle 5"/>
          <p:cNvSpPr>
            <a:spLocks noGrp="1" noChangeArrowheads="1"/>
          </p:cNvSpPr>
          <p:nvPr>
            <p:ph type="title"/>
          </p:nvPr>
        </p:nvSpPr>
        <p:spPr/>
        <p:txBody>
          <a:bodyPr/>
          <a:lstStyle/>
          <a:p>
            <a:r>
              <a:rPr lang="en-US" sz="2400" dirty="0" smtClean="0"/>
              <a:t>Intel</a:t>
            </a:r>
            <a:r>
              <a:rPr lang="en-US" sz="2400" baseline="30000" dirty="0" smtClean="0"/>
              <a:t>®</a:t>
            </a:r>
            <a:r>
              <a:rPr lang="en-US" sz="2400" dirty="0" smtClean="0"/>
              <a:t> Microserver Platform Roadmap</a:t>
            </a:r>
          </a:p>
        </p:txBody>
      </p:sp>
      <p:grpSp>
        <p:nvGrpSpPr>
          <p:cNvPr id="78" name="Group 87"/>
          <p:cNvGrpSpPr/>
          <p:nvPr/>
        </p:nvGrpSpPr>
        <p:grpSpPr>
          <a:xfrm>
            <a:off x="1752101" y="917183"/>
            <a:ext cx="2016153" cy="1076632"/>
            <a:chOff x="2540189" y="4035361"/>
            <a:chExt cx="6782439" cy="595944"/>
          </a:xfrm>
        </p:grpSpPr>
        <p:sp>
          <p:nvSpPr>
            <p:cNvPr id="86" name="TextBox 85"/>
            <p:cNvSpPr txBox="1"/>
            <p:nvPr/>
          </p:nvSpPr>
          <p:spPr>
            <a:xfrm>
              <a:off x="2540193" y="4035361"/>
              <a:ext cx="6526097" cy="188264"/>
            </a:xfrm>
            <a:prstGeom prst="rect">
              <a:avLst/>
            </a:prstGeom>
            <a:noFill/>
          </p:spPr>
          <p:txBody>
            <a:bodyPr wrap="square" rtlCol="0" anchor="ctr" anchorCtr="0">
              <a:noAutofit/>
            </a:bodyPr>
            <a:lstStyle/>
            <a:p>
              <a:pPr algn="ctr"/>
              <a:r>
                <a:rPr lang="en-US" sz="1400" b="1" dirty="0" err="1" smtClean="0">
                  <a:solidFill>
                    <a:srgbClr val="FFFFFF"/>
                  </a:solidFill>
                  <a:ea typeface="+mn-ea"/>
                  <a:cs typeface="Arial" charset="0"/>
                </a:rPr>
                <a:t>Bromolow</a:t>
              </a:r>
              <a:r>
                <a:rPr lang="en-US" sz="1400" b="1" dirty="0" smtClean="0">
                  <a:solidFill>
                    <a:srgbClr val="FFFFFF"/>
                  </a:solidFill>
                  <a:ea typeface="+mn-ea"/>
                  <a:cs typeface="Arial" charset="0"/>
                </a:rPr>
                <a:t> Platform</a:t>
              </a:r>
              <a:endParaRPr lang="en-US" sz="1400" b="1" dirty="0">
                <a:solidFill>
                  <a:srgbClr val="FFFFFF"/>
                </a:solidFill>
                <a:ea typeface="+mn-ea"/>
                <a:cs typeface="Arial" charset="0"/>
              </a:endParaRPr>
            </a:p>
          </p:txBody>
        </p:sp>
        <p:sp>
          <p:nvSpPr>
            <p:cNvPr id="98" name="TextBox 68"/>
            <p:cNvSpPr txBox="1">
              <a:spLocks noChangeArrowheads="1"/>
            </p:cNvSpPr>
            <p:nvPr/>
          </p:nvSpPr>
          <p:spPr bwMode="white">
            <a:xfrm>
              <a:off x="2540189" y="4493464"/>
              <a:ext cx="6782439" cy="137841"/>
            </a:xfrm>
            <a:prstGeom prst="rect">
              <a:avLst/>
            </a:prstGeom>
            <a:noFill/>
            <a:ln w="9525">
              <a:noFill/>
              <a:miter lim="800000"/>
              <a:headEnd/>
              <a:tailEnd/>
            </a:ln>
          </p:spPr>
          <p:txBody>
            <a:bodyPr wrap="square">
              <a:noAutofit/>
            </a:bodyPr>
            <a:lstStyle/>
            <a:p>
              <a:pPr algn="ctr" eaLnBrk="0" hangingPunct="0">
                <a:lnSpc>
                  <a:spcPct val="90000"/>
                </a:lnSpc>
                <a:spcBef>
                  <a:spcPct val="75000"/>
                </a:spcBef>
                <a:tabLst>
                  <a:tab pos="1709738" algn="l"/>
                  <a:tab pos="2517775" algn="l"/>
                </a:tabLst>
              </a:pPr>
              <a:r>
                <a:rPr lang="en-US" sz="1200" b="1" dirty="0" smtClean="0">
                  <a:solidFill>
                    <a:srgbClr val="FFFFFF"/>
                  </a:solidFill>
                  <a:ea typeface="+mn-ea"/>
                  <a:cs typeface="Arial" charset="0"/>
                </a:rPr>
                <a:t>Intel</a:t>
              </a:r>
              <a:r>
                <a:rPr lang="en-US" sz="1200" b="1" baseline="30000" dirty="0" smtClean="0">
                  <a:solidFill>
                    <a:srgbClr val="FFFFFF"/>
                  </a:solidFill>
                  <a:ea typeface="+mn-ea"/>
                  <a:cs typeface="Arial" charset="0"/>
                </a:rPr>
                <a:t>®</a:t>
              </a:r>
              <a:r>
                <a:rPr lang="en-US" sz="1200" b="1" dirty="0" smtClean="0">
                  <a:solidFill>
                    <a:srgbClr val="FFFFFF"/>
                  </a:solidFill>
                  <a:ea typeface="+mn-ea"/>
                  <a:cs typeface="Arial" charset="0"/>
                </a:rPr>
                <a:t> C200 series chipset</a:t>
              </a:r>
            </a:p>
          </p:txBody>
        </p:sp>
      </p:grpSp>
      <p:sp>
        <p:nvSpPr>
          <p:cNvPr id="100" name="Rectangle 65"/>
          <p:cNvSpPr>
            <a:spLocks noChangeArrowheads="1"/>
          </p:cNvSpPr>
          <p:nvPr/>
        </p:nvSpPr>
        <p:spPr bwMode="gray">
          <a:xfrm>
            <a:off x="1752102" y="1300162"/>
            <a:ext cx="2591298" cy="411480"/>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algn="ctr" eaLnBrk="0" hangingPunct="0"/>
            <a:r>
              <a:rPr lang="en-US" sz="1200" b="1" dirty="0" smtClean="0">
                <a:solidFill>
                  <a:srgbClr val="FFFFFF"/>
                </a:solidFill>
                <a:cs typeface="Arial" charset="0"/>
              </a:rPr>
              <a:t>Intel</a:t>
            </a:r>
            <a:r>
              <a:rPr lang="en-US" sz="1200" b="1" baseline="30000" dirty="0" smtClean="0">
                <a:solidFill>
                  <a:srgbClr val="FFFFFF"/>
                </a:solidFill>
                <a:cs typeface="Arial" charset="0"/>
              </a:rPr>
              <a:t>®</a:t>
            </a:r>
            <a:r>
              <a:rPr lang="en-US" sz="1200" b="1" dirty="0" smtClean="0">
                <a:solidFill>
                  <a:srgbClr val="FFFFFF"/>
                </a:solidFill>
                <a:cs typeface="Arial" charset="0"/>
              </a:rPr>
              <a:t> Xeon</a:t>
            </a:r>
            <a:r>
              <a:rPr lang="en-US" sz="1200" b="1" baseline="30000" dirty="0" smtClean="0">
                <a:solidFill>
                  <a:srgbClr val="FFFFFF"/>
                </a:solidFill>
                <a:cs typeface="Arial" charset="0"/>
              </a:rPr>
              <a:t>®</a:t>
            </a:r>
            <a:r>
              <a:rPr lang="en-US" sz="1200" b="1" dirty="0" smtClean="0">
                <a:solidFill>
                  <a:srgbClr val="FFFFFF"/>
                </a:solidFill>
                <a:cs typeface="Arial" charset="0"/>
              </a:rPr>
              <a:t> processor </a:t>
            </a:r>
          </a:p>
          <a:p>
            <a:pPr algn="ctr" eaLnBrk="0" hangingPunct="0"/>
            <a:r>
              <a:rPr lang="en-US" sz="1200" b="1" dirty="0" smtClean="0">
                <a:solidFill>
                  <a:srgbClr val="FFFFFF"/>
                </a:solidFill>
                <a:cs typeface="Arial" charset="0"/>
              </a:rPr>
              <a:t>E3-1200 v2 product family</a:t>
            </a:r>
            <a:endParaRPr lang="en-US" sz="1200" b="1" dirty="0">
              <a:solidFill>
                <a:srgbClr val="FFFF00"/>
              </a:solidFill>
              <a:cs typeface="Arial" charset="0"/>
            </a:endParaRPr>
          </a:p>
        </p:txBody>
      </p:sp>
      <p:sp>
        <p:nvSpPr>
          <p:cNvPr id="101" name="TextBox 100"/>
          <p:cNvSpPr txBox="1"/>
          <p:nvPr/>
        </p:nvSpPr>
        <p:spPr>
          <a:xfrm>
            <a:off x="3920655" y="917186"/>
            <a:ext cx="4724400" cy="340115"/>
          </a:xfrm>
          <a:prstGeom prst="rect">
            <a:avLst/>
          </a:prstGeom>
          <a:noFill/>
        </p:spPr>
        <p:txBody>
          <a:bodyPr wrap="square" rtlCol="0" anchor="ctr" anchorCtr="0">
            <a:noAutofit/>
          </a:bodyPr>
          <a:lstStyle/>
          <a:p>
            <a:pPr algn="ctr"/>
            <a:r>
              <a:rPr lang="en-US" sz="1400" b="1" dirty="0" err="1" smtClean="0">
                <a:solidFill>
                  <a:srgbClr val="FFFFFF"/>
                </a:solidFill>
                <a:ea typeface="+mn-ea"/>
                <a:cs typeface="Arial" charset="0"/>
              </a:rPr>
              <a:t>Denlow</a:t>
            </a:r>
            <a:r>
              <a:rPr lang="en-US" sz="1400" b="1" dirty="0" smtClean="0">
                <a:solidFill>
                  <a:srgbClr val="FFFFFF"/>
                </a:solidFill>
                <a:latin typeface="Verdana" pitchFamily="34" charset="0"/>
                <a:ea typeface="+mn-ea"/>
                <a:cs typeface="Arial" charset="0"/>
              </a:rPr>
              <a:t> </a:t>
            </a:r>
            <a:r>
              <a:rPr lang="en-US" sz="1400" b="1" dirty="0" smtClean="0">
                <a:solidFill>
                  <a:srgbClr val="FFFFFF"/>
                </a:solidFill>
                <a:ea typeface="+mn-ea"/>
                <a:cs typeface="Arial" charset="0"/>
              </a:rPr>
              <a:t>Platform</a:t>
            </a:r>
            <a:endParaRPr lang="en-US" sz="1400" b="1" dirty="0">
              <a:solidFill>
                <a:srgbClr val="FFFFFF"/>
              </a:solidFill>
              <a:ea typeface="+mn-ea"/>
              <a:cs typeface="Arial" charset="0"/>
            </a:endParaRPr>
          </a:p>
        </p:txBody>
      </p:sp>
      <p:sp>
        <p:nvSpPr>
          <p:cNvPr id="102" name="TextBox 68"/>
          <p:cNvSpPr txBox="1">
            <a:spLocks noChangeArrowheads="1"/>
          </p:cNvSpPr>
          <p:nvPr/>
        </p:nvSpPr>
        <p:spPr bwMode="white">
          <a:xfrm>
            <a:off x="3882558" y="1744793"/>
            <a:ext cx="4724399" cy="176862"/>
          </a:xfrm>
          <a:prstGeom prst="rect">
            <a:avLst/>
          </a:prstGeom>
          <a:noFill/>
          <a:ln w="9525">
            <a:noFill/>
            <a:miter lim="800000"/>
            <a:headEnd/>
            <a:tailEnd/>
          </a:ln>
        </p:spPr>
        <p:txBody>
          <a:bodyPr wrap="square">
            <a:noAutofit/>
          </a:bodyPr>
          <a:lstStyle/>
          <a:p>
            <a:pPr algn="ctr" eaLnBrk="0" hangingPunct="0">
              <a:lnSpc>
                <a:spcPct val="90000"/>
              </a:lnSpc>
              <a:spcBef>
                <a:spcPct val="75000"/>
              </a:spcBef>
              <a:tabLst>
                <a:tab pos="1709738" algn="l"/>
                <a:tab pos="2517775" algn="l"/>
              </a:tabLst>
            </a:pPr>
            <a:r>
              <a:rPr lang="en-US" sz="1200" b="1" dirty="0" smtClean="0">
                <a:solidFill>
                  <a:srgbClr val="FFFFFF"/>
                </a:solidFill>
                <a:cs typeface="Arial" charset="0"/>
              </a:rPr>
              <a:t>Intel</a:t>
            </a:r>
            <a:r>
              <a:rPr lang="en-US" sz="1200" b="1" baseline="30000" dirty="0" smtClean="0">
                <a:solidFill>
                  <a:srgbClr val="FFFFFF"/>
                </a:solidFill>
                <a:cs typeface="Arial" charset="0"/>
              </a:rPr>
              <a:t>®</a:t>
            </a:r>
            <a:r>
              <a:rPr lang="en-US" sz="1200" b="1" dirty="0" smtClean="0">
                <a:solidFill>
                  <a:srgbClr val="FFFFFF"/>
                </a:solidFill>
                <a:cs typeface="Arial" charset="0"/>
              </a:rPr>
              <a:t> C220 series chipset</a:t>
            </a:r>
          </a:p>
        </p:txBody>
      </p:sp>
      <p:sp>
        <p:nvSpPr>
          <p:cNvPr id="103" name="Rectangle 65"/>
          <p:cNvSpPr>
            <a:spLocks noChangeArrowheads="1"/>
          </p:cNvSpPr>
          <p:nvPr/>
        </p:nvSpPr>
        <p:spPr bwMode="gray">
          <a:xfrm>
            <a:off x="4419602" y="1300162"/>
            <a:ext cx="4073055" cy="411480"/>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12700" algn="ctr">
            <a:noFill/>
            <a:prstDash val="dash"/>
            <a:miter lim="800000"/>
            <a:headEnd/>
            <a:tailEnd/>
          </a:ln>
        </p:spPr>
        <p:txBody>
          <a:bodyPr anchor="ctr">
            <a:noAutofit/>
          </a:bodyPr>
          <a:lstStyle/>
          <a:p>
            <a:pPr algn="ctr">
              <a:spcBef>
                <a:spcPts val="0"/>
              </a:spcBef>
              <a:tabLst>
                <a:tab pos="2800350" algn="l"/>
              </a:tabLst>
              <a:defRPr/>
            </a:pPr>
            <a:r>
              <a:rPr lang="en-US" sz="1200" b="1" dirty="0" smtClean="0">
                <a:solidFill>
                  <a:srgbClr val="FFFFFF"/>
                </a:solidFill>
                <a:cs typeface="Arial" charset="0"/>
              </a:rPr>
              <a:t>Intel</a:t>
            </a:r>
            <a:r>
              <a:rPr lang="en-US" sz="1200" b="1" baseline="30000" dirty="0" smtClean="0">
                <a:solidFill>
                  <a:srgbClr val="FFFFFF"/>
                </a:solidFill>
                <a:cs typeface="Arial" charset="0"/>
              </a:rPr>
              <a:t>®</a:t>
            </a:r>
            <a:r>
              <a:rPr lang="en-US" sz="1200" b="1" dirty="0" smtClean="0">
                <a:solidFill>
                  <a:srgbClr val="FFFFFF"/>
                </a:solidFill>
                <a:cs typeface="Arial" charset="0"/>
              </a:rPr>
              <a:t> Xeon</a:t>
            </a:r>
            <a:r>
              <a:rPr lang="en-US" sz="1200" b="1" baseline="30000" dirty="0" smtClean="0">
                <a:solidFill>
                  <a:srgbClr val="FFFFFF"/>
                </a:solidFill>
                <a:cs typeface="Arial" charset="0"/>
              </a:rPr>
              <a:t>®</a:t>
            </a:r>
            <a:r>
              <a:rPr lang="en-US" sz="1200" b="1" dirty="0" smtClean="0">
                <a:solidFill>
                  <a:srgbClr val="FFFFFF"/>
                </a:solidFill>
                <a:cs typeface="Arial" charset="0"/>
              </a:rPr>
              <a:t> processor </a:t>
            </a:r>
          </a:p>
          <a:p>
            <a:pPr algn="ctr">
              <a:spcBef>
                <a:spcPts val="0"/>
              </a:spcBef>
              <a:tabLst>
                <a:tab pos="2800350" algn="l"/>
              </a:tabLst>
              <a:defRPr/>
            </a:pPr>
            <a:r>
              <a:rPr lang="en-US" sz="1200" b="1" dirty="0" smtClean="0">
                <a:solidFill>
                  <a:srgbClr val="FFFFFF"/>
                </a:solidFill>
                <a:cs typeface="Arial" charset="0"/>
              </a:rPr>
              <a:t>E3-1200 v3 product family</a:t>
            </a:r>
          </a:p>
        </p:txBody>
      </p:sp>
      <p:pic>
        <p:nvPicPr>
          <p:cNvPr id="105" name="Picture 3"/>
          <p:cNvPicPr>
            <a:picLocks noChangeAspect="1" noChangeArrowheads="1"/>
          </p:cNvPicPr>
          <p:nvPr/>
        </p:nvPicPr>
        <p:blipFill>
          <a:blip r:embed="rId3" cstate="print"/>
          <a:srcRect/>
          <a:stretch>
            <a:fillRect/>
          </a:stretch>
        </p:blipFill>
        <p:spPr bwMode="auto">
          <a:xfrm>
            <a:off x="737459" y="994495"/>
            <a:ext cx="746378" cy="419837"/>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Pos="25000" dir="5400000" sy="-100000" algn="bl" rotWithShape="0"/>
          </a:effectLst>
        </p:spPr>
      </p:pic>
      <p:sp>
        <p:nvSpPr>
          <p:cNvPr id="34" name="Rounded Rectangle 33"/>
          <p:cNvSpPr/>
          <p:nvPr/>
        </p:nvSpPr>
        <p:spPr bwMode="gray">
          <a:xfrm>
            <a:off x="457200" y="2280569"/>
            <a:ext cx="3886200" cy="1145285"/>
          </a:xfrm>
          <a:prstGeom prst="roundRect">
            <a:avLst/>
          </a:prstGeom>
          <a:gradFill flip="none" rotWithShape="1">
            <a:gsLst>
              <a:gs pos="0">
                <a:srgbClr val="336600"/>
              </a:gs>
              <a:gs pos="41000">
                <a:srgbClr val="336600"/>
              </a:gs>
              <a:gs pos="100000">
                <a:srgbClr val="336600">
                  <a:lumMod val="83000"/>
                  <a:lumOff val="17000"/>
                </a:srgbClr>
              </a:gs>
            </a:gsLst>
            <a:lin ang="5400000" scaled="1"/>
            <a:tileRect/>
          </a:gradFill>
          <a:ln w="76200">
            <a:noFill/>
            <a:round/>
            <a:headEnd/>
            <a:tailEnd/>
          </a:ln>
        </p:spPr>
        <p:txBody>
          <a:bodyPr wrap="square" rtlCol="0" anchor="ctr">
            <a:noAutofit/>
          </a:bodyPr>
          <a:lstStyle/>
          <a:p>
            <a:pPr algn="ctr"/>
            <a:endParaRPr lang="en-US" sz="2000" b="1" dirty="0">
              <a:solidFill>
                <a:srgbClr val="000000"/>
              </a:solidFill>
              <a:latin typeface="Verdana" pitchFamily="34" charset="0"/>
              <a:ea typeface="+mn-ea"/>
              <a:cs typeface="Arial" charset="0"/>
            </a:endParaRPr>
          </a:p>
        </p:txBody>
      </p:sp>
      <p:sp>
        <p:nvSpPr>
          <p:cNvPr id="36" name="TextBox 35"/>
          <p:cNvSpPr txBox="1"/>
          <p:nvPr/>
        </p:nvSpPr>
        <p:spPr>
          <a:xfrm>
            <a:off x="1730656" y="2327679"/>
            <a:ext cx="2113800" cy="352940"/>
          </a:xfrm>
          <a:prstGeom prst="rect">
            <a:avLst/>
          </a:prstGeom>
          <a:noFill/>
        </p:spPr>
        <p:txBody>
          <a:bodyPr wrap="square" rtlCol="0" anchor="ctr" anchorCtr="0">
            <a:noAutofit/>
          </a:bodyPr>
          <a:lstStyle/>
          <a:p>
            <a:pPr algn="ctr"/>
            <a:r>
              <a:rPr lang="en-US" sz="1400" b="1" dirty="0" err="1" smtClean="0">
                <a:solidFill>
                  <a:srgbClr val="FFFFFF"/>
                </a:solidFill>
                <a:ea typeface="+mn-ea"/>
                <a:cs typeface="Arial" charset="0"/>
              </a:rPr>
              <a:t>Bordenville</a:t>
            </a:r>
            <a:r>
              <a:rPr lang="en-US" sz="1400" b="1" dirty="0" smtClean="0">
                <a:solidFill>
                  <a:srgbClr val="FFFFFF"/>
                </a:solidFill>
                <a:ea typeface="+mn-ea"/>
                <a:cs typeface="Arial" charset="0"/>
              </a:rPr>
              <a:t> Platform</a:t>
            </a:r>
            <a:endParaRPr lang="en-US" sz="1400" b="1" dirty="0">
              <a:solidFill>
                <a:srgbClr val="FFFFFF"/>
              </a:solidFill>
              <a:ea typeface="+mn-ea"/>
              <a:cs typeface="Arial" charset="0"/>
            </a:endParaRPr>
          </a:p>
        </p:txBody>
      </p:sp>
      <p:sp>
        <p:nvSpPr>
          <p:cNvPr id="41" name="Rounded Rectangle 40"/>
          <p:cNvSpPr/>
          <p:nvPr/>
        </p:nvSpPr>
        <p:spPr bwMode="gray">
          <a:xfrm>
            <a:off x="4419601" y="2283716"/>
            <a:ext cx="4073057" cy="1145285"/>
          </a:xfrm>
          <a:prstGeom prst="roundRect">
            <a:avLst/>
          </a:prstGeom>
          <a:gradFill flip="none" rotWithShape="1">
            <a:gsLst>
              <a:gs pos="0">
                <a:srgbClr val="336600"/>
              </a:gs>
              <a:gs pos="41000">
                <a:srgbClr val="336600"/>
              </a:gs>
              <a:gs pos="100000">
                <a:srgbClr val="336600">
                  <a:lumMod val="83000"/>
                  <a:lumOff val="17000"/>
                </a:srgbClr>
              </a:gs>
            </a:gsLst>
            <a:lin ang="5400000" scaled="1"/>
            <a:tileRect/>
          </a:gradFill>
          <a:ln w="44450">
            <a:noFill/>
            <a:prstDash val="dash"/>
            <a:round/>
            <a:headEnd/>
            <a:tailEnd/>
          </a:ln>
        </p:spPr>
        <p:txBody>
          <a:bodyPr wrap="square" rtlCol="0" anchor="t">
            <a:noAutofit/>
          </a:bodyPr>
          <a:lstStyle/>
          <a:p>
            <a:pPr algn="ctr"/>
            <a:r>
              <a:rPr lang="en-US" sz="1400" b="1" dirty="0" err="1">
                <a:solidFill>
                  <a:schemeClr val="bg1"/>
                </a:solidFill>
              </a:rPr>
              <a:t>Edisonville</a:t>
            </a:r>
            <a:r>
              <a:rPr lang="en-US" sz="1400" b="1" dirty="0">
                <a:solidFill>
                  <a:schemeClr val="bg1"/>
                </a:solidFill>
              </a:rPr>
              <a:t> </a:t>
            </a:r>
            <a:r>
              <a:rPr lang="en-US" sz="1400" b="1" dirty="0" smtClean="0">
                <a:solidFill>
                  <a:schemeClr val="bg1"/>
                </a:solidFill>
              </a:rPr>
              <a:t>Platform</a:t>
            </a:r>
          </a:p>
        </p:txBody>
      </p:sp>
      <p:sp>
        <p:nvSpPr>
          <p:cNvPr id="43" name="Rectangle 65"/>
          <p:cNvSpPr>
            <a:spLocks noChangeArrowheads="1"/>
          </p:cNvSpPr>
          <p:nvPr/>
        </p:nvSpPr>
        <p:spPr bwMode="gray">
          <a:xfrm>
            <a:off x="4419599" y="2762264"/>
            <a:ext cx="4073056" cy="438137"/>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algn="ctr" eaLnBrk="0" hangingPunct="0"/>
            <a:r>
              <a:rPr lang="en-US" sz="1200" b="1" dirty="0">
                <a:solidFill>
                  <a:srgbClr val="FFFFFF"/>
                </a:solidFill>
              </a:rPr>
              <a:t>Intel</a:t>
            </a:r>
            <a:r>
              <a:rPr lang="en-US" sz="1200" b="1" baseline="30000" dirty="0">
                <a:solidFill>
                  <a:srgbClr val="FFFFFF"/>
                </a:solidFill>
              </a:rPr>
              <a:t>®</a:t>
            </a:r>
            <a:r>
              <a:rPr lang="en-US" sz="1200" b="1" dirty="0">
                <a:solidFill>
                  <a:srgbClr val="FFFFFF"/>
                </a:solidFill>
              </a:rPr>
              <a:t> processor (</a:t>
            </a:r>
            <a:r>
              <a:rPr lang="en-US" sz="1200" b="1" dirty="0" err="1">
                <a:solidFill>
                  <a:srgbClr val="FFFFFF"/>
                </a:solidFill>
              </a:rPr>
              <a:t>Avoton</a:t>
            </a:r>
            <a:r>
              <a:rPr lang="en-US" sz="1200" b="1" dirty="0">
                <a:solidFill>
                  <a:srgbClr val="FFFFFF"/>
                </a:solidFill>
              </a:rPr>
              <a:t>)</a:t>
            </a:r>
          </a:p>
        </p:txBody>
      </p:sp>
      <p:sp>
        <p:nvSpPr>
          <p:cNvPr id="46" name="Rectangle 65"/>
          <p:cNvSpPr>
            <a:spLocks noChangeArrowheads="1"/>
          </p:cNvSpPr>
          <p:nvPr/>
        </p:nvSpPr>
        <p:spPr bwMode="gray">
          <a:xfrm>
            <a:off x="1752102" y="2762264"/>
            <a:ext cx="2591298" cy="438137"/>
          </a:xfrm>
          <a:prstGeom prst="rect">
            <a:avLst/>
          </a:prstGeom>
          <a:gradFill flip="none" rotWithShape="1">
            <a:gsLst>
              <a:gs pos="0">
                <a:srgbClr val="05477D">
                  <a:shade val="30000"/>
                  <a:satMod val="115000"/>
                </a:srgbClr>
              </a:gs>
              <a:gs pos="50000">
                <a:srgbClr val="05477D">
                  <a:shade val="67500"/>
                  <a:satMod val="115000"/>
                </a:srgbClr>
              </a:gs>
              <a:gs pos="100000">
                <a:srgbClr val="05477D">
                  <a:shade val="100000"/>
                  <a:satMod val="115000"/>
                </a:srgbClr>
              </a:gs>
            </a:gsLst>
            <a:lin ang="5400000" scaled="1"/>
            <a:tileRect/>
          </a:gradFill>
          <a:ln w="9525" algn="ctr">
            <a:noFill/>
            <a:miter lim="800000"/>
            <a:headEnd/>
            <a:tailEnd/>
          </a:ln>
        </p:spPr>
        <p:txBody>
          <a:bodyPr anchor="ctr">
            <a:noAutofit/>
          </a:bodyPr>
          <a:lstStyle/>
          <a:p>
            <a:pPr algn="ctr" eaLnBrk="0" hangingPunct="0"/>
            <a:r>
              <a:rPr lang="en-US" sz="1200" b="1" dirty="0" smtClean="0">
                <a:solidFill>
                  <a:srgbClr val="FFFFFF"/>
                </a:solidFill>
                <a:cs typeface="Arial" charset="0"/>
              </a:rPr>
              <a:t>Intel</a:t>
            </a:r>
            <a:r>
              <a:rPr lang="en-US" sz="1200" b="1" baseline="30000" dirty="0" smtClean="0">
                <a:solidFill>
                  <a:srgbClr val="FFFFFF"/>
                </a:solidFill>
                <a:cs typeface="Arial" charset="0"/>
              </a:rPr>
              <a:t>®</a:t>
            </a:r>
            <a:r>
              <a:rPr lang="en-US" sz="1200" b="1" dirty="0" smtClean="0">
                <a:solidFill>
                  <a:srgbClr val="FFFFFF"/>
                </a:solidFill>
                <a:cs typeface="Arial" charset="0"/>
              </a:rPr>
              <a:t> </a:t>
            </a:r>
            <a:r>
              <a:rPr lang="en-US" sz="1200" b="1" dirty="0" err="1" smtClean="0">
                <a:solidFill>
                  <a:srgbClr val="FFFFFF"/>
                </a:solidFill>
                <a:cs typeface="Arial" charset="0"/>
              </a:rPr>
              <a:t>Atom</a:t>
            </a:r>
            <a:r>
              <a:rPr lang="en-US" sz="1200" b="1" baseline="30000" dirty="0" err="1" smtClean="0">
                <a:solidFill>
                  <a:srgbClr val="FFFFFF"/>
                </a:solidFill>
                <a:cs typeface="Arial" charset="0"/>
              </a:rPr>
              <a:t>TM</a:t>
            </a:r>
            <a:r>
              <a:rPr lang="en-US" sz="1200" b="1" dirty="0" smtClean="0">
                <a:solidFill>
                  <a:srgbClr val="FFFFFF"/>
                </a:solidFill>
                <a:cs typeface="Arial" charset="0"/>
              </a:rPr>
              <a:t> processor S1200 product family</a:t>
            </a:r>
            <a:endParaRPr lang="en-US" sz="1200" b="1" dirty="0">
              <a:solidFill>
                <a:srgbClr val="FFFF00"/>
              </a:solidFill>
              <a:cs typeface="Arial" charset="0"/>
            </a:endParaRPr>
          </a:p>
        </p:txBody>
      </p:sp>
      <p:sp>
        <p:nvSpPr>
          <p:cNvPr id="77" name="Text Box 12"/>
          <p:cNvSpPr txBox="1">
            <a:spLocks noChangeArrowheads="1"/>
          </p:cNvSpPr>
          <p:nvPr/>
        </p:nvSpPr>
        <p:spPr bwMode="gray">
          <a:xfrm>
            <a:off x="510443" y="1466952"/>
            <a:ext cx="1200413" cy="406265"/>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100" b="1" dirty="0" smtClean="0">
                <a:solidFill>
                  <a:schemeClr val="bg1"/>
                </a:solidFill>
                <a:latin typeface="Verdana" pitchFamily="34" charset="0"/>
                <a:ea typeface="+mn-ea"/>
                <a:cs typeface="Arial" charset="0"/>
              </a:rPr>
              <a:t>Performance/ Watt Optimized</a:t>
            </a:r>
            <a:endParaRPr lang="en-US" sz="1100" b="1" dirty="0">
              <a:solidFill>
                <a:schemeClr val="bg1"/>
              </a:solidFill>
              <a:latin typeface="Verdana" pitchFamily="34" charset="0"/>
              <a:ea typeface="+mn-ea"/>
              <a:cs typeface="Arial" charset="0"/>
            </a:endParaRPr>
          </a:p>
        </p:txBody>
      </p:sp>
      <p:pic>
        <p:nvPicPr>
          <p:cNvPr id="47" name="Picture 46" descr="atom_a_rgb_30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423" y="2508746"/>
            <a:ext cx="746835" cy="401248"/>
          </a:xfrm>
          <a:prstGeom prst="rect">
            <a:avLst/>
          </a:prstGeom>
          <a:noFill/>
          <a:ln>
            <a:noFill/>
          </a:ln>
        </p:spPr>
      </p:pic>
      <p:sp>
        <p:nvSpPr>
          <p:cNvPr id="48" name="Text Box 12"/>
          <p:cNvSpPr txBox="1">
            <a:spLocks noChangeArrowheads="1"/>
          </p:cNvSpPr>
          <p:nvPr/>
        </p:nvSpPr>
        <p:spPr bwMode="gray">
          <a:xfrm>
            <a:off x="510443" y="2973369"/>
            <a:ext cx="1200413" cy="295466"/>
          </a:xfrm>
          <a:prstGeom prst="rect">
            <a:avLst/>
          </a:prstGeom>
          <a:noFill/>
          <a:ln w="50800" algn="ctr">
            <a:noFill/>
            <a:miter lim="800000"/>
            <a:headEnd/>
            <a:tailEnd/>
          </a:ln>
        </p:spPr>
        <p:txBody>
          <a:bodyPr wrap="square" lIns="0" tIns="0" rIns="0" bIns="0">
            <a:spAutoFit/>
          </a:bodyPr>
          <a:lstStyle/>
          <a:p>
            <a:pPr algn="ctr" eaLnBrk="0" hangingPunct="0">
              <a:lnSpc>
                <a:spcPct val="80000"/>
              </a:lnSpc>
            </a:pPr>
            <a:r>
              <a:rPr lang="en-US" sz="1200" b="1" dirty="0" smtClean="0">
                <a:solidFill>
                  <a:schemeClr val="bg1"/>
                </a:solidFill>
                <a:latin typeface="Verdana" pitchFamily="34" charset="0"/>
                <a:ea typeface="+mn-ea"/>
                <a:cs typeface="Arial" charset="0"/>
              </a:rPr>
              <a:t>Density Optimized</a:t>
            </a:r>
            <a:endParaRPr lang="en-US" sz="1200" b="1" dirty="0">
              <a:solidFill>
                <a:schemeClr val="bg1"/>
              </a:solidFill>
              <a:latin typeface="Verdana" pitchFamily="34" charset="0"/>
              <a:ea typeface="+mn-ea"/>
              <a:cs typeface="Arial" charset="0"/>
            </a:endParaRPr>
          </a:p>
        </p:txBody>
      </p:sp>
      <p:sp>
        <p:nvSpPr>
          <p:cNvPr id="54" name="Rectangle 22"/>
          <p:cNvSpPr>
            <a:spLocks noChangeArrowheads="1"/>
          </p:cNvSpPr>
          <p:nvPr/>
        </p:nvSpPr>
        <p:spPr bwMode="auto">
          <a:xfrm>
            <a:off x="4732019" y="583117"/>
            <a:ext cx="768159" cy="289310"/>
          </a:xfrm>
          <a:prstGeom prst="rect">
            <a:avLst/>
          </a:prstGeom>
          <a:noFill/>
          <a:ln w="19050">
            <a:noFill/>
            <a:miter lim="800000"/>
            <a:headEnd/>
            <a:tailEnd/>
          </a:ln>
        </p:spPr>
        <p:txBody>
          <a:bodyPr wrap="none">
            <a:spAutoFit/>
          </a:bodyPr>
          <a:lstStyle/>
          <a:p>
            <a:pPr algn="ctr" rtl="0" eaLnBrk="0" fontAlgn="base" hangingPunct="0">
              <a:lnSpc>
                <a:spcPct val="80000"/>
              </a:lnSpc>
              <a:spcBef>
                <a:spcPct val="50000"/>
              </a:spcBef>
              <a:spcAft>
                <a:spcPct val="0"/>
              </a:spcAft>
            </a:pPr>
            <a:r>
              <a:rPr lang="en-US" sz="1600" b="1" kern="1200" dirty="0" smtClean="0">
                <a:solidFill>
                  <a:schemeClr val="bg1"/>
                </a:solidFill>
                <a:latin typeface="Verdana" pitchFamily="34" charset="0"/>
                <a:ea typeface="+mn-ea"/>
                <a:cs typeface="+mn-cs"/>
              </a:rPr>
              <a:t>2013</a:t>
            </a:r>
            <a:endParaRPr lang="en-US" sz="1600" b="1" kern="1200" dirty="0">
              <a:solidFill>
                <a:schemeClr val="bg1"/>
              </a:solidFill>
              <a:latin typeface="Verdana" pitchFamily="34" charset="0"/>
              <a:ea typeface="+mn-ea"/>
              <a:cs typeface="+mn-cs"/>
            </a:endParaRPr>
          </a:p>
        </p:txBody>
      </p:sp>
      <p:sp>
        <p:nvSpPr>
          <p:cNvPr id="55" name="Line 7"/>
          <p:cNvSpPr>
            <a:spLocks noChangeShapeType="1"/>
          </p:cNvSpPr>
          <p:nvPr/>
        </p:nvSpPr>
        <p:spPr bwMode="gray">
          <a:xfrm flipH="1">
            <a:off x="1743077" y="914401"/>
            <a:ext cx="1" cy="2568603"/>
          </a:xfrm>
          <a:prstGeom prst="line">
            <a:avLst/>
          </a:prstGeom>
          <a:noFill/>
          <a:ln w="28575">
            <a:solidFill>
              <a:schemeClr val="bg1">
                <a:alpha val="70195"/>
              </a:schemeClr>
            </a:solidFill>
            <a:round/>
            <a:headEnd/>
            <a:tailEnd/>
          </a:ln>
        </p:spPr>
        <p:txBody>
          <a:bodyPr wrap="square" anchor="ctr">
            <a:spAutoFit/>
          </a:bodyPr>
          <a:lstStyle/>
          <a:p>
            <a:pPr algn="ctr"/>
            <a:endParaRPr lang="en-US" b="1"/>
          </a:p>
        </p:txBody>
      </p:sp>
      <p:sp>
        <p:nvSpPr>
          <p:cNvPr id="29" name="Right Arrow 28"/>
          <p:cNvSpPr/>
          <p:nvPr/>
        </p:nvSpPr>
        <p:spPr bwMode="auto">
          <a:xfrm>
            <a:off x="1761084" y="470556"/>
            <a:ext cx="7007278" cy="386694"/>
          </a:xfrm>
          <a:prstGeom prst="rightArrow">
            <a:avLst>
              <a:gd name="adj1" fmla="val 68077"/>
              <a:gd name="adj2" fmla="val 43221"/>
            </a:avLst>
          </a:prstGeom>
          <a:solidFill>
            <a:schemeClr val="bg2">
              <a:lumMod val="50000"/>
            </a:schemeClr>
          </a:solidFill>
          <a:ln w="12700" algn="ctr">
            <a:solidFill>
              <a:schemeClr val="bg2"/>
            </a:solidFill>
            <a:miter lim="800000"/>
            <a:headEnd type="none" w="sm" len="sm"/>
            <a:tailEnd type="none" w="sm" len="sm"/>
          </a:ln>
        </p:spPr>
        <p:txBody>
          <a:bodyPr lIns="91431" tIns="45716" rIns="91431" bIns="45716" rtlCol="0" anchor="ctr"/>
          <a:lstStyle/>
          <a:p>
            <a:pPr marL="0" indent="0" algn="r" fontAlgn="auto">
              <a:lnSpc>
                <a:spcPct val="100000"/>
              </a:lnSpc>
              <a:spcBef>
                <a:spcPts val="0"/>
              </a:spcBef>
              <a:spcAft>
                <a:spcPts val="0"/>
              </a:spcAft>
              <a:buClrTx/>
            </a:pPr>
            <a:r>
              <a:rPr lang="en-US" sz="1600" b="1" kern="0" dirty="0" smtClean="0">
                <a:solidFill>
                  <a:schemeClr val="bg1"/>
                </a:solidFill>
                <a:latin typeface="+mn-lt"/>
              </a:rPr>
              <a:t> 2013</a:t>
            </a:r>
            <a:r>
              <a:rPr lang="en-US" sz="1600" b="1" kern="0" dirty="0">
                <a:solidFill>
                  <a:schemeClr val="bg1"/>
                </a:solidFill>
                <a:latin typeface="+mn-lt"/>
              </a:rPr>
              <a:t>	</a:t>
            </a:r>
            <a:r>
              <a:rPr lang="en-US" sz="1600" b="1" kern="0" dirty="0" smtClean="0">
                <a:solidFill>
                  <a:schemeClr val="bg1"/>
                </a:solidFill>
                <a:latin typeface="+mn-lt"/>
              </a:rPr>
              <a:t>	           	        2014/Future</a:t>
            </a:r>
          </a:p>
        </p:txBody>
      </p:sp>
    </p:spTree>
    <p:extLst>
      <p:ext uri="{BB962C8B-B14F-4D97-AF65-F5344CB8AC3E}">
        <p14:creationId xmlns:p14="http://schemas.microsoft.com/office/powerpoint/2010/main" val="270598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57200" y="1200151"/>
            <a:ext cx="8102600" cy="1675777"/>
          </a:xfrm>
          <a:prstGeom prst="rect">
            <a:avLst/>
          </a:prstGeom>
        </p:spPr>
        <p:txBody>
          <a:bodyPr>
            <a:normAutofit fontScale="92500" lnSpcReduction="10000"/>
          </a:bodyPr>
          <a:lstStyle/>
          <a:p>
            <a:pPr marL="180975" indent="-180975">
              <a:spcBef>
                <a:spcPts val="1125"/>
              </a:spcBef>
            </a:pPr>
            <a:r>
              <a:rPr lang="en-US" sz="1600" dirty="0"/>
              <a:t>25 Entries in the Top500 Supercomputers based on Intel EPSD</a:t>
            </a:r>
          </a:p>
          <a:p>
            <a:pPr marL="180975" indent="-180975">
              <a:spcBef>
                <a:spcPts val="1125"/>
              </a:spcBef>
            </a:pPr>
            <a:r>
              <a:rPr lang="en-US" sz="1600" dirty="0"/>
              <a:t>12 of the Top100 Supercomputers are built on Intel </a:t>
            </a:r>
            <a:r>
              <a:rPr lang="en-US" sz="1600" dirty="0" smtClean="0"/>
              <a:t>EPSD</a:t>
            </a:r>
          </a:p>
          <a:p>
            <a:pPr marL="180975" indent="-180975">
              <a:spcBef>
                <a:spcPts val="1125"/>
              </a:spcBef>
            </a:pPr>
            <a:r>
              <a:rPr lang="en-US" sz="1600" dirty="0"/>
              <a:t> Top500 Supercomputers using Intel® Xeon Phi</a:t>
            </a:r>
            <a:r>
              <a:rPr lang="en-US" sz="1600" dirty="0" smtClean="0"/>
              <a:t>™ coprocessors </a:t>
            </a:r>
          </a:p>
          <a:p>
            <a:pPr marL="180975" indent="-180975">
              <a:spcBef>
                <a:spcPts val="1125"/>
              </a:spcBef>
            </a:pPr>
            <a:r>
              <a:rPr lang="en-US" sz="1600" dirty="0" err="1" smtClean="0"/>
              <a:t>Tianhe</a:t>
            </a:r>
            <a:r>
              <a:rPr lang="en-US" sz="1600" dirty="0" smtClean="0"/>
              <a:t> the fastest supercomputer  in the world achieved 33.86 </a:t>
            </a:r>
            <a:r>
              <a:rPr lang="en-US" sz="1600" dirty="0" err="1" smtClean="0"/>
              <a:t>Petaflops</a:t>
            </a:r>
            <a:endParaRPr lang="en-US" sz="1600" dirty="0" smtClean="0"/>
          </a:p>
          <a:p>
            <a:pPr marL="581025" lvl="1" indent="-180975">
              <a:spcBef>
                <a:spcPts val="1125"/>
              </a:spcBef>
            </a:pPr>
            <a:r>
              <a:rPr lang="en-US" sz="1100" dirty="0" smtClean="0"/>
              <a:t>16,000 computer nodes, each comprising two Intel® Xeon® </a:t>
            </a:r>
            <a:r>
              <a:rPr lang="en-US" sz="1100" dirty="0"/>
              <a:t>Ivy Bridge</a:t>
            </a:r>
            <a:r>
              <a:rPr lang="en-US" sz="1100" dirty="0" smtClean="0"/>
              <a:t> and tree Intel® Xeon Phi™ for a total of 3’120,000 cores</a:t>
            </a:r>
          </a:p>
        </p:txBody>
      </p:sp>
      <p:sp>
        <p:nvSpPr>
          <p:cNvPr id="3" name="Title 2"/>
          <p:cNvSpPr>
            <a:spLocks noGrp="1"/>
          </p:cNvSpPr>
          <p:nvPr>
            <p:ph type="title"/>
          </p:nvPr>
        </p:nvSpPr>
        <p:spPr>
          <a:xfrm>
            <a:off x="476250" y="212724"/>
            <a:ext cx="8667750" cy="872729"/>
          </a:xfrm>
        </p:spPr>
        <p:txBody>
          <a:bodyPr/>
          <a:lstStyle/>
          <a:p>
            <a:r>
              <a:rPr lang="en-US" dirty="0" smtClean="0"/>
              <a:t>Intel EPSD &amp; the Channel </a:t>
            </a:r>
            <a:r>
              <a:rPr lang="en-US" dirty="0"/>
              <a:t>i</a:t>
            </a:r>
            <a:r>
              <a:rPr lang="en-US" dirty="0" smtClean="0"/>
              <a:t>n</a:t>
            </a:r>
            <a:br>
              <a:rPr lang="en-US" dirty="0" smtClean="0"/>
            </a:br>
            <a:r>
              <a:rPr lang="en-US" dirty="0" smtClean="0"/>
              <a:t>the Top500 &amp; Green500</a:t>
            </a:r>
            <a:endParaRPr lang="en-US" dirty="0"/>
          </a:p>
        </p:txBody>
      </p:sp>
      <p:sp>
        <p:nvSpPr>
          <p:cNvPr id="6" name="Text Placeholder 1"/>
          <p:cNvSpPr txBox="1">
            <a:spLocks/>
          </p:cNvSpPr>
          <p:nvPr/>
        </p:nvSpPr>
        <p:spPr>
          <a:xfrm>
            <a:off x="4572002" y="3170315"/>
            <a:ext cx="4334807" cy="1833196"/>
          </a:xfrm>
          <a:prstGeom prst="rect">
            <a:avLst/>
          </a:prstGeom>
        </p:spPr>
        <p:txBody>
          <a:bodyPr vert="horz" lIns="0" tIns="0" rIns="0" bIns="0" rtlCol="0">
            <a:noAutofit/>
          </a:bodyPr>
          <a:lstStyle>
            <a:lvl1pPr marL="349250" indent="-349250" algn="l" defTabSz="1463040" rtl="0" eaLnBrk="1" latinLnBrk="0" hangingPunct="1">
              <a:spcBef>
                <a:spcPts val="3520"/>
              </a:spcBef>
              <a:buFont typeface="Arial" pitchFamily="34" charset="0"/>
              <a:buChar char="•"/>
              <a:defRPr lang="en-US" altLang="ja-JP" sz="3600" b="0" i="0" kern="1200" dirty="0" smtClean="0">
                <a:solidFill>
                  <a:schemeClr val="bg1"/>
                </a:solidFill>
                <a:effectLst>
                  <a:outerShdw blurRad="38100" dist="38100" dir="2700000" algn="tl">
                    <a:srgbClr val="000000">
                      <a:alpha val="43137"/>
                    </a:srgbClr>
                  </a:outerShdw>
                </a:effectLst>
                <a:latin typeface="+mn-lt"/>
                <a:ea typeface="+mn-ea"/>
                <a:cs typeface="+mn-cs"/>
              </a:defRPr>
            </a:lvl1pPr>
            <a:lvl2pPr marL="625475" indent="-276225" algn="l" defTabSz="1463040" rtl="0" eaLnBrk="1" latinLnBrk="0" hangingPunct="1">
              <a:spcBef>
                <a:spcPts val="1440"/>
              </a:spcBef>
              <a:buFont typeface="Arial" pitchFamily="34" charset="0"/>
              <a:buChar char="•"/>
              <a:defRPr lang="en-US" altLang="ja-JP" sz="3200" b="0" i="0" kern="1200" dirty="0" smtClean="0">
                <a:solidFill>
                  <a:schemeClr val="bg1"/>
                </a:solidFill>
                <a:effectLst>
                  <a:outerShdw blurRad="38100" dist="38100" dir="2700000" algn="tl">
                    <a:srgbClr val="000000">
                      <a:alpha val="43137"/>
                    </a:srgbClr>
                  </a:outerShdw>
                </a:effectLst>
                <a:latin typeface="+mn-lt"/>
                <a:ea typeface="+mn-ea"/>
                <a:cs typeface="+mn-cs"/>
              </a:defRPr>
            </a:lvl2pPr>
            <a:lvl3pPr marL="914400" indent="-288925" algn="l" defTabSz="1463040" rtl="0" eaLnBrk="1" latinLnBrk="0" hangingPunct="1">
              <a:spcBef>
                <a:spcPts val="960"/>
              </a:spcBef>
              <a:buClr>
                <a:schemeClr val="bg1"/>
              </a:buClr>
              <a:buFont typeface="Neo Sans Intel" pitchFamily="34" charset="0"/>
              <a:buChar char="–"/>
              <a:defRPr lang="en-US" altLang="ja-JP" sz="2900" b="0" i="0" kern="1200" dirty="0" smtClean="0">
                <a:solidFill>
                  <a:schemeClr val="bg1"/>
                </a:solidFill>
                <a:effectLst>
                  <a:outerShdw blurRad="38100" dist="38100" dir="2700000" algn="tl">
                    <a:srgbClr val="000000">
                      <a:alpha val="43137"/>
                    </a:srgbClr>
                  </a:outerShdw>
                </a:effectLst>
                <a:latin typeface="+mn-lt"/>
                <a:ea typeface="+mn-ea"/>
                <a:cs typeface="+mn-cs"/>
              </a:defRPr>
            </a:lvl3pPr>
            <a:lvl4pPr marL="1143000" indent="-228600" algn="l" defTabSz="1463040" rtl="0" eaLnBrk="1" latinLnBrk="0" hangingPunct="1">
              <a:spcBef>
                <a:spcPts val="480"/>
              </a:spcBef>
              <a:buClr>
                <a:schemeClr val="bg1"/>
              </a:buClr>
              <a:buFont typeface="Neo Sans Intel" pitchFamily="34" charset="0"/>
              <a:buChar char="–"/>
              <a:defRPr lang="en-US" altLang="ja-JP" sz="2600" b="0" i="0" kern="1200" dirty="0" smtClean="0">
                <a:solidFill>
                  <a:schemeClr val="bg1"/>
                </a:solidFill>
                <a:effectLst>
                  <a:outerShdw blurRad="38100" dist="38100" dir="2700000" algn="tl">
                    <a:srgbClr val="000000">
                      <a:alpha val="43137"/>
                    </a:srgbClr>
                  </a:outerShdw>
                </a:effectLst>
                <a:latin typeface="+mn-lt"/>
                <a:ea typeface="+mn-ea"/>
                <a:cs typeface="+mn-cs"/>
              </a:defRPr>
            </a:lvl4pPr>
            <a:lvl5pPr marL="1371600" indent="-228600" algn="l" defTabSz="1463040" rtl="0" eaLnBrk="1" latinLnBrk="0" hangingPunct="1">
              <a:spcBef>
                <a:spcPts val="160"/>
              </a:spcBef>
              <a:buClr>
                <a:schemeClr val="bg1"/>
              </a:buClr>
              <a:buFont typeface="Neo Sans Intel" pitchFamily="34" charset="0"/>
              <a:buChar char="–"/>
              <a:defRPr lang="en-US" altLang="ja-JP" sz="2600" b="0" i="0" kern="1200" dirty="0" smtClean="0">
                <a:solidFill>
                  <a:schemeClr val="bg1"/>
                </a:solidFill>
                <a:effectLst>
                  <a:outerShdw blurRad="38100" dist="38100" dir="2700000" algn="tl">
                    <a:srgbClr val="000000">
                      <a:alpha val="43137"/>
                    </a:srgbClr>
                  </a:outerShdw>
                </a:effectLst>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180975" indent="-180975">
              <a:spcBef>
                <a:spcPts val="600"/>
              </a:spcBef>
            </a:pPr>
            <a:r>
              <a:rPr lang="en-US" sz="2000" dirty="0">
                <a:solidFill>
                  <a:srgbClr val="004280"/>
                </a:solidFill>
                <a:effectLst/>
                <a:latin typeface="Neo Sans Intel" panose="020B0504020202020204" pitchFamily="34" charset="0"/>
              </a:rPr>
              <a:t>22 Entries in the Green500 Supercomputers based on Intel </a:t>
            </a:r>
            <a:r>
              <a:rPr lang="en-US" sz="2000" dirty="0" err="1">
                <a:solidFill>
                  <a:srgbClr val="004280"/>
                </a:solidFill>
                <a:effectLst/>
                <a:latin typeface="Neo Sans Intel" panose="020B0504020202020204" pitchFamily="34" charset="0"/>
              </a:rPr>
              <a:t>EPSD</a:t>
            </a:r>
            <a:endParaRPr lang="en-US" sz="2000" dirty="0">
              <a:solidFill>
                <a:srgbClr val="004280"/>
              </a:solidFill>
              <a:effectLst/>
              <a:latin typeface="Neo Sans Intel" panose="020B0504020202020204" pitchFamily="34" charset="0"/>
            </a:endParaRPr>
          </a:p>
          <a:p>
            <a:pPr marL="180975" indent="-180975">
              <a:spcBef>
                <a:spcPts val="600"/>
              </a:spcBef>
            </a:pPr>
            <a:r>
              <a:rPr lang="en-US" sz="2000" dirty="0">
                <a:solidFill>
                  <a:srgbClr val="004280"/>
                </a:solidFill>
                <a:effectLst/>
                <a:latin typeface="Neo Sans Intel" panose="020B0504020202020204" pitchFamily="34" charset="0"/>
              </a:rPr>
              <a:t>12 of the Top100 </a:t>
            </a:r>
          </a:p>
          <a:p>
            <a:pPr marL="180975" indent="-180975">
              <a:spcBef>
                <a:spcPts val="600"/>
              </a:spcBef>
            </a:pPr>
            <a:r>
              <a:rPr lang="en-US" sz="2000" dirty="0">
                <a:solidFill>
                  <a:srgbClr val="004280"/>
                </a:solidFill>
                <a:effectLst/>
                <a:latin typeface="Neo Sans Intel" panose="020B0504020202020204" pitchFamily="34" charset="0"/>
              </a:rPr>
              <a:t>Including…the #1 spot in the Green500!</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92" t="20067" r="7167" b="12200"/>
          <a:stretch/>
        </p:blipFill>
        <p:spPr bwMode="auto">
          <a:xfrm>
            <a:off x="1350741" y="3201180"/>
            <a:ext cx="2878361" cy="1643891"/>
          </a:xfrm>
          <a:prstGeom prst="roundRect">
            <a:avLst>
              <a:gd name="adj" fmla="val 8594"/>
            </a:avLst>
          </a:prstGeom>
          <a:solidFill>
            <a:srgbClr val="FFFFFF">
              <a:shade val="85000"/>
            </a:srgbClr>
          </a:solidFill>
          <a:ln>
            <a:noFill/>
          </a:ln>
          <a:effectLst>
            <a:outerShdw blurRad="292100" dist="139700" dir="2700000" algn="tl" rotWithShape="0">
              <a:prstClr val="black">
                <a:alpha val="65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028" y="4268141"/>
            <a:ext cx="1389284" cy="612099"/>
          </a:xfrm>
          <a:prstGeom prst="rect">
            <a:avLst/>
          </a:prstGeom>
          <a:noFill/>
          <a:ln>
            <a:noFill/>
          </a:ln>
          <a:effectLst>
            <a:outerShdw blurRad="292100" dist="139700" dir="2700000" algn="t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http://www.nhojj.com/images/logos/number1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8305" y1="33250" x2="61186" y2="25000"/>
                      </a14:backgroundRemoval>
                    </a14:imgEffect>
                  </a14:imgLayer>
                </a14:imgProps>
              </a:ext>
              <a:ext uri="{28A0092B-C50C-407E-A947-70E740481C1C}">
                <a14:useLocalDpi xmlns:a14="http://schemas.microsoft.com/office/drawing/2010/main" val="0"/>
              </a:ext>
            </a:extLst>
          </a:blip>
          <a:srcRect/>
          <a:stretch>
            <a:fillRect/>
          </a:stretch>
        </p:blipFill>
        <p:spPr bwMode="auto">
          <a:xfrm>
            <a:off x="158405" y="2911095"/>
            <a:ext cx="1455628" cy="869598"/>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1504" y="1200548"/>
            <a:ext cx="1389284" cy="612099"/>
          </a:xfrm>
          <a:prstGeom prst="rect">
            <a:avLst/>
          </a:prstGeom>
          <a:noFill/>
          <a:ln>
            <a:noFill/>
          </a:ln>
          <a:effectLst>
            <a:outerShdw blurRad="292100" dist="139700" dir="2700000" algn="t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http://wwwcache.wraltechwire.com/asset/news/2012/11/12/11764629/Top500Logo-300x148.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5002" y="2040232"/>
            <a:ext cx="1281600" cy="559886"/>
          </a:xfrm>
          <a:prstGeom prst="roundRect">
            <a:avLst>
              <a:gd name="adj" fmla="val 8594"/>
            </a:avLst>
          </a:prstGeom>
          <a:solidFill>
            <a:srgbClr val="FFFFFF">
              <a:shade val="85000"/>
            </a:srgbClr>
          </a:solidFill>
          <a:ln>
            <a:noFill/>
          </a:ln>
          <a:effectLst>
            <a:outerShdw blurRad="292100" dist="139700" dir="2700000" algn="tl" rotWithShape="0">
              <a:prstClr val="black">
                <a:alpha val="65000"/>
              </a:prstClr>
            </a:outerShdw>
          </a:effectLst>
          <a:extLst/>
        </p:spPr>
      </p:pic>
      <p:pic>
        <p:nvPicPr>
          <p:cNvPr id="13" name="Picture 8"/>
          <p:cNvPicPr>
            <a:picLocks noChangeAspect="1" noChangeArrowheads="1"/>
          </p:cNvPicPr>
          <p:nvPr/>
        </p:nvPicPr>
        <p:blipFill>
          <a:blip r:embed="rId8">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57399" y="3824752"/>
            <a:ext cx="769249" cy="412190"/>
          </a:xfrm>
          <a:prstGeom prst="roundRect">
            <a:avLst>
              <a:gd name="adj" fmla="val 8594"/>
            </a:avLst>
          </a:prstGeom>
          <a:solidFill>
            <a:srgbClr val="FFFFFF">
              <a:shade val="85000"/>
            </a:srgbClr>
          </a:solidFill>
          <a:ln>
            <a:noFill/>
          </a:ln>
          <a:effectLst>
            <a:outerShdw blurRad="292100" dist="139700" dir="2700000" algn="tl" rotWithShape="0">
              <a:prstClr val="black">
                <a:alpha val="65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p:cNvPicPr>
          <p:nvPr/>
        </p:nvPicPr>
        <p:blipFill rotWithShape="1">
          <a:blip r:embed="rId9" cstate="print">
            <a:extLst>
              <a:ext uri="{28A0092B-C50C-407E-A947-70E740481C1C}">
                <a14:useLocalDpi xmlns:a14="http://schemas.microsoft.com/office/drawing/2010/main" val="0"/>
              </a:ext>
            </a:extLst>
          </a:blip>
          <a:srcRect l="15495" t="46870" r="7854" b="50482"/>
          <a:stretch/>
        </p:blipFill>
        <p:spPr>
          <a:xfrm>
            <a:off x="132029" y="2785609"/>
            <a:ext cx="8898761" cy="180639"/>
          </a:xfrm>
          <a:prstGeom prst="rect">
            <a:avLst/>
          </a:prstGeom>
        </p:spPr>
      </p:pic>
    </p:spTree>
    <p:extLst>
      <p:ext uri="{BB962C8B-B14F-4D97-AF65-F5344CB8AC3E}">
        <p14:creationId xmlns:p14="http://schemas.microsoft.com/office/powerpoint/2010/main" val="7114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381000" y="793489"/>
            <a:ext cx="2444930" cy="382574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91421" rIns="91421" bIns="91421" rtlCol="0" anchor="t" anchorCtr="0"/>
          <a:lstStyle/>
          <a:p>
            <a:r>
              <a:rPr lang="en-US" sz="1100" dirty="0">
                <a:solidFill>
                  <a:schemeClr val="tx1"/>
                </a:solidFill>
              </a:rPr>
              <a:t>Relational </a:t>
            </a:r>
          </a:p>
          <a:p>
            <a:r>
              <a:rPr lang="en-US" sz="1100" dirty="0">
                <a:solidFill>
                  <a:schemeClr val="tx1"/>
                </a:solidFill>
              </a:rPr>
              <a:t>(Structured)</a:t>
            </a:r>
          </a:p>
        </p:txBody>
      </p:sp>
      <p:sp>
        <p:nvSpPr>
          <p:cNvPr id="115" name="Round Single Corner Rectangle 114"/>
          <p:cNvSpPr/>
          <p:nvPr/>
        </p:nvSpPr>
        <p:spPr>
          <a:xfrm>
            <a:off x="2863519" y="793488"/>
            <a:ext cx="5799221" cy="3825744"/>
          </a:xfrm>
          <a:prstGeom prst="round1Rect">
            <a:avLst>
              <a:gd name="adj" fmla="val 3201"/>
            </a:avLst>
          </a:prstGeom>
          <a:solidFill>
            <a:schemeClr val="accent1">
              <a:lumMod val="20000"/>
              <a:lumOff val="80000"/>
              <a:alpha val="20000"/>
            </a:schemeClr>
          </a:solidFill>
          <a:ln>
            <a:noFill/>
            <a:headEnd type="none" w="sm" len="sm"/>
            <a:tailEnd type="none" w="sm" len="sm"/>
          </a:ln>
          <a:effectLst/>
        </p:spPr>
        <p:style>
          <a:lnRef idx="1">
            <a:schemeClr val="dk1"/>
          </a:lnRef>
          <a:fillRef idx="2">
            <a:schemeClr val="dk1"/>
          </a:fillRef>
          <a:effectRef idx="1">
            <a:schemeClr val="dk1"/>
          </a:effectRef>
          <a:fontRef idx="minor">
            <a:schemeClr val="dk1"/>
          </a:fontRef>
        </p:style>
        <p:txBody>
          <a:bodyPr lIns="91421" tIns="91440" rIns="91421" bIns="91440" rtlCol="0" anchor="t" anchorCtr="0"/>
          <a:lstStyle/>
          <a:p>
            <a:pPr fontAlgn="auto">
              <a:spcBef>
                <a:spcPts val="0"/>
              </a:spcBef>
              <a:spcAft>
                <a:spcPts val="0"/>
              </a:spcAft>
            </a:pPr>
            <a:r>
              <a:rPr lang="en-US" sz="1100" kern="0" dirty="0">
                <a:solidFill>
                  <a:schemeClr val="tx1"/>
                </a:solidFill>
              </a:rPr>
              <a:t>Non-Relational </a:t>
            </a:r>
          </a:p>
          <a:p>
            <a:pPr fontAlgn="auto">
              <a:spcBef>
                <a:spcPts val="0"/>
              </a:spcBef>
              <a:spcAft>
                <a:spcPts val="0"/>
              </a:spcAft>
            </a:pPr>
            <a:r>
              <a:rPr lang="en-US" sz="1100" kern="0" dirty="0">
                <a:solidFill>
                  <a:schemeClr val="tx1"/>
                </a:solidFill>
              </a:rPr>
              <a:t>(Unstructured)</a:t>
            </a:r>
          </a:p>
        </p:txBody>
      </p:sp>
      <p:sp>
        <p:nvSpPr>
          <p:cNvPr id="55" name="Title 54"/>
          <p:cNvSpPr>
            <a:spLocks noGrp="1"/>
          </p:cNvSpPr>
          <p:nvPr>
            <p:ph type="title"/>
          </p:nvPr>
        </p:nvSpPr>
        <p:spPr>
          <a:xfrm>
            <a:off x="460188" y="66990"/>
            <a:ext cx="8229600" cy="857250"/>
          </a:xfrm>
        </p:spPr>
        <p:txBody>
          <a:bodyPr/>
          <a:lstStyle/>
          <a:p>
            <a:r>
              <a:rPr lang="en-US" altLang="ja-JP" sz="1400" b="0" kern="0" dirty="0" smtClean="0">
                <a:solidFill>
                  <a:srgbClr val="0071C5"/>
                </a:solidFill>
              </a:rPr>
              <a:t>Big Data – A Foundation For </a:t>
            </a:r>
            <a:r>
              <a:rPr lang="en-US" altLang="ja-JP" sz="1400" b="0" kern="0" dirty="0">
                <a:solidFill>
                  <a:srgbClr val="0071C5"/>
                </a:solidFill>
              </a:rPr>
              <a:t>Delivering Big Value</a:t>
            </a:r>
            <a:r>
              <a:rPr lang="en-US" altLang="ja-JP" sz="1400" b="0" kern="0" dirty="0" smtClean="0">
                <a:solidFill>
                  <a:srgbClr val="0071C5"/>
                </a:solidFill>
              </a:rPr>
              <a:t/>
            </a:r>
            <a:br>
              <a:rPr lang="en-US" altLang="ja-JP" sz="1400" b="0" kern="0" dirty="0" smtClean="0">
                <a:solidFill>
                  <a:srgbClr val="0071C5"/>
                </a:solidFill>
              </a:rPr>
            </a:br>
            <a:r>
              <a:rPr lang="en-US" altLang="ja-JP" sz="2400" b="0" kern="0" dirty="0">
                <a:solidFill>
                  <a:sysClr val="windowText" lastClr="000000"/>
                </a:solidFill>
              </a:rPr>
              <a:t>Evolving Data Landscape</a:t>
            </a:r>
          </a:p>
        </p:txBody>
      </p:sp>
      <p:sp>
        <p:nvSpPr>
          <p:cNvPr id="2" name="Slide Number Placeholder 1"/>
          <p:cNvSpPr>
            <a:spLocks noGrp="1"/>
          </p:cNvSpPr>
          <p:nvPr>
            <p:ph type="sldNum" sz="quarter" idx="4294967295"/>
          </p:nvPr>
        </p:nvSpPr>
        <p:spPr>
          <a:xfrm>
            <a:off x="-3455" y="4944284"/>
            <a:ext cx="460655" cy="164592"/>
          </a:xfrm>
          <a:prstGeom prst="rect">
            <a:avLst/>
          </a:prstGeom>
        </p:spPr>
        <p:txBody>
          <a:bodyPr/>
          <a:lstStyle/>
          <a:p>
            <a:fld id="{16580373-EDB2-411E-A085-8B0065DF0FF5}" type="slidenum">
              <a:rPr lang="en-US" smtClean="0"/>
              <a:pPr/>
              <a:t>53</a:t>
            </a:fld>
            <a:endParaRPr lang="en-US" dirty="0"/>
          </a:p>
        </p:txBody>
      </p:sp>
      <p:sp>
        <p:nvSpPr>
          <p:cNvPr id="4" name="Rectangle 3"/>
          <p:cNvSpPr/>
          <p:nvPr/>
        </p:nvSpPr>
        <p:spPr>
          <a:xfrm>
            <a:off x="1753230" y="1416942"/>
            <a:ext cx="4975124" cy="1861888"/>
          </a:xfrm>
          <a:prstGeom prst="rect">
            <a:avLst/>
          </a:prstGeom>
          <a:solidFill>
            <a:schemeClr val="bg2">
              <a:lumMod val="20000"/>
              <a:lumOff val="80000"/>
              <a:alpha val="26000"/>
            </a:schemeClr>
          </a:solidFill>
          <a:ln w="25400" cap="flat" cmpd="sng" algn="ctr">
            <a:solidFill>
              <a:srgbClr val="C00000">
                <a:alpha val="50000"/>
              </a:srgbClr>
            </a:solidFill>
            <a:prstDash val="sys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smtClean="0">
              <a:solidFill>
                <a:srgbClr val="C00000"/>
              </a:solidFill>
              <a:latin typeface="Neo Sans Intel" pitchFamily="34" charset="0"/>
              <a:cs typeface="Arial" pitchFamily="34" charset="0"/>
            </a:endParaRPr>
          </a:p>
        </p:txBody>
      </p:sp>
      <p:sp>
        <p:nvSpPr>
          <p:cNvPr id="5" name="Rectangle 4"/>
          <p:cNvSpPr/>
          <p:nvPr/>
        </p:nvSpPr>
        <p:spPr>
          <a:xfrm>
            <a:off x="1608571" y="2204763"/>
            <a:ext cx="6062884" cy="2360422"/>
          </a:xfrm>
          <a:prstGeom prst="rect">
            <a:avLst/>
          </a:prstGeom>
          <a:solidFill>
            <a:schemeClr val="bg2">
              <a:lumMod val="20000"/>
              <a:lumOff val="80000"/>
              <a:alpha val="26000"/>
            </a:schemeClr>
          </a:solidFill>
          <a:ln w="25400" cap="flat" cmpd="sng" algn="ctr">
            <a:solidFill>
              <a:schemeClr val="accent3">
                <a:lumMod val="50000"/>
                <a:alpha val="50000"/>
              </a:schemeClr>
            </a:solidFill>
            <a:prstDash val="sys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b="1" dirty="0" smtClean="0">
              <a:latin typeface="Neo Sans Intel" pitchFamily="34" charset="0"/>
              <a:cs typeface="Arial" pitchFamily="34" charset="0"/>
            </a:endParaRPr>
          </a:p>
        </p:txBody>
      </p:sp>
      <p:sp>
        <p:nvSpPr>
          <p:cNvPr id="56" name="Rounded Rectangle 55"/>
          <p:cNvSpPr/>
          <p:nvPr/>
        </p:nvSpPr>
        <p:spPr bwMode="auto">
          <a:xfrm>
            <a:off x="2421564" y="1943171"/>
            <a:ext cx="1184908" cy="2576247"/>
          </a:xfrm>
          <a:prstGeom prst="roundRect">
            <a:avLst>
              <a:gd name="adj" fmla="val 7692"/>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r>
              <a:rPr lang="en-US" sz="1100" b="1" dirty="0">
                <a:solidFill>
                  <a:srgbClr val="001BE6"/>
                </a:solidFill>
              </a:rPr>
              <a:t>Scale Up</a:t>
            </a:r>
          </a:p>
        </p:txBody>
      </p:sp>
      <p:pic>
        <p:nvPicPr>
          <p:cNvPr id="57" name="Picture 56" descr="iStock_000000624836Medium cop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92576" y="3342577"/>
            <a:ext cx="1452607" cy="1010855"/>
          </a:xfrm>
          <a:prstGeom prst="rect">
            <a:avLst/>
          </a:prstGeom>
        </p:spPr>
      </p:pic>
      <p:sp>
        <p:nvSpPr>
          <p:cNvPr id="60" name="Rounded Rectangle 59"/>
          <p:cNvSpPr/>
          <p:nvPr/>
        </p:nvSpPr>
        <p:spPr bwMode="auto">
          <a:xfrm>
            <a:off x="3753861" y="1165753"/>
            <a:ext cx="1127493" cy="3348812"/>
          </a:xfrm>
          <a:prstGeom prst="roundRect">
            <a:avLst>
              <a:gd name="adj" fmla="val 7692"/>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r>
              <a:rPr lang="en-US" sz="1100" b="1" dirty="0">
                <a:solidFill>
                  <a:srgbClr val="001BE6"/>
                </a:solidFill>
              </a:rPr>
              <a:t>Distributed</a:t>
            </a:r>
          </a:p>
        </p:txBody>
      </p:sp>
      <p:pic>
        <p:nvPicPr>
          <p:cNvPr id="61" name="Picture 6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00988" y="3184402"/>
            <a:ext cx="833239" cy="153914"/>
          </a:xfrm>
          <a:prstGeom prst="rect">
            <a:avLst/>
          </a:prstGeom>
          <a:noFill/>
          <a:ln>
            <a:noFill/>
          </a:ln>
        </p:spPr>
      </p:pic>
      <p:grpSp>
        <p:nvGrpSpPr>
          <p:cNvPr id="64" name="Group 63"/>
          <p:cNvGrpSpPr/>
          <p:nvPr/>
        </p:nvGrpSpPr>
        <p:grpSpPr>
          <a:xfrm>
            <a:off x="3887401" y="3550621"/>
            <a:ext cx="860406" cy="776960"/>
            <a:chOff x="3887401" y="4734162"/>
            <a:chExt cx="860406" cy="1035946"/>
          </a:xfrm>
        </p:grpSpPr>
        <p:sp>
          <p:nvSpPr>
            <p:cNvPr id="65" name="Rectangle 64"/>
            <p:cNvSpPr/>
            <p:nvPr/>
          </p:nvSpPr>
          <p:spPr bwMode="auto">
            <a:xfrm>
              <a:off x="4251329" y="4734162"/>
              <a:ext cx="136080" cy="456983"/>
            </a:xfrm>
            <a:prstGeom prst="rect">
              <a:avLst/>
            </a:prstGeom>
            <a:solidFill>
              <a:schemeClr val="bg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66" name="Rounded Rectangle 65"/>
            <p:cNvSpPr/>
            <p:nvPr/>
          </p:nvSpPr>
          <p:spPr bwMode="auto">
            <a:xfrm>
              <a:off x="4402766" y="4734162"/>
              <a:ext cx="345041" cy="460130"/>
            </a:xfrm>
            <a:prstGeom prst="roundRect">
              <a:avLst/>
            </a:prstGeom>
            <a:solidFill>
              <a:schemeClr val="accent1"/>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73" name="Rounded Rectangle 72"/>
            <p:cNvSpPr/>
            <p:nvPr/>
          </p:nvSpPr>
          <p:spPr bwMode="auto">
            <a:xfrm>
              <a:off x="3887401" y="4735877"/>
              <a:ext cx="345041" cy="460130"/>
            </a:xfrm>
            <a:prstGeom prst="roundRect">
              <a:avLst/>
            </a:prstGeom>
            <a:solidFill>
              <a:schemeClr val="accent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defRPr/>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pic>
          <p:nvPicPr>
            <p:cNvPr id="74" name="Picture 18" descr="serv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03" y="4789705"/>
              <a:ext cx="215720" cy="362892"/>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pic>
        <p:sp>
          <p:nvSpPr>
            <p:cNvPr id="68" name="Flowchart: Magnetic Disk 67"/>
            <p:cNvSpPr/>
            <p:nvPr/>
          </p:nvSpPr>
          <p:spPr bwMode="auto">
            <a:xfrm>
              <a:off x="4443400" y="4824036"/>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69" name="Flowchart: Magnetic Disk 68"/>
            <p:cNvSpPr/>
            <p:nvPr/>
          </p:nvSpPr>
          <p:spPr bwMode="auto">
            <a:xfrm>
              <a:off x="4612848" y="4820974"/>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70" name="Flowchart: Magnetic Disk 69"/>
            <p:cNvSpPr/>
            <p:nvPr/>
          </p:nvSpPr>
          <p:spPr bwMode="auto">
            <a:xfrm>
              <a:off x="4530046" y="4928316"/>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71" name="Flowchart: Magnetic Disk 70"/>
            <p:cNvSpPr/>
            <p:nvPr/>
          </p:nvSpPr>
          <p:spPr bwMode="auto">
            <a:xfrm>
              <a:off x="4443400" y="5032595"/>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72" name="Flowchart: Magnetic Disk 71"/>
            <p:cNvSpPr/>
            <p:nvPr/>
          </p:nvSpPr>
          <p:spPr bwMode="auto">
            <a:xfrm>
              <a:off x="4612849" y="5031600"/>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76" name="Rectangle 75"/>
            <p:cNvSpPr/>
            <p:nvPr/>
          </p:nvSpPr>
          <p:spPr bwMode="auto">
            <a:xfrm>
              <a:off x="4251329" y="5308263"/>
              <a:ext cx="136080" cy="456983"/>
            </a:xfrm>
            <a:prstGeom prst="rect">
              <a:avLst/>
            </a:prstGeom>
            <a:solidFill>
              <a:schemeClr val="bg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77" name="Rounded Rectangle 76"/>
            <p:cNvSpPr/>
            <p:nvPr/>
          </p:nvSpPr>
          <p:spPr bwMode="auto">
            <a:xfrm>
              <a:off x="4402766" y="5308263"/>
              <a:ext cx="345041" cy="460130"/>
            </a:xfrm>
            <a:prstGeom prst="roundRect">
              <a:avLst/>
            </a:prstGeom>
            <a:solidFill>
              <a:schemeClr val="accent1"/>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84" name="Rounded Rectangle 83"/>
            <p:cNvSpPr/>
            <p:nvPr/>
          </p:nvSpPr>
          <p:spPr bwMode="auto">
            <a:xfrm>
              <a:off x="3887401" y="5309978"/>
              <a:ext cx="345041" cy="460130"/>
            </a:xfrm>
            <a:prstGeom prst="roundRect">
              <a:avLst/>
            </a:prstGeom>
            <a:solidFill>
              <a:schemeClr val="accent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pic>
          <p:nvPicPr>
            <p:cNvPr id="85" name="Picture 18" descr="serv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03" y="5363806"/>
              <a:ext cx="215720" cy="362892"/>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pic>
        <p:sp>
          <p:nvSpPr>
            <p:cNvPr id="79" name="Flowchart: Magnetic Disk 78"/>
            <p:cNvSpPr/>
            <p:nvPr/>
          </p:nvSpPr>
          <p:spPr bwMode="auto">
            <a:xfrm>
              <a:off x="4443400" y="5398137"/>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80" name="Flowchart: Magnetic Disk 79"/>
            <p:cNvSpPr/>
            <p:nvPr/>
          </p:nvSpPr>
          <p:spPr bwMode="auto">
            <a:xfrm>
              <a:off x="4612848" y="5395075"/>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81" name="Flowchart: Magnetic Disk 80"/>
            <p:cNvSpPr/>
            <p:nvPr/>
          </p:nvSpPr>
          <p:spPr bwMode="auto">
            <a:xfrm>
              <a:off x="4530046" y="5502417"/>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82" name="Flowchart: Magnetic Disk 81"/>
            <p:cNvSpPr/>
            <p:nvPr/>
          </p:nvSpPr>
          <p:spPr bwMode="auto">
            <a:xfrm>
              <a:off x="4443400" y="5606696"/>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83" name="Flowchart: Magnetic Disk 82"/>
            <p:cNvSpPr/>
            <p:nvPr/>
          </p:nvSpPr>
          <p:spPr bwMode="auto">
            <a:xfrm>
              <a:off x="4612849" y="5605701"/>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grpSp>
      <p:grpSp>
        <p:nvGrpSpPr>
          <p:cNvPr id="63" name="Group 62"/>
          <p:cNvGrpSpPr/>
          <p:nvPr/>
        </p:nvGrpSpPr>
        <p:grpSpPr>
          <a:xfrm>
            <a:off x="3887103" y="2052656"/>
            <a:ext cx="861002" cy="772797"/>
            <a:chOff x="3918580" y="2736873"/>
            <a:chExt cx="861002" cy="1030396"/>
          </a:xfrm>
        </p:grpSpPr>
        <p:sp>
          <p:nvSpPr>
            <p:cNvPr id="87" name="Rectangle 86"/>
            <p:cNvSpPr/>
            <p:nvPr/>
          </p:nvSpPr>
          <p:spPr bwMode="auto">
            <a:xfrm>
              <a:off x="4283104" y="2736873"/>
              <a:ext cx="136080" cy="456983"/>
            </a:xfrm>
            <a:prstGeom prst="rect">
              <a:avLst/>
            </a:prstGeom>
            <a:solidFill>
              <a:schemeClr val="bg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88" name="Rounded Rectangle 87"/>
            <p:cNvSpPr/>
            <p:nvPr/>
          </p:nvSpPr>
          <p:spPr bwMode="auto">
            <a:xfrm>
              <a:off x="4434541" y="2736873"/>
              <a:ext cx="345041" cy="460130"/>
            </a:xfrm>
            <a:prstGeom prst="roundRect">
              <a:avLst/>
            </a:prstGeom>
            <a:solidFill>
              <a:schemeClr val="accent1"/>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95" name="Rounded Rectangle 94"/>
            <p:cNvSpPr/>
            <p:nvPr/>
          </p:nvSpPr>
          <p:spPr bwMode="auto">
            <a:xfrm>
              <a:off x="3919176" y="2738588"/>
              <a:ext cx="345041" cy="460130"/>
            </a:xfrm>
            <a:prstGeom prst="roundRect">
              <a:avLst/>
            </a:prstGeom>
            <a:solidFill>
              <a:schemeClr val="accent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pic>
          <p:nvPicPr>
            <p:cNvPr id="96" name="Picture 18" descr="serv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4578" y="2792416"/>
              <a:ext cx="215720" cy="362892"/>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pic>
        <p:sp>
          <p:nvSpPr>
            <p:cNvPr id="90" name="Flowchart: Magnetic Disk 89"/>
            <p:cNvSpPr/>
            <p:nvPr/>
          </p:nvSpPr>
          <p:spPr bwMode="auto">
            <a:xfrm>
              <a:off x="4475175" y="2826747"/>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91" name="Flowchart: Magnetic Disk 90"/>
            <p:cNvSpPr/>
            <p:nvPr/>
          </p:nvSpPr>
          <p:spPr bwMode="auto">
            <a:xfrm>
              <a:off x="4644623" y="2823685"/>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92" name="Flowchart: Magnetic Disk 91"/>
            <p:cNvSpPr/>
            <p:nvPr/>
          </p:nvSpPr>
          <p:spPr bwMode="auto">
            <a:xfrm>
              <a:off x="4561821" y="2931027"/>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93" name="Flowchart: Magnetic Disk 92"/>
            <p:cNvSpPr/>
            <p:nvPr/>
          </p:nvSpPr>
          <p:spPr bwMode="auto">
            <a:xfrm>
              <a:off x="4475175" y="3035306"/>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94" name="Flowchart: Magnetic Disk 93"/>
            <p:cNvSpPr/>
            <p:nvPr/>
          </p:nvSpPr>
          <p:spPr bwMode="auto">
            <a:xfrm>
              <a:off x="4644624" y="3034311"/>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98" name="Rectangle 97"/>
            <p:cNvSpPr/>
            <p:nvPr/>
          </p:nvSpPr>
          <p:spPr bwMode="auto">
            <a:xfrm>
              <a:off x="4282508" y="3305424"/>
              <a:ext cx="136080" cy="456983"/>
            </a:xfrm>
            <a:prstGeom prst="rect">
              <a:avLst/>
            </a:prstGeom>
            <a:solidFill>
              <a:schemeClr val="bg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99" name="Rounded Rectangle 98"/>
            <p:cNvSpPr/>
            <p:nvPr/>
          </p:nvSpPr>
          <p:spPr bwMode="auto">
            <a:xfrm>
              <a:off x="4433945" y="3305424"/>
              <a:ext cx="345041" cy="460130"/>
            </a:xfrm>
            <a:prstGeom prst="roundRect">
              <a:avLst/>
            </a:prstGeom>
            <a:solidFill>
              <a:schemeClr val="accent1"/>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sp>
          <p:nvSpPr>
            <p:cNvPr id="106" name="Rounded Rectangle 105"/>
            <p:cNvSpPr/>
            <p:nvPr/>
          </p:nvSpPr>
          <p:spPr bwMode="auto">
            <a:xfrm>
              <a:off x="3918580" y="3307139"/>
              <a:ext cx="345041" cy="460130"/>
            </a:xfrm>
            <a:prstGeom prst="roundRect">
              <a:avLst/>
            </a:prstGeom>
            <a:solidFill>
              <a:schemeClr val="accent2"/>
            </a:solidFill>
            <a:ln w="9525" cap="flat" cmpd="sng" algn="ctr">
              <a:noFill/>
              <a:prstDash val="solid"/>
              <a:round/>
              <a:headEnd type="none" w="med" len="med"/>
              <a:tailEnd type="none" w="med" len="med"/>
            </a:ln>
            <a:effectLst/>
          </p:spPr>
          <p:txBody>
            <a:bodyPr lIns="91372" tIns="45688" rIns="91372" bIns="45688" anchorCtr="1"/>
            <a:lstStyle/>
            <a:p>
              <a:pPr algn="ctr">
                <a:lnSpc>
                  <a:spcPct val="95000"/>
                </a:lnSpc>
                <a:spcBef>
                  <a:spcPct val="30000"/>
                </a:spcBef>
                <a:buClr>
                  <a:srgbClr val="000000"/>
                </a:buClr>
                <a:buFont typeface="Wingdings" pitchFamily="2" charset="2"/>
                <a:buNone/>
              </a:pPr>
              <a:endParaRPr lang="en-US" sz="1100" dirty="0">
                <a:solidFill>
                  <a:srgbClr val="000000"/>
                </a:solidFill>
                <a:effectLst>
                  <a:outerShdw blurRad="38100" dist="38100" dir="2700000" algn="tl">
                    <a:srgbClr val="000000">
                      <a:alpha val="43137"/>
                    </a:srgbClr>
                  </a:outerShdw>
                </a:effectLst>
                <a:latin typeface="Arial Narrow" pitchFamily="34" charset="0"/>
                <a:cs typeface="Arial" charset="0"/>
              </a:endParaRPr>
            </a:p>
          </p:txBody>
        </p:sp>
        <p:pic>
          <p:nvPicPr>
            <p:cNvPr id="107" name="Picture 18" descr="serv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982" y="3360967"/>
              <a:ext cx="215720" cy="362892"/>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pic>
        <p:sp>
          <p:nvSpPr>
            <p:cNvPr id="101" name="Flowchart: Magnetic Disk 100"/>
            <p:cNvSpPr/>
            <p:nvPr/>
          </p:nvSpPr>
          <p:spPr bwMode="auto">
            <a:xfrm>
              <a:off x="4474579" y="3395298"/>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102" name="Flowchart: Magnetic Disk 101"/>
            <p:cNvSpPr/>
            <p:nvPr/>
          </p:nvSpPr>
          <p:spPr bwMode="auto">
            <a:xfrm>
              <a:off x="4644027" y="3392236"/>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103" name="Flowchart: Magnetic Disk 102"/>
            <p:cNvSpPr/>
            <p:nvPr/>
          </p:nvSpPr>
          <p:spPr bwMode="auto">
            <a:xfrm>
              <a:off x="4561225" y="3499578"/>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104" name="Flowchart: Magnetic Disk 103"/>
            <p:cNvSpPr/>
            <p:nvPr/>
          </p:nvSpPr>
          <p:spPr bwMode="auto">
            <a:xfrm>
              <a:off x="4474579" y="3603857"/>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sp>
          <p:nvSpPr>
            <p:cNvPr id="105" name="Flowchart: Magnetic Disk 104"/>
            <p:cNvSpPr/>
            <p:nvPr/>
          </p:nvSpPr>
          <p:spPr bwMode="auto">
            <a:xfrm>
              <a:off x="4644028" y="3602862"/>
              <a:ext cx="90482" cy="141515"/>
            </a:xfrm>
            <a:prstGeom prst="flowChartMagneticDisk">
              <a:avLst/>
            </a:prstGeom>
            <a:gradFill>
              <a:gsLst>
                <a:gs pos="0">
                  <a:schemeClr val="accent3">
                    <a:lumMod val="65000"/>
                  </a:schemeClr>
                </a:gs>
                <a:gs pos="50000">
                  <a:schemeClr val="accent1">
                    <a:tint val="44500"/>
                    <a:satMod val="160000"/>
                  </a:schemeClr>
                </a:gs>
                <a:gs pos="100000">
                  <a:schemeClr val="accent1">
                    <a:tint val="23500"/>
                    <a:satMod val="160000"/>
                  </a:schemeClr>
                </a:gs>
              </a:gsLst>
              <a:lin ang="5400000" scaled="0"/>
            </a:gradFill>
            <a:ln w="19050" cap="flat" cmpd="sng" algn="ctr">
              <a:solidFill>
                <a:schemeClr val="tx1"/>
              </a:solidFill>
              <a:prstDash val="solid"/>
              <a:round/>
              <a:headEnd type="none" w="med" len="med"/>
              <a:tailEnd type="none" w="med" len="med"/>
            </a:ln>
            <a:effectLst/>
          </p:spPr>
          <p:txBody>
            <a:bodyPr wrap="none" lIns="91435" tIns="45718" rIns="91435" bIns="45718" anchor="ctr"/>
            <a:lstStyle/>
            <a:p>
              <a:pPr algn="ctr" eaLnBrk="0" hangingPunct="0">
                <a:lnSpc>
                  <a:spcPct val="80000"/>
                </a:lnSpc>
                <a:spcBef>
                  <a:spcPct val="50000"/>
                </a:spcBef>
                <a:defRPr/>
              </a:pPr>
              <a:endParaRPr lang="en-US" sz="700" dirty="0">
                <a:solidFill>
                  <a:srgbClr val="111111"/>
                </a:solidFill>
              </a:endParaRPr>
            </a:p>
          </p:txBody>
        </p:sp>
      </p:grpSp>
      <p:sp>
        <p:nvSpPr>
          <p:cNvPr id="10" name="Rounded Rectangle 9"/>
          <p:cNvSpPr/>
          <p:nvPr/>
        </p:nvSpPr>
        <p:spPr bwMode="auto">
          <a:xfrm>
            <a:off x="5053215" y="1165754"/>
            <a:ext cx="1122299" cy="2515007"/>
          </a:xfrm>
          <a:prstGeom prst="roundRect">
            <a:avLst>
              <a:gd name="adj" fmla="val 7692"/>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eaLnBrk="0" hangingPunct="0"/>
            <a:r>
              <a:rPr lang="en-US" sz="1100" b="1" dirty="0">
                <a:solidFill>
                  <a:srgbClr val="001BE6"/>
                </a:solidFill>
              </a:rPr>
              <a:t>Edge</a:t>
            </a:r>
            <a:r>
              <a:rPr lang="en-US" sz="1100" b="1" dirty="0">
                <a:solidFill>
                  <a:schemeClr val="accent1"/>
                </a:solidFill>
              </a:rPr>
              <a:t> </a:t>
            </a:r>
          </a:p>
        </p:txBody>
      </p:sp>
      <p:grpSp>
        <p:nvGrpSpPr>
          <p:cNvPr id="11" name="Group 10"/>
          <p:cNvGrpSpPr/>
          <p:nvPr/>
        </p:nvGrpSpPr>
        <p:grpSpPr>
          <a:xfrm>
            <a:off x="5101895" y="2440138"/>
            <a:ext cx="1043388" cy="530786"/>
            <a:chOff x="607532" y="1727199"/>
            <a:chExt cx="1717979" cy="1188100"/>
          </a:xfrm>
        </p:grpSpPr>
        <p:grpSp>
          <p:nvGrpSpPr>
            <p:cNvPr id="13" name="Group 7"/>
            <p:cNvGrpSpPr/>
            <p:nvPr/>
          </p:nvGrpSpPr>
          <p:grpSpPr>
            <a:xfrm>
              <a:off x="607532" y="1727199"/>
              <a:ext cx="1173583" cy="993424"/>
              <a:chOff x="-1955047" y="3476978"/>
              <a:chExt cx="1411289" cy="1194639"/>
            </a:xfrm>
          </p:grpSpPr>
          <p:grpSp>
            <p:nvGrpSpPr>
              <p:cNvPr id="23" name="Group 154"/>
              <p:cNvGrpSpPr/>
              <p:nvPr/>
            </p:nvGrpSpPr>
            <p:grpSpPr>
              <a:xfrm>
                <a:off x="-1694255" y="3476978"/>
                <a:ext cx="1150497" cy="1194639"/>
                <a:chOff x="4114799" y="-2380400"/>
                <a:chExt cx="2049518" cy="2128152"/>
              </a:xfrm>
            </p:grpSpPr>
            <p:sp>
              <p:nvSpPr>
                <p:cNvPr id="48" name="Can 47"/>
                <p:cNvSpPr/>
                <p:nvPr/>
              </p:nvSpPr>
              <p:spPr bwMode="auto">
                <a:xfrm>
                  <a:off x="4114799" y="-2380400"/>
                  <a:ext cx="2049518" cy="2128152"/>
                </a:xfrm>
                <a:prstGeom prst="can">
                  <a:avLst>
                    <a:gd name="adj" fmla="val 23077"/>
                  </a:avLst>
                </a:prstGeom>
                <a:solidFill>
                  <a:schemeClr val="bg1"/>
                </a:soli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grpSp>
              <p:nvGrpSpPr>
                <p:cNvPr id="49" name="Group 245"/>
                <p:cNvGrpSpPr/>
                <p:nvPr/>
              </p:nvGrpSpPr>
              <p:grpSpPr>
                <a:xfrm>
                  <a:off x="4177861" y="-2285807"/>
                  <a:ext cx="1907628" cy="1923199"/>
                  <a:chOff x="4177861" y="-2285807"/>
                  <a:chExt cx="1907628" cy="1923199"/>
                </a:xfrm>
              </p:grpSpPr>
              <p:sp>
                <p:nvSpPr>
                  <p:cNvPr id="50" name="Can 49"/>
                  <p:cNvSpPr/>
                  <p:nvPr/>
                </p:nvSpPr>
                <p:spPr bwMode="auto">
                  <a:xfrm>
                    <a:off x="4177861" y="-1193352"/>
                    <a:ext cx="1907628" cy="830744"/>
                  </a:xfrm>
                  <a:prstGeom prst="can">
                    <a:avLst>
                      <a:gd name="adj" fmla="val 50000"/>
                    </a:avLst>
                  </a:prstGeom>
                  <a:gradFill flip="none" rotWithShape="1">
                    <a:gsLst>
                      <a:gs pos="6000">
                        <a:schemeClr val="tx2">
                          <a:lumMod val="75000"/>
                        </a:schemeClr>
                      </a:gs>
                      <a:gs pos="98000">
                        <a:schemeClr val="bg2"/>
                      </a:gs>
                    </a:gsLst>
                    <a:lin ang="16200000" scaled="1"/>
                    <a:tileRect/>
                  </a:gra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sp>
                <p:nvSpPr>
                  <p:cNvPr id="51" name="Can 50"/>
                  <p:cNvSpPr/>
                  <p:nvPr/>
                </p:nvSpPr>
                <p:spPr bwMode="auto">
                  <a:xfrm>
                    <a:off x="4367050" y="-1418894"/>
                    <a:ext cx="1492329" cy="578882"/>
                  </a:xfrm>
                  <a:prstGeom prst="can">
                    <a:avLst>
                      <a:gd name="adj" fmla="val 50000"/>
                    </a:avLst>
                  </a:prstGeom>
                  <a:solidFill>
                    <a:schemeClr val="bg1"/>
                  </a:soli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sp>
                <p:nvSpPr>
                  <p:cNvPr id="52" name="Can 51"/>
                  <p:cNvSpPr/>
                  <p:nvPr/>
                </p:nvSpPr>
                <p:spPr bwMode="auto">
                  <a:xfrm>
                    <a:off x="4177861" y="-1739578"/>
                    <a:ext cx="1907628" cy="830744"/>
                  </a:xfrm>
                  <a:prstGeom prst="can">
                    <a:avLst>
                      <a:gd name="adj" fmla="val 50000"/>
                    </a:avLst>
                  </a:prstGeom>
                  <a:gradFill flip="none" rotWithShape="1">
                    <a:gsLst>
                      <a:gs pos="6000">
                        <a:schemeClr val="tx2">
                          <a:lumMod val="75000"/>
                        </a:schemeClr>
                      </a:gs>
                      <a:gs pos="98000">
                        <a:schemeClr val="bg2"/>
                      </a:gs>
                    </a:gsLst>
                    <a:lin ang="16200000" scaled="1"/>
                    <a:tileRect/>
                  </a:gra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sp>
                <p:nvSpPr>
                  <p:cNvPr id="53" name="Can 52"/>
                  <p:cNvSpPr/>
                  <p:nvPr/>
                </p:nvSpPr>
                <p:spPr bwMode="auto">
                  <a:xfrm>
                    <a:off x="4367050" y="-1954922"/>
                    <a:ext cx="1492329" cy="578882"/>
                  </a:xfrm>
                  <a:prstGeom prst="can">
                    <a:avLst>
                      <a:gd name="adj" fmla="val 50000"/>
                    </a:avLst>
                  </a:prstGeom>
                  <a:solidFill>
                    <a:schemeClr val="bg1"/>
                  </a:soli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sp>
                <p:nvSpPr>
                  <p:cNvPr id="54" name="Can 53"/>
                  <p:cNvSpPr/>
                  <p:nvPr/>
                </p:nvSpPr>
                <p:spPr bwMode="auto">
                  <a:xfrm>
                    <a:off x="4177861" y="-2285807"/>
                    <a:ext cx="1907628" cy="830744"/>
                  </a:xfrm>
                  <a:prstGeom prst="can">
                    <a:avLst>
                      <a:gd name="adj" fmla="val 50000"/>
                    </a:avLst>
                  </a:prstGeom>
                  <a:gradFill flip="none" rotWithShape="1">
                    <a:gsLst>
                      <a:gs pos="6000">
                        <a:schemeClr val="tx2">
                          <a:lumMod val="75000"/>
                        </a:schemeClr>
                      </a:gs>
                      <a:gs pos="98000">
                        <a:schemeClr val="bg2"/>
                      </a:gs>
                    </a:gsLst>
                    <a:lin ang="16200000" scaled="1"/>
                    <a:tileRect/>
                  </a:gradFill>
                  <a:ln w="28575"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cs typeface="Verdana" pitchFamily="34" charset="0"/>
                    </a:endParaRPr>
                  </a:p>
                </p:txBody>
              </p:sp>
            </p:grpSp>
          </p:grpSp>
          <p:grpSp>
            <p:nvGrpSpPr>
              <p:cNvPr id="24" name="Group 156"/>
              <p:cNvGrpSpPr/>
              <p:nvPr/>
            </p:nvGrpSpPr>
            <p:grpSpPr>
              <a:xfrm>
                <a:off x="-1955047" y="3796428"/>
                <a:ext cx="512131" cy="493397"/>
                <a:chOff x="-3210050" y="2997200"/>
                <a:chExt cx="3216464" cy="3098799"/>
              </a:xfrm>
            </p:grpSpPr>
            <p:sp>
              <p:nvSpPr>
                <p:cNvPr id="25" name="Rounded Rectangle 24"/>
                <p:cNvSpPr/>
                <p:nvPr/>
              </p:nvSpPr>
              <p:spPr>
                <a:xfrm>
                  <a:off x="-3210050" y="2997200"/>
                  <a:ext cx="3216464" cy="3098799"/>
                </a:xfrm>
                <a:prstGeom prst="roundRect">
                  <a:avLst>
                    <a:gd name="adj" fmla="val 10842"/>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a:outerShdw blurRad="50800" dist="25400" dir="3000000" algn="tl" rotWithShape="0">
                    <a:prstClr val="black">
                      <a:alpha val="75000"/>
                    </a:prstClr>
                  </a:outerShdw>
                </a:effectLst>
              </p:spPr>
              <p:txBody>
                <a:bodyPr vert="horz" wrap="none" lIns="91440" tIns="45720" rIns="91440" bIns="45720" numCol="1" rtlCol="0" anchor="ctr" anchorCtr="0" compatLnSpc="1">
                  <a:prstTxWarp prst="textNoShape">
                    <a:avLst/>
                  </a:prstTxWarp>
                </a:bodyPr>
                <a:lstStyle/>
                <a:p>
                  <a:pPr algn="ctr" defTabSz="912991" eaLnBrk="0" fontAlgn="base" hangingPunct="0">
                    <a:spcBef>
                      <a:spcPct val="0"/>
                    </a:spcBef>
                    <a:spcAft>
                      <a:spcPct val="0"/>
                    </a:spcAft>
                  </a:pPr>
                  <a:endParaRPr lang="en-US" sz="500" b="1" dirty="0">
                    <a:solidFill>
                      <a:srgbClr val="484A4C"/>
                    </a:solidFill>
                  </a:endParaRPr>
                </a:p>
              </p:txBody>
            </p:sp>
            <p:grpSp>
              <p:nvGrpSpPr>
                <p:cNvPr id="26" name="Group 158"/>
                <p:cNvGrpSpPr/>
                <p:nvPr/>
              </p:nvGrpSpPr>
              <p:grpSpPr>
                <a:xfrm>
                  <a:off x="-2926840" y="3289832"/>
                  <a:ext cx="2602481" cy="2579620"/>
                  <a:chOff x="-2952240" y="3289832"/>
                  <a:chExt cx="2602481" cy="2579620"/>
                </a:xfrm>
              </p:grpSpPr>
              <p:sp>
                <p:nvSpPr>
                  <p:cNvPr id="27" name="Oval 26"/>
                  <p:cNvSpPr/>
                  <p:nvPr/>
                </p:nvSpPr>
                <p:spPr bwMode="auto">
                  <a:xfrm rot="3433434">
                    <a:off x="-1531351" y="4641874"/>
                    <a:ext cx="154404" cy="154404"/>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28" name="Oval 27"/>
                  <p:cNvSpPr/>
                  <p:nvPr/>
                </p:nvSpPr>
                <p:spPr bwMode="auto">
                  <a:xfrm rot="3433434">
                    <a:off x="-864625" y="4914899"/>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29" name="Oval 28"/>
                  <p:cNvSpPr/>
                  <p:nvPr/>
                </p:nvSpPr>
                <p:spPr bwMode="auto">
                  <a:xfrm rot="3433434">
                    <a:off x="-2324595" y="5434668"/>
                    <a:ext cx="216890" cy="21689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0" name="Oval 29"/>
                  <p:cNvSpPr/>
                  <p:nvPr/>
                </p:nvSpPr>
                <p:spPr bwMode="auto">
                  <a:xfrm rot="3433434">
                    <a:off x="-1906025" y="5524500"/>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1" name="Oval 30"/>
                  <p:cNvSpPr/>
                  <p:nvPr/>
                </p:nvSpPr>
                <p:spPr bwMode="auto">
                  <a:xfrm rot="3433434">
                    <a:off x="-2223526" y="4851400"/>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2" name="Oval 31"/>
                  <p:cNvSpPr/>
                  <p:nvPr/>
                </p:nvSpPr>
                <p:spPr bwMode="auto">
                  <a:xfrm rot="3433434">
                    <a:off x="-1583149" y="4945676"/>
                    <a:ext cx="512002" cy="51200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3" name="Oval 32"/>
                  <p:cNvSpPr/>
                  <p:nvPr/>
                </p:nvSpPr>
                <p:spPr bwMode="auto">
                  <a:xfrm rot="3433434">
                    <a:off x="-1510920" y="3951105"/>
                    <a:ext cx="113542" cy="11354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4" name="Oval 33"/>
                  <p:cNvSpPr/>
                  <p:nvPr/>
                </p:nvSpPr>
                <p:spPr bwMode="auto">
                  <a:xfrm rot="3433434">
                    <a:off x="-1194825" y="3975101"/>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5" name="Oval 34"/>
                  <p:cNvSpPr/>
                  <p:nvPr/>
                </p:nvSpPr>
                <p:spPr bwMode="auto">
                  <a:xfrm rot="3433434">
                    <a:off x="-2552656" y="4541330"/>
                    <a:ext cx="266612" cy="26661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6" name="Oval 35"/>
                  <p:cNvSpPr/>
                  <p:nvPr/>
                </p:nvSpPr>
                <p:spPr bwMode="auto">
                  <a:xfrm rot="3433434">
                    <a:off x="-1906025" y="4813300"/>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7" name="Oval 36"/>
                  <p:cNvSpPr/>
                  <p:nvPr/>
                </p:nvSpPr>
                <p:spPr bwMode="auto">
                  <a:xfrm rot="3433434">
                    <a:off x="-2159495" y="4204231"/>
                    <a:ext cx="216890" cy="21689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8" name="Oval 37"/>
                  <p:cNvSpPr/>
                  <p:nvPr/>
                </p:nvSpPr>
                <p:spPr bwMode="auto">
                  <a:xfrm rot="3433434">
                    <a:off x="-1847339" y="4236986"/>
                    <a:ext cx="481580" cy="48158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39" name="Oval 38"/>
                  <p:cNvSpPr/>
                  <p:nvPr/>
                </p:nvSpPr>
                <p:spPr bwMode="auto">
                  <a:xfrm rot="3433434">
                    <a:off x="-1270494" y="4528090"/>
                    <a:ext cx="216890" cy="21689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0" name="Oval 39"/>
                  <p:cNvSpPr/>
                  <p:nvPr/>
                </p:nvSpPr>
                <p:spPr bwMode="auto">
                  <a:xfrm rot="3433434">
                    <a:off x="-1130794" y="3289832"/>
                    <a:ext cx="216890" cy="21689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1" name="Oval 40"/>
                  <p:cNvSpPr/>
                  <p:nvPr/>
                </p:nvSpPr>
                <p:spPr bwMode="auto">
                  <a:xfrm rot="3433434">
                    <a:off x="-831339" y="3297186"/>
                    <a:ext cx="481580" cy="48158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2" name="Oval 41"/>
                  <p:cNvSpPr/>
                  <p:nvPr/>
                </p:nvSpPr>
                <p:spPr bwMode="auto">
                  <a:xfrm rot="3433434">
                    <a:off x="-2952240" y="4002047"/>
                    <a:ext cx="481580" cy="48158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3" name="Oval 42"/>
                  <p:cNvSpPr/>
                  <p:nvPr/>
                </p:nvSpPr>
                <p:spPr bwMode="auto">
                  <a:xfrm rot="3433434">
                    <a:off x="-2388626" y="3910137"/>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4" name="Oval 43"/>
                  <p:cNvSpPr/>
                  <p:nvPr/>
                </p:nvSpPr>
                <p:spPr bwMode="auto">
                  <a:xfrm rot="3433434">
                    <a:off x="-1906025" y="4064000"/>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5" name="Oval 44"/>
                  <p:cNvSpPr/>
                  <p:nvPr/>
                </p:nvSpPr>
                <p:spPr bwMode="auto">
                  <a:xfrm rot="3433434">
                    <a:off x="-2223526" y="3390900"/>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6" name="Oval 45"/>
                  <p:cNvSpPr/>
                  <p:nvPr/>
                </p:nvSpPr>
                <p:spPr bwMode="auto">
                  <a:xfrm rot="3433434">
                    <a:off x="-1714994" y="3620031"/>
                    <a:ext cx="216890" cy="216890"/>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sp>
                <p:nvSpPr>
                  <p:cNvPr id="47" name="Oval 46"/>
                  <p:cNvSpPr/>
                  <p:nvPr/>
                </p:nvSpPr>
                <p:spPr bwMode="auto">
                  <a:xfrm rot="3433434">
                    <a:off x="-1334525" y="3714759"/>
                    <a:ext cx="344952" cy="344952"/>
                  </a:xfrm>
                  <a:prstGeom prst="ellipse">
                    <a:avLst/>
                  </a:prstGeom>
                  <a:gradFill flip="none" rotWithShape="1">
                    <a:gsLst>
                      <a:gs pos="5000">
                        <a:schemeClr val="accent2"/>
                      </a:gs>
                      <a:gs pos="95000">
                        <a:schemeClr val="accent1"/>
                      </a:gs>
                    </a:gsLst>
                    <a:path path="circle">
                      <a:fillToRect l="50000" t="50000" r="50000" b="50000"/>
                    </a:path>
                    <a:tileRect/>
                  </a:gradFill>
                  <a:ln w="12700">
                    <a:solidFill>
                      <a:schemeClr val="accent1"/>
                    </a:solid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spcBef>
                        <a:spcPct val="0"/>
                      </a:spcBef>
                      <a:spcAft>
                        <a:spcPct val="0"/>
                      </a:spcAft>
                    </a:pPr>
                    <a:endParaRPr lang="en-US" sz="300" dirty="0">
                      <a:solidFill>
                        <a:srgbClr val="FFFFFF"/>
                      </a:solidFill>
                    </a:endParaRPr>
                  </a:p>
                </p:txBody>
              </p:sp>
            </p:grpSp>
          </p:grpSp>
        </p:grpSp>
        <p:grpSp>
          <p:nvGrpSpPr>
            <p:cNvPr id="14" name="Group 9"/>
            <p:cNvGrpSpPr/>
            <p:nvPr/>
          </p:nvGrpSpPr>
          <p:grpSpPr>
            <a:xfrm>
              <a:off x="1648178" y="2247275"/>
              <a:ext cx="677333" cy="668024"/>
              <a:chOff x="1761067" y="1818297"/>
              <a:chExt cx="677333" cy="668024"/>
            </a:xfrm>
          </p:grpSpPr>
          <p:pic>
            <p:nvPicPr>
              <p:cNvPr id="15" name="Picture 14" descr="icon_Desktop.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83406" y="1818297"/>
                <a:ext cx="385659" cy="450771"/>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16" name="Group 252"/>
              <p:cNvGrpSpPr/>
              <p:nvPr/>
            </p:nvGrpSpPr>
            <p:grpSpPr>
              <a:xfrm>
                <a:off x="1761067" y="2053388"/>
                <a:ext cx="194034" cy="335708"/>
                <a:chOff x="3127042" y="5665833"/>
                <a:chExt cx="280160" cy="484720"/>
              </a:xfrm>
            </p:grpSpPr>
            <p:sp>
              <p:nvSpPr>
                <p:cNvPr id="21" name="Rectangle 20"/>
                <p:cNvSpPr/>
                <p:nvPr/>
              </p:nvSpPr>
              <p:spPr bwMode="auto">
                <a:xfrm>
                  <a:off x="3160889" y="6000003"/>
                  <a:ext cx="214490" cy="95997"/>
                </a:xfrm>
                <a:prstGeom prst="rect">
                  <a:avLst/>
                </a:prstGeom>
                <a:solidFill>
                  <a:schemeClr val="bg1"/>
                </a:solidFill>
                <a:ln w="38100" algn="ctr">
                  <a:noFill/>
                  <a:miter lim="800000"/>
                  <a:headEnd type="none" w="sm" len="sm"/>
                  <a:tailEnd type="none" w="sm" len="sm"/>
                </a:ln>
              </p:spPr>
              <p:txBody>
                <a:bodyPr lIns="91431" tIns="45716" rIns="91431" bIns="45716" rtlCol="0" anchor="ctr"/>
                <a:lstStyle/>
                <a:p>
                  <a:pPr algn="ctr" defTabSz="912991"/>
                  <a:endParaRPr lang="en-US" sz="500" kern="0" dirty="0">
                    <a:solidFill>
                      <a:srgbClr val="FFFFFF"/>
                    </a:solidFill>
                  </a:endParaRPr>
                </a:p>
              </p:txBody>
            </p:sp>
            <p:pic>
              <p:nvPicPr>
                <p:cNvPr id="22" name="Picture 21"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27042" y="5665833"/>
                  <a:ext cx="280160" cy="484720"/>
                </a:xfrm>
                <a:prstGeom prst="rect">
                  <a:avLst/>
                </a:prstGeom>
                <a:gradFill flip="none" rotWithShape="1">
                  <a:gsLst>
                    <a:gs pos="0">
                      <a:schemeClr val="tx2">
                        <a:lumMod val="40000"/>
                        <a:lumOff val="60000"/>
                      </a:schemeClr>
                    </a:gs>
                    <a:gs pos="48000">
                      <a:schemeClr val="bg1">
                        <a:alpha val="0"/>
                      </a:schemeClr>
                    </a:gs>
                    <a:gs pos="100000">
                      <a:schemeClr val="tx2">
                        <a:lumMod val="50000"/>
                      </a:schemeClr>
                    </a:gs>
                  </a:gsLst>
                  <a:lin ang="5400000" scaled="1"/>
                  <a:tileRect/>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17" name="Group 255"/>
              <p:cNvGrpSpPr/>
              <p:nvPr/>
            </p:nvGrpSpPr>
            <p:grpSpPr>
              <a:xfrm>
                <a:off x="2054579" y="2195373"/>
                <a:ext cx="383821" cy="290948"/>
                <a:chOff x="5338763" y="-4545013"/>
                <a:chExt cx="11166476" cy="8464551"/>
              </a:xfrm>
            </p:grpSpPr>
            <p:sp>
              <p:nvSpPr>
                <p:cNvPr id="18" name="Freeform 7"/>
                <p:cNvSpPr>
                  <a:spLocks noEditPoints="1"/>
                </p:cNvSpPr>
                <p:nvPr/>
              </p:nvSpPr>
              <p:spPr bwMode="auto">
                <a:xfrm>
                  <a:off x="6823076" y="-4545013"/>
                  <a:ext cx="8928100" cy="6592888"/>
                </a:xfrm>
                <a:custGeom>
                  <a:avLst/>
                  <a:gdLst>
                    <a:gd name="T0" fmla="*/ 2223 w 2810"/>
                    <a:gd name="T1" fmla="*/ 36 h 2072"/>
                    <a:gd name="T2" fmla="*/ 113 w 2810"/>
                    <a:gd name="T3" fmla="*/ 987 h 2072"/>
                    <a:gd name="T4" fmla="*/ 36 w 2810"/>
                    <a:gd name="T5" fmla="*/ 1193 h 2072"/>
                    <a:gd name="T6" fmla="*/ 381 w 2810"/>
                    <a:gd name="T7" fmla="*/ 1959 h 2072"/>
                    <a:gd name="T8" fmla="*/ 586 w 2810"/>
                    <a:gd name="T9" fmla="*/ 2037 h 2072"/>
                    <a:gd name="T10" fmla="*/ 2697 w 2810"/>
                    <a:gd name="T11" fmla="*/ 1085 h 2072"/>
                    <a:gd name="T12" fmla="*/ 2775 w 2810"/>
                    <a:gd name="T13" fmla="*/ 880 h 2072"/>
                    <a:gd name="T14" fmla="*/ 2429 w 2810"/>
                    <a:gd name="T15" fmla="*/ 113 h 2072"/>
                    <a:gd name="T16" fmla="*/ 2223 w 2810"/>
                    <a:gd name="T17" fmla="*/ 36 h 2072"/>
                    <a:gd name="T18" fmla="*/ 2285 w 2810"/>
                    <a:gd name="T19" fmla="*/ 262 h 2072"/>
                    <a:gd name="T20" fmla="*/ 2256 w 2810"/>
                    <a:gd name="T21" fmla="*/ 338 h 2072"/>
                    <a:gd name="T22" fmla="*/ 318 w 2810"/>
                    <a:gd name="T23" fmla="*/ 1212 h 2072"/>
                    <a:gd name="T24" fmla="*/ 242 w 2810"/>
                    <a:gd name="T25" fmla="*/ 1183 h 2072"/>
                    <a:gd name="T26" fmla="*/ 232 w 2810"/>
                    <a:gd name="T27" fmla="*/ 1161 h 2072"/>
                    <a:gd name="T28" fmla="*/ 261 w 2810"/>
                    <a:gd name="T29" fmla="*/ 1085 h 2072"/>
                    <a:gd name="T30" fmla="*/ 2199 w 2810"/>
                    <a:gd name="T31" fmla="*/ 211 h 2072"/>
                    <a:gd name="T32" fmla="*/ 2275 w 2810"/>
                    <a:gd name="T33" fmla="*/ 240 h 2072"/>
                    <a:gd name="T34" fmla="*/ 2285 w 2810"/>
                    <a:gd name="T35" fmla="*/ 26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0" h="2072">
                      <a:moveTo>
                        <a:pt x="2223" y="36"/>
                      </a:moveTo>
                      <a:cubicBezTo>
                        <a:pt x="113" y="987"/>
                        <a:pt x="113" y="987"/>
                        <a:pt x="113" y="987"/>
                      </a:cubicBezTo>
                      <a:cubicBezTo>
                        <a:pt x="35" y="1023"/>
                        <a:pt x="0" y="1115"/>
                        <a:pt x="36" y="1193"/>
                      </a:cubicBezTo>
                      <a:cubicBezTo>
                        <a:pt x="381" y="1959"/>
                        <a:pt x="381" y="1959"/>
                        <a:pt x="381" y="1959"/>
                      </a:cubicBezTo>
                      <a:cubicBezTo>
                        <a:pt x="416" y="2037"/>
                        <a:pt x="508" y="2072"/>
                        <a:pt x="586" y="2037"/>
                      </a:cubicBezTo>
                      <a:cubicBezTo>
                        <a:pt x="2697" y="1085"/>
                        <a:pt x="2697" y="1085"/>
                        <a:pt x="2697" y="1085"/>
                      </a:cubicBezTo>
                      <a:cubicBezTo>
                        <a:pt x="2775" y="1050"/>
                        <a:pt x="2810" y="958"/>
                        <a:pt x="2775" y="880"/>
                      </a:cubicBezTo>
                      <a:cubicBezTo>
                        <a:pt x="2429" y="113"/>
                        <a:pt x="2429" y="113"/>
                        <a:pt x="2429" y="113"/>
                      </a:cubicBezTo>
                      <a:cubicBezTo>
                        <a:pt x="2394" y="35"/>
                        <a:pt x="2302" y="0"/>
                        <a:pt x="2223" y="36"/>
                      </a:cubicBezTo>
                      <a:close/>
                      <a:moveTo>
                        <a:pt x="2285" y="262"/>
                      </a:moveTo>
                      <a:cubicBezTo>
                        <a:pt x="2298" y="291"/>
                        <a:pt x="2285" y="325"/>
                        <a:pt x="2256" y="338"/>
                      </a:cubicBezTo>
                      <a:cubicBezTo>
                        <a:pt x="318" y="1212"/>
                        <a:pt x="318" y="1212"/>
                        <a:pt x="318" y="1212"/>
                      </a:cubicBezTo>
                      <a:cubicBezTo>
                        <a:pt x="289" y="1225"/>
                        <a:pt x="255" y="1212"/>
                        <a:pt x="242" y="1183"/>
                      </a:cubicBezTo>
                      <a:cubicBezTo>
                        <a:pt x="232" y="1161"/>
                        <a:pt x="232" y="1161"/>
                        <a:pt x="232" y="1161"/>
                      </a:cubicBezTo>
                      <a:cubicBezTo>
                        <a:pt x="219" y="1132"/>
                        <a:pt x="232" y="1098"/>
                        <a:pt x="261" y="1085"/>
                      </a:cubicBezTo>
                      <a:cubicBezTo>
                        <a:pt x="2199" y="211"/>
                        <a:pt x="2199" y="211"/>
                        <a:pt x="2199" y="211"/>
                      </a:cubicBezTo>
                      <a:cubicBezTo>
                        <a:pt x="2228" y="198"/>
                        <a:pt x="2262" y="211"/>
                        <a:pt x="2275" y="240"/>
                      </a:cubicBezTo>
                      <a:lnTo>
                        <a:pt x="2285" y="262"/>
                      </a:lnTo>
                      <a:close/>
                    </a:path>
                  </a:pathLst>
                </a:custGeom>
                <a:gradFill flip="none" rotWithShape="1">
                  <a:gsLst>
                    <a:gs pos="5000">
                      <a:schemeClr val="accent2"/>
                    </a:gs>
                    <a:gs pos="95000">
                      <a:schemeClr val="accent1"/>
                    </a:gs>
                  </a:gsLst>
                  <a:lin ang="0" scaled="1"/>
                  <a:tileRect/>
                </a:gradFill>
                <a:ln w="19050">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sp>
              <p:nvSpPr>
                <p:cNvPr id="19" name="Freeform 8"/>
                <p:cNvSpPr>
                  <a:spLocks/>
                </p:cNvSpPr>
                <p:nvPr/>
              </p:nvSpPr>
              <p:spPr bwMode="auto">
                <a:xfrm>
                  <a:off x="5338763" y="-331788"/>
                  <a:ext cx="2262188" cy="2822575"/>
                </a:xfrm>
                <a:custGeom>
                  <a:avLst/>
                  <a:gdLst>
                    <a:gd name="T0" fmla="*/ 502 w 712"/>
                    <a:gd name="T1" fmla="*/ 41 h 887"/>
                    <a:gd name="T2" fmla="*/ 19 w 712"/>
                    <a:gd name="T3" fmla="*/ 26 h 887"/>
                    <a:gd name="T4" fmla="*/ 0 w 712"/>
                    <a:gd name="T5" fmla="*/ 36 h 887"/>
                    <a:gd name="T6" fmla="*/ 384 w 712"/>
                    <a:gd name="T7" fmla="*/ 887 h 887"/>
                    <a:gd name="T8" fmla="*/ 404 w 712"/>
                    <a:gd name="T9" fmla="*/ 880 h 887"/>
                    <a:gd name="T10" fmla="*/ 712 w 712"/>
                    <a:gd name="T11" fmla="*/ 508 h 887"/>
                    <a:gd name="T12" fmla="*/ 502 w 712"/>
                    <a:gd name="T13" fmla="*/ 41 h 887"/>
                  </a:gdLst>
                  <a:ahLst/>
                  <a:cxnLst>
                    <a:cxn ang="0">
                      <a:pos x="T0" y="T1"/>
                    </a:cxn>
                    <a:cxn ang="0">
                      <a:pos x="T2" y="T3"/>
                    </a:cxn>
                    <a:cxn ang="0">
                      <a:pos x="T4" y="T5"/>
                    </a:cxn>
                    <a:cxn ang="0">
                      <a:pos x="T6" y="T7"/>
                    </a:cxn>
                    <a:cxn ang="0">
                      <a:pos x="T8" y="T9"/>
                    </a:cxn>
                    <a:cxn ang="0">
                      <a:pos x="T10" y="T11"/>
                    </a:cxn>
                    <a:cxn ang="0">
                      <a:pos x="T12" y="T13"/>
                    </a:cxn>
                  </a:cxnLst>
                  <a:rect l="0" t="0" r="r" b="b"/>
                  <a:pathLst>
                    <a:path w="712" h="887">
                      <a:moveTo>
                        <a:pt x="502" y="41"/>
                      </a:moveTo>
                      <a:cubicBezTo>
                        <a:pt x="394" y="90"/>
                        <a:pt x="76" y="0"/>
                        <a:pt x="19" y="26"/>
                      </a:cubicBezTo>
                      <a:cubicBezTo>
                        <a:pt x="13" y="29"/>
                        <a:pt x="7" y="33"/>
                        <a:pt x="0" y="36"/>
                      </a:cubicBezTo>
                      <a:cubicBezTo>
                        <a:pt x="384" y="887"/>
                        <a:pt x="384" y="887"/>
                        <a:pt x="384" y="887"/>
                      </a:cubicBezTo>
                      <a:cubicBezTo>
                        <a:pt x="391" y="885"/>
                        <a:pt x="398" y="883"/>
                        <a:pt x="404" y="880"/>
                      </a:cubicBezTo>
                      <a:cubicBezTo>
                        <a:pt x="440" y="864"/>
                        <a:pt x="649" y="537"/>
                        <a:pt x="712" y="508"/>
                      </a:cubicBezTo>
                      <a:lnTo>
                        <a:pt x="502" y="41"/>
                      </a:lnTo>
                      <a:close/>
                    </a:path>
                  </a:pathLst>
                </a:custGeom>
                <a:gradFill flip="none" rotWithShape="1">
                  <a:gsLst>
                    <a:gs pos="5000">
                      <a:schemeClr val="accent2"/>
                    </a:gs>
                    <a:gs pos="95000">
                      <a:schemeClr val="accent1"/>
                    </a:gs>
                  </a:gsLst>
                  <a:path path="circle">
                    <a:fillToRect l="50000" t="50000" r="50000" b="50000"/>
                  </a:path>
                  <a:tileRect/>
                </a:gradFill>
                <a:ln w="9525">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sp>
              <p:nvSpPr>
                <p:cNvPr id="20" name="Freeform 9"/>
                <p:cNvSpPr>
                  <a:spLocks/>
                </p:cNvSpPr>
                <p:nvPr/>
              </p:nvSpPr>
              <p:spPr bwMode="auto">
                <a:xfrm>
                  <a:off x="11303001" y="158750"/>
                  <a:ext cx="5202238" cy="3760788"/>
                </a:xfrm>
                <a:custGeom>
                  <a:avLst/>
                  <a:gdLst>
                    <a:gd name="T0" fmla="*/ 729 w 1637"/>
                    <a:gd name="T1" fmla="*/ 931 h 1182"/>
                    <a:gd name="T2" fmla="*/ 576 w 1637"/>
                    <a:gd name="T3" fmla="*/ 823 h 1182"/>
                    <a:gd name="T4" fmla="*/ 576 w 1637"/>
                    <a:gd name="T5" fmla="*/ 530 h 1182"/>
                    <a:gd name="T6" fmla="*/ 797 w 1637"/>
                    <a:gd name="T7" fmla="*/ 160 h 1182"/>
                    <a:gd name="T8" fmla="*/ 765 w 1637"/>
                    <a:gd name="T9" fmla="*/ 0 h 1182"/>
                    <a:gd name="T10" fmla="*/ 0 w 1637"/>
                    <a:gd name="T11" fmla="*/ 362 h 1182"/>
                    <a:gd name="T12" fmla="*/ 307 w 1637"/>
                    <a:gd name="T13" fmla="*/ 578 h 1182"/>
                    <a:gd name="T14" fmla="*/ 307 w 1637"/>
                    <a:gd name="T15" fmla="*/ 1088 h 1182"/>
                    <a:gd name="T16" fmla="*/ 379 w 1637"/>
                    <a:gd name="T17" fmla="*/ 1182 h 1182"/>
                    <a:gd name="T18" fmla="*/ 1637 w 1637"/>
                    <a:gd name="T19" fmla="*/ 1182 h 1182"/>
                    <a:gd name="T20" fmla="*/ 1637 w 1637"/>
                    <a:gd name="T21" fmla="*/ 931 h 1182"/>
                    <a:gd name="T22" fmla="*/ 729 w 1637"/>
                    <a:gd name="T23" fmla="*/ 931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7" h="1182">
                      <a:moveTo>
                        <a:pt x="729" y="931"/>
                      </a:moveTo>
                      <a:cubicBezTo>
                        <a:pt x="617" y="931"/>
                        <a:pt x="576" y="899"/>
                        <a:pt x="576" y="823"/>
                      </a:cubicBezTo>
                      <a:cubicBezTo>
                        <a:pt x="576" y="762"/>
                        <a:pt x="576" y="598"/>
                        <a:pt x="576" y="530"/>
                      </a:cubicBezTo>
                      <a:cubicBezTo>
                        <a:pt x="707" y="457"/>
                        <a:pt x="797" y="320"/>
                        <a:pt x="797" y="160"/>
                      </a:cubicBezTo>
                      <a:cubicBezTo>
                        <a:pt x="797" y="103"/>
                        <a:pt x="785" y="49"/>
                        <a:pt x="765" y="0"/>
                      </a:cubicBezTo>
                      <a:cubicBezTo>
                        <a:pt x="0" y="362"/>
                        <a:pt x="0" y="362"/>
                        <a:pt x="0" y="362"/>
                      </a:cubicBezTo>
                      <a:cubicBezTo>
                        <a:pt x="62" y="475"/>
                        <a:pt x="174" y="557"/>
                        <a:pt x="307" y="578"/>
                      </a:cubicBezTo>
                      <a:cubicBezTo>
                        <a:pt x="307" y="731"/>
                        <a:pt x="307" y="1057"/>
                        <a:pt x="307" y="1088"/>
                      </a:cubicBezTo>
                      <a:cubicBezTo>
                        <a:pt x="307" y="1128"/>
                        <a:pt x="320" y="1182"/>
                        <a:pt x="379" y="1182"/>
                      </a:cubicBezTo>
                      <a:cubicBezTo>
                        <a:pt x="437" y="1182"/>
                        <a:pt x="1637" y="1182"/>
                        <a:pt x="1637" y="1182"/>
                      </a:cubicBezTo>
                      <a:cubicBezTo>
                        <a:pt x="1637" y="931"/>
                        <a:pt x="1637" y="931"/>
                        <a:pt x="1637" y="931"/>
                      </a:cubicBezTo>
                      <a:lnTo>
                        <a:pt x="729" y="931"/>
                      </a:lnTo>
                      <a:close/>
                    </a:path>
                  </a:pathLst>
                </a:custGeom>
                <a:gradFill flip="none" rotWithShape="1">
                  <a:gsLst>
                    <a:gs pos="5000">
                      <a:schemeClr val="accent2"/>
                    </a:gs>
                    <a:gs pos="95000">
                      <a:schemeClr val="accent1"/>
                    </a:gs>
                  </a:gsLst>
                  <a:path path="circle">
                    <a:fillToRect l="50000" t="50000" r="50000" b="50000"/>
                  </a:path>
                  <a:tileRect/>
                </a:gradFill>
                <a:ln w="9525">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grpSp>
        </p:grpSp>
      </p:grpSp>
      <p:pic>
        <p:nvPicPr>
          <p:cNvPr id="109" name="Picture 108" descr="icon_Desktop.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97469" y="3403521"/>
            <a:ext cx="234224" cy="201383"/>
          </a:xfrm>
          <a:prstGeom prst="rect">
            <a:avLst/>
          </a:prstGeom>
        </p:spPr>
      </p:pic>
      <p:sp>
        <p:nvSpPr>
          <p:cNvPr id="202" name="Freeform 7"/>
          <p:cNvSpPr>
            <a:spLocks noEditPoints="1"/>
          </p:cNvSpPr>
          <p:nvPr/>
        </p:nvSpPr>
        <p:spPr bwMode="auto">
          <a:xfrm>
            <a:off x="5863122" y="1401601"/>
            <a:ext cx="186380" cy="101240"/>
          </a:xfrm>
          <a:custGeom>
            <a:avLst/>
            <a:gdLst>
              <a:gd name="T0" fmla="*/ 2223 w 2810"/>
              <a:gd name="T1" fmla="*/ 36 h 2072"/>
              <a:gd name="T2" fmla="*/ 113 w 2810"/>
              <a:gd name="T3" fmla="*/ 987 h 2072"/>
              <a:gd name="T4" fmla="*/ 36 w 2810"/>
              <a:gd name="T5" fmla="*/ 1193 h 2072"/>
              <a:gd name="T6" fmla="*/ 381 w 2810"/>
              <a:gd name="T7" fmla="*/ 1959 h 2072"/>
              <a:gd name="T8" fmla="*/ 586 w 2810"/>
              <a:gd name="T9" fmla="*/ 2037 h 2072"/>
              <a:gd name="T10" fmla="*/ 2697 w 2810"/>
              <a:gd name="T11" fmla="*/ 1085 h 2072"/>
              <a:gd name="T12" fmla="*/ 2775 w 2810"/>
              <a:gd name="T13" fmla="*/ 880 h 2072"/>
              <a:gd name="T14" fmla="*/ 2429 w 2810"/>
              <a:gd name="T15" fmla="*/ 113 h 2072"/>
              <a:gd name="T16" fmla="*/ 2223 w 2810"/>
              <a:gd name="T17" fmla="*/ 36 h 2072"/>
              <a:gd name="T18" fmla="*/ 2285 w 2810"/>
              <a:gd name="T19" fmla="*/ 262 h 2072"/>
              <a:gd name="T20" fmla="*/ 2256 w 2810"/>
              <a:gd name="T21" fmla="*/ 338 h 2072"/>
              <a:gd name="T22" fmla="*/ 318 w 2810"/>
              <a:gd name="T23" fmla="*/ 1212 h 2072"/>
              <a:gd name="T24" fmla="*/ 242 w 2810"/>
              <a:gd name="T25" fmla="*/ 1183 h 2072"/>
              <a:gd name="T26" fmla="*/ 232 w 2810"/>
              <a:gd name="T27" fmla="*/ 1161 h 2072"/>
              <a:gd name="T28" fmla="*/ 261 w 2810"/>
              <a:gd name="T29" fmla="*/ 1085 h 2072"/>
              <a:gd name="T30" fmla="*/ 2199 w 2810"/>
              <a:gd name="T31" fmla="*/ 211 h 2072"/>
              <a:gd name="T32" fmla="*/ 2275 w 2810"/>
              <a:gd name="T33" fmla="*/ 240 h 2072"/>
              <a:gd name="T34" fmla="*/ 2285 w 2810"/>
              <a:gd name="T35" fmla="*/ 26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0" h="2072">
                <a:moveTo>
                  <a:pt x="2223" y="36"/>
                </a:moveTo>
                <a:cubicBezTo>
                  <a:pt x="113" y="987"/>
                  <a:pt x="113" y="987"/>
                  <a:pt x="113" y="987"/>
                </a:cubicBezTo>
                <a:cubicBezTo>
                  <a:pt x="35" y="1023"/>
                  <a:pt x="0" y="1115"/>
                  <a:pt x="36" y="1193"/>
                </a:cubicBezTo>
                <a:cubicBezTo>
                  <a:pt x="381" y="1959"/>
                  <a:pt x="381" y="1959"/>
                  <a:pt x="381" y="1959"/>
                </a:cubicBezTo>
                <a:cubicBezTo>
                  <a:pt x="416" y="2037"/>
                  <a:pt x="508" y="2072"/>
                  <a:pt x="586" y="2037"/>
                </a:cubicBezTo>
                <a:cubicBezTo>
                  <a:pt x="2697" y="1085"/>
                  <a:pt x="2697" y="1085"/>
                  <a:pt x="2697" y="1085"/>
                </a:cubicBezTo>
                <a:cubicBezTo>
                  <a:pt x="2775" y="1050"/>
                  <a:pt x="2810" y="958"/>
                  <a:pt x="2775" y="880"/>
                </a:cubicBezTo>
                <a:cubicBezTo>
                  <a:pt x="2429" y="113"/>
                  <a:pt x="2429" y="113"/>
                  <a:pt x="2429" y="113"/>
                </a:cubicBezTo>
                <a:cubicBezTo>
                  <a:pt x="2394" y="35"/>
                  <a:pt x="2302" y="0"/>
                  <a:pt x="2223" y="36"/>
                </a:cubicBezTo>
                <a:close/>
                <a:moveTo>
                  <a:pt x="2285" y="262"/>
                </a:moveTo>
                <a:cubicBezTo>
                  <a:pt x="2298" y="291"/>
                  <a:pt x="2285" y="325"/>
                  <a:pt x="2256" y="338"/>
                </a:cubicBezTo>
                <a:cubicBezTo>
                  <a:pt x="318" y="1212"/>
                  <a:pt x="318" y="1212"/>
                  <a:pt x="318" y="1212"/>
                </a:cubicBezTo>
                <a:cubicBezTo>
                  <a:pt x="289" y="1225"/>
                  <a:pt x="255" y="1212"/>
                  <a:pt x="242" y="1183"/>
                </a:cubicBezTo>
                <a:cubicBezTo>
                  <a:pt x="232" y="1161"/>
                  <a:pt x="232" y="1161"/>
                  <a:pt x="232" y="1161"/>
                </a:cubicBezTo>
                <a:cubicBezTo>
                  <a:pt x="219" y="1132"/>
                  <a:pt x="232" y="1098"/>
                  <a:pt x="261" y="1085"/>
                </a:cubicBezTo>
                <a:cubicBezTo>
                  <a:pt x="2199" y="211"/>
                  <a:pt x="2199" y="211"/>
                  <a:pt x="2199" y="211"/>
                </a:cubicBezTo>
                <a:cubicBezTo>
                  <a:pt x="2228" y="198"/>
                  <a:pt x="2262" y="211"/>
                  <a:pt x="2275" y="240"/>
                </a:cubicBezTo>
                <a:lnTo>
                  <a:pt x="2285" y="262"/>
                </a:lnTo>
                <a:close/>
              </a:path>
            </a:pathLst>
          </a:custGeom>
          <a:gradFill flip="none" rotWithShape="1">
            <a:gsLst>
              <a:gs pos="5000">
                <a:schemeClr val="accent2"/>
              </a:gs>
              <a:gs pos="95000">
                <a:schemeClr val="accent1"/>
              </a:gs>
            </a:gsLst>
            <a:lin ang="0" scaled="1"/>
            <a:tileRect/>
          </a:gradFill>
          <a:ln w="19050">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sp>
        <p:nvSpPr>
          <p:cNvPr id="203" name="Freeform 7"/>
          <p:cNvSpPr>
            <a:spLocks noEditPoints="1"/>
          </p:cNvSpPr>
          <p:nvPr/>
        </p:nvSpPr>
        <p:spPr bwMode="auto">
          <a:xfrm>
            <a:off x="5536757" y="3453592"/>
            <a:ext cx="186380" cy="101240"/>
          </a:xfrm>
          <a:custGeom>
            <a:avLst/>
            <a:gdLst>
              <a:gd name="T0" fmla="*/ 2223 w 2810"/>
              <a:gd name="T1" fmla="*/ 36 h 2072"/>
              <a:gd name="T2" fmla="*/ 113 w 2810"/>
              <a:gd name="T3" fmla="*/ 987 h 2072"/>
              <a:gd name="T4" fmla="*/ 36 w 2810"/>
              <a:gd name="T5" fmla="*/ 1193 h 2072"/>
              <a:gd name="T6" fmla="*/ 381 w 2810"/>
              <a:gd name="T7" fmla="*/ 1959 h 2072"/>
              <a:gd name="T8" fmla="*/ 586 w 2810"/>
              <a:gd name="T9" fmla="*/ 2037 h 2072"/>
              <a:gd name="T10" fmla="*/ 2697 w 2810"/>
              <a:gd name="T11" fmla="*/ 1085 h 2072"/>
              <a:gd name="T12" fmla="*/ 2775 w 2810"/>
              <a:gd name="T13" fmla="*/ 880 h 2072"/>
              <a:gd name="T14" fmla="*/ 2429 w 2810"/>
              <a:gd name="T15" fmla="*/ 113 h 2072"/>
              <a:gd name="T16" fmla="*/ 2223 w 2810"/>
              <a:gd name="T17" fmla="*/ 36 h 2072"/>
              <a:gd name="T18" fmla="*/ 2285 w 2810"/>
              <a:gd name="T19" fmla="*/ 262 h 2072"/>
              <a:gd name="T20" fmla="*/ 2256 w 2810"/>
              <a:gd name="T21" fmla="*/ 338 h 2072"/>
              <a:gd name="T22" fmla="*/ 318 w 2810"/>
              <a:gd name="T23" fmla="*/ 1212 h 2072"/>
              <a:gd name="T24" fmla="*/ 242 w 2810"/>
              <a:gd name="T25" fmla="*/ 1183 h 2072"/>
              <a:gd name="T26" fmla="*/ 232 w 2810"/>
              <a:gd name="T27" fmla="*/ 1161 h 2072"/>
              <a:gd name="T28" fmla="*/ 261 w 2810"/>
              <a:gd name="T29" fmla="*/ 1085 h 2072"/>
              <a:gd name="T30" fmla="*/ 2199 w 2810"/>
              <a:gd name="T31" fmla="*/ 211 h 2072"/>
              <a:gd name="T32" fmla="*/ 2275 w 2810"/>
              <a:gd name="T33" fmla="*/ 240 h 2072"/>
              <a:gd name="T34" fmla="*/ 2285 w 2810"/>
              <a:gd name="T35" fmla="*/ 26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0" h="2072">
                <a:moveTo>
                  <a:pt x="2223" y="36"/>
                </a:moveTo>
                <a:cubicBezTo>
                  <a:pt x="113" y="987"/>
                  <a:pt x="113" y="987"/>
                  <a:pt x="113" y="987"/>
                </a:cubicBezTo>
                <a:cubicBezTo>
                  <a:pt x="35" y="1023"/>
                  <a:pt x="0" y="1115"/>
                  <a:pt x="36" y="1193"/>
                </a:cubicBezTo>
                <a:cubicBezTo>
                  <a:pt x="381" y="1959"/>
                  <a:pt x="381" y="1959"/>
                  <a:pt x="381" y="1959"/>
                </a:cubicBezTo>
                <a:cubicBezTo>
                  <a:pt x="416" y="2037"/>
                  <a:pt x="508" y="2072"/>
                  <a:pt x="586" y="2037"/>
                </a:cubicBezTo>
                <a:cubicBezTo>
                  <a:pt x="2697" y="1085"/>
                  <a:pt x="2697" y="1085"/>
                  <a:pt x="2697" y="1085"/>
                </a:cubicBezTo>
                <a:cubicBezTo>
                  <a:pt x="2775" y="1050"/>
                  <a:pt x="2810" y="958"/>
                  <a:pt x="2775" y="880"/>
                </a:cubicBezTo>
                <a:cubicBezTo>
                  <a:pt x="2429" y="113"/>
                  <a:pt x="2429" y="113"/>
                  <a:pt x="2429" y="113"/>
                </a:cubicBezTo>
                <a:cubicBezTo>
                  <a:pt x="2394" y="35"/>
                  <a:pt x="2302" y="0"/>
                  <a:pt x="2223" y="36"/>
                </a:cubicBezTo>
                <a:close/>
                <a:moveTo>
                  <a:pt x="2285" y="262"/>
                </a:moveTo>
                <a:cubicBezTo>
                  <a:pt x="2298" y="291"/>
                  <a:pt x="2285" y="325"/>
                  <a:pt x="2256" y="338"/>
                </a:cubicBezTo>
                <a:cubicBezTo>
                  <a:pt x="318" y="1212"/>
                  <a:pt x="318" y="1212"/>
                  <a:pt x="318" y="1212"/>
                </a:cubicBezTo>
                <a:cubicBezTo>
                  <a:pt x="289" y="1225"/>
                  <a:pt x="255" y="1212"/>
                  <a:pt x="242" y="1183"/>
                </a:cubicBezTo>
                <a:cubicBezTo>
                  <a:pt x="232" y="1161"/>
                  <a:pt x="232" y="1161"/>
                  <a:pt x="232" y="1161"/>
                </a:cubicBezTo>
                <a:cubicBezTo>
                  <a:pt x="219" y="1132"/>
                  <a:pt x="232" y="1098"/>
                  <a:pt x="261" y="1085"/>
                </a:cubicBezTo>
                <a:cubicBezTo>
                  <a:pt x="2199" y="211"/>
                  <a:pt x="2199" y="211"/>
                  <a:pt x="2199" y="211"/>
                </a:cubicBezTo>
                <a:cubicBezTo>
                  <a:pt x="2228" y="198"/>
                  <a:pt x="2262" y="211"/>
                  <a:pt x="2275" y="240"/>
                </a:cubicBezTo>
                <a:lnTo>
                  <a:pt x="2285" y="262"/>
                </a:lnTo>
                <a:close/>
              </a:path>
            </a:pathLst>
          </a:custGeom>
          <a:gradFill flip="none" rotWithShape="1">
            <a:gsLst>
              <a:gs pos="5000">
                <a:schemeClr val="accent2"/>
              </a:gs>
              <a:gs pos="95000">
                <a:schemeClr val="accent1"/>
              </a:gs>
            </a:gsLst>
            <a:lin ang="0" scaled="1"/>
            <a:tileRect/>
          </a:gradFill>
          <a:ln w="19050">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sp>
        <p:nvSpPr>
          <p:cNvPr id="204" name="Freeform 7"/>
          <p:cNvSpPr>
            <a:spLocks noEditPoints="1"/>
          </p:cNvSpPr>
          <p:nvPr/>
        </p:nvSpPr>
        <p:spPr bwMode="auto">
          <a:xfrm>
            <a:off x="5267352" y="3183844"/>
            <a:ext cx="186380" cy="101240"/>
          </a:xfrm>
          <a:custGeom>
            <a:avLst/>
            <a:gdLst>
              <a:gd name="T0" fmla="*/ 2223 w 2810"/>
              <a:gd name="T1" fmla="*/ 36 h 2072"/>
              <a:gd name="T2" fmla="*/ 113 w 2810"/>
              <a:gd name="T3" fmla="*/ 987 h 2072"/>
              <a:gd name="T4" fmla="*/ 36 w 2810"/>
              <a:gd name="T5" fmla="*/ 1193 h 2072"/>
              <a:gd name="T6" fmla="*/ 381 w 2810"/>
              <a:gd name="T7" fmla="*/ 1959 h 2072"/>
              <a:gd name="T8" fmla="*/ 586 w 2810"/>
              <a:gd name="T9" fmla="*/ 2037 h 2072"/>
              <a:gd name="T10" fmla="*/ 2697 w 2810"/>
              <a:gd name="T11" fmla="*/ 1085 h 2072"/>
              <a:gd name="T12" fmla="*/ 2775 w 2810"/>
              <a:gd name="T13" fmla="*/ 880 h 2072"/>
              <a:gd name="T14" fmla="*/ 2429 w 2810"/>
              <a:gd name="T15" fmla="*/ 113 h 2072"/>
              <a:gd name="T16" fmla="*/ 2223 w 2810"/>
              <a:gd name="T17" fmla="*/ 36 h 2072"/>
              <a:gd name="T18" fmla="*/ 2285 w 2810"/>
              <a:gd name="T19" fmla="*/ 262 h 2072"/>
              <a:gd name="T20" fmla="*/ 2256 w 2810"/>
              <a:gd name="T21" fmla="*/ 338 h 2072"/>
              <a:gd name="T22" fmla="*/ 318 w 2810"/>
              <a:gd name="T23" fmla="*/ 1212 h 2072"/>
              <a:gd name="T24" fmla="*/ 242 w 2810"/>
              <a:gd name="T25" fmla="*/ 1183 h 2072"/>
              <a:gd name="T26" fmla="*/ 232 w 2810"/>
              <a:gd name="T27" fmla="*/ 1161 h 2072"/>
              <a:gd name="T28" fmla="*/ 261 w 2810"/>
              <a:gd name="T29" fmla="*/ 1085 h 2072"/>
              <a:gd name="T30" fmla="*/ 2199 w 2810"/>
              <a:gd name="T31" fmla="*/ 211 h 2072"/>
              <a:gd name="T32" fmla="*/ 2275 w 2810"/>
              <a:gd name="T33" fmla="*/ 240 h 2072"/>
              <a:gd name="T34" fmla="*/ 2285 w 2810"/>
              <a:gd name="T35" fmla="*/ 26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0" h="2072">
                <a:moveTo>
                  <a:pt x="2223" y="36"/>
                </a:moveTo>
                <a:cubicBezTo>
                  <a:pt x="113" y="987"/>
                  <a:pt x="113" y="987"/>
                  <a:pt x="113" y="987"/>
                </a:cubicBezTo>
                <a:cubicBezTo>
                  <a:pt x="35" y="1023"/>
                  <a:pt x="0" y="1115"/>
                  <a:pt x="36" y="1193"/>
                </a:cubicBezTo>
                <a:cubicBezTo>
                  <a:pt x="381" y="1959"/>
                  <a:pt x="381" y="1959"/>
                  <a:pt x="381" y="1959"/>
                </a:cubicBezTo>
                <a:cubicBezTo>
                  <a:pt x="416" y="2037"/>
                  <a:pt x="508" y="2072"/>
                  <a:pt x="586" y="2037"/>
                </a:cubicBezTo>
                <a:cubicBezTo>
                  <a:pt x="2697" y="1085"/>
                  <a:pt x="2697" y="1085"/>
                  <a:pt x="2697" y="1085"/>
                </a:cubicBezTo>
                <a:cubicBezTo>
                  <a:pt x="2775" y="1050"/>
                  <a:pt x="2810" y="958"/>
                  <a:pt x="2775" y="880"/>
                </a:cubicBezTo>
                <a:cubicBezTo>
                  <a:pt x="2429" y="113"/>
                  <a:pt x="2429" y="113"/>
                  <a:pt x="2429" y="113"/>
                </a:cubicBezTo>
                <a:cubicBezTo>
                  <a:pt x="2394" y="35"/>
                  <a:pt x="2302" y="0"/>
                  <a:pt x="2223" y="36"/>
                </a:cubicBezTo>
                <a:close/>
                <a:moveTo>
                  <a:pt x="2285" y="262"/>
                </a:moveTo>
                <a:cubicBezTo>
                  <a:pt x="2298" y="291"/>
                  <a:pt x="2285" y="325"/>
                  <a:pt x="2256" y="338"/>
                </a:cubicBezTo>
                <a:cubicBezTo>
                  <a:pt x="318" y="1212"/>
                  <a:pt x="318" y="1212"/>
                  <a:pt x="318" y="1212"/>
                </a:cubicBezTo>
                <a:cubicBezTo>
                  <a:pt x="289" y="1225"/>
                  <a:pt x="255" y="1212"/>
                  <a:pt x="242" y="1183"/>
                </a:cubicBezTo>
                <a:cubicBezTo>
                  <a:pt x="232" y="1161"/>
                  <a:pt x="232" y="1161"/>
                  <a:pt x="232" y="1161"/>
                </a:cubicBezTo>
                <a:cubicBezTo>
                  <a:pt x="219" y="1132"/>
                  <a:pt x="232" y="1098"/>
                  <a:pt x="261" y="1085"/>
                </a:cubicBezTo>
                <a:cubicBezTo>
                  <a:pt x="2199" y="211"/>
                  <a:pt x="2199" y="211"/>
                  <a:pt x="2199" y="211"/>
                </a:cubicBezTo>
                <a:cubicBezTo>
                  <a:pt x="2228" y="198"/>
                  <a:pt x="2262" y="211"/>
                  <a:pt x="2275" y="240"/>
                </a:cubicBezTo>
                <a:lnTo>
                  <a:pt x="2285" y="262"/>
                </a:lnTo>
                <a:close/>
              </a:path>
            </a:pathLst>
          </a:custGeom>
          <a:gradFill flip="none" rotWithShape="1">
            <a:gsLst>
              <a:gs pos="5000">
                <a:schemeClr val="accent2"/>
              </a:gs>
              <a:gs pos="95000">
                <a:schemeClr val="accent1"/>
              </a:gs>
            </a:gsLst>
            <a:lin ang="0" scaled="1"/>
            <a:tileRect/>
          </a:gradFill>
          <a:ln w="19050">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2991" eaLnBrk="0" fontAlgn="base" hangingPunct="0">
              <a:lnSpc>
                <a:spcPct val="90000"/>
              </a:lnSpc>
              <a:spcBef>
                <a:spcPct val="0"/>
              </a:spcBef>
              <a:spcAft>
                <a:spcPct val="0"/>
              </a:spcAft>
            </a:pPr>
            <a:endParaRPr lang="en-US" sz="300" dirty="0">
              <a:solidFill>
                <a:srgbClr val="FFFFFF"/>
              </a:solidFill>
            </a:endParaRPr>
          </a:p>
        </p:txBody>
      </p:sp>
      <p:pic>
        <p:nvPicPr>
          <p:cNvPr id="205" name="Picture 204" descr="icon_Desktop.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26049" y="1671499"/>
            <a:ext cx="234224" cy="201383"/>
          </a:xfrm>
          <a:prstGeom prst="rect">
            <a:avLst/>
          </a:prstGeom>
        </p:spPr>
      </p:pic>
      <p:pic>
        <p:nvPicPr>
          <p:cNvPr id="206" name="Picture 205" descr="icon_Desktop.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36757" y="3167084"/>
            <a:ext cx="234224" cy="201383"/>
          </a:xfrm>
          <a:prstGeom prst="rect">
            <a:avLst/>
          </a:prstGeom>
        </p:spPr>
      </p:pic>
      <p:pic>
        <p:nvPicPr>
          <p:cNvPr id="207" name="Picture 206" descr="icon_Desktop.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41897" y="1472235"/>
            <a:ext cx="234224" cy="201383"/>
          </a:xfrm>
          <a:prstGeom prst="rect">
            <a:avLst/>
          </a:prstGeom>
        </p:spPr>
      </p:pic>
      <p:pic>
        <p:nvPicPr>
          <p:cNvPr id="208" name="Picture 207"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25437" y="2942851"/>
            <a:ext cx="117844" cy="149978"/>
          </a:xfrm>
          <a:prstGeom prst="rect">
            <a:avLst/>
          </a:prstGeom>
        </p:spPr>
      </p:pic>
      <p:pic>
        <p:nvPicPr>
          <p:cNvPr id="209" name="Picture 208"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76875" y="1724908"/>
            <a:ext cx="117844" cy="149978"/>
          </a:xfrm>
          <a:prstGeom prst="rect">
            <a:avLst/>
          </a:prstGeom>
        </p:spPr>
      </p:pic>
      <p:pic>
        <p:nvPicPr>
          <p:cNvPr id="210" name="Picture 209"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74939" y="2269120"/>
            <a:ext cx="117844" cy="149978"/>
          </a:xfrm>
          <a:prstGeom prst="rect">
            <a:avLst/>
          </a:prstGeom>
        </p:spPr>
      </p:pic>
      <p:pic>
        <p:nvPicPr>
          <p:cNvPr id="211" name="Picture 210"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04251" y="1380121"/>
            <a:ext cx="117844" cy="149978"/>
          </a:xfrm>
          <a:prstGeom prst="rect">
            <a:avLst/>
          </a:prstGeom>
        </p:spPr>
      </p:pic>
      <p:pic>
        <p:nvPicPr>
          <p:cNvPr id="212" name="Picture 211" descr="icon_Desktop.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15707" y="3296128"/>
            <a:ext cx="117844" cy="149978"/>
          </a:xfrm>
          <a:prstGeom prst="rect">
            <a:avLst/>
          </a:prstGeom>
        </p:spPr>
      </p:pic>
      <p:sp>
        <p:nvSpPr>
          <p:cNvPr id="86" name="Rectangle 85"/>
          <p:cNvSpPr/>
          <p:nvPr/>
        </p:nvSpPr>
        <p:spPr>
          <a:xfrm>
            <a:off x="850165" y="1412641"/>
            <a:ext cx="903065" cy="253916"/>
          </a:xfrm>
          <a:prstGeom prst="rect">
            <a:avLst/>
          </a:prstGeom>
        </p:spPr>
        <p:txBody>
          <a:bodyPr wrap="square" lIns="0">
            <a:spAutoFit/>
          </a:bodyPr>
          <a:lstStyle/>
          <a:p>
            <a:pPr lvl="0" algn="r"/>
            <a:r>
              <a:rPr lang="en-US" sz="1050" dirty="0">
                <a:solidFill>
                  <a:srgbClr val="001BE6"/>
                </a:solidFill>
              </a:rPr>
              <a:t>Analytics</a:t>
            </a:r>
          </a:p>
        </p:txBody>
      </p:sp>
      <p:sp>
        <p:nvSpPr>
          <p:cNvPr id="121" name="Rectangle 120"/>
          <p:cNvSpPr/>
          <p:nvPr/>
        </p:nvSpPr>
        <p:spPr>
          <a:xfrm>
            <a:off x="714138" y="2204762"/>
            <a:ext cx="903065" cy="253916"/>
          </a:xfrm>
          <a:prstGeom prst="rect">
            <a:avLst/>
          </a:prstGeom>
        </p:spPr>
        <p:txBody>
          <a:bodyPr wrap="square" lIns="0">
            <a:spAutoFit/>
          </a:bodyPr>
          <a:lstStyle/>
          <a:p>
            <a:pPr lvl="0" algn="r"/>
            <a:r>
              <a:rPr lang="en-US" sz="1050" dirty="0">
                <a:solidFill>
                  <a:srgbClr val="001BE6"/>
                </a:solidFill>
              </a:rPr>
              <a:t>Operational </a:t>
            </a:r>
          </a:p>
        </p:txBody>
      </p:sp>
    </p:spTree>
    <p:extLst>
      <p:ext uri="{BB962C8B-B14F-4D97-AF65-F5344CB8AC3E}">
        <p14:creationId xmlns:p14="http://schemas.microsoft.com/office/powerpoint/2010/main" val="167926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ounded Rectangle 106"/>
          <p:cNvSpPr/>
          <p:nvPr/>
        </p:nvSpPr>
        <p:spPr bwMode="auto">
          <a:xfrm>
            <a:off x="2970080" y="734885"/>
            <a:ext cx="3196560" cy="3838175"/>
          </a:xfrm>
          <a:prstGeom prst="roundRect">
            <a:avLst>
              <a:gd name="adj" fmla="val 3860"/>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p>
        </p:txBody>
      </p:sp>
      <p:pic>
        <p:nvPicPr>
          <p:cNvPr id="4" name="Content Placeholder 3"/>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1948106" y="1143276"/>
            <a:ext cx="5247788" cy="2951621"/>
          </a:xfrm>
          <a:prstGeom prst="rect">
            <a:avLst/>
          </a:prstGeom>
          <a:noFill/>
          <a:ln>
            <a:noFill/>
          </a:ln>
        </p:spPr>
      </p:pic>
      <p:sp>
        <p:nvSpPr>
          <p:cNvPr id="2" name="Title 1"/>
          <p:cNvSpPr>
            <a:spLocks noGrp="1"/>
          </p:cNvSpPr>
          <p:nvPr>
            <p:ph type="title"/>
          </p:nvPr>
        </p:nvSpPr>
        <p:spPr>
          <a:xfrm>
            <a:off x="453560" y="0"/>
            <a:ext cx="8229600" cy="857250"/>
          </a:xfrm>
        </p:spPr>
        <p:txBody>
          <a:bodyPr/>
          <a:lstStyle/>
          <a:p>
            <a:r>
              <a:rPr lang="en-US" altLang="ja-JP" sz="1400" b="0" kern="0" dirty="0">
                <a:solidFill>
                  <a:srgbClr val="0071C5"/>
                </a:solidFill>
              </a:rPr>
              <a:t>Big Data – A Foundation For Delivering Big Value</a:t>
            </a:r>
            <a:r>
              <a:rPr lang="en-US" altLang="ja-JP" sz="1800" b="0" kern="0" dirty="0">
                <a:solidFill>
                  <a:sysClr val="windowText" lastClr="000000"/>
                </a:solidFill>
              </a:rPr>
              <a:t/>
            </a:r>
            <a:br>
              <a:rPr lang="en-US" altLang="ja-JP" sz="1800" b="0" kern="0" dirty="0">
                <a:solidFill>
                  <a:sysClr val="windowText" lastClr="000000"/>
                </a:solidFill>
              </a:rPr>
            </a:br>
            <a:r>
              <a:rPr lang="en-US" altLang="ja-JP" sz="2400" b="0" kern="0" dirty="0">
                <a:solidFill>
                  <a:sysClr val="windowText" lastClr="000000"/>
                </a:solidFill>
              </a:rPr>
              <a:t>Virtuous </a:t>
            </a:r>
            <a:r>
              <a:rPr lang="en-US" altLang="ja-JP" sz="2400" b="0" kern="0" dirty="0" smtClean="0">
                <a:solidFill>
                  <a:sysClr val="windowText" lastClr="000000"/>
                </a:solidFill>
              </a:rPr>
              <a:t>Cycle </a:t>
            </a:r>
            <a:r>
              <a:rPr lang="en-US" altLang="ja-JP" sz="2400" b="0" kern="0" dirty="0">
                <a:solidFill>
                  <a:sysClr val="windowText" lastClr="000000"/>
                </a:solidFill>
              </a:rPr>
              <a:t>of </a:t>
            </a:r>
            <a:r>
              <a:rPr lang="en-US" altLang="ja-JP" sz="2400" b="0" kern="0" dirty="0" smtClean="0">
                <a:solidFill>
                  <a:sysClr val="windowText" lastClr="000000"/>
                </a:solidFill>
              </a:rPr>
              <a:t>Data-Driven </a:t>
            </a:r>
            <a:r>
              <a:rPr lang="en-US" altLang="ja-JP" sz="2400" b="0" kern="0" dirty="0">
                <a:solidFill>
                  <a:sysClr val="windowText" lastClr="000000"/>
                </a:solidFill>
              </a:rPr>
              <a:t>I</a:t>
            </a:r>
            <a:r>
              <a:rPr lang="en-US" altLang="ja-JP" sz="2400" b="0" kern="0" dirty="0" smtClean="0">
                <a:solidFill>
                  <a:sysClr val="windowText" lastClr="000000"/>
                </a:solidFill>
              </a:rPr>
              <a:t>nnovation</a:t>
            </a:r>
            <a:endParaRPr lang="en-US" dirty="0"/>
          </a:p>
        </p:txBody>
      </p:sp>
      <p:sp>
        <p:nvSpPr>
          <p:cNvPr id="14" name="Rectangle 13"/>
          <p:cNvSpPr/>
          <p:nvPr/>
        </p:nvSpPr>
        <p:spPr>
          <a:xfrm>
            <a:off x="3388661" y="4160272"/>
            <a:ext cx="2366680" cy="446276"/>
          </a:xfrm>
          <a:prstGeom prst="rect">
            <a:avLst/>
          </a:prstGeom>
        </p:spPr>
        <p:txBody>
          <a:bodyPr wrap="square">
            <a:spAutoFit/>
          </a:bodyPr>
          <a:lstStyle/>
          <a:p>
            <a:pPr lvl="0" algn="ctr" defTabSz="914400">
              <a:buClr>
                <a:srgbClr val="A6CE39"/>
              </a:buClr>
            </a:pPr>
            <a:r>
              <a:rPr lang="en-US" sz="1200" b="1" dirty="0" smtClean="0">
                <a:solidFill>
                  <a:srgbClr val="001BE6"/>
                </a:solidFill>
                <a:latin typeface="+mj-lt"/>
              </a:rPr>
              <a:t>2.8 Zettabytes </a:t>
            </a:r>
            <a:r>
              <a:rPr lang="en-US" sz="1100" dirty="0">
                <a:solidFill>
                  <a:srgbClr val="939598"/>
                </a:solidFill>
              </a:rPr>
              <a:t>of data will be generated WW in </a:t>
            </a:r>
            <a:r>
              <a:rPr lang="en-US" sz="1100" dirty="0" smtClean="0">
                <a:solidFill>
                  <a:srgbClr val="939598"/>
                </a:solidFill>
              </a:rPr>
              <a:t>2012</a:t>
            </a:r>
            <a:r>
              <a:rPr lang="en-US" sz="1100" baseline="30000" dirty="0" smtClean="0">
                <a:solidFill>
                  <a:srgbClr val="939598"/>
                </a:solidFill>
              </a:rPr>
              <a:t>1</a:t>
            </a:r>
            <a:endParaRPr lang="en-US" sz="1100" baseline="30000" dirty="0">
              <a:solidFill>
                <a:srgbClr val="939598"/>
              </a:solidFill>
            </a:endParaRPr>
          </a:p>
        </p:txBody>
      </p:sp>
      <p:sp>
        <p:nvSpPr>
          <p:cNvPr id="17" name="TextBox 11"/>
          <p:cNvSpPr txBox="1"/>
          <p:nvPr/>
        </p:nvSpPr>
        <p:spPr>
          <a:xfrm>
            <a:off x="6682064" y="2766044"/>
            <a:ext cx="1883141" cy="233904"/>
          </a:xfrm>
          <a:prstGeom prst="rect">
            <a:avLst/>
          </a:prstGeom>
          <a:no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defTabSz="914400">
              <a:buClr>
                <a:schemeClr val="accent5"/>
              </a:buClr>
            </a:pPr>
            <a:r>
              <a:rPr lang="en-US" sz="1100" dirty="0" smtClean="0">
                <a:solidFill>
                  <a:schemeClr val="tx2"/>
                </a:solidFill>
              </a:rPr>
              <a:t>Richer user experiences</a:t>
            </a:r>
            <a:endParaRPr lang="en-US" sz="1100" dirty="0">
              <a:solidFill>
                <a:schemeClr val="tx2"/>
              </a:solidFill>
            </a:endParaRPr>
          </a:p>
        </p:txBody>
      </p:sp>
      <p:sp>
        <p:nvSpPr>
          <p:cNvPr id="22" name="TextBox 11"/>
          <p:cNvSpPr txBox="1"/>
          <p:nvPr/>
        </p:nvSpPr>
        <p:spPr>
          <a:xfrm>
            <a:off x="6560213" y="4578340"/>
            <a:ext cx="2099694" cy="233904"/>
          </a:xfrm>
          <a:prstGeom prst="rect">
            <a:avLst/>
          </a:prstGeom>
          <a:no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defTabSz="914400">
              <a:buClr>
                <a:schemeClr val="accent5"/>
              </a:buClr>
            </a:pPr>
            <a:r>
              <a:rPr lang="en-US" sz="1100" dirty="0">
                <a:solidFill>
                  <a:schemeClr val="tx2"/>
                </a:solidFill>
              </a:rPr>
              <a:t>Richer data from devices</a:t>
            </a:r>
          </a:p>
        </p:txBody>
      </p:sp>
      <p:sp>
        <p:nvSpPr>
          <p:cNvPr id="60" name="Rectangle 59"/>
          <p:cNvSpPr/>
          <p:nvPr/>
        </p:nvSpPr>
        <p:spPr>
          <a:xfrm>
            <a:off x="3453308" y="812225"/>
            <a:ext cx="2237384" cy="446276"/>
          </a:xfrm>
          <a:prstGeom prst="rect">
            <a:avLst/>
          </a:prstGeom>
        </p:spPr>
        <p:txBody>
          <a:bodyPr wrap="square">
            <a:spAutoFit/>
          </a:bodyPr>
          <a:lstStyle/>
          <a:p>
            <a:pPr algn="ctr" defTabSz="914400">
              <a:buClr>
                <a:schemeClr val="accent5"/>
              </a:buClr>
            </a:pPr>
            <a:r>
              <a:rPr lang="en-US" sz="1200" b="1" dirty="0" smtClean="0">
                <a:solidFill>
                  <a:srgbClr val="001BE6"/>
                </a:solidFill>
                <a:latin typeface="+mj-lt"/>
              </a:rPr>
              <a:t>40 Zettabytes </a:t>
            </a:r>
            <a:r>
              <a:rPr lang="en-US" sz="1100" dirty="0">
                <a:solidFill>
                  <a:schemeClr val="tx2"/>
                </a:solidFill>
              </a:rPr>
              <a:t>of data will be generated WW in 2020</a:t>
            </a:r>
            <a:r>
              <a:rPr lang="en-US" sz="1100" baseline="30000" dirty="0">
                <a:solidFill>
                  <a:schemeClr val="tx2"/>
                </a:solidFill>
              </a:rPr>
              <a:t>1</a:t>
            </a:r>
          </a:p>
        </p:txBody>
      </p:sp>
      <p:sp>
        <p:nvSpPr>
          <p:cNvPr id="50" name="Rounded Rectangle 49"/>
          <p:cNvSpPr/>
          <p:nvPr/>
        </p:nvSpPr>
        <p:spPr bwMode="auto">
          <a:xfrm>
            <a:off x="381002" y="2516887"/>
            <a:ext cx="2297015" cy="912115"/>
          </a:xfrm>
          <a:prstGeom prst="roundRect">
            <a:avLst>
              <a:gd name="adj" fmla="val 578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solidFill>
                <a:schemeClr val="tx2"/>
              </a:solidFill>
            </a:endParaRPr>
          </a:p>
        </p:txBody>
      </p:sp>
      <p:sp>
        <p:nvSpPr>
          <p:cNvPr id="7" name="TextBox 11"/>
          <p:cNvSpPr txBox="1"/>
          <p:nvPr/>
        </p:nvSpPr>
        <p:spPr>
          <a:xfrm>
            <a:off x="653911" y="3467678"/>
            <a:ext cx="1751192" cy="233904"/>
          </a:xfrm>
          <a:prstGeom prst="rect">
            <a:avLst/>
          </a:prstGeom>
          <a:no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defTabSz="914400">
              <a:buClr>
                <a:schemeClr val="accent5"/>
              </a:buClr>
            </a:pPr>
            <a:r>
              <a:rPr lang="en-US" sz="1100" dirty="0">
                <a:solidFill>
                  <a:schemeClr val="tx2"/>
                </a:solidFill>
              </a:rPr>
              <a:t>Richer </a:t>
            </a:r>
            <a:r>
              <a:rPr lang="en-US" sz="1100" dirty="0" smtClean="0">
                <a:solidFill>
                  <a:schemeClr val="tx2"/>
                </a:solidFill>
              </a:rPr>
              <a:t>data to </a:t>
            </a:r>
            <a:r>
              <a:rPr lang="en-US" sz="1100" dirty="0">
                <a:solidFill>
                  <a:schemeClr val="tx2"/>
                </a:solidFill>
              </a:rPr>
              <a:t>analyze  </a:t>
            </a:r>
          </a:p>
        </p:txBody>
      </p:sp>
      <p:grpSp>
        <p:nvGrpSpPr>
          <p:cNvPr id="36" name="Group 35"/>
          <p:cNvGrpSpPr/>
          <p:nvPr/>
        </p:nvGrpSpPr>
        <p:grpSpPr>
          <a:xfrm>
            <a:off x="1001678" y="2647426"/>
            <a:ext cx="1055658" cy="641954"/>
            <a:chOff x="7948390" y="1817796"/>
            <a:chExt cx="611117" cy="576352"/>
          </a:xfrm>
        </p:grpSpPr>
        <p:grpSp>
          <p:nvGrpSpPr>
            <p:cNvPr id="37" name="Group 36"/>
            <p:cNvGrpSpPr/>
            <p:nvPr/>
          </p:nvGrpSpPr>
          <p:grpSpPr>
            <a:xfrm>
              <a:off x="7948390" y="2062718"/>
              <a:ext cx="611117" cy="331430"/>
              <a:chOff x="-1008063" y="3948113"/>
              <a:chExt cx="693738" cy="376238"/>
            </a:xfrm>
          </p:grpSpPr>
          <p:sp>
            <p:nvSpPr>
              <p:cNvPr id="48" name="Freeform 14"/>
              <p:cNvSpPr>
                <a:spLocks noEditPoints="1"/>
              </p:cNvSpPr>
              <p:nvPr/>
            </p:nvSpPr>
            <p:spPr bwMode="auto">
              <a:xfrm>
                <a:off x="-1008063" y="3986213"/>
                <a:ext cx="554038" cy="338138"/>
              </a:xfrm>
              <a:custGeom>
                <a:avLst/>
                <a:gdLst>
                  <a:gd name="T0" fmla="*/ 120 w 148"/>
                  <a:gd name="T1" fmla="*/ 34 h 90"/>
                  <a:gd name="T2" fmla="*/ 120 w 148"/>
                  <a:gd name="T3" fmla="*/ 34 h 90"/>
                  <a:gd name="T4" fmla="*/ 77 w 148"/>
                  <a:gd name="T5" fmla="*/ 0 h 90"/>
                  <a:gd name="T6" fmla="*/ 39 w 148"/>
                  <a:gd name="T7" fmla="*/ 22 h 90"/>
                  <a:gd name="T8" fmla="*/ 34 w 148"/>
                  <a:gd name="T9" fmla="*/ 21 h 90"/>
                  <a:gd name="T10" fmla="*/ 0 w 148"/>
                  <a:gd name="T11" fmla="*/ 56 h 90"/>
                  <a:gd name="T12" fmla="*/ 33 w 148"/>
                  <a:gd name="T13" fmla="*/ 90 h 90"/>
                  <a:gd name="T14" fmla="*/ 33 w 148"/>
                  <a:gd name="T15" fmla="*/ 90 h 90"/>
                  <a:gd name="T16" fmla="*/ 34 w 148"/>
                  <a:gd name="T17" fmla="*/ 90 h 90"/>
                  <a:gd name="T18" fmla="*/ 34 w 148"/>
                  <a:gd name="T19" fmla="*/ 90 h 90"/>
                  <a:gd name="T20" fmla="*/ 34 w 148"/>
                  <a:gd name="T21" fmla="*/ 90 h 90"/>
                  <a:gd name="T22" fmla="*/ 85 w 148"/>
                  <a:gd name="T23" fmla="*/ 90 h 90"/>
                  <a:gd name="T24" fmla="*/ 120 w 148"/>
                  <a:gd name="T25" fmla="*/ 90 h 90"/>
                  <a:gd name="T26" fmla="*/ 120 w 148"/>
                  <a:gd name="T27" fmla="*/ 90 h 90"/>
                  <a:gd name="T28" fmla="*/ 120 w 148"/>
                  <a:gd name="T29" fmla="*/ 90 h 90"/>
                  <a:gd name="T30" fmla="*/ 121 w 148"/>
                  <a:gd name="T31" fmla="*/ 90 h 90"/>
                  <a:gd name="T32" fmla="*/ 121 w 148"/>
                  <a:gd name="T33" fmla="*/ 90 h 90"/>
                  <a:gd name="T34" fmla="*/ 148 w 148"/>
                  <a:gd name="T35" fmla="*/ 62 h 90"/>
                  <a:gd name="T36" fmla="*/ 120 w 148"/>
                  <a:gd name="T37" fmla="*/ 34 h 90"/>
                  <a:gd name="T38" fmla="*/ 137 w 148"/>
                  <a:gd name="T39" fmla="*/ 62 h 90"/>
                  <a:gd name="T40" fmla="*/ 121 w 148"/>
                  <a:gd name="T41" fmla="*/ 79 h 90"/>
                  <a:gd name="T42" fmla="*/ 33 w 148"/>
                  <a:gd name="T43" fmla="*/ 78 h 90"/>
                  <a:gd name="T44" fmla="*/ 33 w 148"/>
                  <a:gd name="T45" fmla="*/ 78 h 90"/>
                  <a:gd name="T46" fmla="*/ 32 w 148"/>
                  <a:gd name="T47" fmla="*/ 78 h 90"/>
                  <a:gd name="T48" fmla="*/ 32 w 148"/>
                  <a:gd name="T49" fmla="*/ 78 h 90"/>
                  <a:gd name="T50" fmla="*/ 14 w 148"/>
                  <a:gd name="T51" fmla="*/ 56 h 90"/>
                  <a:gd name="T52" fmla="*/ 23 w 148"/>
                  <a:gd name="T53" fmla="*/ 37 h 90"/>
                  <a:gd name="T54" fmla="*/ 26 w 148"/>
                  <a:gd name="T55" fmla="*/ 36 h 90"/>
                  <a:gd name="T56" fmla="*/ 27 w 148"/>
                  <a:gd name="T57" fmla="*/ 35 h 90"/>
                  <a:gd name="T58" fmla="*/ 36 w 148"/>
                  <a:gd name="T59" fmla="*/ 33 h 90"/>
                  <a:gd name="T60" fmla="*/ 48 w 148"/>
                  <a:gd name="T61" fmla="*/ 36 h 90"/>
                  <a:gd name="T62" fmla="*/ 56 w 148"/>
                  <a:gd name="T63" fmla="*/ 44 h 90"/>
                  <a:gd name="T64" fmla="*/ 56 w 148"/>
                  <a:gd name="T65" fmla="*/ 44 h 90"/>
                  <a:gd name="T66" fmla="*/ 60 w 148"/>
                  <a:gd name="T67" fmla="*/ 46 h 90"/>
                  <a:gd name="T68" fmla="*/ 65 w 148"/>
                  <a:gd name="T69" fmla="*/ 41 h 90"/>
                  <a:gd name="T70" fmla="*/ 64 w 148"/>
                  <a:gd name="T71" fmla="*/ 37 h 90"/>
                  <a:gd name="T72" fmla="*/ 52 w 148"/>
                  <a:gd name="T73" fmla="*/ 26 h 90"/>
                  <a:gd name="T74" fmla="*/ 78 w 148"/>
                  <a:gd name="T75" fmla="*/ 12 h 90"/>
                  <a:gd name="T76" fmla="*/ 107 w 148"/>
                  <a:gd name="T77" fmla="*/ 34 h 90"/>
                  <a:gd name="T78" fmla="*/ 108 w 148"/>
                  <a:gd name="T79" fmla="*/ 37 h 90"/>
                  <a:gd name="T80" fmla="*/ 108 w 148"/>
                  <a:gd name="T81" fmla="*/ 42 h 90"/>
                  <a:gd name="T82" fmla="*/ 108 w 148"/>
                  <a:gd name="T83" fmla="*/ 44 h 90"/>
                  <a:gd name="T84" fmla="*/ 118 w 148"/>
                  <a:gd name="T85" fmla="*/ 43 h 90"/>
                  <a:gd name="T86" fmla="*/ 137 w 148"/>
                  <a:gd name="T87" fmla="*/ 62 h 90"/>
                  <a:gd name="T88" fmla="*/ 136 w 148"/>
                  <a:gd name="T89" fmla="*/ 62 h 90"/>
                  <a:gd name="T90" fmla="*/ 137 w 148"/>
                  <a:gd name="T91"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90">
                    <a:moveTo>
                      <a:pt x="120" y="34"/>
                    </a:moveTo>
                    <a:cubicBezTo>
                      <a:pt x="120" y="34"/>
                      <a:pt x="120" y="34"/>
                      <a:pt x="120" y="34"/>
                    </a:cubicBezTo>
                    <a:cubicBezTo>
                      <a:pt x="115" y="15"/>
                      <a:pt x="98" y="0"/>
                      <a:pt x="77" y="0"/>
                    </a:cubicBezTo>
                    <a:cubicBezTo>
                      <a:pt x="61" y="0"/>
                      <a:pt x="47" y="9"/>
                      <a:pt x="39" y="22"/>
                    </a:cubicBezTo>
                    <a:cubicBezTo>
                      <a:pt x="38" y="21"/>
                      <a:pt x="36" y="21"/>
                      <a:pt x="34" y="21"/>
                    </a:cubicBezTo>
                    <a:cubicBezTo>
                      <a:pt x="15" y="21"/>
                      <a:pt x="0" y="37"/>
                      <a:pt x="0" y="56"/>
                    </a:cubicBezTo>
                    <a:cubicBezTo>
                      <a:pt x="0" y="75"/>
                      <a:pt x="15" y="90"/>
                      <a:pt x="33" y="90"/>
                    </a:cubicBezTo>
                    <a:cubicBezTo>
                      <a:pt x="33" y="90"/>
                      <a:pt x="33" y="90"/>
                      <a:pt x="33" y="90"/>
                    </a:cubicBezTo>
                    <a:cubicBezTo>
                      <a:pt x="34" y="90"/>
                      <a:pt x="34" y="90"/>
                      <a:pt x="34" y="90"/>
                    </a:cubicBezTo>
                    <a:cubicBezTo>
                      <a:pt x="34" y="90"/>
                      <a:pt x="34" y="90"/>
                      <a:pt x="34" y="90"/>
                    </a:cubicBezTo>
                    <a:cubicBezTo>
                      <a:pt x="34" y="90"/>
                      <a:pt x="34" y="90"/>
                      <a:pt x="34" y="90"/>
                    </a:cubicBezTo>
                    <a:cubicBezTo>
                      <a:pt x="85" y="90"/>
                      <a:pt x="85" y="90"/>
                      <a:pt x="85" y="90"/>
                    </a:cubicBezTo>
                    <a:cubicBezTo>
                      <a:pt x="120" y="90"/>
                      <a:pt x="120" y="90"/>
                      <a:pt x="120" y="90"/>
                    </a:cubicBezTo>
                    <a:cubicBezTo>
                      <a:pt x="120" y="90"/>
                      <a:pt x="120" y="90"/>
                      <a:pt x="120" y="90"/>
                    </a:cubicBezTo>
                    <a:cubicBezTo>
                      <a:pt x="120" y="90"/>
                      <a:pt x="120" y="90"/>
                      <a:pt x="120" y="90"/>
                    </a:cubicBezTo>
                    <a:cubicBezTo>
                      <a:pt x="121" y="90"/>
                      <a:pt x="121" y="90"/>
                      <a:pt x="121" y="90"/>
                    </a:cubicBezTo>
                    <a:cubicBezTo>
                      <a:pt x="121" y="90"/>
                      <a:pt x="121" y="90"/>
                      <a:pt x="121" y="90"/>
                    </a:cubicBezTo>
                    <a:cubicBezTo>
                      <a:pt x="136" y="90"/>
                      <a:pt x="148" y="78"/>
                      <a:pt x="148" y="62"/>
                    </a:cubicBezTo>
                    <a:cubicBezTo>
                      <a:pt x="148" y="47"/>
                      <a:pt x="136" y="34"/>
                      <a:pt x="120" y="34"/>
                    </a:cubicBezTo>
                    <a:close/>
                    <a:moveTo>
                      <a:pt x="137" y="62"/>
                    </a:moveTo>
                    <a:cubicBezTo>
                      <a:pt x="137" y="71"/>
                      <a:pt x="130" y="78"/>
                      <a:pt x="121" y="79"/>
                    </a:cubicBezTo>
                    <a:cubicBezTo>
                      <a:pt x="33" y="78"/>
                      <a:pt x="33" y="78"/>
                      <a:pt x="33" y="78"/>
                    </a:cubicBezTo>
                    <a:cubicBezTo>
                      <a:pt x="33" y="78"/>
                      <a:pt x="33" y="78"/>
                      <a:pt x="33" y="78"/>
                    </a:cubicBezTo>
                    <a:cubicBezTo>
                      <a:pt x="33" y="78"/>
                      <a:pt x="33" y="78"/>
                      <a:pt x="32" y="78"/>
                    </a:cubicBezTo>
                    <a:cubicBezTo>
                      <a:pt x="32" y="78"/>
                      <a:pt x="32" y="78"/>
                      <a:pt x="32" y="78"/>
                    </a:cubicBezTo>
                    <a:cubicBezTo>
                      <a:pt x="21" y="76"/>
                      <a:pt x="14" y="67"/>
                      <a:pt x="14" y="56"/>
                    </a:cubicBezTo>
                    <a:cubicBezTo>
                      <a:pt x="14" y="48"/>
                      <a:pt x="18" y="41"/>
                      <a:pt x="23" y="37"/>
                    </a:cubicBezTo>
                    <a:cubicBezTo>
                      <a:pt x="24" y="37"/>
                      <a:pt x="25" y="36"/>
                      <a:pt x="26" y="36"/>
                    </a:cubicBezTo>
                    <a:cubicBezTo>
                      <a:pt x="26" y="36"/>
                      <a:pt x="26" y="35"/>
                      <a:pt x="27" y="35"/>
                    </a:cubicBezTo>
                    <a:cubicBezTo>
                      <a:pt x="30" y="34"/>
                      <a:pt x="33" y="33"/>
                      <a:pt x="36" y="33"/>
                    </a:cubicBezTo>
                    <a:cubicBezTo>
                      <a:pt x="41" y="33"/>
                      <a:pt x="44" y="34"/>
                      <a:pt x="48" y="36"/>
                    </a:cubicBezTo>
                    <a:cubicBezTo>
                      <a:pt x="51" y="38"/>
                      <a:pt x="54" y="41"/>
                      <a:pt x="56" y="44"/>
                    </a:cubicBezTo>
                    <a:cubicBezTo>
                      <a:pt x="56" y="44"/>
                      <a:pt x="56" y="44"/>
                      <a:pt x="56" y="44"/>
                    </a:cubicBezTo>
                    <a:cubicBezTo>
                      <a:pt x="57" y="45"/>
                      <a:pt x="58" y="46"/>
                      <a:pt x="60" y="46"/>
                    </a:cubicBezTo>
                    <a:cubicBezTo>
                      <a:pt x="63" y="46"/>
                      <a:pt x="65" y="44"/>
                      <a:pt x="65" y="41"/>
                    </a:cubicBezTo>
                    <a:cubicBezTo>
                      <a:pt x="65" y="39"/>
                      <a:pt x="65" y="38"/>
                      <a:pt x="64" y="37"/>
                    </a:cubicBezTo>
                    <a:cubicBezTo>
                      <a:pt x="61" y="33"/>
                      <a:pt x="57" y="29"/>
                      <a:pt x="52" y="26"/>
                    </a:cubicBezTo>
                    <a:cubicBezTo>
                      <a:pt x="57" y="18"/>
                      <a:pt x="67" y="12"/>
                      <a:pt x="78" y="12"/>
                    </a:cubicBezTo>
                    <a:cubicBezTo>
                      <a:pt x="91" y="12"/>
                      <a:pt x="103" y="21"/>
                      <a:pt x="107" y="34"/>
                    </a:cubicBezTo>
                    <a:cubicBezTo>
                      <a:pt x="107" y="35"/>
                      <a:pt x="108" y="36"/>
                      <a:pt x="108" y="37"/>
                    </a:cubicBezTo>
                    <a:cubicBezTo>
                      <a:pt x="108" y="38"/>
                      <a:pt x="108" y="40"/>
                      <a:pt x="108" y="42"/>
                    </a:cubicBezTo>
                    <a:cubicBezTo>
                      <a:pt x="108" y="43"/>
                      <a:pt x="108" y="44"/>
                      <a:pt x="108" y="44"/>
                    </a:cubicBezTo>
                    <a:cubicBezTo>
                      <a:pt x="108" y="44"/>
                      <a:pt x="117" y="43"/>
                      <a:pt x="118" y="43"/>
                    </a:cubicBezTo>
                    <a:cubicBezTo>
                      <a:pt x="128" y="43"/>
                      <a:pt x="137" y="52"/>
                      <a:pt x="137" y="62"/>
                    </a:cubicBezTo>
                    <a:cubicBezTo>
                      <a:pt x="137" y="62"/>
                      <a:pt x="136" y="62"/>
                      <a:pt x="136" y="62"/>
                    </a:cubicBezTo>
                    <a:cubicBezTo>
                      <a:pt x="136" y="62"/>
                      <a:pt x="137" y="62"/>
                      <a:pt x="137" y="62"/>
                    </a:cubicBezTo>
                    <a:close/>
                  </a:path>
                </a:pathLst>
              </a:custGeom>
              <a:gradFill flip="none" rotWithShape="1">
                <a:gsLst>
                  <a:gs pos="5000">
                    <a:srgbClr val="D6DF27"/>
                  </a:gs>
                  <a:gs pos="95000">
                    <a:srgbClr val="8CC640"/>
                  </a:gs>
                </a:gsLst>
                <a:lin ang="16200000" scaled="0"/>
                <a:tileRect/>
              </a:gradFill>
              <a:ln w="19050">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2000" b="1" dirty="0"/>
              </a:p>
            </p:txBody>
          </p:sp>
          <p:sp>
            <p:nvSpPr>
              <p:cNvPr id="49" name="Freeform 15"/>
              <p:cNvSpPr>
                <a:spLocks/>
              </p:cNvSpPr>
              <p:nvPr/>
            </p:nvSpPr>
            <p:spPr bwMode="auto">
              <a:xfrm>
                <a:off x="-625475" y="3948113"/>
                <a:ext cx="311150" cy="274638"/>
              </a:xfrm>
              <a:custGeom>
                <a:avLst/>
                <a:gdLst>
                  <a:gd name="T0" fmla="*/ 60 w 83"/>
                  <a:gd name="T1" fmla="*/ 28 h 73"/>
                  <a:gd name="T2" fmla="*/ 60 w 83"/>
                  <a:gd name="T3" fmla="*/ 28 h 73"/>
                  <a:gd name="T4" fmla="*/ 25 w 83"/>
                  <a:gd name="T5" fmla="*/ 0 h 73"/>
                  <a:gd name="T6" fmla="*/ 0 w 83"/>
                  <a:gd name="T7" fmla="*/ 10 h 73"/>
                  <a:gd name="T8" fmla="*/ 11 w 83"/>
                  <a:gd name="T9" fmla="*/ 19 h 73"/>
                  <a:gd name="T10" fmla="*/ 26 w 83"/>
                  <a:gd name="T11" fmla="*/ 14 h 73"/>
                  <a:gd name="T12" fmla="*/ 52 w 83"/>
                  <a:gd name="T13" fmla="*/ 39 h 73"/>
                  <a:gd name="T14" fmla="*/ 60 w 83"/>
                  <a:gd name="T15" fmla="*/ 39 h 73"/>
                  <a:gd name="T16" fmla="*/ 71 w 83"/>
                  <a:gd name="T17" fmla="*/ 51 h 73"/>
                  <a:gd name="T18" fmla="*/ 54 w 83"/>
                  <a:gd name="T19" fmla="*/ 62 h 73"/>
                  <a:gd name="T20" fmla="*/ 53 w 83"/>
                  <a:gd name="T21" fmla="*/ 62 h 73"/>
                  <a:gd name="T22" fmla="*/ 54 w 83"/>
                  <a:gd name="T23" fmla="*/ 71 h 73"/>
                  <a:gd name="T24" fmla="*/ 54 w 83"/>
                  <a:gd name="T25" fmla="*/ 73 h 73"/>
                  <a:gd name="T26" fmla="*/ 60 w 83"/>
                  <a:gd name="T27" fmla="*/ 73 h 73"/>
                  <a:gd name="T28" fmla="*/ 60 w 83"/>
                  <a:gd name="T29" fmla="*/ 73 h 73"/>
                  <a:gd name="T30" fmla="*/ 60 w 83"/>
                  <a:gd name="T31" fmla="*/ 73 h 73"/>
                  <a:gd name="T32" fmla="*/ 61 w 83"/>
                  <a:gd name="T33" fmla="*/ 73 h 73"/>
                  <a:gd name="T34" fmla="*/ 61 w 83"/>
                  <a:gd name="T35" fmla="*/ 73 h 73"/>
                  <a:gd name="T36" fmla="*/ 83 w 83"/>
                  <a:gd name="T37" fmla="*/ 51 h 73"/>
                  <a:gd name="T38" fmla="*/ 60 w 83"/>
                  <a:gd name="T39"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73">
                    <a:moveTo>
                      <a:pt x="60" y="28"/>
                    </a:moveTo>
                    <a:cubicBezTo>
                      <a:pt x="60" y="28"/>
                      <a:pt x="60" y="28"/>
                      <a:pt x="60" y="28"/>
                    </a:cubicBezTo>
                    <a:cubicBezTo>
                      <a:pt x="56" y="12"/>
                      <a:pt x="42" y="0"/>
                      <a:pt x="25" y="0"/>
                    </a:cubicBezTo>
                    <a:cubicBezTo>
                      <a:pt x="15" y="0"/>
                      <a:pt x="7" y="4"/>
                      <a:pt x="0" y="10"/>
                    </a:cubicBezTo>
                    <a:cubicBezTo>
                      <a:pt x="4" y="12"/>
                      <a:pt x="8" y="15"/>
                      <a:pt x="11" y="19"/>
                    </a:cubicBezTo>
                    <a:cubicBezTo>
                      <a:pt x="16" y="15"/>
                      <a:pt x="21" y="14"/>
                      <a:pt x="26" y="14"/>
                    </a:cubicBezTo>
                    <a:cubicBezTo>
                      <a:pt x="48" y="14"/>
                      <a:pt x="52" y="39"/>
                      <a:pt x="52" y="39"/>
                    </a:cubicBezTo>
                    <a:cubicBezTo>
                      <a:pt x="52" y="39"/>
                      <a:pt x="59" y="39"/>
                      <a:pt x="60" y="39"/>
                    </a:cubicBezTo>
                    <a:cubicBezTo>
                      <a:pt x="66" y="39"/>
                      <a:pt x="71" y="43"/>
                      <a:pt x="71" y="51"/>
                    </a:cubicBezTo>
                    <a:cubicBezTo>
                      <a:pt x="71" y="51"/>
                      <a:pt x="70" y="62"/>
                      <a:pt x="54" y="62"/>
                    </a:cubicBezTo>
                    <a:cubicBezTo>
                      <a:pt x="53" y="62"/>
                      <a:pt x="53" y="62"/>
                      <a:pt x="53" y="62"/>
                    </a:cubicBezTo>
                    <a:cubicBezTo>
                      <a:pt x="54" y="65"/>
                      <a:pt x="54" y="68"/>
                      <a:pt x="54" y="71"/>
                    </a:cubicBezTo>
                    <a:cubicBezTo>
                      <a:pt x="54" y="72"/>
                      <a:pt x="54" y="72"/>
                      <a:pt x="54" y="73"/>
                    </a:cubicBezTo>
                    <a:cubicBezTo>
                      <a:pt x="60" y="73"/>
                      <a:pt x="60" y="73"/>
                      <a:pt x="60" y="73"/>
                    </a:cubicBezTo>
                    <a:cubicBezTo>
                      <a:pt x="60" y="73"/>
                      <a:pt x="60" y="73"/>
                      <a:pt x="60" y="73"/>
                    </a:cubicBezTo>
                    <a:cubicBezTo>
                      <a:pt x="60" y="73"/>
                      <a:pt x="60" y="73"/>
                      <a:pt x="60" y="73"/>
                    </a:cubicBezTo>
                    <a:cubicBezTo>
                      <a:pt x="61" y="73"/>
                      <a:pt x="61" y="73"/>
                      <a:pt x="61" y="73"/>
                    </a:cubicBezTo>
                    <a:cubicBezTo>
                      <a:pt x="61" y="73"/>
                      <a:pt x="61" y="73"/>
                      <a:pt x="61" y="73"/>
                    </a:cubicBezTo>
                    <a:cubicBezTo>
                      <a:pt x="73" y="73"/>
                      <a:pt x="83" y="63"/>
                      <a:pt x="83" y="51"/>
                    </a:cubicBezTo>
                    <a:cubicBezTo>
                      <a:pt x="83" y="38"/>
                      <a:pt x="73" y="28"/>
                      <a:pt x="60" y="28"/>
                    </a:cubicBezTo>
                    <a:close/>
                  </a:path>
                </a:pathLst>
              </a:custGeom>
              <a:gradFill flip="none" rotWithShape="1">
                <a:gsLst>
                  <a:gs pos="100000">
                    <a:srgbClr val="484A4C"/>
                  </a:gs>
                  <a:gs pos="0">
                    <a:srgbClr val="484A4C">
                      <a:lumMod val="60000"/>
                      <a:lumOff val="40000"/>
                    </a:srgbClr>
                  </a:gs>
                </a:gsLst>
                <a:lin ang="5400000" scaled="1"/>
                <a:tileRect/>
              </a:gradFill>
              <a:ln w="38100" algn="ctr">
                <a:noFill/>
                <a:miter lim="800000"/>
                <a:headEnd type="none" w="sm" len="sm"/>
                <a:tailEnd type="none" w="sm" len="sm"/>
              </a:ln>
              <a:extLst>
                <a:ext uri="{91240B29-F687-4F45-9708-019B960494DF}">
                  <a14:hiddenLine xmlns:a14="http://schemas.microsoft.com/office/drawing/2010/main" w="9525">
                    <a:solidFill>
                      <a:srgbClr val="000000"/>
                    </a:solidFill>
                    <a:round/>
                    <a:headEnd/>
                    <a:tailEnd/>
                  </a14:hiddenLine>
                </a:ext>
              </a:extLst>
            </p:spPr>
            <p:txBody>
              <a:bodyPr lIns="91431" tIns="45716" rIns="91431" bIns="45716" rtlCol="0" anchor="ctr"/>
              <a:lstStyle/>
              <a:p>
                <a:pPr algn="ctr"/>
                <a:endParaRPr lang="en-US" sz="2000" kern="0" dirty="0">
                  <a:solidFill>
                    <a:srgbClr val="FFFFFF"/>
                  </a:solidFill>
                </a:endParaRPr>
              </a:p>
            </p:txBody>
          </p:sp>
        </p:grpSp>
        <p:grpSp>
          <p:nvGrpSpPr>
            <p:cNvPr id="39" name="Group 38"/>
            <p:cNvGrpSpPr/>
            <p:nvPr/>
          </p:nvGrpSpPr>
          <p:grpSpPr>
            <a:xfrm>
              <a:off x="8062082" y="1817796"/>
              <a:ext cx="402225" cy="442643"/>
              <a:chOff x="8119294" y="2091399"/>
              <a:chExt cx="591349" cy="650772"/>
            </a:xfrm>
          </p:grpSpPr>
          <p:grpSp>
            <p:nvGrpSpPr>
              <p:cNvPr id="40" name="Group 39"/>
              <p:cNvGrpSpPr/>
              <p:nvPr/>
            </p:nvGrpSpPr>
            <p:grpSpPr>
              <a:xfrm>
                <a:off x="8119294" y="2091399"/>
                <a:ext cx="306247" cy="650772"/>
                <a:chOff x="1995719" y="3712310"/>
                <a:chExt cx="187570" cy="398584"/>
              </a:xfrm>
            </p:grpSpPr>
            <p:sp>
              <p:nvSpPr>
                <p:cNvPr id="45" name="Round Same Side Corner Rectangle 44"/>
                <p:cNvSpPr/>
                <p:nvPr/>
              </p:nvSpPr>
              <p:spPr bwMode="auto">
                <a:xfrm>
                  <a:off x="1995719" y="3712310"/>
                  <a:ext cx="187570" cy="398584"/>
                </a:xfrm>
                <a:prstGeom prst="round2SameRect">
                  <a:avLst>
                    <a:gd name="adj1" fmla="val 20786"/>
                    <a:gd name="adj2" fmla="val 18405"/>
                  </a:avLst>
                </a:prstGeom>
                <a:gradFill flip="none" rotWithShape="1">
                  <a:gsLst>
                    <a:gs pos="5000">
                      <a:schemeClr val="accent2"/>
                    </a:gs>
                    <a:gs pos="95000">
                      <a:schemeClr val="accent1"/>
                    </a:gs>
                  </a:gsLst>
                  <a:lin ang="16200000" scaled="0"/>
                  <a:tileRect/>
                </a:gradFill>
                <a:ln w="0" cap="flat"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hangingPunct="0"/>
                  <a:endParaRPr lang="en-US" sz="2000" b="1" dirty="0">
                    <a:solidFill>
                      <a:schemeClr val="tx1"/>
                    </a:solidFill>
                    <a:latin typeface="Neo Sans Intel" pitchFamily="34" charset="0"/>
                  </a:endParaRPr>
                </a:p>
              </p:txBody>
            </p:sp>
            <p:sp>
              <p:nvSpPr>
                <p:cNvPr id="46" name="Round Same Side Corner Rectangle 45"/>
                <p:cNvSpPr/>
                <p:nvPr/>
              </p:nvSpPr>
              <p:spPr bwMode="auto">
                <a:xfrm rot="5400000">
                  <a:off x="2066644" y="3733215"/>
                  <a:ext cx="45719" cy="136769"/>
                </a:xfrm>
                <a:prstGeom prst="round2SameRect">
                  <a:avLst>
                    <a:gd name="adj1" fmla="val 50000"/>
                    <a:gd name="adj2" fmla="val 50000"/>
                  </a:avLst>
                </a:prstGeom>
                <a:solidFill>
                  <a:schemeClr val="bg1"/>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47" name="Oval 46"/>
                <p:cNvSpPr/>
                <p:nvPr/>
              </p:nvSpPr>
              <p:spPr bwMode="auto">
                <a:xfrm>
                  <a:off x="2066644" y="3965087"/>
                  <a:ext cx="45719" cy="45719"/>
                </a:xfrm>
                <a:prstGeom prst="ellipse">
                  <a:avLst/>
                </a:prstGeom>
                <a:solidFill>
                  <a:schemeClr val="bg1"/>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grpSp>
          <p:grpSp>
            <p:nvGrpSpPr>
              <p:cNvPr id="41" name="Group 40"/>
              <p:cNvGrpSpPr/>
              <p:nvPr/>
            </p:nvGrpSpPr>
            <p:grpSpPr>
              <a:xfrm>
                <a:off x="8536292" y="2097707"/>
                <a:ext cx="174351" cy="295835"/>
                <a:chOff x="2021119" y="3778740"/>
                <a:chExt cx="136769" cy="232066"/>
              </a:xfrm>
            </p:grpSpPr>
            <p:sp>
              <p:nvSpPr>
                <p:cNvPr id="43" name="Round Same Side Corner Rectangle 42"/>
                <p:cNvSpPr/>
                <p:nvPr/>
              </p:nvSpPr>
              <p:spPr bwMode="auto">
                <a:xfrm rot="5400000">
                  <a:off x="2066644" y="3733215"/>
                  <a:ext cx="45719" cy="136769"/>
                </a:xfrm>
                <a:prstGeom prst="round2SameRect">
                  <a:avLst>
                    <a:gd name="adj1" fmla="val 50000"/>
                    <a:gd name="adj2" fmla="val 50000"/>
                  </a:avLst>
                </a:prstGeom>
                <a:solidFill>
                  <a:schemeClr val="bg1"/>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44" name="Oval 43"/>
                <p:cNvSpPr/>
                <p:nvPr/>
              </p:nvSpPr>
              <p:spPr bwMode="auto">
                <a:xfrm>
                  <a:off x="2066644" y="3965087"/>
                  <a:ext cx="45719" cy="45719"/>
                </a:xfrm>
                <a:prstGeom prst="ellipse">
                  <a:avLst/>
                </a:prstGeom>
                <a:solidFill>
                  <a:schemeClr val="bg1"/>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grpSp>
        </p:grpSp>
      </p:grpSp>
      <p:grpSp>
        <p:nvGrpSpPr>
          <p:cNvPr id="55" name="Group 54"/>
          <p:cNvGrpSpPr/>
          <p:nvPr/>
        </p:nvGrpSpPr>
        <p:grpSpPr>
          <a:xfrm>
            <a:off x="381001" y="2117650"/>
            <a:ext cx="2286630" cy="345734"/>
            <a:chOff x="381001" y="2992583"/>
            <a:chExt cx="2286630" cy="460978"/>
          </a:xfrm>
          <a:solidFill>
            <a:srgbClr val="0071C5"/>
          </a:solidFill>
        </p:grpSpPr>
        <p:sp>
          <p:nvSpPr>
            <p:cNvPr id="8" name="Rounded Rectangle 7"/>
            <p:cNvSpPr/>
            <p:nvPr/>
          </p:nvSpPr>
          <p:spPr>
            <a:xfrm>
              <a:off x="381001" y="2992583"/>
              <a:ext cx="2286630" cy="460978"/>
            </a:xfrm>
            <a:prstGeom prst="roundRect">
              <a:avLst/>
            </a:prstGeom>
            <a:grpFill/>
            <a:ln w="3175" cap="flat" cmpd="sng" algn="ctr">
              <a:solidFill>
                <a:schemeClr val="accent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sp>
          <p:nvSpPr>
            <p:cNvPr id="6" name="TextBox 7"/>
            <p:cNvSpPr txBox="1"/>
            <p:nvPr/>
          </p:nvSpPr>
          <p:spPr>
            <a:xfrm>
              <a:off x="993512" y="3007492"/>
              <a:ext cx="1061609" cy="414463"/>
            </a:xfrm>
            <a:prstGeom prst="rect">
              <a:avLst/>
            </a:prstGeom>
            <a:grp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a:r>
                <a:rPr lang="en-US" sz="1600" dirty="0" smtClean="0">
                  <a:solidFill>
                    <a:schemeClr val="bg1"/>
                  </a:solidFill>
                </a:rPr>
                <a:t>Cloud</a:t>
              </a:r>
              <a:endParaRPr lang="en-US" sz="1600" dirty="0">
                <a:solidFill>
                  <a:schemeClr val="bg1"/>
                </a:solidFill>
              </a:endParaRPr>
            </a:p>
          </p:txBody>
        </p:sp>
      </p:grpSp>
      <p:grpSp>
        <p:nvGrpSpPr>
          <p:cNvPr id="63" name="Group 62"/>
          <p:cNvGrpSpPr/>
          <p:nvPr/>
        </p:nvGrpSpPr>
        <p:grpSpPr>
          <a:xfrm>
            <a:off x="2531606" y="2194165"/>
            <a:ext cx="1095769" cy="192704"/>
            <a:chOff x="2531603" y="3094602"/>
            <a:chExt cx="1095769" cy="256939"/>
          </a:xfrm>
        </p:grpSpPr>
        <p:cxnSp>
          <p:nvCxnSpPr>
            <p:cNvPr id="53" name="Straight Connector 52"/>
            <p:cNvCxnSpPr/>
            <p:nvPr/>
          </p:nvCxnSpPr>
          <p:spPr>
            <a:xfrm>
              <a:off x="2531603" y="3226850"/>
              <a:ext cx="974857" cy="0"/>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3370433" y="3094602"/>
              <a:ext cx="256939" cy="256939"/>
            </a:xfrm>
            <a:prstGeom prst="ellipse">
              <a:avLst/>
            </a:prstGeom>
            <a:solidFill>
              <a:srgbClr val="92D050"/>
            </a:solidFill>
            <a:ln w="12700" cap="flat" cmpd="sng" algn="ctr">
              <a:solidFill>
                <a:schemeClr val="accent1"/>
              </a:solidFill>
              <a:prstDash val="solid"/>
              <a:round/>
              <a:headEnd type="none" w="sm" len="sm"/>
              <a:tailEnd type="none" w="sm" len="sm"/>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grpSp>
      <p:grpSp>
        <p:nvGrpSpPr>
          <p:cNvPr id="90" name="Group 89"/>
          <p:cNvGrpSpPr/>
          <p:nvPr/>
        </p:nvGrpSpPr>
        <p:grpSpPr>
          <a:xfrm flipH="1">
            <a:off x="5513294" y="1420324"/>
            <a:ext cx="3248118" cy="345734"/>
            <a:chOff x="-2042772" y="2992583"/>
            <a:chExt cx="3248118" cy="460978"/>
          </a:xfrm>
          <a:solidFill>
            <a:srgbClr val="0071C5"/>
          </a:solidFill>
        </p:grpSpPr>
        <p:grpSp>
          <p:nvGrpSpPr>
            <p:cNvPr id="71" name="Group 70"/>
            <p:cNvGrpSpPr/>
            <p:nvPr/>
          </p:nvGrpSpPr>
          <p:grpSpPr>
            <a:xfrm>
              <a:off x="-2042772" y="2992583"/>
              <a:ext cx="2288377" cy="460978"/>
              <a:chOff x="379254" y="2992583"/>
              <a:chExt cx="2288377" cy="460978"/>
            </a:xfrm>
            <a:grpFill/>
          </p:grpSpPr>
          <p:sp>
            <p:nvSpPr>
              <p:cNvPr id="72" name="Rounded Rectangle 71"/>
              <p:cNvSpPr/>
              <p:nvPr/>
            </p:nvSpPr>
            <p:spPr>
              <a:xfrm>
                <a:off x="379254" y="2992583"/>
                <a:ext cx="2288377" cy="460978"/>
              </a:xfrm>
              <a:prstGeom prst="roundRect">
                <a:avLst/>
              </a:prstGeom>
              <a:grp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sp>
            <p:nvSpPr>
              <p:cNvPr id="73" name="TextBox 7"/>
              <p:cNvSpPr txBox="1"/>
              <p:nvPr/>
            </p:nvSpPr>
            <p:spPr>
              <a:xfrm>
                <a:off x="999803" y="3020447"/>
                <a:ext cx="1061609" cy="414463"/>
              </a:xfrm>
              <a:prstGeom prst="rect">
                <a:avLst/>
              </a:prstGeom>
              <a:grp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a:r>
                  <a:rPr lang="en-US" sz="1600" dirty="0" smtClean="0">
                    <a:solidFill>
                      <a:schemeClr val="bg1"/>
                    </a:solidFill>
                  </a:rPr>
                  <a:t>Clients</a:t>
                </a:r>
                <a:endParaRPr lang="en-US" sz="1600" dirty="0">
                  <a:solidFill>
                    <a:schemeClr val="bg1"/>
                  </a:solidFill>
                </a:endParaRPr>
              </a:p>
            </p:txBody>
          </p:sp>
        </p:grpSp>
        <p:cxnSp>
          <p:nvCxnSpPr>
            <p:cNvPr id="88" name="Straight Connector 87"/>
            <p:cNvCxnSpPr/>
            <p:nvPr/>
          </p:nvCxnSpPr>
          <p:spPr>
            <a:xfrm>
              <a:off x="109577" y="3226850"/>
              <a:ext cx="974857" cy="0"/>
            </a:xfrm>
            <a:prstGeom prst="line">
              <a:avLst/>
            </a:prstGeom>
            <a:grpFill/>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948407" y="3094602"/>
              <a:ext cx="256939" cy="256939"/>
            </a:xfrm>
            <a:prstGeom prst="ellipse">
              <a:avLst/>
            </a:prstGeom>
            <a:solidFill>
              <a:srgbClr val="92D050"/>
            </a:solidFill>
            <a:ln w="12700" cap="flat" cmpd="sng" algn="ctr">
              <a:solidFill>
                <a:schemeClr val="accent1"/>
              </a:solidFill>
              <a:prstDash val="solid"/>
              <a:round/>
              <a:headEnd type="none" w="sm" len="sm"/>
              <a:tailEnd type="none" w="sm" len="sm"/>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grpSp>
      <p:sp>
        <p:nvSpPr>
          <p:cNvPr id="91" name="Rounded Rectangle 90"/>
          <p:cNvSpPr/>
          <p:nvPr/>
        </p:nvSpPr>
        <p:spPr bwMode="auto">
          <a:xfrm>
            <a:off x="6458705" y="1812838"/>
            <a:ext cx="2302708" cy="912115"/>
          </a:xfrm>
          <a:prstGeom prst="roundRect">
            <a:avLst>
              <a:gd name="adj" fmla="val 578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solidFill>
                <a:schemeClr val="tx2"/>
              </a:solidFill>
            </a:endParaRPr>
          </a:p>
        </p:txBody>
      </p:sp>
      <p:grpSp>
        <p:nvGrpSpPr>
          <p:cNvPr id="96" name="Group 95"/>
          <p:cNvGrpSpPr/>
          <p:nvPr/>
        </p:nvGrpSpPr>
        <p:grpSpPr>
          <a:xfrm>
            <a:off x="6624444" y="1919598"/>
            <a:ext cx="1971230" cy="645320"/>
            <a:chOff x="6254441" y="2580442"/>
            <a:chExt cx="2684893" cy="1171933"/>
          </a:xfrm>
        </p:grpSpPr>
        <p:pic>
          <p:nvPicPr>
            <p:cNvPr id="93" name="Picture 92" descr="icon_Desktop.gif"/>
            <p:cNvPicPr>
              <a:picLocks noChangeAspect="1"/>
            </p:cNvPicPr>
            <p:nvPr/>
          </p:nvPicPr>
          <p:blipFill>
            <a:blip r:embed="rId4"/>
            <a:stretch>
              <a:fillRect/>
            </a:stretch>
          </p:blipFill>
          <p:spPr>
            <a:xfrm>
              <a:off x="6254441" y="2972121"/>
              <a:ext cx="577912" cy="675481"/>
            </a:xfrm>
            <a:prstGeom prst="rect">
              <a:avLst/>
            </a:prstGeom>
          </p:spPr>
        </p:pic>
        <p:pic>
          <p:nvPicPr>
            <p:cNvPr id="94" name="Picture 93" descr="icon_Desktop.gif"/>
            <p:cNvPicPr>
              <a:picLocks noChangeAspect="1"/>
            </p:cNvPicPr>
            <p:nvPr/>
          </p:nvPicPr>
          <p:blipFill>
            <a:blip r:embed="rId5"/>
            <a:stretch>
              <a:fillRect/>
            </a:stretch>
          </p:blipFill>
          <p:spPr>
            <a:xfrm>
              <a:off x="7012473" y="2843330"/>
              <a:ext cx="461639" cy="798707"/>
            </a:xfrm>
            <a:prstGeom prst="rect">
              <a:avLst/>
            </a:prstGeom>
          </p:spPr>
        </p:pic>
        <p:pic>
          <p:nvPicPr>
            <p:cNvPr id="95" name="Picture 94" descr="icon_Desktop.gif"/>
            <p:cNvPicPr>
              <a:picLocks noChangeAspect="1"/>
            </p:cNvPicPr>
            <p:nvPr/>
          </p:nvPicPr>
          <p:blipFill>
            <a:blip r:embed="rId6"/>
            <a:stretch>
              <a:fillRect/>
            </a:stretch>
          </p:blipFill>
          <p:spPr>
            <a:xfrm>
              <a:off x="7654232" y="2580442"/>
              <a:ext cx="1285102" cy="1171933"/>
            </a:xfrm>
            <a:prstGeom prst="rect">
              <a:avLst/>
            </a:prstGeom>
          </p:spPr>
        </p:pic>
      </p:grpSp>
      <p:sp>
        <p:nvSpPr>
          <p:cNvPr id="103" name="Rounded Rectangle 102"/>
          <p:cNvSpPr/>
          <p:nvPr/>
        </p:nvSpPr>
        <p:spPr bwMode="auto">
          <a:xfrm>
            <a:off x="6458705" y="3545221"/>
            <a:ext cx="2302708" cy="1027838"/>
          </a:xfrm>
          <a:prstGeom prst="roundRect">
            <a:avLst>
              <a:gd name="adj" fmla="val 5783"/>
            </a:avLst>
          </a:prstGeom>
          <a:gradFill flip="none" rotWithShape="1">
            <a:gsLst>
              <a:gs pos="54000">
                <a:schemeClr val="bg1"/>
              </a:gs>
              <a:gs pos="95000">
                <a:schemeClr val="bg1">
                  <a:lumMod val="85000"/>
                </a:schemeClr>
              </a:gs>
            </a:gsLst>
            <a:path path="circle">
              <a:fillToRect l="50000" t="50000" r="50000" b="50000"/>
            </a:path>
            <a:tileRect/>
          </a:gra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hangingPunct="0"/>
            <a:endParaRPr lang="en-US" sz="1100" b="1" dirty="0">
              <a:solidFill>
                <a:schemeClr val="tx2"/>
              </a:solidFill>
            </a:endParaRPr>
          </a:p>
        </p:txBody>
      </p:sp>
      <p:pic>
        <p:nvPicPr>
          <p:cNvPr id="104" name="Picture 103" descr="icon_Desktop.gif"/>
          <p:cNvPicPr>
            <a:picLocks noChangeAspect="1"/>
          </p:cNvPicPr>
          <p:nvPr/>
        </p:nvPicPr>
        <p:blipFill>
          <a:blip r:embed="rId7"/>
          <a:stretch>
            <a:fillRect/>
          </a:stretch>
        </p:blipFill>
        <p:spPr>
          <a:xfrm>
            <a:off x="7540576" y="3736948"/>
            <a:ext cx="411018" cy="531032"/>
          </a:xfrm>
          <a:prstGeom prst="rect">
            <a:avLst/>
          </a:prstGeom>
        </p:spPr>
      </p:pic>
      <p:grpSp>
        <p:nvGrpSpPr>
          <p:cNvPr id="106" name="Group 105"/>
          <p:cNvGrpSpPr/>
          <p:nvPr/>
        </p:nvGrpSpPr>
        <p:grpSpPr>
          <a:xfrm>
            <a:off x="4744892" y="3152709"/>
            <a:ext cx="4016520" cy="345734"/>
            <a:chOff x="4744892" y="4810651"/>
            <a:chExt cx="4016520" cy="460978"/>
          </a:xfrm>
          <a:solidFill>
            <a:srgbClr val="0071C5"/>
          </a:solidFill>
        </p:grpSpPr>
        <p:cxnSp>
          <p:nvCxnSpPr>
            <p:cNvPr id="99" name="Straight Connector 98"/>
            <p:cNvCxnSpPr/>
            <p:nvPr/>
          </p:nvCxnSpPr>
          <p:spPr>
            <a:xfrm flipH="1">
              <a:off x="4865805" y="5044918"/>
              <a:ext cx="2280347" cy="0"/>
            </a:xfrm>
            <a:prstGeom prst="line">
              <a:avLst/>
            </a:prstGeom>
            <a:grpFill/>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flipH="1">
              <a:off x="4744892" y="4912670"/>
              <a:ext cx="256939" cy="256939"/>
            </a:xfrm>
            <a:prstGeom prst="ellipse">
              <a:avLst/>
            </a:prstGeom>
            <a:solidFill>
              <a:srgbClr val="92D050"/>
            </a:solidFill>
            <a:ln w="12700" cap="flat" cmpd="sng" algn="ctr">
              <a:solidFill>
                <a:schemeClr val="accent1"/>
              </a:solidFill>
              <a:prstDash val="solid"/>
              <a:round/>
              <a:headEnd type="none" w="sm" len="sm"/>
              <a:tailEnd type="none" w="sm" len="sm"/>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grpSp>
          <p:nvGrpSpPr>
            <p:cNvPr id="98" name="Group 97"/>
            <p:cNvGrpSpPr/>
            <p:nvPr/>
          </p:nvGrpSpPr>
          <p:grpSpPr>
            <a:xfrm flipH="1">
              <a:off x="6473035" y="4810651"/>
              <a:ext cx="2288377" cy="460978"/>
              <a:chOff x="379254" y="2992583"/>
              <a:chExt cx="2288377" cy="460978"/>
            </a:xfrm>
            <a:grpFill/>
          </p:grpSpPr>
          <p:sp>
            <p:nvSpPr>
              <p:cNvPr id="101" name="Rounded Rectangle 100"/>
              <p:cNvSpPr/>
              <p:nvPr/>
            </p:nvSpPr>
            <p:spPr>
              <a:xfrm>
                <a:off x="379254" y="2992583"/>
                <a:ext cx="2288377" cy="460978"/>
              </a:xfrm>
              <a:prstGeom prst="roundRect">
                <a:avLst/>
              </a:prstGeom>
              <a:grp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100" b="1" dirty="0">
                  <a:solidFill>
                    <a:schemeClr val="tx2"/>
                  </a:solidFill>
                </a:endParaRPr>
              </a:p>
            </p:txBody>
          </p:sp>
          <p:sp>
            <p:nvSpPr>
              <p:cNvPr id="102" name="TextBox 7"/>
              <p:cNvSpPr txBox="1"/>
              <p:nvPr/>
            </p:nvSpPr>
            <p:spPr>
              <a:xfrm>
                <a:off x="422567" y="3015839"/>
                <a:ext cx="2177572" cy="414463"/>
              </a:xfrm>
              <a:prstGeom prst="rect">
                <a:avLst/>
              </a:prstGeom>
              <a:grpFill/>
            </p:spPr>
            <p:txBody>
              <a:bodyPr wrap="square" lIns="64002" tIns="32001" rIns="64002" bIns="32001" rtlCol="0">
                <a:spAutoFit/>
              </a:bodyPr>
              <a:lst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a:lstStyle>
              <a:p>
                <a:pPr algn="ctr"/>
                <a:r>
                  <a:rPr lang="en-US" sz="1600" dirty="0" smtClean="0">
                    <a:solidFill>
                      <a:schemeClr val="bg1"/>
                    </a:solidFill>
                  </a:rPr>
                  <a:t>Intelligent Systems</a:t>
                </a:r>
                <a:endParaRPr lang="en-US" sz="1600" dirty="0">
                  <a:solidFill>
                    <a:schemeClr val="bg1"/>
                  </a:solidFill>
                </a:endParaRPr>
              </a:p>
            </p:txBody>
          </p:sp>
        </p:grpSp>
      </p:grpSp>
      <p:sp>
        <p:nvSpPr>
          <p:cNvPr id="109" name="Freeform 61"/>
          <p:cNvSpPr>
            <a:spLocks noEditPoints="1"/>
          </p:cNvSpPr>
          <p:nvPr/>
        </p:nvSpPr>
        <p:spPr bwMode="black">
          <a:xfrm>
            <a:off x="8058779" y="3829472"/>
            <a:ext cx="617022" cy="437645"/>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gradFill flip="none" rotWithShape="1">
            <a:gsLst>
              <a:gs pos="5000">
                <a:schemeClr val="accent2"/>
              </a:gs>
              <a:gs pos="95000">
                <a:schemeClr val="accent1"/>
              </a:gs>
            </a:gsLst>
            <a:lin ang="0" scaled="1"/>
            <a:tileRect/>
          </a:gradFill>
          <a:ln w="6350">
            <a:noFill/>
            <a:round/>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lnSpc>
                <a:spcPct val="90000"/>
              </a:lnSpc>
            </a:pPr>
            <a:endParaRPr lang="en-US" sz="1050" dirty="0">
              <a:solidFill>
                <a:schemeClr val="bg1"/>
              </a:solidFill>
              <a:latin typeface="+mn-lt"/>
            </a:endParaRPr>
          </a:p>
        </p:txBody>
      </p:sp>
      <p:grpSp>
        <p:nvGrpSpPr>
          <p:cNvPr id="110" name="Group 109"/>
          <p:cNvGrpSpPr/>
          <p:nvPr/>
        </p:nvGrpSpPr>
        <p:grpSpPr>
          <a:xfrm>
            <a:off x="6516373" y="3956103"/>
            <a:ext cx="886270" cy="299465"/>
            <a:chOff x="3835027" y="-66582"/>
            <a:chExt cx="6353175" cy="2862263"/>
          </a:xfrm>
        </p:grpSpPr>
        <p:sp>
          <p:nvSpPr>
            <p:cNvPr id="111" name="Freeform 110"/>
            <p:cNvSpPr/>
            <p:nvPr/>
          </p:nvSpPr>
          <p:spPr>
            <a:xfrm>
              <a:off x="4392706" y="35859"/>
              <a:ext cx="5468470" cy="2653553"/>
            </a:xfrm>
            <a:custGeom>
              <a:avLst/>
              <a:gdLst>
                <a:gd name="connsiteX0" fmla="*/ 4787153 w 5468470"/>
                <a:gd name="connsiteY0" fmla="*/ 2644588 h 2653553"/>
                <a:gd name="connsiteX1" fmla="*/ 5181600 w 5468470"/>
                <a:gd name="connsiteY1" fmla="*/ 2590800 h 2653553"/>
                <a:gd name="connsiteX2" fmla="*/ 5468470 w 5468470"/>
                <a:gd name="connsiteY2" fmla="*/ 2214282 h 2653553"/>
                <a:gd name="connsiteX3" fmla="*/ 5468470 w 5468470"/>
                <a:gd name="connsiteY3" fmla="*/ 2133600 h 2653553"/>
                <a:gd name="connsiteX4" fmla="*/ 5441576 w 5468470"/>
                <a:gd name="connsiteY4" fmla="*/ 1981200 h 2653553"/>
                <a:gd name="connsiteX5" fmla="*/ 5432612 w 5468470"/>
                <a:gd name="connsiteY5" fmla="*/ 1936376 h 2653553"/>
                <a:gd name="connsiteX6" fmla="*/ 5414682 w 5468470"/>
                <a:gd name="connsiteY6" fmla="*/ 1882588 h 2653553"/>
                <a:gd name="connsiteX7" fmla="*/ 5405718 w 5468470"/>
                <a:gd name="connsiteY7" fmla="*/ 1855694 h 2653553"/>
                <a:gd name="connsiteX8" fmla="*/ 5405718 w 5468470"/>
                <a:gd name="connsiteY8" fmla="*/ 1801906 h 2653553"/>
                <a:gd name="connsiteX9" fmla="*/ 5145741 w 5468470"/>
                <a:gd name="connsiteY9" fmla="*/ 1362635 h 2653553"/>
                <a:gd name="connsiteX10" fmla="*/ 4948518 w 5468470"/>
                <a:gd name="connsiteY10" fmla="*/ 1317812 h 2653553"/>
                <a:gd name="connsiteX11" fmla="*/ 4831976 w 5468470"/>
                <a:gd name="connsiteY11" fmla="*/ 1308847 h 2653553"/>
                <a:gd name="connsiteX12" fmla="*/ 4751294 w 5468470"/>
                <a:gd name="connsiteY12" fmla="*/ 1299882 h 2653553"/>
                <a:gd name="connsiteX13" fmla="*/ 4410635 w 5468470"/>
                <a:gd name="connsiteY13" fmla="*/ 1290917 h 2653553"/>
                <a:gd name="connsiteX14" fmla="*/ 4114800 w 5468470"/>
                <a:gd name="connsiteY14" fmla="*/ 779929 h 2653553"/>
                <a:gd name="connsiteX15" fmla="*/ 2949388 w 5468470"/>
                <a:gd name="connsiteY15" fmla="*/ 26894 h 2653553"/>
                <a:gd name="connsiteX16" fmla="*/ 1783976 w 5468470"/>
                <a:gd name="connsiteY16" fmla="*/ 0 h 2653553"/>
                <a:gd name="connsiteX17" fmla="*/ 1093694 w 5468470"/>
                <a:gd name="connsiteY17" fmla="*/ 116541 h 2653553"/>
                <a:gd name="connsiteX18" fmla="*/ 62753 w 5468470"/>
                <a:gd name="connsiteY18" fmla="*/ 995082 h 2653553"/>
                <a:gd name="connsiteX19" fmla="*/ 0 w 5468470"/>
                <a:gd name="connsiteY19" fmla="*/ 1479176 h 2653553"/>
                <a:gd name="connsiteX20" fmla="*/ 71718 w 5468470"/>
                <a:gd name="connsiteY20" fmla="*/ 2052917 h 2653553"/>
                <a:gd name="connsiteX21" fmla="*/ 277906 w 5468470"/>
                <a:gd name="connsiteY21" fmla="*/ 2537012 h 2653553"/>
                <a:gd name="connsiteX22" fmla="*/ 573741 w 5468470"/>
                <a:gd name="connsiteY22" fmla="*/ 2599765 h 2653553"/>
                <a:gd name="connsiteX23" fmla="*/ 905435 w 5468470"/>
                <a:gd name="connsiteY23" fmla="*/ 2581835 h 2653553"/>
                <a:gd name="connsiteX24" fmla="*/ 1532965 w 5468470"/>
                <a:gd name="connsiteY24" fmla="*/ 2286000 h 2653553"/>
                <a:gd name="connsiteX25" fmla="*/ 3003176 w 5468470"/>
                <a:gd name="connsiteY25" fmla="*/ 2187388 h 2653553"/>
                <a:gd name="connsiteX26" fmla="*/ 4338918 w 5468470"/>
                <a:gd name="connsiteY26" fmla="*/ 2375647 h 2653553"/>
                <a:gd name="connsiteX27" fmla="*/ 4858870 w 5468470"/>
                <a:gd name="connsiteY27" fmla="*/ 2653553 h 26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8470" h="2653553">
                  <a:moveTo>
                    <a:pt x="4787153" y="2644588"/>
                  </a:moveTo>
                  <a:lnTo>
                    <a:pt x="5181600" y="2590800"/>
                  </a:lnTo>
                  <a:lnTo>
                    <a:pt x="5468470" y="2214282"/>
                  </a:lnTo>
                  <a:lnTo>
                    <a:pt x="5468470" y="2133600"/>
                  </a:lnTo>
                  <a:cubicBezTo>
                    <a:pt x="5459505" y="2082800"/>
                    <a:pt x="5450804" y="2031953"/>
                    <a:pt x="5441576" y="1981200"/>
                  </a:cubicBezTo>
                  <a:cubicBezTo>
                    <a:pt x="5438850" y="1966209"/>
                    <a:pt x="5436621" y="1951076"/>
                    <a:pt x="5432612" y="1936376"/>
                  </a:cubicBezTo>
                  <a:cubicBezTo>
                    <a:pt x="5427639" y="1918143"/>
                    <a:pt x="5420658" y="1900517"/>
                    <a:pt x="5414682" y="1882588"/>
                  </a:cubicBezTo>
                  <a:cubicBezTo>
                    <a:pt x="5411694" y="1873623"/>
                    <a:pt x="5405718" y="1865144"/>
                    <a:pt x="5405718" y="1855694"/>
                  </a:cubicBezTo>
                  <a:lnTo>
                    <a:pt x="5405718" y="1801906"/>
                  </a:lnTo>
                  <a:lnTo>
                    <a:pt x="5145741" y="1362635"/>
                  </a:lnTo>
                  <a:cubicBezTo>
                    <a:pt x="5080000" y="1347694"/>
                    <a:pt x="5014966" y="1329203"/>
                    <a:pt x="4948518" y="1317812"/>
                  </a:cubicBezTo>
                  <a:cubicBezTo>
                    <a:pt x="4910116" y="1311229"/>
                    <a:pt x="4870778" y="1312375"/>
                    <a:pt x="4831976" y="1308847"/>
                  </a:cubicBezTo>
                  <a:cubicBezTo>
                    <a:pt x="4805028" y="1306397"/>
                    <a:pt x="4778326" y="1301111"/>
                    <a:pt x="4751294" y="1299882"/>
                  </a:cubicBezTo>
                  <a:cubicBezTo>
                    <a:pt x="4548438" y="1290661"/>
                    <a:pt x="4531890" y="1290917"/>
                    <a:pt x="4410635" y="1290917"/>
                  </a:cubicBezTo>
                  <a:lnTo>
                    <a:pt x="4114800" y="779929"/>
                  </a:lnTo>
                  <a:lnTo>
                    <a:pt x="2949388" y="26894"/>
                  </a:lnTo>
                  <a:lnTo>
                    <a:pt x="1783976" y="0"/>
                  </a:lnTo>
                  <a:lnTo>
                    <a:pt x="1093694" y="116541"/>
                  </a:lnTo>
                  <a:lnTo>
                    <a:pt x="62753" y="995082"/>
                  </a:lnTo>
                  <a:lnTo>
                    <a:pt x="0" y="1479176"/>
                  </a:lnTo>
                  <a:lnTo>
                    <a:pt x="71718" y="2052917"/>
                  </a:lnTo>
                  <a:lnTo>
                    <a:pt x="277906" y="2537012"/>
                  </a:lnTo>
                  <a:lnTo>
                    <a:pt x="573741" y="2599765"/>
                  </a:lnTo>
                  <a:lnTo>
                    <a:pt x="905435" y="2581835"/>
                  </a:lnTo>
                  <a:lnTo>
                    <a:pt x="1532965" y="2286000"/>
                  </a:lnTo>
                  <a:lnTo>
                    <a:pt x="3003176" y="2187388"/>
                  </a:lnTo>
                  <a:lnTo>
                    <a:pt x="4338918" y="2375647"/>
                  </a:lnTo>
                  <a:lnTo>
                    <a:pt x="4858870" y="2653553"/>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 name="Freeform 111"/>
            <p:cNvSpPr>
              <a:spLocks noEditPoints="1"/>
            </p:cNvSpPr>
            <p:nvPr/>
          </p:nvSpPr>
          <p:spPr bwMode="auto">
            <a:xfrm>
              <a:off x="3835027" y="-66582"/>
              <a:ext cx="6353175" cy="2862263"/>
            </a:xfrm>
            <a:custGeom>
              <a:avLst/>
              <a:gdLst>
                <a:gd name="T0" fmla="*/ 3325 w 3783"/>
                <a:gd name="T1" fmla="*/ 635 h 1704"/>
                <a:gd name="T2" fmla="*/ 2464 w 3783"/>
                <a:gd name="T3" fmla="*/ 219 h 1704"/>
                <a:gd name="T4" fmla="*/ 1974 w 3783"/>
                <a:gd name="T5" fmla="*/ 0 h 1704"/>
                <a:gd name="T6" fmla="*/ 1205 w 3783"/>
                <a:gd name="T7" fmla="*/ 0 h 1704"/>
                <a:gd name="T8" fmla="*/ 935 w 3783"/>
                <a:gd name="T9" fmla="*/ 114 h 1704"/>
                <a:gd name="T10" fmla="*/ 332 w 3783"/>
                <a:gd name="T11" fmla="*/ 472 h 1704"/>
                <a:gd name="T12" fmla="*/ 139 w 3783"/>
                <a:gd name="T13" fmla="*/ 472 h 1704"/>
                <a:gd name="T14" fmla="*/ 34 w 3783"/>
                <a:gd name="T15" fmla="*/ 922 h 1704"/>
                <a:gd name="T16" fmla="*/ 139 w 3783"/>
                <a:gd name="T17" fmla="*/ 1198 h 1704"/>
                <a:gd name="T18" fmla="*/ 349 w 3783"/>
                <a:gd name="T19" fmla="*/ 1425 h 1704"/>
                <a:gd name="T20" fmla="*/ 734 w 3783"/>
                <a:gd name="T21" fmla="*/ 1704 h 1704"/>
                <a:gd name="T22" fmla="*/ 1057 w 3783"/>
                <a:gd name="T23" fmla="*/ 1582 h 1704"/>
                <a:gd name="T24" fmla="*/ 2892 w 3783"/>
                <a:gd name="T25" fmla="*/ 1582 h 1704"/>
                <a:gd name="T26" fmla="*/ 3268 w 3783"/>
                <a:gd name="T27" fmla="*/ 1704 h 1704"/>
                <a:gd name="T28" fmla="*/ 3591 w 3783"/>
                <a:gd name="T29" fmla="*/ 1477 h 1704"/>
                <a:gd name="T30" fmla="*/ 3714 w 3783"/>
                <a:gd name="T31" fmla="*/ 1469 h 1704"/>
                <a:gd name="T32" fmla="*/ 3783 w 3783"/>
                <a:gd name="T33" fmla="*/ 1032 h 1704"/>
                <a:gd name="T34" fmla="*/ 3325 w 3783"/>
                <a:gd name="T35" fmla="*/ 635 h 1704"/>
                <a:gd name="T36" fmla="*/ 752 w 3783"/>
                <a:gd name="T37" fmla="*/ 1538 h 1704"/>
                <a:gd name="T38" fmla="*/ 489 w 3783"/>
                <a:gd name="T39" fmla="*/ 1276 h 1704"/>
                <a:gd name="T40" fmla="*/ 752 w 3783"/>
                <a:gd name="T41" fmla="*/ 1014 h 1704"/>
                <a:gd name="T42" fmla="*/ 1014 w 3783"/>
                <a:gd name="T43" fmla="*/ 1276 h 1704"/>
                <a:gd name="T44" fmla="*/ 752 w 3783"/>
                <a:gd name="T45" fmla="*/ 1538 h 1704"/>
                <a:gd name="T46" fmla="*/ 1690 w 3783"/>
                <a:gd name="T47" fmla="*/ 214 h 1704"/>
                <a:gd name="T48" fmla="*/ 1690 w 3783"/>
                <a:gd name="T49" fmla="*/ 525 h 1704"/>
                <a:gd name="T50" fmla="*/ 1638 w 3783"/>
                <a:gd name="T51" fmla="*/ 525 h 1704"/>
                <a:gd name="T52" fmla="*/ 1319 w 3783"/>
                <a:gd name="T53" fmla="*/ 472 h 1704"/>
                <a:gd name="T54" fmla="*/ 956 w 3783"/>
                <a:gd name="T55" fmla="*/ 459 h 1704"/>
                <a:gd name="T56" fmla="*/ 871 w 3783"/>
                <a:gd name="T57" fmla="*/ 409 h 1704"/>
                <a:gd name="T58" fmla="*/ 917 w 3783"/>
                <a:gd name="T59" fmla="*/ 335 h 1704"/>
                <a:gd name="T60" fmla="*/ 1118 w 3783"/>
                <a:gd name="T61" fmla="*/ 214 h 1704"/>
                <a:gd name="T62" fmla="*/ 1332 w 3783"/>
                <a:gd name="T63" fmla="*/ 145 h 1704"/>
                <a:gd name="T64" fmla="*/ 1651 w 3783"/>
                <a:gd name="T65" fmla="*/ 145 h 1704"/>
                <a:gd name="T66" fmla="*/ 1690 w 3783"/>
                <a:gd name="T67" fmla="*/ 214 h 1704"/>
                <a:gd name="T68" fmla="*/ 2543 w 3783"/>
                <a:gd name="T69" fmla="*/ 573 h 1704"/>
                <a:gd name="T70" fmla="*/ 1839 w 3783"/>
                <a:gd name="T71" fmla="*/ 512 h 1704"/>
                <a:gd name="T72" fmla="*/ 1839 w 3783"/>
                <a:gd name="T73" fmla="*/ 145 h 1704"/>
                <a:gd name="T74" fmla="*/ 2040 w 3783"/>
                <a:gd name="T75" fmla="*/ 145 h 1704"/>
                <a:gd name="T76" fmla="*/ 2202 w 3783"/>
                <a:gd name="T77" fmla="*/ 214 h 1704"/>
                <a:gd name="T78" fmla="*/ 2709 w 3783"/>
                <a:gd name="T79" fmla="*/ 573 h 1704"/>
                <a:gd name="T80" fmla="*/ 2543 w 3783"/>
                <a:gd name="T81" fmla="*/ 573 h 1704"/>
                <a:gd name="T82" fmla="*/ 3224 w 3783"/>
                <a:gd name="T83" fmla="*/ 1538 h 1704"/>
                <a:gd name="T84" fmla="*/ 2962 w 3783"/>
                <a:gd name="T85" fmla="*/ 1276 h 1704"/>
                <a:gd name="T86" fmla="*/ 3224 w 3783"/>
                <a:gd name="T87" fmla="*/ 1014 h 1704"/>
                <a:gd name="T88" fmla="*/ 3486 w 3783"/>
                <a:gd name="T89" fmla="*/ 1276 h 1704"/>
                <a:gd name="T90" fmla="*/ 3224 w 3783"/>
                <a:gd name="T91" fmla="*/ 1538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83" h="1704">
                  <a:moveTo>
                    <a:pt x="3325" y="635"/>
                  </a:moveTo>
                  <a:cubicBezTo>
                    <a:pt x="2958" y="626"/>
                    <a:pt x="2611" y="315"/>
                    <a:pt x="2464" y="219"/>
                  </a:cubicBezTo>
                  <a:cubicBezTo>
                    <a:pt x="2349" y="144"/>
                    <a:pt x="2141" y="0"/>
                    <a:pt x="1974" y="0"/>
                  </a:cubicBezTo>
                  <a:cubicBezTo>
                    <a:pt x="1808" y="0"/>
                    <a:pt x="1319" y="0"/>
                    <a:pt x="1205" y="0"/>
                  </a:cubicBezTo>
                  <a:cubicBezTo>
                    <a:pt x="1092" y="0"/>
                    <a:pt x="935" y="114"/>
                    <a:pt x="935" y="114"/>
                  </a:cubicBezTo>
                  <a:cubicBezTo>
                    <a:pt x="935" y="114"/>
                    <a:pt x="428" y="472"/>
                    <a:pt x="332" y="472"/>
                  </a:cubicBezTo>
                  <a:cubicBezTo>
                    <a:pt x="235" y="472"/>
                    <a:pt x="139" y="472"/>
                    <a:pt x="139" y="472"/>
                  </a:cubicBezTo>
                  <a:cubicBezTo>
                    <a:pt x="192" y="586"/>
                    <a:pt x="0" y="900"/>
                    <a:pt x="34" y="922"/>
                  </a:cubicBezTo>
                  <a:cubicBezTo>
                    <a:pt x="69" y="944"/>
                    <a:pt x="139" y="1198"/>
                    <a:pt x="139" y="1198"/>
                  </a:cubicBezTo>
                  <a:cubicBezTo>
                    <a:pt x="349" y="1425"/>
                    <a:pt x="349" y="1425"/>
                    <a:pt x="349" y="1425"/>
                  </a:cubicBezTo>
                  <a:cubicBezTo>
                    <a:pt x="349" y="1425"/>
                    <a:pt x="480" y="1704"/>
                    <a:pt x="734" y="1704"/>
                  </a:cubicBezTo>
                  <a:cubicBezTo>
                    <a:pt x="935" y="1704"/>
                    <a:pt x="1057" y="1582"/>
                    <a:pt x="1057" y="1582"/>
                  </a:cubicBezTo>
                  <a:cubicBezTo>
                    <a:pt x="2892" y="1582"/>
                    <a:pt x="2892" y="1582"/>
                    <a:pt x="2892" y="1582"/>
                  </a:cubicBezTo>
                  <a:cubicBezTo>
                    <a:pt x="2892" y="1582"/>
                    <a:pt x="2993" y="1704"/>
                    <a:pt x="3268" y="1704"/>
                  </a:cubicBezTo>
                  <a:cubicBezTo>
                    <a:pt x="3530" y="1704"/>
                    <a:pt x="3591" y="1477"/>
                    <a:pt x="3591" y="1477"/>
                  </a:cubicBezTo>
                  <a:cubicBezTo>
                    <a:pt x="3714" y="1469"/>
                    <a:pt x="3714" y="1469"/>
                    <a:pt x="3714" y="1469"/>
                  </a:cubicBezTo>
                  <a:cubicBezTo>
                    <a:pt x="3714" y="1364"/>
                    <a:pt x="3783" y="1180"/>
                    <a:pt x="3783" y="1032"/>
                  </a:cubicBezTo>
                  <a:cubicBezTo>
                    <a:pt x="3783" y="813"/>
                    <a:pt x="3616" y="642"/>
                    <a:pt x="3325" y="635"/>
                  </a:cubicBezTo>
                  <a:close/>
                  <a:moveTo>
                    <a:pt x="752" y="1538"/>
                  </a:moveTo>
                  <a:cubicBezTo>
                    <a:pt x="607" y="1538"/>
                    <a:pt x="489" y="1421"/>
                    <a:pt x="489" y="1276"/>
                  </a:cubicBezTo>
                  <a:cubicBezTo>
                    <a:pt x="489" y="1131"/>
                    <a:pt x="607" y="1014"/>
                    <a:pt x="752" y="1014"/>
                  </a:cubicBezTo>
                  <a:cubicBezTo>
                    <a:pt x="896" y="1014"/>
                    <a:pt x="1014" y="1131"/>
                    <a:pt x="1014" y="1276"/>
                  </a:cubicBezTo>
                  <a:cubicBezTo>
                    <a:pt x="1014" y="1421"/>
                    <a:pt x="896" y="1538"/>
                    <a:pt x="752" y="1538"/>
                  </a:cubicBezTo>
                  <a:close/>
                  <a:moveTo>
                    <a:pt x="1690" y="214"/>
                  </a:moveTo>
                  <a:cubicBezTo>
                    <a:pt x="1690" y="241"/>
                    <a:pt x="1690" y="525"/>
                    <a:pt x="1690" y="525"/>
                  </a:cubicBezTo>
                  <a:cubicBezTo>
                    <a:pt x="1638" y="525"/>
                    <a:pt x="1638" y="525"/>
                    <a:pt x="1638" y="525"/>
                  </a:cubicBezTo>
                  <a:cubicBezTo>
                    <a:pt x="1568" y="525"/>
                    <a:pt x="1510" y="472"/>
                    <a:pt x="1319" y="472"/>
                  </a:cubicBezTo>
                  <a:cubicBezTo>
                    <a:pt x="1222" y="472"/>
                    <a:pt x="1065" y="459"/>
                    <a:pt x="956" y="459"/>
                  </a:cubicBezTo>
                  <a:cubicBezTo>
                    <a:pt x="903" y="459"/>
                    <a:pt x="871" y="427"/>
                    <a:pt x="871" y="409"/>
                  </a:cubicBezTo>
                  <a:cubicBezTo>
                    <a:pt x="871" y="393"/>
                    <a:pt x="889" y="353"/>
                    <a:pt x="917" y="335"/>
                  </a:cubicBezTo>
                  <a:cubicBezTo>
                    <a:pt x="984" y="291"/>
                    <a:pt x="1078" y="230"/>
                    <a:pt x="1118" y="214"/>
                  </a:cubicBezTo>
                  <a:cubicBezTo>
                    <a:pt x="1175" y="193"/>
                    <a:pt x="1271" y="145"/>
                    <a:pt x="1332" y="145"/>
                  </a:cubicBezTo>
                  <a:cubicBezTo>
                    <a:pt x="1393" y="145"/>
                    <a:pt x="1607" y="145"/>
                    <a:pt x="1651" y="145"/>
                  </a:cubicBezTo>
                  <a:cubicBezTo>
                    <a:pt x="1695" y="145"/>
                    <a:pt x="1690" y="171"/>
                    <a:pt x="1690" y="214"/>
                  </a:cubicBezTo>
                  <a:close/>
                  <a:moveTo>
                    <a:pt x="2543" y="573"/>
                  </a:moveTo>
                  <a:cubicBezTo>
                    <a:pt x="2407" y="573"/>
                    <a:pt x="2228" y="512"/>
                    <a:pt x="1839" y="512"/>
                  </a:cubicBezTo>
                  <a:cubicBezTo>
                    <a:pt x="1839" y="145"/>
                    <a:pt x="1839" y="145"/>
                    <a:pt x="1839" y="145"/>
                  </a:cubicBezTo>
                  <a:cubicBezTo>
                    <a:pt x="1839" y="145"/>
                    <a:pt x="1961" y="145"/>
                    <a:pt x="2040" y="145"/>
                  </a:cubicBezTo>
                  <a:cubicBezTo>
                    <a:pt x="2119" y="145"/>
                    <a:pt x="2202" y="214"/>
                    <a:pt x="2202" y="214"/>
                  </a:cubicBezTo>
                  <a:cubicBezTo>
                    <a:pt x="2709" y="573"/>
                    <a:pt x="2709" y="573"/>
                    <a:pt x="2709" y="573"/>
                  </a:cubicBezTo>
                  <a:cubicBezTo>
                    <a:pt x="2709" y="573"/>
                    <a:pt x="2678" y="573"/>
                    <a:pt x="2543" y="573"/>
                  </a:cubicBezTo>
                  <a:close/>
                  <a:moveTo>
                    <a:pt x="3224" y="1538"/>
                  </a:moveTo>
                  <a:cubicBezTo>
                    <a:pt x="3079" y="1538"/>
                    <a:pt x="2962" y="1421"/>
                    <a:pt x="2962" y="1276"/>
                  </a:cubicBezTo>
                  <a:cubicBezTo>
                    <a:pt x="2962" y="1131"/>
                    <a:pt x="3079" y="1014"/>
                    <a:pt x="3224" y="1014"/>
                  </a:cubicBezTo>
                  <a:cubicBezTo>
                    <a:pt x="3369" y="1014"/>
                    <a:pt x="3486" y="1131"/>
                    <a:pt x="3486" y="1276"/>
                  </a:cubicBezTo>
                  <a:cubicBezTo>
                    <a:pt x="3486" y="1421"/>
                    <a:pt x="3369" y="1538"/>
                    <a:pt x="3224" y="1538"/>
                  </a:cubicBezTo>
                  <a:close/>
                </a:path>
              </a:pathLst>
            </a:custGeom>
            <a:gradFill flip="none" rotWithShape="1">
              <a:gsLst>
                <a:gs pos="5000">
                  <a:schemeClr val="accent2"/>
                </a:gs>
                <a:gs pos="95000">
                  <a:schemeClr val="accent1"/>
                </a:gs>
              </a:gsLst>
              <a:lin ang="0" scaled="1"/>
              <a:tileRect/>
            </a:gradFill>
            <a:ln w="19050">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lnSpc>
                  <a:spcPct val="90000"/>
                </a:lnSpc>
              </a:pPr>
              <a:endParaRPr lang="en-US" sz="1200" dirty="0">
                <a:solidFill>
                  <a:schemeClr val="bg1"/>
                </a:solidFill>
                <a:latin typeface="+mn-lt"/>
              </a:endParaRPr>
            </a:p>
          </p:txBody>
        </p:sp>
      </p:grpSp>
      <p:sp>
        <p:nvSpPr>
          <p:cNvPr id="113" name="TextBox 112"/>
          <p:cNvSpPr txBox="1"/>
          <p:nvPr/>
        </p:nvSpPr>
        <p:spPr>
          <a:xfrm>
            <a:off x="383629" y="4614336"/>
            <a:ext cx="6035040" cy="92333"/>
          </a:xfrm>
          <a:prstGeom prst="rect">
            <a:avLst/>
          </a:prstGeom>
          <a:noFill/>
        </p:spPr>
        <p:txBody>
          <a:bodyPr wrap="square" lIns="0" tIns="0" rIns="0" bIns="0" rtlCol="0" anchor="b">
            <a:spAutoFit/>
          </a:bodyPr>
          <a:lstStyle/>
          <a:p>
            <a:pPr defTabSz="913808" fontAlgn="auto">
              <a:spcBef>
                <a:spcPts val="0"/>
              </a:spcBef>
              <a:spcAft>
                <a:spcPts val="0"/>
              </a:spcAft>
            </a:pPr>
            <a:r>
              <a:rPr lang="fr-FR" sz="600" dirty="0" smtClean="0">
                <a:solidFill>
                  <a:schemeClr val="bg2"/>
                </a:solidFill>
                <a:cs typeface="Arial"/>
              </a:rPr>
              <a:t>(</a:t>
            </a:r>
            <a:r>
              <a:rPr lang="fr-FR" sz="600" dirty="0">
                <a:solidFill>
                  <a:schemeClr val="bg2"/>
                </a:solidFill>
                <a:cs typeface="Arial"/>
              </a:rPr>
              <a:t>1) IDC Digital Universe 2020, (2) IDC</a:t>
            </a:r>
          </a:p>
        </p:txBody>
      </p:sp>
    </p:spTree>
    <p:extLst>
      <p:ext uri="{BB962C8B-B14F-4D97-AF65-F5344CB8AC3E}">
        <p14:creationId xmlns:p14="http://schemas.microsoft.com/office/powerpoint/2010/main" val="2620487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6148475" y="3108379"/>
            <a:ext cx="2818483" cy="1632780"/>
          </a:xfrm>
          <a:prstGeom prst="roundRect">
            <a:avLst>
              <a:gd name="adj" fmla="val 9028"/>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dirty="0">
              <a:solidFill>
                <a:prstClr val="black"/>
              </a:solidFill>
              <a:cs typeface="Arial" pitchFamily="34" charset="0"/>
            </a:endParaRPr>
          </a:p>
        </p:txBody>
      </p:sp>
      <p:sp>
        <p:nvSpPr>
          <p:cNvPr id="18" name="Rounded Rectangle 17"/>
          <p:cNvSpPr/>
          <p:nvPr/>
        </p:nvSpPr>
        <p:spPr bwMode="auto">
          <a:xfrm>
            <a:off x="3154799" y="3108379"/>
            <a:ext cx="2818483" cy="1632780"/>
          </a:xfrm>
          <a:prstGeom prst="roundRect">
            <a:avLst>
              <a:gd name="adj" fmla="val 9028"/>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dirty="0">
              <a:solidFill>
                <a:prstClr val="black"/>
              </a:solidFill>
              <a:cs typeface="Arial" pitchFamily="34" charset="0"/>
            </a:endParaRPr>
          </a:p>
        </p:txBody>
      </p:sp>
      <p:sp>
        <p:nvSpPr>
          <p:cNvPr id="20" name="Rounded Rectangle 19"/>
          <p:cNvSpPr/>
          <p:nvPr/>
        </p:nvSpPr>
        <p:spPr bwMode="auto">
          <a:xfrm>
            <a:off x="148061" y="3108379"/>
            <a:ext cx="2818483" cy="1632780"/>
          </a:xfrm>
          <a:prstGeom prst="roundRect">
            <a:avLst>
              <a:gd name="adj" fmla="val 9028"/>
            </a:avLst>
          </a:prstGeom>
          <a:gradFill>
            <a:gsLst>
              <a:gs pos="0">
                <a:srgbClr val="004280"/>
              </a:gs>
              <a:gs pos="100000">
                <a:srgbClr val="00AEEF"/>
              </a:gs>
            </a:gsLst>
          </a:gra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eaLnBrk="0" fontAlgn="base" hangingPunct="0">
              <a:spcBef>
                <a:spcPct val="0"/>
              </a:spcBef>
              <a:spcAft>
                <a:spcPct val="0"/>
              </a:spcAft>
            </a:pPr>
            <a:endParaRPr lang="en-US" sz="1250" b="1" dirty="0">
              <a:solidFill>
                <a:prstClr val="black"/>
              </a:solidFill>
              <a:cs typeface="Arial" pitchFamily="34" charset="0"/>
            </a:endParaRPr>
          </a:p>
        </p:txBody>
      </p:sp>
      <p:sp>
        <p:nvSpPr>
          <p:cNvPr id="2" name="Title 1"/>
          <p:cNvSpPr>
            <a:spLocks noGrp="1"/>
          </p:cNvSpPr>
          <p:nvPr>
            <p:ph type="title"/>
          </p:nvPr>
        </p:nvSpPr>
        <p:spPr>
          <a:xfrm>
            <a:off x="251520" y="278423"/>
            <a:ext cx="5292030" cy="857250"/>
          </a:xfrm>
        </p:spPr>
        <p:txBody>
          <a:bodyPr vert="horz" lIns="91440" tIns="45720" rIns="91440" bIns="45720" rtlCol="0" anchor="t" anchorCtr="0">
            <a:noAutofit/>
          </a:bodyPr>
          <a:lstStyle/>
          <a:p>
            <a:r>
              <a:rPr lang="en-US" sz="2600" dirty="0"/>
              <a:t>Intel® Xeon® Processor with </a:t>
            </a:r>
            <a:br>
              <a:rPr lang="en-US" sz="2600" dirty="0"/>
            </a:br>
            <a:r>
              <a:rPr lang="en-US" sz="2600" dirty="0"/>
              <a:t>Intel® Xeon Phi™ Coprocessor</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5" t="12738" r="6607" b="46452"/>
          <a:stretch/>
        </p:blipFill>
        <p:spPr bwMode="auto">
          <a:xfrm>
            <a:off x="2005182" y="1428750"/>
            <a:ext cx="5117714" cy="1474596"/>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6250" b="80250" l="6250" r="31198">
                        <a14:foregroundMark x1="14375" y1="69500" x2="14375" y2="69500"/>
                        <a14:foregroundMark x1="17656" y1="75083" x2="17656" y2="75083"/>
                        <a14:foregroundMark x1="17240" y1="74417" x2="17240" y2="74417"/>
                        <a14:foregroundMark x1="16823" y1="73750" x2="16823" y2="73750"/>
                        <a14:foregroundMark x1="16250" y1="72750" x2="16250" y2="72750"/>
                        <a14:foregroundMark x1="12917" y1="68500" x2="12917" y2="68500"/>
                        <a14:foregroundMark x1="14844" y1="70250" x2="14844" y2="70250"/>
                        <a14:backgroundMark x1="13854" y1="69250" x2="13854" y2="69250"/>
                        <a14:backgroundMark x1="14271" y1="70667" x2="14271" y2="70667"/>
                        <a14:backgroundMark x1="17969" y1="76333" x2="17969" y2="76333"/>
                        <a14:backgroundMark x1="17656" y1="75667" x2="17656" y2="75667"/>
                        <a14:backgroundMark x1="18229" y1="76667" x2="18229" y2="76667"/>
                        <a14:backgroundMark x1="18542" y1="77167" x2="18542" y2="77167"/>
                      </a14:backgroundRemoval>
                    </a14:imgEffect>
                  </a14:imgLayer>
                </a14:imgProps>
              </a:ext>
              <a:ext uri="{28A0092B-C50C-407E-A947-70E740481C1C}">
                <a14:useLocalDpi xmlns:a14="http://schemas.microsoft.com/office/drawing/2010/main" val="0"/>
              </a:ext>
            </a:extLst>
          </a:blip>
          <a:srcRect l="6863" t="55156" r="68193" b="21099"/>
          <a:stretch/>
        </p:blipFill>
        <p:spPr bwMode="auto">
          <a:xfrm>
            <a:off x="865799" y="3538586"/>
            <a:ext cx="1799152" cy="107046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6250" b="80250" l="6250" r="31198">
                        <a14:foregroundMark x1="14375" y1="69500" x2="14375" y2="69500"/>
                        <a14:foregroundMark x1="17656" y1="75083" x2="17656" y2="75083"/>
                        <a14:foregroundMark x1="17240" y1="74417" x2="17240" y2="74417"/>
                        <a14:foregroundMark x1="16823" y1="73750" x2="16823" y2="73750"/>
                        <a14:foregroundMark x1="16250" y1="72750" x2="16250" y2="72750"/>
                        <a14:foregroundMark x1="12917" y1="68500" x2="12917" y2="68500"/>
                        <a14:foregroundMark x1="14844" y1="70250" x2="14844" y2="70250"/>
                        <a14:backgroundMark x1="13854" y1="69250" x2="13854" y2="69250"/>
                        <a14:backgroundMark x1="14271" y1="70667" x2="14271" y2="70667"/>
                        <a14:backgroundMark x1="17969" y1="76333" x2="17969" y2="76333"/>
                        <a14:backgroundMark x1="17656" y1="75667" x2="17656" y2="75667"/>
                        <a14:backgroundMark x1="18229" y1="76667" x2="18229" y2="76667"/>
                        <a14:backgroundMark x1="18542" y1="77167" x2="18542" y2="77167"/>
                      </a14:backgroundRemoval>
                    </a14:imgEffect>
                  </a14:imgLayer>
                </a14:imgProps>
              </a:ext>
              <a:ext uri="{28A0092B-C50C-407E-A947-70E740481C1C}">
                <a14:useLocalDpi xmlns:a14="http://schemas.microsoft.com/office/drawing/2010/main" val="0"/>
              </a:ext>
            </a:extLst>
          </a:blip>
          <a:srcRect l="6863" t="55156" r="68193" b="21099"/>
          <a:stretch/>
        </p:blipFill>
        <p:spPr bwMode="auto">
          <a:xfrm>
            <a:off x="3371034" y="3152402"/>
            <a:ext cx="1298137" cy="7723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6250" b="80250" l="6250" r="31198">
                        <a14:foregroundMark x1="14375" y1="69500" x2="14375" y2="69500"/>
                        <a14:foregroundMark x1="17656" y1="75083" x2="17656" y2="75083"/>
                        <a14:foregroundMark x1="17240" y1="74417" x2="17240" y2="74417"/>
                        <a14:foregroundMark x1="16823" y1="73750" x2="16823" y2="73750"/>
                        <a14:foregroundMark x1="16250" y1="72750" x2="16250" y2="72750"/>
                        <a14:foregroundMark x1="12917" y1="68500" x2="12917" y2="68500"/>
                        <a14:foregroundMark x1="14844" y1="70250" x2="14844" y2="70250"/>
                        <a14:backgroundMark x1="13854" y1="69250" x2="13854" y2="69250"/>
                        <a14:backgroundMark x1="14271" y1="70667" x2="14271" y2="70667"/>
                        <a14:backgroundMark x1="17969" y1="76333" x2="17969" y2="76333"/>
                        <a14:backgroundMark x1="17656" y1="75667" x2="17656" y2="75667"/>
                        <a14:backgroundMark x1="18229" y1="76667" x2="18229" y2="76667"/>
                        <a14:backgroundMark x1="18542" y1="77167" x2="18542" y2="77167"/>
                      </a14:backgroundRemoval>
                    </a14:imgEffect>
                  </a14:imgLayer>
                </a14:imgProps>
              </a:ext>
              <a:ext uri="{28A0092B-C50C-407E-A947-70E740481C1C}">
                <a14:useLocalDpi xmlns:a14="http://schemas.microsoft.com/office/drawing/2010/main" val="0"/>
              </a:ext>
            </a:extLst>
          </a:blip>
          <a:srcRect l="6863" t="55156" r="68193" b="21099"/>
          <a:stretch/>
        </p:blipFill>
        <p:spPr bwMode="auto">
          <a:xfrm>
            <a:off x="6252969" y="3152402"/>
            <a:ext cx="1298137" cy="7723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6877" y="3151992"/>
            <a:ext cx="2234714" cy="338554"/>
          </a:xfrm>
          <a:prstGeom prst="rect">
            <a:avLst/>
          </a:prstGeom>
          <a:noFill/>
        </p:spPr>
        <p:txBody>
          <a:bodyPr wrap="none" rtlCol="0">
            <a:spAutoFit/>
          </a:bodyPr>
          <a:lstStyle/>
          <a:p>
            <a:pPr algn="ctr"/>
            <a: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t>Intel® Xeon® Processor</a:t>
            </a:r>
          </a:p>
        </p:txBody>
      </p:sp>
      <p:sp>
        <p:nvSpPr>
          <p:cNvPr id="21" name="TextBox 20"/>
          <p:cNvSpPr txBox="1"/>
          <p:nvPr/>
        </p:nvSpPr>
        <p:spPr>
          <a:xfrm>
            <a:off x="4608231" y="3151993"/>
            <a:ext cx="1331583" cy="584775"/>
          </a:xfrm>
          <a:prstGeom prst="rect">
            <a:avLst/>
          </a:prstGeom>
          <a:noFill/>
        </p:spPr>
        <p:txBody>
          <a:bodyPr wrap="none" rtlCol="0">
            <a:spAutoFit/>
          </a:bodyPr>
          <a:lstStyle/>
          <a:p>
            <a:pPr algn="ctr"/>
            <a: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t>Intel® Xeon® </a:t>
            </a:r>
            <a:b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br>
            <a: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t>Processor</a:t>
            </a:r>
          </a:p>
        </p:txBody>
      </p:sp>
      <p:pic>
        <p:nvPicPr>
          <p:cNvPr id="1028"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3917" b="81917" l="37240" r="62187">
                        <a14:foregroundMark x1="37448" y1="55333" x2="39583" y2="54583"/>
                        <a14:foregroundMark x1="38802" y1="80333" x2="38750" y2="56083"/>
                        <a14:foregroundMark x1="40052" y1="81417" x2="40104" y2="55167"/>
                        <a14:foregroundMark x1="58021" y1="60083" x2="57865" y2="71083"/>
                        <a14:foregroundMark x1="60677" y1="65667" x2="61042" y2="59167"/>
                        <a14:foregroundMark x1="60625" y1="70583" x2="60625" y2="69000"/>
                        <a14:foregroundMark x1="38021" y1="55583" x2="37240" y2="55333"/>
                        <a14:foregroundMark x1="38438" y1="76333" x2="38490" y2="55917"/>
                        <a14:backgroundMark x1="39427" y1="79250" x2="39375" y2="81500"/>
                        <a14:backgroundMark x1="39427" y1="79000" x2="39688" y2="79417"/>
                      </a14:backgroundRemoval>
                    </a14:imgEffect>
                  </a14:imgLayer>
                </a14:imgProps>
              </a:ext>
              <a:ext uri="{28A0092B-C50C-407E-A947-70E740481C1C}">
                <a14:useLocalDpi xmlns:a14="http://schemas.microsoft.com/office/drawing/2010/main" val="0"/>
              </a:ext>
            </a:extLst>
          </a:blip>
          <a:srcRect l="37265" t="54010" r="37537" b="17734"/>
          <a:stretch/>
        </p:blipFill>
        <p:spPr bwMode="auto">
          <a:xfrm>
            <a:off x="4525018" y="3747297"/>
            <a:ext cx="1373042" cy="9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240360" y="3970722"/>
            <a:ext cx="1202573" cy="630942"/>
          </a:xfrm>
          <a:prstGeom prst="rect">
            <a:avLst/>
          </a:prstGeom>
          <a:noFill/>
        </p:spPr>
        <p:txBody>
          <a:bodyPr wrap="none" rtlCol="0">
            <a:spAutoFit/>
          </a:bodyPr>
          <a:lstStyle/>
          <a:p>
            <a:pPr algn="ctr"/>
            <a:r>
              <a:rPr lang="en-US" sz="1250" b="1" dirty="0">
                <a:solidFill>
                  <a:srgbClr val="FFC000"/>
                </a:solidFill>
                <a:effectLst>
                  <a:outerShdw blurRad="38100" dist="38100" dir="2700000" algn="tl">
                    <a:srgbClr val="000000">
                      <a:alpha val="43137"/>
                    </a:srgbClr>
                  </a:outerShdw>
                </a:effectLst>
                <a:latin typeface="+mj-lt"/>
              </a:rPr>
              <a:t>+1</a:t>
            </a:r>
          </a:p>
          <a:p>
            <a:r>
              <a:rPr lang="en-US" sz="1125" dirty="0">
                <a:solidFill>
                  <a:schemeClr val="bg1"/>
                </a:solidFill>
                <a:effectLst>
                  <a:outerShdw blurRad="38100" dist="38100" dir="2700000" algn="tl">
                    <a:srgbClr val="000000">
                      <a:alpha val="43137"/>
                    </a:srgbClr>
                  </a:outerShdw>
                </a:effectLst>
              </a:rPr>
              <a:t>Intel® Xeon Phi™ </a:t>
            </a:r>
            <a:br>
              <a:rPr lang="en-US" sz="1125" dirty="0">
                <a:solidFill>
                  <a:schemeClr val="bg1"/>
                </a:solidFill>
                <a:effectLst>
                  <a:outerShdw blurRad="38100" dist="38100" dir="2700000" algn="tl">
                    <a:srgbClr val="000000">
                      <a:alpha val="43137"/>
                    </a:srgbClr>
                  </a:outerShdw>
                </a:effectLst>
              </a:rPr>
            </a:br>
            <a:r>
              <a:rPr lang="en-US" sz="1125" dirty="0">
                <a:solidFill>
                  <a:schemeClr val="bg1"/>
                </a:solidFill>
                <a:effectLst>
                  <a:outerShdw blurRad="38100" dist="38100" dir="2700000" algn="tl">
                    <a:srgbClr val="000000">
                      <a:alpha val="43137"/>
                    </a:srgbClr>
                  </a:outerShdw>
                </a:effectLst>
              </a:rPr>
              <a:t>Coprocessor</a:t>
            </a:r>
          </a:p>
        </p:txBody>
      </p:sp>
      <p:sp>
        <p:nvSpPr>
          <p:cNvPr id="23" name="TextBox 22"/>
          <p:cNvSpPr txBox="1"/>
          <p:nvPr/>
        </p:nvSpPr>
        <p:spPr>
          <a:xfrm>
            <a:off x="7557050" y="3151993"/>
            <a:ext cx="1331583" cy="584775"/>
          </a:xfrm>
          <a:prstGeom prst="rect">
            <a:avLst/>
          </a:prstGeom>
          <a:noFill/>
        </p:spPr>
        <p:txBody>
          <a:bodyPr wrap="none" rtlCol="0">
            <a:spAutoFit/>
          </a:bodyPr>
          <a:lstStyle/>
          <a:p>
            <a:pPr algn="ctr"/>
            <a: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t>Intel® Xeon® </a:t>
            </a:r>
            <a:b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br>
            <a:r>
              <a:rPr lang="en-US" sz="1600" dirty="0">
                <a:solidFill>
                  <a:schemeClr val="bg1"/>
                </a:solidFill>
                <a:effectLst>
                  <a:outerShdw blurRad="38100" dist="38100" dir="2700000" algn="tl">
                    <a:srgbClr val="000000">
                      <a:alpha val="43137"/>
                    </a:srgbClr>
                  </a:outerShdw>
                </a:effectLst>
                <a:latin typeface="Neo Sans Intel Medium" panose="020B0604020202020204" pitchFamily="34" charset="0"/>
              </a:rPr>
              <a:t>Processor</a:t>
            </a:r>
          </a:p>
        </p:txBody>
      </p:sp>
      <p:sp>
        <p:nvSpPr>
          <p:cNvPr id="24" name="TextBox 23"/>
          <p:cNvSpPr txBox="1"/>
          <p:nvPr/>
        </p:nvSpPr>
        <p:spPr>
          <a:xfrm>
            <a:off x="6211592" y="3935009"/>
            <a:ext cx="1202573" cy="630942"/>
          </a:xfrm>
          <a:prstGeom prst="rect">
            <a:avLst/>
          </a:prstGeom>
          <a:noFill/>
          <a:effectLst>
            <a:glow rad="228600">
              <a:schemeClr val="accent2">
                <a:satMod val="175000"/>
                <a:alpha val="40000"/>
              </a:schemeClr>
            </a:glow>
          </a:effectLst>
        </p:spPr>
        <p:txBody>
          <a:bodyPr wrap="none" rtlCol="0">
            <a:spAutoFit/>
          </a:bodyPr>
          <a:lstStyle/>
          <a:p>
            <a:pPr algn="ctr"/>
            <a:r>
              <a:rPr lang="en-US" sz="1250" b="1" dirty="0">
                <a:solidFill>
                  <a:srgbClr val="FFC000"/>
                </a:solidFill>
                <a:effectLst>
                  <a:outerShdw blurRad="38100" dist="38100" dir="2700000" algn="tl">
                    <a:srgbClr val="000000">
                      <a:alpha val="43137"/>
                    </a:srgbClr>
                  </a:outerShdw>
                </a:effectLst>
                <a:latin typeface="+mj-lt"/>
              </a:rPr>
              <a:t>+2</a:t>
            </a:r>
          </a:p>
          <a:p>
            <a:r>
              <a:rPr lang="en-US" sz="1125" dirty="0">
                <a:solidFill>
                  <a:schemeClr val="bg1"/>
                </a:solidFill>
                <a:effectLst>
                  <a:outerShdw blurRad="38100" dist="38100" dir="2700000" algn="tl">
                    <a:srgbClr val="000000">
                      <a:alpha val="43137"/>
                    </a:srgbClr>
                  </a:outerShdw>
                </a:effectLst>
              </a:rPr>
              <a:t>Intel® Xeon Phi™ </a:t>
            </a:r>
            <a:br>
              <a:rPr lang="en-US" sz="1125" dirty="0">
                <a:solidFill>
                  <a:schemeClr val="bg1"/>
                </a:solidFill>
                <a:effectLst>
                  <a:outerShdw blurRad="38100" dist="38100" dir="2700000" algn="tl">
                    <a:srgbClr val="000000">
                      <a:alpha val="43137"/>
                    </a:srgbClr>
                  </a:outerShdw>
                </a:effectLst>
              </a:rPr>
            </a:br>
            <a:r>
              <a:rPr lang="en-US" sz="1125" dirty="0">
                <a:solidFill>
                  <a:schemeClr val="bg1"/>
                </a:solidFill>
                <a:effectLst>
                  <a:outerShdw blurRad="38100" dist="38100" dir="2700000" algn="tl">
                    <a:srgbClr val="000000">
                      <a:alpha val="43137"/>
                    </a:srgbClr>
                  </a:outerShdw>
                </a:effectLst>
              </a:rPr>
              <a:t>Coprocessors</a:t>
            </a:r>
          </a:p>
        </p:txBody>
      </p:sp>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3917" b="81917" l="37240" r="62187">
                        <a14:foregroundMark x1="37448" y1="55333" x2="39583" y2="54583"/>
                        <a14:foregroundMark x1="38802" y1="80333" x2="38750" y2="56083"/>
                        <a14:foregroundMark x1="40052" y1="81417" x2="40104" y2="55167"/>
                        <a14:foregroundMark x1="58021" y1="60083" x2="57865" y2="71083"/>
                        <a14:foregroundMark x1="60677" y1="65667" x2="61042" y2="59167"/>
                        <a14:foregroundMark x1="60625" y1="70583" x2="60625" y2="69000"/>
                        <a14:foregroundMark x1="38021" y1="55583" x2="37240" y2="55333"/>
                        <a14:foregroundMark x1="38438" y1="76333" x2="38490" y2="55917"/>
                        <a14:backgroundMark x1="39427" y1="79250" x2="39375" y2="81500"/>
                        <a14:backgroundMark x1="39427" y1="79000" x2="39688" y2="79417"/>
                      </a14:backgroundRemoval>
                    </a14:imgEffect>
                  </a14:imgLayer>
                </a14:imgProps>
              </a:ext>
              <a:ext uri="{28A0092B-C50C-407E-A947-70E740481C1C}">
                <a14:useLocalDpi xmlns:a14="http://schemas.microsoft.com/office/drawing/2010/main" val="0"/>
              </a:ext>
            </a:extLst>
          </a:blip>
          <a:srcRect l="37265" t="54010" r="37537" b="17734"/>
          <a:stretch/>
        </p:blipFill>
        <p:spPr bwMode="auto">
          <a:xfrm>
            <a:off x="7286655" y="3683570"/>
            <a:ext cx="1373042" cy="9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3917" b="81917" l="37240" r="62187">
                        <a14:foregroundMark x1="37448" y1="55333" x2="39583" y2="54583"/>
                        <a14:foregroundMark x1="38802" y1="80333" x2="38750" y2="56083"/>
                        <a14:foregroundMark x1="40052" y1="81417" x2="40104" y2="55167"/>
                        <a14:foregroundMark x1="58021" y1="60083" x2="57865" y2="71083"/>
                        <a14:foregroundMark x1="60677" y1="65667" x2="61042" y2="59167"/>
                        <a14:foregroundMark x1="60625" y1="70583" x2="60625" y2="69000"/>
                        <a14:foregroundMark x1="38021" y1="55583" x2="37240" y2="55333"/>
                        <a14:foregroundMark x1="38438" y1="76333" x2="38490" y2="55917"/>
                        <a14:backgroundMark x1="39427" y1="79250" x2="39375" y2="81500"/>
                        <a14:backgroundMark x1="39427" y1="79000" x2="39688" y2="79417"/>
                      </a14:backgroundRemoval>
                    </a14:imgEffect>
                  </a14:imgLayer>
                </a14:imgProps>
              </a:ext>
              <a:ext uri="{28A0092B-C50C-407E-A947-70E740481C1C}">
                <a14:useLocalDpi xmlns:a14="http://schemas.microsoft.com/office/drawing/2010/main" val="0"/>
              </a:ext>
            </a:extLst>
          </a:blip>
          <a:srcRect l="37265" t="54010" r="37537" b="17734"/>
          <a:stretch/>
        </p:blipFill>
        <p:spPr bwMode="auto">
          <a:xfrm>
            <a:off x="7607135" y="3683570"/>
            <a:ext cx="1373042" cy="9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2851898" y="3724885"/>
            <a:ext cx="386603" cy="397122"/>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r>
              <a:rPr lang="en-US" sz="1500" b="1" dirty="0">
                <a:solidFill>
                  <a:schemeClr val="bg1"/>
                </a:solidFill>
                <a:effectLst>
                  <a:outerShdw blurRad="38100" dist="38100" dir="2700000" algn="tl">
                    <a:srgbClr val="000000">
                      <a:alpha val="43137"/>
                    </a:srgbClr>
                  </a:outerShdw>
                </a:effectLst>
                <a:latin typeface="Neo Sans Intel" pitchFamily="34" charset="0"/>
                <a:cs typeface="Arial" pitchFamily="34" charset="0"/>
              </a:rPr>
              <a:t>vs.</a:t>
            </a:r>
          </a:p>
        </p:txBody>
      </p:sp>
      <p:sp>
        <p:nvSpPr>
          <p:cNvPr id="27" name="Oval 26"/>
          <p:cNvSpPr/>
          <p:nvPr/>
        </p:nvSpPr>
        <p:spPr>
          <a:xfrm>
            <a:off x="5914548" y="3719390"/>
            <a:ext cx="386603" cy="397122"/>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57150" tIns="28575" rIns="57150" bIns="28575" numCol="1" rtlCol="0" anchor="ctr" anchorCtr="0" compatLnSpc="1">
            <a:prstTxWarp prst="textNoShape">
              <a:avLst/>
            </a:prstTxWarp>
          </a:bodyPr>
          <a:lstStyle/>
          <a:p>
            <a:pPr algn="ctr" rtl="0" eaLnBrk="0" fontAlgn="base" hangingPunct="0">
              <a:spcBef>
                <a:spcPct val="0"/>
              </a:spcBef>
              <a:spcAft>
                <a:spcPct val="0"/>
              </a:spcAft>
            </a:pPr>
            <a:r>
              <a:rPr lang="en-US" sz="1500" b="1" dirty="0">
                <a:solidFill>
                  <a:schemeClr val="bg1"/>
                </a:solidFill>
                <a:effectLst>
                  <a:outerShdw blurRad="38100" dist="38100" dir="2700000" algn="tl">
                    <a:srgbClr val="000000">
                      <a:alpha val="43137"/>
                    </a:srgbClr>
                  </a:outerShdw>
                </a:effectLst>
                <a:latin typeface="Neo Sans Intel" pitchFamily="34" charset="0"/>
                <a:cs typeface="Arial" pitchFamily="34" charset="0"/>
              </a:rPr>
              <a:t>vs.</a:t>
            </a:r>
          </a:p>
        </p:txBody>
      </p:sp>
      <p:pic>
        <p:nvPicPr>
          <p:cNvPr id="3" name="Picture 2" descr="http://www.scalemp.com/uploads/images/partners/colfax.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2549" y="369424"/>
            <a:ext cx="2532644" cy="85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49848"/>
            <a:ext cx="5292030" cy="857250"/>
          </a:xfrm>
        </p:spPr>
        <p:txBody>
          <a:bodyPr vert="horz" lIns="91440" tIns="45720" rIns="91440" bIns="45720" rtlCol="0" anchor="t" anchorCtr="0">
            <a:noAutofit/>
          </a:bodyPr>
          <a:lstStyle/>
          <a:p>
            <a:r>
              <a:rPr lang="en-US"/>
              <a:t>Intel's Vision</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25425"/>
          <a:stretch/>
        </p:blipFill>
        <p:spPr bwMode="auto">
          <a:xfrm>
            <a:off x="3267076" y="1448767"/>
            <a:ext cx="1705671" cy="1526640"/>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901" y="1360443"/>
            <a:ext cx="2022549" cy="1344995"/>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9" name="Picture 8" descr="MAL_010.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7596" y="225357"/>
            <a:ext cx="1627781" cy="2446823"/>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10" name="Picture 9" descr="RUS_006.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7674" y="987285"/>
            <a:ext cx="1576466" cy="2359148"/>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11" name="Picture 10" descr="USA_027.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5075" y="2793931"/>
            <a:ext cx="2142662" cy="1432142"/>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124418" y="2622042"/>
            <a:ext cx="2380782" cy="1585210"/>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ounded Rectangle 11"/>
          <p:cNvSpPr/>
          <p:nvPr/>
        </p:nvSpPr>
        <p:spPr>
          <a:xfrm>
            <a:off x="774700" y="4275817"/>
            <a:ext cx="7624015" cy="689883"/>
          </a:xfrm>
          <a:prstGeom prst="roundRect">
            <a:avLst>
              <a:gd name="adj" fmla="val 25138"/>
            </a:avLst>
          </a:prstGeom>
          <a:gradFill flip="none" rotWithShape="1">
            <a:gsLst>
              <a:gs pos="5000">
                <a:srgbClr val="00AEEF"/>
              </a:gs>
              <a:gs pos="95000">
                <a:srgbClr val="0071C5"/>
              </a:gs>
            </a:gsLst>
            <a:path path="circle">
              <a:fillToRect l="50000" t="50000" r="50000" b="50000"/>
            </a:path>
            <a:tileRect/>
          </a:gradFill>
          <a:ln w="19050">
            <a:solidFill>
              <a:srgbClr val="FFFFFF"/>
            </a:solidFill>
            <a:round/>
            <a:headEnd/>
            <a:tailEnd/>
          </a:ln>
          <a:effectLst/>
        </p:spPr>
        <p:txBody>
          <a:bodyPr wrap="none" lIns="57150" tIns="57150" rIns="57150" bIns="57150" anchor="ctr" anchorCtr="1"/>
          <a:lstStyle/>
          <a:p>
            <a:pPr algn="ctr" defTabSz="816388" fontAlgn="base">
              <a:spcBef>
                <a:spcPct val="0"/>
              </a:spcBef>
              <a:spcAft>
                <a:spcPct val="0"/>
              </a:spcAft>
            </a:pPr>
            <a:r>
              <a:rPr lang="en-US" sz="2000" i="1" dirty="0">
                <a:solidFill>
                  <a:prstClr val="white"/>
                </a:solidFill>
                <a:effectLst>
                  <a:glow rad="76200">
                    <a:prstClr val="black">
                      <a:alpha val="20000"/>
                    </a:prstClr>
                  </a:glow>
                </a:effectLst>
                <a:latin typeface="Neo Sans Intel Medium" pitchFamily="34" charset="0"/>
                <a:cs typeface="Arial" charset="0"/>
              </a:rPr>
              <a:t>This Decade We Will Create and Extend Computing Technology</a:t>
            </a:r>
            <a:br>
              <a:rPr lang="en-US" sz="2000" i="1" dirty="0">
                <a:solidFill>
                  <a:prstClr val="white"/>
                </a:solidFill>
                <a:effectLst>
                  <a:glow rad="76200">
                    <a:prstClr val="black">
                      <a:alpha val="20000"/>
                    </a:prstClr>
                  </a:glow>
                </a:effectLst>
                <a:latin typeface="Neo Sans Intel Medium" pitchFamily="34" charset="0"/>
                <a:cs typeface="Arial" charset="0"/>
              </a:rPr>
            </a:br>
            <a:r>
              <a:rPr lang="en-US" sz="2000" i="1" dirty="0">
                <a:solidFill>
                  <a:prstClr val="white"/>
                </a:solidFill>
                <a:effectLst>
                  <a:glow rad="76200">
                    <a:prstClr val="black">
                      <a:alpha val="20000"/>
                    </a:prstClr>
                  </a:glow>
                </a:effectLst>
                <a:latin typeface="Neo Sans Intel Medium" pitchFamily="34" charset="0"/>
                <a:cs typeface="Arial" charset="0"/>
              </a:rPr>
              <a:t>to Connect and Enrich the Lives of Every Person On Earth</a:t>
            </a:r>
          </a:p>
        </p:txBody>
      </p:sp>
    </p:spTree>
    <p:extLst>
      <p:ext uri="{BB962C8B-B14F-4D97-AF65-F5344CB8AC3E}">
        <p14:creationId xmlns:p14="http://schemas.microsoft.com/office/powerpoint/2010/main" val="129171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7" y="619126"/>
            <a:ext cx="8043332" cy="4524373"/>
          </a:xfrm>
          <a:prstGeom prst="rect">
            <a:avLst/>
          </a:prstGeom>
        </p:spPr>
      </p:pic>
      <p:sp>
        <p:nvSpPr>
          <p:cNvPr id="3" name="Title 2"/>
          <p:cNvSpPr>
            <a:spLocks noGrp="1"/>
          </p:cNvSpPr>
          <p:nvPr>
            <p:ph type="title"/>
          </p:nvPr>
        </p:nvSpPr>
        <p:spPr/>
        <p:txBody>
          <a:bodyPr/>
          <a:lstStyle/>
          <a:p>
            <a:r>
              <a:rPr lang="en-US" dirty="0" smtClean="0"/>
              <a:t>What we cover today </a:t>
            </a:r>
            <a:endParaRPr lang="en-US" dirty="0"/>
          </a:p>
        </p:txBody>
      </p:sp>
      <p:sp>
        <p:nvSpPr>
          <p:cNvPr id="2" name="Text Placeholder 1"/>
          <p:cNvSpPr>
            <a:spLocks noGrp="1"/>
          </p:cNvSpPr>
          <p:nvPr>
            <p:ph type="body" sz="quarter" idx="1"/>
          </p:nvPr>
        </p:nvSpPr>
        <p:spPr>
          <a:xfrm>
            <a:off x="251520" y="1533154"/>
            <a:ext cx="5892105" cy="2955775"/>
          </a:xfrm>
        </p:spPr>
        <p:txBody>
          <a:bodyPr>
            <a:normAutofit/>
          </a:bodyPr>
          <a:lstStyle/>
          <a:p>
            <a:r>
              <a:rPr lang="en-US" sz="2400" dirty="0" smtClean="0"/>
              <a:t>The 4 driving forces in the Datacenter</a:t>
            </a:r>
          </a:p>
          <a:p>
            <a:r>
              <a:rPr lang="en-US" sz="2400" dirty="0" smtClean="0"/>
              <a:t>Intel’s Datacenter ingredients for YOU </a:t>
            </a:r>
          </a:p>
          <a:p>
            <a:r>
              <a:rPr lang="en-US" sz="2400" dirty="0" smtClean="0"/>
              <a:t>Intel® Xeon® Processor with Intel® Xeon Phi™ </a:t>
            </a:r>
          </a:p>
          <a:p>
            <a:r>
              <a:rPr lang="en-US" sz="2400" dirty="0" smtClean="0"/>
              <a:t>Platform Updates</a:t>
            </a:r>
          </a:p>
        </p:txBody>
      </p:sp>
      <p:sp>
        <p:nvSpPr>
          <p:cNvPr id="4" name="TextBox 3"/>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91891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Datacenter Virtuous Cycle</a:t>
            </a:r>
            <a:endParaRPr lang="en-US" dirty="0"/>
          </a:p>
        </p:txBody>
      </p:sp>
      <p:grpSp>
        <p:nvGrpSpPr>
          <p:cNvPr id="3" name="Group 2"/>
          <p:cNvGrpSpPr/>
          <p:nvPr/>
        </p:nvGrpSpPr>
        <p:grpSpPr>
          <a:xfrm>
            <a:off x="890282" y="1014667"/>
            <a:ext cx="7834568" cy="3896270"/>
            <a:chOff x="64291" y="863600"/>
            <a:chExt cx="9316671" cy="6177297"/>
          </a:xfrm>
        </p:grpSpPr>
        <p:sp>
          <p:nvSpPr>
            <p:cNvPr id="4" name="Freeform 3"/>
            <p:cNvSpPr/>
            <p:nvPr/>
          </p:nvSpPr>
          <p:spPr bwMode="auto">
            <a:xfrm rot="10800000">
              <a:off x="5412725" y="2929734"/>
              <a:ext cx="3172837" cy="1567257"/>
            </a:xfrm>
            <a:custGeom>
              <a:avLst/>
              <a:gdLst>
                <a:gd name="connsiteX0" fmla="*/ 3875314 w 4005943"/>
                <a:gd name="connsiteY0" fmla="*/ 290285 h 3091543"/>
                <a:gd name="connsiteX1" fmla="*/ 3875314 w 4005943"/>
                <a:gd name="connsiteY1" fmla="*/ 290285 h 3091543"/>
                <a:gd name="connsiteX2" fmla="*/ 3686628 w 4005943"/>
                <a:gd name="connsiteY2" fmla="*/ 275771 h 3091543"/>
                <a:gd name="connsiteX3" fmla="*/ 159657 w 4005943"/>
                <a:gd name="connsiteY3" fmla="*/ 0 h 3091543"/>
                <a:gd name="connsiteX4" fmla="*/ 159657 w 4005943"/>
                <a:gd name="connsiteY4" fmla="*/ 3091543 h 3091543"/>
                <a:gd name="connsiteX5" fmla="*/ 0 w 4005943"/>
                <a:gd name="connsiteY5" fmla="*/ 3091543 h 3091543"/>
                <a:gd name="connsiteX6" fmla="*/ 4005943 w 4005943"/>
                <a:gd name="connsiteY6" fmla="*/ 1843314 h 3091543"/>
                <a:gd name="connsiteX0" fmla="*/ 3875314 w 4557486"/>
                <a:gd name="connsiteY0" fmla="*/ 290285 h 3091543"/>
                <a:gd name="connsiteX1" fmla="*/ 4557486 w 4557486"/>
                <a:gd name="connsiteY1" fmla="*/ 304799 h 3091543"/>
                <a:gd name="connsiteX2" fmla="*/ 3686628 w 4557486"/>
                <a:gd name="connsiteY2" fmla="*/ 275771 h 3091543"/>
                <a:gd name="connsiteX3" fmla="*/ 159657 w 4557486"/>
                <a:gd name="connsiteY3" fmla="*/ 0 h 3091543"/>
                <a:gd name="connsiteX4" fmla="*/ 159657 w 4557486"/>
                <a:gd name="connsiteY4" fmla="*/ 3091543 h 3091543"/>
                <a:gd name="connsiteX5" fmla="*/ 0 w 4557486"/>
                <a:gd name="connsiteY5" fmla="*/ 3091543 h 3091543"/>
                <a:gd name="connsiteX6" fmla="*/ 4005943 w 455748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005943 w 470395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470400 w 4703956"/>
                <a:gd name="connsiteY6" fmla="*/ 1944914 h 3091543"/>
                <a:gd name="connsiteX0" fmla="*/ 4294414 w 4679407"/>
                <a:gd name="connsiteY0" fmla="*/ 461735 h 3091543"/>
                <a:gd name="connsiteX1" fmla="*/ 4557486 w 4679407"/>
                <a:gd name="connsiteY1" fmla="*/ 304799 h 3091543"/>
                <a:gd name="connsiteX2" fmla="*/ 4252685 w 4679407"/>
                <a:gd name="connsiteY2" fmla="*/ 174171 h 3091543"/>
                <a:gd name="connsiteX3" fmla="*/ 159657 w 4679407"/>
                <a:gd name="connsiteY3" fmla="*/ 0 h 3091543"/>
                <a:gd name="connsiteX4" fmla="*/ 159657 w 4679407"/>
                <a:gd name="connsiteY4" fmla="*/ 3091543 h 3091543"/>
                <a:gd name="connsiteX5" fmla="*/ 0 w 4679407"/>
                <a:gd name="connsiteY5" fmla="*/ 3091543 h 3091543"/>
                <a:gd name="connsiteX6" fmla="*/ 4470400 w 4679407"/>
                <a:gd name="connsiteY6" fmla="*/ 1944914 h 3091543"/>
                <a:gd name="connsiteX0" fmla="*/ 4294414 w 4681969"/>
                <a:gd name="connsiteY0" fmla="*/ 937985 h 3567793"/>
                <a:gd name="connsiteX1" fmla="*/ 4557486 w 4681969"/>
                <a:gd name="connsiteY1" fmla="*/ 781049 h 3567793"/>
                <a:gd name="connsiteX2" fmla="*/ 4252685 w 4681969"/>
                <a:gd name="connsiteY2" fmla="*/ 650421 h 3567793"/>
                <a:gd name="connsiteX3" fmla="*/ 121557 w 4681969"/>
                <a:gd name="connsiteY3" fmla="*/ 0 h 3567793"/>
                <a:gd name="connsiteX4" fmla="*/ 159657 w 4681969"/>
                <a:gd name="connsiteY4" fmla="*/ 3567793 h 3567793"/>
                <a:gd name="connsiteX5" fmla="*/ 0 w 4681969"/>
                <a:gd name="connsiteY5" fmla="*/ 3567793 h 3567793"/>
                <a:gd name="connsiteX6" fmla="*/ 4470400 w 4681969"/>
                <a:gd name="connsiteY6" fmla="*/ 2421164 h 35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969" h="3567793">
                  <a:moveTo>
                    <a:pt x="4294414" y="937985"/>
                  </a:moveTo>
                  <a:cubicBezTo>
                    <a:pt x="4521805" y="942823"/>
                    <a:pt x="4564441" y="828976"/>
                    <a:pt x="4557486" y="781049"/>
                  </a:cubicBezTo>
                  <a:cubicBezTo>
                    <a:pt x="4550531" y="733122"/>
                    <a:pt x="4992006" y="780596"/>
                    <a:pt x="4252685" y="650421"/>
                  </a:cubicBezTo>
                  <a:cubicBezTo>
                    <a:pt x="3513364" y="520246"/>
                    <a:pt x="1498600" y="216807"/>
                    <a:pt x="121557" y="0"/>
                  </a:cubicBezTo>
                  <a:lnTo>
                    <a:pt x="159657" y="3567793"/>
                  </a:lnTo>
                  <a:lnTo>
                    <a:pt x="0" y="3567793"/>
                  </a:lnTo>
                  <a:lnTo>
                    <a:pt x="4470400" y="2421164"/>
                  </a:lnTo>
                </a:path>
              </a:pathLst>
            </a:custGeom>
            <a:gradFill flip="none" rotWithShape="1">
              <a:gsLst>
                <a:gs pos="0">
                  <a:schemeClr val="accent1"/>
                </a:gs>
                <a:gs pos="100000">
                  <a:schemeClr val="accent1">
                    <a:tint val="23500"/>
                    <a:satMod val="160000"/>
                    <a:alpha val="0"/>
                  </a:schemeClr>
                </a:gs>
              </a:gsLst>
              <a:lin ang="10800000" scaled="1"/>
              <a:tileRect/>
            </a:gra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defTabSz="815608"/>
              <a:endParaRPr lang="en-US" sz="1250"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5" name="Freeform 4"/>
            <p:cNvSpPr/>
            <p:nvPr/>
          </p:nvSpPr>
          <p:spPr bwMode="auto">
            <a:xfrm rot="21419588">
              <a:off x="252498" y="2455915"/>
              <a:ext cx="3669963" cy="1482327"/>
            </a:xfrm>
            <a:custGeom>
              <a:avLst/>
              <a:gdLst>
                <a:gd name="connsiteX0" fmla="*/ 3875314 w 4005943"/>
                <a:gd name="connsiteY0" fmla="*/ 290285 h 3091543"/>
                <a:gd name="connsiteX1" fmla="*/ 3875314 w 4005943"/>
                <a:gd name="connsiteY1" fmla="*/ 290285 h 3091543"/>
                <a:gd name="connsiteX2" fmla="*/ 3686628 w 4005943"/>
                <a:gd name="connsiteY2" fmla="*/ 275771 h 3091543"/>
                <a:gd name="connsiteX3" fmla="*/ 159657 w 4005943"/>
                <a:gd name="connsiteY3" fmla="*/ 0 h 3091543"/>
                <a:gd name="connsiteX4" fmla="*/ 159657 w 4005943"/>
                <a:gd name="connsiteY4" fmla="*/ 3091543 h 3091543"/>
                <a:gd name="connsiteX5" fmla="*/ 0 w 4005943"/>
                <a:gd name="connsiteY5" fmla="*/ 3091543 h 3091543"/>
                <a:gd name="connsiteX6" fmla="*/ 4005943 w 4005943"/>
                <a:gd name="connsiteY6" fmla="*/ 1843314 h 3091543"/>
                <a:gd name="connsiteX0" fmla="*/ 3875314 w 4557486"/>
                <a:gd name="connsiteY0" fmla="*/ 290285 h 3091543"/>
                <a:gd name="connsiteX1" fmla="*/ 4557486 w 4557486"/>
                <a:gd name="connsiteY1" fmla="*/ 304799 h 3091543"/>
                <a:gd name="connsiteX2" fmla="*/ 3686628 w 4557486"/>
                <a:gd name="connsiteY2" fmla="*/ 275771 h 3091543"/>
                <a:gd name="connsiteX3" fmla="*/ 159657 w 4557486"/>
                <a:gd name="connsiteY3" fmla="*/ 0 h 3091543"/>
                <a:gd name="connsiteX4" fmla="*/ 159657 w 4557486"/>
                <a:gd name="connsiteY4" fmla="*/ 3091543 h 3091543"/>
                <a:gd name="connsiteX5" fmla="*/ 0 w 4557486"/>
                <a:gd name="connsiteY5" fmla="*/ 3091543 h 3091543"/>
                <a:gd name="connsiteX6" fmla="*/ 4005943 w 455748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005943 w 470395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470400 w 4703956"/>
                <a:gd name="connsiteY6" fmla="*/ 1944914 h 3091543"/>
                <a:gd name="connsiteX0" fmla="*/ 4294414 w 4679407"/>
                <a:gd name="connsiteY0" fmla="*/ 461735 h 3091543"/>
                <a:gd name="connsiteX1" fmla="*/ 4557486 w 4679407"/>
                <a:gd name="connsiteY1" fmla="*/ 304799 h 3091543"/>
                <a:gd name="connsiteX2" fmla="*/ 4252685 w 4679407"/>
                <a:gd name="connsiteY2" fmla="*/ 174171 h 3091543"/>
                <a:gd name="connsiteX3" fmla="*/ 159657 w 4679407"/>
                <a:gd name="connsiteY3" fmla="*/ 0 h 3091543"/>
                <a:gd name="connsiteX4" fmla="*/ 159657 w 4679407"/>
                <a:gd name="connsiteY4" fmla="*/ 3091543 h 3091543"/>
                <a:gd name="connsiteX5" fmla="*/ 0 w 4679407"/>
                <a:gd name="connsiteY5" fmla="*/ 3091543 h 3091543"/>
                <a:gd name="connsiteX6" fmla="*/ 4470400 w 4679407"/>
                <a:gd name="connsiteY6" fmla="*/ 1944914 h 3091543"/>
                <a:gd name="connsiteX0" fmla="*/ 4294414 w 4681969"/>
                <a:gd name="connsiteY0" fmla="*/ 937985 h 3567793"/>
                <a:gd name="connsiteX1" fmla="*/ 4557486 w 4681969"/>
                <a:gd name="connsiteY1" fmla="*/ 781049 h 3567793"/>
                <a:gd name="connsiteX2" fmla="*/ 4252685 w 4681969"/>
                <a:gd name="connsiteY2" fmla="*/ 650421 h 3567793"/>
                <a:gd name="connsiteX3" fmla="*/ 121557 w 4681969"/>
                <a:gd name="connsiteY3" fmla="*/ 0 h 3567793"/>
                <a:gd name="connsiteX4" fmla="*/ 159657 w 4681969"/>
                <a:gd name="connsiteY4" fmla="*/ 3567793 h 3567793"/>
                <a:gd name="connsiteX5" fmla="*/ 0 w 4681969"/>
                <a:gd name="connsiteY5" fmla="*/ 3567793 h 3567793"/>
                <a:gd name="connsiteX6" fmla="*/ 4470400 w 4681969"/>
                <a:gd name="connsiteY6" fmla="*/ 2421164 h 3567793"/>
                <a:gd name="connsiteX0" fmla="*/ 4557486 w 4681969"/>
                <a:gd name="connsiteY0" fmla="*/ 781049 h 3567793"/>
                <a:gd name="connsiteX1" fmla="*/ 4252685 w 4681969"/>
                <a:gd name="connsiteY1" fmla="*/ 650421 h 3567793"/>
                <a:gd name="connsiteX2" fmla="*/ 121557 w 4681969"/>
                <a:gd name="connsiteY2" fmla="*/ 0 h 3567793"/>
                <a:gd name="connsiteX3" fmla="*/ 159657 w 4681969"/>
                <a:gd name="connsiteY3" fmla="*/ 3567793 h 3567793"/>
                <a:gd name="connsiteX4" fmla="*/ 0 w 4681969"/>
                <a:gd name="connsiteY4" fmla="*/ 3567793 h 3567793"/>
                <a:gd name="connsiteX5" fmla="*/ 4470400 w 4681969"/>
                <a:gd name="connsiteY5" fmla="*/ 2421164 h 3567793"/>
                <a:gd name="connsiteX0" fmla="*/ 4252685 w 4470400"/>
                <a:gd name="connsiteY0" fmla="*/ 650421 h 3567793"/>
                <a:gd name="connsiteX1" fmla="*/ 121557 w 4470400"/>
                <a:gd name="connsiteY1" fmla="*/ 0 h 3567793"/>
                <a:gd name="connsiteX2" fmla="*/ 159657 w 4470400"/>
                <a:gd name="connsiteY2" fmla="*/ 3567793 h 3567793"/>
                <a:gd name="connsiteX3" fmla="*/ 0 w 4470400"/>
                <a:gd name="connsiteY3" fmla="*/ 3567793 h 3567793"/>
                <a:gd name="connsiteX4" fmla="*/ 4470400 w 4470400"/>
                <a:gd name="connsiteY4" fmla="*/ 2421164 h 3567793"/>
                <a:gd name="connsiteX0" fmla="*/ 4550170 w 4550170"/>
                <a:gd name="connsiteY0" fmla="*/ 1225840 h 3567793"/>
                <a:gd name="connsiteX1" fmla="*/ 121557 w 4550170"/>
                <a:gd name="connsiteY1" fmla="*/ 0 h 3567793"/>
                <a:gd name="connsiteX2" fmla="*/ 159657 w 4550170"/>
                <a:gd name="connsiteY2" fmla="*/ 3567793 h 3567793"/>
                <a:gd name="connsiteX3" fmla="*/ 0 w 4550170"/>
                <a:gd name="connsiteY3" fmla="*/ 3567793 h 3567793"/>
                <a:gd name="connsiteX4" fmla="*/ 4470400 w 4550170"/>
                <a:gd name="connsiteY4" fmla="*/ 2421164 h 3567793"/>
                <a:gd name="connsiteX0" fmla="*/ 4550170 w 4550170"/>
                <a:gd name="connsiteY0" fmla="*/ 1225840 h 3567793"/>
                <a:gd name="connsiteX1" fmla="*/ 121557 w 4550170"/>
                <a:gd name="connsiteY1" fmla="*/ 0 h 3567793"/>
                <a:gd name="connsiteX2" fmla="*/ 159657 w 4550170"/>
                <a:gd name="connsiteY2" fmla="*/ 3567793 h 3567793"/>
                <a:gd name="connsiteX3" fmla="*/ 0 w 4550170"/>
                <a:gd name="connsiteY3" fmla="*/ 3567793 h 3567793"/>
                <a:gd name="connsiteX4" fmla="*/ 3927929 w 4550170"/>
                <a:gd name="connsiteY4" fmla="*/ 3087439 h 35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170" h="3567793">
                  <a:moveTo>
                    <a:pt x="4550170" y="1225840"/>
                  </a:moveTo>
                  <a:cubicBezTo>
                    <a:pt x="3810849" y="1095665"/>
                    <a:pt x="1498600" y="216807"/>
                    <a:pt x="121557" y="0"/>
                  </a:cubicBezTo>
                  <a:lnTo>
                    <a:pt x="159657" y="3567793"/>
                  </a:lnTo>
                  <a:lnTo>
                    <a:pt x="0" y="3567793"/>
                  </a:lnTo>
                  <a:lnTo>
                    <a:pt x="3927929" y="3087439"/>
                  </a:lnTo>
                </a:path>
              </a:pathLst>
            </a:custGeom>
            <a:gradFill flip="none" rotWithShape="1">
              <a:gsLst>
                <a:gs pos="0">
                  <a:schemeClr val="accent1"/>
                </a:gs>
                <a:gs pos="100000">
                  <a:schemeClr val="accent1">
                    <a:tint val="23500"/>
                    <a:satMod val="160000"/>
                    <a:alpha val="0"/>
                  </a:schemeClr>
                </a:gs>
              </a:gsLst>
              <a:lin ang="10800000" scaled="1"/>
              <a:tileRect/>
            </a:gra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defTabSz="815608"/>
              <a:endParaRPr lang="en-US" sz="1250"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6" name="Freeform 5"/>
            <p:cNvSpPr/>
            <p:nvPr/>
          </p:nvSpPr>
          <p:spPr bwMode="auto">
            <a:xfrm>
              <a:off x="4763221" y="4939455"/>
              <a:ext cx="3067592" cy="1485962"/>
            </a:xfrm>
            <a:custGeom>
              <a:avLst/>
              <a:gdLst>
                <a:gd name="connsiteX0" fmla="*/ 0 w 3752850"/>
                <a:gd name="connsiteY0" fmla="*/ 1619250 h 2495550"/>
                <a:gd name="connsiteX1" fmla="*/ 3752850 w 3752850"/>
                <a:gd name="connsiteY1" fmla="*/ 2495550 h 2495550"/>
                <a:gd name="connsiteX2" fmla="*/ 3752850 w 3752850"/>
                <a:gd name="connsiteY2" fmla="*/ 0 h 2495550"/>
                <a:gd name="connsiteX3" fmla="*/ 0 w 3752850"/>
                <a:gd name="connsiteY3" fmla="*/ 742950 h 2495550"/>
                <a:gd name="connsiteX4" fmla="*/ 57150 w 3752850"/>
                <a:gd name="connsiteY4" fmla="*/ 1676400 h 2495550"/>
                <a:gd name="connsiteX0" fmla="*/ 0 w 3752850"/>
                <a:gd name="connsiteY0" fmla="*/ 1619250 h 2495550"/>
                <a:gd name="connsiteX1" fmla="*/ 3752850 w 3752850"/>
                <a:gd name="connsiteY1" fmla="*/ 2495550 h 2495550"/>
                <a:gd name="connsiteX2" fmla="*/ 3752850 w 3752850"/>
                <a:gd name="connsiteY2" fmla="*/ 0 h 2495550"/>
                <a:gd name="connsiteX3" fmla="*/ 0 w 3752850"/>
                <a:gd name="connsiteY3" fmla="*/ 742950 h 2495550"/>
                <a:gd name="connsiteX0" fmla="*/ 0 w 4431708"/>
                <a:gd name="connsiteY0" fmla="*/ 1683236 h 2495550"/>
                <a:gd name="connsiteX1" fmla="*/ 4431708 w 4431708"/>
                <a:gd name="connsiteY1" fmla="*/ 2495550 h 2495550"/>
                <a:gd name="connsiteX2" fmla="*/ 4431708 w 4431708"/>
                <a:gd name="connsiteY2" fmla="*/ 0 h 2495550"/>
                <a:gd name="connsiteX3" fmla="*/ 678858 w 4431708"/>
                <a:gd name="connsiteY3" fmla="*/ 742950 h 2495550"/>
              </a:gdLst>
              <a:ahLst/>
              <a:cxnLst>
                <a:cxn ang="0">
                  <a:pos x="connsiteX0" y="connsiteY0"/>
                </a:cxn>
                <a:cxn ang="0">
                  <a:pos x="connsiteX1" y="connsiteY1"/>
                </a:cxn>
                <a:cxn ang="0">
                  <a:pos x="connsiteX2" y="connsiteY2"/>
                </a:cxn>
                <a:cxn ang="0">
                  <a:pos x="connsiteX3" y="connsiteY3"/>
                </a:cxn>
              </a:cxnLst>
              <a:rect l="l" t="t" r="r" b="b"/>
              <a:pathLst>
                <a:path w="4431708" h="2495550">
                  <a:moveTo>
                    <a:pt x="0" y="1683236"/>
                  </a:moveTo>
                  <a:lnTo>
                    <a:pt x="4431708" y="2495550"/>
                  </a:lnTo>
                  <a:lnTo>
                    <a:pt x="4431708" y="0"/>
                  </a:lnTo>
                  <a:lnTo>
                    <a:pt x="678858" y="742950"/>
                  </a:lnTo>
                </a:path>
              </a:pathLst>
            </a:custGeom>
            <a:gradFill flip="none" rotWithShape="1">
              <a:gsLst>
                <a:gs pos="0">
                  <a:schemeClr val="accent1"/>
                </a:gs>
                <a:gs pos="100000">
                  <a:schemeClr val="accent1">
                    <a:tint val="23500"/>
                    <a:satMod val="160000"/>
                    <a:alpha val="0"/>
                  </a:schemeClr>
                </a:gs>
              </a:gsLst>
              <a:lin ang="0" scaled="1"/>
              <a:tileRect/>
            </a:gra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defTabSz="815608"/>
              <a:endParaRPr lang="en-US" sz="1250"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7" name="Freeform 6"/>
            <p:cNvSpPr/>
            <p:nvPr/>
          </p:nvSpPr>
          <p:spPr bwMode="auto">
            <a:xfrm>
              <a:off x="760602" y="4546868"/>
              <a:ext cx="3172837" cy="1499940"/>
            </a:xfrm>
            <a:custGeom>
              <a:avLst/>
              <a:gdLst>
                <a:gd name="connsiteX0" fmla="*/ 3875314 w 4005943"/>
                <a:gd name="connsiteY0" fmla="*/ 290285 h 3091543"/>
                <a:gd name="connsiteX1" fmla="*/ 3875314 w 4005943"/>
                <a:gd name="connsiteY1" fmla="*/ 290285 h 3091543"/>
                <a:gd name="connsiteX2" fmla="*/ 3686628 w 4005943"/>
                <a:gd name="connsiteY2" fmla="*/ 275771 h 3091543"/>
                <a:gd name="connsiteX3" fmla="*/ 159657 w 4005943"/>
                <a:gd name="connsiteY3" fmla="*/ 0 h 3091543"/>
                <a:gd name="connsiteX4" fmla="*/ 159657 w 4005943"/>
                <a:gd name="connsiteY4" fmla="*/ 3091543 h 3091543"/>
                <a:gd name="connsiteX5" fmla="*/ 0 w 4005943"/>
                <a:gd name="connsiteY5" fmla="*/ 3091543 h 3091543"/>
                <a:gd name="connsiteX6" fmla="*/ 4005943 w 4005943"/>
                <a:gd name="connsiteY6" fmla="*/ 1843314 h 3091543"/>
                <a:gd name="connsiteX0" fmla="*/ 3875314 w 4557486"/>
                <a:gd name="connsiteY0" fmla="*/ 290285 h 3091543"/>
                <a:gd name="connsiteX1" fmla="*/ 4557486 w 4557486"/>
                <a:gd name="connsiteY1" fmla="*/ 304799 h 3091543"/>
                <a:gd name="connsiteX2" fmla="*/ 3686628 w 4557486"/>
                <a:gd name="connsiteY2" fmla="*/ 275771 h 3091543"/>
                <a:gd name="connsiteX3" fmla="*/ 159657 w 4557486"/>
                <a:gd name="connsiteY3" fmla="*/ 0 h 3091543"/>
                <a:gd name="connsiteX4" fmla="*/ 159657 w 4557486"/>
                <a:gd name="connsiteY4" fmla="*/ 3091543 h 3091543"/>
                <a:gd name="connsiteX5" fmla="*/ 0 w 4557486"/>
                <a:gd name="connsiteY5" fmla="*/ 3091543 h 3091543"/>
                <a:gd name="connsiteX6" fmla="*/ 4005943 w 455748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005943 w 4703956"/>
                <a:gd name="connsiteY6" fmla="*/ 1843314 h 3091543"/>
                <a:gd name="connsiteX0" fmla="*/ 3875314 w 4703956"/>
                <a:gd name="connsiteY0" fmla="*/ 290285 h 3091543"/>
                <a:gd name="connsiteX1" fmla="*/ 4557486 w 4703956"/>
                <a:gd name="connsiteY1" fmla="*/ 304799 h 3091543"/>
                <a:gd name="connsiteX2" fmla="*/ 4252685 w 4703956"/>
                <a:gd name="connsiteY2" fmla="*/ 174171 h 3091543"/>
                <a:gd name="connsiteX3" fmla="*/ 159657 w 4703956"/>
                <a:gd name="connsiteY3" fmla="*/ 0 h 3091543"/>
                <a:gd name="connsiteX4" fmla="*/ 159657 w 4703956"/>
                <a:gd name="connsiteY4" fmla="*/ 3091543 h 3091543"/>
                <a:gd name="connsiteX5" fmla="*/ 0 w 4703956"/>
                <a:gd name="connsiteY5" fmla="*/ 3091543 h 3091543"/>
                <a:gd name="connsiteX6" fmla="*/ 4470400 w 4703956"/>
                <a:gd name="connsiteY6" fmla="*/ 1944914 h 3091543"/>
                <a:gd name="connsiteX0" fmla="*/ 4294414 w 4679407"/>
                <a:gd name="connsiteY0" fmla="*/ 461735 h 3091543"/>
                <a:gd name="connsiteX1" fmla="*/ 4557486 w 4679407"/>
                <a:gd name="connsiteY1" fmla="*/ 304799 h 3091543"/>
                <a:gd name="connsiteX2" fmla="*/ 4252685 w 4679407"/>
                <a:gd name="connsiteY2" fmla="*/ 174171 h 3091543"/>
                <a:gd name="connsiteX3" fmla="*/ 159657 w 4679407"/>
                <a:gd name="connsiteY3" fmla="*/ 0 h 3091543"/>
                <a:gd name="connsiteX4" fmla="*/ 159657 w 4679407"/>
                <a:gd name="connsiteY4" fmla="*/ 3091543 h 3091543"/>
                <a:gd name="connsiteX5" fmla="*/ 0 w 4679407"/>
                <a:gd name="connsiteY5" fmla="*/ 3091543 h 3091543"/>
                <a:gd name="connsiteX6" fmla="*/ 4470400 w 4679407"/>
                <a:gd name="connsiteY6" fmla="*/ 1944914 h 3091543"/>
                <a:gd name="connsiteX0" fmla="*/ 4294414 w 4681969"/>
                <a:gd name="connsiteY0" fmla="*/ 937985 h 3567793"/>
                <a:gd name="connsiteX1" fmla="*/ 4557486 w 4681969"/>
                <a:gd name="connsiteY1" fmla="*/ 781049 h 3567793"/>
                <a:gd name="connsiteX2" fmla="*/ 4252685 w 4681969"/>
                <a:gd name="connsiteY2" fmla="*/ 650421 h 3567793"/>
                <a:gd name="connsiteX3" fmla="*/ 121557 w 4681969"/>
                <a:gd name="connsiteY3" fmla="*/ 0 h 3567793"/>
                <a:gd name="connsiteX4" fmla="*/ 159657 w 4681969"/>
                <a:gd name="connsiteY4" fmla="*/ 3567793 h 3567793"/>
                <a:gd name="connsiteX5" fmla="*/ 0 w 4681969"/>
                <a:gd name="connsiteY5" fmla="*/ 3567793 h 3567793"/>
                <a:gd name="connsiteX6" fmla="*/ 4470400 w 4681969"/>
                <a:gd name="connsiteY6" fmla="*/ 2421164 h 35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969" h="3567793">
                  <a:moveTo>
                    <a:pt x="4294414" y="937985"/>
                  </a:moveTo>
                  <a:cubicBezTo>
                    <a:pt x="4521805" y="942823"/>
                    <a:pt x="4564441" y="828976"/>
                    <a:pt x="4557486" y="781049"/>
                  </a:cubicBezTo>
                  <a:cubicBezTo>
                    <a:pt x="4550531" y="733122"/>
                    <a:pt x="4992006" y="780596"/>
                    <a:pt x="4252685" y="650421"/>
                  </a:cubicBezTo>
                  <a:cubicBezTo>
                    <a:pt x="3513364" y="520246"/>
                    <a:pt x="1498600" y="216807"/>
                    <a:pt x="121557" y="0"/>
                  </a:cubicBezTo>
                  <a:lnTo>
                    <a:pt x="159657" y="3567793"/>
                  </a:lnTo>
                  <a:lnTo>
                    <a:pt x="0" y="3567793"/>
                  </a:lnTo>
                  <a:lnTo>
                    <a:pt x="4470400" y="2421164"/>
                  </a:lnTo>
                </a:path>
              </a:pathLst>
            </a:custGeom>
            <a:gradFill flip="none" rotWithShape="1">
              <a:gsLst>
                <a:gs pos="0">
                  <a:schemeClr val="accent1"/>
                </a:gs>
                <a:gs pos="100000">
                  <a:schemeClr val="accent1">
                    <a:tint val="23500"/>
                    <a:satMod val="160000"/>
                    <a:alpha val="0"/>
                  </a:schemeClr>
                </a:gs>
              </a:gsLst>
              <a:lin ang="10800000" scaled="1"/>
              <a:tileRect/>
            </a:gra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defTabSz="815608"/>
              <a:endParaRPr lang="en-US" sz="1250" dirty="0">
                <a:solidFill>
                  <a:prstClr val="white"/>
                </a:solidFill>
                <a:effectLst>
                  <a:outerShdw blurRad="38100" dist="38100" dir="2700000" algn="tl">
                    <a:srgbClr val="000000">
                      <a:alpha val="43137"/>
                    </a:srgbClr>
                  </a:outerShdw>
                </a:effectLst>
                <a:latin typeface="Neo Sans Intel Medium"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6471" y="863600"/>
              <a:ext cx="8940200" cy="6177297"/>
            </a:xfrm>
            <a:prstGeom prst="rect">
              <a:avLst/>
            </a:prstGeom>
            <a:noFill/>
            <a:ln>
              <a:noFill/>
            </a:ln>
            <a:effectLst/>
          </p:spPr>
        </p:pic>
        <p:pic>
          <p:nvPicPr>
            <p:cNvPr id="30" name="Picture 2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141494" y="2997283"/>
              <a:ext cx="2995260" cy="768851"/>
            </a:xfrm>
            <a:prstGeom prst="rect">
              <a:avLst/>
            </a:prstGeom>
          </p:spPr>
        </p:pic>
        <p:sp>
          <p:nvSpPr>
            <p:cNvPr id="8" name="TextBox 7"/>
            <p:cNvSpPr txBox="1"/>
            <p:nvPr/>
          </p:nvSpPr>
          <p:spPr>
            <a:xfrm>
              <a:off x="941403" y="1990051"/>
              <a:ext cx="1874220" cy="673991"/>
            </a:xfrm>
            <a:prstGeom prst="rect">
              <a:avLst/>
            </a:prstGeom>
            <a:noFill/>
          </p:spPr>
          <p:txBody>
            <a:bodyPr wrap="square" lIns="40001" tIns="20001" rIns="40001" bIns="20001" rtlCol="0">
              <a:spAutoFit/>
            </a:bodyPr>
            <a:lstStyle>
              <a:defPPr>
                <a:defRPr lang="en-US"/>
              </a:defPPr>
              <a:lvl1pPr defTabSz="912356" eaLnBrk="1" fontAlgn="auto" hangingPunct="1">
                <a:lnSpc>
                  <a:spcPct val="100000"/>
                </a:lnSpc>
                <a:spcBef>
                  <a:spcPts val="0"/>
                </a:spcBef>
                <a:spcAft>
                  <a:spcPts val="0"/>
                </a:spcAft>
                <a:defRPr sz="3200" b="0">
                  <a:solidFill>
                    <a:prstClr val="white"/>
                  </a:solidFill>
                  <a:effectLst>
                    <a:glow rad="139700">
                      <a:srgbClr val="004280">
                        <a:lumMod val="50000"/>
                        <a:alpha val="40000"/>
                      </a:srgbClr>
                    </a:glow>
                  </a:effectLst>
                  <a:latin typeface="Impact" pitchFamily="34" charset="0"/>
                </a:defRPr>
              </a:lvl1pPr>
            </a:lstStyle>
            <a:p>
              <a:pPr algn="ctr"/>
              <a:r>
                <a:rPr lang="en-US" sz="2500" dirty="0">
                  <a:solidFill>
                    <a:srgbClr val="004280"/>
                  </a:solidFill>
                  <a:effectLst/>
                  <a:latin typeface="Neo Sans Intel" pitchFamily="34" charset="0"/>
                </a:rPr>
                <a:t>DEVICES</a:t>
              </a:r>
            </a:p>
          </p:txBody>
        </p:sp>
        <p:sp>
          <p:nvSpPr>
            <p:cNvPr id="9" name="TextBox 8"/>
            <p:cNvSpPr txBox="1"/>
            <p:nvPr/>
          </p:nvSpPr>
          <p:spPr>
            <a:xfrm>
              <a:off x="6676388" y="1845871"/>
              <a:ext cx="2704574" cy="673991"/>
            </a:xfrm>
            <a:prstGeom prst="rect">
              <a:avLst/>
            </a:prstGeom>
            <a:noFill/>
          </p:spPr>
          <p:txBody>
            <a:bodyPr wrap="square" lIns="40001" tIns="20001" rIns="40001" bIns="20001" rtlCol="0">
              <a:spAutoFit/>
            </a:bodyPr>
            <a:lstStyle>
              <a:defPPr>
                <a:defRPr lang="en-US"/>
              </a:defPPr>
              <a:lvl1pPr algn="ctr" defTabSz="912356" eaLnBrk="1" fontAlgn="auto" hangingPunct="1">
                <a:lnSpc>
                  <a:spcPct val="100000"/>
                </a:lnSpc>
                <a:spcBef>
                  <a:spcPts val="0"/>
                </a:spcBef>
                <a:spcAft>
                  <a:spcPts val="0"/>
                </a:spcAft>
                <a:defRPr sz="3200">
                  <a:solidFill>
                    <a:prstClr val="white"/>
                  </a:solidFill>
                  <a:effectLst>
                    <a:glow rad="139700">
                      <a:srgbClr val="004280">
                        <a:lumMod val="50000"/>
                        <a:alpha val="40000"/>
                      </a:srgbClr>
                    </a:glow>
                  </a:effectLst>
                  <a:latin typeface="Impact" pitchFamily="34" charset="0"/>
                </a:defRPr>
              </a:lvl1pPr>
            </a:lstStyle>
            <a:p>
              <a:r>
                <a:rPr lang="en-US" sz="2500" dirty="0">
                  <a:solidFill>
                    <a:srgbClr val="004280"/>
                  </a:solidFill>
                  <a:effectLst/>
                  <a:latin typeface="Neo Sans Intel Medium" pitchFamily="34" charset="0"/>
                </a:rPr>
                <a:t>… and so on</a:t>
              </a: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9261" y="2744544"/>
              <a:ext cx="1857184" cy="968818"/>
            </a:xfrm>
            <a:prstGeom prst="rect">
              <a:avLst/>
            </a:prstGeom>
          </p:spPr>
        </p:pic>
        <p:sp>
          <p:nvSpPr>
            <p:cNvPr id="12" name="TextBox 11"/>
            <p:cNvSpPr txBox="1"/>
            <p:nvPr/>
          </p:nvSpPr>
          <p:spPr>
            <a:xfrm>
              <a:off x="6504077" y="3809516"/>
              <a:ext cx="2235040" cy="673991"/>
            </a:xfrm>
            <a:prstGeom prst="rect">
              <a:avLst/>
            </a:prstGeom>
            <a:noFill/>
          </p:spPr>
          <p:txBody>
            <a:bodyPr wrap="square" lIns="40001" tIns="20001" rIns="40001" bIns="20001" rtlCol="0">
              <a:spAutoFit/>
            </a:bodyPr>
            <a:lstStyle>
              <a:defPPr>
                <a:defRPr lang="en-US"/>
              </a:defPPr>
              <a:lvl1pPr algn="ctr" defTabSz="912356" fontAlgn="auto">
                <a:lnSpc>
                  <a:spcPct val="100000"/>
                </a:lnSpc>
                <a:spcBef>
                  <a:spcPts val="0"/>
                </a:spcBef>
                <a:spcAft>
                  <a:spcPts val="0"/>
                </a:spcAft>
                <a:defRPr sz="2500" b="0">
                  <a:solidFill>
                    <a:srgbClr val="004280"/>
                  </a:solidFill>
                  <a:effectLst/>
                  <a:latin typeface="Neo Sans Intel" pitchFamily="34" charset="0"/>
                </a:defRPr>
              </a:lvl1pPr>
            </a:lstStyle>
            <a:p>
              <a:r>
                <a:rPr lang="en-US" dirty="0"/>
                <a:t>SERVICES </a:t>
              </a:r>
            </a:p>
          </p:txBody>
        </p:sp>
        <p:sp>
          <p:nvSpPr>
            <p:cNvPr id="13" name="TextBox 12"/>
            <p:cNvSpPr txBox="1"/>
            <p:nvPr/>
          </p:nvSpPr>
          <p:spPr>
            <a:xfrm>
              <a:off x="5823046" y="5909404"/>
              <a:ext cx="2235040" cy="673991"/>
            </a:xfrm>
            <a:prstGeom prst="rect">
              <a:avLst/>
            </a:prstGeom>
            <a:noFill/>
          </p:spPr>
          <p:txBody>
            <a:bodyPr wrap="square" lIns="40001" tIns="20001" rIns="40001" bIns="20001" rtlCol="0">
              <a:spAutoFit/>
            </a:bodyPr>
            <a:lstStyle>
              <a:defPPr>
                <a:defRPr lang="en-US"/>
              </a:defPPr>
              <a:lvl1pPr algn="ctr" defTabSz="912356" fontAlgn="auto">
                <a:lnSpc>
                  <a:spcPct val="100000"/>
                </a:lnSpc>
                <a:spcBef>
                  <a:spcPts val="0"/>
                </a:spcBef>
                <a:spcAft>
                  <a:spcPts val="0"/>
                </a:spcAft>
                <a:defRPr sz="2500" b="0">
                  <a:solidFill>
                    <a:srgbClr val="004280"/>
                  </a:solidFill>
                  <a:effectLst/>
                  <a:latin typeface="Neo Sans Intel" pitchFamily="34" charset="0"/>
                </a:defRPr>
              </a:lvl1pPr>
            </a:lstStyle>
            <a:p>
              <a:r>
                <a:rPr lang="en-US" dirty="0"/>
                <a:t>DEVICES</a:t>
              </a:r>
            </a:p>
          </p:txBody>
        </p:sp>
        <p:grpSp>
          <p:nvGrpSpPr>
            <p:cNvPr id="14" name="Group 13"/>
            <p:cNvGrpSpPr/>
            <p:nvPr/>
          </p:nvGrpSpPr>
          <p:grpSpPr>
            <a:xfrm>
              <a:off x="1463597" y="4608252"/>
              <a:ext cx="2147214" cy="1204069"/>
              <a:chOff x="9051187" y="3097628"/>
              <a:chExt cx="5911719" cy="3315048"/>
            </a:xfrm>
          </p:grpSpPr>
          <p:grpSp>
            <p:nvGrpSpPr>
              <p:cNvPr id="15" name="Group 14"/>
              <p:cNvGrpSpPr/>
              <p:nvPr/>
            </p:nvGrpSpPr>
            <p:grpSpPr>
              <a:xfrm>
                <a:off x="9051187" y="3313216"/>
                <a:ext cx="5911719" cy="3099460"/>
                <a:chOff x="3771615" y="206992"/>
                <a:chExt cx="6464202" cy="3234796"/>
              </a:xfrm>
              <a:effectLst>
                <a:outerShdw blurRad="444500" dist="444500" dir="5400000" algn="ctr" rotWithShape="0">
                  <a:srgbClr val="000000">
                    <a:alpha val="43137"/>
                  </a:srgbClr>
                </a:outerShdw>
              </a:effectLst>
            </p:grpSpPr>
            <p:pic>
              <p:nvPicPr>
                <p:cNvPr id="26" name="Picture 25" descr="Cloud_Blue.png"/>
                <p:cNvPicPr>
                  <a:picLocks noChangeAspect="1"/>
                </p:cNvPicPr>
                <p:nvPr/>
              </p:nvPicPr>
              <p:blipFill>
                <a:blip r:embed="rId6" cstate="email"/>
                <a:stretch>
                  <a:fillRect/>
                </a:stretch>
              </p:blipFill>
              <p:spPr>
                <a:xfrm flipH="1">
                  <a:off x="3771615" y="206992"/>
                  <a:ext cx="6248116" cy="3155184"/>
                </a:xfrm>
                <a:prstGeom prst="rect">
                  <a:avLst/>
                </a:prstGeom>
                <a:effectLst/>
              </p:spPr>
            </p:pic>
            <p:pic>
              <p:nvPicPr>
                <p:cNvPr id="27" name="Picture 26" descr="Cloud_Blue.png"/>
                <p:cNvPicPr>
                  <a:picLocks noChangeAspect="1"/>
                </p:cNvPicPr>
                <p:nvPr/>
              </p:nvPicPr>
              <p:blipFill>
                <a:blip r:embed="rId6" cstate="email"/>
                <a:stretch>
                  <a:fillRect/>
                </a:stretch>
              </p:blipFill>
              <p:spPr>
                <a:xfrm>
                  <a:off x="3987703" y="286606"/>
                  <a:ext cx="6248114" cy="3155182"/>
                </a:xfrm>
                <a:prstGeom prst="rect">
                  <a:avLst/>
                </a:prstGeom>
                <a:effectLst/>
              </p:spPr>
            </p:pic>
          </p:grpSp>
          <p:grpSp>
            <p:nvGrpSpPr>
              <p:cNvPr id="16" name="Group 15"/>
              <p:cNvGrpSpPr/>
              <p:nvPr/>
            </p:nvGrpSpPr>
            <p:grpSpPr>
              <a:xfrm>
                <a:off x="10459413" y="3097628"/>
                <a:ext cx="3119099" cy="2236211"/>
                <a:chOff x="3835681" y="899398"/>
                <a:chExt cx="7309839" cy="4579530"/>
              </a:xfrm>
              <a:effectLst>
                <a:outerShdw blurRad="304800" dist="101600" dir="7500000" algn="ctr" rotWithShape="0">
                  <a:srgbClr val="000000">
                    <a:alpha val="43137"/>
                  </a:srgbClr>
                </a:outerShdw>
              </a:effectLst>
            </p:grpSpPr>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1011" y="899398"/>
                  <a:ext cx="2912749" cy="3752621"/>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77144" y="3760146"/>
                  <a:ext cx="1066341" cy="1564393"/>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2207" y="899398"/>
                  <a:ext cx="1231746" cy="3809524"/>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24927" y="899398"/>
                  <a:ext cx="1231746" cy="3809524"/>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17487" y="899398"/>
                  <a:ext cx="1231746" cy="3809524"/>
                </a:xfrm>
                <a:prstGeom prst="rect">
                  <a:avLst/>
                </a:prstGeom>
              </p:spPr>
            </p:pic>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44069" y="3534570"/>
                  <a:ext cx="1175331" cy="1789969"/>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95223" y="3760148"/>
                  <a:ext cx="1066343" cy="1564393"/>
                </a:xfrm>
                <a:prstGeom prst="rect">
                  <a:avLst/>
                </a:prstGeom>
              </p:spPr>
            </p:pic>
            <p:pic>
              <p:nvPicPr>
                <p:cNvPr id="24" name="Picture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4059" y="3669517"/>
                  <a:ext cx="1891461" cy="1809411"/>
                </a:xfrm>
                <a:prstGeom prst="rect">
                  <a:avLst/>
                </a:prstGeom>
              </p:spPr>
            </p:pic>
            <p:pic>
              <p:nvPicPr>
                <p:cNvPr id="25" name="Picture 2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35681" y="4239154"/>
                  <a:ext cx="1914880" cy="1085385"/>
                </a:xfrm>
                <a:prstGeom prst="rect">
                  <a:avLst/>
                </a:prstGeom>
              </p:spPr>
            </p:pic>
          </p:grpSp>
        </p:grpSp>
        <p:sp>
          <p:nvSpPr>
            <p:cNvPr id="28" name="TextBox 27"/>
            <p:cNvSpPr txBox="1"/>
            <p:nvPr/>
          </p:nvSpPr>
          <p:spPr>
            <a:xfrm>
              <a:off x="64291" y="4825882"/>
              <a:ext cx="2235040" cy="673991"/>
            </a:xfrm>
            <a:prstGeom prst="rect">
              <a:avLst/>
            </a:prstGeom>
            <a:noFill/>
          </p:spPr>
          <p:txBody>
            <a:bodyPr wrap="square" lIns="40001" tIns="20001" rIns="40001" bIns="20001" rtlCol="0">
              <a:spAutoFit/>
            </a:bodyPr>
            <a:lstStyle>
              <a:defPPr>
                <a:defRPr lang="en-US"/>
              </a:defPPr>
              <a:lvl1pPr algn="ctr" defTabSz="912356" fontAlgn="auto">
                <a:lnSpc>
                  <a:spcPct val="100000"/>
                </a:lnSpc>
                <a:spcBef>
                  <a:spcPts val="0"/>
                </a:spcBef>
                <a:spcAft>
                  <a:spcPts val="0"/>
                </a:spcAft>
                <a:defRPr sz="2500" b="0">
                  <a:solidFill>
                    <a:srgbClr val="004280"/>
                  </a:solidFill>
                  <a:effectLst/>
                  <a:latin typeface="Neo Sans Intel" pitchFamily="34" charset="0"/>
                </a:defRPr>
              </a:lvl1pPr>
            </a:lstStyle>
            <a:p>
              <a:r>
                <a:rPr lang="en-US" dirty="0"/>
                <a:t>CLOUD</a:t>
              </a:r>
            </a:p>
          </p:txBody>
        </p:sp>
        <p:sp>
          <p:nvSpPr>
            <p:cNvPr id="31" name="TextBox 30"/>
            <p:cNvSpPr txBox="1"/>
            <p:nvPr/>
          </p:nvSpPr>
          <p:spPr>
            <a:xfrm>
              <a:off x="1878786" y="6611782"/>
              <a:ext cx="137313" cy="335466"/>
            </a:xfrm>
            <a:prstGeom prst="rect">
              <a:avLst/>
            </a:prstGeom>
            <a:noFill/>
          </p:spPr>
          <p:txBody>
            <a:bodyPr wrap="none" lIns="57144" tIns="28573" rIns="57144" bIns="28573" rtlCol="0">
              <a:spAutoFit/>
            </a:bodyPr>
            <a:lstStyle/>
            <a:p>
              <a:pPr algn="ctr"/>
              <a:endParaRPr lang="en-US" sz="1000" dirty="0">
                <a:solidFill>
                  <a:prstClr val="white"/>
                </a:solidFill>
                <a:latin typeface="Neo Sans Intel Medium" pitchFamily="34" charset="0"/>
              </a:endParaRPr>
            </a:p>
          </p:txBody>
        </p:sp>
        <p:pic>
          <p:nvPicPr>
            <p:cNvPr id="32" name="Picture 3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451895" y="5162877"/>
              <a:ext cx="1378918" cy="752286"/>
            </a:xfrm>
            <a:prstGeom prst="rect">
              <a:avLst/>
            </a:prstGeom>
          </p:spPr>
        </p:pic>
      </p:grpSp>
      <p:pic>
        <p:nvPicPr>
          <p:cNvPr id="36" name="Picture 35"/>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665366" y="3626445"/>
            <a:ext cx="932275" cy="504616"/>
          </a:xfrm>
          <a:prstGeom prst="rect">
            <a:avLst/>
          </a:prstGeom>
          <a:ln>
            <a:noFill/>
          </a:ln>
          <a:effectLst>
            <a:outerShdw blurRad="149987" dist="250190" dir="8460000" algn="ctr">
              <a:srgbClr val="000000">
                <a:alpha val="28000"/>
              </a:srgbClr>
            </a:outerShdw>
          </a:effectLst>
        </p:spPr>
      </p:pic>
      <p:pic>
        <p:nvPicPr>
          <p:cNvPr id="34" name="Picture 3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flipH="1">
            <a:off x="7286625" y="3778253"/>
            <a:ext cx="553380" cy="442573"/>
          </a:xfrm>
          <a:prstGeom prst="rect">
            <a:avLst/>
          </a:prstGeom>
          <a:ln>
            <a:noFill/>
          </a:ln>
          <a:effectLst>
            <a:outerShdw blurRad="149987" dist="250190" dir="8460000" algn="ctr">
              <a:srgbClr val="000000">
                <a:alpha val="28000"/>
              </a:srgbClr>
            </a:outerShdw>
          </a:effectLst>
        </p:spPr>
      </p:pic>
      <p:pic>
        <p:nvPicPr>
          <p:cNvPr id="35" name="Picture 34"/>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68266" y="2084463"/>
            <a:ext cx="932275" cy="504616"/>
          </a:xfrm>
          <a:prstGeom prst="rect">
            <a:avLst/>
          </a:prstGeom>
          <a:ln>
            <a:noFill/>
          </a:ln>
          <a:effectLst>
            <a:outerShdw blurRad="149987" dist="250190" dir="8460000" algn="ctr">
              <a:srgbClr val="000000">
                <a:alpha val="28000"/>
              </a:srgbClr>
            </a:outerShdw>
          </a:effectLst>
        </p:spPr>
      </p:pic>
      <p:pic>
        <p:nvPicPr>
          <p:cNvPr id="37" name="Picture 36"/>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flipH="1">
            <a:off x="2640166" y="2360468"/>
            <a:ext cx="571697" cy="457222"/>
          </a:xfrm>
          <a:prstGeom prst="rect">
            <a:avLst/>
          </a:prstGeom>
          <a:ln>
            <a:noFill/>
          </a:ln>
          <a:effectLst>
            <a:outerShdw blurRad="149987" dist="250190" dir="8460000" algn="ctr">
              <a:srgbClr val="000000">
                <a:alpha val="28000"/>
              </a:srgbClr>
            </a:outerShdw>
          </a:effectLst>
        </p:spPr>
      </p:pic>
      <p:sp>
        <p:nvSpPr>
          <p:cNvPr id="39" name="TextBox 38"/>
          <p:cNvSpPr txBox="1"/>
          <p:nvPr/>
        </p:nvSpPr>
        <p:spPr>
          <a:xfrm>
            <a:off x="6238931" y="4802422"/>
            <a:ext cx="2746977" cy="188137"/>
          </a:xfrm>
          <a:prstGeom prst="rect">
            <a:avLst/>
          </a:prstGeom>
          <a:noFill/>
        </p:spPr>
        <p:txBody>
          <a:bodyPr wrap="none" lIns="81474" tIns="40739" rIns="81474" bIns="40739" rtlCol="0">
            <a:spAutoFit/>
          </a:bodyPr>
          <a:lstStyle/>
          <a:p>
            <a:pPr algn="r" defTabSz="815697" fontAlgn="base">
              <a:spcBef>
                <a:spcPct val="0"/>
              </a:spcBef>
              <a:spcAft>
                <a:spcPct val="0"/>
              </a:spcAft>
            </a:pPr>
            <a:r>
              <a:rPr lang="en-US" sz="688" dirty="0">
                <a:solidFill>
                  <a:srgbClr val="004280"/>
                </a:solidFill>
                <a:latin typeface="Neo Sans Intel" pitchFamily="34" charset="0"/>
              </a:rPr>
              <a:t>Other brands and names are the property of their respective owners</a:t>
            </a:r>
          </a:p>
        </p:txBody>
      </p:sp>
    </p:spTree>
    <p:extLst>
      <p:ext uri="{BB962C8B-B14F-4D97-AF65-F5344CB8AC3E}">
        <p14:creationId xmlns:p14="http://schemas.microsoft.com/office/powerpoint/2010/main" val="14484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2379070" y="1363954"/>
            <a:ext cx="213255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6" name="Title 1"/>
          <p:cNvSpPr txBox="1">
            <a:spLocks/>
          </p:cNvSpPr>
          <p:nvPr/>
        </p:nvSpPr>
        <p:spPr bwMode="auto">
          <a:xfrm>
            <a:off x="2298901" y="1464699"/>
            <a:ext cx="2209800" cy="480060"/>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2125" kern="0" dirty="0">
                <a:solidFill>
                  <a:prstClr val="white"/>
                </a:solidFill>
                <a:effectLst>
                  <a:outerShdw blurRad="38100" dist="38100" dir="2700000" algn="tl">
                    <a:srgbClr val="000000">
                      <a:alpha val="43137"/>
                    </a:srgbClr>
                  </a:outerShdw>
                </a:effectLst>
                <a:latin typeface="Neo Sans Intel Medium" pitchFamily="34" charset="0"/>
              </a:rPr>
              <a:t>Cloud</a:t>
            </a:r>
            <a:endParaRPr lang="en-US" sz="1813" i="1" kern="0" dirty="0">
              <a:solidFill>
                <a:prstClr val="white"/>
              </a:solidFill>
              <a:effectLst>
                <a:outerShdw blurRad="38100" dist="38100" dir="2700000" algn="tl">
                  <a:srgbClr val="000000">
                    <a:alpha val="43137"/>
                  </a:srgbClr>
                </a:outerShdw>
              </a:effectLst>
              <a:latin typeface="Neo Sans Intel Medium" pitchFamily="34" charset="0"/>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83037" y="2077734"/>
            <a:ext cx="1760336" cy="1320252"/>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bwMode="auto">
          <a:xfrm>
            <a:off x="4642135" y="1372936"/>
            <a:ext cx="213255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19" name="Rounded Rectangle 18"/>
          <p:cNvSpPr/>
          <p:nvPr/>
        </p:nvSpPr>
        <p:spPr bwMode="auto">
          <a:xfrm>
            <a:off x="116004" y="1363954"/>
            <a:ext cx="213255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2" name="Title 1"/>
          <p:cNvSpPr>
            <a:spLocks noGrp="1"/>
          </p:cNvSpPr>
          <p:nvPr>
            <p:ph type="title"/>
          </p:nvPr>
        </p:nvSpPr>
        <p:spPr/>
        <p:txBody>
          <a:bodyPr/>
          <a:lstStyle/>
          <a:p>
            <a:r>
              <a:rPr lang="en-US" dirty="0" smtClean="0"/>
              <a:t>The Forces Driving the Cycle</a:t>
            </a:r>
            <a:endParaRPr lang="en-US" dirty="0"/>
          </a:p>
        </p:txBody>
      </p:sp>
      <p:pic>
        <p:nvPicPr>
          <p:cNvPr id="5" name="Picture 3" descr="servercloud.png"/>
          <p:cNvPicPr>
            <a:picLocks noChangeAspect="1"/>
          </p:cNvPicPr>
          <p:nvPr/>
        </p:nvPicPr>
        <p:blipFill>
          <a:blip r:embed="rId4" cstate="email"/>
          <a:srcRect/>
          <a:stretch>
            <a:fillRect/>
          </a:stretch>
        </p:blipFill>
        <p:spPr bwMode="auto">
          <a:xfrm>
            <a:off x="2487163" y="2100329"/>
            <a:ext cx="2021541" cy="1222399"/>
          </a:xfrm>
          <a:prstGeom prst="rect">
            <a:avLst/>
          </a:prstGeom>
          <a:noFill/>
          <a:ln w="9525">
            <a:noFill/>
            <a:miter lim="800000"/>
            <a:headEnd/>
            <a:tailEnd/>
          </a:ln>
        </p:spPr>
      </p:pic>
      <p:pic>
        <p:nvPicPr>
          <p:cNvPr id="7" name="Picture 6" descr="galaxy high res.jpg"/>
          <p:cNvPicPr>
            <a:picLocks/>
          </p:cNvPicPr>
          <p:nvPr/>
        </p:nvPicPr>
        <p:blipFill>
          <a:blip r:embed="rId5" cstate="email"/>
          <a:stretch>
            <a:fillRect/>
          </a:stretch>
        </p:blipFill>
        <p:spPr>
          <a:xfrm>
            <a:off x="4812296" y="2077734"/>
            <a:ext cx="1792224" cy="1320252"/>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p:spPr>
      </p:pic>
      <p:sp>
        <p:nvSpPr>
          <p:cNvPr id="8" name="Title 1"/>
          <p:cNvSpPr txBox="1">
            <a:spLocks/>
          </p:cNvSpPr>
          <p:nvPr/>
        </p:nvSpPr>
        <p:spPr bwMode="auto">
          <a:xfrm>
            <a:off x="4655758" y="1464699"/>
            <a:ext cx="2066608" cy="480060"/>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2125" kern="0" dirty="0">
                <a:solidFill>
                  <a:prstClr val="white"/>
                </a:solidFill>
                <a:effectLst>
                  <a:outerShdw blurRad="38100" dist="38100" dir="2700000" algn="tl">
                    <a:srgbClr val="000000">
                      <a:alpha val="43137"/>
                    </a:srgbClr>
                  </a:outerShdw>
                </a:effectLst>
                <a:latin typeface="Neo Sans Intel Medium" pitchFamily="34" charset="0"/>
              </a:rPr>
              <a:t>HPC</a:t>
            </a:r>
            <a:endParaRPr lang="en-US" sz="1813" i="1" kern="0"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37" name="Title 1"/>
          <p:cNvSpPr txBox="1">
            <a:spLocks/>
          </p:cNvSpPr>
          <p:nvPr/>
        </p:nvSpPr>
        <p:spPr bwMode="auto">
          <a:xfrm>
            <a:off x="2358305" y="3517937"/>
            <a:ext cx="2209800" cy="1001345"/>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spAutoFit/>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3188" kern="0" dirty="0">
                <a:solidFill>
                  <a:srgbClr val="004280"/>
                </a:solidFill>
                <a:effectLst/>
                <a:latin typeface="Impact" pitchFamily="34" charset="0"/>
              </a:rPr>
              <a:t>$200B </a:t>
            </a:r>
            <a:r>
              <a:rPr lang="en-US" sz="2125" kern="0" dirty="0">
                <a:solidFill>
                  <a:srgbClr val="004280"/>
                </a:solidFill>
                <a:effectLst/>
                <a:latin typeface="Neo Sans Intel Medium" pitchFamily="34" charset="0"/>
              </a:rPr>
              <a:t/>
            </a:r>
            <a:br>
              <a:rPr lang="en-US" sz="2125" kern="0" dirty="0">
                <a:solidFill>
                  <a:srgbClr val="004280"/>
                </a:solidFill>
                <a:effectLst/>
                <a:latin typeface="Neo Sans Intel Medium" pitchFamily="34" charset="0"/>
              </a:rPr>
            </a:br>
            <a:r>
              <a:rPr lang="en-US" sz="1813" kern="0" dirty="0">
                <a:solidFill>
                  <a:srgbClr val="004280"/>
                </a:solidFill>
                <a:effectLst/>
                <a:latin typeface="Neo Sans Intel" pitchFamily="34" charset="0"/>
              </a:rPr>
              <a:t>Cloud services</a:t>
            </a:r>
          </a:p>
          <a:p>
            <a:pPr defTabSz="570814"/>
            <a:r>
              <a:rPr lang="en-US" sz="1813" kern="0" dirty="0">
                <a:solidFill>
                  <a:srgbClr val="004280"/>
                </a:solidFill>
                <a:effectLst/>
                <a:latin typeface="Neo Sans Intel" pitchFamily="34" charset="0"/>
              </a:rPr>
              <a:t>In 2016</a:t>
            </a:r>
            <a:r>
              <a:rPr lang="en-US" sz="1813" kern="0" baseline="30000" dirty="0">
                <a:solidFill>
                  <a:srgbClr val="004280"/>
                </a:solidFill>
                <a:effectLst/>
                <a:latin typeface="Neo Sans Intel" pitchFamily="34" charset="0"/>
              </a:rPr>
              <a:t>2</a:t>
            </a:r>
            <a:endParaRPr lang="en-US" sz="1625" kern="0" baseline="30000" dirty="0">
              <a:solidFill>
                <a:srgbClr val="004280"/>
              </a:solidFill>
              <a:effectLst/>
              <a:latin typeface="Neo Sans Intel" pitchFamily="34" charset="0"/>
            </a:endParaRPr>
          </a:p>
        </p:txBody>
      </p:sp>
      <p:sp>
        <p:nvSpPr>
          <p:cNvPr id="39" name="Title 1"/>
          <p:cNvSpPr txBox="1">
            <a:spLocks/>
          </p:cNvSpPr>
          <p:nvPr/>
        </p:nvSpPr>
        <p:spPr bwMode="auto">
          <a:xfrm>
            <a:off x="4584161" y="3517904"/>
            <a:ext cx="2209800" cy="1385168"/>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spAutoFit/>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3188" kern="0" dirty="0">
                <a:solidFill>
                  <a:srgbClr val="004280"/>
                </a:solidFill>
                <a:effectLst/>
                <a:latin typeface="Impact" pitchFamily="34" charset="0"/>
              </a:rPr>
              <a:t>2X</a:t>
            </a:r>
            <a:r>
              <a:rPr lang="en-US" sz="1625" kern="0" dirty="0">
                <a:solidFill>
                  <a:srgbClr val="004280"/>
                </a:solidFill>
                <a:effectLst/>
                <a:latin typeface="Neo Sans Intel Medium" pitchFamily="34" charset="0"/>
              </a:rPr>
              <a:t/>
            </a:r>
            <a:br>
              <a:rPr lang="en-US" sz="1625" kern="0" dirty="0">
                <a:solidFill>
                  <a:srgbClr val="004280"/>
                </a:solidFill>
                <a:effectLst/>
                <a:latin typeface="Neo Sans Intel Medium" pitchFamily="34" charset="0"/>
              </a:rPr>
            </a:br>
            <a:r>
              <a:rPr lang="en-US" sz="1813" kern="0" dirty="0">
                <a:solidFill>
                  <a:srgbClr val="004280"/>
                </a:solidFill>
                <a:effectLst/>
                <a:latin typeface="Neo Sans Intel" pitchFamily="34" charset="0"/>
              </a:rPr>
              <a:t>Annual growth in supercomputing FLOPS</a:t>
            </a:r>
            <a:r>
              <a:rPr lang="en-US" sz="1500" kern="0" baseline="30000" dirty="0">
                <a:solidFill>
                  <a:srgbClr val="004280"/>
                </a:solidFill>
                <a:effectLst/>
                <a:latin typeface="Neo Sans Intel" pitchFamily="34" charset="0"/>
              </a:rPr>
              <a:t>3</a:t>
            </a:r>
            <a:endParaRPr lang="en-US" sz="1250" kern="0" baseline="30000" dirty="0">
              <a:solidFill>
                <a:srgbClr val="004280"/>
              </a:solidFill>
              <a:effectLst/>
              <a:latin typeface="Neo Sans Intel" pitchFamily="34" charset="0"/>
            </a:endParaRPr>
          </a:p>
          <a:p>
            <a:pPr defTabSz="570814"/>
            <a:endParaRPr lang="en-US" sz="1438" kern="0" baseline="30000" dirty="0">
              <a:solidFill>
                <a:srgbClr val="004280"/>
              </a:solidFill>
              <a:effectLst/>
              <a:latin typeface="Neo Sans Intel" pitchFamily="34" charset="0"/>
            </a:endParaRPr>
          </a:p>
        </p:txBody>
      </p:sp>
      <p:sp>
        <p:nvSpPr>
          <p:cNvPr id="21" name="Title 1"/>
          <p:cNvSpPr txBox="1">
            <a:spLocks/>
          </p:cNvSpPr>
          <p:nvPr/>
        </p:nvSpPr>
        <p:spPr bwMode="auto">
          <a:xfrm>
            <a:off x="148974" y="1464699"/>
            <a:ext cx="2066608" cy="480060"/>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2125" kern="0" dirty="0">
                <a:solidFill>
                  <a:prstClr val="white"/>
                </a:solidFill>
                <a:effectLst>
                  <a:outerShdw blurRad="38100" dist="38100" dir="2700000" algn="tl">
                    <a:srgbClr val="000000">
                      <a:alpha val="43137"/>
                    </a:srgbClr>
                  </a:outerShdw>
                </a:effectLst>
                <a:latin typeface="Neo Sans Intel Medium" pitchFamily="34" charset="0"/>
              </a:rPr>
              <a:t>Intelligent Devices </a:t>
            </a:r>
            <a:endParaRPr lang="en-US" sz="1813" i="1" kern="0" dirty="0">
              <a:solidFill>
                <a:prstClr val="white"/>
              </a:solidFill>
              <a:effectLst>
                <a:outerShdw blurRad="38100" dist="38100" dir="2700000" algn="tl">
                  <a:srgbClr val="000000">
                    <a:alpha val="43137"/>
                  </a:srgbClr>
                </a:outerShdw>
              </a:effectLst>
              <a:latin typeface="Neo Sans Intel Medium" pitchFamily="34" charset="0"/>
            </a:endParaRPr>
          </a:p>
        </p:txBody>
      </p:sp>
      <p:sp>
        <p:nvSpPr>
          <p:cNvPr id="22" name="Title 1"/>
          <p:cNvSpPr txBox="1">
            <a:spLocks/>
          </p:cNvSpPr>
          <p:nvPr/>
        </p:nvSpPr>
        <p:spPr bwMode="auto">
          <a:xfrm>
            <a:off x="13134" y="3517969"/>
            <a:ext cx="2338288" cy="1269624"/>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spAutoFit/>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3188" kern="0" dirty="0">
                <a:solidFill>
                  <a:srgbClr val="004280"/>
                </a:solidFill>
                <a:effectLst/>
                <a:latin typeface="Impact" pitchFamily="34" charset="0"/>
              </a:rPr>
              <a:t>19B </a:t>
            </a:r>
            <a:r>
              <a:rPr lang="en-US" sz="1625" kern="0" dirty="0">
                <a:solidFill>
                  <a:srgbClr val="004280"/>
                </a:solidFill>
                <a:effectLst/>
                <a:latin typeface="Neo Sans Intel Medium" pitchFamily="34" charset="0"/>
              </a:rPr>
              <a:t/>
            </a:r>
            <a:br>
              <a:rPr lang="en-US" sz="1625" kern="0" dirty="0">
                <a:solidFill>
                  <a:srgbClr val="004280"/>
                </a:solidFill>
                <a:effectLst/>
                <a:latin typeface="Neo Sans Intel Medium" pitchFamily="34" charset="0"/>
              </a:rPr>
            </a:br>
            <a:r>
              <a:rPr lang="en-US" sz="1813" kern="0" dirty="0">
                <a:solidFill>
                  <a:srgbClr val="004280"/>
                </a:solidFill>
                <a:effectLst/>
                <a:latin typeface="Neo Sans Intel" pitchFamily="34" charset="0"/>
              </a:rPr>
              <a:t>Connected devices</a:t>
            </a:r>
            <a:br>
              <a:rPr lang="en-US" sz="1813" kern="0" dirty="0">
                <a:solidFill>
                  <a:srgbClr val="004280"/>
                </a:solidFill>
                <a:effectLst/>
                <a:latin typeface="Neo Sans Intel" pitchFamily="34" charset="0"/>
              </a:rPr>
            </a:br>
            <a:r>
              <a:rPr lang="en-US" sz="1813" kern="0" dirty="0">
                <a:solidFill>
                  <a:srgbClr val="004280"/>
                </a:solidFill>
                <a:effectLst/>
                <a:latin typeface="Neo Sans Intel" pitchFamily="34" charset="0"/>
              </a:rPr>
              <a:t> by 2016</a:t>
            </a:r>
            <a:r>
              <a:rPr lang="en-US" sz="1813" kern="0" baseline="30000" dirty="0">
                <a:solidFill>
                  <a:srgbClr val="004280"/>
                </a:solidFill>
                <a:effectLst/>
                <a:latin typeface="Neo Sans Intel" pitchFamily="34" charset="0"/>
              </a:rPr>
              <a:t>1</a:t>
            </a:r>
            <a:r>
              <a:rPr lang="en-US" sz="2125" kern="0" dirty="0">
                <a:solidFill>
                  <a:srgbClr val="004280"/>
                </a:solidFill>
                <a:effectLst/>
                <a:latin typeface="Neo Sans Intel" pitchFamily="34" charset="0"/>
              </a:rPr>
              <a:t> </a:t>
            </a:r>
          </a:p>
          <a:p>
            <a:pPr defTabSz="570814"/>
            <a:endParaRPr lang="en-US" sz="1625" kern="0" dirty="0">
              <a:solidFill>
                <a:srgbClr val="004280"/>
              </a:solidFill>
              <a:effectLst/>
              <a:latin typeface="Neo Sans Intel" pitchFamily="34" charset="0"/>
            </a:endParaRPr>
          </a:p>
        </p:txBody>
      </p:sp>
      <p:pic>
        <p:nvPicPr>
          <p:cNvPr id="1026" name="Picture 2" descr="http://www.intel.com/content/dam/www/public/us/en/images/photography/int_brand_448_ConnectCity_IVI_2_1.jpg"/>
          <p:cNvPicPr>
            <a:picLocks noChangeAspect="1" noChangeArrowheads="1"/>
          </p:cNvPicPr>
          <p:nvPr/>
        </p:nvPicPr>
        <p:blipFill rotWithShape="1">
          <a:blip r:embed="rId6">
            <a:extLst>
              <a:ext uri="{28A0092B-C50C-407E-A947-70E740481C1C}">
                <a14:useLocalDpi xmlns:a14="http://schemas.microsoft.com/office/drawing/2010/main" val="0"/>
              </a:ext>
            </a:extLst>
          </a:blip>
          <a:srcRect l="42623" t="29152" r="25102" b="7446"/>
          <a:stretch/>
        </p:blipFill>
        <p:spPr bwMode="auto">
          <a:xfrm>
            <a:off x="286165" y="2077734"/>
            <a:ext cx="1792224" cy="1320252"/>
          </a:xfrm>
          <a:prstGeom prst="roundRect">
            <a:avLst>
              <a:gd name="adj" fmla="val 7554"/>
            </a:avLst>
          </a:prstGeom>
          <a:ln w="22225">
            <a:solidFill>
              <a:schemeClr val="accent1"/>
            </a:solidFill>
          </a:ln>
          <a:effectLst>
            <a:outerShdw blurRad="190500" dist="508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6191" y="4637616"/>
            <a:ext cx="2995776" cy="505885"/>
          </a:xfrm>
          <a:prstGeom prst="rect">
            <a:avLst/>
          </a:prstGeom>
        </p:spPr>
        <p:txBody>
          <a:bodyPr wrap="none" lIns="81639" tIns="40819" rIns="81639" bIns="40819">
            <a:spAutoFit/>
          </a:bodyPr>
          <a:lstStyle/>
          <a:p>
            <a:r>
              <a:rPr lang="en-US" sz="688" dirty="0">
                <a:solidFill>
                  <a:srgbClr val="004280"/>
                </a:solidFill>
              </a:rPr>
              <a:t>1 Source: Cisco® Visual Networking Index (VNI) Forecast (2011-2016)</a:t>
            </a:r>
          </a:p>
          <a:p>
            <a:r>
              <a:rPr lang="en-US" sz="688" dirty="0">
                <a:solidFill>
                  <a:srgbClr val="004280"/>
                </a:solidFill>
              </a:rPr>
              <a:t>2 Source: Gartner Worldwide IT Spending Forecast, 2Q12 Update</a:t>
            </a:r>
          </a:p>
          <a:p>
            <a:r>
              <a:rPr lang="en-US" sz="688" dirty="0">
                <a:solidFill>
                  <a:srgbClr val="004280"/>
                </a:solidFill>
              </a:rPr>
              <a:t>3 Source: Top 500 list:  Top 10 change from November 2007 to November 2012</a:t>
            </a:r>
          </a:p>
          <a:p>
            <a:r>
              <a:rPr lang="en-US" sz="688" dirty="0">
                <a:solidFill>
                  <a:srgbClr val="004280"/>
                </a:solidFill>
              </a:rPr>
              <a:t>4 Source: Facebook public statements</a:t>
            </a:r>
          </a:p>
        </p:txBody>
      </p:sp>
      <p:sp>
        <p:nvSpPr>
          <p:cNvPr id="25" name="Text Placeholder 3"/>
          <p:cNvSpPr txBox="1">
            <a:spLocks/>
          </p:cNvSpPr>
          <p:nvPr/>
        </p:nvSpPr>
        <p:spPr bwMode="auto">
          <a:xfrm>
            <a:off x="6251755" y="4802422"/>
            <a:ext cx="2734152" cy="188137"/>
          </a:xfrm>
          <a:prstGeom prst="rect">
            <a:avLst/>
          </a:prstGeom>
          <a:noFill/>
        </p:spPr>
        <p:txBody>
          <a:bodyPr wrap="none" lIns="81474" tIns="40739" rIns="81474" bIns="40739" rtlCol="0">
            <a:spAutoFit/>
          </a:bodyPr>
          <a:lstStyle>
            <a:defPPr>
              <a:defRPr lang="en-US"/>
            </a:defPPr>
            <a:lvl1pPr algn="r" defTabSz="815697" fontAlgn="base">
              <a:spcBef>
                <a:spcPct val="0"/>
              </a:spcBef>
              <a:spcAft>
                <a:spcPct val="0"/>
              </a:spcAft>
              <a:defRPr sz="688">
                <a:solidFill>
                  <a:srgbClr val="004280"/>
                </a:solidFill>
                <a:latin typeface="Neo Sans Intel" pitchFamily="34" charset="0"/>
              </a:defRPr>
            </a:lvl1pPr>
          </a:lstStyle>
          <a:p>
            <a:r>
              <a:rPr lang="en-US" dirty="0"/>
              <a:t>* Other names and brands may be claimed as the property of others.</a:t>
            </a:r>
          </a:p>
        </p:txBody>
      </p:sp>
      <p:sp>
        <p:nvSpPr>
          <p:cNvPr id="23" name="Rounded Rectangle 22"/>
          <p:cNvSpPr/>
          <p:nvPr/>
        </p:nvSpPr>
        <p:spPr bwMode="auto">
          <a:xfrm>
            <a:off x="6905199" y="1355452"/>
            <a:ext cx="2132551" cy="3973983"/>
          </a:xfrm>
          <a:prstGeom prst="roundRect">
            <a:avLst>
              <a:gd name="adj" fmla="val 5230"/>
            </a:avLst>
          </a:prstGeom>
          <a:gradFill flip="none" rotWithShape="1">
            <a:gsLst>
              <a:gs pos="0">
                <a:srgbClr val="004280"/>
              </a:gs>
              <a:gs pos="100000">
                <a:srgbClr val="FFFFFF">
                  <a:shade val="100000"/>
                  <a:satMod val="115000"/>
                  <a:alpha val="0"/>
                </a:srgbClr>
              </a:gs>
            </a:gsLst>
            <a:lin ang="5400000" scaled="1"/>
            <a:tileRect/>
          </a:gradFill>
          <a:ln w="38100" cap="flat" cmpd="sng" algn="ctr">
            <a:gradFill>
              <a:gsLst>
                <a:gs pos="0">
                  <a:srgbClr val="00B0F0"/>
                </a:gs>
                <a:gs pos="100000">
                  <a:srgbClr val="FFC000">
                    <a:tint val="23500"/>
                    <a:satMod val="160000"/>
                    <a:alpha val="0"/>
                  </a:srgbClr>
                </a:gs>
              </a:gsLst>
              <a:lin ang="5400000" scaled="0"/>
            </a:gradFill>
            <a:prstDash val="solid"/>
            <a:round/>
            <a:headEnd type="none" w="med" len="med"/>
            <a:tailEnd type="none" w="med" len="med"/>
          </a:ln>
          <a:effectLst>
            <a:outerShdw blurRad="149987" dist="250190" dir="8460000" algn="ctr">
              <a:srgbClr val="000000">
                <a:alpha val="28000"/>
              </a:srgbClr>
            </a:outerShdw>
          </a:effectLst>
        </p:spPr>
        <p:txBody>
          <a:bodyPr lIns="146283" tIns="146283" rIns="146283" bIns="146283"/>
          <a:lstStyle/>
          <a:p>
            <a:pPr algn="ctr" defTabSz="1463040">
              <a:spcBef>
                <a:spcPts val="685"/>
              </a:spcBef>
              <a:buClr>
                <a:srgbClr val="FFFFFF"/>
              </a:buClr>
            </a:pPr>
            <a:endParaRPr lang="en-US" sz="1600" kern="0">
              <a:solidFill>
                <a:prstClr val="white"/>
              </a:solidFill>
              <a:latin typeface="Neo Sans Intel" pitchFamily="34" charset="0"/>
            </a:endParaRPr>
          </a:p>
        </p:txBody>
      </p:sp>
      <p:sp>
        <p:nvSpPr>
          <p:cNvPr id="24" name="Title 1"/>
          <p:cNvSpPr txBox="1">
            <a:spLocks/>
          </p:cNvSpPr>
          <p:nvPr/>
        </p:nvSpPr>
        <p:spPr bwMode="auto">
          <a:xfrm>
            <a:off x="6974572" y="1464699"/>
            <a:ext cx="2050228" cy="480060"/>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2125" kern="0" dirty="0">
                <a:solidFill>
                  <a:prstClr val="white"/>
                </a:solidFill>
                <a:effectLst>
                  <a:outerShdw blurRad="38100" dist="38100" dir="2700000" algn="tl">
                    <a:srgbClr val="000000">
                      <a:alpha val="43137"/>
                    </a:srgbClr>
                  </a:outerShdw>
                </a:effectLst>
                <a:latin typeface="Neo Sans Intel Medium" pitchFamily="34" charset="0"/>
              </a:rPr>
              <a:t>Big Data</a:t>
            </a:r>
            <a:endParaRPr lang="en-US" sz="1813" i="1" kern="0" dirty="0">
              <a:solidFill>
                <a:prstClr val="white"/>
              </a:solidFill>
              <a:effectLst>
                <a:outerShdw blurRad="38100" dist="38100" dir="2700000" algn="tl">
                  <a:srgbClr val="000000">
                    <a:alpha val="43137"/>
                  </a:srgbClr>
                </a:outerShdw>
              </a:effectLst>
              <a:latin typeface="Neo Sans Intel Medium" pitchFamily="34" charset="0"/>
            </a:endParaRPr>
          </a:p>
        </p:txBody>
      </p:sp>
      <p:pic>
        <p:nvPicPr>
          <p:cNvPr id="26" name="Picture 25" descr="big data.png"/>
          <p:cNvPicPr>
            <a:picLocks/>
          </p:cNvPicPr>
          <p:nvPr/>
        </p:nvPicPr>
        <p:blipFill rotWithShape="1">
          <a:blip r:embed="rId7" cstate="email"/>
          <a:srcRect l="5528" b="4275"/>
          <a:stretch/>
        </p:blipFill>
        <p:spPr>
          <a:xfrm>
            <a:off x="7074439" y="2077734"/>
            <a:ext cx="1794068" cy="1320252"/>
          </a:xfrm>
          <a:prstGeom prst="rect">
            <a:avLst/>
          </a:prstGeom>
          <a:effectLst>
            <a:outerShdw blurRad="190500" dist="50800" dir="13500000" algn="br" rotWithShape="0">
              <a:prstClr val="black">
                <a:alpha val="40000"/>
              </a:prstClr>
            </a:outerShdw>
          </a:effectLst>
        </p:spPr>
      </p:pic>
      <p:sp>
        <p:nvSpPr>
          <p:cNvPr id="27" name="Title 1"/>
          <p:cNvSpPr txBox="1">
            <a:spLocks/>
          </p:cNvSpPr>
          <p:nvPr/>
        </p:nvSpPr>
        <p:spPr bwMode="auto">
          <a:xfrm>
            <a:off x="6894785" y="3517937"/>
            <a:ext cx="2209800" cy="1001345"/>
          </a:xfrm>
          <a:prstGeom prst="rect">
            <a:avLst/>
          </a:prstGeom>
          <a:noFill/>
          <a:ln w="9525">
            <a:noFill/>
            <a:miter lim="800000"/>
            <a:headEnd/>
            <a:tailEnd/>
          </a:ln>
          <a:effectLst/>
        </p:spPr>
        <p:txBody>
          <a:bodyPr vert="horz" wrap="square" lIns="57072" tIns="28534" rIns="57072" bIns="28534" numCol="1" anchor="ctr" anchorCtr="0" compatLnSpc="1">
            <a:prstTxWarp prst="textNoShape">
              <a:avLst/>
            </a:prstTxWarp>
            <a:spAutoFit/>
          </a:bodyPr>
          <a:lstStyle>
            <a:lvl1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2pPr>
            <a:lvl3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3pPr>
            <a:lvl4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4pPr>
            <a:lvl5pPr algn="ctr" rtl="0" eaLnBrk="0" fontAlgn="base" hangingPunct="0">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5pPr>
            <a:lvl6pPr marL="457109"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6pPr>
            <a:lvl7pPr marL="914218"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7pPr>
            <a:lvl8pPr marL="1371327"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8pPr>
            <a:lvl9pPr marL="1828436" algn="ctr" rtl="0" fontAlgn="base">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pitchFamily="34" charset="0"/>
              </a:defRPr>
            </a:lvl9pPr>
          </a:lstStyle>
          <a:p>
            <a:pPr defTabSz="570814"/>
            <a:r>
              <a:rPr lang="en-US" sz="3188" kern="0" dirty="0">
                <a:solidFill>
                  <a:srgbClr val="004280"/>
                </a:solidFill>
                <a:effectLst/>
                <a:latin typeface="Impact" pitchFamily="34" charset="0"/>
              </a:rPr>
              <a:t>300M</a:t>
            </a:r>
            <a:r>
              <a:rPr lang="en-US" sz="2125" kern="0" dirty="0">
                <a:solidFill>
                  <a:srgbClr val="004280"/>
                </a:solidFill>
                <a:effectLst/>
                <a:latin typeface="Neo Sans Intel Medium" pitchFamily="34" charset="0"/>
              </a:rPr>
              <a:t> </a:t>
            </a:r>
            <a:br>
              <a:rPr lang="en-US" sz="2125" kern="0" dirty="0">
                <a:solidFill>
                  <a:srgbClr val="004280"/>
                </a:solidFill>
                <a:effectLst/>
                <a:latin typeface="Neo Sans Intel Medium" pitchFamily="34" charset="0"/>
              </a:rPr>
            </a:br>
            <a:r>
              <a:rPr lang="en-US" sz="1813" kern="0" dirty="0">
                <a:solidFill>
                  <a:srgbClr val="004280"/>
                </a:solidFill>
                <a:effectLst/>
                <a:latin typeface="Neo Sans Intel" pitchFamily="34" charset="0"/>
              </a:rPr>
              <a:t>Facebook* photos per day</a:t>
            </a:r>
            <a:r>
              <a:rPr lang="en-US" sz="1813" kern="0" baseline="30000" dirty="0">
                <a:solidFill>
                  <a:srgbClr val="004280"/>
                </a:solidFill>
                <a:effectLst/>
                <a:latin typeface="Neo Sans Intel" pitchFamily="34" charset="0"/>
              </a:rPr>
              <a:t>4</a:t>
            </a:r>
            <a:endParaRPr lang="en-US" sz="2000" kern="0" baseline="30000" dirty="0">
              <a:solidFill>
                <a:srgbClr val="004280"/>
              </a:solidFill>
              <a:effectLst/>
              <a:latin typeface="Impact" pitchFamily="34" charset="0"/>
            </a:endParaRPr>
          </a:p>
        </p:txBody>
      </p:sp>
      <p:sp>
        <p:nvSpPr>
          <p:cNvPr id="29" name="TextBox 28"/>
          <p:cNvSpPr txBox="1"/>
          <p:nvPr/>
        </p:nvSpPr>
        <p:spPr>
          <a:xfrm>
            <a:off x="9299866" y="0"/>
            <a:ext cx="492443" cy="265457"/>
          </a:xfrm>
          <a:prstGeom prst="rect">
            <a:avLst/>
          </a:prstGeom>
          <a:noFill/>
          <a:ln>
            <a:solidFill>
              <a:srgbClr val="FF0000"/>
            </a:solidFill>
          </a:ln>
        </p:spPr>
        <p:txBody>
          <a:bodyPr wrap="none" rtlCol="0">
            <a:spAutoFit/>
          </a:bodyPr>
          <a:lstStyle/>
          <a:p>
            <a:r>
              <a:rPr lang="en-US" sz="1125" dirty="0"/>
              <a:t>Press</a:t>
            </a:r>
          </a:p>
        </p:txBody>
      </p:sp>
    </p:spTree>
    <p:extLst>
      <p:ext uri="{BB962C8B-B14F-4D97-AF65-F5344CB8AC3E}">
        <p14:creationId xmlns:p14="http://schemas.microsoft.com/office/powerpoint/2010/main" val="99031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ett colours">
      <a:dk1>
        <a:sysClr val="windowText" lastClr="000000"/>
      </a:dk1>
      <a:lt1>
        <a:sysClr val="window" lastClr="FFFFFF"/>
      </a:lt1>
      <a:dk2>
        <a:srgbClr val="32464D"/>
      </a:dk2>
      <a:lt2>
        <a:srgbClr val="EEECE1"/>
      </a:lt2>
      <a:accent1>
        <a:srgbClr val="5B7C8B"/>
      </a:accent1>
      <a:accent2>
        <a:srgbClr val="93408E"/>
      </a:accent2>
      <a:accent3>
        <a:srgbClr val="77B756"/>
      </a:accent3>
      <a:accent4>
        <a:srgbClr val="00A7AD"/>
      </a:accent4>
      <a:accent5>
        <a:srgbClr val="DBE6EA"/>
      </a:accent5>
      <a:accent6>
        <a:srgbClr val="5B7C8B"/>
      </a:accent6>
      <a:hlink>
        <a:srgbClr val="00A7AD"/>
      </a:hlink>
      <a:folHlink>
        <a:srgbClr val="9340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12185</TotalTime>
  <Words>6969</Words>
  <Application>Microsoft Office PowerPoint</Application>
  <PresentationFormat>On-screen Show (16:9)</PresentationFormat>
  <Paragraphs>1048</Paragraphs>
  <Slides>55</Slides>
  <Notes>49</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1_Office Theme</vt:lpstr>
      <vt:lpstr>Driving the Next Wave  of Datacenter Innovation</vt:lpstr>
      <vt:lpstr>PowerPoint Presentation</vt:lpstr>
      <vt:lpstr>PowerPoint Presentation</vt:lpstr>
      <vt:lpstr>Legal Disclaimers</vt:lpstr>
      <vt:lpstr>Legal Information</vt:lpstr>
      <vt:lpstr>Intel's Vision</vt:lpstr>
      <vt:lpstr>What we cover today </vt:lpstr>
      <vt:lpstr>The Datacenter Virtuous Cycle</vt:lpstr>
      <vt:lpstr>The Forces Driving the Cycle</vt:lpstr>
      <vt:lpstr>1. Intelligent Devices - New Era of Computing Enabling an Industry of Pervasive Computing</vt:lpstr>
      <vt:lpstr>Intelligent Systems Framework 1.x:  </vt:lpstr>
      <vt:lpstr>Intel Ingredients for Intelligent Systems</vt:lpstr>
      <vt:lpstr>2. The Cloud – ‘Datacenter as a System’</vt:lpstr>
      <vt:lpstr>Intel Datacenter Ingredients for Cloud Solutions</vt:lpstr>
      <vt:lpstr>3. HPC – Future Breakthroughs Start Here </vt:lpstr>
      <vt:lpstr>HPC: Greater Processing Required for Highly Parallel Applications</vt:lpstr>
      <vt:lpstr>Intel Datacenter Ingredients for HPC Solutions</vt:lpstr>
      <vt:lpstr>Lustre* Overview </vt:lpstr>
      <vt:lpstr>Lustre from Whamcloud to Intel</vt:lpstr>
      <vt:lpstr>What is Lustre </vt:lpstr>
      <vt:lpstr>Why do Companies use Lustre? </vt:lpstr>
      <vt:lpstr>Why do Companies use Lustre? </vt:lpstr>
      <vt:lpstr>Typical Lustre Customers</vt:lpstr>
      <vt:lpstr>What Intel Provides</vt:lpstr>
      <vt:lpstr>Intel® Manager for Lustre</vt:lpstr>
      <vt:lpstr>Accelerating Hadoop Workloads</vt:lpstr>
      <vt:lpstr>Lustre for Big data Technical Computing </vt:lpstr>
      <vt:lpstr>4. Big Data – Making Sense of  One Petabyte</vt:lpstr>
      <vt:lpstr>Big Data – Driving Advancements Across Society </vt:lpstr>
      <vt:lpstr>Intel Datacenter Ingredients for Big Data Solutions</vt:lpstr>
      <vt:lpstr>Big Data – A Foundation For Delivering Big Value Big Data Building Blocks</vt:lpstr>
      <vt:lpstr>Intel Portfolio Delivers Balanced Performance</vt:lpstr>
      <vt:lpstr>Announcing: Big Data, Big-Time Bundle, Big Time Savings! EPSD Hadoop Product Bundle</vt:lpstr>
      <vt:lpstr>Big Data – A Foundation For Delivering Big Value Enterprise and Big Data How is it used in different sectors?</vt:lpstr>
      <vt:lpstr>Big Data – A Foundation For Delivering Big Value Reimagining the Possibilities with Big Data Analytics Move to Value &amp; Vision</vt:lpstr>
      <vt:lpstr>Big Data – A Foundation For Delivering Big Value Big Data Adoption and Deployment Phases</vt:lpstr>
      <vt:lpstr>Streamlined Roadmap</vt:lpstr>
      <vt:lpstr>New Focus SKU Program </vt:lpstr>
      <vt:lpstr>Datacenter Landscape Summary</vt:lpstr>
      <vt:lpstr>Thank you </vt:lpstr>
      <vt:lpstr>Intel Public Roadmap Datacenter and Connected Systems Group</vt:lpstr>
      <vt:lpstr>Risk Factors</vt:lpstr>
      <vt:lpstr>Legal Information</vt:lpstr>
      <vt:lpstr> Intel® Datacenter and Connected Systems Group (DCSG) Public Roadmap</vt:lpstr>
      <vt:lpstr>Mission Critical Platform Roadmap: Itanium®  </vt:lpstr>
      <vt:lpstr>Mission Critical Platform Roadmap: Expandable</vt:lpstr>
      <vt:lpstr>Efficient Performance Server Platforms Roadmap</vt:lpstr>
      <vt:lpstr>Entry Server Platforms Roadmap  </vt:lpstr>
      <vt:lpstr>Workstation Platform Roadmap   </vt:lpstr>
      <vt:lpstr>Intel® Microserver Platform Roadmap</vt:lpstr>
      <vt:lpstr>PowerPoint Presentation</vt:lpstr>
      <vt:lpstr>Intel EPSD &amp; the Channel in the Top500 &amp; Green500</vt:lpstr>
      <vt:lpstr>Big Data – A Foundation For Delivering Big Value Evolving Data Landscape</vt:lpstr>
      <vt:lpstr>Big Data – A Foundation For Delivering Big Value Virtuous Cycle of Data-Driven Innovation</vt:lpstr>
      <vt:lpstr>Intel® Xeon® Processor with  Intel® Xeon Phi™ Coprocessor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Hipkins</dc:creator>
  <cp:lastModifiedBy>apacheco</cp:lastModifiedBy>
  <cp:revision>139</cp:revision>
  <dcterms:created xsi:type="dcterms:W3CDTF">2013-03-05T11:06:16Z</dcterms:created>
  <dcterms:modified xsi:type="dcterms:W3CDTF">2013-10-02T23:20:56Z</dcterms:modified>
</cp:coreProperties>
</file>